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4242"/>
    <a:srgbClr val="595959"/>
    <a:srgbClr val="262626"/>
    <a:srgbClr val="333E48"/>
    <a:srgbClr val="810081"/>
    <a:srgbClr val="273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pproximate%20Computing\Error%20Configurable%20Multiplier\Error%20Configurable%20Multiplier%20_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pproximate%20Computing\Error%20Configurable%20Multiplier\Error%20Configurable%20Multiplier%20_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MRED Comparison between multipliers</a:t>
            </a:r>
            <a:r>
              <a:rPr lang="en-US" b="1" baseline="0">
                <a:latin typeface="Georgia" panose="02040502050405020303" pitchFamily="18" charset="0"/>
              </a:rPr>
              <a:t> implmented with</a:t>
            </a:r>
            <a:r>
              <a:rPr lang="en-US" b="1">
                <a:latin typeface="Georgia" panose="02040502050405020303" pitchFamily="18" charset="0"/>
              </a:rPr>
              <a:t> CMA and ECA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SATO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2"/>
            <c:spPr>
              <a:noFill/>
              <a:ln w="15875">
                <a:solidFill>
                  <a:schemeClr val="accent1"/>
                </a:solidFill>
              </a:ln>
              <a:effectLst/>
            </c:spPr>
          </c:marker>
          <c:yVal>
            <c:numRef>
              <c:f>Sheet1!$E$4:$E$11</c:f>
              <c:numCache>
                <c:formatCode>General</c:formatCode>
                <c:ptCount val="8"/>
                <c:pt idx="0">
                  <c:v>0.85</c:v>
                </c:pt>
                <c:pt idx="1">
                  <c:v>0.99</c:v>
                </c:pt>
                <c:pt idx="2">
                  <c:v>1.31</c:v>
                </c:pt>
                <c:pt idx="3">
                  <c:v>1.93</c:v>
                </c:pt>
                <c:pt idx="4">
                  <c:v>3.05</c:v>
                </c:pt>
                <c:pt idx="5">
                  <c:v>4.57</c:v>
                </c:pt>
                <c:pt idx="6">
                  <c:v>6.5</c:v>
                </c:pt>
                <c:pt idx="7">
                  <c:v>9.02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DC-41FC-BEF8-904BE0B09F5D}"/>
            </c:ext>
          </c:extLst>
        </c:ser>
        <c:ser>
          <c:idx val="1"/>
          <c:order val="1"/>
          <c:tx>
            <c:v>ECM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2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yVal>
            <c:numRef>
              <c:f>Sheet1!$J$4:$J$11</c:f>
              <c:numCache>
                <c:formatCode>General</c:formatCode>
                <c:ptCount val="8"/>
                <c:pt idx="0">
                  <c:v>0.85</c:v>
                </c:pt>
                <c:pt idx="1">
                  <c:v>0.85</c:v>
                </c:pt>
                <c:pt idx="2">
                  <c:v>0.97</c:v>
                </c:pt>
                <c:pt idx="3">
                  <c:v>1.33</c:v>
                </c:pt>
                <c:pt idx="4">
                  <c:v>2.11</c:v>
                </c:pt>
                <c:pt idx="5">
                  <c:v>3.59</c:v>
                </c:pt>
                <c:pt idx="6">
                  <c:v>5.89</c:v>
                </c:pt>
                <c:pt idx="7">
                  <c:v>8.94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DC-41FC-BEF8-904BE0B09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099167"/>
        <c:axId val="517068927"/>
      </c:scatterChart>
      <c:valAx>
        <c:axId val="517099167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68927"/>
        <c:crosses val="autoZero"/>
        <c:crossBetween val="midCat"/>
      </c:valAx>
      <c:valAx>
        <c:axId val="51706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99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Error</a:t>
            </a:r>
            <a:r>
              <a:rPr lang="en-US" b="1" baseline="0">
                <a:latin typeface="Georgia" panose="02040502050405020303" pitchFamily="18" charset="0"/>
              </a:rPr>
              <a:t> Rate Comparison between multipliers implemented with CMA and ECA</a:t>
            </a:r>
            <a:endParaRPr lang="en-US" b="1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SATO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2"/>
            <c:spPr>
              <a:noFill/>
              <a:ln w="15875">
                <a:solidFill>
                  <a:schemeClr val="accent1"/>
                </a:solidFill>
              </a:ln>
              <a:effectLst/>
            </c:spPr>
          </c:marker>
          <c:yVal>
            <c:numRef>
              <c:f>Sheet1!$F$4:$F$11</c:f>
              <c:numCache>
                <c:formatCode>General</c:formatCode>
                <c:ptCount val="8"/>
                <c:pt idx="0">
                  <c:v>36.159999999999997</c:v>
                </c:pt>
                <c:pt idx="1">
                  <c:v>43.46</c:v>
                </c:pt>
                <c:pt idx="2">
                  <c:v>52.07</c:v>
                </c:pt>
                <c:pt idx="3">
                  <c:v>61.05</c:v>
                </c:pt>
                <c:pt idx="4">
                  <c:v>69.61</c:v>
                </c:pt>
                <c:pt idx="5">
                  <c:v>74.930000000000007</c:v>
                </c:pt>
                <c:pt idx="6">
                  <c:v>78.099999999999994</c:v>
                </c:pt>
                <c:pt idx="7">
                  <c:v>80.02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0D-471B-8B6C-A457466E0AD8}"/>
            </c:ext>
          </c:extLst>
        </c:ser>
        <c:ser>
          <c:idx val="1"/>
          <c:order val="1"/>
          <c:tx>
            <c:v>ECA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2"/>
            <c:spPr>
              <a:noFill/>
              <a:ln w="15875">
                <a:solidFill>
                  <a:schemeClr val="accent2"/>
                </a:solidFill>
              </a:ln>
              <a:effectLst/>
            </c:spPr>
          </c:marker>
          <c:yVal>
            <c:numRef>
              <c:f>Sheet1!$K$4:$K$11</c:f>
              <c:numCache>
                <c:formatCode>General</c:formatCode>
                <c:ptCount val="8"/>
                <c:pt idx="0">
                  <c:v>36.159999999999997</c:v>
                </c:pt>
                <c:pt idx="1">
                  <c:v>36.159999999999997</c:v>
                </c:pt>
                <c:pt idx="2">
                  <c:v>39.729999999999997</c:v>
                </c:pt>
                <c:pt idx="3">
                  <c:v>44.33</c:v>
                </c:pt>
                <c:pt idx="4">
                  <c:v>50.33</c:v>
                </c:pt>
                <c:pt idx="5">
                  <c:v>57.02</c:v>
                </c:pt>
                <c:pt idx="6">
                  <c:v>61.8</c:v>
                </c:pt>
                <c:pt idx="7">
                  <c:v>65.069999999999993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0D-471B-8B6C-A457466E0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043487"/>
        <c:axId val="517044447"/>
      </c:scatterChart>
      <c:valAx>
        <c:axId val="517043487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44447"/>
        <c:crosses val="autoZero"/>
        <c:crossBetween val="midCat"/>
      </c:valAx>
      <c:valAx>
        <c:axId val="51704444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43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94488943192451"/>
          <c:y val="0.72856316480176819"/>
          <c:w val="0.1763626798805322"/>
          <c:h val="0.14437767647465122"/>
        </c:manualLayout>
      </c:layout>
      <c:overlay val="1"/>
      <c:spPr>
        <a:solidFill>
          <a:schemeClr val="bg1"/>
        </a:solidFill>
        <a:ln w="9525">
          <a:solidFill>
            <a:schemeClr val="bg1">
              <a:lumMod val="6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44F5C-D091-45F6-BABE-BE35F3B617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RISC-V CORE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E7CB-B137-4D57-AC55-D73EB9E30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17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A9D0-D185-42F6-BAE3-7BA6CB79595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RISC-V CORE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E2D01-1E0B-4B69-A61A-2FA08D6F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71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707-3790-4F26-8BCC-B0120AAC5AB2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AFA7-260D-424E-B0FC-F3A675BB99A3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8B29-60EE-4F87-9198-17809BAFFA6E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C94-73BD-40D2-8592-4757593E2B9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287F-5380-4DF6-897C-AD7B8369523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613-39DB-4E9A-9565-5BCF8C964558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A32B-D0D6-42E2-8216-3D06182BB4B8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96B3-97F4-435F-9488-04DD1E61742D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AA1-02EC-4FC9-87A6-0935ACE31862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60CF-236D-4E54-9FDB-4836FA36E3AB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804-681C-49DD-8723-42681E33C66C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AECA-76B3-4D5E-9925-13FE031A99F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9" y="1422582"/>
            <a:ext cx="2449207" cy="24030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4953001"/>
            <a:ext cx="12192000" cy="30479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5000">
                <a:srgbClr val="C0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410201"/>
            <a:ext cx="12192000" cy="1457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10777" y="1578863"/>
            <a:ext cx="6208106" cy="2475623"/>
            <a:chOff x="2899580" y="101837"/>
            <a:chExt cx="6208106" cy="2475623"/>
          </a:xfrm>
        </p:grpSpPr>
        <p:sp>
          <p:nvSpPr>
            <p:cNvPr id="29" name="Rectangle 28"/>
            <p:cNvSpPr/>
            <p:nvPr/>
          </p:nvSpPr>
          <p:spPr>
            <a:xfrm>
              <a:off x="2899580" y="101837"/>
              <a:ext cx="4939173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400" b="1" dirty="0" smtClean="0">
                  <a:ln w="0"/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atin typeface="Century Gothic" panose="020B0502020202020204" pitchFamily="34" charset="0"/>
                </a:rPr>
                <a:t>Design of a 32-bit</a:t>
              </a:r>
            </a:p>
            <a:p>
              <a:r>
                <a:rPr lang="en-US" sz="4400" b="1" cap="none" spc="0" dirty="0" smtClean="0">
                  <a:ln w="0"/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effectLst/>
                  <a:latin typeface="Century Gothic" panose="020B0502020202020204" pitchFamily="34" charset="0"/>
                </a:rPr>
                <a:t>RISC-V Processor</a:t>
              </a:r>
              <a:endParaRPr lang="en-US" sz="6600" b="1" cap="none" spc="0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9580" y="1746463"/>
              <a:ext cx="620810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cap="none" spc="0" dirty="0" smtClean="0">
                  <a:ln w="0"/>
                  <a:solidFill>
                    <a:schemeClr val="bg2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Arvin Delavari – Summer 2023</a:t>
              </a:r>
            </a:p>
            <a:p>
              <a:r>
                <a:rPr lang="en-US" sz="2400" dirty="0">
                  <a:ln w="0"/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Supervisor: Professor Mirzakuchaki PhD</a:t>
              </a:r>
              <a:r>
                <a:rPr lang="en-US" sz="2400" dirty="0" smtClean="0">
                  <a:ln w="0"/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400" dirty="0">
                <a:ln w="0"/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16770" y="5657761"/>
            <a:ext cx="6558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Electronics Research Center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Iran University of Science and Technology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1" y="1413346"/>
            <a:ext cx="1533237" cy="15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165147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References</a:t>
            </a:r>
            <a:endParaRPr lang="en-US" sz="2800" b="1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8812" y="885340"/>
            <a:ext cx="975000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 smtClean="0">
                <a:latin typeface="Georgia" panose="02040502050405020303" pitchFamily="18" charset="0"/>
              </a:rPr>
              <a:t>[1] 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T. Yang, T. Ukezono, and T. Sato, "A Low-Power High-Speed Accuracy-Controllable Approximate Multiplier Design", 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2018 23</a:t>
            </a:r>
            <a:r>
              <a:rPr lang="en-US" sz="1600" i="1" baseline="300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rd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 Asia and South Pacific Design Automation Conference (ASP-DAC)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, Jeju, Korea (south), 2018,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pp.605-610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</a:p>
          <a:p>
            <a:pPr lvl="0" algn="just"/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2] Wen-Chang Yeh and Chein-Wei Jen, "High-speed Booth encoded parallel multiplier design</a:t>
            </a:r>
            <a:r>
              <a:rPr lang="en-US" sz="1600" dirty="0" smtClean="0">
                <a:latin typeface="Georgia" panose="02040502050405020303" pitchFamily="18" charset="0"/>
              </a:rPr>
              <a:t>,“ 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in </a:t>
            </a:r>
            <a:r>
              <a:rPr lang="en-US" sz="1600" dirty="0">
                <a:latin typeface="Georgia" panose="02040502050405020303" pitchFamily="18" charset="0"/>
              </a:rPr>
              <a:t>IEEE Transactions on Computers, vol. 49, no. 7, pp. 692-701, July </a:t>
            </a:r>
            <a:r>
              <a:rPr lang="en-US" sz="1600" dirty="0" smtClean="0">
                <a:latin typeface="Georgia" panose="02040502050405020303" pitchFamily="18" charset="0"/>
              </a:rPr>
              <a:t>2000</a:t>
            </a:r>
          </a:p>
          <a:p>
            <a:pPr algn="just"/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3] </a:t>
            </a:r>
            <a:r>
              <a:rPr lang="en-US" sz="1600" dirty="0" smtClean="0">
                <a:latin typeface="Georgia" panose="02040502050405020303" pitchFamily="18" charset="0"/>
              </a:rPr>
              <a:t> https</a:t>
            </a:r>
            <a:r>
              <a:rPr lang="en-US" sz="1600" dirty="0">
                <a:latin typeface="Georgia" panose="02040502050405020303" pitchFamily="18" charset="0"/>
              </a:rPr>
              <a:t>://</a:t>
            </a:r>
            <a:r>
              <a:rPr lang="en-US" sz="1600" dirty="0" smtClean="0">
                <a:latin typeface="Georgia" panose="02040502050405020303" pitchFamily="18" charset="0"/>
              </a:rPr>
              <a:t>github.com/riscv-collab/riscv-gnu-toolchain</a:t>
            </a:r>
          </a:p>
          <a:p>
            <a:pPr algn="just"/>
            <a:endParaRPr lang="en-US" sz="1600" dirty="0">
              <a:latin typeface="Georgia" panose="02040502050405020303" pitchFamily="18" charset="0"/>
            </a:endParaRPr>
          </a:p>
          <a:p>
            <a:pPr lvl="0" algn="just"/>
            <a:r>
              <a:rPr lang="en-US" sz="1600" dirty="0" smtClean="0">
                <a:latin typeface="Georgia" panose="02040502050405020303" pitchFamily="18" charset="0"/>
              </a:rPr>
              <a:t>[4] 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https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://riscv.org/technical/specifications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/</a:t>
            </a:r>
          </a:p>
          <a:p>
            <a:pPr lvl="0" algn="just"/>
            <a:endParaRPr lang="en-US" sz="1600" dirty="0">
              <a:latin typeface="Georgia" panose="02040502050405020303" pitchFamily="18" charset="0"/>
            </a:endParaRPr>
          </a:p>
          <a:p>
            <a:pPr lvl="0" algn="just"/>
            <a:r>
              <a:rPr lang="en-US" sz="1600" dirty="0" smtClean="0">
                <a:latin typeface="Georgia" panose="02040502050405020303" pitchFamily="18" charset="0"/>
              </a:rPr>
              <a:t>[5] 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https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://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www.tsmc.com/english/dedicatedFoundry/technology/logic/l_018micron</a:t>
            </a:r>
          </a:p>
          <a:p>
            <a:pPr lvl="0" algn="just"/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6] </a:t>
            </a:r>
            <a:r>
              <a:rPr lang="en-US" sz="1600" dirty="0" smtClean="0">
                <a:latin typeface="Georgia" panose="02040502050405020303" pitchFamily="18" charset="0"/>
              </a:rPr>
              <a:t> https</a:t>
            </a:r>
            <a:r>
              <a:rPr lang="en-US" sz="1600" dirty="0">
                <a:latin typeface="Georgia" panose="02040502050405020303" pitchFamily="18" charset="0"/>
              </a:rPr>
              <a:t>://</a:t>
            </a:r>
            <a:r>
              <a:rPr lang="en-US" sz="1600" dirty="0" smtClean="0">
                <a:latin typeface="Georgia" panose="02040502050405020303" pitchFamily="18" charset="0"/>
              </a:rPr>
              <a:t>www.yosyshq.com/open-source</a:t>
            </a:r>
          </a:p>
          <a:p>
            <a:pPr algn="just"/>
            <a:endParaRPr lang="en-US" sz="1600" dirty="0" smtClean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7] </a:t>
            </a:r>
            <a:r>
              <a:rPr lang="en-US" sz="1600" dirty="0" smtClean="0">
                <a:latin typeface="Georgia" panose="02040502050405020303" pitchFamily="18" charset="0"/>
              </a:rPr>
              <a:t> http</a:t>
            </a:r>
            <a:r>
              <a:rPr lang="en-US" sz="1600" dirty="0">
                <a:latin typeface="Georgia" panose="02040502050405020303" pitchFamily="18" charset="0"/>
              </a:rPr>
              <a:t>://opencircuitdesign.com/magic</a:t>
            </a:r>
            <a:r>
              <a:rPr lang="en-US" sz="1600" dirty="0" smtClean="0">
                <a:latin typeface="Georgia" panose="02040502050405020303" pitchFamily="18" charset="0"/>
              </a:rPr>
              <a:t>/</a:t>
            </a:r>
          </a:p>
          <a:p>
            <a:pPr algn="just"/>
            <a:endParaRPr lang="en-US" sz="1600" dirty="0">
              <a:latin typeface="Georgia" panose="02040502050405020303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SzPts val="1000"/>
              <a:tabLst>
                <a:tab pos="226695" algn="l"/>
              </a:tabLst>
            </a:pPr>
            <a:r>
              <a:rPr lang="en-US" sz="1600" dirty="0" smtClean="0">
                <a:latin typeface="Georgia" panose="02040502050405020303" pitchFamily="18" charset="0"/>
              </a:rPr>
              <a:t>[8]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D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 A. Patterson and J. L. Hennessy, "Computer Organization and Design: The Hardware/Software Interface," 5th ed., 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Morgan Kaufmann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, 2013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SzPts val="1000"/>
              <a:tabLst>
                <a:tab pos="226695" algn="l"/>
              </a:tabLst>
            </a:pPr>
            <a:endParaRPr lang="en-US" sz="1600" dirty="0">
              <a:latin typeface="Georgia" panose="02040502050405020303" pitchFamily="18" charset="0"/>
              <a:ea typeface="Times New Roman" panose="02020603050405020304" pitchFamily="18" charset="0"/>
              <a:cs typeface="Zar"/>
            </a:endParaRP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SzPts val="1000"/>
              <a:tabLst>
                <a:tab pos="226695" algn="l"/>
              </a:tabLst>
            </a:pP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[9] J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 L. Hennessy and D. A. Patterson, "Computer Organization and Design: A Quantitative Approach," 6th ed., 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Morgan Kaufmann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, 2017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</a:t>
            </a:r>
            <a:endParaRPr lang="en-US" sz="1600" dirty="0">
              <a:latin typeface="Georgia" panose="02040502050405020303" pitchFamily="18" charset="0"/>
              <a:ea typeface="Times New Roman" panose="02020603050405020304" pitchFamily="18" charset="0"/>
              <a:cs typeface="Zar"/>
            </a:endParaRPr>
          </a:p>
        </p:txBody>
      </p:sp>
    </p:spTree>
    <p:extLst>
      <p:ext uri="{BB962C8B-B14F-4D97-AF65-F5344CB8AC3E}">
        <p14:creationId xmlns:p14="http://schemas.microsoft.com/office/powerpoint/2010/main" val="7351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Contents :</a:t>
            </a:r>
          </a:p>
          <a:p>
            <a:endParaRPr lang="en-US" sz="2800" b="1" dirty="0" smtClean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Error Configurable Approximate Multiplier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Image Processing using Approximate Multiplier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32-bit RISC-V Processor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Processor Physical </a:t>
            </a:r>
            <a:r>
              <a:rPr lang="en-US" sz="2400" dirty="0" smtClean="0">
                <a:latin typeface="Century Gothic" panose="020B0502020202020204" pitchFamily="34" charset="0"/>
              </a:rPr>
              <a:t>Layout </a:t>
            </a:r>
            <a:r>
              <a:rPr lang="en-US" sz="2400" dirty="0">
                <a:latin typeface="Century Gothic" panose="020B0502020202020204" pitchFamily="34" charset="0"/>
              </a:rPr>
              <a:t>and </a:t>
            </a:r>
            <a:r>
              <a:rPr lang="en-US" sz="2400" dirty="0" smtClean="0">
                <a:latin typeface="Century Gothic" panose="020B0502020202020204" pitchFamily="34" charset="0"/>
              </a:rPr>
              <a:t>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Assistant Software for Code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References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4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Error Configurable </a:t>
            </a:r>
            <a:r>
              <a:rPr lang="es-E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Approximate </a:t>
            </a:r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Multiplier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2" descr="Figure 4 from A low-power high-speed accuracy-controllable approximate  multiplier design | Semantic Scholar">
            <a:extLst>
              <a:ext uri="{FF2B5EF4-FFF2-40B4-BE49-F238E27FC236}">
                <a16:creationId xmlns:a16="http://schemas.microsoft.com/office/drawing/2014/main" id="{33C6947B-3851-83BF-9FB3-5A08FD515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0"/>
          <a:stretch/>
        </p:blipFill>
        <p:spPr bwMode="auto">
          <a:xfrm>
            <a:off x="1006883" y="4004663"/>
            <a:ext cx="5595666" cy="23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47239F-1A11-3FEE-EB9F-1ACB8EEE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81" y="982571"/>
            <a:ext cx="3525062" cy="5420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985EA-AD4F-C141-DD94-BD1870E2AA43}"/>
              </a:ext>
            </a:extLst>
          </p:cNvPr>
          <p:cNvSpPr txBox="1"/>
          <p:nvPr/>
        </p:nvSpPr>
        <p:spPr>
          <a:xfrm>
            <a:off x="1141518" y="1021319"/>
            <a:ext cx="4987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baseline="0" dirty="0">
                <a:latin typeface="Georgia" panose="02040502050405020303" pitchFamily="18" charset="0"/>
              </a:rPr>
              <a:t>A Low-Power High-Speed Accuracy-Controllable</a:t>
            </a:r>
          </a:p>
          <a:p>
            <a:pPr algn="ctr"/>
            <a:r>
              <a:rPr lang="en-US" sz="1600" b="0" i="0" u="none" strike="noStrike" baseline="0" dirty="0">
                <a:latin typeface="Georgia" panose="02040502050405020303" pitchFamily="18" charset="0"/>
              </a:rPr>
              <a:t>Approximate Multiplier Design [1]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C093B-F71C-0CEF-866C-FA83F0609A4D}"/>
              </a:ext>
            </a:extLst>
          </p:cNvPr>
          <p:cNvSpPr txBox="1"/>
          <p:nvPr/>
        </p:nvSpPr>
        <p:spPr>
          <a:xfrm>
            <a:off x="2191257" y="1743671"/>
            <a:ext cx="288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Carry Maskable Adder (CMA)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BABEC-0D4F-8180-A27B-991884C48A51}"/>
              </a:ext>
            </a:extLst>
          </p:cNvPr>
          <p:cNvSpPr txBox="1"/>
          <p:nvPr/>
        </p:nvSpPr>
        <p:spPr>
          <a:xfrm>
            <a:off x="1905148" y="2269833"/>
            <a:ext cx="346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Proposal of a new approximate multiplier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731DD-8460-F440-DFE0-6FAFFE081A59}"/>
              </a:ext>
            </a:extLst>
          </p:cNvPr>
          <p:cNvSpPr txBox="1"/>
          <p:nvPr/>
        </p:nvSpPr>
        <p:spPr>
          <a:xfrm>
            <a:off x="2553208" y="3054663"/>
            <a:ext cx="2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Error Configurable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Multiplier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1787FC-B32D-4A89-BF2A-373D40B7E47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635463" y="2051448"/>
            <a:ext cx="1" cy="21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A0839-1160-DE8F-BF89-76F0C5355C3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635464" y="2793053"/>
            <a:ext cx="1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Error Configurable </a:t>
            </a:r>
            <a:r>
              <a:rPr lang="es-E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Approximate </a:t>
            </a:r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Multiplier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BDCE5E-105B-05FE-E92F-D45E12C1B7CA}"/>
              </a:ext>
            </a:extLst>
          </p:cNvPr>
          <p:cNvSpPr txBox="1"/>
          <p:nvPr/>
        </p:nvSpPr>
        <p:spPr>
          <a:xfrm>
            <a:off x="1150273" y="12457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Georgia" panose="02040502050405020303" pitchFamily="18" charset="0"/>
              </a:rPr>
              <a:t>Proposal of a new Error Configurable </a:t>
            </a:r>
            <a:r>
              <a:rPr lang="en-US" sz="1800" b="0" i="0" u="none" strike="noStrike" baseline="0" dirty="0" smtClean="0">
                <a:latin typeface="Georgia" panose="02040502050405020303" pitchFamily="18" charset="0"/>
              </a:rPr>
              <a:t>Adder: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3329AE6-6704-36FC-D7A0-D844CCFD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29865"/>
              </p:ext>
            </p:extLst>
          </p:nvPr>
        </p:nvGraphicFramePr>
        <p:xfrm>
          <a:off x="1246879" y="2305108"/>
          <a:ext cx="5069457" cy="23545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847217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4911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17628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4841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57851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537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7877261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234631400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 =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5206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74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49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208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68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1  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4065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94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3  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44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5137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25204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9AD4C25-CAB8-F145-43FE-00A978668A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2" b="28152"/>
          <a:stretch/>
        </p:blipFill>
        <p:spPr>
          <a:xfrm>
            <a:off x="6704244" y="1950696"/>
            <a:ext cx="4536406" cy="15317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2EC1D-28C8-95BA-44A3-2F37328B8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2" b="28152"/>
          <a:stretch/>
        </p:blipFill>
        <p:spPr>
          <a:xfrm>
            <a:off x="6704244" y="3693561"/>
            <a:ext cx="4536406" cy="15317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D2FCA7-BF5B-5A8E-2615-E03649D4C15A}"/>
              </a:ext>
            </a:extLst>
          </p:cNvPr>
          <p:cNvSpPr txBox="1"/>
          <p:nvPr/>
        </p:nvSpPr>
        <p:spPr>
          <a:xfrm>
            <a:off x="1150273" y="5436426"/>
            <a:ext cx="860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* Normalized gate delay models to analyze circuit performance mentioned in [2]</a:t>
            </a:r>
          </a:p>
        </p:txBody>
      </p:sp>
    </p:spTree>
    <p:extLst>
      <p:ext uri="{BB962C8B-B14F-4D97-AF65-F5344CB8AC3E}">
        <p14:creationId xmlns:p14="http://schemas.microsoft.com/office/powerpoint/2010/main" val="1995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Error Configurable </a:t>
            </a:r>
            <a:r>
              <a:rPr lang="es-E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Approximate </a:t>
            </a:r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Multiplier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9CB622-D6D9-5E34-7635-1020C111E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0200"/>
              </p:ext>
            </p:extLst>
          </p:nvPr>
        </p:nvGraphicFramePr>
        <p:xfrm>
          <a:off x="3567285" y="1084804"/>
          <a:ext cx="5409602" cy="1800225"/>
        </p:xfrm>
        <a:graphic>
          <a:graphicData uri="http://schemas.openxmlformats.org/drawingml/2006/table">
            <a:tbl>
              <a:tblPr/>
              <a:tblGrid>
                <a:gridCol w="533100">
                  <a:extLst>
                    <a:ext uri="{9D8B030D-6E8A-4147-A177-3AD203B41FA5}">
                      <a16:colId xmlns:a16="http://schemas.microsoft.com/office/drawing/2014/main" val="2290061258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1956918076"/>
                    </a:ext>
                  </a:extLst>
                </a:gridCol>
                <a:gridCol w="574108">
                  <a:extLst>
                    <a:ext uri="{9D8B030D-6E8A-4147-A177-3AD203B41FA5}">
                      <a16:colId xmlns:a16="http://schemas.microsoft.com/office/drawing/2014/main" val="2853582275"/>
                    </a:ext>
                  </a:extLst>
                </a:gridCol>
                <a:gridCol w="604864">
                  <a:extLst>
                    <a:ext uri="{9D8B030D-6E8A-4147-A177-3AD203B41FA5}">
                      <a16:colId xmlns:a16="http://schemas.microsoft.com/office/drawing/2014/main" val="3612943742"/>
                    </a:ext>
                  </a:extLst>
                </a:gridCol>
                <a:gridCol w="656124">
                  <a:extLst>
                    <a:ext uri="{9D8B030D-6E8A-4147-A177-3AD203B41FA5}">
                      <a16:colId xmlns:a16="http://schemas.microsoft.com/office/drawing/2014/main" val="470207394"/>
                    </a:ext>
                  </a:extLst>
                </a:gridCol>
                <a:gridCol w="686880">
                  <a:extLst>
                    <a:ext uri="{9D8B030D-6E8A-4147-A177-3AD203B41FA5}">
                      <a16:colId xmlns:a16="http://schemas.microsoft.com/office/drawing/2014/main" val="3707149131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125350503"/>
                    </a:ext>
                  </a:extLst>
                </a:gridCol>
                <a:gridCol w="574108">
                  <a:extLst>
                    <a:ext uri="{9D8B030D-6E8A-4147-A177-3AD203B41FA5}">
                      <a16:colId xmlns:a16="http://schemas.microsoft.com/office/drawing/2014/main" val="2287758971"/>
                    </a:ext>
                  </a:extLst>
                </a:gridCol>
                <a:gridCol w="604864">
                  <a:extLst>
                    <a:ext uri="{9D8B030D-6E8A-4147-A177-3AD203B41FA5}">
                      <a16:colId xmlns:a16="http://schemas.microsoft.com/office/drawing/2014/main" val="428720713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NMED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NMED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993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m_7b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ecm_7b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37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5571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0343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m_4b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ecm_4b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766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385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240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m_1b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ecm_1b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620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90583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92164E0-4CB9-B50D-2431-3891FEDCC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196495"/>
              </p:ext>
            </p:extLst>
          </p:nvPr>
        </p:nvGraphicFramePr>
        <p:xfrm>
          <a:off x="2058682" y="3059794"/>
          <a:ext cx="4213404" cy="339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F14B35F-D3FC-244B-DFCD-686E36B4B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50621"/>
              </p:ext>
            </p:extLst>
          </p:nvPr>
        </p:nvGraphicFramePr>
        <p:xfrm>
          <a:off x="6572356" y="3059794"/>
          <a:ext cx="4213404" cy="339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7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Image Processing using Approximate Multiplier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F4469BC-8F36-F027-CB44-D3E65503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21192" r="7729" b="20491"/>
          <a:stretch/>
        </p:blipFill>
        <p:spPr>
          <a:xfrm>
            <a:off x="674252" y="2641439"/>
            <a:ext cx="9848141" cy="34950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E6C46E-BCA5-1417-E8E0-159A88B0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03823"/>
              </p:ext>
            </p:extLst>
          </p:nvPr>
        </p:nvGraphicFramePr>
        <p:xfrm>
          <a:off x="1146594" y="1355060"/>
          <a:ext cx="5626101" cy="1181100"/>
        </p:xfrm>
        <a:graphic>
          <a:graphicData uri="http://schemas.openxmlformats.org/drawingml/2006/table">
            <a:tbl>
              <a:tblPr/>
              <a:tblGrid>
                <a:gridCol w="743789">
                  <a:extLst>
                    <a:ext uri="{9D8B030D-6E8A-4147-A177-3AD203B41FA5}">
                      <a16:colId xmlns:a16="http://schemas.microsoft.com/office/drawing/2014/main" val="3403436995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2709885801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1063233574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4172945446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179335983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3128197270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3183181679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1304072952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960163001"/>
                    </a:ext>
                  </a:extLst>
                </a:gridCol>
              </a:tblGrid>
              <a:tr h="27622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PSNR for image sharpening algorithm on Lenna image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07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136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M_7b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M_4b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M_1b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546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960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6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5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32-bit RISC-V Processor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8812" y="1020875"/>
            <a:ext cx="399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Modular and Extensive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Distributed Control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5 stage pipeline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545" y="1020875"/>
            <a:ext cx="6136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Compatible with GCC compiler [3] (C and Assembly)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I-Extension of RISC-V ISA 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Synthesizable and implementable on FPGA (Ultrascale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1964214"/>
            <a:ext cx="9060873" cy="47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Processor Physical Layout and Verification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2" y="1098310"/>
            <a:ext cx="5037559" cy="2581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2" y="3799689"/>
            <a:ext cx="5079824" cy="260326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0278"/>
              </p:ext>
            </p:extLst>
          </p:nvPr>
        </p:nvGraphicFramePr>
        <p:xfrm>
          <a:off x="6407110" y="1098310"/>
          <a:ext cx="2959100" cy="951611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6462429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76329726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Core specifications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5997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Clock Cycle 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4 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24762"/>
                  </a:ext>
                </a:extLst>
              </a:tr>
              <a:tr h="9461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CPI (R,I-TYPE)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1.13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5769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Frequency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250MHz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567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92830"/>
              </p:ext>
            </p:extLst>
          </p:nvPr>
        </p:nvGraphicFramePr>
        <p:xfrm>
          <a:off x="6407110" y="2389113"/>
          <a:ext cx="3868986" cy="2348484"/>
        </p:xfrm>
        <a:graphic>
          <a:graphicData uri="http://schemas.openxmlformats.org/drawingml/2006/table">
            <a:tbl>
              <a:tblPr firstRow="1" firstCol="1" bandRow="1"/>
              <a:tblGrid>
                <a:gridCol w="2376663">
                  <a:extLst>
                    <a:ext uri="{9D8B030D-6E8A-4147-A177-3AD203B41FA5}">
                      <a16:colId xmlns:a16="http://schemas.microsoft.com/office/drawing/2014/main" val="125712542"/>
                    </a:ext>
                  </a:extLst>
                </a:gridCol>
                <a:gridCol w="1492323">
                  <a:extLst>
                    <a:ext uri="{9D8B030D-6E8A-4147-A177-3AD203B41FA5}">
                      <a16:colId xmlns:a16="http://schemas.microsoft.com/office/drawing/2014/main" val="40928340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 Delay (ps)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40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Address Generator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3844.84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38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Logic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3099.01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48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Status Registers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747.689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70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Hazard Forward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1131.73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21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Generator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1016.44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00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Decoder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716.437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425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 Branch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243.115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6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File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695.34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3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 Memory Access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10000 - 40000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59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Fetch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308.907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313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 Store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569.903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207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85987" y="4922900"/>
            <a:ext cx="3990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eorgia" panose="02040502050405020303" pitchFamily="18" charset="0"/>
              </a:rPr>
              <a:t>Processed with TSMC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en-US" sz="1400" dirty="0" smtClean="0">
                <a:latin typeface="Georgia" panose="02040502050405020303" pitchFamily="18" charset="0"/>
              </a:rPr>
              <a:t>nm technology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eorgia" panose="02040502050405020303" pitchFamily="18" charset="0"/>
              </a:rPr>
              <a:t>Synthesis tool: Yosys 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eorgia" panose="02040502050405020303" pitchFamily="18" charset="0"/>
              </a:rPr>
              <a:t>Layout: Magic VLSI [7]</a:t>
            </a:r>
          </a:p>
        </p:txBody>
      </p:sp>
    </p:spTree>
    <p:extLst>
      <p:ext uri="{BB962C8B-B14F-4D97-AF65-F5344CB8AC3E}">
        <p14:creationId xmlns:p14="http://schemas.microsoft.com/office/powerpoint/2010/main" val="442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Assistant Software for Code 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5300" y="936175"/>
            <a:ext cx="79327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Windows: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Venus Simulator (Assembly code) “Visual Studio Code” extension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Test flow:</a:t>
            </a:r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Assembly output (.txt)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Python Script  instruction memory HEX file  Testbench</a:t>
            </a:r>
          </a:p>
          <a:p>
            <a:pPr algn="just"/>
            <a:endParaRPr lang="en-US" sz="16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  <a:sym typeface="Symbol" panose="05050102010706020507" pitchFamily="18" charset="2"/>
              </a:rPr>
              <a:t>Linux:</a:t>
            </a:r>
            <a:endParaRPr lang="en-US" sz="18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RISC-V GCC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compiler toolchain (C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and Assembly code)</a:t>
            </a:r>
            <a:endParaRPr lang="en-US" sz="16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600" dirty="0">
                <a:latin typeface="Georgia" panose="02040502050405020303" pitchFamily="18" charset="0"/>
              </a:rPr>
              <a:t>Test flow: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C code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</a:rPr>
              <a:t>makefile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 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GCC compiler toolchain  instruction memory HEX file  Testbench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1469738" y="4341583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21" idx="1"/>
          </p:cNvCxnSpPr>
          <p:nvPr/>
        </p:nvCxnSpPr>
        <p:spPr>
          <a:xfrm>
            <a:off x="2107913" y="4644795"/>
            <a:ext cx="423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19" idx="1"/>
          </p:cNvCxnSpPr>
          <p:nvPr/>
        </p:nvCxnSpPr>
        <p:spPr>
          <a:xfrm>
            <a:off x="3326900" y="4644795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18"/>
          <p:cNvSpPr/>
          <p:nvPr/>
        </p:nvSpPr>
        <p:spPr>
          <a:xfrm>
            <a:off x="3790117" y="4341583"/>
            <a:ext cx="1523851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HEX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(instruction memory)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2531227" y="4341583"/>
            <a:ext cx="795673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>
            <a:stCxn id="19" idx="3"/>
            <a:endCxn id="24" idx="1"/>
          </p:cNvCxnSpPr>
          <p:nvPr/>
        </p:nvCxnSpPr>
        <p:spPr>
          <a:xfrm>
            <a:off x="5313968" y="4644795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5777185" y="4172796"/>
            <a:ext cx="1017175" cy="943998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0 1 0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1 0 1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0 0 1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1469738" y="5443849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ASM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6225575" y="4695794"/>
            <a:ext cx="120395" cy="1134866"/>
          </a:xfrm>
          <a:prstGeom prst="leftBrace">
            <a:avLst>
              <a:gd name="adj1" fmla="val 310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57422" y="540100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6794360" y="4643612"/>
            <a:ext cx="504196" cy="1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392809" y="4118892"/>
            <a:ext cx="1337733" cy="1264086"/>
            <a:chOff x="7190958" y="4984314"/>
            <a:chExt cx="1337733" cy="1264086"/>
          </a:xfrm>
        </p:grpSpPr>
        <p:grpSp>
          <p:nvGrpSpPr>
            <p:cNvPr id="31" name="Group 30"/>
            <p:cNvGrpSpPr/>
            <p:nvPr/>
          </p:nvGrpSpPr>
          <p:grpSpPr>
            <a:xfrm>
              <a:off x="7537452" y="4984314"/>
              <a:ext cx="682036" cy="1264086"/>
              <a:chOff x="7486650" y="4927601"/>
              <a:chExt cx="682036" cy="133773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7518807" y="4963392"/>
              <a:ext cx="682036" cy="1337733"/>
              <a:chOff x="7486650" y="4927601"/>
              <a:chExt cx="682036" cy="133773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353143" y="5148262"/>
              <a:ext cx="1013365" cy="943998"/>
              <a:chOff x="6785128" y="4616710"/>
              <a:chExt cx="1323895" cy="122820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785128" y="4616710"/>
                <a:ext cx="1323895" cy="1228205"/>
                <a:chOff x="6786940" y="4597605"/>
                <a:chExt cx="1323895" cy="122820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786940" y="4597605"/>
                  <a:ext cx="1323895" cy="1228205"/>
                  <a:chOff x="6799675" y="4684613"/>
                  <a:chExt cx="1209675" cy="1224829"/>
                </a:xfrm>
                <a:solidFill>
                  <a:schemeClr val="bg1"/>
                </a:solidFill>
              </p:grpSpPr>
              <p:sp>
                <p:nvSpPr>
                  <p:cNvPr id="39" name="Snip Same Side Corner Rectangle 38"/>
                  <p:cNvSpPr/>
                  <p:nvPr/>
                </p:nvSpPr>
                <p:spPr>
                  <a:xfrm>
                    <a:off x="6799675" y="4684613"/>
                    <a:ext cx="1209675" cy="633270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Snip Same Side Corner Rectangle 39"/>
                  <p:cNvSpPr/>
                  <p:nvPr/>
                </p:nvSpPr>
                <p:spPr>
                  <a:xfrm flipV="1">
                    <a:off x="6799675" y="5312595"/>
                    <a:ext cx="1209675" cy="596847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6806948" y="5003898"/>
                  <a:ext cx="1278227" cy="5253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6880860" y="4701540"/>
                <a:ext cx="106680" cy="990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5372" y="4784142"/>
                <a:ext cx="1123406" cy="877661"/>
              </a:xfrm>
              <a:prstGeom prst="rect">
                <a:avLst/>
              </a:prstGeom>
            </p:spPr>
          </p:pic>
        </p:grpSp>
      </p:grpSp>
      <p:grpSp>
        <p:nvGrpSpPr>
          <p:cNvPr id="51" name="Group 50"/>
          <p:cNvGrpSpPr/>
          <p:nvPr/>
        </p:nvGrpSpPr>
        <p:grpSpPr>
          <a:xfrm>
            <a:off x="2523633" y="5443849"/>
            <a:ext cx="795673" cy="606424"/>
            <a:chOff x="2743200" y="4927602"/>
            <a:chExt cx="795673" cy="606424"/>
          </a:xfrm>
        </p:grpSpPr>
        <p:sp>
          <p:nvSpPr>
            <p:cNvPr id="52" name="Folded Corner 51"/>
            <p:cNvSpPr/>
            <p:nvPr/>
          </p:nvSpPr>
          <p:spPr>
            <a:xfrm>
              <a:off x="2743200" y="4927602"/>
              <a:ext cx="795673" cy="606424"/>
            </a:xfrm>
            <a:prstGeom prst="foldedCorner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165" y="5001249"/>
              <a:ext cx="486210" cy="532776"/>
            </a:xfrm>
            <a:prstGeom prst="rect">
              <a:avLst/>
            </a:prstGeom>
          </p:spPr>
        </p:pic>
      </p:grpSp>
      <p:cxnSp>
        <p:nvCxnSpPr>
          <p:cNvPr id="55" name="Straight Arrow Connector 54"/>
          <p:cNvCxnSpPr>
            <a:stCxn id="25" idx="3"/>
            <a:endCxn id="52" idx="1"/>
          </p:cNvCxnSpPr>
          <p:nvPr/>
        </p:nvCxnSpPr>
        <p:spPr>
          <a:xfrm>
            <a:off x="2107913" y="5747061"/>
            <a:ext cx="415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3"/>
            <a:endCxn id="19" idx="2"/>
          </p:cNvCxnSpPr>
          <p:nvPr/>
        </p:nvCxnSpPr>
        <p:spPr>
          <a:xfrm flipV="1">
            <a:off x="3319306" y="4948007"/>
            <a:ext cx="1232737" cy="7990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54" y="4441710"/>
            <a:ext cx="469009" cy="419543"/>
          </a:xfrm>
          <a:prstGeom prst="rect">
            <a:avLst/>
          </a:prstGeom>
        </p:spPr>
      </p:pic>
      <p:cxnSp>
        <p:nvCxnSpPr>
          <p:cNvPr id="60" name="Elbow Connector 59"/>
          <p:cNvCxnSpPr>
            <a:stCxn id="25" idx="0"/>
            <a:endCxn id="21" idx="2"/>
          </p:cNvCxnSpPr>
          <p:nvPr/>
        </p:nvCxnSpPr>
        <p:spPr>
          <a:xfrm rot="5400000" flipH="1" flipV="1">
            <a:off x="2111024" y="4625809"/>
            <a:ext cx="495842" cy="11402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751</Words>
  <Application>Microsoft Office PowerPoint</Application>
  <PresentationFormat>Widescreen</PresentationFormat>
  <Paragraphs>288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Consolas</vt:lpstr>
      <vt:lpstr>Georgia</vt:lpstr>
      <vt:lpstr>Lotus</vt:lpstr>
      <vt:lpstr>Symbol</vt:lpstr>
      <vt:lpstr>Times New Roman</vt:lpstr>
      <vt:lpstr>Wingdings</vt:lpstr>
      <vt:lpstr>Zar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218</cp:revision>
  <dcterms:created xsi:type="dcterms:W3CDTF">2022-11-16T14:34:17Z</dcterms:created>
  <dcterms:modified xsi:type="dcterms:W3CDTF">2023-09-19T05:02:25Z</dcterms:modified>
</cp:coreProperties>
</file>