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FD7C9-5EF6-41C0-8F14-F02292CF6EA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9971-F30A-4224-BB5E-40FF95B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B694-E48F-3F04-5551-17AEAC19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0A24E-EEEF-BE7D-5FB6-8E6C2DF0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71CC-F6AE-4BCD-4765-5D7BFCA7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E0F-A7A0-49E5-829C-D8236AD1CD1D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FFCC-2387-BC26-160E-1ACEE557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D3E2-293C-8462-3AFF-1E599DC8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BA37-94CA-5497-B161-DE7F337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A2BC4-A7B6-249F-D979-5464A71A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F239-BD86-89E0-B4EA-C40F1F2E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E9F0-93B6-4666-A433-0D9C7516CEF5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BC16-65BB-D825-6386-68249E3F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B2B8-543A-B387-4E1F-44215A93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1FF73-0FC0-A62A-458A-9839F9D6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C3AE8-25F9-FDD2-B6E6-6F522903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D6D0-F672-24E4-BCEA-DBEFA79F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DCA-8734-422C-BF6D-A6102C132E6F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E9C9-9FC7-A9EE-0BC0-5C8C915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DF33-5875-42DD-3A1B-F4A4714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1848-1CA9-904C-47EF-957F0D8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1802-6C69-58B1-E413-95D88B99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375A-6667-429F-214E-99E347BC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BF3-D946-4FB3-8ACB-1A87CED20210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D1FD-648A-0BA6-670B-31CD0AEF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F7EE-0C42-859F-45D4-2871A43B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BE62-B474-D3BD-CB6B-C18D5914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B115-644C-C278-89D8-E28CD01B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66F8-483F-1538-2C63-113A304F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3859-67F1-4C87-B765-00690A38D0A5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6783-08DF-9F5D-86C2-98CE7073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C657-EF92-0DC2-784C-56FD334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A98-15B4-8C2B-33E2-42600199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B0BF-E469-CF2C-F9D2-60B974EBD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8EB4F-F170-F347-D65A-2365DD7E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63BB0-7178-5227-4C77-EA9018C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1627-7A22-4836-824B-3082EBE13F68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0095-3041-9763-2C12-00C99FB6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C0A1A-545D-D71D-1C84-4A4E90B2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6A3B-B163-7D62-A4C6-8C7418E1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D198-3AC4-F29E-BF8B-8E9EBE67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5A715-4DD2-1CB7-B1F9-F2306806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2A0BE-1627-E9AB-FA40-E12DAA705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DED90-0A53-6F3F-20B4-6D90B893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5CB6E-8DC0-2BC2-2B3B-2A372075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193D-B2EF-41AA-A6EB-79EF9D3F74AF}" type="datetime1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47465-90FC-A5FE-8F83-CA8CD97E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DE71C-491E-0EFB-4E52-F8046CA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4A45-5D00-3864-D174-67BA621A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B8714-C124-277D-4856-4EDB6BB7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E4-13D9-4F9F-8DD5-382625CB50A7}" type="datetime1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76810-3033-F7B1-4E49-D008793E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543D-4C93-A523-5E9B-25056613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8AA77-9F35-242F-AEB2-3C37F6E0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F59-D629-4F49-A65A-D6CF776C9D2B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721A7-C838-5D7C-73F2-A7CF4EAE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3CAEE-C250-5A35-0621-C640C585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155D-54F7-5A21-DC58-EDA7C9F2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8B74-4A83-98B5-9B56-134477B9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C0C0-AFE5-8E84-11DA-855CBEB1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7B0E-E166-F1F3-BE5E-783E2E72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ED4D-AF7C-448D-AACB-360FD70294E5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1068-4D26-3963-8599-182EDCCB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81EE7-4C21-7C7B-187B-E7D8A85C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32DB-41BE-61C0-2A3C-CD2EEF04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0AA79-A05A-402D-424D-A9768136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0EFD-C25F-4D11-FA9B-05D8DD3F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E1DC-52DD-C715-E141-C6443302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F7F5-20E2-435A-800D-B9013A2D65D3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B1E0-ADA3-A183-FC00-86CD8DE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1E9E-AECF-A886-C1C3-B74B790B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B5DD-5648-9842-F092-E3290DF1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A068-BCC5-6CB2-2F86-5CEE1A31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530-149B-4390-0016-0AC87A30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13E3-B4C2-43F5-B448-F1DA9FF398A5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AD8B-0778-681E-EB2A-6ED93558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AB23-9E21-3450-C427-D1853771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977E-98B0-4E46-BB3F-77C54103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9B59-FB82-35F1-F0B9-E04AA069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36" y="201529"/>
            <a:ext cx="7539182" cy="1671227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  <a:t/>
            </a:r>
            <a:b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</a:br>
            <a: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  <a:t>Approximation-aware </a:t>
            </a:r>
            <a:r>
              <a:rPr lang="en-US" sz="2400" dirty="0">
                <a:latin typeface="Georgia" panose="02040502050405020303" pitchFamily="18" charset="0"/>
                <a:ea typeface="+mn-ea"/>
                <a:cs typeface="+mn-cs"/>
              </a:rPr>
              <a:t>Partitioning </a:t>
            </a:r>
            <a: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  <a:t>for Periodic </a:t>
            </a:r>
            <a:r>
              <a:rPr lang="en-US" sz="2400" dirty="0">
                <a:latin typeface="Georgia" panose="02040502050405020303" pitchFamily="18" charset="0"/>
                <a:ea typeface="+mn-ea"/>
                <a:cs typeface="+mn-cs"/>
              </a:rPr>
              <a:t>Tasks on </a:t>
            </a:r>
            <a: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  <a:t>an Approximate-Exact MPSoC</a:t>
            </a:r>
            <a:b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</a:br>
            <a: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  <a:t/>
            </a:r>
            <a:br>
              <a:rPr lang="en-US" sz="2400" dirty="0" smtClean="0">
                <a:latin typeface="Georgia" panose="02040502050405020303" pitchFamily="18" charset="0"/>
                <a:ea typeface="+mn-ea"/>
                <a:cs typeface="+mn-cs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by: Stefan </a:t>
            </a:r>
            <a:r>
              <a:rPr lang="en-US" sz="1800" dirty="0">
                <a:latin typeface="Georgia" panose="02040502050405020303" pitchFamily="18" charset="0"/>
              </a:rPr>
              <a:t>Huemer</a:t>
            </a:r>
            <a:endParaRPr lang="en-US" sz="105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26" y="2579499"/>
            <a:ext cx="10557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 review on the RISC-V core used in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Modules </a:t>
            </a:r>
            <a:r>
              <a:rPr lang="en-US" dirty="0">
                <a:latin typeface="Georgia" panose="02040502050405020303" pitchFamily="18" charset="0"/>
              </a:rPr>
              <a:t>that connect to each other using the </a:t>
            </a:r>
            <a:r>
              <a:rPr lang="en-US" dirty="0" smtClean="0">
                <a:latin typeface="Georgia" panose="02040502050405020303" pitchFamily="18" charset="0"/>
              </a:rPr>
              <a:t>AXI-Light interface</a:t>
            </a:r>
            <a:r>
              <a:rPr lang="en-US" dirty="0">
                <a:latin typeface="Georgia" panose="02040502050405020303" pitchFamily="18" charset="0"/>
              </a:rPr>
              <a:t>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Using </a:t>
            </a:r>
            <a:r>
              <a:rPr lang="en-US" dirty="0">
                <a:latin typeface="Georgia" panose="02040502050405020303" pitchFamily="18" charset="0"/>
              </a:rPr>
              <a:t>these modules, bigger components can easily be constructed, for example a </a:t>
            </a:r>
            <a:r>
              <a:rPr lang="en-US" dirty="0" smtClean="0">
                <a:latin typeface="Georgia" panose="02040502050405020303" pitchFamily="18" charset="0"/>
              </a:rPr>
              <a:t>Node, consisting </a:t>
            </a:r>
            <a:r>
              <a:rPr lang="en-US" dirty="0">
                <a:latin typeface="Georgia" panose="02040502050405020303" pitchFamily="18" charset="0"/>
              </a:rPr>
              <a:t>of a CPU module among others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0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6836" y="526474"/>
            <a:ext cx="38571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PicoRV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 smtClean="0">
                <a:latin typeface="Georgia" panose="02040502050405020303" pitchFamily="18" charset="0"/>
              </a:rPr>
              <a:t> structure and modules: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odule picorv32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picorv32_regs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odule </a:t>
            </a:r>
            <a:r>
              <a:rPr lang="en-US" dirty="0">
                <a:latin typeface="Consolas" panose="020B0609020204030204" pitchFamily="49" charset="0"/>
              </a:rPr>
              <a:t>picorv32_pcpi_mul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module picorv32_pcpi_fast_mul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picorv32_pcpi_div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picorv32_axi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picorv32_axi_adapter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module picorv32_wb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952615" y="4128655"/>
            <a:ext cx="188382" cy="803564"/>
          </a:xfrm>
          <a:prstGeom prst="rightBrace">
            <a:avLst>
              <a:gd name="adj1" fmla="val 318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0142" y="434577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AXI4_lite interface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77670" y="5403273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0142" y="521707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Wishbone interface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952615" y="2536892"/>
            <a:ext cx="160673" cy="1297709"/>
          </a:xfrm>
          <a:prstGeom prst="rightBrace">
            <a:avLst>
              <a:gd name="adj1" fmla="val 318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0142" y="300108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Co-Processor modules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56179" y="2105398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192073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Register File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962" y="1346596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 smtClean="0">
                <a:latin typeface="Georgia" panose="02040502050405020303" pitchFamily="18" charset="0"/>
              </a:rPr>
              <a:t> I/M/C core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77670" y="1555835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75927" y="1365068"/>
            <a:ext cx="68349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2" idx="2"/>
          </p:cNvCxnSpPr>
          <p:nvPr/>
        </p:nvCxnSpPr>
        <p:spPr>
          <a:xfrm rot="16200000" flipH="1">
            <a:off x="6907782" y="1144290"/>
            <a:ext cx="112873" cy="12930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8787" y="1662606"/>
            <a:ext cx="173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eorgia" panose="02040502050405020303" pitchFamily="18" charset="0"/>
              </a:rPr>
              <a:t>Can be defined by paramteres in Verilog code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7451456" y="4345771"/>
            <a:ext cx="214722" cy="1240633"/>
          </a:xfrm>
          <a:prstGeom prst="rightBrace">
            <a:avLst>
              <a:gd name="adj1" fmla="val 4504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87484" y="4781421"/>
            <a:ext cx="28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eorgia" panose="02040502050405020303" pitchFamily="18" charset="0"/>
              </a:rPr>
              <a:t>Memory and I/O interface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6836" y="526474"/>
            <a:ext cx="38571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PiXoRV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 smtClean="0">
                <a:latin typeface="Georgia" panose="02040502050405020303" pitchFamily="18" charset="0"/>
              </a:rPr>
              <a:t> structure and modules: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odule picorv32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picorv32_regs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strike="sngStrike" dirty="0">
                <a:latin typeface="Consolas" panose="020B0609020204030204" pitchFamily="49" charset="0"/>
              </a:rPr>
              <a:t>m</a:t>
            </a:r>
            <a:r>
              <a:rPr lang="en-US" strike="sngStrike" dirty="0" smtClean="0">
                <a:latin typeface="Consolas" panose="020B0609020204030204" pitchFamily="49" charset="0"/>
              </a:rPr>
              <a:t>odule </a:t>
            </a:r>
            <a:r>
              <a:rPr lang="en-US" strike="sngStrike" dirty="0">
                <a:latin typeface="Consolas" panose="020B0609020204030204" pitchFamily="49" charset="0"/>
              </a:rPr>
              <a:t>picorv32_pcpi_mul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strike="sngStrike" dirty="0" smtClean="0">
                <a:latin typeface="Consolas" panose="020B0609020204030204" pitchFamily="49" charset="0"/>
              </a:rPr>
              <a:t>module picorv32_pcpi_fast_mul</a:t>
            </a:r>
            <a:endParaRPr lang="en-US" strike="sngStrike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strike="sngStrike" dirty="0">
                <a:latin typeface="Consolas" panose="020B0609020204030204" pitchFamily="49" charset="0"/>
              </a:rPr>
              <a:t>module </a:t>
            </a:r>
            <a:r>
              <a:rPr lang="en-US" strike="sngStrike" dirty="0" smtClean="0">
                <a:latin typeface="Consolas" panose="020B0609020204030204" pitchFamily="49" charset="0"/>
              </a:rPr>
              <a:t>picorv32_pcpi_div</a:t>
            </a:r>
            <a:endParaRPr lang="en-US" strike="sngStrike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picorv32_axi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smtClean="0">
                <a:latin typeface="Consolas" panose="020B0609020204030204" pitchFamily="49" charset="0"/>
              </a:rPr>
              <a:t>picorv32_axi_adapter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module picorv32_wb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952615" y="4128655"/>
            <a:ext cx="188382" cy="803564"/>
          </a:xfrm>
          <a:prstGeom prst="rightBrace">
            <a:avLst>
              <a:gd name="adj1" fmla="val 318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0142" y="434577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AXI4_lite interface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77670" y="5403273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0142" y="521707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Wishbone interface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952615" y="2536892"/>
            <a:ext cx="160673" cy="1297709"/>
          </a:xfrm>
          <a:prstGeom prst="rightBrace">
            <a:avLst>
              <a:gd name="adj1" fmla="val 318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56179" y="2105398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192073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Register File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962" y="1346596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 smtClean="0">
                <a:latin typeface="Georgia" panose="02040502050405020303" pitchFamily="18" charset="0"/>
              </a:rPr>
              <a:t> I/M/C core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77670" y="1555835"/>
            <a:ext cx="1357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75927" y="1365068"/>
            <a:ext cx="68349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2" idx="2"/>
          </p:cNvCxnSpPr>
          <p:nvPr/>
        </p:nvCxnSpPr>
        <p:spPr>
          <a:xfrm rot="16200000" flipH="1">
            <a:off x="6907782" y="1144290"/>
            <a:ext cx="112873" cy="12930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8787" y="1662606"/>
            <a:ext cx="173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eorgia" panose="02040502050405020303" pitchFamily="18" charset="0"/>
              </a:rPr>
              <a:t>Can be defined by paramteres in Verilog code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7451456" y="4345771"/>
            <a:ext cx="214722" cy="1240633"/>
          </a:xfrm>
          <a:prstGeom prst="rightBrace">
            <a:avLst>
              <a:gd name="adj1" fmla="val 4504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87484" y="4781421"/>
            <a:ext cx="28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eorgia" panose="02040502050405020303" pitchFamily="18" charset="0"/>
              </a:rPr>
              <a:t>Memory and I/O interface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0142" y="297373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Approximate Multiplier</a:t>
            </a:r>
            <a:b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as a Co-Processor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8461" y="508008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New R-Type instruction defined in RISC-V ISA: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461" y="1161639"/>
            <a:ext cx="5301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41414"/>
                </a:solidFill>
                <a:latin typeface="Georgia" panose="02040502050405020303" pitchFamily="18" charset="0"/>
              </a:rPr>
              <a:t>Hard </a:t>
            </a:r>
            <a:r>
              <a:rPr lang="en-US" dirty="0">
                <a:solidFill>
                  <a:srgbClr val="141414"/>
                </a:solidFill>
                <a:latin typeface="Georgia" panose="02040502050405020303" pitchFamily="18" charset="0"/>
              </a:rPr>
              <a:t>coded word with the value </a:t>
            </a:r>
            <a:r>
              <a:rPr lang="en-US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 </a:t>
            </a:r>
            <a:r>
              <a:rPr lang="en-US" dirty="0" smtClean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EC5857F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R-Type instruction </a:t>
            </a:r>
            <a:r>
              <a:rPr lang="en-US" dirty="0">
                <a:latin typeface="Georgia" panose="02040502050405020303" pitchFamily="18" charset="0"/>
              </a:rPr>
              <a:t>with an opcode not used by </a:t>
            </a:r>
            <a:r>
              <a:rPr lang="en-US" dirty="0" smtClean="0">
                <a:latin typeface="Georgia" panose="02040502050405020303" pitchFamily="18" charset="0"/>
              </a:rPr>
              <a:t>original ISA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3103" y="1161639"/>
            <a:ext cx="5995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4"/>
                </a:solidFill>
                <a:latin typeface="Georgia" panose="02040502050405020303" pitchFamily="18" charset="0"/>
              </a:rPr>
              <a:t>C code for approximate multiplication </a:t>
            </a:r>
            <a:r>
              <a:rPr lang="en-US" dirty="0" smtClean="0">
                <a:solidFill>
                  <a:srgbClr val="141414"/>
                </a:solidFill>
                <a:latin typeface="Georgia" panose="02040502050405020303" pitchFamily="18" charset="0"/>
              </a:rPr>
              <a:t>function:</a:t>
            </a:r>
            <a:endParaRPr lang="pt-BR" dirty="0" smtClean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__attribute__((noinline))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int amul( int </a:t>
            </a:r>
            <a:r>
              <a:rPr lang="pt-BR" dirty="0">
                <a:latin typeface="Consolas" panose="020B0609020204030204" pitchFamily="49" charset="0"/>
              </a:rPr>
              <a:t>rd , </a:t>
            </a:r>
            <a:r>
              <a:rPr lang="pt-BR" dirty="0" smtClean="0">
                <a:latin typeface="Consolas" panose="020B0609020204030204" pitchFamily="49" charset="0"/>
              </a:rPr>
              <a:t>int rs1, int rs2)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asm__volatile__(".word␣0xFEC5857F\n");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asm__volatile__("addi␣%0,␣x10,␣0":"=r"(r));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return </a:t>
            </a:r>
            <a:r>
              <a:rPr lang="pt-BR" dirty="0" smtClean="0">
                <a:latin typeface="Consolas" panose="020B0609020204030204" pitchFamily="49" charset="0"/>
              </a:rPr>
              <a:t>rd;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30"/>
          <a:stretch/>
        </p:blipFill>
        <p:spPr>
          <a:xfrm>
            <a:off x="770934" y="3746962"/>
            <a:ext cx="10058400" cy="883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6" b="11437"/>
          <a:stretch/>
        </p:blipFill>
        <p:spPr>
          <a:xfrm>
            <a:off x="770934" y="5003897"/>
            <a:ext cx="10058400" cy="895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3594" y="457795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R-Type instruction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7058" y="5830823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R-Type instruction with encoded bits</a:t>
            </a:r>
          </a:p>
        </p:txBody>
      </p:sp>
    </p:spTree>
    <p:extLst>
      <p:ext uri="{BB962C8B-B14F-4D97-AF65-F5344CB8AC3E}">
        <p14:creationId xmlns:p14="http://schemas.microsoft.com/office/powerpoint/2010/main" val="132166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8461" y="508008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New R-Type instruction defined in RISC-V ISA: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461" y="1161639"/>
            <a:ext cx="5301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41414"/>
                </a:solidFill>
                <a:latin typeface="Georgia" panose="02040502050405020303" pitchFamily="18" charset="0"/>
              </a:rPr>
              <a:t>Hard </a:t>
            </a:r>
            <a:r>
              <a:rPr lang="en-US" dirty="0">
                <a:solidFill>
                  <a:srgbClr val="141414"/>
                </a:solidFill>
                <a:latin typeface="Georgia" panose="02040502050405020303" pitchFamily="18" charset="0"/>
              </a:rPr>
              <a:t>coded word with the value </a:t>
            </a:r>
            <a:r>
              <a:rPr lang="en-US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 </a:t>
            </a:r>
            <a:r>
              <a:rPr lang="en-US" dirty="0" smtClean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EC5857F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R-Type instruction </a:t>
            </a:r>
            <a:r>
              <a:rPr lang="en-US" dirty="0">
                <a:latin typeface="Georgia" panose="02040502050405020303" pitchFamily="18" charset="0"/>
              </a:rPr>
              <a:t>with an opcode not used by </a:t>
            </a:r>
            <a:r>
              <a:rPr lang="en-US" dirty="0" smtClean="0">
                <a:latin typeface="Georgia" panose="02040502050405020303" pitchFamily="18" charset="0"/>
              </a:rPr>
              <a:t>original ISA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3103" y="1161639"/>
            <a:ext cx="5995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4"/>
                </a:solidFill>
                <a:latin typeface="Georgia" panose="02040502050405020303" pitchFamily="18" charset="0"/>
              </a:rPr>
              <a:t>C code for approximate multiplication </a:t>
            </a:r>
            <a:r>
              <a:rPr lang="en-US" dirty="0" smtClean="0">
                <a:solidFill>
                  <a:srgbClr val="141414"/>
                </a:solidFill>
                <a:latin typeface="Georgia" panose="02040502050405020303" pitchFamily="18" charset="0"/>
              </a:rPr>
              <a:t>function:</a:t>
            </a:r>
            <a:endParaRPr lang="pt-BR" dirty="0" smtClean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__attribute__((noinline))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int amul( int </a:t>
            </a:r>
            <a:r>
              <a:rPr lang="pt-BR" dirty="0">
                <a:latin typeface="Consolas" panose="020B0609020204030204" pitchFamily="49" charset="0"/>
              </a:rPr>
              <a:t>rd , </a:t>
            </a:r>
            <a:r>
              <a:rPr lang="pt-BR" dirty="0" smtClean="0">
                <a:latin typeface="Consolas" panose="020B0609020204030204" pitchFamily="49" charset="0"/>
              </a:rPr>
              <a:t>int rs1, int rs2)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asm__volatile__(".word␣0xFEC5857F\n");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</a:rPr>
              <a:t>asm__volatile__("addi␣%0,␣x10,␣0":"=r"(r));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return </a:t>
            </a:r>
            <a:r>
              <a:rPr lang="pt-BR" dirty="0" smtClean="0">
                <a:latin typeface="Consolas" panose="020B0609020204030204" pitchFamily="49" charset="0"/>
              </a:rPr>
              <a:t>rd;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30"/>
          <a:stretch/>
        </p:blipFill>
        <p:spPr>
          <a:xfrm>
            <a:off x="770934" y="3746962"/>
            <a:ext cx="10058400" cy="883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6" b="11437"/>
          <a:stretch/>
        </p:blipFill>
        <p:spPr>
          <a:xfrm>
            <a:off x="770934" y="5003897"/>
            <a:ext cx="10058400" cy="895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3594" y="457795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R-Type instruction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7058" y="5830823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R-Type instruction with encoded bits</a:t>
            </a:r>
          </a:p>
        </p:txBody>
      </p:sp>
    </p:spTree>
    <p:extLst>
      <p:ext uri="{BB962C8B-B14F-4D97-AF65-F5344CB8AC3E}">
        <p14:creationId xmlns:p14="http://schemas.microsoft.com/office/powerpoint/2010/main" val="217832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0752" y="561275"/>
            <a:ext cx="5301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NoC and PicoRV32 connection: </a:t>
            </a: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AXI4-Lite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1" y="1269077"/>
            <a:ext cx="4184375" cy="3940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14" y="1403926"/>
            <a:ext cx="6740595" cy="39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77E-98B0-4E46-BB3F-77C5410352D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606" y="644402"/>
            <a:ext cx="5301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Implementation and Simulations:</a:t>
            </a:r>
            <a:endParaRPr lang="en-US" dirty="0" smtClean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Software: C++ application GNU / Verilator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Synthetize tool: Xilinx Vivado (FPGA)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Memory Packer: BRAM on FPGA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351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Georgia</vt:lpstr>
      <vt:lpstr>Times New Roman</vt:lpstr>
      <vt:lpstr>Office Theme</vt:lpstr>
      <vt:lpstr> Approximation-aware Partitioning for Periodic Tasks on an Approximate-Exact MPSoC  by: Stefan Huemer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Analysis for Proposed Design</dc:title>
  <dc:creator>user</dc:creator>
  <cp:lastModifiedBy>ASUS</cp:lastModifiedBy>
  <cp:revision>13</cp:revision>
  <dcterms:created xsi:type="dcterms:W3CDTF">2023-06-26T20:56:08Z</dcterms:created>
  <dcterms:modified xsi:type="dcterms:W3CDTF">2023-08-05T09:03:45Z</dcterms:modified>
</cp:coreProperties>
</file>