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</p:sldIdLst>
  <p:sldSz cx="17373600" cy="9144000"/>
  <p:notesSz cx="6797675" cy="9928225"/>
  <p:defaultTextStyle>
    <a:defPPr>
      <a:defRPr lang="en-US"/>
    </a:defPPr>
    <a:lvl1pPr marL="0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1pPr>
    <a:lvl2pPr marL="473094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2pPr>
    <a:lvl3pPr marL="946188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3pPr>
    <a:lvl4pPr marL="1419281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4pPr>
    <a:lvl5pPr marL="1892375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5pPr>
    <a:lvl6pPr marL="2365469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6pPr>
    <a:lvl7pPr marL="2838563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7pPr>
    <a:lvl8pPr marL="3311657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8pPr>
    <a:lvl9pPr marL="3784751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D3D3"/>
    <a:srgbClr val="E6E6E6"/>
    <a:srgbClr val="00FFFF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499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9A4C7-5804-4C88-BE22-0C4427C3590B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1241425"/>
            <a:ext cx="6362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23884-7017-4572-8E5E-35B899F6E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2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1496484"/>
            <a:ext cx="13030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4802717"/>
            <a:ext cx="13030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7B53-14FD-401E-937A-02A387E76FC7}" type="datetime1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5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342A-6801-498B-8DCD-ECEF7FA84649}" type="datetime1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2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2" y="486834"/>
            <a:ext cx="374618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5" y="486834"/>
            <a:ext cx="11021378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03E2-CED2-43B8-8B8B-96AB17B6E689}" type="datetime1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4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B118-03A4-4F47-A289-6AE283DD0F52}" type="datetime1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1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6" y="2279652"/>
            <a:ext cx="1498473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6" y="6119285"/>
            <a:ext cx="1498473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2FAD-9513-4FA6-B386-3D285524CC92}" type="datetime1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2434167"/>
            <a:ext cx="738378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2434167"/>
            <a:ext cx="738378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088C-722A-45F0-B2F6-0EF8AC1CE7A2}" type="datetime1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9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486834"/>
            <a:ext cx="1498473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699" y="2241551"/>
            <a:ext cx="734984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699" y="3340100"/>
            <a:ext cx="7349846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5" y="2241551"/>
            <a:ext cx="73860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5" y="3340100"/>
            <a:ext cx="73860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689DC-8DE7-406E-BC6D-647F26CF13E6}" type="datetime1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9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FC5C-E41A-49E8-A3B3-BB25F2C72DD2}" type="datetime1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1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F942-E420-488C-8E4E-8793FADA640D}" type="datetime1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3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316567"/>
            <a:ext cx="879538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4E19-3B75-4867-B13C-60E93ABEB35F}" type="datetime1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7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316567"/>
            <a:ext cx="879538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A1B6-2238-42C9-9485-9BE52BF25972}" type="datetime1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486834"/>
            <a:ext cx="1498473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2434167"/>
            <a:ext cx="1498473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4BC38-6E08-4B57-BCAC-519D639A32AE}" type="datetime1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8475134"/>
            <a:ext cx="58635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3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584885" y="265612"/>
            <a:ext cx="8327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42570"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4400" dirty="0">
                <a:latin typeface="Georgia" panose="02040502050405020303" pitchFamily="18" charset="0"/>
              </a:rPr>
              <a:t>-bit RISC-V CPU Design</a:t>
            </a:r>
          </a:p>
          <a:p>
            <a:pPr marR="42570" algn="ctr"/>
            <a:r>
              <a:rPr lang="en-US" sz="2800" dirty="0">
                <a:latin typeface="Georgia" panose="02040502050405020303" pitchFamily="18" charset="0"/>
              </a:rPr>
              <a:t>Review and discussion session – August 13th 2023 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1432259" y="2523714"/>
            <a:ext cx="1051762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2400" dirty="0" smtClean="0">
                <a:latin typeface="Georgia" panose="02040502050405020303" pitchFamily="18" charset="0"/>
              </a:rPr>
              <a:t>-bit RISC-V Core </a:t>
            </a:r>
            <a:r>
              <a:rPr lang="en-US" sz="2400" dirty="0" smtClean="0">
                <a:latin typeface="Georgia" panose="02040502050405020303" pitchFamily="18" charset="0"/>
              </a:rPr>
              <a:t>specifications:</a:t>
            </a:r>
            <a:endParaRPr lang="en-US" sz="2400" dirty="0" smtClean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5 stage </a:t>
            </a:r>
            <a:r>
              <a:rPr lang="en-US" sz="2400" dirty="0" smtClean="0">
                <a:latin typeface="Georgia" panose="02040502050405020303" pitchFamily="18" charset="0"/>
              </a:rPr>
              <a:t>pipelined processor</a:t>
            </a:r>
            <a:endParaRPr lang="en-US" sz="2400" dirty="0" smtClean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I-M-F </a:t>
            </a:r>
            <a:r>
              <a:rPr lang="en-US" sz="2400" dirty="0" smtClean="0">
                <a:latin typeface="Georgia" panose="02040502050405020303" pitchFamily="18" charset="0"/>
              </a:rPr>
              <a:t>Extensions from RISC-V standard ISA</a:t>
            </a:r>
            <a:endParaRPr lang="en-US" sz="2400" dirty="0" smtClean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“F” Extension </a:t>
            </a:r>
            <a:r>
              <a:rPr lang="en-US" sz="2400" dirty="0" smtClean="0">
                <a:latin typeface="Georgia" panose="02040502050405020303" pitchFamily="18" charset="0"/>
              </a:rPr>
              <a:t>can be considered both “Fixed-Point” and “Floating-Point”</a:t>
            </a:r>
            <a:endParaRPr lang="en-US" sz="2400" dirty="0" smtClean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Approximate Multiplication </a:t>
            </a:r>
            <a:r>
              <a:rPr lang="en-US" sz="2400" dirty="0" smtClean="0">
                <a:latin typeface="Georgia" panose="02040502050405020303" pitchFamily="18" charset="0"/>
              </a:rPr>
              <a:t>Unit</a:t>
            </a:r>
            <a:endParaRPr lang="en-US" sz="2400" dirty="0" smtClean="0">
              <a:latin typeface="Georgia" panose="02040502050405020303" pitchFamily="18" charset="0"/>
            </a:endParaRPr>
          </a:p>
          <a:p>
            <a:endParaRPr lang="en-US" sz="2400" dirty="0" smtClean="0">
              <a:latin typeface="Georgia" panose="02040502050405020303" pitchFamily="18" charset="0"/>
            </a:endParaRPr>
          </a:p>
          <a:p>
            <a:pPr marL="8159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Controlled by a Special Purpose </a:t>
            </a:r>
            <a:r>
              <a:rPr lang="en-US" sz="2400" dirty="0" smtClean="0">
                <a:latin typeface="Georgia" panose="02040502050405020303" pitchFamily="18" charset="0"/>
              </a:rPr>
              <a:t>Register (CSR)</a:t>
            </a:r>
            <a:endParaRPr lang="en-US" sz="2400" dirty="0" smtClean="0">
              <a:latin typeface="Georgia" panose="02040502050405020303" pitchFamily="18" charset="0"/>
            </a:endParaRPr>
          </a:p>
          <a:p>
            <a:pPr lvl="1"/>
            <a:endParaRPr lang="en-US" sz="2400" dirty="0" smtClean="0">
              <a:latin typeface="Georgia" panose="02040502050405020303" pitchFamily="18" charset="0"/>
            </a:endParaRPr>
          </a:p>
          <a:p>
            <a:pPr marL="815994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7-Error control bits (128 different accuracies)  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Elbow Connector 88"/>
          <p:cNvCxnSpPr/>
          <p:nvPr/>
        </p:nvCxnSpPr>
        <p:spPr>
          <a:xfrm>
            <a:off x="15634916" y="2863906"/>
            <a:ext cx="377242" cy="66988"/>
          </a:xfrm>
          <a:prstGeom prst="bentConnector3">
            <a:avLst>
              <a:gd name="adj1" fmla="val -476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15263658" y="3382684"/>
            <a:ext cx="1" cy="21423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571245" y="2668570"/>
            <a:ext cx="1451355" cy="2673026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Fetch </a:t>
            </a:r>
            <a:r>
              <a:rPr lang="en-US" sz="1798" dirty="0" smtClean="0">
                <a:solidFill>
                  <a:schemeClr val="tx1"/>
                </a:solidFill>
              </a:rPr>
              <a:t>Unit</a:t>
            </a:r>
          </a:p>
          <a:p>
            <a:pPr algn="ctr"/>
            <a:endParaRPr lang="en-US" sz="1798" dirty="0">
              <a:solidFill>
                <a:schemeClr val="tx1"/>
              </a:solidFill>
            </a:endParaRPr>
          </a:p>
          <a:p>
            <a:pPr algn="ctr"/>
            <a:endParaRPr lang="en-US" sz="1798" dirty="0" smtClean="0">
              <a:solidFill>
                <a:schemeClr val="tx1"/>
              </a:solidFill>
            </a:endParaRPr>
          </a:p>
          <a:p>
            <a:pPr algn="ctr"/>
            <a:endParaRPr lang="en-US" sz="1798" dirty="0">
              <a:solidFill>
                <a:schemeClr val="tx1"/>
              </a:solidFill>
            </a:endParaRPr>
          </a:p>
          <a:p>
            <a:pPr algn="ctr"/>
            <a:endParaRPr lang="en-US" sz="1798" dirty="0" smtClean="0">
              <a:solidFill>
                <a:schemeClr val="tx1"/>
              </a:solidFill>
            </a:endParaRPr>
          </a:p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cxnSp>
        <p:nvCxnSpPr>
          <p:cNvPr id="233" name="Elbow Connector 232"/>
          <p:cNvCxnSpPr>
            <a:stCxn id="96" idx="0"/>
          </p:cNvCxnSpPr>
          <p:nvPr/>
        </p:nvCxnSpPr>
        <p:spPr>
          <a:xfrm>
            <a:off x="9273663" y="3598585"/>
            <a:ext cx="453395" cy="8137"/>
          </a:xfrm>
          <a:prstGeom prst="bentConnector3">
            <a:avLst>
              <a:gd name="adj1" fmla="val -340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95" idx="1"/>
            <a:endCxn id="92" idx="2"/>
          </p:cNvCxnSpPr>
          <p:nvPr/>
        </p:nvCxnSpPr>
        <p:spPr>
          <a:xfrm rot="10800000" flipH="1" flipV="1">
            <a:off x="9727058" y="4310029"/>
            <a:ext cx="1955515" cy="575306"/>
          </a:xfrm>
          <a:prstGeom prst="bentConnector3">
            <a:avLst>
              <a:gd name="adj1" fmla="val 7617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94" idx="1"/>
          </p:cNvCxnSpPr>
          <p:nvPr/>
        </p:nvCxnSpPr>
        <p:spPr>
          <a:xfrm rot="10800000" flipH="1" flipV="1">
            <a:off x="9710976" y="3420672"/>
            <a:ext cx="1970962" cy="987447"/>
          </a:xfrm>
          <a:prstGeom prst="bentConnector3">
            <a:avLst>
              <a:gd name="adj1" fmla="val 867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2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04351" y="315486"/>
            <a:ext cx="4437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42570" algn="ctr"/>
            <a:r>
              <a:rPr lang="en-US" sz="3600" dirty="0" smtClean="0">
                <a:latin typeface="Georgia" panose="02040502050405020303" pitchFamily="18" charset="0"/>
              </a:rPr>
              <a:t>CPU </a:t>
            </a:r>
            <a:r>
              <a:rPr lang="en-US" sz="3600" dirty="0" smtClean="0">
                <a:latin typeface="Georgia" panose="02040502050405020303" pitchFamily="18" charset="0"/>
              </a:rPr>
              <a:t>Block Diagram:</a:t>
            </a:r>
            <a:endParaRPr lang="en-US" sz="2000" dirty="0"/>
          </a:p>
        </p:txBody>
      </p:sp>
      <p:sp>
        <p:nvSpPr>
          <p:cNvPr id="17" name="Rounded Rectangle 16"/>
          <p:cNvSpPr/>
          <p:nvPr/>
        </p:nvSpPr>
        <p:spPr>
          <a:xfrm>
            <a:off x="1394250" y="1792958"/>
            <a:ext cx="14404550" cy="5966742"/>
          </a:xfrm>
          <a:prstGeom prst="roundRect">
            <a:avLst>
              <a:gd name="adj" fmla="val 1606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571244" y="1929383"/>
            <a:ext cx="14063672" cy="495501"/>
          </a:xfrm>
          <a:prstGeom prst="roundRect">
            <a:avLst>
              <a:gd name="adj" fmla="val 536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Control Unit</a:t>
            </a:r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772147" y="3809425"/>
            <a:ext cx="1064995" cy="1214671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Memory Interface</a:t>
            </a:r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380107" y="2668569"/>
            <a:ext cx="507476" cy="2673027"/>
            <a:chOff x="4076313" y="1982769"/>
            <a:chExt cx="507476" cy="2673027"/>
          </a:xfrm>
        </p:grpSpPr>
        <p:sp>
          <p:nvSpPr>
            <p:cNvPr id="21" name="Rounded Rectangle 20"/>
            <p:cNvSpPr/>
            <p:nvPr/>
          </p:nvSpPr>
          <p:spPr>
            <a:xfrm>
              <a:off x="4076313" y="1982769"/>
              <a:ext cx="507476" cy="2673027"/>
            </a:xfrm>
            <a:prstGeom prst="roundRect">
              <a:avLst>
                <a:gd name="adj" fmla="val 53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PC</a:t>
              </a:r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4244707" y="4509492"/>
              <a:ext cx="170688" cy="14630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1565148" y="7110035"/>
            <a:ext cx="14069768" cy="495501"/>
          </a:xfrm>
          <a:prstGeom prst="roundRect">
            <a:avLst>
              <a:gd name="adj" fmla="val 536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Hazard Detection &amp; Forwarding Unit</a:t>
            </a:r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189827" y="2647166"/>
            <a:ext cx="507476" cy="4188519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29" name="Rounded Rectangle 28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sp>
        <p:nvSpPr>
          <p:cNvPr id="32" name="Rounded Rectangle 31"/>
          <p:cNvSpPr/>
          <p:nvPr/>
        </p:nvSpPr>
        <p:spPr>
          <a:xfrm rot="16200000">
            <a:off x="-1111045" y="4468092"/>
            <a:ext cx="4167114" cy="568072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Instruction Memory</a:t>
            </a:r>
            <a:endParaRPr lang="en-US" sz="1798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3022600" y="3275906"/>
            <a:ext cx="357507" cy="4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1" idx="3"/>
          </p:cNvCxnSpPr>
          <p:nvPr/>
        </p:nvCxnSpPr>
        <p:spPr>
          <a:xfrm flipV="1">
            <a:off x="3887583" y="4005082"/>
            <a:ext cx="30224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2"/>
            <a:endCxn id="50" idx="0"/>
          </p:cNvCxnSpPr>
          <p:nvPr/>
        </p:nvCxnSpPr>
        <p:spPr>
          <a:xfrm>
            <a:off x="6397257" y="3459304"/>
            <a:ext cx="5434" cy="1881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9" idx="1"/>
          </p:cNvCxnSpPr>
          <p:nvPr/>
        </p:nvCxnSpPr>
        <p:spPr>
          <a:xfrm>
            <a:off x="4697303" y="3069553"/>
            <a:ext cx="2537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0"/>
          </p:cNvCxnSpPr>
          <p:nvPr/>
        </p:nvCxnSpPr>
        <p:spPr>
          <a:xfrm flipV="1">
            <a:off x="6397257" y="2424884"/>
            <a:ext cx="0" cy="2549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4951042" y="4639451"/>
            <a:ext cx="1368115" cy="191171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Integer </a:t>
            </a:r>
          </a:p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Register </a:t>
            </a:r>
            <a:r>
              <a:rPr lang="en-US" sz="1798" dirty="0" smtClean="0">
                <a:solidFill>
                  <a:schemeClr val="tx1"/>
                </a:solidFill>
              </a:rPr>
              <a:t>File</a:t>
            </a:r>
          </a:p>
          <a:p>
            <a:pPr algn="ctr"/>
            <a:endParaRPr lang="en-US" sz="1798" dirty="0">
              <a:solidFill>
                <a:schemeClr val="tx1"/>
              </a:solidFill>
            </a:endParaRPr>
          </a:p>
          <a:p>
            <a:pPr algn="ctr"/>
            <a:endParaRPr lang="en-US" sz="1798" dirty="0" smtClean="0">
              <a:solidFill>
                <a:schemeClr val="tx1"/>
              </a:solidFill>
            </a:endParaRPr>
          </a:p>
          <a:p>
            <a:pPr algn="ctr"/>
            <a:endParaRPr lang="en-US" sz="1798" dirty="0">
              <a:solidFill>
                <a:schemeClr val="tx1"/>
              </a:solidFill>
            </a:endParaRPr>
          </a:p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475357" y="4639451"/>
            <a:ext cx="1368116" cy="191171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Fixed Point </a:t>
            </a:r>
          </a:p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Register </a:t>
            </a:r>
            <a:r>
              <a:rPr lang="en-US" sz="1798" dirty="0" smtClean="0">
                <a:solidFill>
                  <a:schemeClr val="tx1"/>
                </a:solidFill>
              </a:rPr>
              <a:t>File</a:t>
            </a:r>
          </a:p>
          <a:p>
            <a:pPr algn="ctr"/>
            <a:endParaRPr lang="en-US" sz="1798" dirty="0">
              <a:solidFill>
                <a:schemeClr val="tx1"/>
              </a:solidFill>
            </a:endParaRPr>
          </a:p>
          <a:p>
            <a:pPr algn="ctr"/>
            <a:endParaRPr lang="en-US" sz="1798" dirty="0" smtClean="0">
              <a:solidFill>
                <a:schemeClr val="tx1"/>
              </a:solidFill>
            </a:endParaRPr>
          </a:p>
          <a:p>
            <a:pPr algn="ctr"/>
            <a:endParaRPr lang="en-US" sz="1798" dirty="0">
              <a:solidFill>
                <a:schemeClr val="tx1"/>
              </a:solidFill>
            </a:endParaRPr>
          </a:p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8140034" y="2647166"/>
            <a:ext cx="507476" cy="4188519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77" name="Rounded Rectangle 76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ID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80" name="Straight Arrow Connector 79"/>
          <p:cNvCxnSpPr>
            <a:stCxn id="49" idx="3"/>
          </p:cNvCxnSpPr>
          <p:nvPr/>
        </p:nvCxnSpPr>
        <p:spPr>
          <a:xfrm>
            <a:off x="7843473" y="3069553"/>
            <a:ext cx="2965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endCxn id="59" idx="0"/>
          </p:cNvCxnSpPr>
          <p:nvPr/>
        </p:nvCxnSpPr>
        <p:spPr>
          <a:xfrm rot="16200000" flipH="1">
            <a:off x="5043836" y="4048186"/>
            <a:ext cx="1180147" cy="23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endCxn id="60" idx="0"/>
          </p:cNvCxnSpPr>
          <p:nvPr/>
        </p:nvCxnSpPr>
        <p:spPr>
          <a:xfrm rot="5400000">
            <a:off x="6561433" y="4040226"/>
            <a:ext cx="1197207" cy="12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951041" y="2679802"/>
            <a:ext cx="2892432" cy="779502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Instruction Decoder</a:t>
            </a:r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783892" y="3647454"/>
            <a:ext cx="1237597" cy="779502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Immediate</a:t>
            </a:r>
          </a:p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Generator</a:t>
            </a:r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92" name="Trapezoid 91"/>
          <p:cNvSpPr/>
          <p:nvPr/>
        </p:nvSpPr>
        <p:spPr>
          <a:xfrm rot="5400000">
            <a:off x="10974578" y="4737330"/>
            <a:ext cx="1712000" cy="296009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93" name="Trapezoid 92"/>
          <p:cNvSpPr/>
          <p:nvPr/>
        </p:nvSpPr>
        <p:spPr>
          <a:xfrm rot="5400000">
            <a:off x="8911915" y="2918955"/>
            <a:ext cx="528792" cy="194703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9710976" y="3114303"/>
            <a:ext cx="1326454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9727059" y="4003659"/>
            <a:ext cx="1326454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MUL/DIV</a:t>
            </a:r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96" name="Trapezoid 95"/>
          <p:cNvSpPr/>
          <p:nvPr/>
        </p:nvSpPr>
        <p:spPr>
          <a:xfrm rot="5400000">
            <a:off x="8911915" y="3501233"/>
            <a:ext cx="528792" cy="194703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104" name="Trapezoid 103"/>
          <p:cNvSpPr/>
          <p:nvPr/>
        </p:nvSpPr>
        <p:spPr>
          <a:xfrm rot="5400000">
            <a:off x="8926039" y="4141504"/>
            <a:ext cx="528792" cy="194703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8646235" y="4097830"/>
            <a:ext cx="444776" cy="298694"/>
            <a:chOff x="8190310" y="4253377"/>
            <a:chExt cx="346765" cy="293582"/>
          </a:xfrm>
        </p:grpSpPr>
        <p:cxnSp>
          <p:nvCxnSpPr>
            <p:cNvPr id="151" name="Straight Arrow Connector 150"/>
            <p:cNvCxnSpPr/>
            <p:nvPr/>
          </p:nvCxnSpPr>
          <p:spPr>
            <a:xfrm>
              <a:off x="8190310" y="4253377"/>
              <a:ext cx="3437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8193345" y="4546959"/>
              <a:ext cx="3437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2" name="Straight Arrow Connector 161"/>
          <p:cNvCxnSpPr/>
          <p:nvPr/>
        </p:nvCxnSpPr>
        <p:spPr>
          <a:xfrm>
            <a:off x="8654876" y="5169744"/>
            <a:ext cx="10621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8657558" y="5435240"/>
            <a:ext cx="10621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110" idx="1"/>
          </p:cNvCxnSpPr>
          <p:nvPr/>
        </p:nvCxnSpPr>
        <p:spPr>
          <a:xfrm rot="10800000" flipH="1" flipV="1">
            <a:off x="9727059" y="5256105"/>
            <a:ext cx="1954879" cy="306370"/>
          </a:xfrm>
          <a:prstGeom prst="bentConnector5">
            <a:avLst>
              <a:gd name="adj1" fmla="val 54100"/>
              <a:gd name="adj2" fmla="val -786"/>
              <a:gd name="adj3" fmla="val 8392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9727060" y="4949735"/>
            <a:ext cx="1326454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FPU</a:t>
            </a:r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886950" y="2424883"/>
            <a:ext cx="971550" cy="689420"/>
            <a:chOff x="9429750" y="2285183"/>
            <a:chExt cx="971550" cy="689420"/>
          </a:xfrm>
        </p:grpSpPr>
        <p:cxnSp>
          <p:nvCxnSpPr>
            <p:cNvPr id="180" name="Straight Arrow Connector 179"/>
            <p:cNvCxnSpPr/>
            <p:nvPr/>
          </p:nvCxnSpPr>
          <p:spPr>
            <a:xfrm>
              <a:off x="9429750" y="2285183"/>
              <a:ext cx="0" cy="6894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9915672" y="2285183"/>
              <a:ext cx="0" cy="6894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10401300" y="2285183"/>
              <a:ext cx="0" cy="6894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>
            <a:off x="12229230" y="2647164"/>
            <a:ext cx="507476" cy="4188519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95" name="Rounded Rectangle 194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EX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196" name="Isosceles Triangle 195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198" name="Straight Arrow Connector 197"/>
          <p:cNvCxnSpPr>
            <a:stCxn id="92" idx="0"/>
          </p:cNvCxnSpPr>
          <p:nvPr/>
        </p:nvCxnSpPr>
        <p:spPr>
          <a:xfrm flipV="1">
            <a:off x="11978583" y="4885334"/>
            <a:ext cx="25064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5245533" y="5525044"/>
            <a:ext cx="764074" cy="843684"/>
            <a:chOff x="7616159" y="315331"/>
            <a:chExt cx="764074" cy="843684"/>
          </a:xfrm>
        </p:grpSpPr>
        <p:sp>
          <p:nvSpPr>
            <p:cNvPr id="45" name="Rectangle 44"/>
            <p:cNvSpPr/>
            <p:nvPr/>
          </p:nvSpPr>
          <p:spPr>
            <a:xfrm>
              <a:off x="7618642" y="315331"/>
              <a:ext cx="761591" cy="91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618641" y="396321"/>
              <a:ext cx="761591" cy="91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617401" y="483006"/>
              <a:ext cx="761591" cy="91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617400" y="563996"/>
              <a:ext cx="761591" cy="91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617401" y="647968"/>
              <a:ext cx="761591" cy="91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617400" y="728958"/>
              <a:ext cx="761591" cy="91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616160" y="815643"/>
              <a:ext cx="761591" cy="91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616159" y="896633"/>
              <a:ext cx="761591" cy="91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616160" y="986791"/>
              <a:ext cx="761591" cy="91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616159" y="1067781"/>
              <a:ext cx="761591" cy="91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777378" y="5525044"/>
            <a:ext cx="764074" cy="843684"/>
            <a:chOff x="7623779" y="315331"/>
            <a:chExt cx="764074" cy="843684"/>
          </a:xfrm>
        </p:grpSpPr>
        <p:sp>
          <p:nvSpPr>
            <p:cNvPr id="120" name="Rectangle 119"/>
            <p:cNvSpPr/>
            <p:nvPr/>
          </p:nvSpPr>
          <p:spPr>
            <a:xfrm>
              <a:off x="7626262" y="315331"/>
              <a:ext cx="761591" cy="91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7626261" y="396321"/>
              <a:ext cx="761591" cy="91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625021" y="483006"/>
              <a:ext cx="761591" cy="91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625020" y="563996"/>
              <a:ext cx="761591" cy="91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625021" y="647968"/>
              <a:ext cx="761591" cy="91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625020" y="728958"/>
              <a:ext cx="761591" cy="91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623780" y="815643"/>
              <a:ext cx="761591" cy="91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623779" y="896633"/>
              <a:ext cx="761591" cy="91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7623780" y="986791"/>
              <a:ext cx="761591" cy="91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23779" y="1067781"/>
              <a:ext cx="761591" cy="91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904511" y="3727043"/>
            <a:ext cx="971550" cy="274698"/>
            <a:chOff x="9429750" y="2285183"/>
            <a:chExt cx="971550" cy="689420"/>
          </a:xfrm>
        </p:grpSpPr>
        <p:cxnSp>
          <p:nvCxnSpPr>
            <p:cNvPr id="141" name="Straight Arrow Connector 140"/>
            <p:cNvCxnSpPr/>
            <p:nvPr/>
          </p:nvCxnSpPr>
          <p:spPr>
            <a:xfrm>
              <a:off x="9429750" y="2285183"/>
              <a:ext cx="0" cy="6894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9915672" y="2285183"/>
              <a:ext cx="0" cy="6894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10401300" y="2285183"/>
              <a:ext cx="0" cy="6894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9904511" y="4616098"/>
            <a:ext cx="971550" cy="333637"/>
            <a:chOff x="9429750" y="2285183"/>
            <a:chExt cx="971550" cy="689420"/>
          </a:xfrm>
        </p:grpSpPr>
        <p:cxnSp>
          <p:nvCxnSpPr>
            <p:cNvPr id="155" name="Straight Arrow Connector 154"/>
            <p:cNvCxnSpPr/>
            <p:nvPr/>
          </p:nvCxnSpPr>
          <p:spPr>
            <a:xfrm>
              <a:off x="9429750" y="2285183"/>
              <a:ext cx="0" cy="6894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9915672" y="2285183"/>
              <a:ext cx="0" cy="6894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10401300" y="2285183"/>
              <a:ext cx="0" cy="6894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Rounded Rectangle 157"/>
          <p:cNvSpPr/>
          <p:nvPr/>
        </p:nvSpPr>
        <p:spPr>
          <a:xfrm>
            <a:off x="9728462" y="5806745"/>
            <a:ext cx="1326454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Address Generator</a:t>
            </a:r>
            <a:endParaRPr lang="en-US" sz="1798" dirty="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8646159" y="5961595"/>
            <a:ext cx="10621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8648841" y="6265191"/>
            <a:ext cx="10621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58" idx="3"/>
          </p:cNvCxnSpPr>
          <p:nvPr/>
        </p:nvCxnSpPr>
        <p:spPr>
          <a:xfrm>
            <a:off x="11054916" y="6113115"/>
            <a:ext cx="11743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621162" y="5640121"/>
            <a:ext cx="1079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immediate</a:t>
            </a:r>
            <a:endParaRPr lang="en-US" sz="1600" dirty="0"/>
          </a:p>
        </p:txBody>
      </p:sp>
      <p:sp>
        <p:nvSpPr>
          <p:cNvPr id="161" name="TextBox 160"/>
          <p:cNvSpPr txBox="1"/>
          <p:nvPr/>
        </p:nvSpPr>
        <p:spPr>
          <a:xfrm>
            <a:off x="8937597" y="5989750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PC</a:t>
            </a:r>
            <a:endParaRPr lang="en-US" sz="16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13916935" y="3561080"/>
            <a:ext cx="507476" cy="3274601"/>
            <a:chOff x="13722424" y="3421380"/>
            <a:chExt cx="507476" cy="3274601"/>
          </a:xfrm>
        </p:grpSpPr>
        <p:sp>
          <p:nvSpPr>
            <p:cNvPr id="164" name="Rounded Rectangle 163"/>
            <p:cNvSpPr/>
            <p:nvPr/>
          </p:nvSpPr>
          <p:spPr>
            <a:xfrm>
              <a:off x="13722424" y="3421380"/>
              <a:ext cx="507476" cy="3274601"/>
            </a:xfrm>
            <a:prstGeom prst="roundRect">
              <a:avLst>
                <a:gd name="adj" fmla="val 5363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MEM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8" name="Isosceles Triangle 167"/>
            <p:cNvSpPr/>
            <p:nvPr/>
          </p:nvSpPr>
          <p:spPr>
            <a:xfrm>
              <a:off x="13883633" y="6593132"/>
              <a:ext cx="185057" cy="98439"/>
            </a:xfrm>
            <a:prstGeom prst="triangl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sp>
        <p:nvSpPr>
          <p:cNvPr id="170" name="Rounded Rectangle 169"/>
          <p:cNvSpPr/>
          <p:nvPr/>
        </p:nvSpPr>
        <p:spPr>
          <a:xfrm>
            <a:off x="12917182" y="2647164"/>
            <a:ext cx="2717734" cy="779502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798" dirty="0" smtClean="0">
                <a:solidFill>
                  <a:schemeClr val="tx1"/>
                </a:solidFill>
              </a:rPr>
              <a:t>    LSU  </a:t>
            </a:r>
            <a:endParaRPr lang="en-US" sz="1798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stCxn id="195" idx="3"/>
          </p:cNvCxnSpPr>
          <p:nvPr/>
        </p:nvCxnSpPr>
        <p:spPr>
          <a:xfrm flipV="1">
            <a:off x="12736706" y="4733471"/>
            <a:ext cx="1180229" cy="79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170" idx="1"/>
          </p:cNvCxnSpPr>
          <p:nvPr/>
        </p:nvCxnSpPr>
        <p:spPr>
          <a:xfrm>
            <a:off x="12736706" y="3036915"/>
            <a:ext cx="1804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13530236" y="2424882"/>
            <a:ext cx="1661872" cy="211707"/>
            <a:chOff x="9429750" y="2285183"/>
            <a:chExt cx="971550" cy="689420"/>
          </a:xfrm>
        </p:grpSpPr>
        <p:cxnSp>
          <p:nvCxnSpPr>
            <p:cNvPr id="172" name="Straight Arrow Connector 171"/>
            <p:cNvCxnSpPr/>
            <p:nvPr/>
          </p:nvCxnSpPr>
          <p:spPr>
            <a:xfrm>
              <a:off x="9429750" y="2285183"/>
              <a:ext cx="0" cy="6894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9915672" y="2285183"/>
              <a:ext cx="0" cy="6894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10401300" y="2285183"/>
              <a:ext cx="0" cy="6894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Rounded Rectangle 175"/>
          <p:cNvSpPr/>
          <p:nvPr/>
        </p:nvSpPr>
        <p:spPr>
          <a:xfrm>
            <a:off x="13788745" y="2841697"/>
            <a:ext cx="1786180" cy="42021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Memory Interface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1" name="Elbow Connector 90"/>
          <p:cNvCxnSpPr/>
          <p:nvPr/>
        </p:nvCxnSpPr>
        <p:spPr>
          <a:xfrm rot="10800000">
            <a:off x="15634916" y="3261907"/>
            <a:ext cx="455984" cy="12700"/>
          </a:xfrm>
          <a:prstGeom prst="bentConnector3">
            <a:avLst>
              <a:gd name="adj1" fmla="val -3077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rapezoid 185"/>
          <p:cNvSpPr/>
          <p:nvPr/>
        </p:nvSpPr>
        <p:spPr>
          <a:xfrm rot="10800000">
            <a:off x="14632781" y="5528213"/>
            <a:ext cx="812505" cy="223815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Elbow Connector 131"/>
          <p:cNvCxnSpPr/>
          <p:nvPr/>
        </p:nvCxnSpPr>
        <p:spPr>
          <a:xfrm rot="16200000" flipH="1">
            <a:off x="14199118" y="4966713"/>
            <a:ext cx="783624" cy="333041"/>
          </a:xfrm>
          <a:prstGeom prst="bentConnector3">
            <a:avLst>
              <a:gd name="adj1" fmla="val -2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 rot="5400000">
            <a:off x="14212637" y="4492293"/>
            <a:ext cx="4167114" cy="568072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Data </a:t>
            </a:r>
            <a:r>
              <a:rPr lang="en-US" sz="1798" dirty="0" smtClean="0">
                <a:solidFill>
                  <a:schemeClr val="tx1"/>
                </a:solidFill>
              </a:rPr>
              <a:t>Memory</a:t>
            </a:r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216" name="Trapezoid 215"/>
          <p:cNvSpPr/>
          <p:nvPr/>
        </p:nvSpPr>
        <p:spPr>
          <a:xfrm rot="5400000">
            <a:off x="8926039" y="4738881"/>
            <a:ext cx="528792" cy="194703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8633535" y="4681170"/>
            <a:ext cx="444776" cy="298694"/>
            <a:chOff x="8190310" y="4253377"/>
            <a:chExt cx="346765" cy="293582"/>
          </a:xfrm>
        </p:grpSpPr>
        <p:cxnSp>
          <p:nvCxnSpPr>
            <p:cNvPr id="220" name="Straight Arrow Connector 219"/>
            <p:cNvCxnSpPr/>
            <p:nvPr/>
          </p:nvCxnSpPr>
          <p:spPr>
            <a:xfrm>
              <a:off x="8190310" y="4253377"/>
              <a:ext cx="3437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>
              <a:off x="8193345" y="4546959"/>
              <a:ext cx="3437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3" name="Straight Arrow Connector 222"/>
          <p:cNvCxnSpPr/>
          <p:nvPr/>
        </p:nvCxnSpPr>
        <p:spPr>
          <a:xfrm>
            <a:off x="8638828" y="2863906"/>
            <a:ext cx="4408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8630021" y="3162600"/>
            <a:ext cx="4408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8638828" y="3016306"/>
            <a:ext cx="4408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8637428" y="3382684"/>
            <a:ext cx="4408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8641321" y="3681378"/>
            <a:ext cx="4408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>
            <a:off x="8637428" y="3535084"/>
            <a:ext cx="4408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>
            <a:off x="8633862" y="3837581"/>
            <a:ext cx="4408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/>
          <p:cNvCxnSpPr>
            <a:stCxn id="93" idx="0"/>
          </p:cNvCxnSpPr>
          <p:nvPr/>
        </p:nvCxnSpPr>
        <p:spPr>
          <a:xfrm>
            <a:off x="9273663" y="3016307"/>
            <a:ext cx="443348" cy="24560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/>
          <p:cNvCxnSpPr>
            <a:stCxn id="104" idx="0"/>
          </p:cNvCxnSpPr>
          <p:nvPr/>
        </p:nvCxnSpPr>
        <p:spPr>
          <a:xfrm flipV="1">
            <a:off x="9287787" y="4126925"/>
            <a:ext cx="439271" cy="11193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216" idx="0"/>
          </p:cNvCxnSpPr>
          <p:nvPr/>
        </p:nvCxnSpPr>
        <p:spPr>
          <a:xfrm flipV="1">
            <a:off x="9287787" y="4486622"/>
            <a:ext cx="429224" cy="34961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/>
          <p:cNvCxnSpPr>
            <a:stCxn id="186" idx="0"/>
            <a:endCxn id="59" idx="2"/>
          </p:cNvCxnSpPr>
          <p:nvPr/>
        </p:nvCxnSpPr>
        <p:spPr>
          <a:xfrm rot="5400000">
            <a:off x="9937501" y="1449628"/>
            <a:ext cx="799133" cy="9403933"/>
          </a:xfrm>
          <a:prstGeom prst="bentConnector3">
            <a:avLst>
              <a:gd name="adj1" fmla="val 1508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186" idx="0"/>
            <a:endCxn id="60" idx="2"/>
          </p:cNvCxnSpPr>
          <p:nvPr/>
        </p:nvCxnSpPr>
        <p:spPr>
          <a:xfrm rot="5400000">
            <a:off x="10699658" y="2211785"/>
            <a:ext cx="799133" cy="7879618"/>
          </a:xfrm>
          <a:prstGeom prst="bentConnector3">
            <a:avLst>
              <a:gd name="adj1" fmla="val 1508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H="1">
            <a:off x="1256548" y="4077919"/>
            <a:ext cx="5155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>
            <a:off x="1256548" y="4770429"/>
            <a:ext cx="5155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50" idx="3"/>
          </p:cNvCxnSpPr>
          <p:nvPr/>
        </p:nvCxnSpPr>
        <p:spPr>
          <a:xfrm flipV="1">
            <a:off x="7021489" y="4029334"/>
            <a:ext cx="1118545" cy="78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9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3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0269" y="231648"/>
            <a:ext cx="107529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42570"/>
            <a:r>
              <a:rPr lang="en-US" sz="3600" dirty="0" smtClean="0">
                <a:latin typeface="Georgia" panose="02040502050405020303" pitchFamily="18" charset="0"/>
              </a:rPr>
              <a:t>Arithmetic Logic Unit:</a:t>
            </a:r>
          </a:p>
          <a:p>
            <a:pPr marR="42570"/>
            <a:endParaRPr lang="en-US" sz="1800" dirty="0" smtClean="0">
              <a:latin typeface="Georgia" panose="02040502050405020303" pitchFamily="18" charset="0"/>
            </a:endParaRPr>
          </a:p>
          <a:p>
            <a:pPr marR="42570"/>
            <a:r>
              <a:rPr lang="en-US" sz="2000" dirty="0">
                <a:latin typeface="Georgia" panose="02040502050405020303" pitchFamily="18" charset="0"/>
              </a:rPr>
              <a:t>Note: Images are taken from RTL Elaborated Design in Xilinx Vivado after synthesis process </a:t>
            </a:r>
            <a:endParaRPr lang="en-US" sz="1200" dirty="0"/>
          </a:p>
          <a:p>
            <a:pPr marR="42570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448" y="1793857"/>
            <a:ext cx="12521184" cy="710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53" y="2181605"/>
            <a:ext cx="15077955" cy="55311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0269" y="231648"/>
            <a:ext cx="107529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42570"/>
            <a:r>
              <a:rPr lang="en-US" sz="3600" dirty="0" smtClean="0">
                <a:latin typeface="Georgia" panose="02040502050405020303" pitchFamily="18" charset="0"/>
              </a:rPr>
              <a:t>Instruction Decoder:</a:t>
            </a:r>
          </a:p>
          <a:p>
            <a:pPr marR="42570"/>
            <a:endParaRPr lang="en-US" sz="1800" dirty="0" smtClean="0">
              <a:latin typeface="Georgia" panose="02040502050405020303" pitchFamily="18" charset="0"/>
            </a:endParaRPr>
          </a:p>
          <a:p>
            <a:pPr marR="42570"/>
            <a:r>
              <a:rPr lang="en-US" sz="2000" dirty="0">
                <a:latin typeface="Georgia" panose="02040502050405020303" pitchFamily="18" charset="0"/>
              </a:rPr>
              <a:t>Note: Images are taken from RTL Elaborated Design in Xilinx Vivado after synthesis process </a:t>
            </a:r>
            <a:endParaRPr lang="en-US" sz="1200" dirty="0"/>
          </a:p>
          <a:p>
            <a:pPr marR="4257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969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0269" y="231648"/>
            <a:ext cx="107529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42570"/>
            <a:r>
              <a:rPr lang="en-US" sz="3600" dirty="0" smtClean="0">
                <a:latin typeface="Georgia" panose="02040502050405020303" pitchFamily="18" charset="0"/>
              </a:rPr>
              <a:t>Branch Unit:</a:t>
            </a:r>
          </a:p>
          <a:p>
            <a:pPr marR="42570"/>
            <a:endParaRPr lang="en-US" sz="1800" dirty="0" smtClean="0">
              <a:latin typeface="Georgia" panose="02040502050405020303" pitchFamily="18" charset="0"/>
            </a:endParaRPr>
          </a:p>
          <a:p>
            <a:pPr marR="42570"/>
            <a:r>
              <a:rPr lang="en-US" sz="2000" dirty="0">
                <a:latin typeface="Georgia" panose="02040502050405020303" pitchFamily="18" charset="0"/>
              </a:rPr>
              <a:t>Note: Images are taken from RTL Elaborated Design in Xilinx Vivado after synthesis process </a:t>
            </a:r>
            <a:endParaRPr lang="en-US" sz="1200" dirty="0"/>
          </a:p>
          <a:p>
            <a:pPr marR="42570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444" y="2052828"/>
            <a:ext cx="12542178" cy="642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6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0269" y="231648"/>
            <a:ext cx="107529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42570"/>
            <a:r>
              <a:rPr lang="en-US" sz="3600" dirty="0" smtClean="0">
                <a:latin typeface="Georgia" panose="02040502050405020303" pitchFamily="18" charset="0"/>
              </a:rPr>
              <a:t>Register File:</a:t>
            </a:r>
          </a:p>
          <a:p>
            <a:pPr marR="42570"/>
            <a:endParaRPr lang="en-US" sz="1800" dirty="0" smtClean="0">
              <a:latin typeface="Georgia" panose="02040502050405020303" pitchFamily="18" charset="0"/>
            </a:endParaRPr>
          </a:p>
          <a:p>
            <a:pPr marR="42570"/>
            <a:r>
              <a:rPr lang="en-US" sz="2000" dirty="0">
                <a:latin typeface="Georgia" panose="02040502050405020303" pitchFamily="18" charset="0"/>
              </a:rPr>
              <a:t>Note: Images are taken from RTL Elaborated Design in Xilinx Vivado after synthesis process </a:t>
            </a:r>
            <a:endParaRPr lang="en-US" sz="1200" dirty="0"/>
          </a:p>
          <a:p>
            <a:pPr marR="42570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49" y="2129028"/>
            <a:ext cx="13628795" cy="54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22493" y="1414272"/>
            <a:ext cx="1266372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42570"/>
            <a:r>
              <a:rPr lang="en-US" sz="3600" dirty="0" smtClean="0">
                <a:latin typeface="Georgia" panose="02040502050405020303" pitchFamily="18" charset="0"/>
              </a:rPr>
              <a:t>To do list:</a:t>
            </a:r>
          </a:p>
          <a:p>
            <a:pPr marR="42570"/>
            <a:endParaRPr lang="en-US" sz="3600" dirty="0" smtClean="0">
              <a:latin typeface="Georgia" panose="02040502050405020303" pitchFamily="18" charset="0"/>
            </a:endParaRPr>
          </a:p>
          <a:p>
            <a:pPr marR="42570" algn="just"/>
            <a:r>
              <a:rPr lang="en-US" sz="2400" i="1" dirty="0" smtClean="0">
                <a:latin typeface="Georgia" panose="02040502050405020303" pitchFamily="18" charset="0"/>
              </a:rPr>
              <a:t>Phase 1:</a:t>
            </a:r>
            <a:endParaRPr lang="en-US" sz="2400" i="1" dirty="0" smtClean="0">
              <a:latin typeface="Georgia" panose="02040502050405020303" pitchFamily="18" charset="0"/>
            </a:endParaRPr>
          </a:p>
          <a:p>
            <a:pPr marL="342900" marR="4257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Design Control, Hazard and Forwarding Unit.</a:t>
            </a:r>
          </a:p>
          <a:p>
            <a:pPr marL="342900" marR="4257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Create the pipelined Datapath with the designed modules.</a:t>
            </a:r>
          </a:p>
          <a:p>
            <a:pPr marL="342900" marR="4257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Complete RV32I extension and test with GCC compiler toolchain in Linux.</a:t>
            </a:r>
          </a:p>
          <a:p>
            <a:pPr marL="342900" marR="42570" indent="-342900" algn="just">
              <a:buFont typeface="Wingdings" panose="05000000000000000000" pitchFamily="2" charset="2"/>
              <a:buChar char="Ø"/>
            </a:pPr>
            <a:r>
              <a:rPr lang="en-US" sz="2400" i="1" dirty="0" smtClean="0">
                <a:latin typeface="Georgia" panose="02040502050405020303" pitchFamily="18" charset="0"/>
              </a:rPr>
              <a:t>By the end of phase 1, we have a processor which supports GCC and RV32I instructions.</a:t>
            </a:r>
          </a:p>
          <a:p>
            <a:pPr marR="42570" algn="just"/>
            <a:endParaRPr lang="en-US" sz="2400" dirty="0" smtClean="0">
              <a:latin typeface="Georgia" panose="02040502050405020303" pitchFamily="18" charset="0"/>
            </a:endParaRPr>
          </a:p>
          <a:p>
            <a:pPr marR="42570" algn="just"/>
            <a:r>
              <a:rPr lang="en-US" sz="2400" i="1" dirty="0">
                <a:latin typeface="Georgia" panose="02040502050405020303" pitchFamily="18" charset="0"/>
              </a:rPr>
              <a:t>Phase </a:t>
            </a:r>
            <a:r>
              <a:rPr lang="en-US" sz="2400" i="1" dirty="0" smtClean="0">
                <a:latin typeface="Georgia" panose="02040502050405020303" pitchFamily="18" charset="0"/>
              </a:rPr>
              <a:t>2:</a:t>
            </a:r>
            <a:endParaRPr lang="en-US" sz="2400" dirty="0" smtClean="0">
              <a:latin typeface="Georgia" panose="02040502050405020303" pitchFamily="18" charset="0"/>
            </a:endParaRPr>
          </a:p>
          <a:p>
            <a:pPr marL="342900" marR="4257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Pipeline Multiplier Unit and add M-Extension Instructions.</a:t>
            </a:r>
          </a:p>
          <a:p>
            <a:pPr marL="342900" marR="4257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Add DIV instruction support to the core.</a:t>
            </a:r>
            <a:endParaRPr lang="en-US" sz="2400" dirty="0" smtClean="0">
              <a:latin typeface="Georgia" panose="02040502050405020303" pitchFamily="18" charset="0"/>
            </a:endParaRPr>
          </a:p>
          <a:p>
            <a:pPr marL="342900" marR="4257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Add FPU to the execution unit.</a:t>
            </a:r>
          </a:p>
          <a:p>
            <a:pPr marL="815994" marR="4257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eorgia" panose="02040502050405020303" pitchFamily="18" charset="0"/>
              </a:rPr>
              <a:t>Note: Design must be modular and hierarchical so that FPU could be changed</a:t>
            </a:r>
            <a:br>
              <a:rPr lang="en-US" sz="2400" dirty="0" smtClean="0">
                <a:latin typeface="Georgia" panose="02040502050405020303" pitchFamily="18" charset="0"/>
              </a:rPr>
            </a:br>
            <a:r>
              <a:rPr lang="en-US" sz="2400" dirty="0" smtClean="0">
                <a:latin typeface="Georgia" panose="02040502050405020303" pitchFamily="18" charset="0"/>
              </a:rPr>
              <a:t>between “Fixed-Point” and “Floating-Point” formats.</a:t>
            </a:r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1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976</TotalTime>
  <Words>282</Words>
  <Application>Microsoft Office PowerPoint</Application>
  <PresentationFormat>Custom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84</cp:revision>
  <dcterms:created xsi:type="dcterms:W3CDTF">2023-08-05T05:33:17Z</dcterms:created>
  <dcterms:modified xsi:type="dcterms:W3CDTF">2023-08-13T07:41:05Z</dcterms:modified>
</cp:coreProperties>
</file>