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00" y="444500"/>
            <a:ext cx="4949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bit Dynamic Branch Prediction:</a:t>
            </a:r>
            <a:endParaRPr lang="en-US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693730" y="1459198"/>
            <a:ext cx="13889665" cy="1994194"/>
            <a:chOff x="1820730" y="2089372"/>
            <a:chExt cx="13889665" cy="1994194"/>
          </a:xfrm>
        </p:grpSpPr>
        <p:sp>
          <p:nvSpPr>
            <p:cNvPr id="5" name="Oval 4"/>
            <p:cNvSpPr/>
            <p:nvPr/>
          </p:nvSpPr>
          <p:spPr>
            <a:xfrm>
              <a:off x="2870200" y="2222500"/>
              <a:ext cx="17272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Strongly not Taken</a:t>
              </a:r>
              <a:r>
                <a:rPr lang="fa-IR" dirty="0" smtClean="0"/>
                <a:t> شبیه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235700" y="2222500"/>
              <a:ext cx="17272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Weakly not Taken</a:t>
              </a:r>
              <a:r>
                <a:rPr lang="fa-IR" dirty="0" smtClean="0"/>
                <a:t> شبیه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601200" y="2222500"/>
              <a:ext cx="17272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Weakly not Taken</a:t>
              </a:r>
              <a:r>
                <a:rPr lang="fa-IR" dirty="0" smtClean="0"/>
                <a:t> شبیه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2966700" y="2222500"/>
              <a:ext cx="1727200" cy="1612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Strongly</a:t>
              </a: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Taken</a:t>
              </a:r>
              <a:r>
                <a:rPr lang="fa-IR" dirty="0" smtClean="0"/>
                <a:t> شبیه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7"/>
              <a:endCxn id="6" idx="1"/>
            </p:cNvCxnSpPr>
            <p:nvPr/>
          </p:nvCxnSpPr>
          <p:spPr>
            <a:xfrm>
              <a:off x="4344457" y="2458704"/>
              <a:ext cx="2144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7"/>
              <a:endCxn id="7" idx="1"/>
            </p:cNvCxnSpPr>
            <p:nvPr/>
          </p:nvCxnSpPr>
          <p:spPr>
            <a:xfrm>
              <a:off x="7709957" y="2458704"/>
              <a:ext cx="2144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7"/>
              <a:endCxn id="8" idx="1"/>
            </p:cNvCxnSpPr>
            <p:nvPr/>
          </p:nvCxnSpPr>
          <p:spPr>
            <a:xfrm>
              <a:off x="11075457" y="2458704"/>
              <a:ext cx="2144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7" idx="5"/>
            </p:cNvCxnSpPr>
            <p:nvPr/>
          </p:nvCxnSpPr>
          <p:spPr>
            <a:xfrm flipH="1">
              <a:off x="11075457" y="3599196"/>
              <a:ext cx="2144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6" idx="5"/>
            </p:cNvCxnSpPr>
            <p:nvPr/>
          </p:nvCxnSpPr>
          <p:spPr>
            <a:xfrm flipH="1">
              <a:off x="7709957" y="3599196"/>
              <a:ext cx="2144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5" idx="5"/>
            </p:cNvCxnSpPr>
            <p:nvPr/>
          </p:nvCxnSpPr>
          <p:spPr>
            <a:xfrm flipH="1">
              <a:off x="4344457" y="3599196"/>
              <a:ext cx="21441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14386" y="208937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Taken</a:t>
              </a:r>
              <a:endParaRPr lang="en-US" sz="1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0316" y="208937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Taken</a:t>
              </a:r>
              <a:endParaRPr lang="en-US" sz="1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26246" y="2089372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Taken</a:t>
              </a:r>
              <a:endParaRPr lang="en-US" sz="1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14010" y="3650734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Not Taken</a:t>
              </a:r>
              <a:endParaRPr 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19940" y="3650734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Not Taken</a:t>
              </a:r>
              <a:endParaRPr 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585440" y="3714234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Not Taken</a:t>
              </a:r>
              <a:endParaRPr lang="en-US" sz="1800" dirty="0"/>
            </a:p>
          </p:txBody>
        </p:sp>
        <p:cxnSp>
          <p:nvCxnSpPr>
            <p:cNvPr id="29" name="Curved Connector 28"/>
            <p:cNvCxnSpPr>
              <a:stCxn id="8" idx="7"/>
              <a:endCxn id="8" idx="5"/>
            </p:cNvCxnSpPr>
            <p:nvPr/>
          </p:nvCxnSpPr>
          <p:spPr>
            <a:xfrm rot="16200000" flipH="1">
              <a:off x="13870711" y="3028950"/>
              <a:ext cx="1140492" cy="12700"/>
            </a:xfrm>
            <a:prstGeom prst="curvedConnector5">
              <a:avLst>
                <a:gd name="adj1" fmla="val 0"/>
                <a:gd name="adj2" fmla="val 9608323"/>
                <a:gd name="adj3" fmla="val 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986927" y="2844284"/>
              <a:ext cx="723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Taken</a:t>
              </a:r>
              <a:endParaRPr lang="en-US" sz="1800" dirty="0"/>
            </a:p>
          </p:txBody>
        </p:sp>
        <p:cxnSp>
          <p:nvCxnSpPr>
            <p:cNvPr id="35" name="Curved Connector 34"/>
            <p:cNvCxnSpPr>
              <a:stCxn id="5" idx="1"/>
              <a:endCxn id="5" idx="3"/>
            </p:cNvCxnSpPr>
            <p:nvPr/>
          </p:nvCxnSpPr>
          <p:spPr>
            <a:xfrm rot="16200000" flipH="1">
              <a:off x="2552897" y="3028950"/>
              <a:ext cx="1140492" cy="12700"/>
            </a:xfrm>
            <a:prstGeom prst="curvedConnector5">
              <a:avLst>
                <a:gd name="adj1" fmla="val 0"/>
                <a:gd name="adj2" fmla="val -9908323"/>
                <a:gd name="adj3" fmla="val 988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820730" y="2850634"/>
              <a:ext cx="112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Not Taken</a:t>
              </a:r>
              <a:endParaRPr lang="en-US" sz="18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1272570" y="5441028"/>
            <a:ext cx="3264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50E17"/>
                </a:solidFill>
                <a:effectLst/>
                <a:latin typeface="-apple-system"/>
              </a:rPr>
              <a:t>Branch Target Buffer (BTB)</a:t>
            </a:r>
            <a:endParaRPr lang="en-US" sz="2000" dirty="0"/>
          </a:p>
        </p:txBody>
      </p:sp>
      <p:sp>
        <p:nvSpPr>
          <p:cNvPr id="53" name="Rectangle 52"/>
          <p:cNvSpPr/>
          <p:nvPr/>
        </p:nvSpPr>
        <p:spPr>
          <a:xfrm>
            <a:off x="11272570" y="6332616"/>
            <a:ext cx="3494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 smtClean="0">
                <a:solidFill>
                  <a:srgbClr val="050E17"/>
                </a:solidFill>
                <a:effectLst/>
                <a:latin typeface="-apple-system"/>
              </a:rPr>
              <a:t>Branch Target Address (BTA)</a:t>
            </a:r>
            <a:endParaRPr lang="en-US" sz="20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b="9374"/>
          <a:stretch/>
        </p:blipFill>
        <p:spPr>
          <a:xfrm>
            <a:off x="2432355" y="4133334"/>
            <a:ext cx="8120288" cy="4457701"/>
          </a:xfrm>
          <a:prstGeom prst="rect">
            <a:avLst/>
          </a:prstGeom>
        </p:spPr>
      </p:pic>
      <p:sp>
        <p:nvSpPr>
          <p:cNvPr id="60" name="Left Brace 59"/>
          <p:cNvSpPr/>
          <p:nvPr/>
        </p:nvSpPr>
        <p:spPr>
          <a:xfrm>
            <a:off x="11045165" y="5334000"/>
            <a:ext cx="227405" cy="1398726"/>
          </a:xfrm>
          <a:prstGeom prst="leftBrace">
            <a:avLst>
              <a:gd name="adj1" fmla="val 5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/>
          <p:cNvCxnSpPr>
            <a:endCxn id="60" idx="1"/>
          </p:cNvCxnSpPr>
          <p:nvPr/>
        </p:nvCxnSpPr>
        <p:spPr>
          <a:xfrm flipV="1">
            <a:off x="8918440" y="6033363"/>
            <a:ext cx="2126725" cy="1688237"/>
          </a:xfrm>
          <a:prstGeom prst="bentConnector3">
            <a:avLst>
              <a:gd name="adj1" fmla="val 720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6900" y="444500"/>
            <a:ext cx="3825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Fetch and Prefetch Logic:</a:t>
            </a:r>
            <a:endParaRPr lang="en-US" sz="2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96900" y="1765300"/>
            <a:ext cx="9296400" cy="5054600"/>
            <a:chOff x="596900" y="1765300"/>
            <a:chExt cx="9296400" cy="5054600"/>
          </a:xfrm>
        </p:grpSpPr>
        <p:sp>
          <p:nvSpPr>
            <p:cNvPr id="2" name="Trapezoid 1"/>
            <p:cNvSpPr/>
            <p:nvPr/>
          </p:nvSpPr>
          <p:spPr>
            <a:xfrm rot="5400000">
              <a:off x="5435600" y="3086100"/>
              <a:ext cx="1943100" cy="723900"/>
            </a:xfrm>
            <a:prstGeom prst="trapezoid">
              <a:avLst>
                <a:gd name="adj" fmla="val 60526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Process 2"/>
            <p:cNvSpPr/>
            <p:nvPr/>
          </p:nvSpPr>
          <p:spPr>
            <a:xfrm>
              <a:off x="4675113" y="3746500"/>
              <a:ext cx="714227" cy="6731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+ 4</a:t>
              </a:r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lowchart: Process 31"/>
            <p:cNvSpPr/>
            <p:nvPr/>
          </p:nvSpPr>
          <p:spPr>
            <a:xfrm>
              <a:off x="4675112" y="2476500"/>
              <a:ext cx="714227" cy="67310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+</a:t>
              </a:r>
              <a:endParaRPr lang="en-US" sz="3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2" idx="3"/>
            </p:cNvCxnSpPr>
            <p:nvPr/>
          </p:nvCxnSpPr>
          <p:spPr>
            <a:xfrm>
              <a:off x="5389339" y="2813050"/>
              <a:ext cx="6558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" idx="3"/>
            </p:cNvCxnSpPr>
            <p:nvPr/>
          </p:nvCxnSpPr>
          <p:spPr>
            <a:xfrm>
              <a:off x="5389340" y="4083050"/>
              <a:ext cx="65586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2" idx="3"/>
              <a:endCxn id="2" idx="3"/>
            </p:cNvCxnSpPr>
            <p:nvPr/>
          </p:nvCxnSpPr>
          <p:spPr>
            <a:xfrm flipV="1">
              <a:off x="4675112" y="4200526"/>
              <a:ext cx="1732038" cy="115252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091473" y="5152994"/>
              <a:ext cx="1583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Branch Signal</a:t>
              </a:r>
              <a:endParaRPr lang="en-US" sz="2000" dirty="0"/>
            </a:p>
          </p:txBody>
        </p:sp>
        <p:cxnSp>
          <p:nvCxnSpPr>
            <p:cNvPr id="38" name="Elbow Connector 37"/>
            <p:cNvCxnSpPr>
              <a:stCxn id="55" idx="0"/>
              <a:endCxn id="3" idx="1"/>
            </p:cNvCxnSpPr>
            <p:nvPr/>
          </p:nvCxnSpPr>
          <p:spPr>
            <a:xfrm rot="5400000" flipH="1" flipV="1">
              <a:off x="2687186" y="3028572"/>
              <a:ext cx="933449" cy="304240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Process 54"/>
            <p:cNvSpPr/>
            <p:nvPr/>
          </p:nvSpPr>
          <p:spPr>
            <a:xfrm>
              <a:off x="863600" y="5016499"/>
              <a:ext cx="1538213" cy="67310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PC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Isosceles Triangle 44"/>
            <p:cNvSpPr/>
            <p:nvPr/>
          </p:nvSpPr>
          <p:spPr>
            <a:xfrm>
              <a:off x="977900" y="5553104"/>
              <a:ext cx="215900" cy="136495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55" idx="0"/>
            </p:cNvCxnSpPr>
            <p:nvPr/>
          </p:nvCxnSpPr>
          <p:spPr>
            <a:xfrm rot="5400000" flipH="1" flipV="1">
              <a:off x="2163310" y="2504698"/>
              <a:ext cx="1981199" cy="304240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Process 60"/>
            <p:cNvSpPr/>
            <p:nvPr/>
          </p:nvSpPr>
          <p:spPr>
            <a:xfrm>
              <a:off x="863599" y="1965929"/>
              <a:ext cx="1538213" cy="673100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i</a:t>
              </a:r>
              <a:r>
                <a:rPr lang="en-US" sz="2400" dirty="0" smtClean="0">
                  <a:solidFill>
                    <a:sysClr val="windowText" lastClr="000000"/>
                  </a:solidFill>
                </a:rPr>
                <a:t>mm gen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9" name="Elbow Connector 58"/>
            <p:cNvCxnSpPr>
              <a:stCxn id="61" idx="3"/>
            </p:cNvCxnSpPr>
            <p:nvPr/>
          </p:nvCxnSpPr>
          <p:spPr>
            <a:xfrm>
              <a:off x="2401812" y="2302479"/>
              <a:ext cx="2273300" cy="336550"/>
            </a:xfrm>
            <a:prstGeom prst="bentConnector3">
              <a:avLst>
                <a:gd name="adj1" fmla="val 27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rapezoid 66"/>
            <p:cNvSpPr/>
            <p:nvPr/>
          </p:nvSpPr>
          <p:spPr>
            <a:xfrm rot="5400000">
              <a:off x="7397749" y="3663950"/>
              <a:ext cx="1943100" cy="723900"/>
            </a:xfrm>
            <a:prstGeom prst="trapezoid">
              <a:avLst>
                <a:gd name="adj" fmla="val 60526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2" idx="0"/>
            </p:cNvCxnSpPr>
            <p:nvPr/>
          </p:nvCxnSpPr>
          <p:spPr>
            <a:xfrm>
              <a:off x="6769100" y="3448050"/>
              <a:ext cx="122168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769100" y="5152994"/>
              <a:ext cx="1133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32’hFFFC</a:t>
              </a:r>
              <a:endParaRPr lang="en-US" sz="2000" dirty="0"/>
            </a:p>
          </p:txBody>
        </p:sp>
        <p:cxnSp>
          <p:nvCxnSpPr>
            <p:cNvPr id="72" name="Elbow Connector 71"/>
            <p:cNvCxnSpPr>
              <a:stCxn id="70" idx="0"/>
            </p:cNvCxnSpPr>
            <p:nvPr/>
          </p:nvCxnSpPr>
          <p:spPr>
            <a:xfrm rot="5400000" flipH="1" flipV="1">
              <a:off x="7361586" y="4523791"/>
              <a:ext cx="603219" cy="65518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78" idx="3"/>
              <a:endCxn id="67" idx="3"/>
            </p:cNvCxnSpPr>
            <p:nvPr/>
          </p:nvCxnSpPr>
          <p:spPr>
            <a:xfrm flipV="1">
              <a:off x="4523087" y="4778376"/>
              <a:ext cx="3846212" cy="108581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87501" y="5664140"/>
              <a:ext cx="1435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Reset Signal</a:t>
              </a:r>
              <a:endParaRPr lang="en-US" sz="2000" dirty="0"/>
            </a:p>
          </p:txBody>
        </p:sp>
        <p:cxnSp>
          <p:nvCxnSpPr>
            <p:cNvPr id="81" name="Elbow Connector 80"/>
            <p:cNvCxnSpPr>
              <a:stCxn id="67" idx="0"/>
              <a:endCxn id="55" idx="2"/>
            </p:cNvCxnSpPr>
            <p:nvPr/>
          </p:nvCxnSpPr>
          <p:spPr>
            <a:xfrm flipH="1">
              <a:off x="1632707" y="4025900"/>
              <a:ext cx="7098542" cy="1663699"/>
            </a:xfrm>
            <a:prstGeom prst="bentConnector4">
              <a:avLst>
                <a:gd name="adj1" fmla="val -11808"/>
                <a:gd name="adj2" fmla="val 1526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94059" y="3682940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PC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36073" y="3098710"/>
              <a:ext cx="999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Next PC</a:t>
              </a:r>
              <a:endParaRPr lang="en-US" sz="2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94059" y="2651035"/>
              <a:ext cx="453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PC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194059" y="2208108"/>
              <a:ext cx="1309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immediate</a:t>
              </a:r>
              <a:endParaRPr lang="en-US" sz="20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96900" y="1765300"/>
              <a:ext cx="9296400" cy="5054600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10159998" y="1765300"/>
            <a:ext cx="6502775" cy="5054600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10029"/>
              </p:ext>
            </p:extLst>
          </p:nvPr>
        </p:nvGraphicFramePr>
        <p:xfrm>
          <a:off x="10437849" y="2332597"/>
          <a:ext cx="213178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89">
                  <a:extLst>
                    <a:ext uri="{9D8B030D-6E8A-4147-A177-3AD203B41FA5}">
                      <a16:colId xmlns:a16="http://schemas.microsoft.com/office/drawing/2014/main" val="61708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Instruction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queue (buffer)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4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7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78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3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3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249588"/>
                  </a:ext>
                </a:extLst>
              </a:tr>
            </a:tbl>
          </a:graphicData>
        </a:graphic>
      </p:graphicFrame>
      <p:cxnSp>
        <p:nvCxnSpPr>
          <p:cNvPr id="120" name="Straight Arrow Connector 119"/>
          <p:cNvCxnSpPr>
            <a:endCxn id="121" idx="1"/>
          </p:cNvCxnSpPr>
          <p:nvPr/>
        </p:nvCxnSpPr>
        <p:spPr>
          <a:xfrm>
            <a:off x="12569638" y="2608218"/>
            <a:ext cx="989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3558743" y="2294649"/>
            <a:ext cx="1905000" cy="627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L1/L2 cache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Arrow Connector 124"/>
          <p:cNvCxnSpPr>
            <a:stCxn id="121" idx="2"/>
            <a:endCxn id="126" idx="0"/>
          </p:cNvCxnSpPr>
          <p:nvPr/>
        </p:nvCxnSpPr>
        <p:spPr>
          <a:xfrm flipH="1">
            <a:off x="14503400" y="2921786"/>
            <a:ext cx="7843" cy="128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3550900" y="4208357"/>
            <a:ext cx="1905000" cy="627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Fetch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3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6900" y="444500"/>
            <a:ext cx="428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Fetch Directed Architecture:</a:t>
            </a:r>
            <a:endParaRPr lang="en-US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10745" y="1989264"/>
            <a:ext cx="7642380" cy="4678867"/>
            <a:chOff x="2908300" y="2034344"/>
            <a:chExt cx="7642380" cy="4678867"/>
          </a:xfrm>
        </p:grpSpPr>
        <p:sp>
          <p:nvSpPr>
            <p:cNvPr id="5" name="Flowchart: Process 4"/>
            <p:cNvSpPr/>
            <p:nvPr/>
          </p:nvSpPr>
          <p:spPr>
            <a:xfrm>
              <a:off x="2908300" y="4217660"/>
              <a:ext cx="2032000" cy="6718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Branch Predictor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lowchart: Process 36"/>
            <p:cNvSpPr/>
            <p:nvPr/>
          </p:nvSpPr>
          <p:spPr>
            <a:xfrm>
              <a:off x="2908300" y="5563860"/>
              <a:ext cx="2032000" cy="6718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Fetch Target Buffer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715000" y="5563860"/>
              <a:ext cx="1206500" cy="671840"/>
              <a:chOff x="4279900" y="4547860"/>
              <a:chExt cx="1206500" cy="671840"/>
            </a:xfrm>
          </p:grpSpPr>
          <p:sp>
            <p:nvSpPr>
              <p:cNvPr id="7" name="Flowchart: Process 6"/>
              <p:cNvSpPr/>
              <p:nvPr/>
            </p:nvSpPr>
            <p:spPr>
              <a:xfrm>
                <a:off x="42799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Process 40"/>
              <p:cNvSpPr/>
              <p:nvPr/>
            </p:nvSpPr>
            <p:spPr>
              <a:xfrm>
                <a:off x="45212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Process 42"/>
              <p:cNvSpPr/>
              <p:nvPr/>
            </p:nvSpPr>
            <p:spPr>
              <a:xfrm>
                <a:off x="47625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Process 43"/>
              <p:cNvSpPr/>
              <p:nvPr/>
            </p:nvSpPr>
            <p:spPr>
              <a:xfrm>
                <a:off x="50038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lowchart: Process 45"/>
              <p:cNvSpPr/>
              <p:nvPr/>
            </p:nvSpPr>
            <p:spPr>
              <a:xfrm>
                <a:off x="52451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306614" y="6343879"/>
              <a:ext cx="201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 Target Queue</a:t>
              </a:r>
              <a:endParaRPr lang="en-US" sz="1800" dirty="0"/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5296017" y="4217660"/>
              <a:ext cx="2032000" cy="6718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Prefetch Filtration Mechanism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5" idx="2"/>
              <a:endCxn id="37" idx="0"/>
            </p:cNvCxnSpPr>
            <p:nvPr/>
          </p:nvCxnSpPr>
          <p:spPr>
            <a:xfrm>
              <a:off x="3924300" y="4889500"/>
              <a:ext cx="0" cy="674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7" idx="3"/>
              <a:endCxn id="7" idx="1"/>
            </p:cNvCxnSpPr>
            <p:nvPr/>
          </p:nvCxnSpPr>
          <p:spPr>
            <a:xfrm>
              <a:off x="4940300" y="5899780"/>
              <a:ext cx="774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3" idx="0"/>
              <a:endCxn id="49" idx="2"/>
            </p:cNvCxnSpPr>
            <p:nvPr/>
          </p:nvCxnSpPr>
          <p:spPr>
            <a:xfrm flipH="1" flipV="1">
              <a:off x="6312017" y="4889500"/>
              <a:ext cx="6233" cy="674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5708767" y="2704760"/>
              <a:ext cx="1206500" cy="671840"/>
              <a:chOff x="4279900" y="4547860"/>
              <a:chExt cx="1206500" cy="671840"/>
            </a:xfrm>
          </p:grpSpPr>
          <p:sp>
            <p:nvSpPr>
              <p:cNvPr id="56" name="Flowchart: Process 55"/>
              <p:cNvSpPr/>
              <p:nvPr/>
            </p:nvSpPr>
            <p:spPr>
              <a:xfrm>
                <a:off x="42799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lowchart: Process 56"/>
              <p:cNvSpPr/>
              <p:nvPr/>
            </p:nvSpPr>
            <p:spPr>
              <a:xfrm>
                <a:off x="45212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Process 57"/>
              <p:cNvSpPr/>
              <p:nvPr/>
            </p:nvSpPr>
            <p:spPr>
              <a:xfrm>
                <a:off x="47625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Process 59"/>
              <p:cNvSpPr/>
              <p:nvPr/>
            </p:nvSpPr>
            <p:spPr>
              <a:xfrm>
                <a:off x="50038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Process 61"/>
              <p:cNvSpPr/>
              <p:nvPr/>
            </p:nvSpPr>
            <p:spPr>
              <a:xfrm>
                <a:off x="52451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384917" y="2034344"/>
              <a:ext cx="18844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Prefetch </a:t>
              </a:r>
              <a:br>
                <a:rPr lang="en-US" sz="1800" dirty="0" smtClean="0"/>
              </a:br>
              <a:r>
                <a:rPr lang="en-US" sz="1800" dirty="0" smtClean="0"/>
                <a:t>Instruction Queue</a:t>
              </a:r>
              <a:endParaRPr lang="en-US" sz="1800" dirty="0"/>
            </a:p>
          </p:txBody>
        </p:sp>
        <p:cxnSp>
          <p:nvCxnSpPr>
            <p:cNvPr id="18" name="Straight Arrow Connector 17"/>
            <p:cNvCxnSpPr>
              <a:stCxn id="49" idx="0"/>
              <a:endCxn id="58" idx="2"/>
            </p:cNvCxnSpPr>
            <p:nvPr/>
          </p:nvCxnSpPr>
          <p:spPr>
            <a:xfrm flipV="1">
              <a:off x="6312017" y="3376600"/>
              <a:ext cx="0" cy="8410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Process 63"/>
            <p:cNvSpPr/>
            <p:nvPr/>
          </p:nvSpPr>
          <p:spPr>
            <a:xfrm>
              <a:off x="8031249" y="2704760"/>
              <a:ext cx="2032000" cy="6718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L2 Cache Prefetch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 rot="16200000">
              <a:off x="8436994" y="4217660"/>
              <a:ext cx="1206500" cy="671840"/>
              <a:chOff x="4279900" y="4547860"/>
              <a:chExt cx="1206500" cy="671840"/>
            </a:xfrm>
          </p:grpSpPr>
          <p:sp>
            <p:nvSpPr>
              <p:cNvPr id="66" name="Flowchart: Process 65"/>
              <p:cNvSpPr/>
              <p:nvPr/>
            </p:nvSpPr>
            <p:spPr>
              <a:xfrm>
                <a:off x="42799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lowchart: Process 67"/>
              <p:cNvSpPr/>
              <p:nvPr/>
            </p:nvSpPr>
            <p:spPr>
              <a:xfrm>
                <a:off x="45212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Process 70"/>
              <p:cNvSpPr/>
              <p:nvPr/>
            </p:nvSpPr>
            <p:spPr>
              <a:xfrm>
                <a:off x="47625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Process 72"/>
              <p:cNvSpPr/>
              <p:nvPr/>
            </p:nvSpPr>
            <p:spPr>
              <a:xfrm>
                <a:off x="50038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lowchart: Process 74"/>
              <p:cNvSpPr/>
              <p:nvPr/>
            </p:nvSpPr>
            <p:spPr>
              <a:xfrm>
                <a:off x="5245100" y="4547860"/>
                <a:ext cx="241300" cy="6718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Arrow Connector 20"/>
            <p:cNvCxnSpPr>
              <a:stCxn id="64" idx="2"/>
              <a:endCxn id="75" idx="3"/>
            </p:cNvCxnSpPr>
            <p:nvPr/>
          </p:nvCxnSpPr>
          <p:spPr>
            <a:xfrm flipH="1">
              <a:off x="9040244" y="3376600"/>
              <a:ext cx="7005" cy="573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531298" y="4269198"/>
              <a:ext cx="10193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Prefetch </a:t>
              </a:r>
            </a:p>
            <a:p>
              <a:r>
                <a:rPr lang="en-US" sz="1800" dirty="0" smtClean="0"/>
                <a:t>Buffer</a:t>
              </a:r>
              <a:endParaRPr lang="en-US" sz="1800" dirty="0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8031249" y="5558339"/>
              <a:ext cx="2032000" cy="6718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Instruction Fetch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62" idx="3"/>
              <a:endCxn id="64" idx="1"/>
            </p:cNvCxnSpPr>
            <p:nvPr/>
          </p:nvCxnSpPr>
          <p:spPr>
            <a:xfrm>
              <a:off x="6915267" y="3040680"/>
              <a:ext cx="11159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6" idx="3"/>
              <a:endCxn id="77" idx="1"/>
            </p:cNvCxnSpPr>
            <p:nvPr/>
          </p:nvCxnSpPr>
          <p:spPr>
            <a:xfrm flipV="1">
              <a:off x="6921500" y="5894259"/>
              <a:ext cx="1109749" cy="55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6" idx="1"/>
              <a:endCxn id="77" idx="0"/>
            </p:cNvCxnSpPr>
            <p:nvPr/>
          </p:nvCxnSpPr>
          <p:spPr>
            <a:xfrm>
              <a:off x="9040244" y="5156830"/>
              <a:ext cx="7005" cy="4015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ounded Rectangle 81"/>
          <p:cNvSpPr/>
          <p:nvPr/>
        </p:nvSpPr>
        <p:spPr>
          <a:xfrm>
            <a:off x="980474" y="1765300"/>
            <a:ext cx="7972651" cy="5054600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308842" y="1765300"/>
            <a:ext cx="6502775" cy="5054600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7179"/>
              </p:ext>
            </p:extLst>
          </p:nvPr>
        </p:nvGraphicFramePr>
        <p:xfrm>
          <a:off x="9993093" y="2357997"/>
          <a:ext cx="213178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89">
                  <a:extLst>
                    <a:ext uri="{9D8B030D-6E8A-4147-A177-3AD203B41FA5}">
                      <a16:colId xmlns:a16="http://schemas.microsoft.com/office/drawing/2014/main" val="61708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Instruction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queue (buffer)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4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48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7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78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3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3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249588"/>
                  </a:ext>
                </a:extLst>
              </a:tr>
            </a:tbl>
          </a:graphicData>
        </a:graphic>
      </p:graphicFrame>
      <p:cxnSp>
        <p:nvCxnSpPr>
          <p:cNvPr id="91" name="Straight Arrow Connector 90"/>
          <p:cNvCxnSpPr>
            <a:endCxn id="92" idx="1"/>
          </p:cNvCxnSpPr>
          <p:nvPr/>
        </p:nvCxnSpPr>
        <p:spPr>
          <a:xfrm>
            <a:off x="12124882" y="2633618"/>
            <a:ext cx="9891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3113987" y="2320049"/>
            <a:ext cx="1905000" cy="627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L1/L2 cache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Straight Arrow Connector 92"/>
          <p:cNvCxnSpPr>
            <a:stCxn id="92" idx="2"/>
            <a:endCxn id="94" idx="0"/>
          </p:cNvCxnSpPr>
          <p:nvPr/>
        </p:nvCxnSpPr>
        <p:spPr>
          <a:xfrm flipH="1">
            <a:off x="14058644" y="2947186"/>
            <a:ext cx="7843" cy="1286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3106144" y="4233757"/>
            <a:ext cx="1905000" cy="627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Instruction Fetch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00" y="444500"/>
            <a:ext cx="348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Register File Structure:</a:t>
            </a:r>
            <a:endParaRPr lang="en-US" sz="28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3306941" y="1535449"/>
            <a:ext cx="9900423" cy="7201580"/>
            <a:chOff x="3306941" y="1535449"/>
            <a:chExt cx="9900423" cy="7201580"/>
          </a:xfrm>
        </p:grpSpPr>
        <p:sp>
          <p:nvSpPr>
            <p:cNvPr id="2" name="Rounded Rectangle 1"/>
            <p:cNvSpPr/>
            <p:nvPr/>
          </p:nvSpPr>
          <p:spPr>
            <a:xfrm>
              <a:off x="6413500" y="1778000"/>
              <a:ext cx="3746500" cy="4470400"/>
            </a:xfrm>
            <a:prstGeom prst="roundRect">
              <a:avLst>
                <a:gd name="adj" fmla="val 31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Register File</a:t>
              </a:r>
            </a:p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reg [31:0] REGS [31:0];</a:t>
              </a:r>
              <a:endPara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6705600" y="6032500"/>
              <a:ext cx="317500" cy="2159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76800" y="2095500"/>
              <a:ext cx="1536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51764" y="1981199"/>
              <a:ext cx="193386" cy="2355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92704" y="1535449"/>
              <a:ext cx="304892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876800" y="2535285"/>
              <a:ext cx="1536700" cy="613161"/>
              <a:chOff x="4876800" y="2344784"/>
              <a:chExt cx="1536700" cy="6131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/>
              <p:cNvSpPr txBox="1"/>
              <p:nvPr/>
            </p:nvSpPr>
            <p:spPr>
              <a:xfrm>
                <a:off x="5492704" y="2344784"/>
                <a:ext cx="304892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327722" y="1906057"/>
              <a:ext cx="1549078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Read_index_1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27722" y="2837776"/>
              <a:ext cx="1549078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Read_index_2</a:t>
              </a:r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876800" y="3426066"/>
              <a:ext cx="1536700" cy="613161"/>
              <a:chOff x="4876800" y="2344784"/>
              <a:chExt cx="1536700" cy="61316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5492704" y="2344784"/>
                <a:ext cx="304892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3306941" y="3728557"/>
              <a:ext cx="1606209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Write_index_2</a:t>
              </a:r>
              <a:endParaRPr lang="en-US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0160000" y="1960224"/>
              <a:ext cx="1536700" cy="613161"/>
              <a:chOff x="4876800" y="2344784"/>
              <a:chExt cx="1536700" cy="61316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0160000" y="3379019"/>
              <a:ext cx="1536700" cy="613161"/>
              <a:chOff x="4876800" y="2344784"/>
              <a:chExt cx="1536700" cy="613161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11731960" y="2262715"/>
              <a:ext cx="1475404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Read_Data_1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731960" y="3681510"/>
              <a:ext cx="1475404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Read_Data_2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876800" y="4353695"/>
              <a:ext cx="1536700" cy="613161"/>
              <a:chOff x="4876800" y="2344784"/>
              <a:chExt cx="1536700" cy="613161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565483" y="4656186"/>
              <a:ext cx="1293687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Write_Data</a:t>
              </a:r>
              <a:endParaRPr lang="en-US" dirty="0"/>
            </a:p>
          </p:txBody>
        </p:sp>
        <p:cxnSp>
          <p:nvCxnSpPr>
            <p:cNvPr id="33" name="Elbow Connector 32"/>
            <p:cNvCxnSpPr>
              <a:stCxn id="77" idx="3"/>
              <a:endCxn id="3" idx="3"/>
            </p:cNvCxnSpPr>
            <p:nvPr/>
          </p:nvCxnSpPr>
          <p:spPr>
            <a:xfrm flipV="1">
              <a:off x="4859170" y="6248400"/>
              <a:ext cx="2005180" cy="61988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323446" y="6678837"/>
              <a:ext cx="535724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CLK</a:t>
              </a:r>
              <a:endParaRPr lang="en-US" dirty="0"/>
            </a:p>
          </p:txBody>
        </p:sp>
        <p:cxnSp>
          <p:nvCxnSpPr>
            <p:cNvPr id="82" name="Straight Arrow Connector 81"/>
            <p:cNvCxnSpPr>
              <a:endCxn id="2" idx="2"/>
            </p:cNvCxnSpPr>
            <p:nvPr/>
          </p:nvCxnSpPr>
          <p:spPr>
            <a:xfrm flipV="1">
              <a:off x="8286750" y="6248400"/>
              <a:ext cx="0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8801100" y="6248400"/>
              <a:ext cx="0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9302750" y="6248400"/>
              <a:ext cx="0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6200000">
              <a:off x="7447097" y="7707933"/>
              <a:ext cx="1679306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Read_1_Enable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 rot="16200000">
              <a:off x="7961447" y="7707933"/>
              <a:ext cx="1679306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Read_2_Enable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 rot="16200000">
              <a:off x="8553956" y="7617074"/>
              <a:ext cx="1497589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Write_Enable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52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00" y="444500"/>
            <a:ext cx="492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Arithmetic and Processing Units:</a:t>
            </a:r>
            <a:endParaRPr lang="en-US" sz="28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87225" y="2041555"/>
            <a:ext cx="9782321" cy="4804667"/>
            <a:chOff x="1059603" y="1277774"/>
            <a:chExt cx="9782321" cy="4804667"/>
          </a:xfrm>
        </p:grpSpPr>
        <p:sp>
          <p:nvSpPr>
            <p:cNvPr id="2" name="Rounded Rectangle 1"/>
            <p:cNvSpPr/>
            <p:nvPr/>
          </p:nvSpPr>
          <p:spPr>
            <a:xfrm>
              <a:off x="6413500" y="3435928"/>
              <a:ext cx="1485480" cy="1517071"/>
            </a:xfrm>
            <a:prstGeom prst="roundRect">
              <a:avLst>
                <a:gd name="adj" fmla="val 31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ALU</a:t>
              </a:r>
              <a:endPara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917030" y="3651634"/>
              <a:ext cx="1536700" cy="613161"/>
              <a:chOff x="4876800" y="2344784"/>
              <a:chExt cx="1536700" cy="613161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9488990" y="3954125"/>
              <a:ext cx="1352934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ALU_output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876800" y="3147195"/>
              <a:ext cx="1536700" cy="613161"/>
              <a:chOff x="4876800" y="2344784"/>
              <a:chExt cx="1536700" cy="613161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565483" y="3449686"/>
              <a:ext cx="1268232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Operand_1</a:t>
              </a:r>
              <a:endParaRPr lang="en-US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876800" y="4274130"/>
              <a:ext cx="1536700" cy="613161"/>
              <a:chOff x="4876800" y="2344784"/>
              <a:chExt cx="1536700" cy="61316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65483" y="4576621"/>
              <a:ext cx="1268232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Operand_2</a:t>
              </a:r>
              <a:endParaRPr lang="en-US" dirty="0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1993273" y="4538952"/>
              <a:ext cx="1219200" cy="458454"/>
            </a:xfrm>
            <a:prstGeom prst="trapezoid">
              <a:avLst>
                <a:gd name="adj" fmla="val 3668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5" idx="0"/>
              <a:endCxn id="60" idx="1"/>
            </p:cNvCxnSpPr>
            <p:nvPr/>
          </p:nvCxnSpPr>
          <p:spPr>
            <a:xfrm flipV="1">
              <a:off x="2832100" y="4766064"/>
              <a:ext cx="733383" cy="2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638300" y="4353695"/>
              <a:ext cx="735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97703" y="4174646"/>
              <a:ext cx="540597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RS2</a:t>
              </a:r>
              <a:endParaRPr lang="en-US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1638300" y="5177942"/>
              <a:ext cx="735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59603" y="4973493"/>
              <a:ext cx="620683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imm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140287" y="3449686"/>
              <a:ext cx="540597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RS1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0" idx="3"/>
              <a:endCxn id="76" idx="1"/>
            </p:cNvCxnSpPr>
            <p:nvPr/>
          </p:nvCxnSpPr>
          <p:spPr>
            <a:xfrm>
              <a:off x="1680884" y="3639129"/>
              <a:ext cx="188459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2" idx="0"/>
            </p:cNvCxnSpPr>
            <p:nvPr/>
          </p:nvCxnSpPr>
          <p:spPr>
            <a:xfrm>
              <a:off x="3826492" y="1943100"/>
              <a:ext cx="3329748" cy="14928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18257" y="1749105"/>
              <a:ext cx="808235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funct7</a:t>
              </a:r>
              <a:endParaRPr lang="en-US" dirty="0"/>
            </a:p>
          </p:txBody>
        </p:sp>
        <p:cxnSp>
          <p:nvCxnSpPr>
            <p:cNvPr id="88" name="Elbow Connector 87"/>
            <p:cNvCxnSpPr>
              <a:stCxn id="90" idx="3"/>
            </p:cNvCxnSpPr>
            <p:nvPr/>
          </p:nvCxnSpPr>
          <p:spPr>
            <a:xfrm>
              <a:off x="3826491" y="1467217"/>
              <a:ext cx="3680003" cy="1968711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018256" y="1277774"/>
              <a:ext cx="808235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funct3</a:t>
              </a:r>
              <a:endParaRPr lang="en-US" dirty="0"/>
            </a:p>
          </p:txBody>
        </p:sp>
        <p:cxnSp>
          <p:nvCxnSpPr>
            <p:cNvPr id="23" name="Elbow Connector 22"/>
            <p:cNvCxnSpPr>
              <a:endCxn id="5" idx="3"/>
            </p:cNvCxnSpPr>
            <p:nvPr/>
          </p:nvCxnSpPr>
          <p:spPr>
            <a:xfrm rot="10800000">
              <a:off x="2602873" y="5293696"/>
              <a:ext cx="1596726" cy="60960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199599" y="5703555"/>
              <a:ext cx="907621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R_TYPE</a:t>
              </a:r>
              <a:endParaRPr lang="en-US" dirty="0"/>
            </a:p>
          </p:txBody>
        </p:sp>
        <p:cxnSp>
          <p:nvCxnSpPr>
            <p:cNvPr id="92" name="Elbow Connector 91"/>
            <p:cNvCxnSpPr>
              <a:stCxn id="93" idx="3"/>
            </p:cNvCxnSpPr>
            <p:nvPr/>
          </p:nvCxnSpPr>
          <p:spPr>
            <a:xfrm>
              <a:off x="3860880" y="2384763"/>
              <a:ext cx="2945106" cy="1051792"/>
            </a:xfrm>
            <a:prstGeom prst="bentConnector3">
              <a:avLst>
                <a:gd name="adj1" fmla="val 1000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955247" y="2195320"/>
              <a:ext cx="905633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opcode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165080" y="2041555"/>
            <a:ext cx="7957531" cy="3677733"/>
            <a:chOff x="2955247" y="1277774"/>
            <a:chExt cx="7957531" cy="3677733"/>
          </a:xfrm>
        </p:grpSpPr>
        <p:sp>
          <p:nvSpPr>
            <p:cNvPr id="96" name="Rounded Rectangle 95"/>
            <p:cNvSpPr/>
            <p:nvPr/>
          </p:nvSpPr>
          <p:spPr>
            <a:xfrm>
              <a:off x="6413500" y="3435928"/>
              <a:ext cx="1485480" cy="1517071"/>
            </a:xfrm>
            <a:prstGeom prst="roundRect">
              <a:avLst>
                <a:gd name="adj" fmla="val 310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MUL</a:t>
              </a:r>
              <a:endPara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7917030" y="3651634"/>
              <a:ext cx="1536700" cy="613161"/>
              <a:chOff x="4876800" y="2344784"/>
              <a:chExt cx="1536700" cy="61316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TextBox 127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9488990" y="3954125"/>
              <a:ext cx="1423788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MUL_output</a:t>
              </a:r>
              <a:endParaRPr lang="en-US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4876800" y="3147195"/>
              <a:ext cx="1536700" cy="613161"/>
              <a:chOff x="4876800" y="2344784"/>
              <a:chExt cx="1536700" cy="613161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125" name="Straight Arrow Connector 124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TextBox 123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3565483" y="3449686"/>
              <a:ext cx="1268232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Operand_1</a:t>
              </a:r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876800" y="4274130"/>
              <a:ext cx="1536700" cy="613161"/>
              <a:chOff x="4876800" y="2344784"/>
              <a:chExt cx="1536700" cy="613161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4876800" y="2722417"/>
                <a:ext cx="1536700" cy="235528"/>
                <a:chOff x="5029200" y="2133599"/>
                <a:chExt cx="1536700" cy="235528"/>
              </a:xfrm>
            </p:grpSpPr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5029200" y="2247900"/>
                  <a:ext cx="153670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604164" y="2133599"/>
                  <a:ext cx="193386" cy="2355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TextBox 119"/>
              <p:cNvSpPr txBox="1"/>
              <p:nvPr/>
            </p:nvSpPr>
            <p:spPr>
              <a:xfrm>
                <a:off x="5416504" y="2344784"/>
                <a:ext cx="425116" cy="378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</a:t>
                </a:r>
                <a:endParaRPr lang="en-US" dirty="0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3565483" y="4576621"/>
              <a:ext cx="1268232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Operand_2</a:t>
              </a:r>
              <a:endParaRPr lang="en-US" dirty="0"/>
            </a:p>
          </p:txBody>
        </p:sp>
        <p:cxnSp>
          <p:nvCxnSpPr>
            <p:cNvPr id="111" name="Elbow Connector 110"/>
            <p:cNvCxnSpPr>
              <a:endCxn id="96" idx="0"/>
            </p:cNvCxnSpPr>
            <p:nvPr/>
          </p:nvCxnSpPr>
          <p:spPr>
            <a:xfrm>
              <a:off x="3826492" y="1943100"/>
              <a:ext cx="3329748" cy="14928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3018257" y="1749105"/>
              <a:ext cx="808235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funct7</a:t>
              </a:r>
              <a:endParaRPr lang="en-US" dirty="0"/>
            </a:p>
          </p:txBody>
        </p:sp>
        <p:cxnSp>
          <p:nvCxnSpPr>
            <p:cNvPr id="113" name="Elbow Connector 112"/>
            <p:cNvCxnSpPr>
              <a:stCxn id="114" idx="3"/>
            </p:cNvCxnSpPr>
            <p:nvPr/>
          </p:nvCxnSpPr>
          <p:spPr>
            <a:xfrm>
              <a:off x="3826491" y="1467217"/>
              <a:ext cx="3680003" cy="1968711"/>
            </a:xfrm>
            <a:prstGeom prst="bentConnector3">
              <a:avLst>
                <a:gd name="adj1" fmla="val 1000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18256" y="1277774"/>
              <a:ext cx="808235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funct3</a:t>
              </a:r>
              <a:endParaRPr lang="en-US" dirty="0"/>
            </a:p>
          </p:txBody>
        </p:sp>
        <p:cxnSp>
          <p:nvCxnSpPr>
            <p:cNvPr id="117" name="Elbow Connector 116"/>
            <p:cNvCxnSpPr>
              <a:stCxn id="118" idx="3"/>
            </p:cNvCxnSpPr>
            <p:nvPr/>
          </p:nvCxnSpPr>
          <p:spPr>
            <a:xfrm>
              <a:off x="3860880" y="2384763"/>
              <a:ext cx="2945106" cy="1051792"/>
            </a:xfrm>
            <a:prstGeom prst="bentConnector3">
              <a:avLst>
                <a:gd name="adj1" fmla="val 10002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955247" y="2195320"/>
              <a:ext cx="905633" cy="37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960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00" y="444500"/>
            <a:ext cx="4926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Arithmetic and Processing Units: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378200" y="1738263"/>
            <a:ext cx="9372600" cy="6074499"/>
            <a:chOff x="2540000" y="1865263"/>
            <a:chExt cx="9372600" cy="6074499"/>
          </a:xfrm>
        </p:grpSpPr>
        <p:sp>
          <p:nvSpPr>
            <p:cNvPr id="3" name="Rounded Rectangle 2"/>
            <p:cNvSpPr/>
            <p:nvPr/>
          </p:nvSpPr>
          <p:spPr>
            <a:xfrm>
              <a:off x="5219700" y="3023543"/>
              <a:ext cx="6692900" cy="3375392"/>
            </a:xfrm>
            <a:prstGeom prst="roundRect">
              <a:avLst>
                <a:gd name="adj" fmla="val 37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239777" y="3123669"/>
              <a:ext cx="652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LSU</a:t>
              </a:r>
              <a:endParaRPr lang="en-US" sz="24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84800" y="4152900"/>
              <a:ext cx="2184400" cy="527050"/>
            </a:xfrm>
            <a:prstGeom prst="roundRect">
              <a:avLst>
                <a:gd name="adj" fmla="val 55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Reg_to_Mem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9537700" y="4152900"/>
              <a:ext cx="2184400" cy="527050"/>
            </a:xfrm>
            <a:prstGeom prst="roundRect">
              <a:avLst>
                <a:gd name="adj" fmla="val 55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Mem_to_Reg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178550" y="5277505"/>
              <a:ext cx="596900" cy="527050"/>
            </a:xfrm>
            <a:prstGeom prst="roundRect">
              <a:avLst>
                <a:gd name="adj" fmla="val 55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</a:rPr>
                <a:t>+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Straight Arrow Connector 10"/>
            <p:cNvCxnSpPr>
              <a:endCxn id="70" idx="1"/>
            </p:cNvCxnSpPr>
            <p:nvPr/>
          </p:nvCxnSpPr>
          <p:spPr>
            <a:xfrm>
              <a:off x="3810000" y="5541030"/>
              <a:ext cx="2368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0" idx="0"/>
              <a:endCxn id="6" idx="2"/>
            </p:cNvCxnSpPr>
            <p:nvPr/>
          </p:nvCxnSpPr>
          <p:spPr>
            <a:xfrm flipV="1">
              <a:off x="6477000" y="4679950"/>
              <a:ext cx="0" cy="597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endCxn id="70" idx="2"/>
            </p:cNvCxnSpPr>
            <p:nvPr/>
          </p:nvCxnSpPr>
          <p:spPr>
            <a:xfrm flipV="1">
              <a:off x="3810000" y="5804555"/>
              <a:ext cx="2667000" cy="3676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98159" y="5316260"/>
              <a:ext cx="643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RS1</a:t>
              </a:r>
              <a:endParaRPr lang="en-US" sz="2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68488" y="5937270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imm</a:t>
              </a:r>
              <a:endParaRPr lang="en-US" sz="2400" dirty="0"/>
            </a:p>
          </p:txBody>
        </p:sp>
        <p:cxnSp>
          <p:nvCxnSpPr>
            <p:cNvPr id="20" name="Elbow Connector 19"/>
            <p:cNvCxnSpPr>
              <a:stCxn id="70" idx="0"/>
              <a:endCxn id="68" idx="2"/>
            </p:cNvCxnSpPr>
            <p:nvPr/>
          </p:nvCxnSpPr>
          <p:spPr>
            <a:xfrm rot="5400000" flipH="1" flipV="1">
              <a:off x="8254673" y="2902278"/>
              <a:ext cx="597555" cy="4152900"/>
            </a:xfrm>
            <a:prstGeom prst="bentConnector3">
              <a:avLst>
                <a:gd name="adj1" fmla="val 3512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056455" y="4686636"/>
              <a:ext cx="993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address</a:t>
              </a:r>
              <a:endParaRPr lang="en-US" sz="2000" dirty="0"/>
            </a:p>
          </p:txBody>
        </p:sp>
        <p:cxnSp>
          <p:nvCxnSpPr>
            <p:cNvPr id="86" name="Elbow Connector 85"/>
            <p:cNvCxnSpPr>
              <a:stCxn id="87" idx="3"/>
              <a:endCxn id="3" idx="0"/>
            </p:cNvCxnSpPr>
            <p:nvPr/>
          </p:nvCxnSpPr>
          <p:spPr>
            <a:xfrm>
              <a:off x="4113987" y="2096096"/>
              <a:ext cx="4452163" cy="9274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00541" y="1865263"/>
              <a:ext cx="1113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opcode</a:t>
              </a:r>
              <a:endParaRPr lang="en-US" sz="2400" dirty="0"/>
            </a:p>
          </p:txBody>
        </p:sp>
        <p:cxnSp>
          <p:nvCxnSpPr>
            <p:cNvPr id="103" name="Elbow Connector 102"/>
            <p:cNvCxnSpPr>
              <a:stCxn id="104" idx="3"/>
            </p:cNvCxnSpPr>
            <p:nvPr/>
          </p:nvCxnSpPr>
          <p:spPr>
            <a:xfrm>
              <a:off x="4113987" y="2557761"/>
              <a:ext cx="3290113" cy="473710"/>
            </a:xfrm>
            <a:prstGeom prst="bentConnector3">
              <a:avLst>
                <a:gd name="adj1" fmla="val 997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2540000" y="2326928"/>
              <a:ext cx="15739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Operand_1</a:t>
              </a:r>
              <a:endParaRPr lang="en-US" sz="2400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219699" y="6933912"/>
              <a:ext cx="6692901" cy="1005850"/>
            </a:xfrm>
            <a:prstGeom prst="roundRect">
              <a:avLst>
                <a:gd name="adj" fmla="val 374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Memory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" idx="2"/>
              <a:endCxn id="105" idx="0"/>
            </p:cNvCxnSpPr>
            <p:nvPr/>
          </p:nvCxnSpPr>
          <p:spPr>
            <a:xfrm>
              <a:off x="8566150" y="6398935"/>
              <a:ext cx="0" cy="53497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34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900" y="444500"/>
            <a:ext cx="199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 Unit:</a:t>
            </a:r>
            <a:endParaRPr lang="en-US" sz="28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1943100" y="2411363"/>
            <a:ext cx="14009568" cy="4533672"/>
            <a:chOff x="1917700" y="1827163"/>
            <a:chExt cx="14009568" cy="4533672"/>
          </a:xfrm>
        </p:grpSpPr>
        <p:grpSp>
          <p:nvGrpSpPr>
            <p:cNvPr id="22" name="Group 21"/>
            <p:cNvGrpSpPr/>
            <p:nvPr/>
          </p:nvGrpSpPr>
          <p:grpSpPr>
            <a:xfrm>
              <a:off x="1917700" y="1827163"/>
              <a:ext cx="8432800" cy="4533672"/>
              <a:chOff x="1905000" y="1865263"/>
              <a:chExt cx="8432800" cy="4533672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5219700" y="3023543"/>
                <a:ext cx="5118100" cy="3375392"/>
              </a:xfrm>
              <a:prstGeom prst="roundRect">
                <a:avLst>
                  <a:gd name="adj" fmla="val 3749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Elbow Connector 34"/>
              <p:cNvCxnSpPr>
                <a:stCxn id="36" idx="3"/>
                <a:endCxn id="23" idx="0"/>
              </p:cNvCxnSpPr>
              <p:nvPr/>
            </p:nvCxnSpPr>
            <p:spPr>
              <a:xfrm>
                <a:off x="4113987" y="2096096"/>
                <a:ext cx="3664763" cy="92744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000541" y="1865263"/>
                <a:ext cx="11134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opcode</a:t>
                </a:r>
                <a:endParaRPr lang="en-US" sz="2400" dirty="0"/>
              </a:p>
            </p:txBody>
          </p:sp>
          <p:cxnSp>
            <p:nvCxnSpPr>
              <p:cNvPr id="37" name="Elbow Connector 36"/>
              <p:cNvCxnSpPr>
                <a:stCxn id="38" idx="3"/>
              </p:cNvCxnSpPr>
              <p:nvPr/>
            </p:nvCxnSpPr>
            <p:spPr>
              <a:xfrm>
                <a:off x="4113987" y="2557761"/>
                <a:ext cx="3290113" cy="473710"/>
              </a:xfrm>
              <a:prstGeom prst="bentConnector3">
                <a:avLst>
                  <a:gd name="adj1" fmla="val 99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905000" y="2326928"/>
                <a:ext cx="2208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B_TYPE (Enable)</a:t>
                </a:r>
                <a:endParaRPr lang="en-US" sz="2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3213100" y="3606800"/>
              <a:ext cx="20193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213100" y="5308600"/>
              <a:ext cx="20193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25700" y="3337049"/>
              <a:ext cx="78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RS1</a:t>
              </a:r>
              <a:endParaRPr lang="en-US" sz="2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25700" y="5077767"/>
              <a:ext cx="78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RS2</a:t>
              </a:r>
              <a:endParaRPr 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24729" y="3707607"/>
              <a:ext cx="273344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anose="020B0609020204030204" pitchFamily="49" charset="0"/>
                </a:rPr>
                <a:t>If (RS1 == RS2)</a:t>
              </a:r>
            </a:p>
            <a:p>
              <a:endParaRPr lang="en-US" sz="2400" dirty="0" smtClean="0">
                <a:latin typeface="Consolas" panose="020B0609020204030204" pitchFamily="49" charset="0"/>
              </a:endParaRPr>
            </a:p>
            <a:p>
              <a:r>
                <a:rPr lang="en-US" sz="2400" dirty="0" smtClean="0">
                  <a:latin typeface="Consolas" panose="020B0609020204030204" pitchFamily="49" charset="0"/>
                </a:rPr>
                <a:t>If (RS1 &gt; RS2)</a:t>
              </a:r>
            </a:p>
            <a:p>
              <a:endParaRPr lang="en-US" sz="2400" dirty="0">
                <a:latin typeface="Consolas" panose="020B0609020204030204" pitchFamily="49" charset="0"/>
              </a:endParaRPr>
            </a:p>
            <a:p>
              <a:r>
                <a:rPr lang="en-US" sz="2400" dirty="0" smtClean="0">
                  <a:latin typeface="Consolas" panose="020B0609020204030204" pitchFamily="49" charset="0"/>
                </a:rPr>
                <a:t>If (RS1 &lt; RS2)</a:t>
              </a:r>
            </a:p>
          </p:txBody>
        </p:sp>
        <p:cxnSp>
          <p:nvCxnSpPr>
            <p:cNvPr id="18" name="Straight Arrow Connector 17"/>
            <p:cNvCxnSpPr>
              <a:stCxn id="23" idx="3"/>
              <a:endCxn id="55" idx="1"/>
            </p:cNvCxnSpPr>
            <p:nvPr/>
          </p:nvCxnSpPr>
          <p:spPr>
            <a:xfrm>
              <a:off x="10350500" y="4673139"/>
              <a:ext cx="7011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1051684" y="4442306"/>
              <a:ext cx="24241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Branch_Condition</a:t>
              </a:r>
              <a:endParaRPr lang="en-US" sz="2400" dirty="0"/>
            </a:p>
          </p:txBody>
        </p:sp>
        <p:cxnSp>
          <p:nvCxnSpPr>
            <p:cNvPr id="21" name="Elbow Connector 20"/>
            <p:cNvCxnSpPr>
              <a:stCxn id="55" idx="3"/>
              <a:endCxn id="58" idx="2"/>
            </p:cNvCxnSpPr>
            <p:nvPr/>
          </p:nvCxnSpPr>
          <p:spPr>
            <a:xfrm flipV="1">
              <a:off x="13475874" y="3983379"/>
              <a:ext cx="392526" cy="68976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1809532" y="3152382"/>
              <a:ext cx="41177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0000"/>
                  </a:solidFill>
                </a:rPr>
                <a:t>Committing will happen in Branch Logic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0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596900" y="444500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OoO Execution: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3" y="1498600"/>
            <a:ext cx="9876962" cy="60135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975" y="1965325"/>
            <a:ext cx="67151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279</Words>
  <Application>Microsoft Office PowerPoint</Application>
  <PresentationFormat>Custom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39</cp:revision>
  <dcterms:created xsi:type="dcterms:W3CDTF">2023-08-05T05:33:17Z</dcterms:created>
  <dcterms:modified xsi:type="dcterms:W3CDTF">2023-08-05T16:59:21Z</dcterms:modified>
</cp:coreProperties>
</file>