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1pPr>
    <a:lvl2pPr marL="217072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2pPr>
    <a:lvl3pPr marL="434145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3pPr>
    <a:lvl4pPr marL="651216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4pPr>
    <a:lvl5pPr marL="868288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5pPr>
    <a:lvl6pPr marL="1085360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6pPr>
    <a:lvl7pPr marL="1302433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7pPr>
    <a:lvl8pPr marL="1519504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8pPr>
    <a:lvl9pPr marL="1736576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67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7" autoAdjust="0"/>
  </p:normalViewPr>
  <p:slideViewPr>
    <p:cSldViewPr showGuides="1">
      <p:cViewPr>
        <p:scale>
          <a:sx n="40" d="100"/>
          <a:sy n="40" d="100"/>
        </p:scale>
        <p:origin x="1056" y="-2074"/>
      </p:cViewPr>
      <p:guideLst>
        <p:guide orient="horz" pos="953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45916E6-E8A7-45C8-B251-EDDD6AA60402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647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1pPr>
    <a:lvl2pPr marL="217072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2pPr>
    <a:lvl3pPr marL="434145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3pPr>
    <a:lvl4pPr marL="651216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4pPr>
    <a:lvl5pPr marL="868288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5pPr>
    <a:lvl6pPr marL="1085360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6pPr>
    <a:lvl7pPr marL="1302433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7pPr>
    <a:lvl8pPr marL="1519504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8pPr>
    <a:lvl9pPr marL="1736576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567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69822" y="7082229"/>
            <a:ext cx="19256517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69822" y="16251453"/>
            <a:ext cx="19256517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69816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936835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936835" y="16251453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069816" y="16251453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69822" y="7082225"/>
            <a:ext cx="19256517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69822" y="7082225"/>
            <a:ext cx="19256517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4865424" y="7082225"/>
            <a:ext cx="11664963" cy="17554622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4865424" y="7082225"/>
            <a:ext cx="11664963" cy="1755462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69822" y="7082230"/>
            <a:ext cx="19256517" cy="1755495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69822" y="7082225"/>
            <a:ext cx="19256517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69816" y="7082225"/>
            <a:ext cx="9397044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0936835" y="7082225"/>
            <a:ext cx="9397044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9362" y="4381539"/>
            <a:ext cx="19937437" cy="5598982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69816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069816" y="16251453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0936835" y="7082225"/>
            <a:ext cx="9397044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9816" y="7082225"/>
            <a:ext cx="9397044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936835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936835" y="16251453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69816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36835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69822" y="16251453"/>
            <a:ext cx="19256517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9362" y="4381539"/>
            <a:ext cx="19937437" cy="12078443"/>
          </a:xfrm>
          <a:prstGeom prst="rect">
            <a:avLst/>
          </a:prstGeom>
        </p:spPr>
        <p:txBody>
          <a:bodyPr lIns="487440" tIns="487440" rIns="487440" bIns="487440" anchor="b"/>
          <a:lstStyle/>
          <a:p>
            <a:r>
              <a:rPr lang="en-IN" sz="12693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19824945" y="27441138"/>
            <a:ext cx="1283744" cy="2315725"/>
          </a:xfrm>
          <a:prstGeom prst="rect">
            <a:avLst/>
          </a:prstGeom>
        </p:spPr>
        <p:txBody>
          <a:bodyPr lIns="487440" tIns="487440" rIns="487440" bIns="487440" anchor="ctr"/>
          <a:lstStyle/>
          <a:p>
            <a:pPr>
              <a:lnSpc>
                <a:spcPct val="100000"/>
              </a:lnSpc>
            </a:pPr>
            <a:fld id="{D947A323-11F2-46F4-9240-370675176F29}" type="slidenum">
              <a:rPr lang="en-IN" sz="642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069822" y="7082225"/>
            <a:ext cx="19256517" cy="17554622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642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642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642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642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917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917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917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19042" rtl="0" eaLnBrk="1" latinLnBrk="0" hangingPunct="1">
        <a:lnSpc>
          <a:spcPct val="90000"/>
        </a:lnSpc>
        <a:spcBef>
          <a:spcPct val="0"/>
        </a:spcBef>
        <a:buNone/>
        <a:defRPr sz="20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760" indent="-104760" algn="l" defTabSz="419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1pPr>
      <a:lvl2pPr marL="314282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3802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917" kern="1200">
          <a:solidFill>
            <a:schemeClr val="tx1"/>
          </a:solidFill>
          <a:latin typeface="+mn-lt"/>
          <a:ea typeface="+mn-ea"/>
          <a:cs typeface="+mn-cs"/>
        </a:defRPr>
      </a:lvl3pPr>
      <a:lvl4pPr marL="733324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4pPr>
      <a:lvl5pPr marL="942845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152366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6pPr>
      <a:lvl7pPr marL="1361888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7pPr>
      <a:lvl8pPr marL="1571409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8pPr>
      <a:lvl9pPr marL="1780930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1pPr>
      <a:lvl2pPr marL="209522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2pPr>
      <a:lvl3pPr marL="419042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3pPr>
      <a:lvl4pPr marL="628564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4pPr>
      <a:lvl5pPr marL="838084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047606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6pPr>
      <a:lvl7pPr marL="1257126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7pPr>
      <a:lvl8pPr marL="1466648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8pPr>
      <a:lvl9pPr marL="1676168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151" y="3036293"/>
            <a:ext cx="20565596" cy="26633102"/>
            <a:chOff x="428151" y="3337840"/>
            <a:chExt cx="20565596" cy="26633102"/>
          </a:xfrm>
        </p:grpSpPr>
        <p:grpSp>
          <p:nvGrpSpPr>
            <p:cNvPr id="8" name="Group 7"/>
            <p:cNvGrpSpPr/>
            <p:nvPr/>
          </p:nvGrpSpPr>
          <p:grpSpPr>
            <a:xfrm>
              <a:off x="7325786" y="3337840"/>
              <a:ext cx="6771626" cy="26633102"/>
              <a:chOff x="7325786" y="3337840"/>
              <a:chExt cx="6771626" cy="26633102"/>
            </a:xfrm>
          </p:grpSpPr>
          <p:sp>
            <p:nvSpPr>
              <p:cNvPr id="44" name="CustomShape 3"/>
              <p:cNvSpPr/>
              <p:nvPr/>
            </p:nvSpPr>
            <p:spPr>
              <a:xfrm>
                <a:off x="7330852" y="3337840"/>
                <a:ext cx="6766560" cy="266088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52" name="CustomShape 11"/>
              <p:cNvSpPr/>
              <p:nvPr/>
            </p:nvSpPr>
            <p:spPr>
              <a:xfrm>
                <a:off x="7325786" y="29791752"/>
                <a:ext cx="6766560" cy="17919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</p:sp>
        </p:grpSp>
        <p:grpSp>
          <p:nvGrpSpPr>
            <p:cNvPr id="3" name="Group 2"/>
            <p:cNvGrpSpPr/>
            <p:nvPr/>
          </p:nvGrpSpPr>
          <p:grpSpPr>
            <a:xfrm>
              <a:off x="14218651" y="3353080"/>
              <a:ext cx="6775096" cy="26555558"/>
              <a:chOff x="14218651" y="3353080"/>
              <a:chExt cx="6775096" cy="26555558"/>
            </a:xfrm>
          </p:grpSpPr>
          <p:sp>
            <p:nvSpPr>
              <p:cNvPr id="46" name="CustomShape 5"/>
              <p:cNvSpPr/>
              <p:nvPr/>
            </p:nvSpPr>
            <p:spPr>
              <a:xfrm>
                <a:off x="14218651" y="3353080"/>
                <a:ext cx="6762622" cy="265410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53" name="CustomShape 12"/>
              <p:cNvSpPr/>
              <p:nvPr/>
            </p:nvSpPr>
            <p:spPr>
              <a:xfrm>
                <a:off x="14226759" y="29776414"/>
                <a:ext cx="6766560" cy="1322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/>
              <a:lstStyle/>
              <a:p>
                <a:r>
                  <a:rPr lang="fa-IR" dirty="0"/>
                  <a:t> </a:t>
                </a:r>
                <a:endParaRPr lang="en-US" dirty="0"/>
              </a:p>
            </p:txBody>
          </p:sp>
          <p:sp>
            <p:nvSpPr>
              <p:cNvPr id="38" name="CustomShape 12"/>
              <p:cNvSpPr/>
              <p:nvPr/>
            </p:nvSpPr>
            <p:spPr>
              <a:xfrm>
                <a:off x="15747737" y="29698710"/>
                <a:ext cx="5246010" cy="10626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</p:sp>
        </p:grpSp>
        <p:grpSp>
          <p:nvGrpSpPr>
            <p:cNvPr id="9" name="Group 8"/>
            <p:cNvGrpSpPr/>
            <p:nvPr/>
          </p:nvGrpSpPr>
          <p:grpSpPr>
            <a:xfrm>
              <a:off x="428151" y="3337840"/>
              <a:ext cx="6777446" cy="26617215"/>
              <a:chOff x="428151" y="3337840"/>
              <a:chExt cx="6777446" cy="26617215"/>
            </a:xfrm>
          </p:grpSpPr>
          <p:sp>
            <p:nvSpPr>
              <p:cNvPr id="45" name="CustomShape 4"/>
              <p:cNvSpPr/>
              <p:nvPr/>
            </p:nvSpPr>
            <p:spPr>
              <a:xfrm>
                <a:off x="436467" y="3337840"/>
                <a:ext cx="6766560" cy="266088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51" name="CustomShape 10"/>
              <p:cNvSpPr/>
              <p:nvPr/>
            </p:nvSpPr>
            <p:spPr>
              <a:xfrm>
                <a:off x="439037" y="29817895"/>
                <a:ext cx="6766560" cy="13716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</p:sp>
          <p:sp>
            <p:nvSpPr>
              <p:cNvPr id="39" name="CustomShape 12"/>
              <p:cNvSpPr/>
              <p:nvPr/>
            </p:nvSpPr>
            <p:spPr>
              <a:xfrm>
                <a:off x="428151" y="29722521"/>
                <a:ext cx="5246010" cy="10626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</p:sp>
        </p:grpSp>
      </p:grpSp>
      <p:sp>
        <p:nvSpPr>
          <p:cNvPr id="60" name="CustomShape 26"/>
          <p:cNvSpPr/>
          <p:nvPr/>
        </p:nvSpPr>
        <p:spPr>
          <a:xfrm>
            <a:off x="7674590" y="4548461"/>
            <a:ext cx="6109934" cy="20137724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محاسبات </a:t>
            </a:r>
            <a:r>
              <a:rPr lang="fa-IR" sz="3600" dirty="0" smtClean="0">
                <a:cs typeface="B Nazanin" panose="00000400000000000000" pitchFamily="2" charset="-78"/>
              </a:rPr>
              <a:t>تقریبی، موضوع جدید و مورد بحثی در طراحی دیجیتال می‌باشد که هدف از بررسی و تحقیق در این زمینه، بهبود سرعت، مساحت و توان مصرفی طرح های دیجیتال مورد استفاده در واحد های پردازشگر می‌باشد. با جایگزینی واحد های محاسباتی تقریبی با میزان خطای منطقی و قابل قبول، به جای واحد های محاسباتی دقیق ما به </a:t>
            </a:r>
            <a:r>
              <a:rPr lang="fa-IR" sz="3600" dirty="0" smtClean="0">
                <a:cs typeface="B Nazanin" panose="00000400000000000000" pitchFamily="2" charset="-78"/>
              </a:rPr>
              <a:t>مزایایی مانند </a:t>
            </a:r>
            <a:r>
              <a:rPr lang="fa-IR" sz="3600" dirty="0" smtClean="0">
                <a:cs typeface="B Nazanin" panose="00000400000000000000" pitchFamily="2" charset="-78"/>
              </a:rPr>
              <a:t>سرعت </a:t>
            </a:r>
            <a:r>
              <a:rPr lang="fa-IR" sz="3600" dirty="0" smtClean="0">
                <a:cs typeface="B Nazanin" panose="00000400000000000000" pitchFamily="2" charset="-78"/>
              </a:rPr>
              <a:t>بیشتر و </a:t>
            </a:r>
            <a:r>
              <a:rPr lang="fa-IR" sz="3600" dirty="0" smtClean="0">
                <a:cs typeface="B Nazanin" panose="00000400000000000000" pitchFamily="2" charset="-78"/>
              </a:rPr>
              <a:t>یا توان مصرفی کمتر دست پیدا می‌کنیم. بعد از مطالعه مقالات متعدد و تحقیقات در رابطه با عملیات های ریاضی تقریبی که این روزه در پردازنده ها و واحد های پردازشگر هوش مصنوعی و پردازش تصویر استفاده می‌شود، ما اقدام به بهبود یکی از طرح های ارائه شده در مقاله ای بین المللی کردیم و حاصل آن طراحی ضرب کننده جدیدی شد که میزان خطای آن توسط کاربر قابل کنترل می‌باشد.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بعد </a:t>
            </a:r>
            <a:r>
              <a:rPr lang="fa-IR" sz="3600" dirty="0" smtClean="0">
                <a:cs typeface="B Nazanin" panose="00000400000000000000" pitchFamily="2" charset="-78"/>
              </a:rPr>
              <a:t>از طراحی ضرب کننده</a:t>
            </a:r>
            <a:r>
              <a:rPr lang="fa-IR" sz="3600" dirty="0" smtClean="0">
                <a:cs typeface="B Nazanin" panose="00000400000000000000" pitchFamily="2" charset="-78"/>
              </a:rPr>
              <a:t>، </a:t>
            </a:r>
            <a:r>
              <a:rPr lang="fa-IR" sz="3600" dirty="0" smtClean="0">
                <a:cs typeface="B Nazanin" panose="00000400000000000000" pitchFamily="2" charset="-78"/>
              </a:rPr>
              <a:t>طراحی یک پروسسور 32 بیتی با معماری </a:t>
            </a:r>
            <a:r>
              <a:rPr lang="en-US" sz="3600" dirty="0" smtClean="0">
                <a:cs typeface="B Nazanin" panose="00000400000000000000" pitchFamily="2" charset="-78"/>
              </a:rPr>
              <a:t>RISC-V</a:t>
            </a:r>
            <a:r>
              <a:rPr lang="fa-IR" sz="3600" dirty="0" smtClean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آغاز گردید</a:t>
            </a:r>
            <a:r>
              <a:rPr lang="fa-IR" sz="3600" dirty="0" smtClean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که از مزیای طراحی ماژولار، پایپلاین 5 مرحله ای و واحد کنترل غیر متمرکز </a:t>
            </a:r>
            <a:r>
              <a:rPr lang="fa-IR" sz="3600" dirty="0" smtClean="0">
                <a:cs typeface="B Nazanin" panose="00000400000000000000" pitchFamily="2" charset="-78"/>
              </a:rPr>
              <a:t>بهره‌ مند می‌باشد. پردازنده طراحی شده با تکنولوژی 0.18 میکرون </a:t>
            </a:r>
            <a:r>
              <a:rPr lang="en-US" sz="3600" dirty="0" smtClean="0">
                <a:cs typeface="B Nazanin" panose="00000400000000000000" pitchFamily="2" charset="-78"/>
              </a:rPr>
              <a:t>TSMC</a:t>
            </a:r>
            <a:r>
              <a:rPr lang="fa-IR" sz="3600" dirty="0" smtClean="0">
                <a:cs typeface="B Nazanin" panose="00000400000000000000" pitchFamily="2" charset="-78"/>
              </a:rPr>
              <a:t> فرکانس کاری 250 مگاهرتز را دارا می‌باشد، که در مقایسه با پردازنده های میکروکنترلری و سیستم های نهفته هم ردیف خود عدد بسیار خوبی است.</a:t>
            </a:r>
            <a:endParaRPr lang="fa-IR" sz="3600" dirty="0" smtClean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fa-IR" sz="3600" dirty="0">
              <a:cs typeface="B Nazanin" panose="00000400000000000000" pitchFamily="2" charset="-78"/>
            </a:endParaRPr>
          </a:p>
          <a:p>
            <a:pPr algn="r" rtl="1">
              <a:lnSpc>
                <a:spcPct val="115000"/>
              </a:lnSpc>
            </a:pPr>
            <a:endParaRPr lang="fa-IR" sz="3600" b="1" dirty="0">
              <a:cs typeface="B Nazanin" panose="00000400000000000000" pitchFamily="2" charset="-78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12054136" y="9106191"/>
            <a:ext cx="5560005" cy="564135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00000"/>
              </a:lnSpc>
            </a:pPr>
            <a:endParaRPr sz="392" dirty="0"/>
          </a:p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00000"/>
              </a:lnSpc>
            </a:pPr>
            <a:endParaRPr sz="392" dirty="0"/>
          </a:p>
        </p:txBody>
      </p:sp>
      <p:grpSp>
        <p:nvGrpSpPr>
          <p:cNvPr id="84" name="Group 83"/>
          <p:cNvGrpSpPr/>
          <p:nvPr/>
        </p:nvGrpSpPr>
        <p:grpSpPr>
          <a:xfrm>
            <a:off x="7628883" y="3763038"/>
            <a:ext cx="6126480" cy="731520"/>
            <a:chOff x="30117740" y="7058350"/>
            <a:chExt cx="10563480" cy="1021749"/>
          </a:xfrm>
        </p:grpSpPr>
        <p:sp>
          <p:nvSpPr>
            <p:cNvPr id="85" name="Rounded Rectangle 84"/>
            <p:cNvSpPr/>
            <p:nvPr/>
          </p:nvSpPr>
          <p:spPr>
            <a:xfrm>
              <a:off x="30117740" y="7156532"/>
              <a:ext cx="10563480" cy="9235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	ویژگی ها/</a:t>
              </a:r>
              <a:r>
                <a:rPr lang="fa-IR" sz="2800" b="1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مزایای فرآیند تولید</a:t>
              </a:r>
              <a:r>
                <a:rPr lang="fa-IR" sz="2475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   </a:t>
              </a:r>
              <a:endParaRPr lang="en-US" sz="2475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86" name="Right Triangle 85"/>
            <p:cNvSpPr/>
            <p:nvPr/>
          </p:nvSpPr>
          <p:spPr>
            <a:xfrm>
              <a:off x="38619348" y="716986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392"/>
            </a:p>
          </p:txBody>
        </p:sp>
        <p:sp>
          <p:nvSpPr>
            <p:cNvPr id="87" name="Right Triangle 86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392"/>
            </a:p>
          </p:txBody>
        </p:sp>
      </p:grpSp>
      <p:sp>
        <p:nvSpPr>
          <p:cNvPr id="64" name="CustomShape 26"/>
          <p:cNvSpPr/>
          <p:nvPr/>
        </p:nvSpPr>
        <p:spPr>
          <a:xfrm>
            <a:off x="744930" y="4548460"/>
            <a:ext cx="6111749" cy="12595837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طراحی </a:t>
            </a:r>
            <a:r>
              <a:rPr lang="fa-IR" sz="3600" dirty="0" smtClean="0">
                <a:cs typeface="B Nazanin" panose="00000400000000000000" pitchFamily="2" charset="-78"/>
              </a:rPr>
              <a:t>مدار ضرب کننده تقریبی با خطای قابل کنترل</a:t>
            </a:r>
            <a:endParaRPr lang="fa-IR" sz="3600" dirty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بررسی </a:t>
            </a:r>
            <a:r>
              <a:rPr lang="fa-IR" sz="3600" dirty="0" smtClean="0">
                <a:cs typeface="B Nazanin" panose="00000400000000000000" pitchFamily="2" charset="-78"/>
              </a:rPr>
              <a:t>ضرب کننده در الگوریتم پردازش تصویر و مقایسه نتیج با مقالات معتبر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طراحی </a:t>
            </a:r>
            <a:r>
              <a:rPr lang="fa-IR" sz="3600" dirty="0" smtClean="0">
                <a:cs typeface="B Nazanin" panose="00000400000000000000" pitchFamily="2" charset="-78"/>
              </a:rPr>
              <a:t>و رسم بلوک دیاگرام پردازنده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طراحی پردازنده کامل با </a:t>
            </a:r>
            <a:r>
              <a:rPr lang="fa-IR" sz="3600" dirty="0" smtClean="0">
                <a:cs typeface="B Nazanin" panose="00000400000000000000" pitchFamily="2" charset="-78"/>
              </a:rPr>
              <a:t>استفاده از زبان توصیف سخ</a:t>
            </a:r>
            <a:r>
              <a:rPr lang="fa-IR" sz="3600" dirty="0">
                <a:cs typeface="B Nazanin" panose="00000400000000000000" pitchFamily="2" charset="-78"/>
              </a:rPr>
              <a:t>ت</a:t>
            </a:r>
            <a:r>
              <a:rPr lang="fa-IR" sz="3600" dirty="0" smtClean="0">
                <a:cs typeface="B Nazanin" panose="00000400000000000000" pitchFamily="2" charset="-78"/>
              </a:rPr>
              <a:t> فزار </a:t>
            </a:r>
            <a:r>
              <a:rPr lang="en-US" sz="3600" dirty="0" smtClean="0">
                <a:cs typeface="B Nazanin" panose="00000400000000000000" pitchFamily="2" charset="-78"/>
              </a:rPr>
              <a:t>Verilog</a:t>
            </a:r>
            <a:endParaRPr lang="fa-IR" sz="3600" dirty="0" smtClean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تست </a:t>
            </a:r>
            <a:r>
              <a:rPr lang="fa-IR" sz="3600" dirty="0" smtClean="0">
                <a:cs typeface="B Nazanin" panose="00000400000000000000" pitchFamily="2" charset="-78"/>
              </a:rPr>
              <a:t>و شبیه سازی پردازنده با اجرای برنامه های مختلف به زبان اسمبلی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تطبیق </a:t>
            </a:r>
            <a:r>
              <a:rPr lang="fa-IR" sz="3600" dirty="0" smtClean="0">
                <a:cs typeface="B Nazanin" panose="00000400000000000000" pitchFamily="2" charset="-78"/>
              </a:rPr>
              <a:t>پردازنده با کامپایلر استاندارد </a:t>
            </a:r>
            <a:r>
              <a:rPr lang="en-US" sz="3600" dirty="0" smtClean="0">
                <a:cs typeface="B Nazanin" panose="00000400000000000000" pitchFamily="2" charset="-78"/>
              </a:rPr>
              <a:t>GCC</a:t>
            </a:r>
            <a:r>
              <a:rPr lang="fa-IR" sz="3600" dirty="0" smtClean="0">
                <a:cs typeface="B Nazanin" panose="00000400000000000000" pitchFamily="2" charset="-78"/>
              </a:rPr>
              <a:t> برای اجرای برنامه به زبان </a:t>
            </a:r>
            <a:r>
              <a:rPr lang="en-US" sz="3600" dirty="0" smtClean="0">
                <a:cs typeface="B Nazanin" panose="00000400000000000000" pitchFamily="2" charset="-78"/>
              </a:rPr>
              <a:t>C</a:t>
            </a:r>
            <a:endParaRPr lang="fa-IR" sz="3600" dirty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طراحی </a:t>
            </a:r>
            <a:r>
              <a:rPr lang="fa-IR" sz="3600" dirty="0" smtClean="0">
                <a:cs typeface="B Nazanin" panose="00000400000000000000" pitchFamily="2" charset="-78"/>
              </a:rPr>
              <a:t>و تولید یک نرم افزار کامل جهت اجرای برنامه کاربر به زبان </a:t>
            </a:r>
            <a:r>
              <a:rPr lang="en-US" sz="3600" dirty="0" smtClean="0">
                <a:cs typeface="B Nazanin" panose="00000400000000000000" pitchFamily="2" charset="-78"/>
              </a:rPr>
              <a:t>C</a:t>
            </a:r>
            <a:r>
              <a:rPr lang="fa-IR" sz="3600" dirty="0" smtClean="0">
                <a:cs typeface="B Nazanin" panose="00000400000000000000" pitchFamily="2" charset="-78"/>
              </a:rPr>
              <a:t> و اسمبلی روی پردازنده، منطبق با سیستم عامل های ویندوز و لینوکس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سنتز، چیدمان و رسم اتصالات نهایی جهت طراحی فیزیکی تراشه ریزپردازنده</a:t>
            </a:r>
            <a:endParaRPr lang="fa-IR" sz="3600" dirty="0">
              <a:cs typeface="B Nazanin" panose="00000400000000000000" pitchFamily="2" charset="-78"/>
            </a:endParaRPr>
          </a:p>
        </p:txBody>
      </p:sp>
      <p:sp>
        <p:nvSpPr>
          <p:cNvPr id="74" name="CustomShape 26"/>
          <p:cNvSpPr/>
          <p:nvPr/>
        </p:nvSpPr>
        <p:spPr>
          <a:xfrm>
            <a:off x="1849743" y="19194628"/>
            <a:ext cx="4714215" cy="2060561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algn="ctr" rtl="1">
              <a:lnSpc>
                <a:spcPct val="115000"/>
              </a:lnSpc>
            </a:pPr>
            <a:endParaRPr sz="1283" dirty="0">
              <a:cs typeface="B Titr" panose="00000700000000000000" pitchFamily="2" charset="-78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719135" y="3793755"/>
            <a:ext cx="6126480" cy="731520"/>
            <a:chOff x="30117740" y="7058350"/>
            <a:chExt cx="10563480" cy="1021753"/>
          </a:xfrm>
        </p:grpSpPr>
        <p:sp>
          <p:nvSpPr>
            <p:cNvPr id="104" name="Rounded Rectangle 103"/>
            <p:cNvSpPr/>
            <p:nvPr/>
          </p:nvSpPr>
          <p:spPr>
            <a:xfrm>
              <a:off x="30117740" y="7156537"/>
              <a:ext cx="10563480" cy="92356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475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</a:t>
              </a:r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شرح فعالیت انجام شده و نتایج </a:t>
              </a:r>
              <a:endParaRPr lang="en-US" sz="2475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105" name="Right Triangle 104"/>
            <p:cNvSpPr/>
            <p:nvPr/>
          </p:nvSpPr>
          <p:spPr>
            <a:xfrm>
              <a:off x="38619348" y="716986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392"/>
            </a:p>
          </p:txBody>
        </p:sp>
        <p:sp>
          <p:nvSpPr>
            <p:cNvPr id="106" name="Right Triangle 105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392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4821" y="411366"/>
            <a:ext cx="19902237" cy="2651760"/>
            <a:chOff x="763872" y="373101"/>
            <a:chExt cx="19902237" cy="2651760"/>
          </a:xfrm>
        </p:grpSpPr>
        <p:sp>
          <p:nvSpPr>
            <p:cNvPr id="42" name="CustomShape 1"/>
            <p:cNvSpPr/>
            <p:nvPr/>
          </p:nvSpPr>
          <p:spPr>
            <a:xfrm>
              <a:off x="2917096" y="373101"/>
              <a:ext cx="15602666" cy="26504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</p:sp>
        <p:sp>
          <p:nvSpPr>
            <p:cNvPr id="47" name="CustomShape 6"/>
            <p:cNvSpPr/>
            <p:nvPr/>
          </p:nvSpPr>
          <p:spPr>
            <a:xfrm>
              <a:off x="4039712" y="912058"/>
              <a:ext cx="13386945" cy="932085"/>
            </a:xfrm>
            <a:prstGeom prst="rect">
              <a:avLst/>
            </a:prstGeom>
            <a:noFill/>
            <a:ln>
              <a:noFill/>
            </a:ln>
          </p:spPr>
          <p:txBody>
            <a:bodyPr tIns="41910" bIns="41910"/>
            <a:lstStyle/>
            <a:p>
              <a:pPr algn="ctr" rtl="1"/>
              <a:r>
                <a:rPr lang="fa-IR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anose="020B0806030902050204" pitchFamily="34" charset="0"/>
                  <a:cs typeface="B Titr" panose="00000700000000000000" pitchFamily="2" charset="-78"/>
                </a:rPr>
                <a:t>طراحی پردازنده</a:t>
              </a:r>
              <a:r>
                <a:rPr lang="fa-IR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anose="020B0806030902050204" pitchFamily="34" charset="0"/>
                  <a:cs typeface="B Titr" panose="00000700000000000000" pitchFamily="2" charset="-78"/>
                </a:rPr>
                <a:t> </a:t>
              </a:r>
              <a:r>
                <a:rPr lang="fa-IR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anose="020B0806030902050204" pitchFamily="34" charset="0"/>
                  <a:cs typeface="B Titr" panose="00000700000000000000" pitchFamily="2" charset="-78"/>
                </a:rPr>
                <a:t>32 بیتی با معماری </a:t>
              </a:r>
              <a:r>
                <a:rPr 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anose="020B0806030902050204" pitchFamily="34" charset="0"/>
                  <a:cs typeface="B Titr" panose="00000700000000000000" pitchFamily="2" charset="-78"/>
                </a:rPr>
                <a:t>RISC-V</a:t>
              </a:r>
              <a:endParaRPr lang="fa-I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anose="020B0806030902050204" pitchFamily="34" charset="0"/>
                <a:cs typeface="B Titr" panose="00000700000000000000" pitchFamily="2" charset="-78"/>
              </a:endParaRPr>
            </a:p>
            <a:p>
              <a:pPr>
                <a:lnSpc>
                  <a:spcPct val="100000"/>
                </a:lnSpc>
              </a:pPr>
              <a:endParaRPr lang="fa-IR" sz="5400" dirty="0">
                <a:solidFill>
                  <a:schemeClr val="bg1"/>
                </a:solidFill>
              </a:endParaRPr>
            </a:p>
          </p:txBody>
        </p:sp>
        <p:sp>
          <p:nvSpPr>
            <p:cNvPr id="48" name="CustomShape 7"/>
            <p:cNvSpPr/>
            <p:nvPr/>
          </p:nvSpPr>
          <p:spPr>
            <a:xfrm>
              <a:off x="2870377" y="2126657"/>
              <a:ext cx="15618735" cy="564135"/>
            </a:xfrm>
            <a:prstGeom prst="rect">
              <a:avLst/>
            </a:prstGeom>
            <a:noFill/>
            <a:ln>
              <a:noFill/>
            </a:ln>
          </p:spPr>
          <p:txBody>
            <a:bodyPr tIns="41910" bIns="41910"/>
            <a:lstStyle/>
            <a:p>
              <a:pPr algn="ctr" rtl="1"/>
              <a:r>
                <a:rPr lang="fa-IR" sz="3600" b="1" dirty="0">
                  <a:solidFill>
                    <a:schemeClr val="bg1"/>
                  </a:solidFill>
                  <a:cs typeface="B Nazanin" panose="00000400000000000000" pitchFamily="2" charset="-78"/>
                </a:rPr>
                <a:t>نام </a:t>
              </a:r>
              <a:r>
                <a:rPr lang="fa-IR" sz="3600" b="1" dirty="0" smtClean="0">
                  <a:solidFill>
                    <a:schemeClr val="bg1"/>
                  </a:solidFill>
                  <a:cs typeface="B Nazanin" panose="00000400000000000000" pitchFamily="2" charset="-78"/>
                </a:rPr>
                <a:t>دانشجو: آروین دلاوری                        </a:t>
              </a:r>
              <a:r>
                <a:rPr lang="fa-IR" sz="3600" b="1" dirty="0">
                  <a:solidFill>
                    <a:schemeClr val="bg1"/>
                  </a:solidFill>
                  <a:cs typeface="B Nazanin" panose="00000400000000000000" pitchFamily="2" charset="-78"/>
                </a:rPr>
                <a:t>نام استاد </a:t>
              </a:r>
              <a:r>
                <a:rPr lang="fa-IR" sz="3600" b="1" dirty="0" smtClean="0">
                  <a:solidFill>
                    <a:schemeClr val="bg1"/>
                  </a:solidFill>
                  <a:cs typeface="B Nazanin" panose="00000400000000000000" pitchFamily="2" charset="-78"/>
                </a:rPr>
                <a:t>کارآموزی: دکتر میرزاکوچکی</a:t>
              </a:r>
              <a:endParaRPr lang="en-US" sz="3600" b="1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0" name="CustomShape 29"/>
            <p:cNvSpPr/>
            <p:nvPr/>
          </p:nvSpPr>
          <p:spPr>
            <a:xfrm>
              <a:off x="20501165" y="373101"/>
              <a:ext cx="164944" cy="26504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</p: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9" t="7587" r="14717" b="10663"/>
            <a:stretch/>
          </p:blipFill>
          <p:spPr>
            <a:xfrm>
              <a:off x="18645434" y="551730"/>
              <a:ext cx="1738299" cy="2271247"/>
            </a:xfrm>
            <a:prstGeom prst="rect">
              <a:avLst/>
            </a:prstGeom>
          </p:spPr>
        </p:pic>
        <p:sp>
          <p:nvSpPr>
            <p:cNvPr id="68" name="Rounded Rectangle 67"/>
            <p:cNvSpPr/>
            <p:nvPr/>
          </p:nvSpPr>
          <p:spPr>
            <a:xfrm>
              <a:off x="1048895" y="598924"/>
              <a:ext cx="1737360" cy="2286000"/>
            </a:xfrm>
            <a:prstGeom prst="roundRect">
              <a:avLst/>
            </a:prstGeom>
            <a:blipFill dpi="0" rotWithShape="1">
              <a:blip r:embed="rId4"/>
              <a:srcRect/>
              <a:stretch>
                <a:fillRect l="-16000" r="-21000"/>
              </a:stretch>
            </a:blip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75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61" name="CustomShape 29"/>
            <p:cNvSpPr/>
            <p:nvPr/>
          </p:nvSpPr>
          <p:spPr>
            <a:xfrm>
              <a:off x="763872" y="373101"/>
              <a:ext cx="160222" cy="2651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</p:sp>
      </p:grpSp>
      <p:grpSp>
        <p:nvGrpSpPr>
          <p:cNvPr id="62" name="Group 61"/>
          <p:cNvGrpSpPr/>
          <p:nvPr/>
        </p:nvGrpSpPr>
        <p:grpSpPr>
          <a:xfrm>
            <a:off x="719135" y="17233257"/>
            <a:ext cx="6126480" cy="731520"/>
            <a:chOff x="30117740" y="7058350"/>
            <a:chExt cx="10563480" cy="1021753"/>
          </a:xfrm>
        </p:grpSpPr>
        <p:sp>
          <p:nvSpPr>
            <p:cNvPr id="63" name="Rounded Rectangle 62"/>
            <p:cNvSpPr/>
            <p:nvPr/>
          </p:nvSpPr>
          <p:spPr>
            <a:xfrm>
              <a:off x="30117740" y="7156536"/>
              <a:ext cx="10563480" cy="9235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         	   کاستی ها/ چالش های صنعتی موجود</a:t>
              </a:r>
              <a:endParaRPr lang="en-US" sz="280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71" name="Right Triangle 70"/>
            <p:cNvSpPr/>
            <p:nvPr/>
          </p:nvSpPr>
          <p:spPr>
            <a:xfrm>
              <a:off x="38619348" y="716986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500"/>
            </a:p>
          </p:txBody>
        </p:sp>
        <p:sp>
          <p:nvSpPr>
            <p:cNvPr id="73" name="Right Triangle 72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500"/>
            </a:p>
          </p:txBody>
        </p:sp>
      </p:grpSp>
      <p:sp>
        <p:nvSpPr>
          <p:cNvPr id="89" name="CustomShape 26"/>
          <p:cNvSpPr/>
          <p:nvPr/>
        </p:nvSpPr>
        <p:spPr>
          <a:xfrm>
            <a:off x="744821" y="24588688"/>
            <a:ext cx="6098005" cy="4514501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1- </a:t>
            </a:r>
            <a:r>
              <a:rPr lang="fa-IR" sz="3600" dirty="0" smtClean="0">
                <a:cs typeface="B Nazanin" panose="00000400000000000000" pitchFamily="2" charset="-78"/>
              </a:rPr>
              <a:t>تهیه نرم افزار های حرفه ای و صنعتی طراحی دیجیتال توسط دانشگاه ها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2- </a:t>
            </a:r>
            <a:r>
              <a:rPr lang="fa-IR" sz="3600" dirty="0" smtClean="0">
                <a:cs typeface="B Nazanin" panose="00000400000000000000" pitchFamily="2" charset="-78"/>
              </a:rPr>
              <a:t>در نظر گرفتن آموزش های منطبق با تکنولوژی روز در زمینه طراحی دیجیتال در مراکز آموزش عالی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 smtClean="0">
                <a:cs typeface="B Nazanin" panose="00000400000000000000" pitchFamily="2" charset="-78"/>
              </a:rPr>
              <a:t>3- تهیه برد های </a:t>
            </a:r>
            <a:r>
              <a:rPr lang="en-US" sz="3600" dirty="0" smtClean="0">
                <a:cs typeface="B Nazanin" panose="00000400000000000000" pitchFamily="2" charset="-78"/>
              </a:rPr>
              <a:t>FPGA</a:t>
            </a:r>
            <a:r>
              <a:rPr lang="fa-IR" sz="3600" dirty="0" smtClean="0">
                <a:cs typeface="B Nazanin" panose="00000400000000000000" pitchFamily="2" charset="-78"/>
              </a:rPr>
              <a:t> و پردازشی نسل جدید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812177" y="23558573"/>
            <a:ext cx="6126480" cy="731520"/>
            <a:chOff x="30117740" y="7058350"/>
            <a:chExt cx="10563480" cy="1021753"/>
          </a:xfrm>
        </p:grpSpPr>
        <p:sp>
          <p:nvSpPr>
            <p:cNvPr id="55" name="Rounded Rectangle 54"/>
            <p:cNvSpPr/>
            <p:nvPr/>
          </p:nvSpPr>
          <p:spPr>
            <a:xfrm>
              <a:off x="30117740" y="7156536"/>
              <a:ext cx="10563480" cy="9235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7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         	   </a:t>
              </a:r>
              <a:r>
                <a:rPr lang="fa-IR" sz="2650" b="1" dirty="0" smtClean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دستاوردها/پیشنهادها </a:t>
              </a:r>
              <a:r>
                <a:rPr lang="fa-IR" sz="265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برای رفع چالش ها</a:t>
              </a:r>
              <a:endParaRPr lang="en-US" sz="265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56" name="Right Triangle 55"/>
            <p:cNvSpPr/>
            <p:nvPr/>
          </p:nvSpPr>
          <p:spPr>
            <a:xfrm>
              <a:off x="38794923" y="7169863"/>
              <a:ext cx="1744950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700"/>
            </a:p>
          </p:txBody>
        </p:sp>
        <p:sp>
          <p:nvSpPr>
            <p:cNvPr id="66" name="Right Triangle 65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700"/>
            </a:p>
          </p:txBody>
        </p:sp>
      </p:grpSp>
      <p:sp>
        <p:nvSpPr>
          <p:cNvPr id="69" name="CustomShape 26"/>
          <p:cNvSpPr/>
          <p:nvPr/>
        </p:nvSpPr>
        <p:spPr>
          <a:xfrm>
            <a:off x="810238" y="18124032"/>
            <a:ext cx="6098005" cy="5430316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1- </a:t>
            </a:r>
            <a:r>
              <a:rPr lang="fa-IR" sz="3600" dirty="0" smtClean="0">
                <a:cs typeface="B Nazanin" panose="00000400000000000000" pitchFamily="2" charset="-78"/>
              </a:rPr>
              <a:t>کمبود منابع و مراجع آموزشی کامل و رایگان در زمینه طراحی پردازنده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2- </a:t>
            </a:r>
            <a:r>
              <a:rPr lang="fa-IR" sz="3600" dirty="0" smtClean="0">
                <a:cs typeface="B Nazanin" panose="00000400000000000000" pitchFamily="2" charset="-78"/>
              </a:rPr>
              <a:t>عدم وجود بستر مناسب برای صنعت نیمه هادی و طراحی دیجیتال در کشور، در مرحله ساخت و تولید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 smtClean="0">
                <a:cs typeface="B Nazanin" panose="00000400000000000000" pitchFamily="2" charset="-78"/>
              </a:rPr>
              <a:t>3- عدم دسترسی به نرم افزار های تخصصی و صنعتی سنتز و تبدیل به مدار مجتمع فشرده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527869" y="3756373"/>
            <a:ext cx="6126480" cy="731520"/>
            <a:chOff x="30117740" y="7058354"/>
            <a:chExt cx="10563480" cy="1021749"/>
          </a:xfrm>
        </p:grpSpPr>
        <p:sp>
          <p:nvSpPr>
            <p:cNvPr id="4" name="Rounded Rectangle 3"/>
            <p:cNvSpPr/>
            <p:nvPr/>
          </p:nvSpPr>
          <p:spPr>
            <a:xfrm>
              <a:off x="30117740" y="7156537"/>
              <a:ext cx="10563480" cy="92356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	خلاصه کارآموزی</a:t>
              </a:r>
              <a:endParaRPr lang="en-US" sz="280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>
              <a:off x="38619347" y="7169866"/>
              <a:ext cx="2036472" cy="895339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" name="Right Triangle 5"/>
            <p:cNvSpPr/>
            <p:nvPr/>
          </p:nvSpPr>
          <p:spPr>
            <a:xfrm rot="16930809">
              <a:off x="39318150" y="6912007"/>
              <a:ext cx="905155" cy="1197849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4535309" y="14485565"/>
            <a:ext cx="6126480" cy="685800"/>
            <a:chOff x="30117740" y="7058350"/>
            <a:chExt cx="10563480" cy="1021753"/>
          </a:xfrm>
        </p:grpSpPr>
        <p:sp>
          <p:nvSpPr>
            <p:cNvPr id="77" name="Rounded Rectangle 76"/>
            <p:cNvSpPr/>
            <p:nvPr/>
          </p:nvSpPr>
          <p:spPr>
            <a:xfrm>
              <a:off x="30117740" y="7156537"/>
              <a:ext cx="10563480" cy="92356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	معرفی محل کارآموزی</a:t>
              </a:r>
              <a:endParaRPr lang="en-US" sz="280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78" name="Right Triangle 77"/>
            <p:cNvSpPr/>
            <p:nvPr/>
          </p:nvSpPr>
          <p:spPr>
            <a:xfrm>
              <a:off x="38619348" y="716986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2"/>
            </a:p>
          </p:txBody>
        </p:sp>
        <p:sp>
          <p:nvSpPr>
            <p:cNvPr id="79" name="Right Triangle 78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2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4518898" y="21254317"/>
            <a:ext cx="6126480" cy="731520"/>
            <a:chOff x="30117740" y="4178740"/>
            <a:chExt cx="10563480" cy="1021753"/>
          </a:xfrm>
        </p:grpSpPr>
        <p:sp>
          <p:nvSpPr>
            <p:cNvPr id="81" name="Rounded Rectangle 80"/>
            <p:cNvSpPr/>
            <p:nvPr/>
          </p:nvSpPr>
          <p:spPr>
            <a:xfrm>
              <a:off x="30117740" y="4276927"/>
              <a:ext cx="10563480" cy="92356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	</a:t>
              </a:r>
              <a:r>
                <a:rPr lang="fa-IR" sz="2800" b="1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فرایندهای تولید در </a:t>
              </a:r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محل کارآموزی</a:t>
              </a:r>
              <a:endParaRPr lang="en-US" sz="280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82" name="Right Triangle 81"/>
            <p:cNvSpPr/>
            <p:nvPr/>
          </p:nvSpPr>
          <p:spPr>
            <a:xfrm>
              <a:off x="38619348" y="429025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83" name="Right Triangle 82"/>
            <p:cNvSpPr/>
            <p:nvPr/>
          </p:nvSpPr>
          <p:spPr>
            <a:xfrm rot="16930809">
              <a:off x="39318151" y="403239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</p:grpSp>
      <p:sp>
        <p:nvSpPr>
          <p:cNvPr id="58" name="CustomShape 26"/>
          <p:cNvSpPr/>
          <p:nvPr/>
        </p:nvSpPr>
        <p:spPr>
          <a:xfrm>
            <a:off x="14527869" y="22273484"/>
            <a:ext cx="6098005" cy="6685689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1- </a:t>
            </a:r>
            <a:r>
              <a:rPr lang="fa-IR" sz="3600" dirty="0" smtClean="0">
                <a:cs typeface="B Nazanin" panose="00000400000000000000" pitchFamily="2" charset="-78"/>
              </a:rPr>
              <a:t>طراحی پردازنده در سطح معماری و رسم بلوک دایگرام بعد از انجام مطالعات در زمینه معماری مورد </a:t>
            </a:r>
            <a:r>
              <a:rPr lang="fa-IR" sz="3600" dirty="0" smtClean="0">
                <a:cs typeface="B Nazanin" panose="00000400000000000000" pitchFamily="2" charset="-78"/>
              </a:rPr>
              <a:t>نظر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2- </a:t>
            </a:r>
            <a:r>
              <a:rPr lang="fa-IR" sz="3600" dirty="0" smtClean="0">
                <a:cs typeface="B Nazanin" panose="00000400000000000000" pitchFamily="2" charset="-78"/>
              </a:rPr>
              <a:t>برنامه نویسی </a:t>
            </a:r>
            <a:r>
              <a:rPr lang="en-US" sz="3600" dirty="0" smtClean="0">
                <a:cs typeface="B Nazanin" panose="00000400000000000000" pitchFamily="2" charset="-78"/>
              </a:rPr>
              <a:t>RTL</a:t>
            </a:r>
            <a:r>
              <a:rPr lang="fa-IR" sz="3600" dirty="0" smtClean="0">
                <a:cs typeface="B Nazanin" panose="00000400000000000000" pitchFamily="2" charset="-78"/>
              </a:rPr>
              <a:t> و شبیه سازی آن با استفاده از زبان توصیف سخت افزار </a:t>
            </a:r>
            <a:r>
              <a:rPr lang="en-US" sz="3600" dirty="0" smtClean="0">
                <a:cs typeface="B Nazanin" panose="00000400000000000000" pitchFamily="2" charset="-78"/>
              </a:rPr>
              <a:t>Verilog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 smtClean="0">
                <a:cs typeface="B Nazanin" panose="00000400000000000000" pitchFamily="2" charset="-78"/>
              </a:rPr>
              <a:t>3- سنتز و تبدیل کد پردازنده به طرح فیزیکی تراشه با استفاده از ابزار های موجود برای انجام فرآیند </a:t>
            </a:r>
            <a:r>
              <a:rPr lang="en-US" sz="3600" dirty="0" smtClean="0">
                <a:cs typeface="B Nazanin" panose="00000400000000000000" pitchFamily="2" charset="-78"/>
              </a:rPr>
              <a:t>RTL to GDSII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</p:txBody>
      </p:sp>
      <p:sp>
        <p:nvSpPr>
          <p:cNvPr id="57" name="Text Box 262"/>
          <p:cNvSpPr txBox="1">
            <a:spLocks noChangeArrowheads="1"/>
          </p:cNvSpPr>
          <p:nvPr/>
        </p:nvSpPr>
        <p:spPr bwMode="auto">
          <a:xfrm>
            <a:off x="8371931" y="28066287"/>
            <a:ext cx="4715251" cy="57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4775" tIns="104775" rIns="104775" bIns="104775" anchor="ctr" anchorCtr="1"/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defTabSz="4389438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defTabSz="4389438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defTabSz="4389438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defTabSz="4389438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/>
            <a:r>
              <a:rPr lang="fa-IR" sz="2800" dirty="0">
                <a:latin typeface="Impact" panose="020B0806030902050204" pitchFamily="34" charset="0"/>
                <a:cs typeface="B Titr" panose="00000700000000000000" pitchFamily="2" charset="-78"/>
              </a:rPr>
              <a:t>شکل 1 </a:t>
            </a:r>
            <a:r>
              <a:rPr lang="fa-IR" sz="2800" b="1" dirty="0" smtClean="0">
                <a:latin typeface="Impact" panose="020B0806030902050204" pitchFamily="34" charset="0"/>
                <a:cs typeface="B Nazanin" panose="00000400000000000000" pitchFamily="2" charset="-78"/>
              </a:rPr>
              <a:t>طرح فیزیکی پردازنده</a:t>
            </a:r>
            <a:endParaRPr lang="en-US" sz="2800" b="1" dirty="0">
              <a:latin typeface="Impact" panose="020B0806030902050204" pitchFamily="34" charset="0"/>
              <a:cs typeface="B Nazanin" panose="00000400000000000000" pitchFamily="2" charset="-78"/>
            </a:endParaRPr>
          </a:p>
        </p:txBody>
      </p:sp>
      <p:sp>
        <p:nvSpPr>
          <p:cNvPr id="65" name="CustomShape 24"/>
          <p:cNvSpPr/>
          <p:nvPr/>
        </p:nvSpPr>
        <p:spPr>
          <a:xfrm>
            <a:off x="14644147" y="4836494"/>
            <a:ext cx="5981727" cy="9433047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marL="261908" indent="-261908" algn="just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طراحی </a:t>
            </a:r>
            <a:r>
              <a:rPr lang="fa-IR" sz="3600" dirty="0" smtClean="0">
                <a:cs typeface="B Nazanin" panose="00000400000000000000" pitchFamily="2" charset="-78"/>
              </a:rPr>
              <a:t>یک پردازنده 32 بیتی تحت معماری </a:t>
            </a:r>
            <a:r>
              <a:rPr lang="en-US" sz="3600" dirty="0" smtClean="0">
                <a:cs typeface="B Nazanin" panose="00000400000000000000" pitchFamily="2" charset="-78"/>
              </a:rPr>
              <a:t>RISC-V</a:t>
            </a:r>
            <a:r>
              <a:rPr lang="fa-IR" sz="3600" dirty="0" smtClean="0">
                <a:cs typeface="B Nazanin" panose="00000400000000000000" pitchFamily="2" charset="-78"/>
              </a:rPr>
              <a:t> قابل برنامه نویسی به زبان </a:t>
            </a:r>
            <a:r>
              <a:rPr lang="en-US" sz="3600" dirty="0" smtClean="0">
                <a:cs typeface="B Nazanin" panose="00000400000000000000" pitchFamily="2" charset="-78"/>
              </a:rPr>
              <a:t>C</a:t>
            </a:r>
            <a:r>
              <a:rPr lang="fa-IR" sz="3600" dirty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و </a:t>
            </a:r>
            <a:r>
              <a:rPr lang="fa-IR" sz="3600" dirty="0" smtClean="0">
                <a:cs typeface="B Nazanin" panose="00000400000000000000" pitchFamily="2" charset="-78"/>
              </a:rPr>
              <a:t>اسمبلی</a:t>
            </a:r>
          </a:p>
          <a:p>
            <a:pPr marL="261908" indent="-261908" algn="just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طراحی یک ضرب کننده تقریبی برای مصارف پردازش تصویر</a:t>
            </a:r>
          </a:p>
          <a:p>
            <a:pPr marL="261908" indent="-261908" algn="just" rtl="1">
              <a:buFont typeface="Arial" panose="020B0604020202020204" pitchFamily="34" charset="0"/>
              <a:buChar char="•"/>
            </a:pPr>
            <a:endParaRPr lang="fa-IR" sz="3600" dirty="0" smtClean="0">
              <a:cs typeface="B Nazanin" panose="00000400000000000000" pitchFamily="2" charset="-78"/>
            </a:endParaRPr>
          </a:p>
          <a:p>
            <a:pPr marL="261908" indent="-261908" algn="just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ویژگی </a:t>
            </a:r>
            <a:r>
              <a:rPr lang="fa-IR" sz="3600" dirty="0" smtClean="0">
                <a:cs typeface="B Nazanin" panose="00000400000000000000" pitchFamily="2" charset="-78"/>
              </a:rPr>
              <a:t>ها</a:t>
            </a:r>
            <a:r>
              <a:rPr lang="fa-IR" sz="3600" dirty="0" smtClean="0">
                <a:cs typeface="B Nazanin" panose="00000400000000000000" pitchFamily="2" charset="-78"/>
              </a:rPr>
              <a:t>:</a:t>
            </a:r>
          </a:p>
          <a:p>
            <a:pPr marL="261908" indent="-261908" algn="just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ضرب‌کننده </a:t>
            </a:r>
            <a:r>
              <a:rPr lang="fa-IR" sz="3600" dirty="0" smtClean="0">
                <a:cs typeface="B Nazanin" panose="00000400000000000000" pitchFamily="2" charset="-78"/>
              </a:rPr>
              <a:t>تقریبی با خطای قابل تنظیم برای عملیات های پردازش تصویر و هوش </a:t>
            </a:r>
            <a:r>
              <a:rPr lang="fa-IR" sz="3600" dirty="0" smtClean="0">
                <a:cs typeface="B Nazanin" panose="00000400000000000000" pitchFamily="2" charset="-78"/>
              </a:rPr>
              <a:t>مصنوعی</a:t>
            </a:r>
          </a:p>
          <a:p>
            <a:pPr marL="261908" indent="-261908" algn="just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پردازنده پایپلاین با واحد کنترل غیر متمرکز و طراحی قبال گسترش و ماژولار</a:t>
            </a:r>
            <a:endParaRPr lang="fa-IR" sz="3600" dirty="0">
              <a:cs typeface="B Nazanin" panose="00000400000000000000" pitchFamily="2" charset="-78"/>
            </a:endParaRPr>
          </a:p>
          <a:p>
            <a:pPr marL="261908" indent="-261908" algn="just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فرکانس </a:t>
            </a:r>
            <a:r>
              <a:rPr lang="fa-IR" sz="3600" dirty="0" smtClean="0">
                <a:cs typeface="B Nazanin" panose="00000400000000000000" pitchFamily="2" charset="-78"/>
              </a:rPr>
              <a:t>کاری 250 مگاهرتز و قابل مقایسه با پردازنده های معروف و صنعتی </a:t>
            </a:r>
            <a:r>
              <a:rPr lang="en-US" sz="3600" dirty="0" smtClean="0">
                <a:cs typeface="B Nazanin" panose="00000400000000000000" pitchFamily="2" charset="-78"/>
              </a:rPr>
              <a:t>ARM</a:t>
            </a:r>
            <a:r>
              <a:rPr lang="fa-IR" sz="3600" dirty="0" smtClean="0">
                <a:cs typeface="B Nazanin" panose="00000400000000000000" pitchFamily="2" charset="-78"/>
              </a:rPr>
              <a:t> در درسته</a:t>
            </a:r>
            <a:r>
              <a:rPr lang="en-US" sz="3600" dirty="0" smtClean="0">
                <a:cs typeface="B Nazanin" panose="00000400000000000000" pitchFamily="2" charset="-78"/>
              </a:rPr>
              <a:t>Cortex M0</a:t>
            </a:r>
            <a:r>
              <a:rPr lang="fa-IR" sz="3600" dirty="0" smtClean="0">
                <a:cs typeface="B Nazanin" panose="00000400000000000000" pitchFamily="2" charset="-78"/>
              </a:rPr>
              <a:t>، </a:t>
            </a:r>
            <a:r>
              <a:rPr lang="en-US" sz="3600" dirty="0" smtClean="0">
                <a:cs typeface="B Nazanin" panose="00000400000000000000" pitchFamily="2" charset="-78"/>
              </a:rPr>
              <a:t>M3</a:t>
            </a:r>
            <a:r>
              <a:rPr lang="fa-IR" sz="3600" dirty="0" smtClean="0">
                <a:cs typeface="B Nazanin" panose="00000400000000000000" pitchFamily="2" charset="-78"/>
              </a:rPr>
              <a:t> و </a:t>
            </a:r>
            <a:r>
              <a:rPr lang="en-US" sz="3600" dirty="0" smtClean="0">
                <a:cs typeface="B Nazanin" panose="00000400000000000000" pitchFamily="2" charset="-78"/>
              </a:rPr>
              <a:t>M4</a:t>
            </a:r>
            <a:r>
              <a:rPr lang="fa-IR" sz="3600" dirty="0" smtClean="0">
                <a:cs typeface="B Nazanin" panose="00000400000000000000" pitchFamily="2" charset="-78"/>
              </a:rPr>
              <a:t>.</a:t>
            </a:r>
            <a:endParaRPr lang="fa-IR" sz="3600" dirty="0">
              <a:cs typeface="B Nazanin" panose="00000400000000000000" pitchFamily="2" charset="-78"/>
            </a:endParaRPr>
          </a:p>
        </p:txBody>
      </p:sp>
      <p:sp>
        <p:nvSpPr>
          <p:cNvPr id="67" name="CustomShape 26"/>
          <p:cNvSpPr/>
          <p:nvPr/>
        </p:nvSpPr>
        <p:spPr>
          <a:xfrm>
            <a:off x="14529318" y="15277653"/>
            <a:ext cx="6126479" cy="5637007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پژوهشکده الکترونیک دانشگاه علم و صنعت ایران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آزمایشگاه </a:t>
            </a:r>
            <a:r>
              <a:rPr lang="fa-IR" sz="3600" dirty="0">
                <a:cs typeface="B Nazanin" panose="00000400000000000000" pitchFamily="2" charset="-78"/>
              </a:rPr>
              <a:t>طراحی مدار مجتمع </a:t>
            </a:r>
            <a:r>
              <a:rPr lang="fa-IR" sz="3600" dirty="0" smtClean="0">
                <a:cs typeface="B Nazanin" panose="00000400000000000000" pitchFamily="2" charset="-78"/>
              </a:rPr>
              <a:t>دیجیتال</a:t>
            </a:r>
            <a:endParaRPr lang="fa-IR" sz="3600" dirty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نوع </a:t>
            </a:r>
            <a:r>
              <a:rPr lang="fa-IR" sz="3600" dirty="0" smtClean="0">
                <a:cs typeface="B Nazanin" panose="00000400000000000000" pitchFamily="2" charset="-78"/>
              </a:rPr>
              <a:t>فعالیت: طراحی، شبیه سازی و پیاده سازی مدار های مجتمع دیجیتال با استفاده از زبان های توصیف سخت افزار و برد های </a:t>
            </a:r>
            <a:r>
              <a:rPr lang="en-US" sz="3600" dirty="0" smtClean="0">
                <a:cs typeface="B Nazanin" panose="00000400000000000000" pitchFamily="2" charset="-78"/>
              </a:rPr>
              <a:t>FPGA</a:t>
            </a:r>
            <a:r>
              <a:rPr lang="fa-IR" sz="3600" dirty="0" smtClean="0">
                <a:cs typeface="B Nazanin" panose="00000400000000000000" pitchFamily="2" charset="-78"/>
              </a:rPr>
              <a:t>، با استفاده از نرم افزار های برنامه نویسی توصیف سخت افزار و سنتز مدار های دیجیتال</a:t>
            </a:r>
            <a:endParaRPr lang="fa-IR" sz="3600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2" r="18745"/>
          <a:stretch/>
        </p:blipFill>
        <p:spPr>
          <a:xfrm>
            <a:off x="8033866" y="23702589"/>
            <a:ext cx="5244572" cy="43152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68" y="15405218"/>
            <a:ext cx="2624213" cy="1381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815</TotalTime>
  <Words>622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 Nazanin</vt:lpstr>
      <vt:lpstr>B Titr</vt:lpstr>
      <vt:lpstr>DejaVu Sans</vt:lpstr>
      <vt:lpstr>Impact</vt:lpstr>
      <vt:lpstr>Oswald</vt:lpstr>
      <vt:lpstr>StarSymbol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ASUS</cp:lastModifiedBy>
  <cp:revision>126</cp:revision>
  <dcterms:modified xsi:type="dcterms:W3CDTF">2023-09-19T13:20:33Z</dcterms:modified>
</cp:coreProperties>
</file>