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57" r:id="rId6"/>
    <p:sldId id="264" r:id="rId7"/>
  </p:sldIdLst>
  <p:sldSz cx="9144000" cy="6858000" type="screen4x3"/>
  <p:notesSz cx="6797675" cy="9928225"/>
  <p:defaultTextStyle>
    <a:defPPr>
      <a:defRPr lang="en-US"/>
    </a:defPPr>
    <a:lvl1pPr marL="0" algn="l" defTabSz="709641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1pPr>
    <a:lvl2pPr marL="354821" algn="l" defTabSz="709641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2pPr>
    <a:lvl3pPr marL="709641" algn="l" defTabSz="709641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3pPr>
    <a:lvl4pPr marL="1064461" algn="l" defTabSz="709641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4pPr>
    <a:lvl5pPr marL="1419281" algn="l" defTabSz="709641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5pPr>
    <a:lvl6pPr marL="1774102" algn="l" defTabSz="709641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6pPr>
    <a:lvl7pPr marL="2128922" algn="l" defTabSz="709641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7pPr>
    <a:lvl8pPr marL="2483743" algn="l" defTabSz="709641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8pPr>
    <a:lvl9pPr marL="2838563" algn="l" defTabSz="709641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D3D3"/>
    <a:srgbClr val="E6E6E6"/>
    <a:srgbClr val="00FFFF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9A4C7-5804-4C88-BE22-0C4427C3590B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23884-7017-4572-8E5E-35B899F6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2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7B53-14FD-401E-937A-02A387E76FC7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3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342A-6801-498B-8DCD-ECEF7FA84649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03E2-CED2-43B8-8B8B-96AB17B6E689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9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B118-03A4-4F47-A289-6AE283DD0F52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1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2FAD-9513-4FA6-B386-3D285524CC92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7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088C-722A-45F0-B2F6-0EF8AC1CE7A2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3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89DC-8DE7-406E-BC6D-647F26CF13E6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9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FC5C-E41A-49E8-A3B3-BB25F2C72DD2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4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F942-E420-488C-8E4E-8793FADA640D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8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4E19-3B75-4867-B13C-60E93ABEB35F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A1B6-2238-42C9-9485-9BE52BF25972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4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4BC38-6E08-4B57-BCAC-519D639A32AE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9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599917" y="461219"/>
            <a:ext cx="594265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31928"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3200" dirty="0">
                <a:latin typeface="Georgia" panose="02040502050405020303" pitchFamily="18" charset="0"/>
              </a:rPr>
              <a:t>-bit RISC-V CPU Design</a:t>
            </a:r>
          </a:p>
          <a:p>
            <a:pPr marR="31928" algn="ctr"/>
            <a:r>
              <a:rPr lang="en-US" sz="2000" dirty="0">
                <a:latin typeface="Georgia" panose="02040502050405020303" pitchFamily="18" charset="0"/>
              </a:rPr>
              <a:t>Review and discussion session – August </a:t>
            </a:r>
            <a:r>
              <a:rPr lang="en-US" sz="2000" dirty="0" smtClean="0">
                <a:latin typeface="Georgia" panose="02040502050405020303" pitchFamily="18" charset="0"/>
              </a:rPr>
              <a:t>27</a:t>
            </a:r>
            <a:r>
              <a:rPr lang="en-US" sz="2000" baseline="30000" dirty="0" smtClean="0">
                <a:latin typeface="Georgia" panose="02040502050405020303" pitchFamily="18" charset="0"/>
              </a:rPr>
              <a:t>th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</a:rPr>
              <a:t>2023 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1599917" y="2140046"/>
            <a:ext cx="52549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800" dirty="0" smtClean="0">
                <a:latin typeface="Georgia" panose="02040502050405020303" pitchFamily="18" charset="0"/>
              </a:rPr>
              <a:t>Updates until August 27</a:t>
            </a:r>
            <a:r>
              <a:rPr lang="en-US" sz="1800" baseline="30000" dirty="0" smtClean="0">
                <a:latin typeface="Georgia" panose="02040502050405020303" pitchFamily="18" charset="0"/>
              </a:rPr>
              <a:t>th</a:t>
            </a:r>
            <a:r>
              <a:rPr lang="en-US" sz="1800" dirty="0" smtClean="0">
                <a:latin typeface="Georgia" panose="02040502050405020303" pitchFamily="18" charset="0"/>
              </a:rPr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eorgia" panose="02040502050405020303" pitchFamily="18" charset="0"/>
              </a:rPr>
              <a:t>RV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1800" dirty="0" smtClean="0">
                <a:latin typeface="Georgia" panose="02040502050405020303" pitchFamily="18" charset="0"/>
              </a:rPr>
              <a:t>I (Integer) extension RISC-V ISA support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eorgia" panose="02040502050405020303" pitchFamily="18" charset="0"/>
              </a:rPr>
              <a:t>5 stage pipelined processor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eorgia" panose="02040502050405020303" pitchFamily="18" charset="0"/>
              </a:rPr>
              <a:t>Hazard detection and data forwarding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eorgia" panose="02040502050405020303" pitchFamily="18" charset="0"/>
              </a:rPr>
              <a:t>Modular and extensive design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eorgia" panose="02040502050405020303" pitchFamily="18" charset="0"/>
              </a:rPr>
              <a:t>Self-control logic on modules</a:t>
            </a:r>
            <a:endParaRPr lang="en-US" sz="1800" dirty="0">
              <a:latin typeface="Georgia" panose="02040502050405020303" pitchFamily="18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2160" y="535112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31928"/>
            <a:r>
              <a:rPr lang="en-US" sz="18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Technical Specifications:</a:t>
            </a:r>
            <a:endParaRPr lang="en-US" sz="1800" dirty="0">
              <a:latin typeface="Georgia" panose="02040502050405020303" pitchFamily="18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47346"/>
              </p:ext>
            </p:extLst>
          </p:nvPr>
        </p:nvGraphicFramePr>
        <p:xfrm>
          <a:off x="592160" y="1468578"/>
          <a:ext cx="4580204" cy="4584607"/>
        </p:xfrm>
        <a:graphic>
          <a:graphicData uri="http://schemas.openxmlformats.org/drawingml/2006/table">
            <a:tbl>
              <a:tblPr/>
              <a:tblGrid>
                <a:gridCol w="2813555">
                  <a:extLst>
                    <a:ext uri="{9D8B030D-6E8A-4147-A177-3AD203B41FA5}">
                      <a16:colId xmlns:a16="http://schemas.microsoft.com/office/drawing/2014/main" val="326301"/>
                    </a:ext>
                  </a:extLst>
                </a:gridCol>
                <a:gridCol w="1766649">
                  <a:extLst>
                    <a:ext uri="{9D8B030D-6E8A-4147-A177-3AD203B41FA5}">
                      <a16:colId xmlns:a16="http://schemas.microsoft.com/office/drawing/2014/main" val="1732341505"/>
                    </a:ext>
                  </a:extLst>
                </a:gridCol>
              </a:tblGrid>
              <a:tr h="350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Module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Max Delay (ps)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708066"/>
                  </a:ext>
                </a:extLst>
              </a:tr>
              <a:tr h="3476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 Generator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3844.84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710160"/>
                  </a:ext>
                </a:extLst>
              </a:tr>
              <a:tr h="3534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Arithmetic Logic Unit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3099.01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464381"/>
                  </a:ext>
                </a:extLst>
              </a:tr>
              <a:tr h="3224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 Status Registers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747.689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888058"/>
                  </a:ext>
                </a:extLst>
              </a:tr>
              <a:tr h="3929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Hazard Forward Unit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1131.73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335103"/>
                  </a:ext>
                </a:extLst>
              </a:tr>
              <a:tr h="324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 Generator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1016.44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242478"/>
                  </a:ext>
                </a:extLst>
              </a:tr>
              <a:tr h="3232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Instruction Decoder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716.437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861147"/>
                  </a:ext>
                </a:extLst>
              </a:tr>
              <a:tr h="373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Jump Branch Unit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243.115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189230"/>
                  </a:ext>
                </a:extLst>
              </a:tr>
              <a:tr h="3055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 File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695330"/>
                  </a:ext>
                </a:extLst>
              </a:tr>
              <a:tr h="3226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Interface (8 cells - Logic)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265.648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675780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Normalized Memory Access 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10000 - 40000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105337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Fetch Unit (8 cells - Logic)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308.907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672626"/>
                  </a:ext>
                </a:extLst>
              </a:tr>
              <a:tr h="314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Store Unit (8 cells - Logic)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569.903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627395"/>
                  </a:ext>
                </a:extLst>
              </a:tr>
              <a:tr h="225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11678.071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1111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434624"/>
              </p:ext>
            </p:extLst>
          </p:nvPr>
        </p:nvGraphicFramePr>
        <p:xfrm>
          <a:off x="5451186" y="1468578"/>
          <a:ext cx="2963141" cy="2207726"/>
        </p:xfrm>
        <a:graphic>
          <a:graphicData uri="http://schemas.openxmlformats.org/drawingml/2006/table">
            <a:tbl>
              <a:tblPr/>
              <a:tblGrid>
                <a:gridCol w="1627573">
                  <a:extLst>
                    <a:ext uri="{9D8B030D-6E8A-4147-A177-3AD203B41FA5}">
                      <a16:colId xmlns:a16="http://schemas.microsoft.com/office/drawing/2014/main" val="407101572"/>
                    </a:ext>
                  </a:extLst>
                </a:gridCol>
                <a:gridCol w="1335568">
                  <a:extLst>
                    <a:ext uri="{9D8B030D-6E8A-4147-A177-3AD203B41FA5}">
                      <a16:colId xmlns:a16="http://schemas.microsoft.com/office/drawing/2014/main" val="215674152"/>
                    </a:ext>
                  </a:extLst>
                </a:gridCol>
              </a:tblGrid>
              <a:tr h="34174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Core specifications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256050"/>
                  </a:ext>
                </a:extLst>
              </a:tr>
              <a:tr h="344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 Cycle 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4797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Operation 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16129"/>
                  </a:ext>
                </a:extLst>
              </a:tr>
              <a:tr h="2744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CPI (R,I-TYPE)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026924"/>
                  </a:ext>
                </a:extLst>
              </a:tr>
              <a:tr h="378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250MHz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705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address space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4KB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431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00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2160" y="53511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31928"/>
            <a:r>
              <a:rPr lang="en-US" sz="18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Self Control Logic:</a:t>
            </a:r>
            <a:endParaRPr lang="en-US" sz="1800" dirty="0">
              <a:latin typeface="Georgia" panose="02040502050405020303" pitchFamily="18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0945" y="1182255"/>
            <a:ext cx="5892800" cy="1265381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Control Unit</a:t>
            </a:r>
            <a:endParaRPr lang="en-US" sz="1800" dirty="0">
              <a:solidFill>
                <a:sysClr val="windowText" lastClr="000000"/>
              </a:solidFill>
            </a:endParaRPr>
          </a:p>
          <a:p>
            <a:pPr algn="ctr"/>
            <a:endParaRPr lang="en-US" sz="18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31818" y="1764146"/>
            <a:ext cx="1325419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ALU Control Logic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08925" y="1764146"/>
            <a:ext cx="1325419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LSU Control Logic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916630" y="1764146"/>
            <a:ext cx="1438562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Fetch Control Logic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25068" y="1764146"/>
            <a:ext cx="646547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35807" y="3625278"/>
            <a:ext cx="1718448" cy="2073562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ALU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32321" y="3755451"/>
            <a:ext cx="1325419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59545" y="3625278"/>
            <a:ext cx="1718448" cy="2073562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LSU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56059" y="3755451"/>
            <a:ext cx="1325419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246588" y="3625278"/>
            <a:ext cx="1718448" cy="2073562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Fetch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443102" y="3755451"/>
            <a:ext cx="1325419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432332" y="3625278"/>
            <a:ext cx="646547" cy="2073562"/>
          </a:xfrm>
          <a:prstGeom prst="roundRect">
            <a:avLst>
              <a:gd name="adj" fmla="val 130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cxnSp>
        <p:nvCxnSpPr>
          <p:cNvPr id="14" name="Straight Arrow Connector 13"/>
          <p:cNvCxnSpPr>
            <a:stCxn id="9" idx="2"/>
          </p:cNvCxnSpPr>
          <p:nvPr/>
        </p:nvCxnSpPr>
        <p:spPr>
          <a:xfrm flipH="1">
            <a:off x="1560945" y="2309092"/>
            <a:ext cx="833583" cy="1653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</p:cNvCxnSpPr>
          <p:nvPr/>
        </p:nvCxnSpPr>
        <p:spPr>
          <a:xfrm flipH="1">
            <a:off x="3943927" y="2309092"/>
            <a:ext cx="27708" cy="1717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</p:cNvCxnSpPr>
          <p:nvPr/>
        </p:nvCxnSpPr>
        <p:spPr>
          <a:xfrm>
            <a:off x="5635911" y="2309092"/>
            <a:ext cx="497034" cy="1717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</p:cNvCxnSpPr>
          <p:nvPr/>
        </p:nvCxnSpPr>
        <p:spPr>
          <a:xfrm>
            <a:off x="6948342" y="2309092"/>
            <a:ext cx="773258" cy="1717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4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2160" y="53511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31928"/>
            <a:r>
              <a:rPr lang="en-US" sz="18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Self Control Logic:</a:t>
            </a:r>
            <a:endParaRPr lang="en-US" sz="1800" dirty="0">
              <a:latin typeface="Georgia" panose="02040502050405020303" pitchFamily="18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0945" y="1182255"/>
            <a:ext cx="5892800" cy="1265381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Control Unit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31818" y="1764146"/>
            <a:ext cx="1325419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ALU Control Logic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08925" y="1764146"/>
            <a:ext cx="1325419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LSU Control Logic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916630" y="1764146"/>
            <a:ext cx="1438562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Fetch Control Logic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25068" y="1764146"/>
            <a:ext cx="646547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35807" y="3625278"/>
            <a:ext cx="1718448" cy="2073562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ALU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32321" y="3755451"/>
            <a:ext cx="1325419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59545" y="3625278"/>
            <a:ext cx="1718448" cy="2073562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LSU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56059" y="3755451"/>
            <a:ext cx="1325419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246588" y="3625278"/>
            <a:ext cx="1718448" cy="2073562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Fetch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443102" y="3755451"/>
            <a:ext cx="1325419" cy="544946"/>
          </a:xfrm>
          <a:prstGeom prst="roundRect">
            <a:avLst>
              <a:gd name="adj" fmla="val 7365"/>
            </a:avLst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432332" y="3625278"/>
            <a:ext cx="646547" cy="2073562"/>
          </a:xfrm>
          <a:prstGeom prst="roundRect">
            <a:avLst>
              <a:gd name="adj" fmla="val 130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cxnSp>
        <p:nvCxnSpPr>
          <p:cNvPr id="14" name="Straight Arrow Connector 13"/>
          <p:cNvCxnSpPr>
            <a:stCxn id="9" idx="2"/>
          </p:cNvCxnSpPr>
          <p:nvPr/>
        </p:nvCxnSpPr>
        <p:spPr>
          <a:xfrm flipH="1">
            <a:off x="1560945" y="2309092"/>
            <a:ext cx="833583" cy="1653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</p:cNvCxnSpPr>
          <p:nvPr/>
        </p:nvCxnSpPr>
        <p:spPr>
          <a:xfrm flipH="1">
            <a:off x="3943927" y="2309092"/>
            <a:ext cx="27708" cy="1717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</p:cNvCxnSpPr>
          <p:nvPr/>
        </p:nvCxnSpPr>
        <p:spPr>
          <a:xfrm>
            <a:off x="5635911" y="2309092"/>
            <a:ext cx="497034" cy="1717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</p:cNvCxnSpPr>
          <p:nvPr/>
        </p:nvCxnSpPr>
        <p:spPr>
          <a:xfrm>
            <a:off x="6948342" y="2309092"/>
            <a:ext cx="773258" cy="1717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459345" y="1117600"/>
            <a:ext cx="6142182" cy="1330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311564" y="1089891"/>
            <a:ext cx="6299200" cy="13577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21626" y="3962400"/>
            <a:ext cx="1135504" cy="30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Control Logic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53695" y="3989715"/>
            <a:ext cx="1135504" cy="30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Control Logic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3125" y="3995597"/>
            <a:ext cx="1135504" cy="30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Control Logic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4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5</a:t>
            </a:fld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64290" y="356272"/>
            <a:ext cx="795106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>
                <a:latin typeface="Georgia" panose="02040502050405020303" pitchFamily="18" charset="0"/>
              </a:rPr>
              <a:t>Testing processor and benchmarking:</a:t>
            </a:r>
          </a:p>
          <a:p>
            <a:pPr algn="just"/>
            <a:endParaRPr lang="en-US" sz="1800" dirty="0">
              <a:latin typeface="Georgia" panose="02040502050405020303" pitchFamily="18" charset="0"/>
            </a:endParaRPr>
          </a:p>
          <a:p>
            <a:pPr algn="just"/>
            <a:r>
              <a:rPr lang="en-US" sz="1800" dirty="0" smtClean="0">
                <a:latin typeface="Georgia" panose="02040502050405020303" pitchFamily="18" charset="0"/>
              </a:rPr>
              <a:t>There are 2 applications developed in Python for automation of core programming process. These code executant applications can be executed in both Windows and Linux environments.</a:t>
            </a:r>
          </a:p>
          <a:p>
            <a:pPr algn="just"/>
            <a:endParaRPr lang="en-US" sz="18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eorgia" panose="02040502050405020303" pitchFamily="18" charset="0"/>
              </a:rPr>
              <a:t>Windows:</a:t>
            </a:r>
          </a:p>
          <a:p>
            <a:pPr algn="just"/>
            <a:r>
              <a:rPr lang="en-US" sz="1600" dirty="0" smtClean="0">
                <a:latin typeface="Georgia" panose="02040502050405020303" pitchFamily="18" charset="0"/>
              </a:rPr>
              <a:t>Venus Simulator (</a:t>
            </a:r>
            <a:r>
              <a:rPr lang="en-US" sz="1600" dirty="0">
                <a:latin typeface="Georgia" panose="02040502050405020303" pitchFamily="18" charset="0"/>
              </a:rPr>
              <a:t>a</a:t>
            </a:r>
            <a:r>
              <a:rPr lang="en-US" sz="1600" dirty="0" smtClean="0">
                <a:latin typeface="Georgia" panose="02040502050405020303" pitchFamily="18" charset="0"/>
              </a:rPr>
              <a:t>ssembly code) “Visual Studio Code” extension</a:t>
            </a:r>
          </a:p>
          <a:p>
            <a:pPr algn="just"/>
            <a:r>
              <a:rPr lang="en-US" sz="1600" dirty="0" smtClean="0">
                <a:latin typeface="Georgia" panose="02040502050405020303" pitchFamily="18" charset="0"/>
              </a:rPr>
              <a:t>Test flow:</a:t>
            </a:r>
            <a:endParaRPr lang="en-US" sz="1600" dirty="0">
              <a:latin typeface="Georgia" panose="02040502050405020303" pitchFamily="18" charset="0"/>
            </a:endParaRPr>
          </a:p>
          <a:p>
            <a:pPr algn="just"/>
            <a:r>
              <a:rPr lang="en-US" sz="1600" dirty="0" smtClean="0">
                <a:latin typeface="Georgia" panose="02040502050405020303" pitchFamily="18" charset="0"/>
              </a:rPr>
              <a:t>Assembly output (.txt) </a:t>
            </a:r>
            <a:r>
              <a:rPr lang="en-US" sz="1600" dirty="0" smtClean="0">
                <a:latin typeface="Georgia" panose="02040502050405020303" pitchFamily="18" charset="0"/>
                <a:sym typeface="Symbol" panose="05050102010706020507" pitchFamily="18" charset="2"/>
              </a:rPr>
              <a:t> Python Script  instruction memory HEX file  Testbench</a:t>
            </a:r>
          </a:p>
          <a:p>
            <a:pPr algn="just"/>
            <a:endParaRPr lang="en-US" sz="1600" dirty="0">
              <a:latin typeface="Georgia" panose="02040502050405020303" pitchFamily="18" charset="0"/>
              <a:sym typeface="Symbol" panose="05050102010706020507" pitchFamily="18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eorgia" panose="02040502050405020303" pitchFamily="18" charset="0"/>
                <a:sym typeface="Symbol" panose="05050102010706020507" pitchFamily="18" charset="2"/>
              </a:rPr>
              <a:t>Linux:</a:t>
            </a:r>
            <a:endParaRPr lang="en-US" sz="1800" dirty="0">
              <a:latin typeface="Georgia" panose="02040502050405020303" pitchFamily="18" charset="0"/>
              <a:sym typeface="Symbol" panose="05050102010706020507" pitchFamily="18" charset="2"/>
            </a:endParaRPr>
          </a:p>
          <a:p>
            <a:pPr algn="just"/>
            <a:r>
              <a:rPr lang="en-US" sz="1600" dirty="0" smtClean="0">
                <a:latin typeface="Georgia" panose="02040502050405020303" pitchFamily="18" charset="0"/>
                <a:sym typeface="Symbol" panose="05050102010706020507" pitchFamily="18" charset="2"/>
              </a:rPr>
              <a:t>RISC-V GCC </a:t>
            </a:r>
            <a:r>
              <a:rPr lang="en-US" sz="1600" dirty="0">
                <a:latin typeface="Georgia" panose="02040502050405020303" pitchFamily="18" charset="0"/>
                <a:sym typeface="Symbol" panose="05050102010706020507" pitchFamily="18" charset="2"/>
              </a:rPr>
              <a:t>compiler toolchain (C code)</a:t>
            </a:r>
          </a:p>
          <a:p>
            <a:pPr algn="just"/>
            <a:r>
              <a:rPr lang="en-US" sz="1600" dirty="0">
                <a:latin typeface="Georgia" panose="02040502050405020303" pitchFamily="18" charset="0"/>
              </a:rPr>
              <a:t>Test flow:</a:t>
            </a:r>
          </a:p>
          <a:p>
            <a:pPr algn="just"/>
            <a:r>
              <a:rPr lang="en-US" sz="1600" dirty="0" smtClean="0">
                <a:latin typeface="Georgia" panose="02040502050405020303" pitchFamily="18" charset="0"/>
              </a:rPr>
              <a:t>C code </a:t>
            </a:r>
            <a:r>
              <a:rPr lang="en-US" sz="1600" dirty="0" smtClean="0">
                <a:latin typeface="Georgia" panose="02040502050405020303" pitchFamily="18" charset="0"/>
                <a:sym typeface="Symbol" panose="05050102010706020507" pitchFamily="18" charset="2"/>
              </a:rPr>
              <a:t> </a:t>
            </a:r>
            <a:r>
              <a:rPr lang="en-US" sz="1600" dirty="0" smtClean="0">
                <a:latin typeface="Georgia" panose="02040502050405020303" pitchFamily="18" charset="0"/>
              </a:rPr>
              <a:t>Python script </a:t>
            </a:r>
            <a:r>
              <a:rPr lang="en-US" sz="1600" dirty="0">
                <a:latin typeface="Georgia" panose="02040502050405020303" pitchFamily="18" charset="0"/>
                <a:sym typeface="Symbol" panose="05050102010706020507" pitchFamily="18" charset="2"/>
              </a:rPr>
              <a:t> </a:t>
            </a:r>
            <a:r>
              <a:rPr lang="en-US" sz="1600" dirty="0" smtClean="0">
                <a:latin typeface="Georgia" panose="02040502050405020303" pitchFamily="18" charset="0"/>
                <a:sym typeface="Symbol" panose="05050102010706020507" pitchFamily="18" charset="2"/>
              </a:rPr>
              <a:t>Generated shell script to run C code by GCC toolchain</a:t>
            </a:r>
          </a:p>
          <a:p>
            <a:pPr algn="just"/>
            <a:r>
              <a:rPr lang="en-US" sz="1600" dirty="0" smtClean="0">
                <a:latin typeface="Georgia" panose="02040502050405020303" pitchFamily="18" charset="0"/>
                <a:sym typeface="Symbol" panose="05050102010706020507" pitchFamily="18" charset="2"/>
              </a:rPr>
              <a:t>  instruction memory HEX file  Testbench</a:t>
            </a:r>
          </a:p>
        </p:txBody>
      </p:sp>
      <p:sp>
        <p:nvSpPr>
          <p:cNvPr id="2" name="Folded Corner 1"/>
          <p:cNvSpPr/>
          <p:nvPr/>
        </p:nvSpPr>
        <p:spPr>
          <a:xfrm>
            <a:off x="952500" y="4927601"/>
            <a:ext cx="638175" cy="606424"/>
          </a:xfrm>
          <a:prstGeom prst="foldedCorner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C</a:t>
            </a:r>
            <a:endParaRPr lang="en-US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/>
          <p:cNvCxnSpPr>
            <a:stCxn id="2" idx="3"/>
            <a:endCxn id="20" idx="1"/>
          </p:cNvCxnSpPr>
          <p:nvPr/>
        </p:nvCxnSpPr>
        <p:spPr>
          <a:xfrm>
            <a:off x="1590675" y="5230813"/>
            <a:ext cx="4233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0" idx="3"/>
            <a:endCxn id="14" idx="1"/>
          </p:cNvCxnSpPr>
          <p:nvPr/>
        </p:nvCxnSpPr>
        <p:spPr>
          <a:xfrm>
            <a:off x="2809662" y="5230813"/>
            <a:ext cx="4632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lded Corner 13"/>
          <p:cNvSpPr/>
          <p:nvPr/>
        </p:nvSpPr>
        <p:spPr>
          <a:xfrm>
            <a:off x="3272879" y="4927601"/>
            <a:ext cx="1523851" cy="606424"/>
          </a:xfrm>
          <a:prstGeom prst="foldedCorner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HEX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(instruction memory)</a:t>
            </a:r>
            <a:endParaRPr lang="en-US" sz="1200" dirty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013989" y="4927601"/>
            <a:ext cx="795673" cy="606424"/>
            <a:chOff x="2743200" y="4927602"/>
            <a:chExt cx="795673" cy="606424"/>
          </a:xfrm>
        </p:grpSpPr>
        <p:sp>
          <p:nvSpPr>
            <p:cNvPr id="20" name="Folded Corner 19"/>
            <p:cNvSpPr/>
            <p:nvPr/>
          </p:nvSpPr>
          <p:spPr>
            <a:xfrm>
              <a:off x="2743200" y="4927602"/>
              <a:ext cx="795673" cy="606424"/>
            </a:xfrm>
            <a:prstGeom prst="foldedCorner">
              <a:avLst>
                <a:gd name="adj" fmla="val 25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165" y="5001249"/>
              <a:ext cx="486210" cy="532776"/>
            </a:xfrm>
            <a:prstGeom prst="rect">
              <a:avLst/>
            </a:prstGeom>
          </p:spPr>
        </p:pic>
      </p:grpSp>
      <p:cxnSp>
        <p:nvCxnSpPr>
          <p:cNvPr id="23" name="Straight Arrow Connector 22"/>
          <p:cNvCxnSpPr>
            <a:stCxn id="14" idx="3"/>
            <a:endCxn id="25" idx="1"/>
          </p:cNvCxnSpPr>
          <p:nvPr/>
        </p:nvCxnSpPr>
        <p:spPr>
          <a:xfrm>
            <a:off x="4796730" y="5230813"/>
            <a:ext cx="4632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5259947" y="4758814"/>
            <a:ext cx="1017175" cy="943998"/>
          </a:xfrm>
          <a:prstGeom prst="foldedCorner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0 1 0</a:t>
            </a:r>
          </a:p>
          <a:p>
            <a:pPr algn="ctr"/>
            <a:r>
              <a:rPr lang="en-US" sz="18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1 0 1</a:t>
            </a:r>
          </a:p>
          <a:p>
            <a:pPr algn="ctr"/>
            <a:r>
              <a:rPr lang="en-US" sz="18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0 0 1</a:t>
            </a:r>
            <a:endParaRPr lang="en-US" sz="18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Folded Corner 26"/>
          <p:cNvSpPr/>
          <p:nvPr/>
        </p:nvSpPr>
        <p:spPr>
          <a:xfrm>
            <a:off x="952500" y="5789048"/>
            <a:ext cx="638175" cy="606424"/>
          </a:xfrm>
          <a:prstGeom prst="foldedCorner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ASM</a:t>
            </a:r>
            <a:endParaRPr lang="en-US" sz="18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Elbow Connector 27"/>
          <p:cNvCxnSpPr>
            <a:stCxn id="27" idx="3"/>
            <a:endCxn id="5" idx="2"/>
          </p:cNvCxnSpPr>
          <p:nvPr/>
        </p:nvCxnSpPr>
        <p:spPr>
          <a:xfrm flipV="1">
            <a:off x="1590675" y="5534024"/>
            <a:ext cx="818384" cy="55823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 Brace 42"/>
          <p:cNvSpPr/>
          <p:nvPr/>
        </p:nvSpPr>
        <p:spPr>
          <a:xfrm rot="16200000">
            <a:off x="5708337" y="5281812"/>
            <a:ext cx="120395" cy="1134866"/>
          </a:xfrm>
          <a:prstGeom prst="leftBrace">
            <a:avLst>
              <a:gd name="adj1" fmla="val 3104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240184" y="598701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testbench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stCxn id="25" idx="3"/>
          </p:cNvCxnSpPr>
          <p:nvPr/>
        </p:nvCxnSpPr>
        <p:spPr>
          <a:xfrm flipV="1">
            <a:off x="6277122" y="5229630"/>
            <a:ext cx="504196" cy="1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875571" y="4704910"/>
            <a:ext cx="1337733" cy="1264086"/>
            <a:chOff x="7190958" y="4984314"/>
            <a:chExt cx="1337733" cy="1264086"/>
          </a:xfrm>
        </p:grpSpPr>
        <p:grpSp>
          <p:nvGrpSpPr>
            <p:cNvPr id="64" name="Group 63"/>
            <p:cNvGrpSpPr/>
            <p:nvPr/>
          </p:nvGrpSpPr>
          <p:grpSpPr>
            <a:xfrm>
              <a:off x="7537452" y="4984314"/>
              <a:ext cx="682036" cy="1264086"/>
              <a:chOff x="7486650" y="4927601"/>
              <a:chExt cx="682036" cy="1337733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7486650" y="4927602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643016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801244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959472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8122967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 rot="16200000">
              <a:off x="7518807" y="4963392"/>
              <a:ext cx="682036" cy="1337733"/>
              <a:chOff x="7486650" y="4927601"/>
              <a:chExt cx="682036" cy="1337733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486650" y="4927602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643016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801244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959472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122967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7353143" y="5148262"/>
              <a:ext cx="1013365" cy="943998"/>
              <a:chOff x="6785128" y="4616710"/>
              <a:chExt cx="1323895" cy="122820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6785128" y="4616710"/>
                <a:ext cx="1323895" cy="1228205"/>
                <a:chOff x="6786940" y="4597605"/>
                <a:chExt cx="1323895" cy="1228205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6786940" y="4597605"/>
                  <a:ext cx="1323895" cy="1228205"/>
                  <a:chOff x="6799675" y="4684613"/>
                  <a:chExt cx="1209675" cy="1224829"/>
                </a:xfrm>
                <a:solidFill>
                  <a:schemeClr val="bg1"/>
                </a:solidFill>
              </p:grpSpPr>
              <p:sp>
                <p:nvSpPr>
                  <p:cNvPr id="53" name="Snip Same Side Corner Rectangle 52"/>
                  <p:cNvSpPr/>
                  <p:nvPr/>
                </p:nvSpPr>
                <p:spPr>
                  <a:xfrm>
                    <a:off x="6799675" y="4684613"/>
                    <a:ext cx="1209675" cy="633270"/>
                  </a:xfrm>
                  <a:prstGeom prst="snip2Same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Snip Same Side Corner Rectangle 53"/>
                  <p:cNvSpPr/>
                  <p:nvPr/>
                </p:nvSpPr>
                <p:spPr>
                  <a:xfrm flipV="1">
                    <a:off x="6799675" y="5312595"/>
                    <a:ext cx="1209675" cy="596847"/>
                  </a:xfrm>
                  <a:prstGeom prst="snip2Same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Rectangle 50"/>
                <p:cNvSpPr/>
                <p:nvPr/>
              </p:nvSpPr>
              <p:spPr>
                <a:xfrm>
                  <a:off x="6806948" y="5003898"/>
                  <a:ext cx="1278227" cy="5253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0" name="Oval 59"/>
              <p:cNvSpPr/>
              <p:nvPr/>
            </p:nvSpPr>
            <p:spPr>
              <a:xfrm>
                <a:off x="6880860" y="4701540"/>
                <a:ext cx="106680" cy="990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5372" y="4784142"/>
                <a:ext cx="1123406" cy="87766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449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28720" y="521912"/>
            <a:ext cx="55230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928" algn="just"/>
            <a:r>
              <a:rPr lang="en-US" sz="1800" dirty="0">
                <a:latin typeface="Georgia" panose="02040502050405020303" pitchFamily="18" charset="0"/>
              </a:rPr>
              <a:t>To do list</a:t>
            </a:r>
            <a:r>
              <a:rPr lang="en-US" sz="1800" dirty="0" smtClean="0">
                <a:latin typeface="Georgia" panose="02040502050405020303" pitchFamily="18" charset="0"/>
              </a:rPr>
              <a:t>:</a:t>
            </a:r>
            <a:endParaRPr lang="en-US" sz="2400" dirty="0">
              <a:latin typeface="Georgia" panose="02040502050405020303" pitchFamily="18" charset="0"/>
            </a:endParaRPr>
          </a:p>
          <a:p>
            <a:pPr marL="257175" marR="31928" indent="-257175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Run GCC compiler output HEX file on RV32I core</a:t>
            </a:r>
          </a:p>
          <a:p>
            <a:pPr marL="257175" marR="31928" indent="-257175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Add Multiplier Unit to core</a:t>
            </a:r>
          </a:p>
          <a:p>
            <a:pPr marL="257175" marR="31928" indent="-257175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Add Fixed-Point Unit to core</a:t>
            </a:r>
          </a:p>
          <a:p>
            <a:pPr marL="257175" marR="31928" indent="-257175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Run GCC compiler output HEX file on RV32IMF core</a:t>
            </a:r>
            <a:endParaRPr lang="en-US" sz="1600" dirty="0">
              <a:latin typeface="Georgia" panose="02040502050405020303" pitchFamily="18" charset="0"/>
            </a:endParaRPr>
          </a:p>
          <a:p>
            <a:pPr marL="257175" marR="31928" indent="-257175" algn="just">
              <a:buFont typeface="Arial" panose="020B0604020202020204" pitchFamily="34" charset="0"/>
              <a:buChar char="•"/>
            </a:pPr>
            <a:endParaRPr lang="en-US" sz="1600" dirty="0" smtClean="0">
              <a:latin typeface="Georgia" panose="02040502050405020303" pitchFamily="18" charset="0"/>
            </a:endParaRPr>
          </a:p>
          <a:p>
            <a:pPr marL="257175" marR="31928" indent="-257175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Run time analysis tests on final core</a:t>
            </a:r>
          </a:p>
          <a:p>
            <a:pPr marL="611996" marR="31928" lvl="1" indent="-257175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CPI calculation</a:t>
            </a:r>
          </a:p>
          <a:p>
            <a:pPr marL="611996" marR="31928" lvl="1" indent="-257175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Critical path and clock width calculation</a:t>
            </a:r>
          </a:p>
          <a:p>
            <a:pPr marL="611996" marR="31928" lvl="1" indent="-257175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Frequency calculation</a:t>
            </a:r>
          </a:p>
          <a:p>
            <a:pPr marL="257175" marR="31928" indent="-257175" algn="just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57175" marR="31928" indent="-257175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Final report on core specifications</a:t>
            </a:r>
          </a:p>
          <a:p>
            <a:pPr marL="257175" marR="31928" indent="-257175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Documentation and publishing repository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8720" y="4029524"/>
            <a:ext cx="641898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1928" algn="just"/>
            <a:r>
              <a:rPr lang="en-US" sz="1800" dirty="0" smtClean="0">
                <a:latin typeface="Georgia" panose="02040502050405020303" pitchFamily="18" charset="0"/>
              </a:rPr>
              <a:t>Issues:</a:t>
            </a:r>
          </a:p>
          <a:p>
            <a:pPr marL="285750" marR="31928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Memory management system</a:t>
            </a:r>
            <a:endParaRPr lang="en-US" sz="1600" dirty="0">
              <a:latin typeface="Georgia" panose="02040502050405020303" pitchFamily="18" charset="0"/>
            </a:endParaRPr>
          </a:p>
          <a:p>
            <a:pPr marR="31928" algn="just"/>
            <a:endParaRPr lang="en-US" sz="1800" dirty="0" smtClean="0">
              <a:latin typeface="Georgia" panose="02040502050405020303" pitchFamily="18" charset="0"/>
            </a:endParaRPr>
          </a:p>
          <a:p>
            <a:pPr marL="285750" marR="31928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Standard synthetize and time analyze tool</a:t>
            </a:r>
          </a:p>
          <a:p>
            <a:pPr marL="285750" marR="31928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Siliconcompiler out of reach (remote run not supported anymore)</a:t>
            </a:r>
          </a:p>
          <a:p>
            <a:pPr marL="285750" marR="31928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Skywater130 and Nangate45 out of reach</a:t>
            </a:r>
          </a:p>
          <a:p>
            <a:pPr marL="640571" marR="31928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Current tools: Yosys, Qflow </a:t>
            </a:r>
          </a:p>
          <a:p>
            <a:pPr marL="640571" marR="31928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Non-standard technology </a:t>
            </a:r>
            <a:r>
              <a:rPr lang="en-US" sz="1600" dirty="0" smtClean="0">
                <a:latin typeface="Georgia" panose="02040502050405020303" pitchFamily="18" charset="0"/>
              </a:rPr>
              <a:t>(osu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018</a:t>
            </a:r>
            <a:r>
              <a:rPr lang="en-US" sz="1600" dirty="0" smtClean="0">
                <a:latin typeface="Georgia" panose="02040502050405020303" pitchFamily="18" charset="0"/>
              </a:rPr>
              <a:t>)</a:t>
            </a:r>
          </a:p>
          <a:p>
            <a:pPr marL="640571" marR="31928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Standard: Cadence, Synopsys</a:t>
            </a:r>
          </a:p>
        </p:txBody>
      </p:sp>
    </p:spTree>
    <p:extLst>
      <p:ext uri="{BB962C8B-B14F-4D97-AF65-F5344CB8AC3E}">
        <p14:creationId xmlns:p14="http://schemas.microsoft.com/office/powerpoint/2010/main" val="16181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1090</TotalTime>
  <Words>413</Words>
  <Application>Microsoft Office PowerPoint</Application>
  <PresentationFormat>On-screen Show (4:3)</PresentationFormat>
  <Paragraphs>126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Georgia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108</cp:revision>
  <dcterms:created xsi:type="dcterms:W3CDTF">2023-08-05T05:33:17Z</dcterms:created>
  <dcterms:modified xsi:type="dcterms:W3CDTF">2023-08-26T13:36:50Z</dcterms:modified>
</cp:coreProperties>
</file>