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5" r:id="rId3"/>
    <p:sldId id="266" r:id="rId4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49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/>
          <p:cNvGrpSpPr/>
          <p:nvPr/>
        </p:nvGrpSpPr>
        <p:grpSpPr>
          <a:xfrm>
            <a:off x="428657" y="1242786"/>
            <a:ext cx="16362852" cy="7151914"/>
            <a:chOff x="428657" y="1534886"/>
            <a:chExt cx="16362852" cy="7151914"/>
          </a:xfrm>
        </p:grpSpPr>
        <p:cxnSp>
          <p:nvCxnSpPr>
            <p:cNvPr id="504" name="Elbow Connector 503"/>
            <p:cNvCxnSpPr>
              <a:endCxn id="502" idx="1"/>
            </p:cNvCxnSpPr>
            <p:nvPr/>
          </p:nvCxnSpPr>
          <p:spPr>
            <a:xfrm flipV="1">
              <a:off x="8585303" y="4903973"/>
              <a:ext cx="4572198" cy="2858473"/>
            </a:xfrm>
            <a:prstGeom prst="bentConnector3">
              <a:avLst>
                <a:gd name="adj1" fmla="val 933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8425628" y="7675047"/>
              <a:ext cx="304637" cy="17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0171796" y="3569296"/>
              <a:ext cx="306672" cy="375954"/>
              <a:chOff x="10171796" y="3569296"/>
              <a:chExt cx="306672" cy="375954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ounded Rectangle 249"/>
            <p:cNvSpPr/>
            <p:nvPr/>
          </p:nvSpPr>
          <p:spPr>
            <a:xfrm>
              <a:off x="428657" y="1534886"/>
              <a:ext cx="16330194" cy="7151914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Elbow Connector 353"/>
            <p:cNvCxnSpPr/>
            <p:nvPr/>
          </p:nvCxnSpPr>
          <p:spPr>
            <a:xfrm rot="5400000" flipH="1" flipV="1">
              <a:off x="6872937" y="4828141"/>
              <a:ext cx="3750667" cy="451184"/>
            </a:xfrm>
            <a:prstGeom prst="bentConnector3">
              <a:avLst>
                <a:gd name="adj1" fmla="val -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91149" y="5033378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0367" y="3506434"/>
              <a:ext cx="19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726227" y="2293917"/>
              <a:ext cx="1541807" cy="627065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</a:t>
              </a:r>
              <a:r>
                <a:rPr lang="en-US" sz="1798" dirty="0" smtClean="0">
                  <a:solidFill>
                    <a:schemeClr val="tx1"/>
                  </a:solidFill>
                </a:rPr>
                <a:t>mmediate Generator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864685" y="2914540"/>
              <a:ext cx="287" cy="321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14463388" y="1693368"/>
              <a:ext cx="507476" cy="687595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214" name="Rounded Rectangle 21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WB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822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17" name="Trapezoid 216"/>
            <p:cNvSpPr/>
            <p:nvPr/>
          </p:nvSpPr>
          <p:spPr>
            <a:xfrm rot="10800000">
              <a:off x="15245290" y="4460678"/>
              <a:ext cx="1179508" cy="368056"/>
            </a:xfrm>
            <a:prstGeom prst="trapezoid">
              <a:avLst>
                <a:gd name="adj" fmla="val 506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52051" y="2986174"/>
              <a:ext cx="1915815" cy="3357863"/>
            </a:xfrm>
            <a:prstGeom prst="roundRect">
              <a:avLst>
                <a:gd name="adj" fmla="val 2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1717112" y="6612232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2471" y="7497251"/>
              <a:ext cx="189076" cy="1476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2275" y="720056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sp>
          <p:nvSpPr>
            <p:cNvPr id="98" name="Trapezoid 97"/>
            <p:cNvSpPr/>
            <p:nvPr/>
          </p:nvSpPr>
          <p:spPr>
            <a:xfrm rot="16200000">
              <a:off x="981755" y="545235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Elbow Connector 4"/>
            <p:cNvCxnSpPr>
              <a:stCxn id="98" idx="0"/>
              <a:endCxn id="91" idx="2"/>
            </p:cNvCxnSpPr>
            <p:nvPr/>
          </p:nvCxnSpPr>
          <p:spPr>
            <a:xfrm rot="10800000" flipH="1" flipV="1">
              <a:off x="1188855" y="5590461"/>
              <a:ext cx="8997" cy="1794767"/>
            </a:xfrm>
            <a:prstGeom prst="bentConnector3">
              <a:avLst>
                <a:gd name="adj1" fmla="val -61978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291845" y="6676168"/>
              <a:ext cx="980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next_PC</a:t>
              </a:r>
              <a:endParaRPr lang="en-US" sz="1800" dirty="0"/>
            </a:p>
          </p:txBody>
        </p:sp>
        <p:cxnSp>
          <p:nvCxnSpPr>
            <p:cNvPr id="25" name="Elbow Connector 24"/>
            <p:cNvCxnSpPr>
              <a:stCxn id="108" idx="0"/>
              <a:endCxn id="91" idx="3"/>
            </p:cNvCxnSpPr>
            <p:nvPr/>
          </p:nvCxnSpPr>
          <p:spPr>
            <a:xfrm rot="5400000" flipH="1" flipV="1">
              <a:off x="1413410" y="7642566"/>
              <a:ext cx="561038" cy="553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1868" y="8200005"/>
              <a:ext cx="1730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RESET_ADDRESS</a:t>
              </a:r>
              <a:endParaRPr lang="en-US" sz="1800" dirty="0"/>
            </a:p>
          </p:txBody>
        </p:sp>
        <p:cxnSp>
          <p:nvCxnSpPr>
            <p:cNvPr id="44" name="Straight Arrow Connector 43"/>
            <p:cNvCxnSpPr>
              <a:stCxn id="91" idx="0"/>
            </p:cNvCxnSpPr>
            <p:nvPr/>
          </p:nvCxnSpPr>
          <p:spPr>
            <a:xfrm flipV="1">
              <a:off x="2743847" y="7385228"/>
              <a:ext cx="12402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10955" y="70158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cxnSp>
          <p:nvCxnSpPr>
            <p:cNvPr id="6" name="Elbow Connector 5"/>
            <p:cNvCxnSpPr/>
            <p:nvPr/>
          </p:nvCxnSpPr>
          <p:spPr>
            <a:xfrm rot="16200000" flipV="1">
              <a:off x="1437372" y="5802859"/>
              <a:ext cx="1598560" cy="1554241"/>
            </a:xfrm>
            <a:prstGeom prst="bentConnector3">
              <a:avLst>
                <a:gd name="adj1" fmla="val 99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06052" y="5200885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address</a:t>
              </a:r>
              <a:endParaRPr lang="en-US" sz="1800" dirty="0"/>
            </a:p>
          </p:txBody>
        </p:sp>
        <p:cxnSp>
          <p:nvCxnSpPr>
            <p:cNvPr id="34" name="Straight Arrow Connector 33"/>
            <p:cNvCxnSpPr>
              <a:stCxn id="109" idx="1"/>
            </p:cNvCxnSpPr>
            <p:nvPr/>
          </p:nvCxnSpPr>
          <p:spPr>
            <a:xfrm flipH="1">
              <a:off x="1459528" y="5385551"/>
              <a:ext cx="1546524" cy="5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16200000">
              <a:off x="-290831" y="3729834"/>
              <a:ext cx="1956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jump_branch_enable</a:t>
              </a:r>
              <a:endParaRPr lang="en-US" sz="1600" dirty="0"/>
            </a:p>
          </p:txBody>
        </p:sp>
        <p:cxnSp>
          <p:nvCxnSpPr>
            <p:cNvPr id="47" name="Elbow Connector 46"/>
            <p:cNvCxnSpPr>
              <a:stCxn id="111" idx="1"/>
              <a:endCxn id="98" idx="3"/>
            </p:cNvCxnSpPr>
            <p:nvPr/>
          </p:nvCxnSpPr>
          <p:spPr>
            <a:xfrm rot="16200000" flipH="1">
              <a:off x="788256" y="4776586"/>
              <a:ext cx="437904" cy="6395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38115" y="451294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clock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77146" y="484967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enable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>
              <a:endCxn id="116" idx="3"/>
            </p:cNvCxnSpPr>
            <p:nvPr/>
          </p:nvCxnSpPr>
          <p:spPr>
            <a:xfrm flipH="1">
              <a:off x="2699807" y="5034345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709837" y="4708131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 rot="5400000">
              <a:off x="1657866" y="3176076"/>
              <a:ext cx="507476" cy="63948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51" idx="1"/>
              <a:endCxn id="131" idx="2"/>
            </p:cNvCxnSpPr>
            <p:nvPr/>
          </p:nvCxnSpPr>
          <p:spPr>
            <a:xfrm rot="10800000" flipH="1" flipV="1">
              <a:off x="1110065" y="2008952"/>
              <a:ext cx="481796" cy="1486868"/>
            </a:xfrm>
            <a:prstGeom prst="bentConnector3">
              <a:avLst>
                <a:gd name="adj1" fmla="val -500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V="1">
              <a:off x="1240058" y="3886914"/>
              <a:ext cx="435429" cy="25785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590558" y="3842724"/>
              <a:ext cx="12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fetch_done</a:t>
              </a:r>
              <a:endParaRPr lang="en-US" sz="1800" dirty="0"/>
            </a:p>
          </p:txBody>
        </p:sp>
        <p:cxnSp>
          <p:nvCxnSpPr>
            <p:cNvPr id="78" name="Straight Arrow Connector 77"/>
            <p:cNvCxnSpPr>
              <a:stCxn id="131" idx="0"/>
            </p:cNvCxnSpPr>
            <p:nvPr/>
          </p:nvCxnSpPr>
          <p:spPr>
            <a:xfrm flipV="1">
              <a:off x="2231348" y="3491519"/>
              <a:ext cx="906503" cy="4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630844" y="3491519"/>
              <a:ext cx="353289" cy="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3108" y="2412473"/>
              <a:ext cx="18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fetched_instruction</a:t>
              </a:r>
              <a:endParaRPr lang="en-US" sz="16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110065" y="1702582"/>
              <a:ext cx="2578256" cy="612740"/>
            </a:xfrm>
            <a:prstGeom prst="roundRect">
              <a:avLst>
                <a:gd name="adj" fmla="val 5363"/>
              </a:avLst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Memory</a:t>
              </a:r>
              <a:r>
                <a:rPr lang="fa-IR" sz="1798" dirty="0" smtClean="0">
                  <a:solidFill>
                    <a:schemeClr val="tx1"/>
                  </a:solidFill>
                </a:rPr>
                <a:t> </a:t>
              </a:r>
              <a:r>
                <a:rPr lang="en-US" sz="1798" dirty="0" smtClean="0">
                  <a:solidFill>
                    <a:schemeClr val="tx1"/>
                  </a:solidFill>
                </a:rPr>
                <a:t> Interface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31835" y="2991947"/>
              <a:ext cx="507476" cy="1546000"/>
              <a:chOff x="3112606" y="1696803"/>
              <a:chExt cx="507476" cy="1546000"/>
            </a:xfrm>
            <a:solidFill>
              <a:schemeClr val="bg1"/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3112606" y="1696803"/>
                <a:ext cx="507476" cy="1545994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280719" y="3101400"/>
                <a:ext cx="169681" cy="14140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16200000">
                <a:off x="2732946" y="2226089"/>
                <a:ext cx="1230337" cy="378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instruction</a:t>
                </a:r>
                <a:endParaRPr lang="en-US" sz="1800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66964" y="2268439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49977" y="2891680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135" name="Elbow Connector 134"/>
            <p:cNvCxnSpPr>
              <a:endCxn id="84" idx="1"/>
            </p:cNvCxnSpPr>
            <p:nvPr/>
          </p:nvCxnSpPr>
          <p:spPr>
            <a:xfrm flipV="1">
              <a:off x="3737675" y="2607450"/>
              <a:ext cx="1988552" cy="888369"/>
            </a:xfrm>
            <a:prstGeom prst="bentConnector3">
              <a:avLst>
                <a:gd name="adj1" fmla="val 6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984133" y="1696801"/>
              <a:ext cx="507476" cy="687253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 flipH="1">
              <a:off x="5015345" y="3828870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 rot="16200000">
              <a:off x="4232105" y="4255785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dirty="0" smtClean="0"/>
                <a:t>ead_index_1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5410413" y="3830518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4627173" y="4257433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dirty="0" smtClean="0"/>
                <a:t>ead_index_2</a:t>
              </a:r>
              <a:endParaRPr lang="en-US" sz="1400" dirty="0"/>
            </a:p>
          </p:txBody>
        </p:sp>
        <p:cxnSp>
          <p:nvCxnSpPr>
            <p:cNvPr id="161" name="Elbow Connector 160"/>
            <p:cNvCxnSpPr>
              <a:endCxn id="192" idx="1"/>
            </p:cNvCxnSpPr>
            <p:nvPr/>
          </p:nvCxnSpPr>
          <p:spPr>
            <a:xfrm>
              <a:off x="5652655" y="3825886"/>
              <a:ext cx="296134" cy="286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948789" y="3958875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</a:t>
              </a:r>
              <a:r>
                <a:rPr lang="en-US" sz="1400" dirty="0" smtClean="0"/>
                <a:t>_index</a:t>
              </a:r>
              <a:endParaRPr lang="en-US" sz="1400" dirty="0"/>
            </a:p>
          </p:txBody>
        </p:sp>
        <p:cxnSp>
          <p:nvCxnSpPr>
            <p:cNvPr id="178" name="Elbow Connector 177"/>
            <p:cNvCxnSpPr>
              <a:stCxn id="176" idx="2"/>
              <a:endCxn id="36" idx="3"/>
            </p:cNvCxnSpPr>
            <p:nvPr/>
          </p:nvCxnSpPr>
          <p:spPr>
            <a:xfrm rot="5400000">
              <a:off x="6209359" y="5100929"/>
              <a:ext cx="378709" cy="697472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76" idx="2"/>
            </p:cNvCxnSpPr>
            <p:nvPr/>
          </p:nvCxnSpPr>
          <p:spPr>
            <a:xfrm rot="5400000">
              <a:off x="6113155" y="5181801"/>
              <a:ext cx="555785" cy="712804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013883" y="5816178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13883" y="5998441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273275" y="4512990"/>
              <a:ext cx="948348" cy="747321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RegFile Control Logic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>
              <a:stCxn id="176" idx="3"/>
            </p:cNvCxnSpPr>
            <p:nvPr/>
          </p:nvCxnSpPr>
          <p:spPr>
            <a:xfrm flipV="1">
              <a:off x="7221623" y="4882272"/>
              <a:ext cx="1102566" cy="43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7196626" y="4894832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</a:t>
              </a:r>
              <a:r>
                <a:rPr lang="en-US" sz="1400" dirty="0" smtClean="0">
                  <a:solidFill>
                    <a:srgbClr val="FF0000"/>
                  </a:solidFill>
                </a:rPr>
                <a:t>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 rot="5400000">
              <a:off x="5896814" y="6790953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84" idx="3"/>
            </p:cNvCxnSpPr>
            <p:nvPr/>
          </p:nvCxnSpPr>
          <p:spPr>
            <a:xfrm>
              <a:off x="7268034" y="2607450"/>
              <a:ext cx="104275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71" idx="3"/>
            </p:cNvCxnSpPr>
            <p:nvPr/>
          </p:nvCxnSpPr>
          <p:spPr>
            <a:xfrm>
              <a:off x="7612521" y="3060957"/>
              <a:ext cx="691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92" idx="3"/>
            </p:cNvCxnSpPr>
            <p:nvPr/>
          </p:nvCxnSpPr>
          <p:spPr>
            <a:xfrm>
              <a:off x="7000872" y="4112764"/>
              <a:ext cx="1302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0"/>
            </p:cNvCxnSpPr>
            <p:nvPr/>
          </p:nvCxnSpPr>
          <p:spPr>
            <a:xfrm flipV="1">
              <a:off x="6380136" y="6929063"/>
              <a:ext cx="193065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0"/>
            </p:cNvCxnSpPr>
            <p:nvPr/>
          </p:nvCxnSpPr>
          <p:spPr>
            <a:xfrm flipV="1">
              <a:off x="6385562" y="7749782"/>
              <a:ext cx="19317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215816" y="6632956"/>
              <a:ext cx="758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bus_rs1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15816" y="7454669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237" name="Elbow Connector 236"/>
            <p:cNvCxnSpPr/>
            <p:nvPr/>
          </p:nvCxnSpPr>
          <p:spPr>
            <a:xfrm rot="16200000" flipH="1">
              <a:off x="5646755" y="6250561"/>
              <a:ext cx="463061" cy="451262"/>
            </a:xfrm>
            <a:prstGeom prst="bentConnector3">
              <a:avLst>
                <a:gd name="adj1" fmla="val 993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 rot="16200000">
              <a:off x="4943637" y="684201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RF_source_1</a:t>
              </a:r>
              <a:endParaRPr lang="en-US" sz="1400" dirty="0"/>
            </a:p>
          </p:txBody>
        </p:sp>
        <p:cxnSp>
          <p:nvCxnSpPr>
            <p:cNvPr id="246" name="Elbow Connector 245"/>
            <p:cNvCxnSpPr>
              <a:stCxn id="36" idx="2"/>
            </p:cNvCxnSpPr>
            <p:nvPr/>
          </p:nvCxnSpPr>
          <p:spPr>
            <a:xfrm rot="16200000" flipH="1">
              <a:off x="5083033" y="6532191"/>
              <a:ext cx="1315545" cy="740485"/>
            </a:xfrm>
            <a:prstGeom prst="bentConnector3">
              <a:avLst>
                <a:gd name="adj1" fmla="val 1000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 rot="16200000">
              <a:off x="4639847" y="685610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RF_source_2</a:t>
              </a:r>
              <a:endParaRPr lang="en-US" sz="1400" dirty="0"/>
            </a:p>
          </p:txBody>
        </p:sp>
        <p:cxnSp>
          <p:nvCxnSpPr>
            <p:cNvPr id="253" name="Elbow Connector 252"/>
            <p:cNvCxnSpPr>
              <a:stCxn id="261" idx="0"/>
            </p:cNvCxnSpPr>
            <p:nvPr/>
          </p:nvCxnSpPr>
          <p:spPr>
            <a:xfrm rot="5400000" flipH="1" flipV="1">
              <a:off x="5450306" y="7446428"/>
              <a:ext cx="968544" cy="338675"/>
            </a:xfrm>
            <a:prstGeom prst="bentConnector3">
              <a:avLst>
                <a:gd name="adj1" fmla="val 99827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775815" y="7955280"/>
              <a:ext cx="3420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 rot="5400000">
              <a:off x="5903948" y="761167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89309" y="8100037"/>
              <a:ext cx="951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FWD_data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7" name="Elbow Connector 286"/>
            <p:cNvCxnSpPr/>
            <p:nvPr/>
          </p:nvCxnSpPr>
          <p:spPr>
            <a:xfrm flipV="1">
              <a:off x="5410413" y="2125980"/>
              <a:ext cx="2906917" cy="1079546"/>
            </a:xfrm>
            <a:prstGeom prst="bentConnector3">
              <a:avLst>
                <a:gd name="adj1" fmla="val 1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 flipV="1">
              <a:off x="5097524" y="1981200"/>
              <a:ext cx="3226665" cy="1249034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flipV="1">
              <a:off x="4805550" y="1844040"/>
              <a:ext cx="3518639" cy="1386194"/>
            </a:xfrm>
            <a:prstGeom prst="bentConnector3">
              <a:avLst>
                <a:gd name="adj1" fmla="val 4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690476" y="3213146"/>
              <a:ext cx="2577559" cy="612740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Instruction Decoder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4339215" y="2070199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4624753" y="2100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funct7</a:t>
              </a:r>
              <a:endParaRPr lang="en-US" sz="1400" dirty="0"/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4923438" y="211711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9111042" y="2498625"/>
              <a:ext cx="1681976" cy="10918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314" name="Trapezoid 313"/>
            <p:cNvSpPr/>
            <p:nvPr/>
          </p:nvSpPr>
          <p:spPr>
            <a:xfrm rot="5400000">
              <a:off x="9461498" y="3215407"/>
              <a:ext cx="418017" cy="195737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0223786" y="2793477"/>
              <a:ext cx="354648" cy="35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Elbow Connector 316"/>
            <p:cNvCxnSpPr>
              <a:endCxn id="315" idx="0"/>
            </p:cNvCxnSpPr>
            <p:nvPr/>
          </p:nvCxnSpPr>
          <p:spPr>
            <a:xfrm>
              <a:off x="8744170" y="2616791"/>
              <a:ext cx="1656940" cy="176686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314" idx="0"/>
              <a:endCxn id="315" idx="4"/>
            </p:cNvCxnSpPr>
            <p:nvPr/>
          </p:nvCxnSpPr>
          <p:spPr>
            <a:xfrm flipV="1">
              <a:off x="9768375" y="3145206"/>
              <a:ext cx="632735" cy="1680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</p:cNvCxnSpPr>
            <p:nvPr/>
          </p:nvCxnSpPr>
          <p:spPr>
            <a:xfrm flipV="1">
              <a:off x="10578434" y="2969341"/>
              <a:ext cx="154123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0873657" y="264226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247070" y="2580401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9238645" y="3423625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181323" y="3182197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>
              <a:off x="8970020" y="3182197"/>
              <a:ext cx="5990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/>
            <p:cNvSpPr txBox="1"/>
            <p:nvPr/>
          </p:nvSpPr>
          <p:spPr>
            <a:xfrm>
              <a:off x="9098360" y="2896688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8832429" y="1844040"/>
              <a:ext cx="3298126" cy="281940"/>
              <a:chOff x="8832429" y="1844040"/>
              <a:chExt cx="3298126" cy="281940"/>
            </a:xfrm>
          </p:grpSpPr>
          <p:cxnSp>
            <p:nvCxnSpPr>
              <p:cNvPr id="370" name="Straight Arrow Connector 369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Arrow Connector 377"/>
            <p:cNvCxnSpPr/>
            <p:nvPr/>
          </p:nvCxnSpPr>
          <p:spPr>
            <a:xfrm>
              <a:off x="10171796" y="1832369"/>
              <a:ext cx="0" cy="653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0323477" y="1981200"/>
              <a:ext cx="3440" cy="512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10486935" y="2125980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ounded Rectangle 364"/>
            <p:cNvSpPr/>
            <p:nvPr/>
          </p:nvSpPr>
          <p:spPr>
            <a:xfrm>
              <a:off x="9106769" y="3935619"/>
              <a:ext cx="2383796" cy="16367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10480351" y="4266654"/>
              <a:ext cx="778320" cy="1084962"/>
              <a:chOff x="10479752" y="4146268"/>
              <a:chExt cx="786037" cy="1171631"/>
            </a:xfrm>
          </p:grpSpPr>
          <p:grpSp>
            <p:nvGrpSpPr>
              <p:cNvPr id="391" name="Group 390"/>
              <p:cNvGrpSpPr/>
              <p:nvPr/>
            </p:nvGrpSpPr>
            <p:grpSpPr>
              <a:xfrm rot="5400000">
                <a:off x="10286955" y="4339065"/>
                <a:ext cx="1171631" cy="786037"/>
                <a:chOff x="13246100" y="1859929"/>
                <a:chExt cx="1724765" cy="889749"/>
              </a:xfrm>
              <a:solidFill>
                <a:schemeClr val="bg1"/>
              </a:solidFill>
            </p:grpSpPr>
            <p:sp>
              <p:nvSpPr>
                <p:cNvPr id="389" name="Parallelogram 388"/>
                <p:cNvSpPr/>
                <p:nvPr/>
              </p:nvSpPr>
              <p:spPr>
                <a:xfrm flipH="1">
                  <a:off x="14139639" y="1859929"/>
                  <a:ext cx="831226" cy="888896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/>
                <p:cNvGrpSpPr/>
                <p:nvPr/>
              </p:nvGrpSpPr>
              <p:grpSpPr>
                <a:xfrm>
                  <a:off x="13246100" y="1860782"/>
                  <a:ext cx="1217288" cy="888896"/>
                  <a:chOff x="13246100" y="1860782"/>
                  <a:chExt cx="1217288" cy="888896"/>
                </a:xfrm>
                <a:grpFill/>
              </p:grpSpPr>
              <p:sp>
                <p:nvSpPr>
                  <p:cNvPr id="387" name="Parallelogram 386"/>
                  <p:cNvSpPr/>
                  <p:nvPr/>
                </p:nvSpPr>
                <p:spPr>
                  <a:xfrm>
                    <a:off x="13246100" y="1860783"/>
                    <a:ext cx="825500" cy="888895"/>
                  </a:xfrm>
                  <a:prstGeom prst="parallelogram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13787809" y="1860782"/>
                    <a:ext cx="675579" cy="6073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2" name="Freeform 391"/>
              <p:cNvSpPr/>
              <p:nvPr/>
            </p:nvSpPr>
            <p:spPr>
              <a:xfrm>
                <a:off x="10578296" y="4470400"/>
                <a:ext cx="679472" cy="609600"/>
              </a:xfrm>
              <a:custGeom>
                <a:avLst/>
                <a:gdLst>
                  <a:gd name="connsiteX0" fmla="*/ 35560 w 635000"/>
                  <a:gd name="connsiteY0" fmla="*/ 9652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35560 w 635000"/>
                  <a:gd name="connsiteY10" fmla="*/ 96520 h 629920"/>
                  <a:gd name="connsiteX0" fmla="*/ 86360 w 635000"/>
                  <a:gd name="connsiteY0" fmla="*/ 16256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86360 w 635000"/>
                  <a:gd name="connsiteY10" fmla="*/ 162560 h 629920"/>
                  <a:gd name="connsiteX0" fmla="*/ 130344 w 678984"/>
                  <a:gd name="connsiteY0" fmla="*/ 162560 h 629920"/>
                  <a:gd name="connsiteX1" fmla="*/ 3344 w 678984"/>
                  <a:gd name="connsiteY1" fmla="*/ 81280 h 629920"/>
                  <a:gd name="connsiteX2" fmla="*/ 287824 w 678984"/>
                  <a:gd name="connsiteY2" fmla="*/ 228600 h 629920"/>
                  <a:gd name="connsiteX3" fmla="*/ 181144 w 678984"/>
                  <a:gd name="connsiteY3" fmla="*/ 421640 h 629920"/>
                  <a:gd name="connsiteX4" fmla="*/ 160824 w 678984"/>
                  <a:gd name="connsiteY4" fmla="*/ 406400 h 629920"/>
                  <a:gd name="connsiteX5" fmla="*/ 43984 w 678984"/>
                  <a:gd name="connsiteY5" fmla="*/ 472440 h 629920"/>
                  <a:gd name="connsiteX6" fmla="*/ 170984 w 678984"/>
                  <a:gd name="connsiteY6" fmla="*/ 629920 h 629920"/>
                  <a:gd name="connsiteX7" fmla="*/ 678984 w 678984"/>
                  <a:gd name="connsiteY7" fmla="*/ 604520 h 629920"/>
                  <a:gd name="connsiteX8" fmla="*/ 673904 w 678984"/>
                  <a:gd name="connsiteY8" fmla="*/ 0 h 629920"/>
                  <a:gd name="connsiteX9" fmla="*/ 79544 w 678984"/>
                  <a:gd name="connsiteY9" fmla="*/ 40640 h 629920"/>
                  <a:gd name="connsiteX10" fmla="*/ 130344 w 678984"/>
                  <a:gd name="connsiteY10" fmla="*/ 162560 h 62992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9472" h="609600">
                    <a:moveTo>
                      <a:pt x="130344" y="142240"/>
                    </a:moveTo>
                    <a:cubicBezTo>
                      <a:pt x="113411" y="120227"/>
                      <a:pt x="-22903" y="49953"/>
                      <a:pt x="3344" y="60960"/>
                    </a:cubicBezTo>
                    <a:cubicBezTo>
                      <a:pt x="29591" y="71967"/>
                      <a:pt x="218397" y="164253"/>
                      <a:pt x="287824" y="208280"/>
                    </a:cubicBezTo>
                    <a:lnTo>
                      <a:pt x="181144" y="401320"/>
                    </a:lnTo>
                    <a:lnTo>
                      <a:pt x="160824" y="386080"/>
                    </a:lnTo>
                    <a:lnTo>
                      <a:pt x="43984" y="452120"/>
                    </a:lnTo>
                    <a:lnTo>
                      <a:pt x="170984" y="609600"/>
                    </a:lnTo>
                    <a:lnTo>
                      <a:pt x="678984" y="584200"/>
                    </a:lnTo>
                    <a:cubicBezTo>
                      <a:pt x="677291" y="382693"/>
                      <a:pt x="680677" y="201507"/>
                      <a:pt x="678984" y="0"/>
                    </a:cubicBezTo>
                    <a:lnTo>
                      <a:pt x="79544" y="20320"/>
                    </a:lnTo>
                    <a:lnTo>
                      <a:pt x="130344" y="142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0725350" y="4574431"/>
                <a:ext cx="519128" cy="3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ALU</a:t>
                </a:r>
                <a:endParaRPr lang="en-US" sz="1600" dirty="0"/>
              </a:p>
            </p:txBody>
          </p:sp>
        </p:grpSp>
        <p:cxnSp>
          <p:nvCxnSpPr>
            <p:cNvPr id="397" name="Elbow Connector 396"/>
            <p:cNvCxnSpPr>
              <a:stCxn id="388" idx="0"/>
            </p:cNvCxnSpPr>
            <p:nvPr/>
          </p:nvCxnSpPr>
          <p:spPr>
            <a:xfrm>
              <a:off x="11257925" y="4819902"/>
              <a:ext cx="502596" cy="166428"/>
            </a:xfrm>
            <a:prstGeom prst="bentConnector3">
              <a:avLst>
                <a:gd name="adj1" fmla="val 62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rapezoid 397"/>
            <p:cNvSpPr/>
            <p:nvPr/>
          </p:nvSpPr>
          <p:spPr>
            <a:xfrm rot="5400000">
              <a:off x="9592963" y="4370083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Trapezoid 399"/>
            <p:cNvSpPr/>
            <p:nvPr/>
          </p:nvSpPr>
          <p:spPr>
            <a:xfrm rot="5400000">
              <a:off x="9596709" y="5069238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2" name="Straight Arrow Connector 401"/>
            <p:cNvCxnSpPr>
              <a:stCxn id="398" idx="0"/>
              <a:endCxn id="387" idx="3"/>
            </p:cNvCxnSpPr>
            <p:nvPr/>
          </p:nvCxnSpPr>
          <p:spPr>
            <a:xfrm>
              <a:off x="9952153" y="4459627"/>
              <a:ext cx="528203" cy="1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400" idx="0"/>
              <a:endCxn id="389" idx="3"/>
            </p:cNvCxnSpPr>
            <p:nvPr/>
          </p:nvCxnSpPr>
          <p:spPr>
            <a:xfrm flipV="1">
              <a:off x="9955899" y="5155535"/>
              <a:ext cx="525198" cy="3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/>
            <p:cNvSpPr txBox="1"/>
            <p:nvPr/>
          </p:nvSpPr>
          <p:spPr>
            <a:xfrm>
              <a:off x="9825374" y="3993329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dirty="0" smtClean="0"/>
                <a:t>perand_1</a:t>
              </a:r>
              <a:endParaRPr lang="en-US" sz="12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9808899" y="4709331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operand_2</a:t>
              </a:r>
              <a:endParaRPr lang="en-US" sz="1200" dirty="0"/>
            </a:p>
          </p:txBody>
        </p:sp>
        <p:cxnSp>
          <p:nvCxnSpPr>
            <p:cNvPr id="412" name="Straight Arrow Connector 411"/>
            <p:cNvCxnSpPr/>
            <p:nvPr/>
          </p:nvCxnSpPr>
          <p:spPr>
            <a:xfrm>
              <a:off x="9443112" y="4619850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/>
            <p:cNvSpPr txBox="1"/>
            <p:nvPr/>
          </p:nvSpPr>
          <p:spPr>
            <a:xfrm>
              <a:off x="9385790" y="4378422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>
              <a:off x="8970020" y="4312372"/>
              <a:ext cx="798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9197841" y="4038439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cxnSp>
          <p:nvCxnSpPr>
            <p:cNvPr id="418" name="Elbow Connector 417"/>
            <p:cNvCxnSpPr>
              <a:stCxn id="421" idx="3"/>
              <a:endCxn id="400" idx="2"/>
            </p:cNvCxnSpPr>
            <p:nvPr/>
          </p:nvCxnSpPr>
          <p:spPr>
            <a:xfrm flipV="1">
              <a:off x="8730265" y="5158782"/>
              <a:ext cx="1046548" cy="2603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8324953" y="1696802"/>
              <a:ext cx="507476" cy="6872530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9266208" y="4897116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rs_2</a:t>
              </a:r>
              <a:endParaRPr lang="en-US" sz="1400" dirty="0"/>
            </a:p>
          </p:txBody>
        </p:sp>
        <p:cxnSp>
          <p:nvCxnSpPr>
            <p:cNvPr id="426" name="Elbow Connector 425"/>
            <p:cNvCxnSpPr/>
            <p:nvPr/>
          </p:nvCxnSpPr>
          <p:spPr>
            <a:xfrm rot="16200000" flipH="1">
              <a:off x="8235811" y="3425688"/>
              <a:ext cx="2354737" cy="721038"/>
            </a:xfrm>
            <a:prstGeom prst="bentConnector3">
              <a:avLst>
                <a:gd name="adj1" fmla="val 100063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/>
            <p:cNvSpPr txBox="1"/>
            <p:nvPr/>
          </p:nvSpPr>
          <p:spPr>
            <a:xfrm>
              <a:off x="9064532" y="4710113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immediate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432" name="Straight Arrow Connector 431"/>
            <p:cNvCxnSpPr/>
            <p:nvPr/>
          </p:nvCxnSpPr>
          <p:spPr>
            <a:xfrm>
              <a:off x="9434605" y="5366768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Box 432"/>
            <p:cNvSpPr txBox="1"/>
            <p:nvPr/>
          </p:nvSpPr>
          <p:spPr>
            <a:xfrm>
              <a:off x="9233206" y="5131315"/>
              <a:ext cx="626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32’d4</a:t>
              </a:r>
              <a:endParaRPr lang="en-US" sz="1200" dirty="0"/>
            </a:p>
          </p:txBody>
        </p:sp>
        <p:sp>
          <p:nvSpPr>
            <p:cNvPr id="438" name="Rounded Rectangle 437"/>
            <p:cNvSpPr/>
            <p:nvPr/>
          </p:nvSpPr>
          <p:spPr>
            <a:xfrm>
              <a:off x="9475166" y="5949079"/>
              <a:ext cx="2016738" cy="979983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Jump Branch 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10171796" y="5566993"/>
              <a:ext cx="306672" cy="375954"/>
              <a:chOff x="10171796" y="3569296"/>
              <a:chExt cx="306672" cy="375954"/>
            </a:xfrm>
          </p:grpSpPr>
          <p:cxnSp>
            <p:nvCxnSpPr>
              <p:cNvPr id="441" name="Straight Arrow Connector 440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Arrow Connector 456"/>
            <p:cNvCxnSpPr/>
            <p:nvPr/>
          </p:nvCxnSpPr>
          <p:spPr>
            <a:xfrm>
              <a:off x="9266208" y="6707723"/>
              <a:ext cx="2089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8970020" y="6123955"/>
              <a:ext cx="505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438" idx="3"/>
            </p:cNvCxnSpPr>
            <p:nvPr/>
          </p:nvCxnSpPr>
          <p:spPr>
            <a:xfrm flipV="1">
              <a:off x="11491904" y="6436009"/>
              <a:ext cx="627765" cy="3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160688" y="8147734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466" name="Elbow Connector 465"/>
            <p:cNvCxnSpPr>
              <a:stCxn id="464" idx="1"/>
            </p:cNvCxnSpPr>
            <p:nvPr/>
          </p:nvCxnSpPr>
          <p:spPr>
            <a:xfrm rot="10800000" flipH="1">
              <a:off x="9160687" y="6917347"/>
              <a:ext cx="578765" cy="1399665"/>
            </a:xfrm>
            <a:prstGeom prst="bentConnector4">
              <a:avLst>
                <a:gd name="adj1" fmla="val -21066"/>
                <a:gd name="adj2" fmla="val 8653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rapezoid 469"/>
            <p:cNvSpPr/>
            <p:nvPr/>
          </p:nvSpPr>
          <p:spPr>
            <a:xfrm rot="5400000">
              <a:off x="11580417" y="5049125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4" name="Straight Arrow Connector 473"/>
            <p:cNvCxnSpPr>
              <a:stCxn id="470" idx="0"/>
              <a:endCxn id="164" idx="1"/>
            </p:cNvCxnSpPr>
            <p:nvPr/>
          </p:nvCxnSpPr>
          <p:spPr>
            <a:xfrm flipV="1">
              <a:off x="11939607" y="5131346"/>
              <a:ext cx="193695" cy="73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9473827" y="7297944"/>
              <a:ext cx="2016738" cy="717717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Additional EXEC Unit (MUL/DIV/FPU)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9" idx="3"/>
              <a:endCxn id="470" idx="2"/>
            </p:cNvCxnSpPr>
            <p:nvPr/>
          </p:nvCxnSpPr>
          <p:spPr>
            <a:xfrm flipV="1">
              <a:off x="11490565" y="5138669"/>
              <a:ext cx="269956" cy="25181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10203810" y="6922893"/>
              <a:ext cx="306672" cy="375954"/>
              <a:chOff x="10171796" y="3569296"/>
              <a:chExt cx="306672" cy="375954"/>
            </a:xfrm>
          </p:grpSpPr>
          <p:cxnSp>
            <p:nvCxnSpPr>
              <p:cNvPr id="490" name="Straight Arrow Connector 489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TextBox 500"/>
            <p:cNvSpPr txBox="1"/>
            <p:nvPr/>
          </p:nvSpPr>
          <p:spPr>
            <a:xfrm rot="16200000">
              <a:off x="11349263" y="5699178"/>
              <a:ext cx="1058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jump_branch_enable</a:t>
              </a:r>
              <a:endParaRPr lang="en-US" sz="1200" dirty="0"/>
            </a:p>
          </p:txBody>
        </p:sp>
        <p:sp>
          <p:nvSpPr>
            <p:cNvPr id="502" name="Rounded Rectangle 501"/>
            <p:cNvSpPr/>
            <p:nvPr/>
          </p:nvSpPr>
          <p:spPr>
            <a:xfrm>
              <a:off x="13157501" y="3617367"/>
              <a:ext cx="1015809" cy="2573212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 rot="16200000">
              <a:off x="12604197" y="5183681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510" name="Elbow Connector 509"/>
            <p:cNvCxnSpPr/>
            <p:nvPr/>
          </p:nvCxnSpPr>
          <p:spPr>
            <a:xfrm>
              <a:off x="12456330" y="2980823"/>
              <a:ext cx="840176" cy="636544"/>
            </a:xfrm>
            <a:prstGeom prst="bentConnector3">
              <a:avLst>
                <a:gd name="adj1" fmla="val 99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133302" y="1693368"/>
              <a:ext cx="507476" cy="6875959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64" name="Rounded Rectangle 16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5104050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2633554" y="1844040"/>
              <a:ext cx="1829834" cy="281940"/>
              <a:chOff x="8832429" y="1844040"/>
              <a:chExt cx="3298126" cy="281940"/>
            </a:xfrm>
          </p:grpSpPr>
          <p:cxnSp>
            <p:nvCxnSpPr>
              <p:cNvPr id="515" name="Straight Arrow Connector 514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TextBox 517"/>
            <p:cNvSpPr txBox="1"/>
            <p:nvPr/>
          </p:nvSpPr>
          <p:spPr>
            <a:xfrm>
              <a:off x="12595970" y="266151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cxnSp>
          <p:nvCxnSpPr>
            <p:cNvPr id="519" name="Straight Arrow Connector 518"/>
            <p:cNvCxnSpPr>
              <a:endCxn id="502" idx="0"/>
            </p:cNvCxnSpPr>
            <p:nvPr/>
          </p:nvCxnSpPr>
          <p:spPr>
            <a:xfrm>
              <a:off x="13664748" y="1844040"/>
              <a:ext cx="658" cy="17733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>
              <a:off x="13879309" y="2125980"/>
              <a:ext cx="8915" cy="1503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 rot="16200000">
              <a:off x="13178129" y="2360751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533" name="TextBox 532"/>
            <p:cNvSpPr txBox="1"/>
            <p:nvPr/>
          </p:nvSpPr>
          <p:spPr>
            <a:xfrm rot="16200000">
              <a:off x="13451944" y="238354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534" name="TextBox 533"/>
            <p:cNvSpPr txBox="1"/>
            <p:nvPr/>
          </p:nvSpPr>
          <p:spPr>
            <a:xfrm rot="16200000">
              <a:off x="12412103" y="4245529"/>
              <a:ext cx="108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(store_data)</a:t>
              </a:r>
              <a:endParaRPr lang="en-US" sz="1400" dirty="0"/>
            </a:p>
          </p:txBody>
        </p:sp>
        <p:cxnSp>
          <p:nvCxnSpPr>
            <p:cNvPr id="536" name="Elbow Connector 535"/>
            <p:cNvCxnSpPr>
              <a:stCxn id="502" idx="2"/>
            </p:cNvCxnSpPr>
            <p:nvPr/>
          </p:nvCxnSpPr>
          <p:spPr>
            <a:xfrm rot="16200000" flipH="1">
              <a:off x="13866677" y="5989308"/>
              <a:ext cx="389400" cy="7919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/>
            <p:cNvSpPr txBox="1"/>
            <p:nvPr/>
          </p:nvSpPr>
          <p:spPr>
            <a:xfrm>
              <a:off x="13566906" y="6586512"/>
              <a:ext cx="950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load_data</a:t>
              </a:r>
              <a:endParaRPr lang="en-US" sz="1400" dirty="0"/>
            </a:p>
          </p:txBody>
        </p:sp>
        <p:sp>
          <p:nvSpPr>
            <p:cNvPr id="538" name="Rounded Rectangle 537"/>
            <p:cNvSpPr/>
            <p:nvPr/>
          </p:nvSpPr>
          <p:spPr>
            <a:xfrm>
              <a:off x="15161202" y="5313121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(Write)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Arrow Connector 539"/>
            <p:cNvCxnSpPr>
              <a:stCxn id="217" idx="0"/>
              <a:endCxn id="538" idx="0"/>
            </p:cNvCxnSpPr>
            <p:nvPr/>
          </p:nvCxnSpPr>
          <p:spPr>
            <a:xfrm>
              <a:off x="15835044" y="4828734"/>
              <a:ext cx="5572" cy="484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15811112" y="4894700"/>
              <a:ext cx="980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write_data</a:t>
              </a:r>
              <a:endParaRPr lang="en-US" sz="1400" dirty="0"/>
            </a:p>
          </p:txBody>
        </p:sp>
        <p:cxnSp>
          <p:nvCxnSpPr>
            <p:cNvPr id="543" name="Straight Arrow Connector 542"/>
            <p:cNvCxnSpPr/>
            <p:nvPr/>
          </p:nvCxnSpPr>
          <p:spPr>
            <a:xfrm>
              <a:off x="15434175" y="2749678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endCxn id="217" idx="2"/>
            </p:cNvCxnSpPr>
            <p:nvPr/>
          </p:nvCxnSpPr>
          <p:spPr>
            <a:xfrm>
              <a:off x="15835044" y="2749678"/>
              <a:ext cx="0" cy="171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/>
            <p:nvPr/>
          </p:nvCxnSpPr>
          <p:spPr>
            <a:xfrm>
              <a:off x="16230041" y="2759045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 rot="16200000">
              <a:off x="14743373" y="3400018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immediate</a:t>
              </a:r>
              <a:endParaRPr lang="en-US" sz="1600" dirty="0"/>
            </a:p>
          </p:txBody>
        </p:sp>
        <p:sp>
          <p:nvSpPr>
            <p:cNvPr id="552" name="TextBox 551"/>
            <p:cNvSpPr txBox="1"/>
            <p:nvPr/>
          </p:nvSpPr>
          <p:spPr>
            <a:xfrm rot="16200000">
              <a:off x="15176335" y="3432239"/>
              <a:ext cx="1015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</a:t>
              </a:r>
              <a:r>
                <a:rPr lang="en-US" sz="1600" dirty="0" err="1" smtClean="0"/>
                <a:t>oad_data</a:t>
              </a:r>
              <a:endParaRPr lang="en-US" sz="1600" dirty="0"/>
            </a:p>
          </p:txBody>
        </p:sp>
        <p:sp>
          <p:nvSpPr>
            <p:cNvPr id="553" name="TextBox 552"/>
            <p:cNvSpPr txBox="1"/>
            <p:nvPr/>
          </p:nvSpPr>
          <p:spPr>
            <a:xfrm rot="16200000">
              <a:off x="15496815" y="3432239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alu_output</a:t>
              </a:r>
              <a:endParaRPr lang="en-US" sz="16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030864" y="7131491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</a:t>
              </a:r>
              <a:r>
                <a:rPr lang="en-US" sz="1400" dirty="0" smtClean="0"/>
                <a:t>_index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5036692" y="7349026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</a:t>
              </a:r>
              <a:r>
                <a:rPr lang="en-US" sz="1400" dirty="0" smtClean="0">
                  <a:solidFill>
                    <a:srgbClr val="FF0000"/>
                  </a:solidFill>
                </a:rPr>
                <a:t>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7" name="Elbow Connector 556"/>
            <p:cNvCxnSpPr>
              <a:stCxn id="555" idx="3"/>
            </p:cNvCxnSpPr>
            <p:nvPr/>
          </p:nvCxnSpPr>
          <p:spPr>
            <a:xfrm flipV="1">
              <a:off x="16189252" y="6524405"/>
              <a:ext cx="190338" cy="9785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554" idx="3"/>
            </p:cNvCxnSpPr>
            <p:nvPr/>
          </p:nvCxnSpPr>
          <p:spPr>
            <a:xfrm flipV="1">
              <a:off x="16082947" y="6524405"/>
              <a:ext cx="106305" cy="76097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/>
          <p:cNvGrpSpPr/>
          <p:nvPr/>
        </p:nvGrpSpPr>
        <p:grpSpPr>
          <a:xfrm>
            <a:off x="415957" y="696686"/>
            <a:ext cx="16355991" cy="7151914"/>
            <a:chOff x="428657" y="1534886"/>
            <a:chExt cx="16355991" cy="7151914"/>
          </a:xfrm>
        </p:grpSpPr>
        <p:cxnSp>
          <p:nvCxnSpPr>
            <p:cNvPr id="504" name="Elbow Connector 503"/>
            <p:cNvCxnSpPr>
              <a:endCxn id="502" idx="1"/>
            </p:cNvCxnSpPr>
            <p:nvPr/>
          </p:nvCxnSpPr>
          <p:spPr>
            <a:xfrm flipV="1">
              <a:off x="8585303" y="4903973"/>
              <a:ext cx="4572198" cy="2858473"/>
            </a:xfrm>
            <a:prstGeom prst="bentConnector3">
              <a:avLst>
                <a:gd name="adj1" fmla="val 933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8425628" y="7675047"/>
              <a:ext cx="304637" cy="17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0171796" y="3569296"/>
              <a:ext cx="306672" cy="375954"/>
              <a:chOff x="10171796" y="3569296"/>
              <a:chExt cx="306672" cy="375954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ounded Rectangle 249"/>
            <p:cNvSpPr/>
            <p:nvPr/>
          </p:nvSpPr>
          <p:spPr>
            <a:xfrm>
              <a:off x="428657" y="1534886"/>
              <a:ext cx="16330194" cy="7151914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Elbow Connector 353"/>
            <p:cNvCxnSpPr/>
            <p:nvPr/>
          </p:nvCxnSpPr>
          <p:spPr>
            <a:xfrm rot="5400000" flipH="1" flipV="1">
              <a:off x="6872937" y="4828141"/>
              <a:ext cx="3750667" cy="451184"/>
            </a:xfrm>
            <a:prstGeom prst="bentConnector3">
              <a:avLst>
                <a:gd name="adj1" fmla="val -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91149" y="5033378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0367" y="3506434"/>
              <a:ext cx="19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726227" y="2293917"/>
              <a:ext cx="1541807" cy="627065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</a:t>
              </a:r>
              <a:r>
                <a:rPr lang="en-US" sz="1798" dirty="0" smtClean="0">
                  <a:solidFill>
                    <a:schemeClr val="tx1"/>
                  </a:solidFill>
                </a:rPr>
                <a:t>mmediate Generator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864685" y="2914540"/>
              <a:ext cx="287" cy="321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14463388" y="1693368"/>
              <a:ext cx="507476" cy="687595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214" name="Rounded Rectangle 21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WB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822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17" name="Trapezoid 216"/>
            <p:cNvSpPr/>
            <p:nvPr/>
          </p:nvSpPr>
          <p:spPr>
            <a:xfrm rot="10800000">
              <a:off x="15245290" y="4460678"/>
              <a:ext cx="1179508" cy="368056"/>
            </a:xfrm>
            <a:prstGeom prst="trapezoid">
              <a:avLst>
                <a:gd name="adj" fmla="val 506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52051" y="2986174"/>
              <a:ext cx="1915815" cy="3357863"/>
            </a:xfrm>
            <a:prstGeom prst="roundRect">
              <a:avLst>
                <a:gd name="adj" fmla="val 2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1717112" y="6612232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2471" y="7497251"/>
              <a:ext cx="189076" cy="1476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2275" y="720056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sp>
          <p:nvSpPr>
            <p:cNvPr id="98" name="Trapezoid 97"/>
            <p:cNvSpPr/>
            <p:nvPr/>
          </p:nvSpPr>
          <p:spPr>
            <a:xfrm rot="16200000">
              <a:off x="981755" y="545235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Elbow Connector 4"/>
            <p:cNvCxnSpPr>
              <a:stCxn id="98" idx="0"/>
              <a:endCxn id="91" idx="2"/>
            </p:cNvCxnSpPr>
            <p:nvPr/>
          </p:nvCxnSpPr>
          <p:spPr>
            <a:xfrm rot="10800000" flipH="1" flipV="1">
              <a:off x="1188855" y="5590461"/>
              <a:ext cx="8997" cy="1794767"/>
            </a:xfrm>
            <a:prstGeom prst="bentConnector3">
              <a:avLst>
                <a:gd name="adj1" fmla="val -61978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323104" y="6676168"/>
              <a:ext cx="917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Next PC</a:t>
              </a:r>
              <a:endParaRPr lang="en-US" sz="1800" dirty="0"/>
            </a:p>
          </p:txBody>
        </p:sp>
        <p:cxnSp>
          <p:nvCxnSpPr>
            <p:cNvPr id="25" name="Elbow Connector 24"/>
            <p:cNvCxnSpPr>
              <a:stCxn id="108" idx="0"/>
              <a:endCxn id="91" idx="3"/>
            </p:cNvCxnSpPr>
            <p:nvPr/>
          </p:nvCxnSpPr>
          <p:spPr>
            <a:xfrm rot="5400000" flipH="1" flipV="1">
              <a:off x="1413410" y="7642566"/>
              <a:ext cx="561038" cy="553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1868" y="8200005"/>
              <a:ext cx="166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RESET ADDRESS</a:t>
              </a:r>
              <a:endParaRPr lang="en-US" sz="1800" dirty="0"/>
            </a:p>
          </p:txBody>
        </p:sp>
        <p:cxnSp>
          <p:nvCxnSpPr>
            <p:cNvPr id="44" name="Straight Arrow Connector 43"/>
            <p:cNvCxnSpPr>
              <a:stCxn id="91" idx="0"/>
            </p:cNvCxnSpPr>
            <p:nvPr/>
          </p:nvCxnSpPr>
          <p:spPr>
            <a:xfrm flipV="1">
              <a:off x="2743847" y="7385228"/>
              <a:ext cx="12402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10955" y="70158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cxnSp>
          <p:nvCxnSpPr>
            <p:cNvPr id="6" name="Elbow Connector 5"/>
            <p:cNvCxnSpPr/>
            <p:nvPr/>
          </p:nvCxnSpPr>
          <p:spPr>
            <a:xfrm rot="16200000" flipV="1">
              <a:off x="1437372" y="5802859"/>
              <a:ext cx="1598560" cy="1554241"/>
            </a:xfrm>
            <a:prstGeom prst="bentConnector3">
              <a:avLst>
                <a:gd name="adj1" fmla="val 99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06052" y="5200885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address</a:t>
              </a:r>
              <a:endParaRPr lang="en-US" sz="1800" dirty="0"/>
            </a:p>
          </p:txBody>
        </p:sp>
        <p:cxnSp>
          <p:nvCxnSpPr>
            <p:cNvPr id="34" name="Straight Arrow Connector 33"/>
            <p:cNvCxnSpPr>
              <a:stCxn id="109" idx="1"/>
            </p:cNvCxnSpPr>
            <p:nvPr/>
          </p:nvCxnSpPr>
          <p:spPr>
            <a:xfrm flipH="1">
              <a:off x="1459528" y="5385551"/>
              <a:ext cx="1546524" cy="5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16200000">
              <a:off x="-337318" y="3729834"/>
              <a:ext cx="20495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Jump &amp; Branch Enable</a:t>
              </a:r>
              <a:endParaRPr lang="en-US" sz="1600" dirty="0"/>
            </a:p>
          </p:txBody>
        </p:sp>
        <p:cxnSp>
          <p:nvCxnSpPr>
            <p:cNvPr id="47" name="Elbow Connector 46"/>
            <p:cNvCxnSpPr>
              <a:stCxn id="111" idx="1"/>
              <a:endCxn id="98" idx="3"/>
            </p:cNvCxnSpPr>
            <p:nvPr/>
          </p:nvCxnSpPr>
          <p:spPr>
            <a:xfrm rot="16200000" flipH="1">
              <a:off x="788256" y="4776586"/>
              <a:ext cx="437904" cy="6395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38115" y="451294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clock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77146" y="484967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enable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>
              <a:endCxn id="116" idx="3"/>
            </p:cNvCxnSpPr>
            <p:nvPr/>
          </p:nvCxnSpPr>
          <p:spPr>
            <a:xfrm flipH="1">
              <a:off x="2699807" y="5034345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709837" y="4708131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 rot="5400000">
              <a:off x="1657866" y="3176076"/>
              <a:ext cx="507476" cy="63948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51" idx="1"/>
              <a:endCxn id="131" idx="2"/>
            </p:cNvCxnSpPr>
            <p:nvPr/>
          </p:nvCxnSpPr>
          <p:spPr>
            <a:xfrm rot="10800000" flipH="1" flipV="1">
              <a:off x="1110065" y="2008952"/>
              <a:ext cx="481796" cy="1486868"/>
            </a:xfrm>
            <a:prstGeom prst="bentConnector3">
              <a:avLst>
                <a:gd name="adj1" fmla="val -500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V="1">
              <a:off x="1240058" y="3886914"/>
              <a:ext cx="435429" cy="25785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590558" y="3842724"/>
              <a:ext cx="12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fetch_done</a:t>
              </a:r>
              <a:endParaRPr lang="en-US" sz="1800" dirty="0"/>
            </a:p>
          </p:txBody>
        </p:sp>
        <p:cxnSp>
          <p:nvCxnSpPr>
            <p:cNvPr id="78" name="Straight Arrow Connector 77"/>
            <p:cNvCxnSpPr>
              <a:stCxn id="131" idx="0"/>
            </p:cNvCxnSpPr>
            <p:nvPr/>
          </p:nvCxnSpPr>
          <p:spPr>
            <a:xfrm flipV="1">
              <a:off x="2231348" y="3491519"/>
              <a:ext cx="906503" cy="4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630844" y="3491519"/>
              <a:ext cx="353289" cy="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3108" y="2412473"/>
              <a:ext cx="18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fetched_instruction</a:t>
              </a:r>
              <a:endParaRPr lang="en-US" sz="16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110065" y="1702582"/>
              <a:ext cx="2578256" cy="612740"/>
            </a:xfrm>
            <a:prstGeom prst="roundRect">
              <a:avLst>
                <a:gd name="adj" fmla="val 5363"/>
              </a:avLst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Memory</a:t>
              </a:r>
              <a:r>
                <a:rPr lang="fa-IR" sz="1798" dirty="0" smtClean="0">
                  <a:solidFill>
                    <a:schemeClr val="tx1"/>
                  </a:solidFill>
                </a:rPr>
                <a:t> </a:t>
              </a:r>
              <a:r>
                <a:rPr lang="en-US" sz="1798" dirty="0" smtClean="0">
                  <a:solidFill>
                    <a:schemeClr val="tx1"/>
                  </a:solidFill>
                </a:rPr>
                <a:t> Interface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31835" y="2991947"/>
              <a:ext cx="507476" cy="1546000"/>
              <a:chOff x="3112606" y="1696803"/>
              <a:chExt cx="507476" cy="1546000"/>
            </a:xfrm>
            <a:solidFill>
              <a:schemeClr val="bg1"/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3112606" y="1696803"/>
                <a:ext cx="507476" cy="1545994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280719" y="3101400"/>
                <a:ext cx="169681" cy="14140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16200000">
                <a:off x="2732946" y="2226089"/>
                <a:ext cx="1230337" cy="378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instruction</a:t>
                </a:r>
                <a:endParaRPr lang="en-US" sz="1800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66964" y="2268439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49977" y="2891680"/>
              <a:ext cx="1527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Instruction Type</a:t>
              </a:r>
              <a:endParaRPr lang="en-US" sz="1600" dirty="0"/>
            </a:p>
          </p:txBody>
        </p:sp>
        <p:cxnSp>
          <p:nvCxnSpPr>
            <p:cNvPr id="135" name="Elbow Connector 134"/>
            <p:cNvCxnSpPr>
              <a:endCxn id="84" idx="1"/>
            </p:cNvCxnSpPr>
            <p:nvPr/>
          </p:nvCxnSpPr>
          <p:spPr>
            <a:xfrm flipV="1">
              <a:off x="3737675" y="2607450"/>
              <a:ext cx="1988552" cy="888369"/>
            </a:xfrm>
            <a:prstGeom prst="bentConnector3">
              <a:avLst>
                <a:gd name="adj1" fmla="val 6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984133" y="1696801"/>
              <a:ext cx="507476" cy="687253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 flipH="1">
              <a:off x="5015345" y="3828870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 rot="16200000">
              <a:off x="4232105" y="4255785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dirty="0" smtClean="0"/>
                <a:t>ead_index_1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5410413" y="3830518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4627173" y="4257433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dirty="0" smtClean="0"/>
                <a:t>ead_index_2</a:t>
              </a:r>
              <a:endParaRPr lang="en-US" sz="1400" dirty="0"/>
            </a:p>
          </p:txBody>
        </p:sp>
        <p:cxnSp>
          <p:nvCxnSpPr>
            <p:cNvPr id="161" name="Elbow Connector 160"/>
            <p:cNvCxnSpPr>
              <a:endCxn id="192" idx="1"/>
            </p:cNvCxnSpPr>
            <p:nvPr/>
          </p:nvCxnSpPr>
          <p:spPr>
            <a:xfrm>
              <a:off x="5652655" y="3825886"/>
              <a:ext cx="296134" cy="286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948789" y="3958875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</a:t>
              </a:r>
              <a:r>
                <a:rPr lang="en-US" sz="1400" dirty="0" smtClean="0"/>
                <a:t>_index</a:t>
              </a:r>
              <a:endParaRPr lang="en-US" sz="1400" dirty="0"/>
            </a:p>
          </p:txBody>
        </p:sp>
        <p:cxnSp>
          <p:nvCxnSpPr>
            <p:cNvPr id="178" name="Elbow Connector 177"/>
            <p:cNvCxnSpPr>
              <a:stCxn id="176" idx="2"/>
              <a:endCxn id="36" idx="3"/>
            </p:cNvCxnSpPr>
            <p:nvPr/>
          </p:nvCxnSpPr>
          <p:spPr>
            <a:xfrm rot="5400000">
              <a:off x="6209359" y="5100929"/>
              <a:ext cx="378709" cy="697472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76" idx="2"/>
            </p:cNvCxnSpPr>
            <p:nvPr/>
          </p:nvCxnSpPr>
          <p:spPr>
            <a:xfrm rot="5400000">
              <a:off x="6113155" y="5181801"/>
              <a:ext cx="555785" cy="712804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013883" y="5816178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13883" y="5998441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273275" y="4512990"/>
              <a:ext cx="948348" cy="747321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RegFile Control Logic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>
              <a:stCxn id="176" idx="3"/>
            </p:cNvCxnSpPr>
            <p:nvPr/>
          </p:nvCxnSpPr>
          <p:spPr>
            <a:xfrm flipV="1">
              <a:off x="7221623" y="4882272"/>
              <a:ext cx="1102566" cy="43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7196626" y="4894832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</a:t>
              </a:r>
              <a:r>
                <a:rPr lang="en-US" sz="1400" dirty="0" smtClean="0">
                  <a:solidFill>
                    <a:srgbClr val="FF0000"/>
                  </a:solidFill>
                </a:rPr>
                <a:t>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 rot="5400000">
              <a:off x="5896814" y="6790953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84" idx="3"/>
            </p:cNvCxnSpPr>
            <p:nvPr/>
          </p:nvCxnSpPr>
          <p:spPr>
            <a:xfrm>
              <a:off x="7268034" y="2607450"/>
              <a:ext cx="104275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71" idx="3"/>
            </p:cNvCxnSpPr>
            <p:nvPr/>
          </p:nvCxnSpPr>
          <p:spPr>
            <a:xfrm>
              <a:off x="7612521" y="3060957"/>
              <a:ext cx="691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92" idx="3"/>
            </p:cNvCxnSpPr>
            <p:nvPr/>
          </p:nvCxnSpPr>
          <p:spPr>
            <a:xfrm>
              <a:off x="7000872" y="4112764"/>
              <a:ext cx="1302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0"/>
            </p:cNvCxnSpPr>
            <p:nvPr/>
          </p:nvCxnSpPr>
          <p:spPr>
            <a:xfrm flipV="1">
              <a:off x="6380136" y="6929063"/>
              <a:ext cx="193065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0"/>
            </p:cNvCxnSpPr>
            <p:nvPr/>
          </p:nvCxnSpPr>
          <p:spPr>
            <a:xfrm flipV="1">
              <a:off x="6385562" y="7749782"/>
              <a:ext cx="19317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215816" y="6632956"/>
              <a:ext cx="758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bus_rs1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15816" y="7454669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237" name="Elbow Connector 236"/>
            <p:cNvCxnSpPr/>
            <p:nvPr/>
          </p:nvCxnSpPr>
          <p:spPr>
            <a:xfrm rot="16200000" flipH="1">
              <a:off x="5646755" y="6250561"/>
              <a:ext cx="463061" cy="451262"/>
            </a:xfrm>
            <a:prstGeom prst="bentConnector3">
              <a:avLst>
                <a:gd name="adj1" fmla="val 993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 rot="16200000">
              <a:off x="4943637" y="684201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RF_source_1</a:t>
              </a:r>
              <a:endParaRPr lang="en-US" sz="1400" dirty="0"/>
            </a:p>
          </p:txBody>
        </p:sp>
        <p:cxnSp>
          <p:nvCxnSpPr>
            <p:cNvPr id="246" name="Elbow Connector 245"/>
            <p:cNvCxnSpPr>
              <a:stCxn id="36" idx="2"/>
            </p:cNvCxnSpPr>
            <p:nvPr/>
          </p:nvCxnSpPr>
          <p:spPr>
            <a:xfrm rot="16200000" flipH="1">
              <a:off x="5083033" y="6532191"/>
              <a:ext cx="1315545" cy="740485"/>
            </a:xfrm>
            <a:prstGeom prst="bentConnector3">
              <a:avLst>
                <a:gd name="adj1" fmla="val 1000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 rot="16200000">
              <a:off x="4639847" y="685610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RF_source_2</a:t>
              </a:r>
              <a:endParaRPr lang="en-US" sz="1400" dirty="0"/>
            </a:p>
          </p:txBody>
        </p:sp>
        <p:cxnSp>
          <p:nvCxnSpPr>
            <p:cNvPr id="253" name="Elbow Connector 252"/>
            <p:cNvCxnSpPr>
              <a:stCxn id="261" idx="0"/>
            </p:cNvCxnSpPr>
            <p:nvPr/>
          </p:nvCxnSpPr>
          <p:spPr>
            <a:xfrm rot="5400000" flipH="1" flipV="1">
              <a:off x="5450306" y="7446428"/>
              <a:ext cx="968544" cy="338675"/>
            </a:xfrm>
            <a:prstGeom prst="bentConnector3">
              <a:avLst>
                <a:gd name="adj1" fmla="val 99827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775815" y="7955280"/>
              <a:ext cx="3420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 rot="5400000">
              <a:off x="5903948" y="761167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89309" y="8100037"/>
              <a:ext cx="135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Forwarded Data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7" name="Elbow Connector 286"/>
            <p:cNvCxnSpPr/>
            <p:nvPr/>
          </p:nvCxnSpPr>
          <p:spPr>
            <a:xfrm flipV="1">
              <a:off x="5410413" y="2125980"/>
              <a:ext cx="2906917" cy="1079546"/>
            </a:xfrm>
            <a:prstGeom prst="bentConnector3">
              <a:avLst>
                <a:gd name="adj1" fmla="val 1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 flipV="1">
              <a:off x="5097524" y="1981200"/>
              <a:ext cx="3226665" cy="1249034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flipV="1">
              <a:off x="4805550" y="1844040"/>
              <a:ext cx="3518639" cy="1386194"/>
            </a:xfrm>
            <a:prstGeom prst="bentConnector3">
              <a:avLst>
                <a:gd name="adj1" fmla="val 4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690476" y="3213146"/>
              <a:ext cx="2577559" cy="612740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Instruction Decoder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4339215" y="2070199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4624753" y="2100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funct7</a:t>
              </a:r>
              <a:endParaRPr lang="en-US" sz="1400" dirty="0"/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4923438" y="211711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9111042" y="2498625"/>
              <a:ext cx="1681976" cy="10918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314" name="Trapezoid 313"/>
            <p:cNvSpPr/>
            <p:nvPr/>
          </p:nvSpPr>
          <p:spPr>
            <a:xfrm rot="5400000">
              <a:off x="9461498" y="3215407"/>
              <a:ext cx="418017" cy="195737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0223786" y="2793477"/>
              <a:ext cx="354648" cy="35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Elbow Connector 316"/>
            <p:cNvCxnSpPr>
              <a:endCxn id="315" idx="0"/>
            </p:cNvCxnSpPr>
            <p:nvPr/>
          </p:nvCxnSpPr>
          <p:spPr>
            <a:xfrm>
              <a:off x="8744170" y="2616791"/>
              <a:ext cx="1656940" cy="176686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314" idx="0"/>
              <a:endCxn id="315" idx="4"/>
            </p:cNvCxnSpPr>
            <p:nvPr/>
          </p:nvCxnSpPr>
          <p:spPr>
            <a:xfrm flipV="1">
              <a:off x="9768375" y="3145206"/>
              <a:ext cx="632735" cy="1680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</p:cNvCxnSpPr>
            <p:nvPr/>
          </p:nvCxnSpPr>
          <p:spPr>
            <a:xfrm flipV="1">
              <a:off x="10578434" y="2969341"/>
              <a:ext cx="154123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0873657" y="264226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247070" y="2580401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9238645" y="3423625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181323" y="3182197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>
              <a:off x="8970020" y="3182197"/>
              <a:ext cx="5990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" name="Group 512"/>
            <p:cNvGrpSpPr/>
            <p:nvPr/>
          </p:nvGrpSpPr>
          <p:grpSpPr>
            <a:xfrm>
              <a:off x="8832429" y="1844040"/>
              <a:ext cx="3298126" cy="281940"/>
              <a:chOff x="8832429" y="1844040"/>
              <a:chExt cx="3298126" cy="281940"/>
            </a:xfrm>
          </p:grpSpPr>
          <p:cxnSp>
            <p:nvCxnSpPr>
              <p:cNvPr id="370" name="Straight Arrow Connector 369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Arrow Connector 377"/>
            <p:cNvCxnSpPr/>
            <p:nvPr/>
          </p:nvCxnSpPr>
          <p:spPr>
            <a:xfrm>
              <a:off x="10171796" y="1832369"/>
              <a:ext cx="0" cy="653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0323477" y="1981200"/>
              <a:ext cx="3440" cy="512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10486935" y="2125980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ounded Rectangle 364"/>
            <p:cNvSpPr/>
            <p:nvPr/>
          </p:nvSpPr>
          <p:spPr>
            <a:xfrm>
              <a:off x="9106769" y="3935619"/>
              <a:ext cx="2383796" cy="16367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10480351" y="4266654"/>
              <a:ext cx="778320" cy="1084962"/>
              <a:chOff x="10479752" y="4146268"/>
              <a:chExt cx="786037" cy="1171631"/>
            </a:xfrm>
          </p:grpSpPr>
          <p:grpSp>
            <p:nvGrpSpPr>
              <p:cNvPr id="391" name="Group 390"/>
              <p:cNvGrpSpPr/>
              <p:nvPr/>
            </p:nvGrpSpPr>
            <p:grpSpPr>
              <a:xfrm rot="5400000">
                <a:off x="10286955" y="4339065"/>
                <a:ext cx="1171631" cy="786037"/>
                <a:chOff x="13246100" y="1859929"/>
                <a:chExt cx="1724765" cy="889749"/>
              </a:xfrm>
              <a:solidFill>
                <a:schemeClr val="bg1"/>
              </a:solidFill>
            </p:grpSpPr>
            <p:sp>
              <p:nvSpPr>
                <p:cNvPr id="389" name="Parallelogram 388"/>
                <p:cNvSpPr/>
                <p:nvPr/>
              </p:nvSpPr>
              <p:spPr>
                <a:xfrm flipH="1">
                  <a:off x="14139639" y="1859929"/>
                  <a:ext cx="831226" cy="888896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/>
                <p:cNvGrpSpPr/>
                <p:nvPr/>
              </p:nvGrpSpPr>
              <p:grpSpPr>
                <a:xfrm>
                  <a:off x="13246100" y="1860782"/>
                  <a:ext cx="1217288" cy="888896"/>
                  <a:chOff x="13246100" y="1860782"/>
                  <a:chExt cx="1217288" cy="888896"/>
                </a:xfrm>
                <a:grpFill/>
              </p:grpSpPr>
              <p:sp>
                <p:nvSpPr>
                  <p:cNvPr id="387" name="Parallelogram 386"/>
                  <p:cNvSpPr/>
                  <p:nvPr/>
                </p:nvSpPr>
                <p:spPr>
                  <a:xfrm>
                    <a:off x="13246100" y="1860783"/>
                    <a:ext cx="825500" cy="888895"/>
                  </a:xfrm>
                  <a:prstGeom prst="parallelogram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13787809" y="1860782"/>
                    <a:ext cx="675579" cy="6073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2" name="Freeform 391"/>
              <p:cNvSpPr/>
              <p:nvPr/>
            </p:nvSpPr>
            <p:spPr>
              <a:xfrm>
                <a:off x="10578296" y="4470400"/>
                <a:ext cx="679472" cy="609600"/>
              </a:xfrm>
              <a:custGeom>
                <a:avLst/>
                <a:gdLst>
                  <a:gd name="connsiteX0" fmla="*/ 35560 w 635000"/>
                  <a:gd name="connsiteY0" fmla="*/ 9652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35560 w 635000"/>
                  <a:gd name="connsiteY10" fmla="*/ 96520 h 629920"/>
                  <a:gd name="connsiteX0" fmla="*/ 86360 w 635000"/>
                  <a:gd name="connsiteY0" fmla="*/ 16256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86360 w 635000"/>
                  <a:gd name="connsiteY10" fmla="*/ 162560 h 629920"/>
                  <a:gd name="connsiteX0" fmla="*/ 130344 w 678984"/>
                  <a:gd name="connsiteY0" fmla="*/ 162560 h 629920"/>
                  <a:gd name="connsiteX1" fmla="*/ 3344 w 678984"/>
                  <a:gd name="connsiteY1" fmla="*/ 81280 h 629920"/>
                  <a:gd name="connsiteX2" fmla="*/ 287824 w 678984"/>
                  <a:gd name="connsiteY2" fmla="*/ 228600 h 629920"/>
                  <a:gd name="connsiteX3" fmla="*/ 181144 w 678984"/>
                  <a:gd name="connsiteY3" fmla="*/ 421640 h 629920"/>
                  <a:gd name="connsiteX4" fmla="*/ 160824 w 678984"/>
                  <a:gd name="connsiteY4" fmla="*/ 406400 h 629920"/>
                  <a:gd name="connsiteX5" fmla="*/ 43984 w 678984"/>
                  <a:gd name="connsiteY5" fmla="*/ 472440 h 629920"/>
                  <a:gd name="connsiteX6" fmla="*/ 170984 w 678984"/>
                  <a:gd name="connsiteY6" fmla="*/ 629920 h 629920"/>
                  <a:gd name="connsiteX7" fmla="*/ 678984 w 678984"/>
                  <a:gd name="connsiteY7" fmla="*/ 604520 h 629920"/>
                  <a:gd name="connsiteX8" fmla="*/ 673904 w 678984"/>
                  <a:gd name="connsiteY8" fmla="*/ 0 h 629920"/>
                  <a:gd name="connsiteX9" fmla="*/ 79544 w 678984"/>
                  <a:gd name="connsiteY9" fmla="*/ 40640 h 629920"/>
                  <a:gd name="connsiteX10" fmla="*/ 130344 w 678984"/>
                  <a:gd name="connsiteY10" fmla="*/ 162560 h 62992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9472" h="609600">
                    <a:moveTo>
                      <a:pt x="130344" y="142240"/>
                    </a:moveTo>
                    <a:cubicBezTo>
                      <a:pt x="113411" y="120227"/>
                      <a:pt x="-22903" y="49953"/>
                      <a:pt x="3344" y="60960"/>
                    </a:cubicBezTo>
                    <a:cubicBezTo>
                      <a:pt x="29591" y="71967"/>
                      <a:pt x="218397" y="164253"/>
                      <a:pt x="287824" y="208280"/>
                    </a:cubicBezTo>
                    <a:lnTo>
                      <a:pt x="181144" y="401320"/>
                    </a:lnTo>
                    <a:lnTo>
                      <a:pt x="160824" y="386080"/>
                    </a:lnTo>
                    <a:lnTo>
                      <a:pt x="43984" y="452120"/>
                    </a:lnTo>
                    <a:lnTo>
                      <a:pt x="170984" y="609600"/>
                    </a:lnTo>
                    <a:lnTo>
                      <a:pt x="678984" y="584200"/>
                    </a:lnTo>
                    <a:cubicBezTo>
                      <a:pt x="677291" y="382693"/>
                      <a:pt x="680677" y="201507"/>
                      <a:pt x="678984" y="0"/>
                    </a:cubicBezTo>
                    <a:lnTo>
                      <a:pt x="79544" y="20320"/>
                    </a:lnTo>
                    <a:lnTo>
                      <a:pt x="130344" y="142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0725350" y="4574431"/>
                <a:ext cx="519128" cy="3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ALU</a:t>
                </a:r>
                <a:endParaRPr lang="en-US" sz="1600" dirty="0"/>
              </a:p>
            </p:txBody>
          </p:sp>
        </p:grpSp>
        <p:cxnSp>
          <p:nvCxnSpPr>
            <p:cNvPr id="397" name="Elbow Connector 396"/>
            <p:cNvCxnSpPr>
              <a:stCxn id="388" idx="0"/>
            </p:cNvCxnSpPr>
            <p:nvPr/>
          </p:nvCxnSpPr>
          <p:spPr>
            <a:xfrm>
              <a:off x="11257925" y="4819902"/>
              <a:ext cx="502596" cy="166428"/>
            </a:xfrm>
            <a:prstGeom prst="bentConnector3">
              <a:avLst>
                <a:gd name="adj1" fmla="val 62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rapezoid 397"/>
            <p:cNvSpPr/>
            <p:nvPr/>
          </p:nvSpPr>
          <p:spPr>
            <a:xfrm rot="5400000">
              <a:off x="9592963" y="4370083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Trapezoid 399"/>
            <p:cNvSpPr/>
            <p:nvPr/>
          </p:nvSpPr>
          <p:spPr>
            <a:xfrm rot="5400000">
              <a:off x="9596709" y="5069238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2" name="Straight Arrow Connector 401"/>
            <p:cNvCxnSpPr>
              <a:stCxn id="398" idx="0"/>
              <a:endCxn id="387" idx="3"/>
            </p:cNvCxnSpPr>
            <p:nvPr/>
          </p:nvCxnSpPr>
          <p:spPr>
            <a:xfrm>
              <a:off x="9952153" y="4459627"/>
              <a:ext cx="528203" cy="1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400" idx="0"/>
              <a:endCxn id="389" idx="3"/>
            </p:cNvCxnSpPr>
            <p:nvPr/>
          </p:nvCxnSpPr>
          <p:spPr>
            <a:xfrm flipV="1">
              <a:off x="9955899" y="5155535"/>
              <a:ext cx="525198" cy="3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Arrow Connector 411"/>
            <p:cNvCxnSpPr/>
            <p:nvPr/>
          </p:nvCxnSpPr>
          <p:spPr>
            <a:xfrm>
              <a:off x="9443112" y="4619850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Arrow Connector 413"/>
            <p:cNvCxnSpPr/>
            <p:nvPr/>
          </p:nvCxnSpPr>
          <p:spPr>
            <a:xfrm>
              <a:off x="8970020" y="4312372"/>
              <a:ext cx="798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Elbow Connector 417"/>
            <p:cNvCxnSpPr>
              <a:stCxn id="421" idx="3"/>
              <a:endCxn id="400" idx="2"/>
            </p:cNvCxnSpPr>
            <p:nvPr/>
          </p:nvCxnSpPr>
          <p:spPr>
            <a:xfrm flipV="1">
              <a:off x="8730265" y="5158782"/>
              <a:ext cx="1046548" cy="2603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8324953" y="1696802"/>
              <a:ext cx="507476" cy="6872530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426" name="Elbow Connector 425"/>
            <p:cNvCxnSpPr/>
            <p:nvPr/>
          </p:nvCxnSpPr>
          <p:spPr>
            <a:xfrm rot="16200000" flipH="1">
              <a:off x="8235811" y="3425688"/>
              <a:ext cx="2354737" cy="721038"/>
            </a:xfrm>
            <a:prstGeom prst="bentConnector3">
              <a:avLst>
                <a:gd name="adj1" fmla="val 100063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/>
            <p:cNvCxnSpPr/>
            <p:nvPr/>
          </p:nvCxnSpPr>
          <p:spPr>
            <a:xfrm>
              <a:off x="9434605" y="5366768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Rounded Rectangle 437"/>
            <p:cNvSpPr/>
            <p:nvPr/>
          </p:nvSpPr>
          <p:spPr>
            <a:xfrm>
              <a:off x="9475166" y="5949079"/>
              <a:ext cx="2016738" cy="979983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Jump Branch 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10171796" y="5566993"/>
              <a:ext cx="306672" cy="375954"/>
              <a:chOff x="10171796" y="3569296"/>
              <a:chExt cx="306672" cy="375954"/>
            </a:xfrm>
          </p:grpSpPr>
          <p:cxnSp>
            <p:nvCxnSpPr>
              <p:cNvPr id="441" name="Straight Arrow Connector 440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Arrow Connector 456"/>
            <p:cNvCxnSpPr/>
            <p:nvPr/>
          </p:nvCxnSpPr>
          <p:spPr>
            <a:xfrm>
              <a:off x="9266208" y="6707723"/>
              <a:ext cx="2089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8970020" y="6123955"/>
              <a:ext cx="505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438" idx="3"/>
            </p:cNvCxnSpPr>
            <p:nvPr/>
          </p:nvCxnSpPr>
          <p:spPr>
            <a:xfrm flipV="1">
              <a:off x="11491904" y="6436009"/>
              <a:ext cx="627765" cy="3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160688" y="8147734"/>
              <a:ext cx="15275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Instruction Type</a:t>
              </a:r>
              <a:endParaRPr lang="en-US" sz="1600" dirty="0"/>
            </a:p>
          </p:txBody>
        </p:sp>
        <p:cxnSp>
          <p:nvCxnSpPr>
            <p:cNvPr id="466" name="Elbow Connector 465"/>
            <p:cNvCxnSpPr>
              <a:stCxn id="464" idx="1"/>
            </p:cNvCxnSpPr>
            <p:nvPr/>
          </p:nvCxnSpPr>
          <p:spPr>
            <a:xfrm rot="10800000" flipH="1">
              <a:off x="9160687" y="6917347"/>
              <a:ext cx="578765" cy="1399665"/>
            </a:xfrm>
            <a:prstGeom prst="bentConnector4">
              <a:avLst>
                <a:gd name="adj1" fmla="val -21066"/>
                <a:gd name="adj2" fmla="val 8653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rapezoid 469"/>
            <p:cNvSpPr/>
            <p:nvPr/>
          </p:nvSpPr>
          <p:spPr>
            <a:xfrm rot="5400000">
              <a:off x="11580417" y="5049125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4" name="Straight Arrow Connector 473"/>
            <p:cNvCxnSpPr>
              <a:stCxn id="470" idx="0"/>
              <a:endCxn id="164" idx="1"/>
            </p:cNvCxnSpPr>
            <p:nvPr/>
          </p:nvCxnSpPr>
          <p:spPr>
            <a:xfrm flipV="1">
              <a:off x="11939607" y="5131346"/>
              <a:ext cx="193695" cy="73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9473827" y="7297944"/>
              <a:ext cx="2016738" cy="717717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Additional EXEC Unit (MUL/DIV/FPU)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9" idx="3"/>
              <a:endCxn id="470" idx="2"/>
            </p:cNvCxnSpPr>
            <p:nvPr/>
          </p:nvCxnSpPr>
          <p:spPr>
            <a:xfrm flipV="1">
              <a:off x="11490565" y="5138669"/>
              <a:ext cx="269956" cy="25181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10203810" y="6922893"/>
              <a:ext cx="306672" cy="375954"/>
              <a:chOff x="10171796" y="3569296"/>
              <a:chExt cx="306672" cy="375954"/>
            </a:xfrm>
          </p:grpSpPr>
          <p:cxnSp>
            <p:nvCxnSpPr>
              <p:cNvPr id="490" name="Straight Arrow Connector 489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TextBox 500"/>
            <p:cNvSpPr txBox="1"/>
            <p:nvPr/>
          </p:nvSpPr>
          <p:spPr>
            <a:xfrm rot="16200000">
              <a:off x="11233317" y="5460555"/>
              <a:ext cx="1426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Jump &amp; Branch Enable</a:t>
              </a:r>
            </a:p>
            <a:p>
              <a:endParaRPr lang="en-US" sz="1200" dirty="0"/>
            </a:p>
          </p:txBody>
        </p:sp>
        <p:sp>
          <p:nvSpPr>
            <p:cNvPr id="502" name="Rounded Rectangle 501"/>
            <p:cNvSpPr/>
            <p:nvPr/>
          </p:nvSpPr>
          <p:spPr>
            <a:xfrm>
              <a:off x="13157501" y="3617367"/>
              <a:ext cx="1015809" cy="2573212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10" name="Elbow Connector 509"/>
            <p:cNvCxnSpPr/>
            <p:nvPr/>
          </p:nvCxnSpPr>
          <p:spPr>
            <a:xfrm>
              <a:off x="12456330" y="2980823"/>
              <a:ext cx="840176" cy="636544"/>
            </a:xfrm>
            <a:prstGeom prst="bentConnector3">
              <a:avLst>
                <a:gd name="adj1" fmla="val 99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133302" y="1693368"/>
              <a:ext cx="507476" cy="6875959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64" name="Rounded Rectangle 16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5104050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2633554" y="1844040"/>
              <a:ext cx="1829834" cy="281940"/>
              <a:chOff x="8832429" y="1844040"/>
              <a:chExt cx="3298126" cy="281940"/>
            </a:xfrm>
          </p:grpSpPr>
          <p:cxnSp>
            <p:nvCxnSpPr>
              <p:cNvPr id="515" name="Straight Arrow Connector 514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TextBox 517"/>
            <p:cNvSpPr txBox="1"/>
            <p:nvPr/>
          </p:nvSpPr>
          <p:spPr>
            <a:xfrm>
              <a:off x="12595970" y="266151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cxnSp>
          <p:nvCxnSpPr>
            <p:cNvPr id="519" name="Straight Arrow Connector 518"/>
            <p:cNvCxnSpPr>
              <a:endCxn id="502" idx="0"/>
            </p:cNvCxnSpPr>
            <p:nvPr/>
          </p:nvCxnSpPr>
          <p:spPr>
            <a:xfrm>
              <a:off x="13664748" y="1844040"/>
              <a:ext cx="658" cy="17733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>
              <a:off x="13879309" y="2125980"/>
              <a:ext cx="8915" cy="1503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 rot="16200000">
              <a:off x="13178129" y="2360751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533" name="TextBox 532"/>
            <p:cNvSpPr txBox="1"/>
            <p:nvPr/>
          </p:nvSpPr>
          <p:spPr>
            <a:xfrm rot="16200000">
              <a:off x="13451944" y="238354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534" name="TextBox 533"/>
            <p:cNvSpPr txBox="1"/>
            <p:nvPr/>
          </p:nvSpPr>
          <p:spPr>
            <a:xfrm rot="16200000">
              <a:off x="12476832" y="4245529"/>
              <a:ext cx="950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</a:t>
              </a:r>
              <a:r>
                <a:rPr lang="en-US" sz="1400" dirty="0" smtClean="0"/>
                <a:t>tore Data</a:t>
              </a:r>
              <a:endParaRPr lang="en-US" sz="1400" dirty="0"/>
            </a:p>
          </p:txBody>
        </p:sp>
        <p:cxnSp>
          <p:nvCxnSpPr>
            <p:cNvPr id="536" name="Elbow Connector 535"/>
            <p:cNvCxnSpPr>
              <a:stCxn id="502" idx="2"/>
            </p:cNvCxnSpPr>
            <p:nvPr/>
          </p:nvCxnSpPr>
          <p:spPr>
            <a:xfrm rot="16200000" flipH="1">
              <a:off x="13866677" y="5989308"/>
              <a:ext cx="389400" cy="7919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/>
            <p:cNvSpPr txBox="1"/>
            <p:nvPr/>
          </p:nvSpPr>
          <p:spPr>
            <a:xfrm>
              <a:off x="13556020" y="6586512"/>
              <a:ext cx="916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</a:t>
              </a:r>
              <a:r>
                <a:rPr lang="en-US" sz="1400" dirty="0" smtClean="0"/>
                <a:t>oad Data</a:t>
              </a:r>
              <a:endParaRPr lang="en-US" sz="1400" dirty="0"/>
            </a:p>
          </p:txBody>
        </p:sp>
        <p:sp>
          <p:nvSpPr>
            <p:cNvPr id="538" name="Rounded Rectangle 537"/>
            <p:cNvSpPr/>
            <p:nvPr/>
          </p:nvSpPr>
          <p:spPr>
            <a:xfrm>
              <a:off x="15161202" y="5313121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(Write)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Arrow Connector 539"/>
            <p:cNvCxnSpPr>
              <a:stCxn id="217" idx="0"/>
              <a:endCxn id="538" idx="0"/>
            </p:cNvCxnSpPr>
            <p:nvPr/>
          </p:nvCxnSpPr>
          <p:spPr>
            <a:xfrm>
              <a:off x="15835044" y="4828734"/>
              <a:ext cx="5572" cy="484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15811112" y="4894700"/>
              <a:ext cx="97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 Data</a:t>
              </a:r>
              <a:endParaRPr lang="en-US" sz="1400" dirty="0"/>
            </a:p>
          </p:txBody>
        </p:sp>
        <p:cxnSp>
          <p:nvCxnSpPr>
            <p:cNvPr id="543" name="Straight Arrow Connector 542"/>
            <p:cNvCxnSpPr/>
            <p:nvPr/>
          </p:nvCxnSpPr>
          <p:spPr>
            <a:xfrm>
              <a:off x="15434175" y="2749678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endCxn id="217" idx="2"/>
            </p:cNvCxnSpPr>
            <p:nvPr/>
          </p:nvCxnSpPr>
          <p:spPr>
            <a:xfrm>
              <a:off x="15835044" y="2749678"/>
              <a:ext cx="0" cy="171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/>
            <p:nvPr/>
          </p:nvCxnSpPr>
          <p:spPr>
            <a:xfrm>
              <a:off x="16230041" y="2759045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 rot="16200000">
              <a:off x="14743373" y="3400018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immediate</a:t>
              </a:r>
              <a:endParaRPr lang="en-US" sz="1600" dirty="0"/>
            </a:p>
          </p:txBody>
        </p:sp>
        <p:sp>
          <p:nvSpPr>
            <p:cNvPr id="552" name="TextBox 551"/>
            <p:cNvSpPr txBox="1"/>
            <p:nvPr/>
          </p:nvSpPr>
          <p:spPr>
            <a:xfrm rot="16200000">
              <a:off x="15174734" y="3432239"/>
              <a:ext cx="1018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Load Data</a:t>
              </a:r>
              <a:endParaRPr lang="en-US" sz="1600" dirty="0"/>
            </a:p>
          </p:txBody>
        </p:sp>
        <p:sp>
          <p:nvSpPr>
            <p:cNvPr id="553" name="TextBox 552"/>
            <p:cNvSpPr txBox="1"/>
            <p:nvPr/>
          </p:nvSpPr>
          <p:spPr>
            <a:xfrm rot="16200000">
              <a:off x="15470977" y="3360104"/>
              <a:ext cx="11596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ALU Output</a:t>
              </a:r>
              <a:endParaRPr lang="en-US" sz="16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030864" y="7131491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</a:t>
              </a:r>
              <a:r>
                <a:rPr lang="en-US" sz="1400" dirty="0" smtClean="0"/>
                <a:t>_index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5036692" y="7349026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</a:t>
              </a:r>
              <a:r>
                <a:rPr lang="en-US" sz="1400" dirty="0" smtClean="0">
                  <a:solidFill>
                    <a:srgbClr val="FF0000"/>
                  </a:solidFill>
                </a:rPr>
                <a:t>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7" name="Elbow Connector 556"/>
            <p:cNvCxnSpPr>
              <a:stCxn id="555" idx="3"/>
            </p:cNvCxnSpPr>
            <p:nvPr/>
          </p:nvCxnSpPr>
          <p:spPr>
            <a:xfrm flipV="1">
              <a:off x="16189252" y="6524405"/>
              <a:ext cx="190338" cy="9785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554" idx="3"/>
            </p:cNvCxnSpPr>
            <p:nvPr/>
          </p:nvCxnSpPr>
          <p:spPr>
            <a:xfrm flipV="1">
              <a:off x="16082947" y="6524405"/>
              <a:ext cx="106305" cy="76097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ounded Rectangle 190"/>
          <p:cNvSpPr/>
          <p:nvPr/>
        </p:nvSpPr>
        <p:spPr>
          <a:xfrm>
            <a:off x="415957" y="8054453"/>
            <a:ext cx="16355991" cy="612740"/>
          </a:xfrm>
          <a:prstGeom prst="roundRect">
            <a:avLst>
              <a:gd name="adj" fmla="val 9508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Hazard Detection and </a:t>
            </a:r>
            <a:r>
              <a:rPr lang="en-US" sz="1798" smtClean="0">
                <a:solidFill>
                  <a:schemeClr val="tx1"/>
                </a:solidFill>
              </a:rPr>
              <a:t>Data Forwarding Unit</a:t>
            </a:r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942</TotalTime>
  <Words>252</Words>
  <Application>Microsoft Office PowerPoint</Application>
  <PresentationFormat>Custom</PresentationFormat>
  <Paragraphs>163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84</cp:revision>
  <dcterms:created xsi:type="dcterms:W3CDTF">2023-08-05T05:33:17Z</dcterms:created>
  <dcterms:modified xsi:type="dcterms:W3CDTF">2023-09-16T15:22:30Z</dcterms:modified>
</cp:coreProperties>
</file>