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44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65700" y="9190012"/>
            <a:ext cx="46990" cy="70485"/>
          </a:xfrm>
          <a:custGeom>
            <a:avLst/>
            <a:gdLst/>
            <a:ahLst/>
            <a:cxnLst/>
            <a:rect l="l" t="t" r="r" b="b"/>
            <a:pathLst>
              <a:path w="46989" h="70484">
                <a:moveTo>
                  <a:pt x="23300" y="0"/>
                </a:moveTo>
                <a:lnTo>
                  <a:pt x="46601" y="23300"/>
                </a:lnTo>
                <a:lnTo>
                  <a:pt x="46601" y="69901"/>
                </a:lnTo>
                <a:lnTo>
                  <a:pt x="0" y="69901"/>
                </a:lnTo>
                <a:lnTo>
                  <a:pt x="0" y="23300"/>
                </a:lnTo>
                <a:lnTo>
                  <a:pt x="23300" y="0"/>
                </a:lnTo>
                <a:close/>
              </a:path>
            </a:pathLst>
          </a:custGeom>
          <a:ln w="9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/>
          <p:cNvGrpSpPr/>
          <p:nvPr/>
        </p:nvGrpSpPr>
        <p:grpSpPr>
          <a:xfrm>
            <a:off x="1740635" y="485941"/>
            <a:ext cx="4269417" cy="9084438"/>
            <a:chOff x="1740635" y="485941"/>
            <a:chExt cx="4269417" cy="9084438"/>
          </a:xfrm>
        </p:grpSpPr>
        <p:sp>
          <p:nvSpPr>
            <p:cNvPr id="2" name="object 2"/>
            <p:cNvSpPr txBox="1"/>
            <p:nvPr/>
          </p:nvSpPr>
          <p:spPr>
            <a:xfrm>
              <a:off x="1854480" y="9260524"/>
              <a:ext cx="70485" cy="18097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rs1[31:0]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2098706" y="9190012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0"/>
                  </a:moveTo>
                  <a:lnTo>
                    <a:pt x="46601" y="23300"/>
                  </a:lnTo>
                  <a:lnTo>
                    <a:pt x="46601" y="69901"/>
                  </a:ln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087486" y="9260524"/>
              <a:ext cx="70485" cy="18097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rs2[31:0]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98566" y="9190012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0"/>
                  </a:moveTo>
                  <a:lnTo>
                    <a:pt x="46601" y="23300"/>
                  </a:lnTo>
                  <a:lnTo>
                    <a:pt x="46601" y="69901"/>
                  </a:ln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187346" y="9260499"/>
              <a:ext cx="70485" cy="3098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immediate[31:0]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30730" y="9190012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0"/>
                  </a:moveTo>
                  <a:lnTo>
                    <a:pt x="46601" y="23300"/>
                  </a:lnTo>
                  <a:lnTo>
                    <a:pt x="46601" y="69901"/>
                  </a:ln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019511" y="9260524"/>
              <a:ext cx="70485" cy="18097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PC[31:0]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30590" y="9190012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0"/>
                  </a:moveTo>
                  <a:lnTo>
                    <a:pt x="46601" y="23300"/>
                  </a:lnTo>
                  <a:lnTo>
                    <a:pt x="46601" y="69901"/>
                  </a:ln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119370" y="9260506"/>
              <a:ext cx="70485" cy="23431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opcode[6:0]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395480" y="9190012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0"/>
                  </a:moveTo>
                  <a:lnTo>
                    <a:pt x="46601" y="23300"/>
                  </a:lnTo>
                  <a:lnTo>
                    <a:pt x="46601" y="69901"/>
                  </a:ln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384260" y="9260532"/>
              <a:ext cx="70485" cy="2120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funct3[2:0]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95339" y="9190012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0"/>
                  </a:moveTo>
                  <a:lnTo>
                    <a:pt x="46601" y="23300"/>
                  </a:lnTo>
                  <a:lnTo>
                    <a:pt x="46601" y="69901"/>
                  </a:ln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484120" y="9260532"/>
              <a:ext cx="70485" cy="2120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funct7[6:0]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2519540" y="8722095"/>
              <a:ext cx="137160" cy="270510"/>
              <a:chOff x="2519540" y="8722095"/>
              <a:chExt cx="137160" cy="27051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2521445" y="8724000"/>
                <a:ext cx="1333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66700">
                    <a:moveTo>
                      <a:pt x="133146" y="0"/>
                    </a:moveTo>
                    <a:lnTo>
                      <a:pt x="133146" y="266292"/>
                    </a:lnTo>
                    <a:lnTo>
                      <a:pt x="0" y="266292"/>
                    </a:lnTo>
                    <a:lnTo>
                      <a:pt x="0" y="0"/>
                    </a:lnTo>
                    <a:lnTo>
                      <a:pt x="133146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2521445" y="8724000"/>
                <a:ext cx="1333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66700">
                    <a:moveTo>
                      <a:pt x="0" y="266292"/>
                    </a:moveTo>
                    <a:lnTo>
                      <a:pt x="0" y="0"/>
                    </a:lnTo>
                    <a:lnTo>
                      <a:pt x="133146" y="0"/>
                    </a:lnTo>
                    <a:lnTo>
                      <a:pt x="133146" y="266292"/>
                    </a:lnTo>
                    <a:lnTo>
                      <a:pt x="0" y="266292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2457660" y="8683431"/>
              <a:ext cx="70485" cy="3479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mux2_select_i</a:t>
              </a:r>
              <a:r>
                <a:rPr sz="300" u="sng" spc="409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0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641069" y="8749008"/>
              <a:ext cx="70485" cy="2165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RTL_ROM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2582939" y="8688809"/>
              <a:ext cx="10160" cy="340360"/>
              <a:chOff x="2582939" y="8688809"/>
              <a:chExt cx="10160" cy="34036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2588019" y="8690714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0"/>
                    </a:moveTo>
                    <a:lnTo>
                      <a:pt x="0" y="33286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588019" y="8990293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2557135" y="8717963"/>
              <a:ext cx="62865" cy="27876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  <a:tabLst>
                  <a:tab pos="239395" algn="l"/>
                </a:tabLst>
              </a:pPr>
              <a:r>
                <a:rPr sz="250" spc="-10" dirty="0">
                  <a:latin typeface="Arial"/>
                  <a:cs typeface="Arial"/>
                </a:rPr>
                <a:t>A[6:0]</a:t>
              </a:r>
              <a:r>
                <a:rPr sz="250" dirty="0">
                  <a:latin typeface="Arial"/>
                  <a:cs typeface="Arial"/>
                </a:rPr>
                <a:t>	</a:t>
              </a:r>
              <a:r>
                <a:rPr sz="250" spc="-50" dirty="0">
                  <a:latin typeface="Arial"/>
                  <a:cs typeface="Arial"/>
                </a:rPr>
                <a:t>O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2819120" y="8655522"/>
              <a:ext cx="137160" cy="337185"/>
              <a:chOff x="2819120" y="8655522"/>
              <a:chExt cx="137160" cy="33718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2821025" y="8657427"/>
                <a:ext cx="13335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333375">
                    <a:moveTo>
                      <a:pt x="133146" y="0"/>
                    </a:moveTo>
                    <a:lnTo>
                      <a:pt x="133146" y="332865"/>
                    </a:lnTo>
                    <a:lnTo>
                      <a:pt x="0" y="332865"/>
                    </a:lnTo>
                    <a:lnTo>
                      <a:pt x="0" y="0"/>
                    </a:lnTo>
                    <a:lnTo>
                      <a:pt x="133146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2821025" y="8657427"/>
                <a:ext cx="13335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333375">
                    <a:moveTo>
                      <a:pt x="0" y="332865"/>
                    </a:moveTo>
                    <a:lnTo>
                      <a:pt x="0" y="0"/>
                    </a:lnTo>
                    <a:lnTo>
                      <a:pt x="133146" y="0"/>
                    </a:lnTo>
                    <a:lnTo>
                      <a:pt x="133146" y="332865"/>
                    </a:lnTo>
                    <a:lnTo>
                      <a:pt x="0" y="332865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2757239" y="8683476"/>
              <a:ext cx="70485" cy="2813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mux2_select_i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940648" y="8715721"/>
              <a:ext cx="70485" cy="2165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RTL_ROM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87598" y="8624141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399438"/>
                  </a:moveTo>
                  <a:lnTo>
                    <a:pt x="0" y="366152"/>
                  </a:lnTo>
                </a:path>
                <a:path h="400050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856714" y="8651396"/>
              <a:ext cx="62865" cy="34544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  <a:tabLst>
                  <a:tab pos="241300" algn="l"/>
                </a:tabLst>
              </a:pPr>
              <a:r>
                <a:rPr sz="250" spc="-10" dirty="0">
                  <a:latin typeface="Arial"/>
                  <a:cs typeface="Arial"/>
                </a:rPr>
                <a:t>A[6:0]</a:t>
              </a:r>
              <a:r>
                <a:rPr sz="250" dirty="0">
                  <a:latin typeface="Arial"/>
                  <a:cs typeface="Arial"/>
                </a:rPr>
                <a:t>	</a:t>
              </a:r>
              <a:r>
                <a:rPr sz="250" spc="-10" dirty="0">
                  <a:latin typeface="Arial"/>
                  <a:cs typeface="Arial"/>
                </a:rPr>
                <a:t>O[1:0]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31" name="object 31"/>
            <p:cNvGrpSpPr/>
            <p:nvPr/>
          </p:nvGrpSpPr>
          <p:grpSpPr>
            <a:xfrm>
              <a:off x="2752547" y="8089651"/>
              <a:ext cx="203835" cy="337185"/>
              <a:chOff x="2752547" y="8089651"/>
              <a:chExt cx="203835" cy="337185"/>
            </a:xfrm>
          </p:grpSpPr>
          <p:sp>
            <p:nvSpPr>
              <p:cNvPr id="32" name="object 32"/>
              <p:cNvSpPr/>
              <p:nvPr/>
            </p:nvSpPr>
            <p:spPr>
              <a:xfrm>
                <a:off x="2754452" y="8091556"/>
                <a:ext cx="2000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333375">
                    <a:moveTo>
                      <a:pt x="199719" y="0"/>
                    </a:moveTo>
                    <a:lnTo>
                      <a:pt x="199719" y="332865"/>
                    </a:lnTo>
                    <a:lnTo>
                      <a:pt x="0" y="332865"/>
                    </a:lnTo>
                    <a:lnTo>
                      <a:pt x="0" y="0"/>
                    </a:lnTo>
                    <a:lnTo>
                      <a:pt x="199719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754452" y="8091556"/>
                <a:ext cx="2000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333375">
                    <a:moveTo>
                      <a:pt x="0" y="332865"/>
                    </a:moveTo>
                    <a:lnTo>
                      <a:pt x="0" y="0"/>
                    </a:lnTo>
                    <a:lnTo>
                      <a:pt x="199719" y="0"/>
                    </a:lnTo>
                    <a:lnTo>
                      <a:pt x="199719" y="332865"/>
                    </a:lnTo>
                    <a:lnTo>
                      <a:pt x="0" y="332865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2690666" y="8093172"/>
              <a:ext cx="70485" cy="33020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mux2_select_reg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940648" y="8130964"/>
              <a:ext cx="70485" cy="2546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RTL_LATCH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36" name="object 36"/>
            <p:cNvGrpSpPr/>
            <p:nvPr/>
          </p:nvGrpSpPr>
          <p:grpSpPr>
            <a:xfrm>
              <a:off x="2819120" y="8419341"/>
              <a:ext cx="73660" cy="43815"/>
              <a:chOff x="2819120" y="8419341"/>
              <a:chExt cx="73660" cy="43815"/>
            </a:xfrm>
          </p:grpSpPr>
          <p:sp>
            <p:nvSpPr>
              <p:cNvPr id="37" name="object 37"/>
              <p:cNvSpPr/>
              <p:nvPr/>
            </p:nvSpPr>
            <p:spPr>
              <a:xfrm>
                <a:off x="2821025" y="8424421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887598" y="8424421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2790141" y="8316256"/>
              <a:ext cx="129539" cy="11430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dirty="0">
                  <a:latin typeface="Arial"/>
                  <a:cs typeface="Arial"/>
                </a:rPr>
                <a:t>G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D[1:0]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311" y="805826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823428" y="8085525"/>
              <a:ext cx="62865" cy="1162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Q[1:0]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42" name="object 42"/>
            <p:cNvGrpSpPr/>
            <p:nvPr/>
          </p:nvGrpSpPr>
          <p:grpSpPr>
            <a:xfrm>
              <a:off x="3151985" y="8156223"/>
              <a:ext cx="137160" cy="270510"/>
              <a:chOff x="3151985" y="8156223"/>
              <a:chExt cx="137160" cy="270510"/>
            </a:xfrm>
          </p:grpSpPr>
          <p:sp>
            <p:nvSpPr>
              <p:cNvPr id="43" name="object 43"/>
              <p:cNvSpPr/>
              <p:nvPr/>
            </p:nvSpPr>
            <p:spPr>
              <a:xfrm>
                <a:off x="3153890" y="8158128"/>
                <a:ext cx="1333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66700">
                    <a:moveTo>
                      <a:pt x="133146" y="0"/>
                    </a:moveTo>
                    <a:lnTo>
                      <a:pt x="133146" y="266292"/>
                    </a:lnTo>
                    <a:lnTo>
                      <a:pt x="0" y="266292"/>
                    </a:lnTo>
                    <a:lnTo>
                      <a:pt x="0" y="0"/>
                    </a:lnTo>
                    <a:lnTo>
                      <a:pt x="133146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3153890" y="8158128"/>
                <a:ext cx="1333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66700">
                    <a:moveTo>
                      <a:pt x="0" y="266292"/>
                    </a:moveTo>
                    <a:lnTo>
                      <a:pt x="0" y="0"/>
                    </a:lnTo>
                    <a:lnTo>
                      <a:pt x="133146" y="0"/>
                    </a:lnTo>
                    <a:lnTo>
                      <a:pt x="133146" y="266292"/>
                    </a:lnTo>
                    <a:lnTo>
                      <a:pt x="0" y="266292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45"/>
            <p:cNvSpPr txBox="1"/>
            <p:nvPr/>
          </p:nvSpPr>
          <p:spPr>
            <a:xfrm>
              <a:off x="3090105" y="8150890"/>
              <a:ext cx="70485" cy="2813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mux1_select_i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273514" y="8183136"/>
              <a:ext cx="70485" cy="2165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RTL_ROM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47" name="object 47"/>
            <p:cNvGrpSpPr/>
            <p:nvPr/>
          </p:nvGrpSpPr>
          <p:grpSpPr>
            <a:xfrm>
              <a:off x="3215384" y="8122937"/>
              <a:ext cx="10160" cy="340360"/>
              <a:chOff x="3215384" y="8122937"/>
              <a:chExt cx="10160" cy="340360"/>
            </a:xfrm>
          </p:grpSpPr>
          <p:sp>
            <p:nvSpPr>
              <p:cNvPr id="48" name="object 48"/>
              <p:cNvSpPr/>
              <p:nvPr/>
            </p:nvSpPr>
            <p:spPr>
              <a:xfrm>
                <a:off x="3220464" y="8124842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0"/>
                    </a:moveTo>
                    <a:lnTo>
                      <a:pt x="0" y="33286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3220464" y="8424421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50"/>
            <p:cNvSpPr txBox="1"/>
            <p:nvPr/>
          </p:nvSpPr>
          <p:spPr>
            <a:xfrm>
              <a:off x="3189580" y="8152091"/>
              <a:ext cx="62865" cy="27876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  <a:tabLst>
                  <a:tab pos="239395" algn="l"/>
                </a:tabLst>
              </a:pPr>
              <a:r>
                <a:rPr sz="250" spc="-10" dirty="0">
                  <a:latin typeface="Arial"/>
                  <a:cs typeface="Arial"/>
                </a:rPr>
                <a:t>A[6:0]</a:t>
              </a:r>
              <a:r>
                <a:rPr sz="250" dirty="0">
                  <a:latin typeface="Arial"/>
                  <a:cs typeface="Arial"/>
                </a:rPr>
                <a:t>	</a:t>
              </a:r>
              <a:r>
                <a:rPr sz="250" spc="-50" dirty="0">
                  <a:latin typeface="Arial"/>
                  <a:cs typeface="Arial"/>
                </a:rPr>
                <a:t>O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3451564" y="8156223"/>
              <a:ext cx="137160" cy="270510"/>
              <a:chOff x="3451564" y="8156223"/>
              <a:chExt cx="137160" cy="270510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3453469" y="8158128"/>
                <a:ext cx="1333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66700">
                    <a:moveTo>
                      <a:pt x="133146" y="0"/>
                    </a:moveTo>
                    <a:lnTo>
                      <a:pt x="133146" y="266292"/>
                    </a:lnTo>
                    <a:lnTo>
                      <a:pt x="0" y="266292"/>
                    </a:lnTo>
                    <a:lnTo>
                      <a:pt x="0" y="0"/>
                    </a:lnTo>
                    <a:lnTo>
                      <a:pt x="133146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3453469" y="8158128"/>
                <a:ext cx="1333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66700">
                    <a:moveTo>
                      <a:pt x="0" y="266292"/>
                    </a:moveTo>
                    <a:lnTo>
                      <a:pt x="0" y="0"/>
                    </a:lnTo>
                    <a:lnTo>
                      <a:pt x="133146" y="0"/>
                    </a:lnTo>
                    <a:lnTo>
                      <a:pt x="133146" y="266292"/>
                    </a:lnTo>
                    <a:lnTo>
                      <a:pt x="0" y="266292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3389684" y="8117559"/>
              <a:ext cx="70485" cy="3479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mux1_select_i</a:t>
              </a:r>
              <a:r>
                <a:rPr sz="300" u="sng" spc="409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0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573093" y="8183136"/>
              <a:ext cx="70485" cy="2165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RTL_ROM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3514963" y="8122937"/>
              <a:ext cx="10160" cy="340360"/>
              <a:chOff x="3514963" y="8122937"/>
              <a:chExt cx="10160" cy="340360"/>
            </a:xfrm>
          </p:grpSpPr>
          <p:sp>
            <p:nvSpPr>
              <p:cNvPr id="57" name="object 57"/>
              <p:cNvSpPr/>
              <p:nvPr/>
            </p:nvSpPr>
            <p:spPr>
              <a:xfrm>
                <a:off x="3520043" y="8124842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0"/>
                    </a:moveTo>
                    <a:lnTo>
                      <a:pt x="0" y="33286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3520043" y="8424421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9" name="object 59"/>
            <p:cNvSpPr txBox="1"/>
            <p:nvPr/>
          </p:nvSpPr>
          <p:spPr>
            <a:xfrm>
              <a:off x="3489159" y="8152091"/>
              <a:ext cx="62865" cy="27876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  <a:tabLst>
                  <a:tab pos="239395" algn="l"/>
                </a:tabLst>
              </a:pPr>
              <a:r>
                <a:rPr sz="250" spc="-10" dirty="0">
                  <a:latin typeface="Arial"/>
                  <a:cs typeface="Arial"/>
                </a:rPr>
                <a:t>A[6:0]</a:t>
              </a:r>
              <a:r>
                <a:rPr sz="250" dirty="0">
                  <a:latin typeface="Arial"/>
                  <a:cs typeface="Arial"/>
                </a:rPr>
                <a:t>	</a:t>
              </a:r>
              <a:r>
                <a:rPr sz="250" spc="-50" dirty="0">
                  <a:latin typeface="Arial"/>
                  <a:cs typeface="Arial"/>
                </a:rPr>
                <a:t>O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60" name="object 60"/>
            <p:cNvGrpSpPr/>
            <p:nvPr/>
          </p:nvGrpSpPr>
          <p:grpSpPr>
            <a:xfrm>
              <a:off x="1940354" y="7057766"/>
              <a:ext cx="383540" cy="829944"/>
              <a:chOff x="1940354" y="7057766"/>
              <a:chExt cx="383540" cy="829944"/>
            </a:xfrm>
          </p:grpSpPr>
          <p:sp>
            <p:nvSpPr>
              <p:cNvPr id="61" name="object 61"/>
              <p:cNvSpPr/>
              <p:nvPr/>
            </p:nvSpPr>
            <p:spPr>
              <a:xfrm>
                <a:off x="1942259" y="7831920"/>
                <a:ext cx="13335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53340">
                    <a:moveTo>
                      <a:pt x="13314" y="26629"/>
                    </a:moveTo>
                    <a:lnTo>
                      <a:pt x="0" y="26629"/>
                    </a:lnTo>
                  </a:path>
                  <a:path w="13335" h="53340">
                    <a:moveTo>
                      <a:pt x="0" y="53258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2055433" y="7059671"/>
                <a:ext cx="26670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33350">
                    <a:moveTo>
                      <a:pt x="266292" y="133146"/>
                    </a:moveTo>
                    <a:lnTo>
                      <a:pt x="0" y="133146"/>
                    </a:lnTo>
                    <a:lnTo>
                      <a:pt x="49929" y="0"/>
                    </a:lnTo>
                    <a:lnTo>
                      <a:pt x="216362" y="0"/>
                    </a:lnTo>
                    <a:lnTo>
                      <a:pt x="266292" y="133146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2055433" y="7059671"/>
                <a:ext cx="26670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33350">
                    <a:moveTo>
                      <a:pt x="0" y="133146"/>
                    </a:moveTo>
                    <a:lnTo>
                      <a:pt x="49929" y="0"/>
                    </a:lnTo>
                    <a:lnTo>
                      <a:pt x="216362" y="0"/>
                    </a:lnTo>
                    <a:lnTo>
                      <a:pt x="266292" y="133146"/>
                    </a:lnTo>
                    <a:lnTo>
                      <a:pt x="0" y="133146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4" name="object 64"/>
            <p:cNvSpPr txBox="1"/>
            <p:nvPr/>
          </p:nvSpPr>
          <p:spPr>
            <a:xfrm>
              <a:off x="1991648" y="7002459"/>
              <a:ext cx="70485" cy="24765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operand_2_i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188580" y="7192818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2068954" y="7186777"/>
              <a:ext cx="196215" cy="450850"/>
            </a:xfrm>
            <a:prstGeom prst="rect">
              <a:avLst/>
            </a:prstGeom>
          </p:spPr>
          <p:txBody>
            <a:bodyPr vert="vert270" wrap="square" lIns="0" tIns="1206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95"/>
                </a:spcBef>
              </a:pPr>
              <a:r>
                <a:rPr sz="200" dirty="0">
                  <a:latin typeface="Arial"/>
                  <a:cs typeface="Arial"/>
                </a:rPr>
                <a:t>S=2'b00</a:t>
              </a:r>
              <a:r>
                <a:rPr sz="200" spc="7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I0[31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  <a:p>
              <a:pPr marR="5080" algn="r">
                <a:lnSpc>
                  <a:spcPct val="100000"/>
                </a:lnSpc>
                <a:spcBef>
                  <a:spcPts val="225"/>
                </a:spcBef>
              </a:pPr>
              <a:r>
                <a:rPr sz="200" dirty="0">
                  <a:latin typeface="Arial"/>
                  <a:cs typeface="Arial"/>
                </a:rPr>
                <a:t>S=2'b01</a:t>
              </a:r>
              <a:r>
                <a:rPr sz="200" spc="7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  <a:p>
              <a:pPr marR="5080" algn="r">
                <a:lnSpc>
                  <a:spcPct val="100000"/>
                </a:lnSpc>
                <a:spcBef>
                  <a:spcPts val="225"/>
                </a:spcBef>
              </a:pPr>
              <a:r>
                <a:rPr sz="200" dirty="0">
                  <a:latin typeface="Arial"/>
                  <a:cs typeface="Arial"/>
                </a:rPr>
                <a:t>V=X"00000004",</a:t>
              </a:r>
              <a:r>
                <a:rPr sz="200" spc="3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S=2'b10</a:t>
              </a:r>
              <a:r>
                <a:rPr sz="200" spc="10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I2[31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188580" y="7026385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2135527" y="6931142"/>
              <a:ext cx="62865" cy="13462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295097" y="712624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29" y="0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2281574" y="6913793"/>
              <a:ext cx="83820" cy="3194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22222" dirty="0">
                  <a:latin typeface="Arial"/>
                  <a:cs typeface="Arial"/>
                </a:rPr>
                <a:t>S[1:0]</a:t>
              </a:r>
              <a:r>
                <a:rPr sz="375" spc="157" baseline="-22222" dirty="0">
                  <a:latin typeface="Arial"/>
                  <a:cs typeface="Arial"/>
                </a:rPr>
                <a:t> </a:t>
              </a:r>
              <a:r>
                <a:rPr sz="300" spc="-10" dirty="0">
                  <a:latin typeface="Arial"/>
                  <a:cs typeface="Arial"/>
                </a:rPr>
                <a:t>RTL_MUX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2519540" y="7057766"/>
              <a:ext cx="337185" cy="137160"/>
              <a:chOff x="2519540" y="7057766"/>
              <a:chExt cx="337185" cy="137160"/>
            </a:xfrm>
          </p:grpSpPr>
          <p:sp>
            <p:nvSpPr>
              <p:cNvPr id="72" name="object 72"/>
              <p:cNvSpPr/>
              <p:nvPr/>
            </p:nvSpPr>
            <p:spPr>
              <a:xfrm>
                <a:off x="2521445" y="7059671"/>
                <a:ext cx="3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333375" h="133350">
                    <a:moveTo>
                      <a:pt x="332865" y="133146"/>
                    </a:moveTo>
                    <a:lnTo>
                      <a:pt x="0" y="133146"/>
                    </a:lnTo>
                    <a:lnTo>
                      <a:pt x="49929" y="0"/>
                    </a:lnTo>
                    <a:lnTo>
                      <a:pt x="282935" y="0"/>
                    </a:lnTo>
                    <a:lnTo>
                      <a:pt x="332865" y="133146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2521445" y="7059671"/>
                <a:ext cx="3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333375" h="133350">
                    <a:moveTo>
                      <a:pt x="0" y="133146"/>
                    </a:moveTo>
                    <a:lnTo>
                      <a:pt x="49929" y="0"/>
                    </a:lnTo>
                    <a:lnTo>
                      <a:pt x="282935" y="0"/>
                    </a:lnTo>
                    <a:lnTo>
                      <a:pt x="332865" y="133146"/>
                    </a:lnTo>
                    <a:lnTo>
                      <a:pt x="0" y="133146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4" name="object 74"/>
            <p:cNvSpPr txBox="1"/>
            <p:nvPr/>
          </p:nvSpPr>
          <p:spPr>
            <a:xfrm>
              <a:off x="2457660" y="6969128"/>
              <a:ext cx="339725" cy="39624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operand_2_i</a:t>
              </a:r>
              <a:r>
                <a:rPr sz="300" u="sng" spc="40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0</a:t>
              </a:r>
              <a:endParaRPr sz="300">
                <a:latin typeface="Arial"/>
                <a:cs typeface="Arial"/>
              </a:endParaRPr>
            </a:p>
            <a:p>
              <a:pPr marL="27305">
                <a:lnSpc>
                  <a:spcPct val="100000"/>
                </a:lnSpc>
                <a:spcBef>
                  <a:spcPts val="260"/>
                </a:spcBef>
              </a:pPr>
              <a:r>
                <a:rPr sz="200" dirty="0">
                  <a:latin typeface="Arial"/>
                  <a:cs typeface="Arial"/>
                </a:rPr>
                <a:t>S=2'b00</a:t>
              </a:r>
              <a:r>
                <a:rPr sz="200" spc="70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</a:t>
              </a:r>
              <a:r>
                <a:rPr sz="250" spc="-25" dirty="0">
                  <a:latin typeface="Arial"/>
                  <a:cs typeface="Arial"/>
                </a:rPr>
                <a:t>0</a:t>
              </a:r>
              <a:endParaRPr sz="250">
                <a:latin typeface="Arial"/>
                <a:cs typeface="Arial"/>
              </a:endParaRPr>
            </a:p>
            <a:p>
              <a:pPr marL="27305">
                <a:lnSpc>
                  <a:spcPts val="275"/>
                </a:lnSpc>
                <a:spcBef>
                  <a:spcPts val="225"/>
                </a:spcBef>
              </a:pPr>
              <a:r>
                <a:rPr sz="200" dirty="0">
                  <a:latin typeface="Arial"/>
                  <a:cs typeface="Arial"/>
                </a:rPr>
                <a:t>S=2'b01</a:t>
              </a:r>
              <a:r>
                <a:rPr sz="200" spc="70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</a:t>
              </a:r>
              <a:r>
                <a:rPr sz="250" spc="-25" dirty="0">
                  <a:latin typeface="Arial"/>
                  <a:cs typeface="Arial"/>
                </a:rPr>
                <a:t>1</a:t>
              </a:r>
              <a:endParaRPr sz="250">
                <a:latin typeface="Arial"/>
                <a:cs typeface="Arial"/>
              </a:endParaRPr>
            </a:p>
            <a:p>
              <a:pPr marR="50165" algn="r">
                <a:lnSpc>
                  <a:spcPts val="260"/>
                </a:lnSpc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6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endParaRPr sz="250">
                <a:latin typeface="Arial"/>
                <a:cs typeface="Arial"/>
              </a:endParaRPr>
            </a:p>
            <a:p>
              <a:pPr marL="27305">
                <a:lnSpc>
                  <a:spcPts val="285"/>
                </a:lnSpc>
              </a:pPr>
              <a:r>
                <a:rPr sz="200" dirty="0">
                  <a:latin typeface="Arial"/>
                  <a:cs typeface="Arial"/>
                </a:rPr>
                <a:t>S=2'b10</a:t>
              </a:r>
              <a:r>
                <a:rPr sz="200" spc="70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</a:t>
              </a:r>
              <a:r>
                <a:rPr sz="250" spc="-25" dirty="0">
                  <a:latin typeface="Arial"/>
                  <a:cs typeface="Arial"/>
                </a:rPr>
                <a:t>2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00" dirty="0">
                  <a:latin typeface="Arial"/>
                  <a:cs typeface="Arial"/>
                </a:rPr>
                <a:t>S=default</a:t>
              </a:r>
              <a:r>
                <a:rPr sz="200" spc="65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</a:t>
              </a:r>
              <a:r>
                <a:rPr sz="250" spc="-25" dirty="0">
                  <a:latin typeface="Arial"/>
                  <a:cs typeface="Arial"/>
                </a:rPr>
                <a:t>3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827682" y="712624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29" y="0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2814159" y="6913793"/>
              <a:ext cx="83820" cy="3194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22222" dirty="0">
                  <a:latin typeface="Arial"/>
                  <a:cs typeface="Arial"/>
                </a:rPr>
                <a:t>S[1:0]</a:t>
              </a:r>
              <a:r>
                <a:rPr sz="375" spc="157" baseline="-22222" dirty="0">
                  <a:latin typeface="Arial"/>
                  <a:cs typeface="Arial"/>
                </a:rPr>
                <a:t> </a:t>
              </a:r>
              <a:r>
                <a:rPr sz="300" spc="-10" dirty="0">
                  <a:latin typeface="Arial"/>
                  <a:cs typeface="Arial"/>
                </a:rPr>
                <a:t>RTL_MUX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997443" y="7908480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8" name="object 78"/>
            <p:cNvGrpSpPr/>
            <p:nvPr/>
          </p:nvGrpSpPr>
          <p:grpSpPr>
            <a:xfrm>
              <a:off x="2985553" y="6991194"/>
              <a:ext cx="370205" cy="962660"/>
              <a:chOff x="2985553" y="6991194"/>
              <a:chExt cx="370205" cy="962660"/>
            </a:xfrm>
          </p:grpSpPr>
          <p:sp>
            <p:nvSpPr>
              <p:cNvPr id="79" name="object 79"/>
              <p:cNvSpPr/>
              <p:nvPr/>
            </p:nvSpPr>
            <p:spPr>
              <a:xfrm>
                <a:off x="2987458" y="7898493"/>
                <a:ext cx="20320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53340">
                    <a:moveTo>
                      <a:pt x="0" y="53258"/>
                    </a:moveTo>
                    <a:lnTo>
                      <a:pt x="0" y="0"/>
                    </a:lnTo>
                  </a:path>
                  <a:path w="20319" h="53340">
                    <a:moveTo>
                      <a:pt x="19971" y="33286"/>
                    </a:moveTo>
                    <a:lnTo>
                      <a:pt x="19971" y="1997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3153890" y="6993099"/>
                <a:ext cx="2000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200025">
                    <a:moveTo>
                      <a:pt x="199719" y="0"/>
                    </a:moveTo>
                    <a:lnTo>
                      <a:pt x="199719" y="199719"/>
                    </a:lnTo>
                    <a:lnTo>
                      <a:pt x="0" y="199719"/>
                    </a:lnTo>
                    <a:lnTo>
                      <a:pt x="0" y="0"/>
                    </a:lnTo>
                    <a:lnTo>
                      <a:pt x="199719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3153890" y="6993099"/>
                <a:ext cx="2000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200025">
                    <a:moveTo>
                      <a:pt x="0" y="199719"/>
                    </a:moveTo>
                    <a:lnTo>
                      <a:pt x="0" y="0"/>
                    </a:lnTo>
                    <a:lnTo>
                      <a:pt x="199719" y="0"/>
                    </a:lnTo>
                    <a:lnTo>
                      <a:pt x="199719" y="199719"/>
                    </a:lnTo>
                    <a:lnTo>
                      <a:pt x="0" y="199719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82"/>
            <p:cNvSpPr txBox="1"/>
            <p:nvPr/>
          </p:nvSpPr>
          <p:spPr>
            <a:xfrm>
              <a:off x="3090105" y="6928143"/>
              <a:ext cx="70485" cy="33020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mux1_select_reg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3340087" y="6965933"/>
              <a:ext cx="70485" cy="2546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RTL_LATCH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3220464" y="7192818"/>
              <a:ext cx="66675" cy="33655"/>
            </a:xfrm>
            <a:custGeom>
              <a:avLst/>
              <a:gdLst/>
              <a:ahLst/>
              <a:cxnLst/>
              <a:rect l="l" t="t" r="r" b="b"/>
              <a:pathLst>
                <a:path w="66675" h="33654">
                  <a:moveTo>
                    <a:pt x="0" y="33286"/>
                  </a:moveTo>
                  <a:lnTo>
                    <a:pt x="0" y="0"/>
                  </a:lnTo>
                </a:path>
                <a:path w="66675" h="33654">
                  <a:moveTo>
                    <a:pt x="66573" y="33286"/>
                  </a:moveTo>
                  <a:lnTo>
                    <a:pt x="66573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3189580" y="7147569"/>
              <a:ext cx="129539" cy="514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dirty="0">
                  <a:latin typeface="Arial"/>
                  <a:cs typeface="Arial"/>
                </a:rPr>
                <a:t>D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dirty="0">
                  <a:latin typeface="Arial"/>
                  <a:cs typeface="Arial"/>
                </a:rPr>
                <a:t>G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253750" y="6959812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3222867" y="6987061"/>
              <a:ext cx="62865" cy="514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dirty="0">
                  <a:latin typeface="Arial"/>
                  <a:cs typeface="Arial"/>
                </a:rPr>
                <a:t>Q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88" name="object 88"/>
            <p:cNvGrpSpPr/>
            <p:nvPr/>
          </p:nvGrpSpPr>
          <p:grpSpPr>
            <a:xfrm>
              <a:off x="2552827" y="5892737"/>
              <a:ext cx="203835" cy="370205"/>
              <a:chOff x="2552827" y="5892737"/>
              <a:chExt cx="203835" cy="370205"/>
            </a:xfrm>
          </p:grpSpPr>
          <p:sp>
            <p:nvSpPr>
              <p:cNvPr id="89" name="object 89"/>
              <p:cNvSpPr/>
              <p:nvPr/>
            </p:nvSpPr>
            <p:spPr>
              <a:xfrm>
                <a:off x="2554732" y="5894642"/>
                <a:ext cx="200025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366395">
                    <a:moveTo>
                      <a:pt x="199719" y="0"/>
                    </a:moveTo>
                    <a:lnTo>
                      <a:pt x="199719" y="366152"/>
                    </a:lnTo>
                    <a:lnTo>
                      <a:pt x="0" y="366152"/>
                    </a:lnTo>
                    <a:lnTo>
                      <a:pt x="0" y="0"/>
                    </a:lnTo>
                    <a:lnTo>
                      <a:pt x="199719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2554732" y="5894642"/>
                <a:ext cx="200025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366395">
                    <a:moveTo>
                      <a:pt x="0" y="366152"/>
                    </a:moveTo>
                    <a:lnTo>
                      <a:pt x="0" y="0"/>
                    </a:lnTo>
                    <a:lnTo>
                      <a:pt x="199719" y="0"/>
                    </a:lnTo>
                    <a:lnTo>
                      <a:pt x="199719" y="366152"/>
                    </a:lnTo>
                    <a:lnTo>
                      <a:pt x="0" y="366152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1" name="object 91"/>
            <p:cNvSpPr txBox="1"/>
            <p:nvPr/>
          </p:nvSpPr>
          <p:spPr>
            <a:xfrm>
              <a:off x="2490946" y="5929500"/>
              <a:ext cx="70485" cy="29654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operand_2_reg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2740929" y="5950693"/>
              <a:ext cx="70485" cy="2546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RTL_LATCH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93" name="object 93"/>
            <p:cNvGrpSpPr/>
            <p:nvPr/>
          </p:nvGrpSpPr>
          <p:grpSpPr>
            <a:xfrm>
              <a:off x="2619400" y="6255714"/>
              <a:ext cx="73660" cy="43815"/>
              <a:chOff x="2619400" y="6255714"/>
              <a:chExt cx="73660" cy="43815"/>
            </a:xfrm>
          </p:grpSpPr>
          <p:sp>
            <p:nvSpPr>
              <p:cNvPr id="94" name="object 94"/>
              <p:cNvSpPr/>
              <p:nvPr/>
            </p:nvSpPr>
            <p:spPr>
              <a:xfrm>
                <a:off x="2621305" y="6260794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5"/>
              <p:cNvSpPr/>
              <p:nvPr/>
            </p:nvSpPr>
            <p:spPr>
              <a:xfrm>
                <a:off x="2687878" y="6260794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6" name="object 96"/>
            <p:cNvSpPr txBox="1"/>
            <p:nvPr/>
          </p:nvSpPr>
          <p:spPr>
            <a:xfrm>
              <a:off x="2590422" y="6134117"/>
              <a:ext cx="129539" cy="13271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dirty="0">
                  <a:latin typeface="Arial"/>
                  <a:cs typeface="Arial"/>
                </a:rPr>
                <a:t>G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D[31:0]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654592" y="5861355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2623708" y="5888606"/>
              <a:ext cx="62865" cy="13462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Q[31:0]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99" name="object 99"/>
            <p:cNvGrpSpPr/>
            <p:nvPr/>
          </p:nvGrpSpPr>
          <p:grpSpPr>
            <a:xfrm>
              <a:off x="2918979" y="6125743"/>
              <a:ext cx="203835" cy="137160"/>
              <a:chOff x="2918979" y="6125743"/>
              <a:chExt cx="203835" cy="137160"/>
            </a:xfrm>
          </p:grpSpPr>
          <p:sp>
            <p:nvSpPr>
              <p:cNvPr id="100" name="object 100"/>
              <p:cNvSpPr/>
              <p:nvPr/>
            </p:nvSpPr>
            <p:spPr>
              <a:xfrm>
                <a:off x="2920884" y="6127648"/>
                <a:ext cx="2000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133350">
                    <a:moveTo>
                      <a:pt x="199719" y="133146"/>
                    </a:moveTo>
                    <a:lnTo>
                      <a:pt x="0" y="133146"/>
                    </a:lnTo>
                    <a:lnTo>
                      <a:pt x="49929" y="0"/>
                    </a:lnTo>
                    <a:lnTo>
                      <a:pt x="149789" y="0"/>
                    </a:lnTo>
                    <a:lnTo>
                      <a:pt x="199719" y="133146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1"/>
              <p:cNvSpPr/>
              <p:nvPr/>
            </p:nvSpPr>
            <p:spPr>
              <a:xfrm>
                <a:off x="2920884" y="6127648"/>
                <a:ext cx="2000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133350">
                    <a:moveTo>
                      <a:pt x="0" y="133146"/>
                    </a:moveTo>
                    <a:lnTo>
                      <a:pt x="49929" y="0"/>
                    </a:lnTo>
                    <a:lnTo>
                      <a:pt x="149789" y="0"/>
                    </a:lnTo>
                    <a:lnTo>
                      <a:pt x="199719" y="133146"/>
                    </a:lnTo>
                    <a:lnTo>
                      <a:pt x="0" y="133146"/>
                    </a:lnTo>
                    <a:close/>
                  </a:path>
                  <a:path w="200025" h="133350">
                    <a:moveTo>
                      <a:pt x="199719" y="66573"/>
                    </a:moveTo>
                    <a:lnTo>
                      <a:pt x="173090" y="66573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102"/>
            <p:cNvSpPr txBox="1"/>
            <p:nvPr/>
          </p:nvSpPr>
          <p:spPr>
            <a:xfrm>
              <a:off x="3080452" y="5981769"/>
              <a:ext cx="83820" cy="2546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22222" dirty="0">
                  <a:latin typeface="Arial"/>
                  <a:cs typeface="Arial"/>
                </a:rPr>
                <a:t>S</a:t>
              </a:r>
              <a:r>
                <a:rPr sz="375" spc="127" baseline="-22222" dirty="0">
                  <a:latin typeface="Arial"/>
                  <a:cs typeface="Arial"/>
                </a:rPr>
                <a:t> </a:t>
              </a:r>
              <a:r>
                <a:rPr sz="300" spc="-10" dirty="0">
                  <a:latin typeface="Arial"/>
                  <a:cs typeface="Arial"/>
                </a:rPr>
                <a:t>RTL_MUX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87458" y="6094361"/>
              <a:ext cx="33655" cy="200025"/>
            </a:xfrm>
            <a:custGeom>
              <a:avLst/>
              <a:gdLst/>
              <a:ahLst/>
              <a:cxnLst/>
              <a:rect l="l" t="t" r="r" b="b"/>
              <a:pathLst>
                <a:path w="33655" h="200025">
                  <a:moveTo>
                    <a:pt x="0" y="199719"/>
                  </a:moveTo>
                  <a:lnTo>
                    <a:pt x="0" y="166432"/>
                  </a:lnTo>
                </a:path>
                <a:path w="33655" h="200025">
                  <a:moveTo>
                    <a:pt x="33286" y="0"/>
                  </a:moveTo>
                  <a:lnTo>
                    <a:pt x="33286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2857099" y="5999117"/>
              <a:ext cx="207010" cy="48831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8161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operand_1_i</a:t>
              </a:r>
              <a:endParaRPr sz="300">
                <a:latin typeface="Arial"/>
                <a:cs typeface="Arial"/>
              </a:endParaRPr>
            </a:p>
            <a:p>
              <a:pPr marL="12700">
                <a:lnSpc>
                  <a:spcPts val="275"/>
                </a:lnSpc>
                <a:spcBef>
                  <a:spcPts val="260"/>
                </a:spcBef>
              </a:pPr>
              <a:r>
                <a:rPr sz="200" dirty="0">
                  <a:latin typeface="Arial"/>
                  <a:cs typeface="Arial"/>
                </a:rPr>
                <a:t>S=1'b0</a:t>
              </a:r>
              <a:r>
                <a:rPr sz="200" spc="6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365760">
                <a:lnSpc>
                  <a:spcPts val="260"/>
                </a:lnSpc>
              </a:pP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ts val="285"/>
                </a:lnSpc>
              </a:pPr>
              <a:r>
                <a:rPr sz="200" dirty="0">
                  <a:latin typeface="Arial"/>
                  <a:cs typeface="Arial"/>
                </a:rPr>
                <a:t>S=1'b1</a:t>
              </a:r>
              <a:r>
                <a:rPr sz="200" spc="6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105" name="object 105"/>
            <p:cNvGrpSpPr/>
            <p:nvPr/>
          </p:nvGrpSpPr>
          <p:grpSpPr>
            <a:xfrm>
              <a:off x="2486254" y="5326865"/>
              <a:ext cx="137160" cy="137160"/>
              <a:chOff x="2486254" y="5326865"/>
              <a:chExt cx="137160" cy="137160"/>
            </a:xfrm>
          </p:grpSpPr>
          <p:sp>
            <p:nvSpPr>
              <p:cNvPr id="106" name="object 106"/>
              <p:cNvSpPr/>
              <p:nvPr/>
            </p:nvSpPr>
            <p:spPr>
              <a:xfrm>
                <a:off x="2488159" y="532877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133146" y="66573"/>
                    </a:moveTo>
                    <a:lnTo>
                      <a:pt x="127914" y="92492"/>
                    </a:lnTo>
                    <a:lnTo>
                      <a:pt x="113647" y="113652"/>
                    </a:lnTo>
                    <a:lnTo>
                      <a:pt x="92486" y="127916"/>
                    </a:lnTo>
                    <a:lnTo>
                      <a:pt x="66573" y="133146"/>
                    </a:lnTo>
                    <a:lnTo>
                      <a:pt x="40659" y="127916"/>
                    </a:lnTo>
                    <a:lnTo>
                      <a:pt x="19498" y="113652"/>
                    </a:lnTo>
                    <a:lnTo>
                      <a:pt x="5231" y="92492"/>
                    </a:lnTo>
                    <a:lnTo>
                      <a:pt x="0" y="66573"/>
                    </a:lnTo>
                    <a:lnTo>
                      <a:pt x="5231" y="40653"/>
                    </a:lnTo>
                    <a:lnTo>
                      <a:pt x="19498" y="19493"/>
                    </a:lnTo>
                    <a:lnTo>
                      <a:pt x="40659" y="5229"/>
                    </a:lnTo>
                    <a:lnTo>
                      <a:pt x="66573" y="0"/>
                    </a:lnTo>
                    <a:lnTo>
                      <a:pt x="92486" y="5229"/>
                    </a:lnTo>
                    <a:lnTo>
                      <a:pt x="113647" y="19493"/>
                    </a:lnTo>
                    <a:lnTo>
                      <a:pt x="127914" y="40653"/>
                    </a:lnTo>
                    <a:lnTo>
                      <a:pt x="133146" y="66573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7"/>
              <p:cNvSpPr/>
              <p:nvPr/>
            </p:nvSpPr>
            <p:spPr>
              <a:xfrm>
                <a:off x="2488159" y="532877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66573" y="0"/>
                    </a:moveTo>
                    <a:lnTo>
                      <a:pt x="40659" y="5229"/>
                    </a:lnTo>
                    <a:lnTo>
                      <a:pt x="19498" y="19493"/>
                    </a:lnTo>
                    <a:lnTo>
                      <a:pt x="5231" y="40653"/>
                    </a:lnTo>
                    <a:lnTo>
                      <a:pt x="0" y="66573"/>
                    </a:lnTo>
                    <a:lnTo>
                      <a:pt x="5231" y="92492"/>
                    </a:lnTo>
                    <a:lnTo>
                      <a:pt x="19498" y="113652"/>
                    </a:lnTo>
                    <a:lnTo>
                      <a:pt x="40659" y="127916"/>
                    </a:lnTo>
                    <a:lnTo>
                      <a:pt x="66573" y="133146"/>
                    </a:lnTo>
                    <a:lnTo>
                      <a:pt x="92486" y="127916"/>
                    </a:lnTo>
                    <a:lnTo>
                      <a:pt x="113647" y="113652"/>
                    </a:lnTo>
                    <a:lnTo>
                      <a:pt x="127914" y="92492"/>
                    </a:lnTo>
                    <a:lnTo>
                      <a:pt x="133146" y="66573"/>
                    </a:lnTo>
                    <a:lnTo>
                      <a:pt x="127914" y="40653"/>
                    </a:lnTo>
                    <a:lnTo>
                      <a:pt x="113647" y="19493"/>
                    </a:lnTo>
                    <a:lnTo>
                      <a:pt x="92486" y="5229"/>
                    </a:lnTo>
                    <a:lnTo>
                      <a:pt x="66573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8"/>
              <p:cNvSpPr/>
              <p:nvPr/>
            </p:nvSpPr>
            <p:spPr>
              <a:xfrm>
                <a:off x="2553068" y="5327105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9"/>
              <p:cNvSpPr/>
              <p:nvPr/>
            </p:nvSpPr>
            <p:spPr>
              <a:xfrm>
                <a:off x="2521446" y="5455259"/>
                <a:ext cx="66675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985">
                    <a:moveTo>
                      <a:pt x="0" y="6657"/>
                    </a:moveTo>
                    <a:lnTo>
                      <a:pt x="3328" y="0"/>
                    </a:lnTo>
                  </a:path>
                  <a:path w="66675" h="6985">
                    <a:moveTo>
                      <a:pt x="66573" y="6657"/>
                    </a:moveTo>
                    <a:lnTo>
                      <a:pt x="63244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0" name="object 110"/>
            <p:cNvSpPr txBox="1"/>
            <p:nvPr/>
          </p:nvSpPr>
          <p:spPr>
            <a:xfrm>
              <a:off x="2520212" y="5370980"/>
              <a:ext cx="70485" cy="4889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&lt;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2424373" y="5159408"/>
              <a:ext cx="70485" cy="26543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alu_output2_i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2607782" y="5254997"/>
              <a:ext cx="70485" cy="1701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RTL_LT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2501680" y="5283521"/>
              <a:ext cx="62865" cy="58419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6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21446" y="5461916"/>
              <a:ext cx="66675" cy="33655"/>
            </a:xfrm>
            <a:custGeom>
              <a:avLst/>
              <a:gdLst/>
              <a:ahLst/>
              <a:cxnLst/>
              <a:rect l="l" t="t" r="r" b="b"/>
              <a:pathLst>
                <a:path w="66675" h="33654">
                  <a:moveTo>
                    <a:pt x="0" y="33286"/>
                  </a:moveTo>
                  <a:lnTo>
                    <a:pt x="0" y="0"/>
                  </a:lnTo>
                </a:path>
                <a:path w="66675" h="33654">
                  <a:moveTo>
                    <a:pt x="66573" y="33286"/>
                  </a:moveTo>
                  <a:lnTo>
                    <a:pt x="66573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2468393" y="5455875"/>
              <a:ext cx="129539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116" name="object 116"/>
            <p:cNvGrpSpPr/>
            <p:nvPr/>
          </p:nvGrpSpPr>
          <p:grpSpPr>
            <a:xfrm>
              <a:off x="2785833" y="5326865"/>
              <a:ext cx="137160" cy="137160"/>
              <a:chOff x="2785833" y="5326865"/>
              <a:chExt cx="137160" cy="137160"/>
            </a:xfrm>
          </p:grpSpPr>
          <p:sp>
            <p:nvSpPr>
              <p:cNvPr id="117" name="object 117"/>
              <p:cNvSpPr/>
              <p:nvPr/>
            </p:nvSpPr>
            <p:spPr>
              <a:xfrm>
                <a:off x="2787738" y="532877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133146" y="66573"/>
                    </a:moveTo>
                    <a:lnTo>
                      <a:pt x="127914" y="92492"/>
                    </a:lnTo>
                    <a:lnTo>
                      <a:pt x="113647" y="113652"/>
                    </a:lnTo>
                    <a:lnTo>
                      <a:pt x="92486" y="127916"/>
                    </a:lnTo>
                    <a:lnTo>
                      <a:pt x="66573" y="133146"/>
                    </a:lnTo>
                    <a:lnTo>
                      <a:pt x="40659" y="127916"/>
                    </a:lnTo>
                    <a:lnTo>
                      <a:pt x="19498" y="113652"/>
                    </a:lnTo>
                    <a:lnTo>
                      <a:pt x="5231" y="92492"/>
                    </a:lnTo>
                    <a:lnTo>
                      <a:pt x="0" y="66573"/>
                    </a:lnTo>
                    <a:lnTo>
                      <a:pt x="5231" y="40653"/>
                    </a:lnTo>
                    <a:lnTo>
                      <a:pt x="19498" y="19493"/>
                    </a:lnTo>
                    <a:lnTo>
                      <a:pt x="40659" y="5229"/>
                    </a:lnTo>
                    <a:lnTo>
                      <a:pt x="66573" y="0"/>
                    </a:lnTo>
                    <a:lnTo>
                      <a:pt x="92486" y="5229"/>
                    </a:lnTo>
                    <a:lnTo>
                      <a:pt x="113647" y="19493"/>
                    </a:lnTo>
                    <a:lnTo>
                      <a:pt x="127914" y="40653"/>
                    </a:lnTo>
                    <a:lnTo>
                      <a:pt x="133146" y="66573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8"/>
              <p:cNvSpPr/>
              <p:nvPr/>
            </p:nvSpPr>
            <p:spPr>
              <a:xfrm>
                <a:off x="2787738" y="532877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66573" y="0"/>
                    </a:moveTo>
                    <a:lnTo>
                      <a:pt x="40659" y="5229"/>
                    </a:lnTo>
                    <a:lnTo>
                      <a:pt x="19498" y="19493"/>
                    </a:lnTo>
                    <a:lnTo>
                      <a:pt x="5231" y="40653"/>
                    </a:lnTo>
                    <a:lnTo>
                      <a:pt x="0" y="66573"/>
                    </a:lnTo>
                    <a:lnTo>
                      <a:pt x="5231" y="92492"/>
                    </a:lnTo>
                    <a:lnTo>
                      <a:pt x="19498" y="113652"/>
                    </a:lnTo>
                    <a:lnTo>
                      <a:pt x="40659" y="127916"/>
                    </a:lnTo>
                    <a:lnTo>
                      <a:pt x="66573" y="133146"/>
                    </a:lnTo>
                    <a:lnTo>
                      <a:pt x="92486" y="127916"/>
                    </a:lnTo>
                    <a:lnTo>
                      <a:pt x="113647" y="113652"/>
                    </a:lnTo>
                    <a:lnTo>
                      <a:pt x="127914" y="92492"/>
                    </a:lnTo>
                    <a:lnTo>
                      <a:pt x="133146" y="66573"/>
                    </a:lnTo>
                    <a:lnTo>
                      <a:pt x="127914" y="40653"/>
                    </a:lnTo>
                    <a:lnTo>
                      <a:pt x="113647" y="19493"/>
                    </a:lnTo>
                    <a:lnTo>
                      <a:pt x="92486" y="5229"/>
                    </a:lnTo>
                    <a:lnTo>
                      <a:pt x="66573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9"/>
              <p:cNvSpPr/>
              <p:nvPr/>
            </p:nvSpPr>
            <p:spPr>
              <a:xfrm>
                <a:off x="2852647" y="5327105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2821025" y="5455259"/>
                <a:ext cx="66675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985">
                    <a:moveTo>
                      <a:pt x="0" y="6657"/>
                    </a:moveTo>
                    <a:lnTo>
                      <a:pt x="3328" y="0"/>
                    </a:lnTo>
                  </a:path>
                  <a:path w="66675" h="6985">
                    <a:moveTo>
                      <a:pt x="66573" y="6657"/>
                    </a:moveTo>
                    <a:lnTo>
                      <a:pt x="63244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1" name="object 121"/>
            <p:cNvSpPr txBox="1"/>
            <p:nvPr/>
          </p:nvSpPr>
          <p:spPr>
            <a:xfrm>
              <a:off x="2819791" y="5370980"/>
              <a:ext cx="70485" cy="4889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&lt;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2723952" y="5092764"/>
              <a:ext cx="70485" cy="3321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alu_output2_i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0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2907361" y="5254997"/>
              <a:ext cx="70485" cy="1701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RTL_LT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2801259" y="5283521"/>
              <a:ext cx="62865" cy="58419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6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2821025" y="5461916"/>
              <a:ext cx="66675" cy="33655"/>
            </a:xfrm>
            <a:custGeom>
              <a:avLst/>
              <a:gdLst/>
              <a:ahLst/>
              <a:cxnLst/>
              <a:rect l="l" t="t" r="r" b="b"/>
              <a:pathLst>
                <a:path w="66675" h="33654">
                  <a:moveTo>
                    <a:pt x="0" y="33286"/>
                  </a:moveTo>
                  <a:lnTo>
                    <a:pt x="0" y="0"/>
                  </a:lnTo>
                </a:path>
                <a:path w="66675" h="33654">
                  <a:moveTo>
                    <a:pt x="66573" y="33286"/>
                  </a:moveTo>
                  <a:lnTo>
                    <a:pt x="66573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2767972" y="5455875"/>
              <a:ext cx="129539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127" name="object 127"/>
            <p:cNvGrpSpPr/>
            <p:nvPr/>
          </p:nvGrpSpPr>
          <p:grpSpPr>
            <a:xfrm>
              <a:off x="1740635" y="3955458"/>
              <a:ext cx="254000" cy="736600"/>
              <a:chOff x="1740635" y="3955458"/>
              <a:chExt cx="254000" cy="736600"/>
            </a:xfrm>
          </p:grpSpPr>
          <p:sp>
            <p:nvSpPr>
              <p:cNvPr id="128" name="object 128"/>
              <p:cNvSpPr/>
              <p:nvPr/>
            </p:nvSpPr>
            <p:spPr>
              <a:xfrm>
                <a:off x="1742540" y="4636409"/>
                <a:ext cx="13335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53339">
                    <a:moveTo>
                      <a:pt x="13314" y="26629"/>
                    </a:moveTo>
                    <a:lnTo>
                      <a:pt x="0" y="26629"/>
                    </a:lnTo>
                  </a:path>
                  <a:path w="13335" h="53339">
                    <a:moveTo>
                      <a:pt x="0" y="53258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1852385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139803" y="69901"/>
                    </a:moveTo>
                    <a:lnTo>
                      <a:pt x="134310" y="97113"/>
                    </a:lnTo>
                    <a:lnTo>
                      <a:pt x="119329" y="119332"/>
                    </a:lnTo>
                    <a:lnTo>
                      <a:pt x="97110" y="134311"/>
                    </a:lnTo>
                    <a:lnTo>
                      <a:pt x="69901" y="139803"/>
                    </a:lnTo>
                    <a:lnTo>
                      <a:pt x="42692" y="134311"/>
                    </a:lnTo>
                    <a:lnTo>
                      <a:pt x="20473" y="119332"/>
                    </a:lnTo>
                    <a:lnTo>
                      <a:pt x="5493" y="97113"/>
                    </a:lnTo>
                    <a:lnTo>
                      <a:pt x="0" y="69901"/>
                    </a:lnTo>
                    <a:lnTo>
                      <a:pt x="5493" y="42690"/>
                    </a:lnTo>
                    <a:lnTo>
                      <a:pt x="20473" y="20471"/>
                    </a:lnTo>
                    <a:lnTo>
                      <a:pt x="42692" y="5492"/>
                    </a:lnTo>
                    <a:lnTo>
                      <a:pt x="69901" y="0"/>
                    </a:lnTo>
                    <a:lnTo>
                      <a:pt x="97110" y="5492"/>
                    </a:lnTo>
                    <a:lnTo>
                      <a:pt x="119329" y="20471"/>
                    </a:lnTo>
                    <a:lnTo>
                      <a:pt x="134310" y="42690"/>
                    </a:lnTo>
                    <a:lnTo>
                      <a:pt x="139803" y="6990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30"/>
              <p:cNvSpPr/>
              <p:nvPr/>
            </p:nvSpPr>
            <p:spPr>
              <a:xfrm>
                <a:off x="1852385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69901" y="0"/>
                    </a:moveTo>
                    <a:lnTo>
                      <a:pt x="42692" y="5492"/>
                    </a:lnTo>
                    <a:lnTo>
                      <a:pt x="20473" y="20471"/>
                    </a:lnTo>
                    <a:lnTo>
                      <a:pt x="5493" y="42690"/>
                    </a:lnTo>
                    <a:lnTo>
                      <a:pt x="0" y="69901"/>
                    </a:lnTo>
                    <a:lnTo>
                      <a:pt x="5493" y="97113"/>
                    </a:lnTo>
                    <a:lnTo>
                      <a:pt x="20473" y="119332"/>
                    </a:lnTo>
                    <a:lnTo>
                      <a:pt x="42692" y="134311"/>
                    </a:lnTo>
                    <a:lnTo>
                      <a:pt x="69901" y="139803"/>
                    </a:lnTo>
                    <a:lnTo>
                      <a:pt x="97110" y="134311"/>
                    </a:lnTo>
                    <a:lnTo>
                      <a:pt x="119329" y="119332"/>
                    </a:lnTo>
                    <a:lnTo>
                      <a:pt x="134310" y="97113"/>
                    </a:lnTo>
                    <a:lnTo>
                      <a:pt x="139803" y="69901"/>
                    </a:lnTo>
                    <a:lnTo>
                      <a:pt x="134310" y="42690"/>
                    </a:lnTo>
                    <a:lnTo>
                      <a:pt x="119329" y="20471"/>
                    </a:lnTo>
                    <a:lnTo>
                      <a:pt x="97110" y="5492"/>
                    </a:lnTo>
                    <a:lnTo>
                      <a:pt x="69901" y="0"/>
                    </a:lnTo>
                  </a:path>
                  <a:path w="140335" h="140335">
                    <a:moveTo>
                      <a:pt x="3328" y="139803"/>
                    </a:moveTo>
                    <a:lnTo>
                      <a:pt x="23300" y="11983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131"/>
              <p:cNvSpPr/>
              <p:nvPr/>
            </p:nvSpPr>
            <p:spPr>
              <a:xfrm>
                <a:off x="1920623" y="4095502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1968888" y="4077195"/>
                <a:ext cx="2032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2032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133"/>
              <p:cNvSpPr/>
              <p:nvPr/>
            </p:nvSpPr>
            <p:spPr>
              <a:xfrm>
                <a:off x="1920623" y="3955699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4" name="object 134"/>
            <p:cNvSpPr txBox="1"/>
            <p:nvPr/>
          </p:nvSpPr>
          <p:spPr>
            <a:xfrm>
              <a:off x="1887767" y="3991239"/>
              <a:ext cx="70485" cy="723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25" dirty="0">
                  <a:latin typeface="Arial"/>
                  <a:cs typeface="Arial"/>
                </a:rPr>
                <a:t>&lt;&lt;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35" name="object 135"/>
            <p:cNvSpPr txBox="1"/>
            <p:nvPr/>
          </p:nvSpPr>
          <p:spPr>
            <a:xfrm>
              <a:off x="1788600" y="3728014"/>
              <a:ext cx="70485" cy="3321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0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36" name="object 136"/>
            <p:cNvSpPr txBox="1"/>
            <p:nvPr/>
          </p:nvSpPr>
          <p:spPr>
            <a:xfrm>
              <a:off x="1978666" y="3765975"/>
              <a:ext cx="70485" cy="26098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RTL_LSHIFT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37" name="object 137"/>
            <p:cNvSpPr txBox="1"/>
            <p:nvPr/>
          </p:nvSpPr>
          <p:spPr>
            <a:xfrm>
              <a:off x="1802662" y="4091125"/>
              <a:ext cx="62865" cy="5334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</a:t>
              </a:r>
              <a:r>
                <a:rPr sz="250" spc="-25" dirty="0">
                  <a:latin typeface="Arial"/>
                  <a:cs typeface="Arial"/>
                </a:rPr>
                <a:t>2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1988860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 txBox="1"/>
            <p:nvPr/>
          </p:nvSpPr>
          <p:spPr>
            <a:xfrm>
              <a:off x="1935808" y="4091131"/>
              <a:ext cx="62865" cy="11811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I1[4:0]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40" name="object 140"/>
            <p:cNvSpPr txBox="1"/>
            <p:nvPr/>
          </p:nvSpPr>
          <p:spPr>
            <a:xfrm>
              <a:off x="1869235" y="3828833"/>
              <a:ext cx="62865" cy="3987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  <a:tabLst>
                  <a:tab pos="269875" algn="l"/>
                </a:tabLst>
              </a:pPr>
              <a:r>
                <a:rPr sz="250" spc="-10" dirty="0">
                  <a:latin typeface="Arial"/>
                  <a:cs typeface="Arial"/>
                </a:rPr>
                <a:t>I0[31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dirty="0">
                  <a:latin typeface="Arial"/>
                  <a:cs typeface="Arial"/>
                </a:rPr>
                <a:t>	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141" name="object 141"/>
            <p:cNvGrpSpPr/>
            <p:nvPr/>
          </p:nvGrpSpPr>
          <p:grpSpPr>
            <a:xfrm>
              <a:off x="2153388" y="3962115"/>
              <a:ext cx="203835" cy="137160"/>
              <a:chOff x="2153388" y="3962115"/>
              <a:chExt cx="203835" cy="137160"/>
            </a:xfrm>
          </p:grpSpPr>
          <p:sp>
            <p:nvSpPr>
              <p:cNvPr id="142" name="object 142"/>
              <p:cNvSpPr/>
              <p:nvPr/>
            </p:nvSpPr>
            <p:spPr>
              <a:xfrm>
                <a:off x="2155293" y="3964020"/>
                <a:ext cx="2000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133350">
                    <a:moveTo>
                      <a:pt x="199719" y="133146"/>
                    </a:moveTo>
                    <a:lnTo>
                      <a:pt x="0" y="133146"/>
                    </a:lnTo>
                    <a:lnTo>
                      <a:pt x="49929" y="0"/>
                    </a:lnTo>
                    <a:lnTo>
                      <a:pt x="149789" y="0"/>
                    </a:lnTo>
                    <a:lnTo>
                      <a:pt x="199719" y="133146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143"/>
              <p:cNvSpPr/>
              <p:nvPr/>
            </p:nvSpPr>
            <p:spPr>
              <a:xfrm>
                <a:off x="2155293" y="3964020"/>
                <a:ext cx="2000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133350">
                    <a:moveTo>
                      <a:pt x="0" y="133146"/>
                    </a:moveTo>
                    <a:lnTo>
                      <a:pt x="49929" y="0"/>
                    </a:lnTo>
                    <a:lnTo>
                      <a:pt x="149789" y="0"/>
                    </a:lnTo>
                    <a:lnTo>
                      <a:pt x="199719" y="133146"/>
                    </a:lnTo>
                    <a:lnTo>
                      <a:pt x="0" y="133146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4" name="object 144"/>
            <p:cNvSpPr txBox="1"/>
            <p:nvPr/>
          </p:nvSpPr>
          <p:spPr>
            <a:xfrm>
              <a:off x="2314860" y="3818142"/>
              <a:ext cx="70485" cy="2120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RTL_MUX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28383" y="40305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26629" y="0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 txBox="1"/>
            <p:nvPr/>
          </p:nvSpPr>
          <p:spPr>
            <a:xfrm>
              <a:off x="2336079" y="4024551"/>
              <a:ext cx="62865" cy="476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dirty="0">
                  <a:latin typeface="Arial"/>
                  <a:cs typeface="Arial"/>
                </a:rPr>
                <a:t>S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2221866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288439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 txBox="1"/>
            <p:nvPr/>
          </p:nvSpPr>
          <p:spPr>
            <a:xfrm>
              <a:off x="2091507" y="3854003"/>
              <a:ext cx="207010" cy="5638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233679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1</a:t>
              </a:r>
              <a:endParaRPr sz="300">
                <a:latin typeface="Arial"/>
                <a:cs typeface="Arial"/>
              </a:endParaRPr>
            </a:p>
            <a:p>
              <a:pPr marL="12700">
                <a:lnSpc>
                  <a:spcPts val="275"/>
                </a:lnSpc>
                <a:spcBef>
                  <a:spcPts val="260"/>
                </a:spcBef>
              </a:pPr>
              <a:r>
                <a:rPr sz="200" dirty="0">
                  <a:latin typeface="Arial"/>
                  <a:cs typeface="Arial"/>
                </a:rPr>
                <a:t>V=B"01",</a:t>
              </a:r>
              <a:r>
                <a:rPr sz="200" spc="2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S=1'b1</a:t>
              </a:r>
              <a:r>
                <a:rPr sz="200" spc="6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I0[1:0]</a:t>
              </a:r>
              <a:endParaRPr sz="250">
                <a:latin typeface="Arial"/>
                <a:cs typeface="Arial"/>
              </a:endParaRPr>
            </a:p>
            <a:p>
              <a:pPr marL="453390">
                <a:lnSpc>
                  <a:spcPts val="260"/>
                </a:lnSpc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r>
                <a:rPr sz="250" spc="-10" dirty="0">
                  <a:latin typeface="Arial"/>
                  <a:cs typeface="Arial"/>
                </a:rPr>
                <a:t>[1:0]</a:t>
              </a:r>
              <a:endParaRPr sz="250">
                <a:latin typeface="Arial"/>
                <a:cs typeface="Arial"/>
              </a:endParaRPr>
            </a:p>
            <a:p>
              <a:pPr marL="97155">
                <a:lnSpc>
                  <a:spcPts val="285"/>
                </a:lnSpc>
              </a:pPr>
              <a:r>
                <a:rPr sz="200" dirty="0">
                  <a:latin typeface="Arial"/>
                  <a:cs typeface="Arial"/>
                </a:rPr>
                <a:t>S=default</a:t>
              </a:r>
              <a:r>
                <a:rPr sz="200" spc="5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I1[1:0]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150" name="object 150"/>
            <p:cNvGrpSpPr/>
            <p:nvPr/>
          </p:nvGrpSpPr>
          <p:grpSpPr>
            <a:xfrm>
              <a:off x="2552827" y="3962115"/>
              <a:ext cx="203835" cy="137160"/>
              <a:chOff x="2552827" y="3962115"/>
              <a:chExt cx="203835" cy="137160"/>
            </a:xfrm>
          </p:grpSpPr>
          <p:sp>
            <p:nvSpPr>
              <p:cNvPr id="151" name="object 151"/>
              <p:cNvSpPr/>
              <p:nvPr/>
            </p:nvSpPr>
            <p:spPr>
              <a:xfrm>
                <a:off x="2554732" y="3964020"/>
                <a:ext cx="2000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133350">
                    <a:moveTo>
                      <a:pt x="199719" y="133146"/>
                    </a:moveTo>
                    <a:lnTo>
                      <a:pt x="0" y="133146"/>
                    </a:lnTo>
                    <a:lnTo>
                      <a:pt x="49929" y="0"/>
                    </a:lnTo>
                    <a:lnTo>
                      <a:pt x="149789" y="0"/>
                    </a:lnTo>
                    <a:lnTo>
                      <a:pt x="199719" y="133146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152"/>
              <p:cNvSpPr/>
              <p:nvPr/>
            </p:nvSpPr>
            <p:spPr>
              <a:xfrm>
                <a:off x="2554732" y="3964020"/>
                <a:ext cx="2000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133350">
                    <a:moveTo>
                      <a:pt x="0" y="133146"/>
                    </a:moveTo>
                    <a:lnTo>
                      <a:pt x="49929" y="0"/>
                    </a:lnTo>
                    <a:lnTo>
                      <a:pt x="149789" y="0"/>
                    </a:lnTo>
                    <a:lnTo>
                      <a:pt x="199719" y="133146"/>
                    </a:lnTo>
                    <a:lnTo>
                      <a:pt x="0" y="133146"/>
                    </a:lnTo>
                    <a:close/>
                  </a:path>
                  <a:path w="200025" h="133350">
                    <a:moveTo>
                      <a:pt x="199719" y="66573"/>
                    </a:moveTo>
                    <a:lnTo>
                      <a:pt x="173090" y="66573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3" name="object 153"/>
            <p:cNvSpPr txBox="1"/>
            <p:nvPr/>
          </p:nvSpPr>
          <p:spPr>
            <a:xfrm>
              <a:off x="2714299" y="3818142"/>
              <a:ext cx="83820" cy="2546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22222" dirty="0">
                  <a:latin typeface="Arial"/>
                  <a:cs typeface="Arial"/>
                </a:rPr>
                <a:t>S</a:t>
              </a:r>
              <a:r>
                <a:rPr sz="375" spc="127" baseline="-22222" dirty="0">
                  <a:latin typeface="Arial"/>
                  <a:cs typeface="Arial"/>
                </a:rPr>
                <a:t> </a:t>
              </a:r>
              <a:r>
                <a:rPr sz="300" spc="-10" dirty="0">
                  <a:latin typeface="Arial"/>
                  <a:cs typeface="Arial"/>
                </a:rPr>
                <a:t>RTL_MUX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21305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87878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 txBox="1"/>
            <p:nvPr/>
          </p:nvSpPr>
          <p:spPr>
            <a:xfrm>
              <a:off x="2490946" y="3854003"/>
              <a:ext cx="207010" cy="5638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233679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2</a:t>
              </a:r>
              <a:endParaRPr sz="300">
                <a:latin typeface="Arial"/>
                <a:cs typeface="Arial"/>
              </a:endParaRPr>
            </a:p>
            <a:p>
              <a:pPr marL="12700">
                <a:lnSpc>
                  <a:spcPts val="275"/>
                </a:lnSpc>
                <a:spcBef>
                  <a:spcPts val="260"/>
                </a:spcBef>
              </a:pPr>
              <a:r>
                <a:rPr sz="200" dirty="0">
                  <a:latin typeface="Arial"/>
                  <a:cs typeface="Arial"/>
                </a:rPr>
                <a:t>V=B"01",</a:t>
              </a:r>
              <a:r>
                <a:rPr sz="200" spc="2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S=1'b1</a:t>
              </a:r>
              <a:r>
                <a:rPr sz="200" spc="6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I0[1:0]</a:t>
              </a:r>
              <a:endParaRPr sz="250">
                <a:latin typeface="Arial"/>
                <a:cs typeface="Arial"/>
              </a:endParaRPr>
            </a:p>
            <a:p>
              <a:pPr marL="453390">
                <a:lnSpc>
                  <a:spcPts val="260"/>
                </a:lnSpc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r>
                <a:rPr sz="250" spc="-10" dirty="0">
                  <a:latin typeface="Arial"/>
                  <a:cs typeface="Arial"/>
                </a:rPr>
                <a:t>[1:0]</a:t>
              </a:r>
              <a:endParaRPr sz="250">
                <a:latin typeface="Arial"/>
                <a:cs typeface="Arial"/>
              </a:endParaRPr>
            </a:p>
            <a:p>
              <a:pPr marL="97155">
                <a:lnSpc>
                  <a:spcPts val="285"/>
                </a:lnSpc>
              </a:pPr>
              <a:r>
                <a:rPr sz="200" dirty="0">
                  <a:latin typeface="Arial"/>
                  <a:cs typeface="Arial"/>
                </a:rPr>
                <a:t>S=default</a:t>
              </a:r>
              <a:r>
                <a:rPr sz="200" spc="5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I1[1:0]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97584" y="4579822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8" name="object 158"/>
            <p:cNvGrpSpPr/>
            <p:nvPr/>
          </p:nvGrpSpPr>
          <p:grpSpPr>
            <a:xfrm>
              <a:off x="2885693" y="3962115"/>
              <a:ext cx="236854" cy="662940"/>
              <a:chOff x="2885693" y="3962115"/>
              <a:chExt cx="236854" cy="662940"/>
            </a:xfrm>
          </p:grpSpPr>
          <p:sp>
            <p:nvSpPr>
              <p:cNvPr id="159" name="object 159"/>
              <p:cNvSpPr/>
              <p:nvPr/>
            </p:nvSpPr>
            <p:spPr>
              <a:xfrm>
                <a:off x="2887598" y="4569836"/>
                <a:ext cx="20320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53339">
                    <a:moveTo>
                      <a:pt x="0" y="53258"/>
                    </a:moveTo>
                    <a:lnTo>
                      <a:pt x="0" y="0"/>
                    </a:lnTo>
                  </a:path>
                  <a:path w="20319" h="53339">
                    <a:moveTo>
                      <a:pt x="19971" y="33286"/>
                    </a:moveTo>
                    <a:lnTo>
                      <a:pt x="19971" y="1997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160"/>
              <p:cNvSpPr/>
              <p:nvPr/>
            </p:nvSpPr>
            <p:spPr>
              <a:xfrm>
                <a:off x="2987458" y="396402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133146" y="66573"/>
                    </a:moveTo>
                    <a:lnTo>
                      <a:pt x="127914" y="92492"/>
                    </a:lnTo>
                    <a:lnTo>
                      <a:pt x="113647" y="113652"/>
                    </a:lnTo>
                    <a:lnTo>
                      <a:pt x="92486" y="127916"/>
                    </a:lnTo>
                    <a:lnTo>
                      <a:pt x="66573" y="133146"/>
                    </a:lnTo>
                    <a:lnTo>
                      <a:pt x="40659" y="127916"/>
                    </a:lnTo>
                    <a:lnTo>
                      <a:pt x="19498" y="113652"/>
                    </a:lnTo>
                    <a:lnTo>
                      <a:pt x="5231" y="92492"/>
                    </a:lnTo>
                    <a:lnTo>
                      <a:pt x="0" y="66573"/>
                    </a:lnTo>
                    <a:lnTo>
                      <a:pt x="5231" y="40653"/>
                    </a:lnTo>
                    <a:lnTo>
                      <a:pt x="19498" y="19493"/>
                    </a:lnTo>
                    <a:lnTo>
                      <a:pt x="40659" y="5229"/>
                    </a:lnTo>
                    <a:lnTo>
                      <a:pt x="66573" y="0"/>
                    </a:lnTo>
                    <a:lnTo>
                      <a:pt x="92486" y="5229"/>
                    </a:lnTo>
                    <a:lnTo>
                      <a:pt x="113647" y="19493"/>
                    </a:lnTo>
                    <a:lnTo>
                      <a:pt x="127914" y="40653"/>
                    </a:lnTo>
                    <a:lnTo>
                      <a:pt x="133146" y="66573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161"/>
              <p:cNvSpPr/>
              <p:nvPr/>
            </p:nvSpPr>
            <p:spPr>
              <a:xfrm>
                <a:off x="2987458" y="396402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66573" y="0"/>
                    </a:moveTo>
                    <a:lnTo>
                      <a:pt x="40659" y="5229"/>
                    </a:lnTo>
                    <a:lnTo>
                      <a:pt x="19498" y="19493"/>
                    </a:lnTo>
                    <a:lnTo>
                      <a:pt x="5231" y="40653"/>
                    </a:lnTo>
                    <a:lnTo>
                      <a:pt x="0" y="66573"/>
                    </a:lnTo>
                    <a:lnTo>
                      <a:pt x="5231" y="92492"/>
                    </a:lnTo>
                    <a:lnTo>
                      <a:pt x="19498" y="113652"/>
                    </a:lnTo>
                    <a:lnTo>
                      <a:pt x="40659" y="127916"/>
                    </a:lnTo>
                    <a:lnTo>
                      <a:pt x="66573" y="133146"/>
                    </a:lnTo>
                    <a:lnTo>
                      <a:pt x="92486" y="127916"/>
                    </a:lnTo>
                    <a:lnTo>
                      <a:pt x="113647" y="113652"/>
                    </a:lnTo>
                    <a:lnTo>
                      <a:pt x="127914" y="92492"/>
                    </a:lnTo>
                    <a:lnTo>
                      <a:pt x="133146" y="66573"/>
                    </a:lnTo>
                    <a:lnTo>
                      <a:pt x="127914" y="40653"/>
                    </a:lnTo>
                    <a:lnTo>
                      <a:pt x="113647" y="19493"/>
                    </a:lnTo>
                    <a:lnTo>
                      <a:pt x="92486" y="5229"/>
                    </a:lnTo>
                    <a:lnTo>
                      <a:pt x="66573" y="0"/>
                    </a:lnTo>
                  </a:path>
                  <a:path w="133350" h="133350">
                    <a:moveTo>
                      <a:pt x="33286" y="133146"/>
                    </a:moveTo>
                    <a:lnTo>
                      <a:pt x="36615" y="126488"/>
                    </a:lnTo>
                  </a:path>
                  <a:path w="133350" h="133350">
                    <a:moveTo>
                      <a:pt x="99859" y="133146"/>
                    </a:moveTo>
                    <a:lnTo>
                      <a:pt x="96531" y="126488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3052366" y="3962356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3" name="object 163"/>
            <p:cNvSpPr txBox="1"/>
            <p:nvPr/>
          </p:nvSpPr>
          <p:spPr>
            <a:xfrm>
              <a:off x="3019511" y="4006231"/>
              <a:ext cx="70485" cy="4889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+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64" name="object 164"/>
            <p:cNvSpPr txBox="1"/>
            <p:nvPr/>
          </p:nvSpPr>
          <p:spPr>
            <a:xfrm>
              <a:off x="2923672" y="3794659"/>
              <a:ext cx="70485" cy="26543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alu_output0_i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65" name="object 165"/>
            <p:cNvSpPr txBox="1"/>
            <p:nvPr/>
          </p:nvSpPr>
          <p:spPr>
            <a:xfrm>
              <a:off x="3107081" y="3852527"/>
              <a:ext cx="70485" cy="20764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RTL_ADD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0744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87317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 txBox="1"/>
            <p:nvPr/>
          </p:nvSpPr>
          <p:spPr>
            <a:xfrm>
              <a:off x="2967692" y="4091126"/>
              <a:ext cx="129539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69" name="object 169"/>
            <p:cNvSpPr txBox="1"/>
            <p:nvPr/>
          </p:nvSpPr>
          <p:spPr>
            <a:xfrm>
              <a:off x="3000978" y="3835490"/>
              <a:ext cx="62865" cy="1416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r>
                <a:rPr sz="250" spc="-10" dirty="0">
                  <a:latin typeface="Arial"/>
                  <a:cs typeface="Arial"/>
                </a:rPr>
                <a:t>[31:0]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170" name="object 170"/>
            <p:cNvGrpSpPr/>
            <p:nvPr/>
          </p:nvGrpSpPr>
          <p:grpSpPr>
            <a:xfrm>
              <a:off x="3268488" y="3962115"/>
              <a:ext cx="104139" cy="137160"/>
              <a:chOff x="3268488" y="3962115"/>
              <a:chExt cx="104139" cy="137160"/>
            </a:xfrm>
          </p:grpSpPr>
          <p:sp>
            <p:nvSpPr>
              <p:cNvPr id="171" name="object 171"/>
              <p:cNvSpPr/>
              <p:nvPr/>
            </p:nvSpPr>
            <p:spPr>
              <a:xfrm>
                <a:off x="3270393" y="3964020"/>
                <a:ext cx="100330" cy="116839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16839">
                    <a:moveTo>
                      <a:pt x="99859" y="73230"/>
                    </a:moveTo>
                    <a:lnTo>
                      <a:pt x="99859" y="116503"/>
                    </a:lnTo>
                    <a:lnTo>
                      <a:pt x="93202" y="109845"/>
                    </a:lnTo>
                    <a:lnTo>
                      <a:pt x="83216" y="103188"/>
                    </a:lnTo>
                    <a:lnTo>
                      <a:pt x="76559" y="99859"/>
                    </a:lnTo>
                    <a:lnTo>
                      <a:pt x="56587" y="93202"/>
                    </a:lnTo>
                    <a:lnTo>
                      <a:pt x="43272" y="93202"/>
                    </a:lnTo>
                    <a:lnTo>
                      <a:pt x="23300" y="99859"/>
                    </a:lnTo>
                    <a:lnTo>
                      <a:pt x="16643" y="103188"/>
                    </a:lnTo>
                    <a:lnTo>
                      <a:pt x="6657" y="109845"/>
                    </a:lnTo>
                    <a:lnTo>
                      <a:pt x="0" y="116503"/>
                    </a:lnTo>
                    <a:lnTo>
                      <a:pt x="0" y="73230"/>
                    </a:lnTo>
                    <a:lnTo>
                      <a:pt x="6657" y="53258"/>
                    </a:lnTo>
                    <a:lnTo>
                      <a:pt x="9985" y="46601"/>
                    </a:lnTo>
                    <a:lnTo>
                      <a:pt x="13314" y="36615"/>
                    </a:lnTo>
                    <a:lnTo>
                      <a:pt x="19971" y="26629"/>
                    </a:lnTo>
                    <a:lnTo>
                      <a:pt x="39943" y="6657"/>
                    </a:lnTo>
                    <a:lnTo>
                      <a:pt x="49929" y="0"/>
                    </a:lnTo>
                    <a:lnTo>
                      <a:pt x="59915" y="6657"/>
                    </a:lnTo>
                    <a:lnTo>
                      <a:pt x="79887" y="26629"/>
                    </a:lnTo>
                    <a:lnTo>
                      <a:pt x="86545" y="36615"/>
                    </a:lnTo>
                    <a:lnTo>
                      <a:pt x="89873" y="46601"/>
                    </a:lnTo>
                    <a:lnTo>
                      <a:pt x="93202" y="53258"/>
                    </a:lnTo>
                    <a:lnTo>
                      <a:pt x="99859" y="7323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72"/>
              <p:cNvSpPr/>
              <p:nvPr/>
            </p:nvSpPr>
            <p:spPr>
              <a:xfrm>
                <a:off x="3270393" y="3964020"/>
                <a:ext cx="10033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33350">
                    <a:moveTo>
                      <a:pt x="99859" y="133146"/>
                    </a:moveTo>
                    <a:lnTo>
                      <a:pt x="44213" y="110103"/>
                    </a:lnTo>
                    <a:lnTo>
                      <a:pt x="20211" y="117006"/>
                    </a:lnTo>
                    <a:lnTo>
                      <a:pt x="0" y="133146"/>
                    </a:lnTo>
                  </a:path>
                  <a:path w="100329" h="133350">
                    <a:moveTo>
                      <a:pt x="99859" y="116503"/>
                    </a:moveTo>
                    <a:lnTo>
                      <a:pt x="44213" y="93460"/>
                    </a:lnTo>
                    <a:lnTo>
                      <a:pt x="20211" y="100363"/>
                    </a:lnTo>
                    <a:lnTo>
                      <a:pt x="0" y="116503"/>
                    </a:lnTo>
                  </a:path>
                  <a:path w="100329" h="133350">
                    <a:moveTo>
                      <a:pt x="49929" y="0"/>
                    </a:moveTo>
                    <a:lnTo>
                      <a:pt x="69518" y="15951"/>
                    </a:lnTo>
                    <a:lnTo>
                      <a:pt x="84717" y="35716"/>
                    </a:lnTo>
                    <a:lnTo>
                      <a:pt x="95004" y="58427"/>
                    </a:lnTo>
                    <a:lnTo>
                      <a:pt x="99859" y="83216"/>
                    </a:lnTo>
                  </a:path>
                  <a:path w="100329" h="133350">
                    <a:moveTo>
                      <a:pt x="0" y="83216"/>
                    </a:moveTo>
                    <a:lnTo>
                      <a:pt x="4854" y="58427"/>
                    </a:lnTo>
                    <a:lnTo>
                      <a:pt x="15142" y="35716"/>
                    </a:lnTo>
                    <a:lnTo>
                      <a:pt x="30341" y="15951"/>
                    </a:lnTo>
                    <a:lnTo>
                      <a:pt x="49929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3" name="object 173"/>
            <p:cNvSpPr/>
            <p:nvPr/>
          </p:nvSpPr>
          <p:spPr>
            <a:xfrm>
              <a:off x="3287037" y="408385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0" y="46601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4" name="object 174"/>
            <p:cNvGrpSpPr/>
            <p:nvPr/>
          </p:nvGrpSpPr>
          <p:grpSpPr>
            <a:xfrm>
              <a:off x="3348617" y="4047237"/>
              <a:ext cx="23495" cy="83820"/>
              <a:chOff x="3348617" y="4047237"/>
              <a:chExt cx="23495" cy="83820"/>
            </a:xfrm>
          </p:grpSpPr>
          <p:sp>
            <p:nvSpPr>
              <p:cNvPr id="175" name="object 175"/>
              <p:cNvSpPr/>
              <p:nvPr/>
            </p:nvSpPr>
            <p:spPr>
              <a:xfrm>
                <a:off x="3370253" y="4047237"/>
                <a:ext cx="0" cy="33655"/>
              </a:xfrm>
              <a:custGeom>
                <a:avLst/>
                <a:gdLst/>
                <a:ahLst/>
                <a:cxnLst/>
                <a:rect l="l" t="t" r="r" b="b"/>
                <a:pathLst>
                  <a:path h="33654">
                    <a:moveTo>
                      <a:pt x="0" y="33286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176"/>
              <p:cNvSpPr/>
              <p:nvPr/>
            </p:nvSpPr>
            <p:spPr>
              <a:xfrm>
                <a:off x="3353610" y="4083852"/>
                <a:ext cx="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h="46989">
                    <a:moveTo>
                      <a:pt x="0" y="46601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" name="object 177"/>
            <p:cNvSpPr txBox="1"/>
            <p:nvPr/>
          </p:nvSpPr>
          <p:spPr>
            <a:xfrm>
              <a:off x="3209936" y="3771287"/>
              <a:ext cx="213995" cy="4533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33333" dirty="0">
                  <a:latin typeface="Arial"/>
                  <a:cs typeface="Arial"/>
                </a:rPr>
                <a:t>I0[31:0]</a:t>
              </a:r>
              <a:r>
                <a:rPr sz="375" spc="30" baseline="-33333" dirty="0">
                  <a:latin typeface="Arial"/>
                  <a:cs typeface="Arial"/>
                </a:rPr>
                <a:t> </a:t>
              </a:r>
              <a:r>
                <a:rPr sz="300" u="sng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</a:t>
              </a:r>
              <a:r>
                <a:rPr sz="300" dirty="0">
                  <a:latin typeface="Arial"/>
                  <a:cs typeface="Arial"/>
                </a:rPr>
                <a:t>lu_output0_i</a:t>
              </a:r>
              <a:r>
                <a:rPr sz="300" u="sng" spc="4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3</a:t>
              </a:r>
              <a:endParaRPr sz="300">
                <a:latin typeface="Arial"/>
                <a:cs typeface="Arial"/>
              </a:endParaRPr>
            </a:p>
            <a:p>
              <a:pPr marL="263525">
                <a:lnSpc>
                  <a:spcPts val="280"/>
                </a:lnSpc>
                <a:spcBef>
                  <a:spcPts val="90"/>
                </a:spcBef>
              </a:pP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r>
                <a:rPr sz="250" spc="-10" dirty="0">
                  <a:latin typeface="Arial"/>
                  <a:cs typeface="Arial"/>
                </a:rPr>
                <a:t>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ts val="280"/>
                </a:lnSpc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  <a:p>
              <a:pPr marL="133350">
                <a:lnSpc>
                  <a:spcPct val="100000"/>
                </a:lnSpc>
                <a:spcBef>
                  <a:spcPts val="114"/>
                </a:spcBef>
              </a:pPr>
              <a:r>
                <a:rPr sz="300" spc="-10" dirty="0">
                  <a:latin typeface="Arial"/>
                  <a:cs typeface="Arial"/>
                </a:rPr>
                <a:t>RTL_XOR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178" name="object 178"/>
            <p:cNvGrpSpPr/>
            <p:nvPr/>
          </p:nvGrpSpPr>
          <p:grpSpPr>
            <a:xfrm>
              <a:off x="3471536" y="3955458"/>
              <a:ext cx="254000" cy="669925"/>
              <a:chOff x="3471536" y="3955458"/>
              <a:chExt cx="254000" cy="669925"/>
            </a:xfrm>
          </p:grpSpPr>
          <p:sp>
            <p:nvSpPr>
              <p:cNvPr id="179" name="object 179"/>
              <p:cNvSpPr/>
              <p:nvPr/>
            </p:nvSpPr>
            <p:spPr>
              <a:xfrm>
                <a:off x="3473441" y="4569836"/>
                <a:ext cx="13335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53339">
                    <a:moveTo>
                      <a:pt x="13314" y="26629"/>
                    </a:moveTo>
                    <a:lnTo>
                      <a:pt x="0" y="26629"/>
                    </a:lnTo>
                  </a:path>
                  <a:path w="13335" h="53339">
                    <a:moveTo>
                      <a:pt x="0" y="53258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180"/>
              <p:cNvSpPr/>
              <p:nvPr/>
            </p:nvSpPr>
            <p:spPr>
              <a:xfrm>
                <a:off x="3583287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139803" y="69901"/>
                    </a:moveTo>
                    <a:lnTo>
                      <a:pt x="134310" y="97113"/>
                    </a:lnTo>
                    <a:lnTo>
                      <a:pt x="119329" y="119332"/>
                    </a:lnTo>
                    <a:lnTo>
                      <a:pt x="97110" y="134311"/>
                    </a:lnTo>
                    <a:lnTo>
                      <a:pt x="69901" y="139803"/>
                    </a:lnTo>
                    <a:lnTo>
                      <a:pt x="42692" y="134311"/>
                    </a:lnTo>
                    <a:lnTo>
                      <a:pt x="20473" y="119332"/>
                    </a:lnTo>
                    <a:lnTo>
                      <a:pt x="5493" y="97113"/>
                    </a:lnTo>
                    <a:lnTo>
                      <a:pt x="0" y="69901"/>
                    </a:lnTo>
                    <a:lnTo>
                      <a:pt x="5493" y="42690"/>
                    </a:lnTo>
                    <a:lnTo>
                      <a:pt x="20473" y="20471"/>
                    </a:lnTo>
                    <a:lnTo>
                      <a:pt x="42692" y="5492"/>
                    </a:lnTo>
                    <a:lnTo>
                      <a:pt x="69901" y="0"/>
                    </a:lnTo>
                    <a:lnTo>
                      <a:pt x="97110" y="5492"/>
                    </a:lnTo>
                    <a:lnTo>
                      <a:pt x="119329" y="20471"/>
                    </a:lnTo>
                    <a:lnTo>
                      <a:pt x="134310" y="42690"/>
                    </a:lnTo>
                    <a:lnTo>
                      <a:pt x="139803" y="6990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181"/>
              <p:cNvSpPr/>
              <p:nvPr/>
            </p:nvSpPr>
            <p:spPr>
              <a:xfrm>
                <a:off x="3583287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69901" y="0"/>
                    </a:moveTo>
                    <a:lnTo>
                      <a:pt x="42692" y="5492"/>
                    </a:lnTo>
                    <a:lnTo>
                      <a:pt x="20473" y="20471"/>
                    </a:lnTo>
                    <a:lnTo>
                      <a:pt x="5493" y="42690"/>
                    </a:lnTo>
                    <a:lnTo>
                      <a:pt x="0" y="69901"/>
                    </a:lnTo>
                    <a:lnTo>
                      <a:pt x="5493" y="97113"/>
                    </a:lnTo>
                    <a:lnTo>
                      <a:pt x="20473" y="119332"/>
                    </a:lnTo>
                    <a:lnTo>
                      <a:pt x="42692" y="134311"/>
                    </a:lnTo>
                    <a:lnTo>
                      <a:pt x="69901" y="139803"/>
                    </a:lnTo>
                    <a:lnTo>
                      <a:pt x="97110" y="134311"/>
                    </a:lnTo>
                    <a:lnTo>
                      <a:pt x="119329" y="119332"/>
                    </a:lnTo>
                    <a:lnTo>
                      <a:pt x="134310" y="97113"/>
                    </a:lnTo>
                    <a:lnTo>
                      <a:pt x="139803" y="69901"/>
                    </a:lnTo>
                    <a:lnTo>
                      <a:pt x="134310" y="42690"/>
                    </a:lnTo>
                    <a:lnTo>
                      <a:pt x="119329" y="20471"/>
                    </a:lnTo>
                    <a:lnTo>
                      <a:pt x="97110" y="5492"/>
                    </a:lnTo>
                    <a:lnTo>
                      <a:pt x="69901" y="0"/>
                    </a:lnTo>
                  </a:path>
                  <a:path w="140335" h="140335">
                    <a:moveTo>
                      <a:pt x="3328" y="139803"/>
                    </a:moveTo>
                    <a:lnTo>
                      <a:pt x="23300" y="11983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82"/>
              <p:cNvSpPr/>
              <p:nvPr/>
            </p:nvSpPr>
            <p:spPr>
              <a:xfrm>
                <a:off x="3651525" y="4095502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3" name="object 183"/>
              <p:cNvSpPr/>
              <p:nvPr/>
            </p:nvSpPr>
            <p:spPr>
              <a:xfrm>
                <a:off x="3699790" y="4077195"/>
                <a:ext cx="2032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2032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184"/>
              <p:cNvSpPr/>
              <p:nvPr/>
            </p:nvSpPr>
            <p:spPr>
              <a:xfrm>
                <a:off x="3651525" y="3955699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5" name="object 185"/>
            <p:cNvSpPr txBox="1"/>
            <p:nvPr/>
          </p:nvSpPr>
          <p:spPr>
            <a:xfrm>
              <a:off x="3519501" y="3728014"/>
              <a:ext cx="70485" cy="3321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4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3586616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 txBox="1"/>
            <p:nvPr/>
          </p:nvSpPr>
          <p:spPr>
            <a:xfrm>
              <a:off x="3533564" y="4091125"/>
              <a:ext cx="62865" cy="5334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25" dirty="0">
                  <a:latin typeface="Arial"/>
                  <a:cs typeface="Arial"/>
                </a:rPr>
                <a:t>I2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3653189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19762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 txBox="1"/>
            <p:nvPr/>
          </p:nvSpPr>
          <p:spPr>
            <a:xfrm>
              <a:off x="3600137" y="3759344"/>
              <a:ext cx="179705" cy="468630"/>
            </a:xfrm>
            <a:prstGeom prst="rect">
              <a:avLst/>
            </a:prstGeom>
          </p:spPr>
          <p:txBody>
            <a:bodyPr vert="vert270" wrap="square" lIns="0" tIns="44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"/>
                </a:spcBef>
              </a:pPr>
              <a:r>
                <a:rPr sz="250" dirty="0">
                  <a:latin typeface="Arial"/>
                  <a:cs typeface="Arial"/>
                </a:rPr>
                <a:t>I0[31:0]</a:t>
              </a:r>
              <a:r>
                <a:rPr sz="250" spc="370" dirty="0">
                  <a:latin typeface="Arial"/>
                  <a:cs typeface="Arial"/>
                </a:rPr>
                <a:t> </a:t>
              </a:r>
              <a:r>
                <a:rPr sz="450" baseline="-37037" dirty="0">
                  <a:latin typeface="Arial"/>
                  <a:cs typeface="Arial"/>
                </a:rPr>
                <a:t>&gt;&gt;</a:t>
              </a:r>
              <a:r>
                <a:rPr sz="450" spc="450" baseline="-37037" dirty="0">
                  <a:latin typeface="Arial"/>
                  <a:cs typeface="Arial"/>
                </a:rPr>
                <a:t> </a:t>
              </a:r>
              <a:r>
                <a:rPr sz="250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 marL="31115">
                <a:lnSpc>
                  <a:spcPct val="100000"/>
                </a:lnSpc>
                <a:spcBef>
                  <a:spcPts val="215"/>
                </a:spcBef>
              </a:pPr>
              <a:r>
                <a:rPr sz="250" spc="-10" dirty="0">
                  <a:latin typeface="Arial"/>
                  <a:cs typeface="Arial"/>
                </a:rPr>
                <a:t>I1[4:0]</a:t>
              </a:r>
              <a:endParaRPr sz="250">
                <a:latin typeface="Arial"/>
                <a:cs typeface="Arial"/>
              </a:endParaRPr>
            </a:p>
            <a:p>
              <a:pPr marL="213360">
                <a:lnSpc>
                  <a:spcPct val="100000"/>
                </a:lnSpc>
                <a:spcBef>
                  <a:spcPts val="35"/>
                </a:spcBef>
              </a:pPr>
              <a:r>
                <a:rPr sz="300" spc="-10" dirty="0">
                  <a:latin typeface="Arial"/>
                  <a:cs typeface="Arial"/>
                </a:rPr>
                <a:t>RTL_RSHIFT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191" name="object 191"/>
            <p:cNvGrpSpPr/>
            <p:nvPr/>
          </p:nvGrpSpPr>
          <p:grpSpPr>
            <a:xfrm>
              <a:off x="3880961" y="3955458"/>
              <a:ext cx="144145" cy="144145"/>
              <a:chOff x="3880961" y="3955458"/>
              <a:chExt cx="144145" cy="144145"/>
            </a:xfrm>
          </p:grpSpPr>
          <p:sp>
            <p:nvSpPr>
              <p:cNvPr id="192" name="object 192"/>
              <p:cNvSpPr/>
              <p:nvPr/>
            </p:nvSpPr>
            <p:spPr>
              <a:xfrm>
                <a:off x="3882866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139803" y="69901"/>
                    </a:moveTo>
                    <a:lnTo>
                      <a:pt x="134310" y="97113"/>
                    </a:lnTo>
                    <a:lnTo>
                      <a:pt x="119329" y="119332"/>
                    </a:lnTo>
                    <a:lnTo>
                      <a:pt x="97110" y="134311"/>
                    </a:lnTo>
                    <a:lnTo>
                      <a:pt x="69901" y="139803"/>
                    </a:lnTo>
                    <a:lnTo>
                      <a:pt x="42692" y="134311"/>
                    </a:lnTo>
                    <a:lnTo>
                      <a:pt x="20473" y="119332"/>
                    </a:lnTo>
                    <a:lnTo>
                      <a:pt x="5493" y="97113"/>
                    </a:lnTo>
                    <a:lnTo>
                      <a:pt x="0" y="69901"/>
                    </a:lnTo>
                    <a:lnTo>
                      <a:pt x="5493" y="42690"/>
                    </a:lnTo>
                    <a:lnTo>
                      <a:pt x="20473" y="20471"/>
                    </a:lnTo>
                    <a:lnTo>
                      <a:pt x="42692" y="5492"/>
                    </a:lnTo>
                    <a:lnTo>
                      <a:pt x="69901" y="0"/>
                    </a:lnTo>
                    <a:lnTo>
                      <a:pt x="97110" y="5492"/>
                    </a:lnTo>
                    <a:lnTo>
                      <a:pt x="119329" y="20471"/>
                    </a:lnTo>
                    <a:lnTo>
                      <a:pt x="134310" y="42690"/>
                    </a:lnTo>
                    <a:lnTo>
                      <a:pt x="139803" y="6990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3" name="object 193"/>
              <p:cNvSpPr/>
              <p:nvPr/>
            </p:nvSpPr>
            <p:spPr>
              <a:xfrm>
                <a:off x="3882866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69901" y="0"/>
                    </a:moveTo>
                    <a:lnTo>
                      <a:pt x="42692" y="5492"/>
                    </a:lnTo>
                    <a:lnTo>
                      <a:pt x="20473" y="20471"/>
                    </a:lnTo>
                    <a:lnTo>
                      <a:pt x="5493" y="42690"/>
                    </a:lnTo>
                    <a:lnTo>
                      <a:pt x="0" y="69901"/>
                    </a:lnTo>
                    <a:lnTo>
                      <a:pt x="5493" y="97113"/>
                    </a:lnTo>
                    <a:lnTo>
                      <a:pt x="20473" y="119332"/>
                    </a:lnTo>
                    <a:lnTo>
                      <a:pt x="42692" y="134311"/>
                    </a:lnTo>
                    <a:lnTo>
                      <a:pt x="69901" y="139803"/>
                    </a:lnTo>
                    <a:lnTo>
                      <a:pt x="97110" y="134311"/>
                    </a:lnTo>
                    <a:lnTo>
                      <a:pt x="119329" y="119332"/>
                    </a:lnTo>
                    <a:lnTo>
                      <a:pt x="134310" y="97113"/>
                    </a:lnTo>
                    <a:lnTo>
                      <a:pt x="139803" y="69901"/>
                    </a:lnTo>
                    <a:lnTo>
                      <a:pt x="134310" y="42690"/>
                    </a:lnTo>
                    <a:lnTo>
                      <a:pt x="119329" y="20471"/>
                    </a:lnTo>
                    <a:lnTo>
                      <a:pt x="97110" y="5492"/>
                    </a:lnTo>
                    <a:lnTo>
                      <a:pt x="69901" y="0"/>
                    </a:lnTo>
                  </a:path>
                  <a:path w="140335" h="140335">
                    <a:moveTo>
                      <a:pt x="3328" y="139803"/>
                    </a:moveTo>
                    <a:lnTo>
                      <a:pt x="23300" y="11983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4" name="object 194"/>
              <p:cNvSpPr/>
              <p:nvPr/>
            </p:nvSpPr>
            <p:spPr>
              <a:xfrm>
                <a:off x="3951104" y="4095502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195"/>
              <p:cNvSpPr/>
              <p:nvPr/>
            </p:nvSpPr>
            <p:spPr>
              <a:xfrm>
                <a:off x="3999369" y="4077195"/>
                <a:ext cx="2032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2032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3951104" y="3955699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7" name="object 197"/>
            <p:cNvSpPr txBox="1"/>
            <p:nvPr/>
          </p:nvSpPr>
          <p:spPr>
            <a:xfrm>
              <a:off x="3819081" y="3728014"/>
              <a:ext cx="70485" cy="3321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5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86195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 txBox="1"/>
            <p:nvPr/>
          </p:nvSpPr>
          <p:spPr>
            <a:xfrm>
              <a:off x="3833143" y="4091125"/>
              <a:ext cx="62865" cy="5334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25" dirty="0">
                  <a:latin typeface="Arial"/>
                  <a:cs typeface="Arial"/>
                </a:rPr>
                <a:t>I2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52768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019341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 txBox="1"/>
            <p:nvPr/>
          </p:nvSpPr>
          <p:spPr>
            <a:xfrm>
              <a:off x="3899716" y="3759344"/>
              <a:ext cx="179705" cy="468630"/>
            </a:xfrm>
            <a:prstGeom prst="rect">
              <a:avLst/>
            </a:prstGeom>
          </p:spPr>
          <p:txBody>
            <a:bodyPr vert="vert270" wrap="square" lIns="0" tIns="44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"/>
                </a:spcBef>
              </a:pPr>
              <a:r>
                <a:rPr sz="250" dirty="0">
                  <a:latin typeface="Arial"/>
                  <a:cs typeface="Arial"/>
                </a:rPr>
                <a:t>I0[31:0]</a:t>
              </a:r>
              <a:r>
                <a:rPr sz="250" spc="370" dirty="0">
                  <a:latin typeface="Arial"/>
                  <a:cs typeface="Arial"/>
                </a:rPr>
                <a:t> </a:t>
              </a:r>
              <a:r>
                <a:rPr sz="450" baseline="-37037" dirty="0">
                  <a:latin typeface="Arial"/>
                  <a:cs typeface="Arial"/>
                </a:rPr>
                <a:t>&gt;&gt;</a:t>
              </a:r>
              <a:r>
                <a:rPr sz="450" spc="450" baseline="-37037" dirty="0">
                  <a:latin typeface="Arial"/>
                  <a:cs typeface="Arial"/>
                </a:rPr>
                <a:t> </a:t>
              </a:r>
              <a:r>
                <a:rPr sz="250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 marL="31115">
                <a:lnSpc>
                  <a:spcPct val="100000"/>
                </a:lnSpc>
                <a:spcBef>
                  <a:spcPts val="215"/>
                </a:spcBef>
              </a:pPr>
              <a:r>
                <a:rPr sz="250" spc="-10" dirty="0">
                  <a:latin typeface="Arial"/>
                  <a:cs typeface="Arial"/>
                </a:rPr>
                <a:t>I1[4:0]</a:t>
              </a:r>
              <a:endParaRPr sz="250">
                <a:latin typeface="Arial"/>
                <a:cs typeface="Arial"/>
              </a:endParaRPr>
            </a:p>
            <a:p>
              <a:pPr marL="213360">
                <a:lnSpc>
                  <a:spcPct val="100000"/>
                </a:lnSpc>
                <a:spcBef>
                  <a:spcPts val="35"/>
                </a:spcBef>
              </a:pPr>
              <a:r>
                <a:rPr sz="300" spc="-10" dirty="0">
                  <a:latin typeface="Arial"/>
                  <a:cs typeface="Arial"/>
                </a:rPr>
                <a:t>RTL_RSHIFT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03" name="object 203"/>
            <p:cNvGrpSpPr/>
            <p:nvPr/>
          </p:nvGrpSpPr>
          <p:grpSpPr>
            <a:xfrm>
              <a:off x="4233799" y="3962115"/>
              <a:ext cx="104139" cy="137160"/>
              <a:chOff x="4233799" y="3962115"/>
              <a:chExt cx="104139" cy="137160"/>
            </a:xfrm>
          </p:grpSpPr>
          <p:sp>
            <p:nvSpPr>
              <p:cNvPr id="204" name="object 204"/>
              <p:cNvSpPr/>
              <p:nvPr/>
            </p:nvSpPr>
            <p:spPr>
              <a:xfrm>
                <a:off x="4235704" y="3964020"/>
                <a:ext cx="10033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33350">
                    <a:moveTo>
                      <a:pt x="99859" y="73230"/>
                    </a:moveTo>
                    <a:lnTo>
                      <a:pt x="99859" y="133146"/>
                    </a:lnTo>
                    <a:lnTo>
                      <a:pt x="93202" y="126488"/>
                    </a:lnTo>
                    <a:lnTo>
                      <a:pt x="83216" y="119831"/>
                    </a:lnTo>
                    <a:lnTo>
                      <a:pt x="76559" y="116503"/>
                    </a:lnTo>
                    <a:lnTo>
                      <a:pt x="56587" y="109845"/>
                    </a:lnTo>
                    <a:lnTo>
                      <a:pt x="43272" y="109845"/>
                    </a:lnTo>
                    <a:lnTo>
                      <a:pt x="23300" y="116503"/>
                    </a:lnTo>
                    <a:lnTo>
                      <a:pt x="16643" y="119831"/>
                    </a:lnTo>
                    <a:lnTo>
                      <a:pt x="6657" y="126488"/>
                    </a:lnTo>
                    <a:lnTo>
                      <a:pt x="0" y="133146"/>
                    </a:lnTo>
                    <a:lnTo>
                      <a:pt x="0" y="73230"/>
                    </a:lnTo>
                    <a:lnTo>
                      <a:pt x="6657" y="53258"/>
                    </a:lnTo>
                    <a:lnTo>
                      <a:pt x="9985" y="46601"/>
                    </a:lnTo>
                    <a:lnTo>
                      <a:pt x="13314" y="36615"/>
                    </a:lnTo>
                    <a:lnTo>
                      <a:pt x="19971" y="26629"/>
                    </a:lnTo>
                    <a:lnTo>
                      <a:pt x="39943" y="6657"/>
                    </a:lnTo>
                    <a:lnTo>
                      <a:pt x="49929" y="0"/>
                    </a:lnTo>
                    <a:lnTo>
                      <a:pt x="59915" y="6657"/>
                    </a:lnTo>
                    <a:lnTo>
                      <a:pt x="79887" y="26629"/>
                    </a:lnTo>
                    <a:lnTo>
                      <a:pt x="86545" y="36615"/>
                    </a:lnTo>
                    <a:lnTo>
                      <a:pt x="89873" y="46601"/>
                    </a:lnTo>
                    <a:lnTo>
                      <a:pt x="93202" y="53258"/>
                    </a:lnTo>
                    <a:lnTo>
                      <a:pt x="99859" y="7323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205"/>
              <p:cNvSpPr/>
              <p:nvPr/>
            </p:nvSpPr>
            <p:spPr>
              <a:xfrm>
                <a:off x="4235704" y="3964020"/>
                <a:ext cx="10033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33350">
                    <a:moveTo>
                      <a:pt x="99859" y="133146"/>
                    </a:moveTo>
                    <a:lnTo>
                      <a:pt x="44213" y="110103"/>
                    </a:lnTo>
                    <a:lnTo>
                      <a:pt x="20211" y="117006"/>
                    </a:lnTo>
                    <a:lnTo>
                      <a:pt x="0" y="133146"/>
                    </a:lnTo>
                  </a:path>
                  <a:path w="100329" h="133350">
                    <a:moveTo>
                      <a:pt x="49929" y="0"/>
                    </a:moveTo>
                    <a:lnTo>
                      <a:pt x="69518" y="15951"/>
                    </a:lnTo>
                    <a:lnTo>
                      <a:pt x="84717" y="35716"/>
                    </a:lnTo>
                    <a:lnTo>
                      <a:pt x="95004" y="58427"/>
                    </a:lnTo>
                    <a:lnTo>
                      <a:pt x="99859" y="83216"/>
                    </a:lnTo>
                  </a:path>
                  <a:path w="100329" h="133350">
                    <a:moveTo>
                      <a:pt x="0" y="83216"/>
                    </a:moveTo>
                    <a:lnTo>
                      <a:pt x="4854" y="58427"/>
                    </a:lnTo>
                    <a:lnTo>
                      <a:pt x="15142" y="35716"/>
                    </a:lnTo>
                    <a:lnTo>
                      <a:pt x="30341" y="15951"/>
                    </a:lnTo>
                    <a:lnTo>
                      <a:pt x="49929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6" name="object 206"/>
            <p:cNvSpPr/>
            <p:nvPr/>
          </p:nvSpPr>
          <p:spPr>
            <a:xfrm>
              <a:off x="4252347" y="408385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0" y="46601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07" name="object 207"/>
            <p:cNvGrpSpPr/>
            <p:nvPr/>
          </p:nvGrpSpPr>
          <p:grpSpPr>
            <a:xfrm>
              <a:off x="4313928" y="4047237"/>
              <a:ext cx="23495" cy="83820"/>
              <a:chOff x="4313928" y="4047237"/>
              <a:chExt cx="23495" cy="83820"/>
            </a:xfrm>
          </p:grpSpPr>
          <p:sp>
            <p:nvSpPr>
              <p:cNvPr id="208" name="object 208"/>
              <p:cNvSpPr/>
              <p:nvPr/>
            </p:nvSpPr>
            <p:spPr>
              <a:xfrm>
                <a:off x="4335564" y="4047237"/>
                <a:ext cx="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h="50164">
                    <a:moveTo>
                      <a:pt x="0" y="49929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209"/>
              <p:cNvSpPr/>
              <p:nvPr/>
            </p:nvSpPr>
            <p:spPr>
              <a:xfrm>
                <a:off x="4318921" y="4083852"/>
                <a:ext cx="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h="46989">
                    <a:moveTo>
                      <a:pt x="0" y="46601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0" name="object 210"/>
            <p:cNvSpPr/>
            <p:nvPr/>
          </p:nvSpPr>
          <p:spPr>
            <a:xfrm>
              <a:off x="4285634" y="3930734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 txBox="1"/>
            <p:nvPr/>
          </p:nvSpPr>
          <p:spPr>
            <a:xfrm>
              <a:off x="4175247" y="3771287"/>
              <a:ext cx="213995" cy="4533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33333" dirty="0">
                  <a:latin typeface="Arial"/>
                  <a:cs typeface="Arial"/>
                </a:rPr>
                <a:t>I0[31:0]</a:t>
              </a:r>
              <a:r>
                <a:rPr sz="375" spc="-60" baseline="-33333" dirty="0">
                  <a:latin typeface="Arial"/>
                  <a:cs typeface="Arial"/>
                </a:rPr>
                <a:t> </a:t>
              </a:r>
              <a:r>
                <a:rPr sz="30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u="sng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</a:t>
              </a:r>
              <a:r>
                <a:rPr sz="300" dirty="0">
                  <a:latin typeface="Arial"/>
                  <a:cs typeface="Arial"/>
                </a:rPr>
                <a:t>lu_output0_i</a:t>
              </a:r>
              <a:r>
                <a:rPr sz="300" u="sng" spc="4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6</a:t>
              </a:r>
              <a:endParaRPr sz="300">
                <a:latin typeface="Arial"/>
                <a:cs typeface="Arial"/>
              </a:endParaRPr>
            </a:p>
            <a:p>
              <a:pPr marL="263525">
                <a:lnSpc>
                  <a:spcPts val="280"/>
                </a:lnSpc>
                <a:spcBef>
                  <a:spcPts val="90"/>
                </a:spcBef>
              </a:pP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ts val="280"/>
                </a:lnSpc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  <a:p>
              <a:pPr marL="133350">
                <a:lnSpc>
                  <a:spcPct val="100000"/>
                </a:lnSpc>
                <a:spcBef>
                  <a:spcPts val="114"/>
                </a:spcBef>
              </a:pPr>
              <a:r>
                <a:rPr sz="300" spc="-10" dirty="0">
                  <a:latin typeface="Arial"/>
                  <a:cs typeface="Arial"/>
                </a:rPr>
                <a:t>RTL_OR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12" name="object 212"/>
            <p:cNvGrpSpPr/>
            <p:nvPr/>
          </p:nvGrpSpPr>
          <p:grpSpPr>
            <a:xfrm>
              <a:off x="4633238" y="3962115"/>
              <a:ext cx="104139" cy="173990"/>
              <a:chOff x="4633238" y="3962115"/>
              <a:chExt cx="104139" cy="173990"/>
            </a:xfrm>
          </p:grpSpPr>
          <p:sp>
            <p:nvSpPr>
              <p:cNvPr id="213" name="object 213"/>
              <p:cNvSpPr/>
              <p:nvPr/>
            </p:nvSpPr>
            <p:spPr>
              <a:xfrm>
                <a:off x="4635143" y="3964020"/>
                <a:ext cx="10033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33350">
                    <a:moveTo>
                      <a:pt x="99859" y="39943"/>
                    </a:moveTo>
                    <a:lnTo>
                      <a:pt x="99859" y="133146"/>
                    </a:lnTo>
                    <a:lnTo>
                      <a:pt x="49929" y="133146"/>
                    </a:lnTo>
                    <a:lnTo>
                      <a:pt x="0" y="133146"/>
                    </a:lnTo>
                    <a:lnTo>
                      <a:pt x="0" y="39943"/>
                    </a:lnTo>
                    <a:lnTo>
                      <a:pt x="3328" y="29957"/>
                    </a:lnTo>
                    <a:lnTo>
                      <a:pt x="6657" y="23300"/>
                    </a:lnTo>
                    <a:lnTo>
                      <a:pt x="23300" y="6657"/>
                    </a:lnTo>
                    <a:lnTo>
                      <a:pt x="29957" y="3328"/>
                    </a:lnTo>
                    <a:lnTo>
                      <a:pt x="39943" y="0"/>
                    </a:lnTo>
                    <a:lnTo>
                      <a:pt x="59915" y="0"/>
                    </a:lnTo>
                    <a:lnTo>
                      <a:pt x="69901" y="3328"/>
                    </a:lnTo>
                    <a:lnTo>
                      <a:pt x="76559" y="6657"/>
                    </a:lnTo>
                    <a:lnTo>
                      <a:pt x="93202" y="23300"/>
                    </a:lnTo>
                    <a:lnTo>
                      <a:pt x="96531" y="29957"/>
                    </a:lnTo>
                    <a:lnTo>
                      <a:pt x="99859" y="39943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214"/>
              <p:cNvSpPr/>
              <p:nvPr/>
            </p:nvSpPr>
            <p:spPr>
              <a:xfrm>
                <a:off x="4635143" y="3964020"/>
                <a:ext cx="10033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33350">
                    <a:moveTo>
                      <a:pt x="49929" y="133146"/>
                    </a:moveTo>
                    <a:lnTo>
                      <a:pt x="99859" y="133146"/>
                    </a:lnTo>
                    <a:lnTo>
                      <a:pt x="99859" y="49929"/>
                    </a:lnTo>
                  </a:path>
                  <a:path w="100329" h="133350">
                    <a:moveTo>
                      <a:pt x="0" y="49929"/>
                    </a:moveTo>
                    <a:lnTo>
                      <a:pt x="3923" y="30500"/>
                    </a:lnTo>
                    <a:lnTo>
                      <a:pt x="14624" y="14629"/>
                    </a:lnTo>
                    <a:lnTo>
                      <a:pt x="30495" y="3925"/>
                    </a:lnTo>
                    <a:lnTo>
                      <a:pt x="49929" y="0"/>
                    </a:lnTo>
                    <a:lnTo>
                      <a:pt x="69364" y="3925"/>
                    </a:lnTo>
                    <a:lnTo>
                      <a:pt x="85235" y="14629"/>
                    </a:lnTo>
                    <a:lnTo>
                      <a:pt x="95935" y="30500"/>
                    </a:lnTo>
                    <a:lnTo>
                      <a:pt x="99859" y="49929"/>
                    </a:lnTo>
                  </a:path>
                  <a:path w="100329" h="133350">
                    <a:moveTo>
                      <a:pt x="0" y="49929"/>
                    </a:moveTo>
                    <a:lnTo>
                      <a:pt x="0" y="133146"/>
                    </a:lnTo>
                    <a:lnTo>
                      <a:pt x="49929" y="133146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215"/>
              <p:cNvSpPr/>
              <p:nvPr/>
            </p:nvSpPr>
            <p:spPr>
              <a:xfrm>
                <a:off x="4651786" y="4097167"/>
                <a:ext cx="6667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33654">
                    <a:moveTo>
                      <a:pt x="0" y="33286"/>
                    </a:moveTo>
                    <a:lnTo>
                      <a:pt x="0" y="0"/>
                    </a:lnTo>
                  </a:path>
                  <a:path w="66675" h="33654">
                    <a:moveTo>
                      <a:pt x="66573" y="33286"/>
                    </a:moveTo>
                    <a:lnTo>
                      <a:pt x="66573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6" name="object 216"/>
            <p:cNvSpPr txBox="1"/>
            <p:nvPr/>
          </p:nvSpPr>
          <p:spPr>
            <a:xfrm>
              <a:off x="4574686" y="3771287"/>
              <a:ext cx="213995" cy="45339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33333" dirty="0">
                  <a:latin typeface="Arial"/>
                  <a:cs typeface="Arial"/>
                </a:rPr>
                <a:t>I0[31:0]</a:t>
              </a:r>
              <a:r>
                <a:rPr sz="375" spc="30" baseline="-33333" dirty="0">
                  <a:latin typeface="Arial"/>
                  <a:cs typeface="Arial"/>
                </a:rPr>
                <a:t> </a:t>
              </a: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7</a:t>
              </a:r>
              <a:endParaRPr sz="300">
                <a:latin typeface="Arial"/>
                <a:cs typeface="Arial"/>
              </a:endParaRPr>
            </a:p>
            <a:p>
              <a:pPr marL="263525">
                <a:lnSpc>
                  <a:spcPts val="280"/>
                </a:lnSpc>
                <a:spcBef>
                  <a:spcPts val="90"/>
                </a:spcBef>
              </a:pP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r>
                <a:rPr sz="250" spc="-10" dirty="0">
                  <a:latin typeface="Arial"/>
                  <a:cs typeface="Arial"/>
                </a:rPr>
                <a:t>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ts val="280"/>
                </a:lnSpc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  <a:p>
              <a:pPr marL="133350">
                <a:lnSpc>
                  <a:spcPct val="100000"/>
                </a:lnSpc>
                <a:spcBef>
                  <a:spcPts val="114"/>
                </a:spcBef>
              </a:pPr>
              <a:r>
                <a:rPr sz="300" spc="-10" dirty="0">
                  <a:latin typeface="Arial"/>
                  <a:cs typeface="Arial"/>
                </a:rPr>
                <a:t>RTL_AND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17" name="object 217"/>
            <p:cNvGrpSpPr/>
            <p:nvPr/>
          </p:nvGrpSpPr>
          <p:grpSpPr>
            <a:xfrm>
              <a:off x="4882887" y="3962115"/>
              <a:ext cx="137160" cy="137160"/>
              <a:chOff x="4882887" y="3962115"/>
              <a:chExt cx="137160" cy="137160"/>
            </a:xfrm>
          </p:grpSpPr>
          <p:sp>
            <p:nvSpPr>
              <p:cNvPr id="218" name="object 218"/>
              <p:cNvSpPr/>
              <p:nvPr/>
            </p:nvSpPr>
            <p:spPr>
              <a:xfrm>
                <a:off x="4884792" y="396402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133146" y="66573"/>
                    </a:moveTo>
                    <a:lnTo>
                      <a:pt x="127914" y="92492"/>
                    </a:lnTo>
                    <a:lnTo>
                      <a:pt x="113647" y="113652"/>
                    </a:lnTo>
                    <a:lnTo>
                      <a:pt x="92486" y="127916"/>
                    </a:lnTo>
                    <a:lnTo>
                      <a:pt x="66573" y="133146"/>
                    </a:lnTo>
                    <a:lnTo>
                      <a:pt x="40659" y="127916"/>
                    </a:lnTo>
                    <a:lnTo>
                      <a:pt x="19498" y="113652"/>
                    </a:lnTo>
                    <a:lnTo>
                      <a:pt x="5231" y="92492"/>
                    </a:lnTo>
                    <a:lnTo>
                      <a:pt x="0" y="66573"/>
                    </a:lnTo>
                    <a:lnTo>
                      <a:pt x="5231" y="40653"/>
                    </a:lnTo>
                    <a:lnTo>
                      <a:pt x="19498" y="19493"/>
                    </a:lnTo>
                    <a:lnTo>
                      <a:pt x="40659" y="5229"/>
                    </a:lnTo>
                    <a:lnTo>
                      <a:pt x="66573" y="0"/>
                    </a:lnTo>
                    <a:lnTo>
                      <a:pt x="92486" y="5229"/>
                    </a:lnTo>
                    <a:lnTo>
                      <a:pt x="113647" y="19493"/>
                    </a:lnTo>
                    <a:lnTo>
                      <a:pt x="127914" y="40653"/>
                    </a:lnTo>
                    <a:lnTo>
                      <a:pt x="133146" y="66573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9" name="object 219"/>
              <p:cNvSpPr/>
              <p:nvPr/>
            </p:nvSpPr>
            <p:spPr>
              <a:xfrm>
                <a:off x="4884792" y="3964020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66573" y="0"/>
                    </a:moveTo>
                    <a:lnTo>
                      <a:pt x="40659" y="5229"/>
                    </a:lnTo>
                    <a:lnTo>
                      <a:pt x="19498" y="19493"/>
                    </a:lnTo>
                    <a:lnTo>
                      <a:pt x="5231" y="40653"/>
                    </a:lnTo>
                    <a:lnTo>
                      <a:pt x="0" y="66573"/>
                    </a:lnTo>
                    <a:lnTo>
                      <a:pt x="5231" y="92492"/>
                    </a:lnTo>
                    <a:lnTo>
                      <a:pt x="19498" y="113652"/>
                    </a:lnTo>
                    <a:lnTo>
                      <a:pt x="40659" y="127916"/>
                    </a:lnTo>
                    <a:lnTo>
                      <a:pt x="66573" y="133146"/>
                    </a:lnTo>
                    <a:lnTo>
                      <a:pt x="92486" y="127916"/>
                    </a:lnTo>
                    <a:lnTo>
                      <a:pt x="113647" y="113652"/>
                    </a:lnTo>
                    <a:lnTo>
                      <a:pt x="127914" y="92492"/>
                    </a:lnTo>
                    <a:lnTo>
                      <a:pt x="133146" y="66573"/>
                    </a:lnTo>
                    <a:lnTo>
                      <a:pt x="127914" y="40653"/>
                    </a:lnTo>
                    <a:lnTo>
                      <a:pt x="113647" y="19493"/>
                    </a:lnTo>
                    <a:lnTo>
                      <a:pt x="92486" y="5229"/>
                    </a:lnTo>
                    <a:lnTo>
                      <a:pt x="66573" y="0"/>
                    </a:lnTo>
                  </a:path>
                  <a:path w="133350" h="133350">
                    <a:moveTo>
                      <a:pt x="33286" y="133146"/>
                    </a:moveTo>
                    <a:lnTo>
                      <a:pt x="36615" y="126488"/>
                    </a:lnTo>
                  </a:path>
                  <a:path w="133350" h="133350">
                    <a:moveTo>
                      <a:pt x="99859" y="133146"/>
                    </a:moveTo>
                    <a:lnTo>
                      <a:pt x="96531" y="126488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220"/>
              <p:cNvSpPr/>
              <p:nvPr/>
            </p:nvSpPr>
            <p:spPr>
              <a:xfrm>
                <a:off x="4949701" y="3962356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1" name="object 221"/>
            <p:cNvSpPr txBox="1"/>
            <p:nvPr/>
          </p:nvSpPr>
          <p:spPr>
            <a:xfrm>
              <a:off x="4916845" y="4011243"/>
              <a:ext cx="70485" cy="387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-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22" name="object 222"/>
            <p:cNvSpPr txBox="1"/>
            <p:nvPr/>
          </p:nvSpPr>
          <p:spPr>
            <a:xfrm>
              <a:off x="4821006" y="3728014"/>
              <a:ext cx="70485" cy="3321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8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23" name="object 223"/>
            <p:cNvSpPr txBox="1"/>
            <p:nvPr/>
          </p:nvSpPr>
          <p:spPr>
            <a:xfrm>
              <a:off x="5004415" y="3854731"/>
              <a:ext cx="70485" cy="20574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RTL_SUB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4918079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984652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 txBox="1"/>
            <p:nvPr/>
          </p:nvSpPr>
          <p:spPr>
            <a:xfrm>
              <a:off x="4865027" y="4091126"/>
              <a:ext cx="129539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27" name="object 227"/>
            <p:cNvSpPr txBox="1"/>
            <p:nvPr/>
          </p:nvSpPr>
          <p:spPr>
            <a:xfrm>
              <a:off x="4898313" y="3835490"/>
              <a:ext cx="62865" cy="1416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</a:t>
              </a:r>
              <a:r>
                <a:rPr sz="250" spc="-10" dirty="0">
                  <a:latin typeface="Arial"/>
                  <a:cs typeface="Arial"/>
                </a:rPr>
                <a:t>[31:0]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228" name="object 228"/>
            <p:cNvGrpSpPr/>
            <p:nvPr/>
          </p:nvGrpSpPr>
          <p:grpSpPr>
            <a:xfrm>
              <a:off x="5102579" y="3955458"/>
              <a:ext cx="254000" cy="669925"/>
              <a:chOff x="5102579" y="3955458"/>
              <a:chExt cx="254000" cy="669925"/>
            </a:xfrm>
          </p:grpSpPr>
          <p:sp>
            <p:nvSpPr>
              <p:cNvPr id="229" name="object 229"/>
              <p:cNvSpPr/>
              <p:nvPr/>
            </p:nvSpPr>
            <p:spPr>
              <a:xfrm>
                <a:off x="5104484" y="4569836"/>
                <a:ext cx="13335" cy="53340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53339">
                    <a:moveTo>
                      <a:pt x="13314" y="26629"/>
                    </a:moveTo>
                    <a:lnTo>
                      <a:pt x="0" y="26629"/>
                    </a:lnTo>
                  </a:path>
                  <a:path w="13335" h="53339">
                    <a:moveTo>
                      <a:pt x="0" y="53258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230"/>
              <p:cNvSpPr/>
              <p:nvPr/>
            </p:nvSpPr>
            <p:spPr>
              <a:xfrm>
                <a:off x="5214329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139803" y="69901"/>
                    </a:moveTo>
                    <a:lnTo>
                      <a:pt x="134311" y="97113"/>
                    </a:lnTo>
                    <a:lnTo>
                      <a:pt x="119332" y="119332"/>
                    </a:lnTo>
                    <a:lnTo>
                      <a:pt x="97113" y="134311"/>
                    </a:lnTo>
                    <a:lnTo>
                      <a:pt x="69901" y="139803"/>
                    </a:lnTo>
                    <a:lnTo>
                      <a:pt x="42690" y="134311"/>
                    </a:lnTo>
                    <a:lnTo>
                      <a:pt x="20471" y="119332"/>
                    </a:lnTo>
                    <a:lnTo>
                      <a:pt x="5492" y="97113"/>
                    </a:lnTo>
                    <a:lnTo>
                      <a:pt x="0" y="69901"/>
                    </a:lnTo>
                    <a:lnTo>
                      <a:pt x="5492" y="42690"/>
                    </a:lnTo>
                    <a:lnTo>
                      <a:pt x="20471" y="20471"/>
                    </a:lnTo>
                    <a:lnTo>
                      <a:pt x="42690" y="5492"/>
                    </a:lnTo>
                    <a:lnTo>
                      <a:pt x="69901" y="0"/>
                    </a:lnTo>
                    <a:lnTo>
                      <a:pt x="97113" y="5492"/>
                    </a:lnTo>
                    <a:lnTo>
                      <a:pt x="119332" y="20471"/>
                    </a:lnTo>
                    <a:lnTo>
                      <a:pt x="134311" y="42690"/>
                    </a:lnTo>
                    <a:lnTo>
                      <a:pt x="139803" y="6990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1" name="object 231"/>
              <p:cNvSpPr/>
              <p:nvPr/>
            </p:nvSpPr>
            <p:spPr>
              <a:xfrm>
                <a:off x="5214329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69901" y="0"/>
                    </a:moveTo>
                    <a:lnTo>
                      <a:pt x="42690" y="5492"/>
                    </a:lnTo>
                    <a:lnTo>
                      <a:pt x="20471" y="20471"/>
                    </a:lnTo>
                    <a:lnTo>
                      <a:pt x="5492" y="42690"/>
                    </a:lnTo>
                    <a:lnTo>
                      <a:pt x="0" y="69901"/>
                    </a:lnTo>
                    <a:lnTo>
                      <a:pt x="5492" y="97113"/>
                    </a:lnTo>
                    <a:lnTo>
                      <a:pt x="20471" y="119332"/>
                    </a:lnTo>
                    <a:lnTo>
                      <a:pt x="42690" y="134311"/>
                    </a:lnTo>
                    <a:lnTo>
                      <a:pt x="69901" y="139803"/>
                    </a:lnTo>
                    <a:lnTo>
                      <a:pt x="97113" y="134311"/>
                    </a:lnTo>
                    <a:lnTo>
                      <a:pt x="119332" y="119332"/>
                    </a:lnTo>
                    <a:lnTo>
                      <a:pt x="134311" y="97113"/>
                    </a:lnTo>
                    <a:lnTo>
                      <a:pt x="139803" y="69901"/>
                    </a:lnTo>
                    <a:lnTo>
                      <a:pt x="134311" y="42690"/>
                    </a:lnTo>
                    <a:lnTo>
                      <a:pt x="119332" y="20471"/>
                    </a:lnTo>
                    <a:lnTo>
                      <a:pt x="97113" y="5492"/>
                    </a:lnTo>
                    <a:lnTo>
                      <a:pt x="69901" y="0"/>
                    </a:lnTo>
                  </a:path>
                  <a:path w="140335" h="140335">
                    <a:moveTo>
                      <a:pt x="3328" y="139803"/>
                    </a:moveTo>
                    <a:lnTo>
                      <a:pt x="23300" y="11983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2" name="object 232"/>
              <p:cNvSpPr/>
              <p:nvPr/>
            </p:nvSpPr>
            <p:spPr>
              <a:xfrm>
                <a:off x="5282567" y="4095502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233"/>
              <p:cNvSpPr/>
              <p:nvPr/>
            </p:nvSpPr>
            <p:spPr>
              <a:xfrm>
                <a:off x="5330832" y="4077195"/>
                <a:ext cx="2032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2032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234"/>
              <p:cNvSpPr/>
              <p:nvPr/>
            </p:nvSpPr>
            <p:spPr>
              <a:xfrm>
                <a:off x="5282567" y="3955699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5" name="object 235"/>
            <p:cNvSpPr/>
            <p:nvPr/>
          </p:nvSpPr>
          <p:spPr>
            <a:xfrm>
              <a:off x="5217658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284231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350804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 txBox="1"/>
            <p:nvPr/>
          </p:nvSpPr>
          <p:spPr>
            <a:xfrm>
              <a:off x="5164606" y="4091125"/>
              <a:ext cx="196215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85"/>
                </a:spcBef>
              </a:pPr>
              <a:r>
                <a:rPr sz="250" spc="-25" dirty="0">
                  <a:latin typeface="Arial"/>
                  <a:cs typeface="Arial"/>
                </a:rPr>
                <a:t>I2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39" name="object 239"/>
            <p:cNvSpPr txBox="1"/>
            <p:nvPr/>
          </p:nvSpPr>
          <p:spPr>
            <a:xfrm>
              <a:off x="5150544" y="3728014"/>
              <a:ext cx="260350" cy="33528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5875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50" dirty="0">
                  <a:latin typeface="Arial"/>
                  <a:cs typeface="Arial"/>
                </a:rPr>
                <a:t>9</a:t>
              </a:r>
              <a:endParaRPr sz="3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450" baseline="-37037" dirty="0">
                  <a:latin typeface="Arial"/>
                  <a:cs typeface="Arial"/>
                </a:rPr>
                <a:t>&lt;&lt;</a:t>
              </a:r>
              <a:r>
                <a:rPr sz="450" spc="442" baseline="-37037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450">
                <a:latin typeface="Arial"/>
                <a:cs typeface="Arial"/>
              </a:endParaRPr>
            </a:p>
            <a:p>
              <a:pPr marL="48895">
                <a:lnSpc>
                  <a:spcPct val="100000"/>
                </a:lnSpc>
              </a:pPr>
              <a:r>
                <a:rPr sz="300" spc="-10" dirty="0">
                  <a:latin typeface="Arial"/>
                  <a:cs typeface="Arial"/>
                </a:rPr>
                <a:t>RTL_LSHIFT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40" name="object 240"/>
            <p:cNvGrpSpPr/>
            <p:nvPr/>
          </p:nvGrpSpPr>
          <p:grpSpPr>
            <a:xfrm>
              <a:off x="5512003" y="3955458"/>
              <a:ext cx="144145" cy="144145"/>
              <a:chOff x="5512003" y="3955458"/>
              <a:chExt cx="144145" cy="144145"/>
            </a:xfrm>
          </p:grpSpPr>
          <p:sp>
            <p:nvSpPr>
              <p:cNvPr id="241" name="object 241"/>
              <p:cNvSpPr/>
              <p:nvPr/>
            </p:nvSpPr>
            <p:spPr>
              <a:xfrm>
                <a:off x="5513908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139803" y="69901"/>
                    </a:moveTo>
                    <a:lnTo>
                      <a:pt x="134311" y="97113"/>
                    </a:lnTo>
                    <a:lnTo>
                      <a:pt x="119332" y="119332"/>
                    </a:lnTo>
                    <a:lnTo>
                      <a:pt x="97113" y="134311"/>
                    </a:lnTo>
                    <a:lnTo>
                      <a:pt x="69901" y="139803"/>
                    </a:lnTo>
                    <a:lnTo>
                      <a:pt x="42690" y="134311"/>
                    </a:lnTo>
                    <a:lnTo>
                      <a:pt x="20471" y="119332"/>
                    </a:lnTo>
                    <a:lnTo>
                      <a:pt x="5492" y="97113"/>
                    </a:lnTo>
                    <a:lnTo>
                      <a:pt x="0" y="69901"/>
                    </a:lnTo>
                    <a:lnTo>
                      <a:pt x="5492" y="42690"/>
                    </a:lnTo>
                    <a:lnTo>
                      <a:pt x="20471" y="20471"/>
                    </a:lnTo>
                    <a:lnTo>
                      <a:pt x="42690" y="5492"/>
                    </a:lnTo>
                    <a:lnTo>
                      <a:pt x="69901" y="0"/>
                    </a:lnTo>
                    <a:lnTo>
                      <a:pt x="97113" y="5492"/>
                    </a:lnTo>
                    <a:lnTo>
                      <a:pt x="119332" y="20471"/>
                    </a:lnTo>
                    <a:lnTo>
                      <a:pt x="134311" y="42690"/>
                    </a:lnTo>
                    <a:lnTo>
                      <a:pt x="139803" y="6990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242"/>
              <p:cNvSpPr/>
              <p:nvPr/>
            </p:nvSpPr>
            <p:spPr>
              <a:xfrm>
                <a:off x="5513908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69901" y="0"/>
                    </a:moveTo>
                    <a:lnTo>
                      <a:pt x="42690" y="5492"/>
                    </a:lnTo>
                    <a:lnTo>
                      <a:pt x="20471" y="20471"/>
                    </a:lnTo>
                    <a:lnTo>
                      <a:pt x="5492" y="42690"/>
                    </a:lnTo>
                    <a:lnTo>
                      <a:pt x="0" y="69901"/>
                    </a:lnTo>
                    <a:lnTo>
                      <a:pt x="5492" y="97113"/>
                    </a:lnTo>
                    <a:lnTo>
                      <a:pt x="20471" y="119332"/>
                    </a:lnTo>
                    <a:lnTo>
                      <a:pt x="42690" y="134311"/>
                    </a:lnTo>
                    <a:lnTo>
                      <a:pt x="69901" y="139803"/>
                    </a:lnTo>
                    <a:lnTo>
                      <a:pt x="97113" y="134311"/>
                    </a:lnTo>
                    <a:lnTo>
                      <a:pt x="119332" y="119332"/>
                    </a:lnTo>
                    <a:lnTo>
                      <a:pt x="134311" y="97113"/>
                    </a:lnTo>
                    <a:lnTo>
                      <a:pt x="139803" y="69901"/>
                    </a:lnTo>
                    <a:lnTo>
                      <a:pt x="134311" y="42690"/>
                    </a:lnTo>
                    <a:lnTo>
                      <a:pt x="119332" y="20471"/>
                    </a:lnTo>
                    <a:lnTo>
                      <a:pt x="97113" y="5492"/>
                    </a:lnTo>
                    <a:lnTo>
                      <a:pt x="69901" y="0"/>
                    </a:lnTo>
                  </a:path>
                  <a:path w="140335" h="140335">
                    <a:moveTo>
                      <a:pt x="3328" y="139803"/>
                    </a:moveTo>
                    <a:lnTo>
                      <a:pt x="23300" y="11983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243"/>
              <p:cNvSpPr/>
              <p:nvPr/>
            </p:nvSpPr>
            <p:spPr>
              <a:xfrm>
                <a:off x="5582146" y="4095502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244"/>
              <p:cNvSpPr/>
              <p:nvPr/>
            </p:nvSpPr>
            <p:spPr>
              <a:xfrm>
                <a:off x="5630411" y="4077195"/>
                <a:ext cx="2032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2032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245"/>
              <p:cNvSpPr/>
              <p:nvPr/>
            </p:nvSpPr>
            <p:spPr>
              <a:xfrm>
                <a:off x="5582146" y="3955699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6" name="object 246"/>
            <p:cNvSpPr/>
            <p:nvPr/>
          </p:nvSpPr>
          <p:spPr>
            <a:xfrm>
              <a:off x="5517237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583810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650383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 txBox="1"/>
            <p:nvPr/>
          </p:nvSpPr>
          <p:spPr>
            <a:xfrm>
              <a:off x="5464185" y="4091125"/>
              <a:ext cx="196215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85"/>
                </a:spcBef>
              </a:pPr>
              <a:r>
                <a:rPr sz="250" spc="-25" dirty="0">
                  <a:latin typeface="Arial"/>
                  <a:cs typeface="Arial"/>
                </a:rPr>
                <a:t>I2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50" name="object 250"/>
            <p:cNvSpPr txBox="1"/>
            <p:nvPr/>
          </p:nvSpPr>
          <p:spPr>
            <a:xfrm>
              <a:off x="5450123" y="3705799"/>
              <a:ext cx="260350" cy="3575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5875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25" dirty="0">
                  <a:latin typeface="Arial"/>
                  <a:cs typeface="Arial"/>
                </a:rPr>
                <a:t>10</a:t>
              </a:r>
              <a:endParaRPr sz="3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450" baseline="-37037" dirty="0">
                  <a:latin typeface="Arial"/>
                  <a:cs typeface="Arial"/>
                </a:rPr>
                <a:t>&gt;&gt;</a:t>
              </a:r>
              <a:r>
                <a:rPr sz="450" spc="442" baseline="-37037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450">
                <a:latin typeface="Arial"/>
                <a:cs typeface="Arial"/>
              </a:endParaRPr>
            </a:p>
            <a:p>
              <a:pPr marL="48895">
                <a:lnSpc>
                  <a:spcPct val="100000"/>
                </a:lnSpc>
              </a:pPr>
              <a:r>
                <a:rPr sz="300" spc="-10" dirty="0">
                  <a:latin typeface="Arial"/>
                  <a:cs typeface="Arial"/>
                </a:rPr>
                <a:t>RTL_RSHIFT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51" name="object 251"/>
            <p:cNvGrpSpPr/>
            <p:nvPr/>
          </p:nvGrpSpPr>
          <p:grpSpPr>
            <a:xfrm>
              <a:off x="5811583" y="3955458"/>
              <a:ext cx="144145" cy="144145"/>
              <a:chOff x="5811583" y="3955458"/>
              <a:chExt cx="144145" cy="144145"/>
            </a:xfrm>
          </p:grpSpPr>
          <p:sp>
            <p:nvSpPr>
              <p:cNvPr id="252" name="object 252"/>
              <p:cNvSpPr/>
              <p:nvPr/>
            </p:nvSpPr>
            <p:spPr>
              <a:xfrm>
                <a:off x="5813488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139803" y="69901"/>
                    </a:moveTo>
                    <a:lnTo>
                      <a:pt x="134311" y="97113"/>
                    </a:lnTo>
                    <a:lnTo>
                      <a:pt x="119332" y="119332"/>
                    </a:lnTo>
                    <a:lnTo>
                      <a:pt x="97113" y="134311"/>
                    </a:lnTo>
                    <a:lnTo>
                      <a:pt x="69901" y="139803"/>
                    </a:lnTo>
                    <a:lnTo>
                      <a:pt x="42690" y="134311"/>
                    </a:lnTo>
                    <a:lnTo>
                      <a:pt x="20471" y="119332"/>
                    </a:lnTo>
                    <a:lnTo>
                      <a:pt x="5492" y="97113"/>
                    </a:lnTo>
                    <a:lnTo>
                      <a:pt x="0" y="69901"/>
                    </a:lnTo>
                    <a:lnTo>
                      <a:pt x="5492" y="42690"/>
                    </a:lnTo>
                    <a:lnTo>
                      <a:pt x="20471" y="20471"/>
                    </a:lnTo>
                    <a:lnTo>
                      <a:pt x="42690" y="5492"/>
                    </a:lnTo>
                    <a:lnTo>
                      <a:pt x="69901" y="0"/>
                    </a:lnTo>
                    <a:lnTo>
                      <a:pt x="97113" y="5492"/>
                    </a:lnTo>
                    <a:lnTo>
                      <a:pt x="119332" y="20471"/>
                    </a:lnTo>
                    <a:lnTo>
                      <a:pt x="134311" y="42690"/>
                    </a:lnTo>
                    <a:lnTo>
                      <a:pt x="139803" y="6990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3" name="object 253"/>
              <p:cNvSpPr/>
              <p:nvPr/>
            </p:nvSpPr>
            <p:spPr>
              <a:xfrm>
                <a:off x="5813488" y="3957363"/>
                <a:ext cx="1403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40335">
                    <a:moveTo>
                      <a:pt x="69901" y="0"/>
                    </a:moveTo>
                    <a:lnTo>
                      <a:pt x="42690" y="5492"/>
                    </a:lnTo>
                    <a:lnTo>
                      <a:pt x="20471" y="20471"/>
                    </a:lnTo>
                    <a:lnTo>
                      <a:pt x="5492" y="42690"/>
                    </a:lnTo>
                    <a:lnTo>
                      <a:pt x="0" y="69901"/>
                    </a:lnTo>
                    <a:lnTo>
                      <a:pt x="5492" y="97113"/>
                    </a:lnTo>
                    <a:lnTo>
                      <a:pt x="20471" y="119332"/>
                    </a:lnTo>
                    <a:lnTo>
                      <a:pt x="42690" y="134311"/>
                    </a:lnTo>
                    <a:lnTo>
                      <a:pt x="69901" y="139803"/>
                    </a:lnTo>
                    <a:lnTo>
                      <a:pt x="97113" y="134311"/>
                    </a:lnTo>
                    <a:lnTo>
                      <a:pt x="119332" y="119332"/>
                    </a:lnTo>
                    <a:lnTo>
                      <a:pt x="134311" y="97113"/>
                    </a:lnTo>
                    <a:lnTo>
                      <a:pt x="139803" y="69901"/>
                    </a:lnTo>
                    <a:lnTo>
                      <a:pt x="134311" y="42690"/>
                    </a:lnTo>
                    <a:lnTo>
                      <a:pt x="119332" y="20471"/>
                    </a:lnTo>
                    <a:lnTo>
                      <a:pt x="97113" y="5492"/>
                    </a:lnTo>
                    <a:lnTo>
                      <a:pt x="69901" y="0"/>
                    </a:lnTo>
                  </a:path>
                  <a:path w="140335" h="140335">
                    <a:moveTo>
                      <a:pt x="3328" y="139803"/>
                    </a:moveTo>
                    <a:lnTo>
                      <a:pt x="23300" y="119831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254"/>
              <p:cNvSpPr/>
              <p:nvPr/>
            </p:nvSpPr>
            <p:spPr>
              <a:xfrm>
                <a:off x="5881725" y="4095502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255"/>
              <p:cNvSpPr/>
              <p:nvPr/>
            </p:nvSpPr>
            <p:spPr>
              <a:xfrm>
                <a:off x="5929991" y="4077195"/>
                <a:ext cx="2032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2032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5881725" y="3955699"/>
                <a:ext cx="3810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810">
                    <a:moveTo>
                      <a:pt x="1664" y="3328"/>
                    </a:moveTo>
                    <a:lnTo>
                      <a:pt x="2841" y="2841"/>
                    </a:lnTo>
                    <a:lnTo>
                      <a:pt x="3328" y="1664"/>
                    </a:lnTo>
                    <a:lnTo>
                      <a:pt x="2841" y="487"/>
                    </a:lnTo>
                    <a:lnTo>
                      <a:pt x="1664" y="0"/>
                    </a:lnTo>
                    <a:lnTo>
                      <a:pt x="487" y="487"/>
                    </a:lnTo>
                    <a:lnTo>
                      <a:pt x="0" y="1664"/>
                    </a:lnTo>
                    <a:lnTo>
                      <a:pt x="487" y="2841"/>
                    </a:lnTo>
                    <a:lnTo>
                      <a:pt x="1664" y="33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7" name="object 257"/>
            <p:cNvSpPr/>
            <p:nvPr/>
          </p:nvSpPr>
          <p:spPr>
            <a:xfrm>
              <a:off x="5816816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883389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949963" y="40971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 txBox="1"/>
            <p:nvPr/>
          </p:nvSpPr>
          <p:spPr>
            <a:xfrm>
              <a:off x="5763764" y="4091125"/>
              <a:ext cx="196215" cy="13652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85"/>
                </a:spcBef>
              </a:pPr>
              <a:r>
                <a:rPr sz="250" spc="-25" dirty="0">
                  <a:latin typeface="Arial"/>
                  <a:cs typeface="Arial"/>
                </a:rPr>
                <a:t>I2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I0[31:0]</a:t>
              </a: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250" spc="-10" dirty="0">
                  <a:latin typeface="Arial"/>
                  <a:cs typeface="Arial"/>
                </a:rPr>
                <a:t>I1[31:0]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5749702" y="3705799"/>
              <a:ext cx="260350" cy="35750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5875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25" dirty="0">
                  <a:latin typeface="Arial"/>
                  <a:cs typeface="Arial"/>
                </a:rPr>
                <a:t>11</a:t>
              </a:r>
              <a:endParaRPr sz="3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450" baseline="-37037" dirty="0">
                  <a:latin typeface="Arial"/>
                  <a:cs typeface="Arial"/>
                </a:rPr>
                <a:t>&gt;&gt;</a:t>
              </a:r>
              <a:r>
                <a:rPr sz="450" spc="442" baseline="-37037" dirty="0">
                  <a:latin typeface="Arial"/>
                  <a:cs typeface="Arial"/>
                </a:rPr>
                <a:t> </a:t>
              </a:r>
              <a:r>
                <a:rPr sz="250" u="sng" spc="-2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450">
                <a:latin typeface="Arial"/>
                <a:cs typeface="Arial"/>
              </a:endParaRPr>
            </a:p>
            <a:p>
              <a:pPr marL="48895">
                <a:lnSpc>
                  <a:spcPct val="100000"/>
                </a:lnSpc>
              </a:pPr>
              <a:r>
                <a:rPr sz="300" spc="-10" dirty="0">
                  <a:latin typeface="Arial"/>
                  <a:cs typeface="Arial"/>
                </a:rPr>
                <a:t>RTL_RSHIFT</a:t>
              </a:r>
              <a:endParaRPr sz="300">
                <a:latin typeface="Arial"/>
                <a:cs typeface="Arial"/>
              </a:endParaRPr>
            </a:p>
          </p:txBody>
        </p:sp>
        <p:grpSp>
          <p:nvGrpSpPr>
            <p:cNvPr id="262" name="object 262"/>
            <p:cNvGrpSpPr/>
            <p:nvPr/>
          </p:nvGrpSpPr>
          <p:grpSpPr>
            <a:xfrm>
              <a:off x="2819120" y="1898348"/>
              <a:ext cx="1535430" cy="137160"/>
              <a:chOff x="2819120" y="1898348"/>
              <a:chExt cx="1535430" cy="137160"/>
            </a:xfrm>
          </p:grpSpPr>
          <p:sp>
            <p:nvSpPr>
              <p:cNvPr id="263" name="object 263"/>
              <p:cNvSpPr/>
              <p:nvPr/>
            </p:nvSpPr>
            <p:spPr>
              <a:xfrm>
                <a:off x="2821025" y="1900253"/>
                <a:ext cx="153162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531620" h="133350">
                    <a:moveTo>
                      <a:pt x="1531182" y="133146"/>
                    </a:moveTo>
                    <a:lnTo>
                      <a:pt x="0" y="133146"/>
                    </a:lnTo>
                    <a:lnTo>
                      <a:pt x="49929" y="0"/>
                    </a:lnTo>
                    <a:lnTo>
                      <a:pt x="1481252" y="0"/>
                    </a:lnTo>
                    <a:lnTo>
                      <a:pt x="1531182" y="133146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4" name="object 264"/>
              <p:cNvSpPr/>
              <p:nvPr/>
            </p:nvSpPr>
            <p:spPr>
              <a:xfrm>
                <a:off x="2821025" y="1900253"/>
                <a:ext cx="153162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531620" h="133350">
                    <a:moveTo>
                      <a:pt x="0" y="133146"/>
                    </a:moveTo>
                    <a:lnTo>
                      <a:pt x="49929" y="0"/>
                    </a:lnTo>
                    <a:lnTo>
                      <a:pt x="1481252" y="0"/>
                    </a:lnTo>
                    <a:lnTo>
                      <a:pt x="1531182" y="133146"/>
                    </a:lnTo>
                    <a:lnTo>
                      <a:pt x="0" y="133146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5" name="object 265"/>
            <p:cNvSpPr/>
            <p:nvPr/>
          </p:nvSpPr>
          <p:spPr>
            <a:xfrm>
              <a:off x="3353610" y="203339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486756" y="203339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 txBox="1"/>
            <p:nvPr/>
          </p:nvSpPr>
          <p:spPr>
            <a:xfrm>
              <a:off x="3633423" y="2027364"/>
              <a:ext cx="62865" cy="11811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250" spc="-10" dirty="0">
                  <a:latin typeface="Arial"/>
                  <a:cs typeface="Arial"/>
                </a:rPr>
                <a:t>I2[1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68" name="object 268"/>
            <p:cNvSpPr txBox="1"/>
            <p:nvPr/>
          </p:nvSpPr>
          <p:spPr>
            <a:xfrm>
              <a:off x="3640828" y="2131320"/>
              <a:ext cx="55244" cy="34988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10" dirty="0">
                  <a:latin typeface="Arial"/>
                  <a:cs typeface="Arial"/>
                </a:rPr>
                <a:t>S=17'bxxxxxxx0100010011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269" name="object 269"/>
            <p:cNvSpPr/>
            <p:nvPr/>
          </p:nvSpPr>
          <p:spPr>
            <a:xfrm>
              <a:off x="3819622" y="203339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019341" y="203339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152488" y="203339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285634" y="203339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 txBox="1"/>
            <p:nvPr/>
          </p:nvSpPr>
          <p:spPr>
            <a:xfrm>
              <a:off x="3699997" y="2027353"/>
              <a:ext cx="595630" cy="490220"/>
            </a:xfrm>
            <a:prstGeom prst="rect">
              <a:avLst/>
            </a:prstGeom>
          </p:spPr>
          <p:txBody>
            <a:bodyPr vert="vert270" wrap="square" lIns="0" tIns="1206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95"/>
                </a:spcBef>
              </a:pPr>
              <a:r>
                <a:rPr sz="200" dirty="0">
                  <a:latin typeface="Arial"/>
                  <a:cs typeface="Arial"/>
                </a:rPr>
                <a:t>S=17'bxxxxxxx0001100111</a:t>
              </a:r>
              <a:r>
                <a:rPr sz="200" spc="12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I20[31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  <a:p>
              <a:pPr marL="18415" marR="5080" indent="-1905" algn="r">
                <a:lnSpc>
                  <a:spcPct val="174700"/>
                </a:lnSpc>
              </a:pPr>
              <a:r>
                <a:rPr sz="200" dirty="0">
                  <a:latin typeface="Arial"/>
                  <a:cs typeface="Arial"/>
                </a:rPr>
                <a:t>S=17'bxxxxxxxxxx0010111</a:t>
              </a:r>
              <a:r>
                <a:rPr sz="200" spc="12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I21[31:0]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S=17'bxxxxxxx0110010011</a:t>
              </a:r>
              <a:r>
                <a:rPr sz="200" spc="12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I3[1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S=17'bxxxxxxx1000010011</a:t>
              </a:r>
              <a:r>
                <a:rPr sz="200" spc="14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I4[31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S=17'b00000001010010011</a:t>
              </a:r>
              <a:r>
                <a:rPr sz="200" spc="14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I5[31:0]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S=17'b01000001010010011</a:t>
              </a:r>
              <a:r>
                <a:rPr sz="200" spc="14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I6[31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S=17'bxxxxxxx1100010011</a:t>
              </a:r>
              <a:r>
                <a:rPr sz="200" spc="14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I7[31:0]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S=17'bxxxxxxx1110010011</a:t>
              </a:r>
              <a:r>
                <a:rPr sz="200" spc="14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I8[31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S=17'b00000000000110011</a:t>
              </a:r>
              <a:r>
                <a:rPr sz="200" spc="14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I9[31:0]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74" name="object 274"/>
            <p:cNvSpPr/>
            <p:nvPr/>
          </p:nvSpPr>
          <p:spPr>
            <a:xfrm>
              <a:off x="3586616" y="186696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 txBox="1"/>
            <p:nvPr/>
          </p:nvSpPr>
          <p:spPr>
            <a:xfrm>
              <a:off x="2757239" y="1771723"/>
              <a:ext cx="872490" cy="75628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45212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alu_output_i</a:t>
              </a:r>
              <a:endParaRPr sz="300">
                <a:latin typeface="Arial"/>
                <a:cs typeface="Arial"/>
              </a:endParaRPr>
            </a:p>
            <a:p>
              <a:pPr marL="12700" marR="260350" indent="26670" algn="just">
                <a:lnSpc>
                  <a:spcPct val="174700"/>
                </a:lnSpc>
                <a:spcBef>
                  <a:spcPts val="35"/>
                </a:spcBef>
              </a:pPr>
              <a:r>
                <a:rPr sz="200" dirty="0">
                  <a:latin typeface="Arial"/>
                  <a:cs typeface="Arial"/>
                </a:rPr>
                <a:t>S=17'bxxxxxxx0000010011</a:t>
              </a:r>
              <a:r>
                <a:rPr sz="200" spc="14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I0[31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S=17'b00000000010010011</a:t>
              </a:r>
              <a:r>
                <a:rPr sz="200" spc="14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S=17'b01000000000110011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I10[31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S=17'b00000000010110011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I11[31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S=17'b00000000100110011</a:t>
              </a:r>
              <a:r>
                <a:rPr sz="200" spc="14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I12[1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S=17'b00000000110110011</a:t>
              </a:r>
              <a:r>
                <a:rPr sz="200" spc="14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I13[1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S=17'b00000001000110011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I14[31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S=17'b00000001010110011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I15[31:0]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S=17'b01000001010110011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I16[31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S=17'b00000001100110011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I17[31:0]</a:t>
              </a:r>
              <a:r>
                <a:rPr sz="250" spc="500" dirty="0">
                  <a:latin typeface="Arial"/>
                  <a:cs typeface="Arial"/>
                </a:rPr>
                <a:t> </a:t>
              </a:r>
              <a:r>
                <a:rPr sz="200" dirty="0">
                  <a:latin typeface="Arial"/>
                  <a:cs typeface="Arial"/>
                </a:rPr>
                <a:t>S=17'b00000001110110011</a:t>
              </a:r>
              <a:r>
                <a:rPr sz="200" spc="130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I18[31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  <a:p>
              <a:pPr marL="633730">
                <a:lnSpc>
                  <a:spcPts val="240"/>
                </a:lnSpc>
              </a:pP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  <a:p>
              <a:pPr marL="27305">
                <a:lnSpc>
                  <a:spcPts val="285"/>
                </a:lnSpc>
              </a:pPr>
              <a:r>
                <a:rPr sz="200" dirty="0">
                  <a:latin typeface="Arial"/>
                  <a:cs typeface="Arial"/>
                </a:rPr>
                <a:t>S=17'bxxxxxxxxxx1101111</a:t>
              </a:r>
              <a:r>
                <a:rPr sz="200" spc="125" dirty="0">
                  <a:latin typeface="Arial"/>
                  <a:cs typeface="Arial"/>
                </a:rPr>
                <a:t> </a:t>
              </a:r>
              <a:r>
                <a:rPr sz="250" spc="-10" dirty="0">
                  <a:latin typeface="Arial"/>
                  <a:cs typeface="Arial"/>
                </a:rPr>
                <a:t>I19[31</a:t>
              </a:r>
              <a:r>
                <a:rPr sz="250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:0</a:t>
              </a:r>
              <a:r>
                <a:rPr sz="250" spc="-10" dirty="0">
                  <a:latin typeface="Arial"/>
                  <a:cs typeface="Arial"/>
                </a:rPr>
                <a:t>]</a:t>
              </a:r>
              <a:endParaRPr sz="250">
                <a:latin typeface="Arial"/>
                <a:cs typeface="Arial"/>
              </a:endParaRPr>
            </a:p>
          </p:txBody>
        </p:sp>
        <p:grpSp>
          <p:nvGrpSpPr>
            <p:cNvPr id="276" name="object 276"/>
            <p:cNvGrpSpPr/>
            <p:nvPr/>
          </p:nvGrpSpPr>
          <p:grpSpPr>
            <a:xfrm>
              <a:off x="4320498" y="1665342"/>
              <a:ext cx="499745" cy="370205"/>
              <a:chOff x="4320498" y="1665342"/>
              <a:chExt cx="499745" cy="370205"/>
            </a:xfrm>
          </p:grpSpPr>
          <p:sp>
            <p:nvSpPr>
              <p:cNvPr id="277" name="object 277"/>
              <p:cNvSpPr/>
              <p:nvPr/>
            </p:nvSpPr>
            <p:spPr>
              <a:xfrm>
                <a:off x="4325578" y="1966826"/>
                <a:ext cx="266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670">
                    <a:moveTo>
                      <a:pt x="26629" y="0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8" name="object 278"/>
              <p:cNvSpPr/>
              <p:nvPr/>
            </p:nvSpPr>
            <p:spPr>
              <a:xfrm>
                <a:off x="4685073" y="1667247"/>
                <a:ext cx="133350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366394">
                    <a:moveTo>
                      <a:pt x="133146" y="0"/>
                    </a:moveTo>
                    <a:lnTo>
                      <a:pt x="133146" y="366152"/>
                    </a:lnTo>
                    <a:lnTo>
                      <a:pt x="0" y="366152"/>
                    </a:lnTo>
                    <a:lnTo>
                      <a:pt x="0" y="0"/>
                    </a:lnTo>
                    <a:lnTo>
                      <a:pt x="133146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9" name="object 279"/>
              <p:cNvSpPr/>
              <p:nvPr/>
            </p:nvSpPr>
            <p:spPr>
              <a:xfrm>
                <a:off x="4685073" y="1667247"/>
                <a:ext cx="133350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366394">
                    <a:moveTo>
                      <a:pt x="0" y="366152"/>
                    </a:moveTo>
                    <a:lnTo>
                      <a:pt x="0" y="0"/>
                    </a:lnTo>
                    <a:lnTo>
                      <a:pt x="133146" y="0"/>
                    </a:lnTo>
                    <a:lnTo>
                      <a:pt x="133146" y="366152"/>
                    </a:lnTo>
                    <a:lnTo>
                      <a:pt x="0" y="366152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0" name="object 280"/>
            <p:cNvSpPr txBox="1"/>
            <p:nvPr/>
          </p:nvSpPr>
          <p:spPr>
            <a:xfrm>
              <a:off x="4621287" y="1673215"/>
              <a:ext cx="70485" cy="35433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dirty="0">
                  <a:latin typeface="Arial"/>
                  <a:cs typeface="Arial"/>
                </a:rPr>
                <a:t>alu_output0_i</a:t>
              </a:r>
              <a:r>
                <a:rPr sz="300" u="sng" spc="40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300" spc="-25" dirty="0">
                  <a:latin typeface="Arial"/>
                  <a:cs typeface="Arial"/>
                </a:rPr>
                <a:t>12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81" name="object 281"/>
            <p:cNvSpPr txBox="1"/>
            <p:nvPr/>
          </p:nvSpPr>
          <p:spPr>
            <a:xfrm>
              <a:off x="4804696" y="1742184"/>
              <a:ext cx="70485" cy="21653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RTL_ROM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82" name="object 282"/>
            <p:cNvSpPr/>
            <p:nvPr/>
          </p:nvSpPr>
          <p:spPr>
            <a:xfrm>
              <a:off x="4751646" y="1633960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69">
                  <a:moveTo>
                    <a:pt x="0" y="432725"/>
                  </a:moveTo>
                  <a:lnTo>
                    <a:pt x="0" y="399438"/>
                  </a:lnTo>
                </a:path>
                <a:path h="433069">
                  <a:moveTo>
                    <a:pt x="0" y="0"/>
                  </a:moveTo>
                  <a:lnTo>
                    <a:pt x="0" y="33286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 txBox="1"/>
            <p:nvPr/>
          </p:nvSpPr>
          <p:spPr>
            <a:xfrm>
              <a:off x="4720763" y="1661211"/>
              <a:ext cx="62865" cy="37846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  <a:tabLst>
                  <a:tab pos="255904" algn="l"/>
                </a:tabLst>
              </a:pPr>
              <a:r>
                <a:rPr sz="250" spc="-10" dirty="0">
                  <a:latin typeface="Arial"/>
                  <a:cs typeface="Arial"/>
                </a:rPr>
                <a:t>A[16:0]</a:t>
              </a:r>
              <a:r>
                <a:rPr sz="250" dirty="0">
                  <a:latin typeface="Arial"/>
                  <a:cs typeface="Arial"/>
                </a:rPr>
                <a:t>	</a:t>
              </a:r>
              <a:r>
                <a:rPr sz="250" spc="-10" dirty="0">
                  <a:latin typeface="Arial"/>
                  <a:cs typeface="Arial"/>
                </a:rPr>
                <a:t>O[31:0]</a:t>
              </a:r>
              <a:endParaRPr sz="250">
                <a:latin typeface="Arial"/>
                <a:cs typeface="Arial"/>
              </a:endParaRPr>
            </a:p>
          </p:txBody>
        </p:sp>
        <p:sp>
          <p:nvSpPr>
            <p:cNvPr id="284" name="object 284"/>
            <p:cNvSpPr/>
            <p:nvPr/>
          </p:nvSpPr>
          <p:spPr>
            <a:xfrm>
              <a:off x="3586616" y="133438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33286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85" name="object 285"/>
            <p:cNvGrpSpPr/>
            <p:nvPr/>
          </p:nvGrpSpPr>
          <p:grpSpPr>
            <a:xfrm>
              <a:off x="3544767" y="1196155"/>
              <a:ext cx="113664" cy="140335"/>
              <a:chOff x="3544767" y="1196155"/>
              <a:chExt cx="113664" cy="140335"/>
            </a:xfrm>
          </p:grpSpPr>
          <p:sp>
            <p:nvSpPr>
              <p:cNvPr id="286" name="object 286"/>
              <p:cNvSpPr/>
              <p:nvPr/>
            </p:nvSpPr>
            <p:spPr>
              <a:xfrm>
                <a:off x="3546672" y="1234521"/>
                <a:ext cx="8001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80010" h="100330">
                    <a:moveTo>
                      <a:pt x="79887" y="99859"/>
                    </a:moveTo>
                    <a:lnTo>
                      <a:pt x="39943" y="99859"/>
                    </a:lnTo>
                    <a:lnTo>
                      <a:pt x="0" y="99859"/>
                    </a:lnTo>
                    <a:lnTo>
                      <a:pt x="39943" y="0"/>
                    </a:lnTo>
                    <a:lnTo>
                      <a:pt x="79887" y="99859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7" name="object 287"/>
              <p:cNvSpPr/>
              <p:nvPr/>
            </p:nvSpPr>
            <p:spPr>
              <a:xfrm>
                <a:off x="3546672" y="1234521"/>
                <a:ext cx="8001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80010" h="100330">
                    <a:moveTo>
                      <a:pt x="39943" y="99859"/>
                    </a:moveTo>
                    <a:lnTo>
                      <a:pt x="0" y="99859"/>
                    </a:lnTo>
                    <a:lnTo>
                      <a:pt x="39943" y="0"/>
                    </a:lnTo>
                    <a:lnTo>
                      <a:pt x="79887" y="99859"/>
                    </a:lnTo>
                    <a:lnTo>
                      <a:pt x="39943" y="99859"/>
                    </a:lnTo>
                    <a:close/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8" name="object 288"/>
              <p:cNvSpPr/>
              <p:nvPr/>
            </p:nvSpPr>
            <p:spPr>
              <a:xfrm>
                <a:off x="3586616" y="1201235"/>
                <a:ext cx="6667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100330">
                    <a:moveTo>
                      <a:pt x="0" y="0"/>
                    </a:moveTo>
                    <a:lnTo>
                      <a:pt x="0" y="33286"/>
                    </a:lnTo>
                  </a:path>
                  <a:path w="66675" h="100330">
                    <a:moveTo>
                      <a:pt x="66573" y="99859"/>
                    </a:moveTo>
                    <a:lnTo>
                      <a:pt x="26629" y="99859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9" name="object 289"/>
            <p:cNvSpPr txBox="1"/>
            <p:nvPr/>
          </p:nvSpPr>
          <p:spPr>
            <a:xfrm>
              <a:off x="3482886" y="855669"/>
              <a:ext cx="200660" cy="596265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3825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alu_output_reg</a:t>
              </a:r>
              <a:endParaRPr sz="300">
                <a:latin typeface="Arial"/>
                <a:cs typeface="Arial"/>
              </a:endParaRPr>
            </a:p>
            <a:p>
              <a:pPr marL="17780">
                <a:lnSpc>
                  <a:spcPct val="100000"/>
                </a:lnSpc>
                <a:spcBef>
                  <a:spcPts val="40"/>
                </a:spcBef>
                <a:tabLst>
                  <a:tab pos="582930" algn="l"/>
                </a:tabLst>
              </a:pPr>
              <a:r>
                <a:rPr sz="250" dirty="0">
                  <a:latin typeface="Arial"/>
                  <a:cs typeface="Arial"/>
                </a:rPr>
                <a:t>I[31:0]</a:t>
              </a:r>
              <a:r>
                <a:rPr sz="250" spc="385" dirty="0">
                  <a:latin typeface="Arial"/>
                  <a:cs typeface="Arial"/>
                </a:rPr>
                <a:t>  </a:t>
              </a:r>
              <a:r>
                <a:rPr sz="250" spc="-10" dirty="0">
                  <a:latin typeface="Arial"/>
                  <a:cs typeface="Arial"/>
                </a:rPr>
                <a:t>O</a:t>
              </a:r>
              <a:r>
                <a:rPr sz="250" u="sng" spc="-10" dirty="0">
                  <a:uFill>
                    <a:solidFill>
                      <a:srgbClr val="008000"/>
                    </a:solidFill>
                  </a:uFill>
                  <a:latin typeface="Arial"/>
                  <a:cs typeface="Arial"/>
                </a:rPr>
                <a:t>[31:0]</a:t>
              </a:r>
              <a:r>
                <a:rPr sz="250" u="sng" dirty="0">
                  <a:uFill>
                    <a:solidFill>
                      <a:srgbClr val="008000"/>
                    </a:solidFill>
                  </a:uFill>
                  <a:latin typeface="Arial"/>
                  <a:cs typeface="Arial"/>
                </a:rPr>
                <a:t>	</a:t>
              </a:r>
              <a:endParaRPr sz="2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2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375" baseline="11111" dirty="0">
                  <a:latin typeface="Arial"/>
                  <a:cs typeface="Arial"/>
                </a:rPr>
                <a:t>OE[31:0]</a:t>
              </a:r>
              <a:r>
                <a:rPr sz="375" spc="172" baseline="11111" dirty="0">
                  <a:latin typeface="Arial"/>
                  <a:cs typeface="Arial"/>
                </a:rPr>
                <a:t> </a:t>
              </a:r>
              <a:r>
                <a:rPr sz="300" spc="-10" dirty="0">
                  <a:latin typeface="Arial"/>
                  <a:cs typeface="Arial"/>
                </a:rPr>
                <a:t>RTL_TRISTATE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90" name="object 290"/>
            <p:cNvSpPr/>
            <p:nvPr/>
          </p:nvSpPr>
          <p:spPr>
            <a:xfrm>
              <a:off x="3563315" y="798467"/>
              <a:ext cx="46990" cy="70485"/>
            </a:xfrm>
            <a:custGeom>
              <a:avLst/>
              <a:gdLst/>
              <a:ahLst/>
              <a:cxnLst/>
              <a:rect l="l" t="t" r="r" b="b"/>
              <a:pathLst>
                <a:path w="46989" h="70484">
                  <a:moveTo>
                    <a:pt x="23300" y="69901"/>
                  </a:moveTo>
                  <a:lnTo>
                    <a:pt x="0" y="69901"/>
                  </a:lnTo>
                  <a:lnTo>
                    <a:pt x="0" y="23300"/>
                  </a:lnTo>
                  <a:lnTo>
                    <a:pt x="23300" y="0"/>
                  </a:lnTo>
                  <a:lnTo>
                    <a:pt x="46601" y="23300"/>
                  </a:lnTo>
                  <a:lnTo>
                    <a:pt x="46601" y="69901"/>
                  </a:lnTo>
                  <a:lnTo>
                    <a:pt x="23300" y="69901"/>
                  </a:lnTo>
                  <a:close/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 txBox="1"/>
            <p:nvPr/>
          </p:nvSpPr>
          <p:spPr>
            <a:xfrm>
              <a:off x="3552095" y="485941"/>
              <a:ext cx="70485" cy="31242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00" spc="-10" dirty="0">
                  <a:latin typeface="Arial"/>
                  <a:cs typeface="Arial"/>
                </a:rPr>
                <a:t>alu_output[31:0]</a:t>
              </a:r>
              <a:endParaRPr sz="300">
                <a:latin typeface="Arial"/>
                <a:cs typeface="Arial"/>
              </a:endParaRPr>
            </a:p>
          </p:txBody>
        </p:sp>
        <p:sp>
          <p:nvSpPr>
            <p:cNvPr id="292" name="object 292"/>
            <p:cNvSpPr/>
            <p:nvPr/>
          </p:nvSpPr>
          <p:spPr>
            <a:xfrm>
              <a:off x="2221866" y="4130453"/>
              <a:ext cx="3810" cy="516255"/>
            </a:xfrm>
            <a:custGeom>
              <a:avLst/>
              <a:gdLst/>
              <a:ahLst/>
              <a:cxnLst/>
              <a:rect l="l" t="t" r="r" b="b"/>
              <a:pathLst>
                <a:path w="3810" h="516254">
                  <a:moveTo>
                    <a:pt x="0" y="0"/>
                  </a:moveTo>
                  <a:lnTo>
                    <a:pt x="0" y="449368"/>
                  </a:lnTo>
                  <a:lnTo>
                    <a:pt x="3328" y="452697"/>
                  </a:lnTo>
                </a:path>
                <a:path w="3810" h="516254">
                  <a:moveTo>
                    <a:pt x="0" y="515941"/>
                  </a:moveTo>
                  <a:lnTo>
                    <a:pt x="0" y="0"/>
                  </a:lnTo>
                </a:path>
              </a:pathLst>
            </a:custGeom>
            <a:ln w="6657">
              <a:solidFill>
                <a:srgbClr val="18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586616" y="1367668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h="499744">
                  <a:moveTo>
                    <a:pt x="0" y="499298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887598" y="8457707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166432"/>
                  </a:moveTo>
                  <a:lnTo>
                    <a:pt x="0" y="0"/>
                  </a:lnTo>
                </a:path>
              </a:pathLst>
            </a:custGeom>
            <a:ln w="998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220464" y="7226104"/>
              <a:ext cx="0" cy="899160"/>
            </a:xfrm>
            <a:custGeom>
              <a:avLst/>
              <a:gdLst/>
              <a:ahLst/>
              <a:cxnLst/>
              <a:rect l="l" t="t" r="r" b="b"/>
              <a:pathLst>
                <a:path h="899159">
                  <a:moveTo>
                    <a:pt x="0" y="898737"/>
                  </a:moveTo>
                  <a:lnTo>
                    <a:pt x="0" y="0"/>
                  </a:lnTo>
                </a:path>
              </a:pathLst>
            </a:custGeom>
            <a:ln w="3328">
              <a:solidFill>
                <a:srgbClr val="18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6" name="object 296"/>
            <p:cNvGrpSpPr/>
            <p:nvPr/>
          </p:nvGrpSpPr>
          <p:grpSpPr>
            <a:xfrm>
              <a:off x="1754190" y="1296101"/>
              <a:ext cx="4201160" cy="7899400"/>
              <a:chOff x="1754190" y="1296101"/>
              <a:chExt cx="4201160" cy="7899400"/>
            </a:xfrm>
          </p:grpSpPr>
          <p:sp>
            <p:nvSpPr>
              <p:cNvPr id="297" name="object 297"/>
              <p:cNvSpPr/>
              <p:nvPr/>
            </p:nvSpPr>
            <p:spPr>
              <a:xfrm>
                <a:off x="2255153" y="7226104"/>
                <a:ext cx="381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685800">
                    <a:moveTo>
                      <a:pt x="0" y="0"/>
                    </a:moveTo>
                    <a:lnTo>
                      <a:pt x="0" y="682374"/>
                    </a:lnTo>
                    <a:lnTo>
                      <a:pt x="3328" y="685703"/>
                    </a:lnTo>
                  </a:path>
                </a:pathLst>
              </a:custGeom>
              <a:ln w="6657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8" name="object 298"/>
              <p:cNvSpPr/>
              <p:nvPr/>
            </p:nvSpPr>
            <p:spPr>
              <a:xfrm>
                <a:off x="2255153" y="7908479"/>
                <a:ext cx="2032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17145">
                    <a:moveTo>
                      <a:pt x="0" y="0"/>
                    </a:moveTo>
                    <a:lnTo>
                      <a:pt x="16643" y="16643"/>
                    </a:lnTo>
                    <a:lnTo>
                      <a:pt x="19971" y="16643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9" name="object 299"/>
              <p:cNvSpPr/>
              <p:nvPr/>
            </p:nvSpPr>
            <p:spPr>
              <a:xfrm>
                <a:off x="2271796" y="7226104"/>
                <a:ext cx="716280" cy="699135"/>
              </a:xfrm>
              <a:custGeom>
                <a:avLst/>
                <a:gdLst/>
                <a:ahLst/>
                <a:cxnLst/>
                <a:rect l="l" t="t" r="r" b="b"/>
                <a:pathLst>
                  <a:path w="716280" h="699134">
                    <a:moveTo>
                      <a:pt x="0" y="699018"/>
                    </a:moveTo>
                    <a:lnTo>
                      <a:pt x="715661" y="699018"/>
                    </a:lnTo>
                  </a:path>
                  <a:path w="716280" h="699134">
                    <a:moveTo>
                      <a:pt x="515941" y="699018"/>
                    </a:moveTo>
                    <a:lnTo>
                      <a:pt x="515941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0" name="object 300"/>
              <p:cNvSpPr/>
              <p:nvPr/>
            </p:nvSpPr>
            <p:spPr>
              <a:xfrm>
                <a:off x="2781081" y="7915136"/>
                <a:ext cx="1714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145">
                    <a:moveTo>
                      <a:pt x="16643" y="0"/>
                    </a:moveTo>
                    <a:lnTo>
                      <a:pt x="16643" y="16643"/>
                    </a:lnTo>
                    <a:lnTo>
                      <a:pt x="0" y="16643"/>
                    </a:lnTo>
                    <a:lnTo>
                      <a:pt x="0" y="0"/>
                    </a:lnTo>
                    <a:lnTo>
                      <a:pt x="16643" y="0"/>
                    </a:lnTo>
                    <a:close/>
                  </a:path>
                </a:pathLst>
              </a:custGeom>
              <a:solidFill>
                <a:srgbClr val="18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1" name="object 301"/>
              <p:cNvSpPr/>
              <p:nvPr/>
            </p:nvSpPr>
            <p:spPr>
              <a:xfrm>
                <a:off x="1955574" y="7226104"/>
                <a:ext cx="765810" cy="632460"/>
              </a:xfrm>
              <a:custGeom>
                <a:avLst/>
                <a:gdLst/>
                <a:ahLst/>
                <a:cxnLst/>
                <a:rect l="l" t="t" r="r" b="b"/>
                <a:pathLst>
                  <a:path w="765810" h="632459">
                    <a:moveTo>
                      <a:pt x="0" y="632444"/>
                    </a:moveTo>
                    <a:lnTo>
                      <a:pt x="765591" y="632444"/>
                    </a:lnTo>
                    <a:lnTo>
                      <a:pt x="765591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2" name="object 302"/>
              <p:cNvSpPr/>
              <p:nvPr/>
            </p:nvSpPr>
            <p:spPr>
              <a:xfrm>
                <a:off x="2238510" y="7838577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20320">
                    <a:moveTo>
                      <a:pt x="0" y="19971"/>
                    </a:moveTo>
                    <a:lnTo>
                      <a:pt x="16643" y="3328"/>
                    </a:lnTo>
                    <a:lnTo>
                      <a:pt x="16643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3" name="object 303"/>
              <p:cNvSpPr/>
              <p:nvPr/>
            </p:nvSpPr>
            <p:spPr>
              <a:xfrm>
                <a:off x="2255153" y="7226104"/>
                <a:ext cx="0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h="615950">
                    <a:moveTo>
                      <a:pt x="0" y="615801"/>
                    </a:moveTo>
                    <a:lnTo>
                      <a:pt x="0" y="0"/>
                    </a:lnTo>
                  </a:path>
                </a:pathLst>
              </a:custGeom>
              <a:ln w="6657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4" name="object 304"/>
              <p:cNvSpPr/>
              <p:nvPr/>
            </p:nvSpPr>
            <p:spPr>
              <a:xfrm>
                <a:off x="2588019" y="7226104"/>
                <a:ext cx="66675" cy="63246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32459">
                    <a:moveTo>
                      <a:pt x="0" y="632444"/>
                    </a:moveTo>
                    <a:lnTo>
                      <a:pt x="0" y="0"/>
                    </a:lnTo>
                  </a:path>
                  <a:path w="66675" h="632459">
                    <a:moveTo>
                      <a:pt x="66573" y="632444"/>
                    </a:moveTo>
                    <a:lnTo>
                      <a:pt x="66573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5" name="object 305"/>
              <p:cNvSpPr/>
              <p:nvPr/>
            </p:nvSpPr>
            <p:spPr>
              <a:xfrm>
                <a:off x="2581351" y="7848574"/>
                <a:ext cx="8382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17145">
                    <a:moveTo>
                      <a:pt x="16649" y="0"/>
                    </a:moveTo>
                    <a:lnTo>
                      <a:pt x="0" y="0"/>
                    </a:lnTo>
                    <a:lnTo>
                      <a:pt x="0" y="16637"/>
                    </a:lnTo>
                    <a:lnTo>
                      <a:pt x="16649" y="16637"/>
                    </a:lnTo>
                    <a:lnTo>
                      <a:pt x="16649" y="0"/>
                    </a:lnTo>
                    <a:close/>
                  </a:path>
                  <a:path w="83819" h="17145">
                    <a:moveTo>
                      <a:pt x="83223" y="0"/>
                    </a:moveTo>
                    <a:lnTo>
                      <a:pt x="66573" y="0"/>
                    </a:lnTo>
                    <a:lnTo>
                      <a:pt x="66573" y="16637"/>
                    </a:lnTo>
                    <a:lnTo>
                      <a:pt x="83223" y="16637"/>
                    </a:lnTo>
                    <a:lnTo>
                      <a:pt x="83223" y="0"/>
                    </a:lnTo>
                    <a:close/>
                  </a:path>
                </a:pathLst>
              </a:custGeom>
              <a:solidFill>
                <a:srgbClr val="18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6" name="object 306"/>
              <p:cNvSpPr/>
              <p:nvPr/>
            </p:nvSpPr>
            <p:spPr>
              <a:xfrm>
                <a:off x="3054031" y="6294081"/>
                <a:ext cx="0" cy="2896235"/>
              </a:xfrm>
              <a:custGeom>
                <a:avLst/>
                <a:gdLst/>
                <a:ahLst/>
                <a:cxnLst/>
                <a:rect l="l" t="t" r="r" b="b"/>
                <a:pathLst>
                  <a:path h="2896234">
                    <a:moveTo>
                      <a:pt x="0" y="2895931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7" name="object 307"/>
              <p:cNvSpPr/>
              <p:nvPr/>
            </p:nvSpPr>
            <p:spPr>
              <a:xfrm>
                <a:off x="2221866" y="4579822"/>
                <a:ext cx="2032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17145">
                    <a:moveTo>
                      <a:pt x="0" y="0"/>
                    </a:moveTo>
                    <a:lnTo>
                      <a:pt x="16643" y="16643"/>
                    </a:lnTo>
                    <a:lnTo>
                      <a:pt x="19971" y="16643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8" name="object 308"/>
              <p:cNvSpPr/>
              <p:nvPr/>
            </p:nvSpPr>
            <p:spPr>
              <a:xfrm>
                <a:off x="2238510" y="4130453"/>
                <a:ext cx="649605" cy="466090"/>
              </a:xfrm>
              <a:custGeom>
                <a:avLst/>
                <a:gdLst/>
                <a:ahLst/>
                <a:cxnLst/>
                <a:rect l="l" t="t" r="r" b="b"/>
                <a:pathLst>
                  <a:path w="649605" h="466089">
                    <a:moveTo>
                      <a:pt x="0" y="466012"/>
                    </a:moveTo>
                    <a:lnTo>
                      <a:pt x="649088" y="466012"/>
                    </a:lnTo>
                  </a:path>
                  <a:path w="649605" h="466089">
                    <a:moveTo>
                      <a:pt x="49929" y="466012"/>
                    </a:moveTo>
                    <a:lnTo>
                      <a:pt x="49929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9" name="object 309"/>
              <p:cNvSpPr/>
              <p:nvPr/>
            </p:nvSpPr>
            <p:spPr>
              <a:xfrm>
                <a:off x="2621305" y="4576493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20320">
                    <a:moveTo>
                      <a:pt x="16643" y="19971"/>
                    </a:moveTo>
                    <a:lnTo>
                      <a:pt x="0" y="3328"/>
                    </a:ln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0" name="object 310"/>
              <p:cNvSpPr/>
              <p:nvPr/>
            </p:nvSpPr>
            <p:spPr>
              <a:xfrm>
                <a:off x="2621305" y="4130453"/>
                <a:ext cx="0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h="449579">
                    <a:moveTo>
                      <a:pt x="0" y="449368"/>
                    </a:moveTo>
                    <a:lnTo>
                      <a:pt x="0" y="0"/>
                    </a:lnTo>
                  </a:path>
                </a:pathLst>
              </a:custGeom>
              <a:ln w="6657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1" name="object 311"/>
              <p:cNvSpPr/>
              <p:nvPr/>
            </p:nvSpPr>
            <p:spPr>
              <a:xfrm>
                <a:off x="2687878" y="4130453"/>
                <a:ext cx="0" cy="466090"/>
              </a:xfrm>
              <a:custGeom>
                <a:avLst/>
                <a:gdLst/>
                <a:ahLst/>
                <a:cxnLst/>
                <a:rect l="l" t="t" r="r" b="b"/>
                <a:pathLst>
                  <a:path h="466089">
                    <a:moveTo>
                      <a:pt x="0" y="466012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2" name="object 312"/>
              <p:cNvSpPr/>
              <p:nvPr/>
            </p:nvSpPr>
            <p:spPr>
              <a:xfrm>
                <a:off x="2281771" y="4586490"/>
                <a:ext cx="416559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416560" h="17145">
                    <a:moveTo>
                      <a:pt x="16649" y="0"/>
                    </a:moveTo>
                    <a:lnTo>
                      <a:pt x="0" y="0"/>
                    </a:lnTo>
                    <a:lnTo>
                      <a:pt x="0" y="16637"/>
                    </a:lnTo>
                    <a:lnTo>
                      <a:pt x="16649" y="16637"/>
                    </a:lnTo>
                    <a:lnTo>
                      <a:pt x="16649" y="0"/>
                    </a:lnTo>
                    <a:close/>
                  </a:path>
                  <a:path w="416560" h="17145">
                    <a:moveTo>
                      <a:pt x="416090" y="0"/>
                    </a:moveTo>
                    <a:lnTo>
                      <a:pt x="399440" y="0"/>
                    </a:lnTo>
                    <a:lnTo>
                      <a:pt x="399440" y="16637"/>
                    </a:lnTo>
                    <a:lnTo>
                      <a:pt x="416090" y="16637"/>
                    </a:lnTo>
                    <a:lnTo>
                      <a:pt x="416090" y="0"/>
                    </a:lnTo>
                    <a:close/>
                  </a:path>
                </a:pathLst>
              </a:custGeom>
              <a:solidFill>
                <a:srgbClr val="18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3" name="object 313"/>
              <p:cNvSpPr/>
              <p:nvPr/>
            </p:nvSpPr>
            <p:spPr>
              <a:xfrm>
                <a:off x="1755854" y="4659710"/>
                <a:ext cx="852169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852169" h="3810">
                    <a:moveTo>
                      <a:pt x="0" y="3328"/>
                    </a:moveTo>
                    <a:lnTo>
                      <a:pt x="848807" y="3328"/>
                    </a:lnTo>
                    <a:lnTo>
                      <a:pt x="852136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4" name="object 314"/>
              <p:cNvSpPr/>
              <p:nvPr/>
            </p:nvSpPr>
            <p:spPr>
              <a:xfrm>
                <a:off x="2604662" y="4643066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20320">
                    <a:moveTo>
                      <a:pt x="0" y="19971"/>
                    </a:moveTo>
                    <a:lnTo>
                      <a:pt x="16643" y="3328"/>
                    </a:lnTo>
                    <a:lnTo>
                      <a:pt x="16643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5" name="object 315"/>
              <p:cNvSpPr/>
              <p:nvPr/>
            </p:nvSpPr>
            <p:spPr>
              <a:xfrm>
                <a:off x="2621305" y="4130453"/>
                <a:ext cx="0" cy="516255"/>
              </a:xfrm>
              <a:custGeom>
                <a:avLst/>
                <a:gdLst/>
                <a:ahLst/>
                <a:cxnLst/>
                <a:rect l="l" t="t" r="r" b="b"/>
                <a:pathLst>
                  <a:path h="516254">
                    <a:moveTo>
                      <a:pt x="0" y="515941"/>
                    </a:moveTo>
                    <a:lnTo>
                      <a:pt x="0" y="0"/>
                    </a:lnTo>
                  </a:path>
                </a:pathLst>
              </a:custGeom>
              <a:ln w="6657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6" name="object 316"/>
              <p:cNvSpPr/>
              <p:nvPr/>
            </p:nvSpPr>
            <p:spPr>
              <a:xfrm>
                <a:off x="1855714" y="4130453"/>
                <a:ext cx="0" cy="532765"/>
              </a:xfrm>
              <a:custGeom>
                <a:avLst/>
                <a:gdLst/>
                <a:ahLst/>
                <a:cxnLst/>
                <a:rect l="l" t="t" r="r" b="b"/>
                <a:pathLst>
                  <a:path h="532764">
                    <a:moveTo>
                      <a:pt x="0" y="532585"/>
                    </a:moveTo>
                    <a:lnTo>
                      <a:pt x="0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7" name="object 317"/>
              <p:cNvSpPr/>
              <p:nvPr/>
            </p:nvSpPr>
            <p:spPr>
              <a:xfrm>
                <a:off x="2205223" y="4643066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20320">
                    <a:moveTo>
                      <a:pt x="0" y="19971"/>
                    </a:moveTo>
                    <a:lnTo>
                      <a:pt x="16643" y="3328"/>
                    </a:lnTo>
                    <a:lnTo>
                      <a:pt x="16643" y="0"/>
                    </a:lnTo>
                  </a:path>
                </a:pathLst>
              </a:custGeom>
              <a:ln w="3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8" name="object 318"/>
              <p:cNvSpPr/>
              <p:nvPr/>
            </p:nvSpPr>
            <p:spPr>
              <a:xfrm>
                <a:off x="1849057" y="4653052"/>
                <a:ext cx="1714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145">
                    <a:moveTo>
                      <a:pt x="16643" y="0"/>
                    </a:moveTo>
                    <a:lnTo>
                      <a:pt x="16643" y="16643"/>
                    </a:lnTo>
                    <a:lnTo>
                      <a:pt x="0" y="16643"/>
                    </a:lnTo>
                    <a:lnTo>
                      <a:pt x="0" y="0"/>
                    </a:lnTo>
                    <a:lnTo>
                      <a:pt x="16643" y="0"/>
                    </a:lnTo>
                    <a:close/>
                  </a:path>
                </a:pathLst>
              </a:custGeom>
              <a:solidFill>
                <a:srgbClr val="18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9" name="object 319"/>
              <p:cNvSpPr/>
              <p:nvPr/>
            </p:nvSpPr>
            <p:spPr>
              <a:xfrm>
                <a:off x="3486756" y="4130453"/>
                <a:ext cx="400050" cy="46609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466089">
                    <a:moveTo>
                      <a:pt x="0" y="466012"/>
                    </a:moveTo>
                    <a:lnTo>
                      <a:pt x="399438" y="466012"/>
                    </a:lnTo>
                    <a:lnTo>
                      <a:pt x="399438" y="0"/>
                    </a:lnTo>
                  </a:path>
                  <a:path w="400050" h="466089">
                    <a:moveTo>
                      <a:pt x="99859" y="466012"/>
                    </a:moveTo>
                    <a:lnTo>
                      <a:pt x="99859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0" name="object 320"/>
              <p:cNvSpPr/>
              <p:nvPr/>
            </p:nvSpPr>
            <p:spPr>
              <a:xfrm>
                <a:off x="3579959" y="4586479"/>
                <a:ext cx="1714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17145">
                    <a:moveTo>
                      <a:pt x="16643" y="0"/>
                    </a:moveTo>
                    <a:lnTo>
                      <a:pt x="16643" y="16643"/>
                    </a:lnTo>
                    <a:lnTo>
                      <a:pt x="0" y="16643"/>
                    </a:lnTo>
                    <a:lnTo>
                      <a:pt x="0" y="0"/>
                    </a:lnTo>
                    <a:lnTo>
                      <a:pt x="16643" y="0"/>
                    </a:lnTo>
                    <a:close/>
                  </a:path>
                </a:pathLst>
              </a:custGeom>
              <a:solidFill>
                <a:srgbClr val="18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1" name="object 321"/>
              <p:cNvSpPr/>
              <p:nvPr/>
            </p:nvSpPr>
            <p:spPr>
              <a:xfrm>
                <a:off x="2255153" y="2066686"/>
                <a:ext cx="1431925" cy="1864360"/>
              </a:xfrm>
              <a:custGeom>
                <a:avLst/>
                <a:gdLst/>
                <a:ahLst/>
                <a:cxnLst/>
                <a:rect l="l" t="t" r="r" b="b"/>
                <a:pathLst>
                  <a:path w="1431925" h="1864360">
                    <a:moveTo>
                      <a:pt x="0" y="1864048"/>
                    </a:moveTo>
                    <a:lnTo>
                      <a:pt x="0" y="732304"/>
                    </a:lnTo>
                    <a:lnTo>
                      <a:pt x="1431322" y="732304"/>
                    </a:lnTo>
                    <a:lnTo>
                      <a:pt x="1431322" y="0"/>
                    </a:lnTo>
                  </a:path>
                  <a:path w="1431925" h="1864360">
                    <a:moveTo>
                      <a:pt x="898737" y="732304"/>
                    </a:moveTo>
                    <a:lnTo>
                      <a:pt x="898737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2" name="object 322"/>
              <p:cNvSpPr/>
              <p:nvPr/>
            </p:nvSpPr>
            <p:spPr>
              <a:xfrm>
                <a:off x="3143904" y="2785676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4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3" name="object 323"/>
              <p:cNvSpPr/>
              <p:nvPr/>
            </p:nvSpPr>
            <p:spPr>
              <a:xfrm>
                <a:off x="1922287" y="2066686"/>
                <a:ext cx="1964055" cy="1864360"/>
              </a:xfrm>
              <a:custGeom>
                <a:avLst/>
                <a:gdLst/>
                <a:ahLst/>
                <a:cxnLst/>
                <a:rect l="l" t="t" r="r" b="b"/>
                <a:pathLst>
                  <a:path w="1964054" h="1864360">
                    <a:moveTo>
                      <a:pt x="0" y="1864048"/>
                    </a:moveTo>
                    <a:lnTo>
                      <a:pt x="0" y="665731"/>
                    </a:lnTo>
                    <a:lnTo>
                      <a:pt x="1031883" y="665731"/>
                    </a:lnTo>
                    <a:lnTo>
                      <a:pt x="1031883" y="0"/>
                    </a:lnTo>
                  </a:path>
                  <a:path w="1964054" h="1864360">
                    <a:moveTo>
                      <a:pt x="732304" y="1864048"/>
                    </a:moveTo>
                    <a:lnTo>
                      <a:pt x="732304" y="932024"/>
                    </a:lnTo>
                    <a:lnTo>
                      <a:pt x="1963907" y="932024"/>
                    </a:lnTo>
                    <a:lnTo>
                      <a:pt x="1963907" y="0"/>
                    </a:lnTo>
                  </a:path>
                  <a:path w="1964054" h="1864360">
                    <a:moveTo>
                      <a:pt x="1298176" y="932024"/>
                    </a:moveTo>
                    <a:lnTo>
                      <a:pt x="1298176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4" name="object 324"/>
              <p:cNvSpPr/>
              <p:nvPr/>
            </p:nvSpPr>
            <p:spPr>
              <a:xfrm>
                <a:off x="3210478" y="2985395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4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5" name="object 325"/>
              <p:cNvSpPr/>
              <p:nvPr/>
            </p:nvSpPr>
            <p:spPr>
              <a:xfrm>
                <a:off x="3287037" y="2066686"/>
                <a:ext cx="666115" cy="1864360"/>
              </a:xfrm>
              <a:custGeom>
                <a:avLst/>
                <a:gdLst/>
                <a:ahLst/>
                <a:cxnLst/>
                <a:rect l="l" t="t" r="r" b="b"/>
                <a:pathLst>
                  <a:path w="666114" h="1864360">
                    <a:moveTo>
                      <a:pt x="0" y="0"/>
                    </a:moveTo>
                    <a:lnTo>
                      <a:pt x="0" y="1065170"/>
                    </a:lnTo>
                    <a:lnTo>
                      <a:pt x="665731" y="1065170"/>
                    </a:lnTo>
                    <a:lnTo>
                      <a:pt x="665731" y="0"/>
                    </a:lnTo>
                  </a:path>
                  <a:path w="666114" h="1864360">
                    <a:moveTo>
                      <a:pt x="33286" y="1864048"/>
                    </a:moveTo>
                    <a:lnTo>
                      <a:pt x="33286" y="106517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6" name="object 326"/>
              <p:cNvSpPr/>
              <p:nvPr/>
            </p:nvSpPr>
            <p:spPr>
              <a:xfrm>
                <a:off x="3310337" y="3118541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5" h="23494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7" name="object 327"/>
              <p:cNvSpPr/>
              <p:nvPr/>
            </p:nvSpPr>
            <p:spPr>
              <a:xfrm>
                <a:off x="3486756" y="2066686"/>
                <a:ext cx="799465" cy="1864360"/>
              </a:xfrm>
              <a:custGeom>
                <a:avLst/>
                <a:gdLst/>
                <a:ahLst/>
                <a:cxnLst/>
                <a:rect l="l" t="t" r="r" b="b"/>
                <a:pathLst>
                  <a:path w="799464" h="1864360">
                    <a:moveTo>
                      <a:pt x="166432" y="1864048"/>
                    </a:moveTo>
                    <a:lnTo>
                      <a:pt x="166432" y="1464609"/>
                    </a:lnTo>
                    <a:lnTo>
                      <a:pt x="532585" y="1464609"/>
                    </a:lnTo>
                    <a:lnTo>
                      <a:pt x="532585" y="0"/>
                    </a:lnTo>
                  </a:path>
                  <a:path w="799464" h="1864360">
                    <a:moveTo>
                      <a:pt x="466012" y="1864048"/>
                    </a:moveTo>
                    <a:lnTo>
                      <a:pt x="466012" y="1331462"/>
                    </a:lnTo>
                    <a:lnTo>
                      <a:pt x="599158" y="1331462"/>
                    </a:lnTo>
                    <a:lnTo>
                      <a:pt x="599158" y="0"/>
                    </a:lnTo>
                  </a:path>
                  <a:path w="799464" h="1864360">
                    <a:moveTo>
                      <a:pt x="798877" y="1864048"/>
                    </a:moveTo>
                    <a:lnTo>
                      <a:pt x="798877" y="1398036"/>
                    </a:lnTo>
                    <a:lnTo>
                      <a:pt x="0" y="1398036"/>
                    </a:lnTo>
                    <a:lnTo>
                      <a:pt x="0" y="0"/>
                    </a:lnTo>
                  </a:path>
                  <a:path w="799464" h="1864360">
                    <a:moveTo>
                      <a:pt x="665731" y="1398036"/>
                    </a:moveTo>
                    <a:lnTo>
                      <a:pt x="665731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8" name="object 328"/>
              <p:cNvSpPr/>
              <p:nvPr/>
            </p:nvSpPr>
            <p:spPr>
              <a:xfrm>
                <a:off x="4142502" y="3451407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5" h="23495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9" name="object 329"/>
              <p:cNvSpPr/>
              <p:nvPr/>
            </p:nvSpPr>
            <p:spPr>
              <a:xfrm>
                <a:off x="3553329" y="2066686"/>
                <a:ext cx="1132205" cy="1864360"/>
              </a:xfrm>
              <a:custGeom>
                <a:avLst/>
                <a:gdLst/>
                <a:ahLst/>
                <a:cxnLst/>
                <a:rect l="l" t="t" r="r" b="b"/>
                <a:pathLst>
                  <a:path w="1132204" h="1864360">
                    <a:moveTo>
                      <a:pt x="1131743" y="1864048"/>
                    </a:moveTo>
                    <a:lnTo>
                      <a:pt x="1131743" y="798877"/>
                    </a:lnTo>
                    <a:lnTo>
                      <a:pt x="0" y="798877"/>
                    </a:lnTo>
                    <a:lnTo>
                      <a:pt x="0" y="0"/>
                    </a:lnTo>
                  </a:path>
                  <a:path w="1132204" h="1864360">
                    <a:moveTo>
                      <a:pt x="665731" y="798877"/>
                    </a:moveTo>
                    <a:lnTo>
                      <a:pt x="665731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0" name="object 330"/>
              <p:cNvSpPr/>
              <p:nvPr/>
            </p:nvSpPr>
            <p:spPr>
              <a:xfrm>
                <a:off x="4209075" y="2852249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5" h="23494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1" name="object 331"/>
              <p:cNvSpPr/>
              <p:nvPr/>
            </p:nvSpPr>
            <p:spPr>
              <a:xfrm>
                <a:off x="3020744" y="2066686"/>
                <a:ext cx="1931035" cy="1864360"/>
              </a:xfrm>
              <a:custGeom>
                <a:avLst/>
                <a:gdLst/>
                <a:ahLst/>
                <a:cxnLst/>
                <a:rect l="l" t="t" r="r" b="b"/>
                <a:pathLst>
                  <a:path w="1931035" h="1864360">
                    <a:moveTo>
                      <a:pt x="1930621" y="1864048"/>
                    </a:moveTo>
                    <a:lnTo>
                      <a:pt x="1930621" y="1198316"/>
                    </a:lnTo>
                    <a:lnTo>
                      <a:pt x="0" y="1198316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2" name="object 332"/>
              <p:cNvSpPr/>
              <p:nvPr/>
            </p:nvSpPr>
            <p:spPr>
              <a:xfrm>
                <a:off x="5117798" y="4130453"/>
                <a:ext cx="699135" cy="466090"/>
              </a:xfrm>
              <a:custGeom>
                <a:avLst/>
                <a:gdLst/>
                <a:ahLst/>
                <a:cxnLst/>
                <a:rect l="l" t="t" r="r" b="b"/>
                <a:pathLst>
                  <a:path w="699135" h="466089">
                    <a:moveTo>
                      <a:pt x="0" y="466012"/>
                    </a:moveTo>
                    <a:lnTo>
                      <a:pt x="699018" y="466012"/>
                    </a:lnTo>
                    <a:lnTo>
                      <a:pt x="699018" y="0"/>
                    </a:lnTo>
                  </a:path>
                  <a:path w="699135" h="466089">
                    <a:moveTo>
                      <a:pt x="99859" y="466012"/>
                    </a:moveTo>
                    <a:lnTo>
                      <a:pt x="99859" y="0"/>
                    </a:lnTo>
                  </a:path>
                  <a:path w="699135" h="466089">
                    <a:moveTo>
                      <a:pt x="399438" y="466012"/>
                    </a:moveTo>
                    <a:lnTo>
                      <a:pt x="399438" y="0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3" name="object 333"/>
              <p:cNvSpPr/>
              <p:nvPr/>
            </p:nvSpPr>
            <p:spPr>
              <a:xfrm>
                <a:off x="5211000" y="4586490"/>
                <a:ext cx="3162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316229" h="17145">
                    <a:moveTo>
                      <a:pt x="16637" y="0"/>
                    </a:moveTo>
                    <a:lnTo>
                      <a:pt x="0" y="0"/>
                    </a:lnTo>
                    <a:lnTo>
                      <a:pt x="0" y="16637"/>
                    </a:lnTo>
                    <a:lnTo>
                      <a:pt x="16637" y="16637"/>
                    </a:lnTo>
                    <a:lnTo>
                      <a:pt x="16637" y="0"/>
                    </a:lnTo>
                    <a:close/>
                  </a:path>
                  <a:path w="316229" h="17145">
                    <a:moveTo>
                      <a:pt x="316217" y="0"/>
                    </a:moveTo>
                    <a:lnTo>
                      <a:pt x="299567" y="0"/>
                    </a:lnTo>
                    <a:lnTo>
                      <a:pt x="299567" y="16637"/>
                    </a:lnTo>
                    <a:lnTo>
                      <a:pt x="316217" y="16637"/>
                    </a:lnTo>
                    <a:lnTo>
                      <a:pt x="316217" y="0"/>
                    </a:lnTo>
                    <a:close/>
                  </a:path>
                </a:pathLst>
              </a:custGeom>
              <a:solidFill>
                <a:srgbClr val="18B4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4" name="object 334"/>
              <p:cNvSpPr/>
              <p:nvPr/>
            </p:nvSpPr>
            <p:spPr>
              <a:xfrm>
                <a:off x="2887598" y="1301094"/>
                <a:ext cx="2995930" cy="2630170"/>
              </a:xfrm>
              <a:custGeom>
                <a:avLst/>
                <a:gdLst/>
                <a:ahLst/>
                <a:cxnLst/>
                <a:rect l="l" t="t" r="r" b="b"/>
                <a:pathLst>
                  <a:path w="2995929" h="2630170">
                    <a:moveTo>
                      <a:pt x="2396633" y="2629639"/>
                    </a:moveTo>
                    <a:lnTo>
                      <a:pt x="2396633" y="1764188"/>
                    </a:lnTo>
                    <a:lnTo>
                      <a:pt x="199719" y="1764188"/>
                    </a:lnTo>
                    <a:lnTo>
                      <a:pt x="199719" y="765591"/>
                    </a:lnTo>
                  </a:path>
                  <a:path w="2995929" h="2630170">
                    <a:moveTo>
                      <a:pt x="2696212" y="2629639"/>
                    </a:moveTo>
                    <a:lnTo>
                      <a:pt x="2696212" y="1631042"/>
                    </a:lnTo>
                    <a:lnTo>
                      <a:pt x="466012" y="1631042"/>
                    </a:lnTo>
                    <a:lnTo>
                      <a:pt x="466012" y="765591"/>
                    </a:lnTo>
                  </a:path>
                  <a:path w="2995929" h="2630170">
                    <a:moveTo>
                      <a:pt x="2995791" y="2629639"/>
                    </a:moveTo>
                    <a:lnTo>
                      <a:pt x="2995791" y="1431322"/>
                    </a:lnTo>
                    <a:lnTo>
                      <a:pt x="532585" y="1431322"/>
                    </a:lnTo>
                    <a:lnTo>
                      <a:pt x="532585" y="765591"/>
                    </a:lnTo>
                  </a:path>
                  <a:path w="2995929" h="2630170">
                    <a:moveTo>
                      <a:pt x="1864048" y="332865"/>
                    </a:moveTo>
                    <a:lnTo>
                      <a:pt x="1864048" y="266292"/>
                    </a:lnTo>
                    <a:lnTo>
                      <a:pt x="832164" y="266292"/>
                    </a:lnTo>
                    <a:lnTo>
                      <a:pt x="832164" y="0"/>
                    </a:lnTo>
                    <a:lnTo>
                      <a:pt x="765591" y="0"/>
                    </a:lnTo>
                  </a:path>
                  <a:path w="2995929" h="2630170">
                    <a:moveTo>
                      <a:pt x="0" y="765591"/>
                    </a:moveTo>
                    <a:lnTo>
                      <a:pt x="0" y="2030480"/>
                    </a:lnTo>
                    <a:lnTo>
                      <a:pt x="1398036" y="2030480"/>
                    </a:lnTo>
                    <a:lnTo>
                      <a:pt x="1398036" y="765591"/>
                    </a:lnTo>
                  </a:path>
                  <a:path w="2995929" h="2630170">
                    <a:moveTo>
                      <a:pt x="166432" y="2629639"/>
                    </a:moveTo>
                    <a:lnTo>
                      <a:pt x="166432" y="2030480"/>
                    </a:lnTo>
                  </a:path>
                  <a:path w="2995929" h="2630170">
                    <a:moveTo>
                      <a:pt x="732304" y="2030480"/>
                    </a:moveTo>
                    <a:lnTo>
                      <a:pt x="732304" y="765591"/>
                    </a:lnTo>
                  </a:path>
                  <a:path w="2995929" h="2630170">
                    <a:moveTo>
                      <a:pt x="865450" y="2030480"/>
                    </a:moveTo>
                    <a:lnTo>
                      <a:pt x="865450" y="765591"/>
                    </a:lnTo>
                  </a:path>
                  <a:path w="2995929" h="2630170">
                    <a:moveTo>
                      <a:pt x="932024" y="2030480"/>
                    </a:moveTo>
                    <a:lnTo>
                      <a:pt x="932024" y="765591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5" name="object 335"/>
              <p:cNvSpPr/>
              <p:nvPr/>
            </p:nvSpPr>
            <p:spPr>
              <a:xfrm>
                <a:off x="3044037" y="3318268"/>
                <a:ext cx="78930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789304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789304" h="23495">
                    <a:moveTo>
                      <a:pt x="589178" y="0"/>
                    </a:moveTo>
                    <a:lnTo>
                      <a:pt x="565873" y="0"/>
                    </a:lnTo>
                    <a:lnTo>
                      <a:pt x="565873" y="23304"/>
                    </a:lnTo>
                    <a:lnTo>
                      <a:pt x="589178" y="23304"/>
                    </a:lnTo>
                    <a:lnTo>
                      <a:pt x="589178" y="0"/>
                    </a:lnTo>
                    <a:close/>
                  </a:path>
                  <a:path w="789304" h="23495">
                    <a:moveTo>
                      <a:pt x="722325" y="0"/>
                    </a:moveTo>
                    <a:lnTo>
                      <a:pt x="699020" y="0"/>
                    </a:lnTo>
                    <a:lnTo>
                      <a:pt x="699020" y="23304"/>
                    </a:lnTo>
                    <a:lnTo>
                      <a:pt x="722325" y="23304"/>
                    </a:lnTo>
                    <a:lnTo>
                      <a:pt x="722325" y="0"/>
                    </a:lnTo>
                    <a:close/>
                  </a:path>
                  <a:path w="789304" h="23495">
                    <a:moveTo>
                      <a:pt x="788898" y="0"/>
                    </a:moveTo>
                    <a:lnTo>
                      <a:pt x="765594" y="0"/>
                    </a:lnTo>
                    <a:lnTo>
                      <a:pt x="765594" y="23304"/>
                    </a:lnTo>
                    <a:lnTo>
                      <a:pt x="788898" y="23304"/>
                    </a:lnTo>
                    <a:lnTo>
                      <a:pt x="788898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6" name="object 336"/>
              <p:cNvSpPr/>
              <p:nvPr/>
            </p:nvSpPr>
            <p:spPr>
              <a:xfrm>
                <a:off x="4418780" y="3128527"/>
                <a:ext cx="320040" cy="6061710"/>
              </a:xfrm>
              <a:custGeom>
                <a:avLst/>
                <a:gdLst/>
                <a:ahLst/>
                <a:cxnLst/>
                <a:rect l="l" t="t" r="r" b="b"/>
                <a:pathLst>
                  <a:path w="320039" h="6061709">
                    <a:moveTo>
                      <a:pt x="0" y="6061484"/>
                    </a:moveTo>
                    <a:lnTo>
                      <a:pt x="0" y="1800803"/>
                    </a:lnTo>
                    <a:lnTo>
                      <a:pt x="33286" y="1800803"/>
                    </a:lnTo>
                    <a:lnTo>
                      <a:pt x="33286" y="3328"/>
                    </a:lnTo>
                    <a:lnTo>
                      <a:pt x="316222" y="3328"/>
                    </a:lnTo>
                    <a:lnTo>
                      <a:pt x="319551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7" name="object 337"/>
              <p:cNvSpPr/>
              <p:nvPr/>
            </p:nvSpPr>
            <p:spPr>
              <a:xfrm>
                <a:off x="4735003" y="3111884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20319">
                    <a:moveTo>
                      <a:pt x="0" y="19971"/>
                    </a:moveTo>
                    <a:lnTo>
                      <a:pt x="16643" y="3328"/>
                    </a:lnTo>
                    <a:lnTo>
                      <a:pt x="16643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8" name="object 338"/>
              <p:cNvSpPr/>
              <p:nvPr/>
            </p:nvSpPr>
            <p:spPr>
              <a:xfrm>
                <a:off x="4751646" y="2066686"/>
                <a:ext cx="0" cy="1049020"/>
              </a:xfrm>
              <a:custGeom>
                <a:avLst/>
                <a:gdLst/>
                <a:ahLst/>
                <a:cxnLst/>
                <a:rect l="l" t="t" r="r" b="b"/>
                <a:pathLst>
                  <a:path h="1049020">
                    <a:moveTo>
                      <a:pt x="0" y="1048527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9" name="object 339"/>
              <p:cNvSpPr/>
              <p:nvPr/>
            </p:nvSpPr>
            <p:spPr>
              <a:xfrm>
                <a:off x="4448738" y="1980141"/>
                <a:ext cx="3810" cy="115189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151889">
                    <a:moveTo>
                      <a:pt x="3328" y="1151715"/>
                    </a:moveTo>
                    <a:lnTo>
                      <a:pt x="3328" y="3328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0" name="object 340"/>
              <p:cNvSpPr/>
              <p:nvPr/>
            </p:nvSpPr>
            <p:spPr>
              <a:xfrm>
                <a:off x="4432095" y="1966826"/>
                <a:ext cx="2032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17144">
                    <a:moveTo>
                      <a:pt x="19971" y="16643"/>
                    </a:moveTo>
                    <a:lnTo>
                      <a:pt x="3328" y="0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1" name="object 341"/>
              <p:cNvSpPr/>
              <p:nvPr/>
            </p:nvSpPr>
            <p:spPr>
              <a:xfrm>
                <a:off x="4352207" y="1966826"/>
                <a:ext cx="838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3820">
                    <a:moveTo>
                      <a:pt x="83216" y="0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2" name="object 342"/>
              <p:cNvSpPr/>
              <p:nvPr/>
            </p:nvSpPr>
            <p:spPr>
              <a:xfrm>
                <a:off x="4442081" y="3118541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5" h="23494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3" name="object 343"/>
              <p:cNvSpPr/>
              <p:nvPr/>
            </p:nvSpPr>
            <p:spPr>
              <a:xfrm>
                <a:off x="4518640" y="3195101"/>
                <a:ext cx="219710" cy="5995035"/>
              </a:xfrm>
              <a:custGeom>
                <a:avLst/>
                <a:gdLst/>
                <a:ahLst/>
                <a:cxnLst/>
                <a:rect l="l" t="t" r="r" b="b"/>
                <a:pathLst>
                  <a:path w="219710" h="5995034">
                    <a:moveTo>
                      <a:pt x="0" y="5994911"/>
                    </a:moveTo>
                    <a:lnTo>
                      <a:pt x="0" y="3328"/>
                    </a:lnTo>
                    <a:lnTo>
                      <a:pt x="216362" y="3328"/>
                    </a:lnTo>
                    <a:lnTo>
                      <a:pt x="219691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4" name="object 344"/>
              <p:cNvSpPr/>
              <p:nvPr/>
            </p:nvSpPr>
            <p:spPr>
              <a:xfrm>
                <a:off x="4735003" y="3178457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20319">
                    <a:moveTo>
                      <a:pt x="0" y="19971"/>
                    </a:moveTo>
                    <a:lnTo>
                      <a:pt x="16643" y="3328"/>
                    </a:lnTo>
                    <a:lnTo>
                      <a:pt x="16643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5" name="object 345"/>
              <p:cNvSpPr/>
              <p:nvPr/>
            </p:nvSpPr>
            <p:spPr>
              <a:xfrm>
                <a:off x="4751646" y="2066686"/>
                <a:ext cx="0" cy="1115695"/>
              </a:xfrm>
              <a:custGeom>
                <a:avLst/>
                <a:gdLst/>
                <a:ahLst/>
                <a:cxnLst/>
                <a:rect l="l" t="t" r="r" b="b"/>
                <a:pathLst>
                  <a:path h="1115695">
                    <a:moveTo>
                      <a:pt x="0" y="1115100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6" name="object 346"/>
              <p:cNvSpPr/>
              <p:nvPr/>
            </p:nvSpPr>
            <p:spPr>
              <a:xfrm>
                <a:off x="4515311" y="1980141"/>
                <a:ext cx="3810" cy="121856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218564">
                    <a:moveTo>
                      <a:pt x="3328" y="1218288"/>
                    </a:moveTo>
                    <a:lnTo>
                      <a:pt x="3328" y="3328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7" name="object 347"/>
              <p:cNvSpPr/>
              <p:nvPr/>
            </p:nvSpPr>
            <p:spPr>
              <a:xfrm>
                <a:off x="4498668" y="1966826"/>
                <a:ext cx="2032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17144">
                    <a:moveTo>
                      <a:pt x="19971" y="16643"/>
                    </a:moveTo>
                    <a:lnTo>
                      <a:pt x="3328" y="0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8" name="object 348"/>
              <p:cNvSpPr/>
              <p:nvPr/>
            </p:nvSpPr>
            <p:spPr>
              <a:xfrm>
                <a:off x="4352207" y="1966826"/>
                <a:ext cx="1498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9860">
                    <a:moveTo>
                      <a:pt x="149789" y="0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9" name="object 349"/>
              <p:cNvSpPr/>
              <p:nvPr/>
            </p:nvSpPr>
            <p:spPr>
              <a:xfrm>
                <a:off x="4508654" y="3185114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5" h="23494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0" name="object 350"/>
              <p:cNvSpPr/>
              <p:nvPr/>
            </p:nvSpPr>
            <p:spPr>
              <a:xfrm>
                <a:off x="2188580" y="7126245"/>
                <a:ext cx="765810" cy="2064385"/>
              </a:xfrm>
              <a:custGeom>
                <a:avLst/>
                <a:gdLst/>
                <a:ahLst/>
                <a:cxnLst/>
                <a:rect l="l" t="t" r="r" b="b"/>
                <a:pathLst>
                  <a:path w="765810" h="2064384">
                    <a:moveTo>
                      <a:pt x="33286" y="2063767"/>
                    </a:moveTo>
                    <a:lnTo>
                      <a:pt x="33286" y="1997194"/>
                    </a:lnTo>
                    <a:lnTo>
                      <a:pt x="0" y="1997194"/>
                    </a:lnTo>
                    <a:lnTo>
                      <a:pt x="0" y="99859"/>
                    </a:lnTo>
                  </a:path>
                  <a:path w="765810" h="2064384">
                    <a:moveTo>
                      <a:pt x="133146" y="0"/>
                    </a:moveTo>
                    <a:lnTo>
                      <a:pt x="233006" y="0"/>
                    </a:lnTo>
                    <a:lnTo>
                      <a:pt x="233006" y="865450"/>
                    </a:lnTo>
                    <a:lnTo>
                      <a:pt x="765591" y="865450"/>
                    </a:lnTo>
                    <a:lnTo>
                      <a:pt x="765591" y="0"/>
                    </a:lnTo>
                    <a:lnTo>
                      <a:pt x="665731" y="0"/>
                    </a:lnTo>
                  </a:path>
                  <a:path w="765810" h="2064384">
                    <a:moveTo>
                      <a:pt x="665731" y="932024"/>
                    </a:moveTo>
                    <a:lnTo>
                      <a:pt x="665731" y="86545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1" name="object 351"/>
              <p:cNvSpPr/>
              <p:nvPr/>
            </p:nvSpPr>
            <p:spPr>
              <a:xfrm>
                <a:off x="2844325" y="7978381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2" name="object 352"/>
              <p:cNvSpPr/>
              <p:nvPr/>
            </p:nvSpPr>
            <p:spPr>
              <a:xfrm>
                <a:off x="2588019" y="3527966"/>
                <a:ext cx="2150745" cy="5595620"/>
              </a:xfrm>
              <a:custGeom>
                <a:avLst/>
                <a:gdLst/>
                <a:ahLst/>
                <a:cxnLst/>
                <a:rect l="l" t="t" r="r" b="b"/>
                <a:pathLst>
                  <a:path w="2150745" h="5595620">
                    <a:moveTo>
                      <a:pt x="0" y="5495613"/>
                    </a:moveTo>
                    <a:lnTo>
                      <a:pt x="0" y="5595472"/>
                    </a:lnTo>
                    <a:lnTo>
                      <a:pt x="565871" y="5595472"/>
                    </a:lnTo>
                    <a:lnTo>
                      <a:pt x="565871" y="5029601"/>
                    </a:lnTo>
                    <a:lnTo>
                      <a:pt x="1531182" y="5029601"/>
                    </a:lnTo>
                    <a:lnTo>
                      <a:pt x="1531182" y="3328"/>
                    </a:lnTo>
                    <a:lnTo>
                      <a:pt x="2146983" y="3328"/>
                    </a:lnTo>
                    <a:lnTo>
                      <a:pt x="2150312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3" name="object 353"/>
              <p:cNvSpPr/>
              <p:nvPr/>
            </p:nvSpPr>
            <p:spPr>
              <a:xfrm>
                <a:off x="4735003" y="3511323"/>
                <a:ext cx="17145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20320">
                    <a:moveTo>
                      <a:pt x="0" y="19971"/>
                    </a:moveTo>
                    <a:lnTo>
                      <a:pt x="16643" y="3328"/>
                    </a:lnTo>
                    <a:lnTo>
                      <a:pt x="16643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4" name="object 354"/>
              <p:cNvSpPr/>
              <p:nvPr/>
            </p:nvSpPr>
            <p:spPr>
              <a:xfrm>
                <a:off x="4751646" y="2066686"/>
                <a:ext cx="0" cy="1448435"/>
              </a:xfrm>
              <a:custGeom>
                <a:avLst/>
                <a:gdLst/>
                <a:ahLst/>
                <a:cxnLst/>
                <a:rect l="l" t="t" r="r" b="b"/>
                <a:pathLst>
                  <a:path h="1448435">
                    <a:moveTo>
                      <a:pt x="0" y="1447965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5" name="object 355"/>
              <p:cNvSpPr/>
              <p:nvPr/>
            </p:nvSpPr>
            <p:spPr>
              <a:xfrm>
                <a:off x="4581884" y="1980141"/>
                <a:ext cx="3810" cy="155130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551304">
                    <a:moveTo>
                      <a:pt x="3328" y="1551154"/>
                    </a:moveTo>
                    <a:lnTo>
                      <a:pt x="3328" y="3328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6" name="object 356"/>
              <p:cNvSpPr/>
              <p:nvPr/>
            </p:nvSpPr>
            <p:spPr>
              <a:xfrm>
                <a:off x="4565241" y="1966826"/>
                <a:ext cx="2032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0320" h="17144">
                    <a:moveTo>
                      <a:pt x="19971" y="16643"/>
                    </a:moveTo>
                    <a:lnTo>
                      <a:pt x="3328" y="0"/>
                    </a:ln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7" name="object 357"/>
              <p:cNvSpPr/>
              <p:nvPr/>
            </p:nvSpPr>
            <p:spPr>
              <a:xfrm>
                <a:off x="4352207" y="1966826"/>
                <a:ext cx="2165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6535">
                    <a:moveTo>
                      <a:pt x="216362" y="0"/>
                    </a:moveTo>
                    <a:lnTo>
                      <a:pt x="0" y="0"/>
                    </a:lnTo>
                  </a:path>
                </a:pathLst>
              </a:custGeom>
              <a:ln w="9985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8" name="object 358"/>
              <p:cNvSpPr/>
              <p:nvPr/>
            </p:nvSpPr>
            <p:spPr>
              <a:xfrm>
                <a:off x="4575227" y="3517980"/>
                <a:ext cx="234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3495" h="23495">
                    <a:moveTo>
                      <a:pt x="23300" y="0"/>
                    </a:moveTo>
                    <a:lnTo>
                      <a:pt x="23300" y="23300"/>
                    </a:lnTo>
                    <a:lnTo>
                      <a:pt x="0" y="23300"/>
                    </a:lnTo>
                    <a:lnTo>
                      <a:pt x="0" y="0"/>
                    </a:lnTo>
                    <a:lnTo>
                      <a:pt x="23300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9" name="object 359"/>
              <p:cNvSpPr/>
              <p:nvPr/>
            </p:nvSpPr>
            <p:spPr>
              <a:xfrm>
                <a:off x="2887598" y="9023579"/>
                <a:ext cx="266700" cy="167005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67004">
                    <a:moveTo>
                      <a:pt x="0" y="99859"/>
                    </a:moveTo>
                    <a:lnTo>
                      <a:pt x="0" y="0"/>
                    </a:lnTo>
                  </a:path>
                  <a:path w="266700" h="167004">
                    <a:moveTo>
                      <a:pt x="266292" y="166432"/>
                    </a:moveTo>
                    <a:lnTo>
                      <a:pt x="266292" y="99859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0" name="object 360"/>
              <p:cNvSpPr/>
              <p:nvPr/>
            </p:nvSpPr>
            <p:spPr>
              <a:xfrm>
                <a:off x="2877604" y="9110128"/>
                <a:ext cx="29019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90194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290194" h="23495">
                    <a:moveTo>
                      <a:pt x="289598" y="0"/>
                    </a:moveTo>
                    <a:lnTo>
                      <a:pt x="266293" y="0"/>
                    </a:lnTo>
                    <a:lnTo>
                      <a:pt x="266293" y="23304"/>
                    </a:lnTo>
                    <a:lnTo>
                      <a:pt x="289598" y="23304"/>
                    </a:lnTo>
                    <a:lnTo>
                      <a:pt x="289598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1" name="object 361"/>
              <p:cNvSpPr/>
              <p:nvPr/>
            </p:nvSpPr>
            <p:spPr>
              <a:xfrm>
                <a:off x="3220464" y="8457708"/>
                <a:ext cx="29972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299720" h="100329">
                    <a:moveTo>
                      <a:pt x="0" y="99859"/>
                    </a:moveTo>
                    <a:lnTo>
                      <a:pt x="0" y="0"/>
                    </a:lnTo>
                  </a:path>
                  <a:path w="299720" h="100329">
                    <a:moveTo>
                      <a:pt x="299579" y="99859"/>
                    </a:moveTo>
                    <a:lnTo>
                      <a:pt x="299579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2" name="object 362"/>
              <p:cNvSpPr/>
              <p:nvPr/>
            </p:nvSpPr>
            <p:spPr>
              <a:xfrm>
                <a:off x="3210471" y="8544254"/>
                <a:ext cx="323215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323214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323214" h="23495">
                    <a:moveTo>
                      <a:pt x="322884" y="0"/>
                    </a:moveTo>
                    <a:lnTo>
                      <a:pt x="299580" y="0"/>
                    </a:lnTo>
                    <a:lnTo>
                      <a:pt x="299580" y="23304"/>
                    </a:lnTo>
                    <a:lnTo>
                      <a:pt x="322884" y="23304"/>
                    </a:lnTo>
                    <a:lnTo>
                      <a:pt x="322884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3" name="object 363"/>
              <p:cNvSpPr/>
              <p:nvPr/>
            </p:nvSpPr>
            <p:spPr>
              <a:xfrm>
                <a:off x="2521446" y="4130453"/>
                <a:ext cx="3062605" cy="1664335"/>
              </a:xfrm>
              <a:custGeom>
                <a:avLst/>
                <a:gdLst/>
                <a:ahLst/>
                <a:cxnLst/>
                <a:rect l="l" t="t" r="r" b="b"/>
                <a:pathLst>
                  <a:path w="3062604" h="1664335">
                    <a:moveTo>
                      <a:pt x="0" y="1364749"/>
                    </a:moveTo>
                    <a:lnTo>
                      <a:pt x="0" y="1664328"/>
                    </a:lnTo>
                    <a:lnTo>
                      <a:pt x="499298" y="1664328"/>
                    </a:lnTo>
                    <a:lnTo>
                      <a:pt x="499298" y="732304"/>
                    </a:lnTo>
                  </a:path>
                  <a:path w="3062604" h="1664335">
                    <a:moveTo>
                      <a:pt x="499298" y="732304"/>
                    </a:moveTo>
                    <a:lnTo>
                      <a:pt x="499298" y="0"/>
                    </a:lnTo>
                  </a:path>
                  <a:path w="3062604" h="1664335">
                    <a:moveTo>
                      <a:pt x="765591" y="732304"/>
                    </a:moveTo>
                    <a:lnTo>
                      <a:pt x="765591" y="0"/>
                    </a:lnTo>
                  </a:path>
                  <a:path w="3062604" h="1664335">
                    <a:moveTo>
                      <a:pt x="1131743" y="732304"/>
                    </a:moveTo>
                    <a:lnTo>
                      <a:pt x="1131743" y="0"/>
                    </a:lnTo>
                  </a:path>
                  <a:path w="3062604" h="1664335">
                    <a:moveTo>
                      <a:pt x="1431322" y="732304"/>
                    </a:moveTo>
                    <a:lnTo>
                      <a:pt x="1431322" y="0"/>
                    </a:lnTo>
                  </a:path>
                  <a:path w="3062604" h="1664335">
                    <a:moveTo>
                      <a:pt x="1730901" y="732304"/>
                    </a:moveTo>
                    <a:lnTo>
                      <a:pt x="1730901" y="0"/>
                    </a:lnTo>
                  </a:path>
                  <a:path w="3062604" h="1664335">
                    <a:moveTo>
                      <a:pt x="2130340" y="732304"/>
                    </a:moveTo>
                    <a:lnTo>
                      <a:pt x="2130340" y="0"/>
                    </a:lnTo>
                  </a:path>
                  <a:path w="3062604" h="1664335">
                    <a:moveTo>
                      <a:pt x="2396633" y="732304"/>
                    </a:moveTo>
                    <a:lnTo>
                      <a:pt x="2396633" y="0"/>
                    </a:lnTo>
                  </a:path>
                  <a:path w="3062604" h="1664335">
                    <a:moveTo>
                      <a:pt x="2762785" y="732304"/>
                    </a:moveTo>
                    <a:lnTo>
                      <a:pt x="2762785" y="0"/>
                    </a:lnTo>
                  </a:path>
                  <a:path w="3062604" h="1664335">
                    <a:moveTo>
                      <a:pt x="3062364" y="732304"/>
                    </a:moveTo>
                    <a:lnTo>
                      <a:pt x="3062364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4" name="object 364"/>
              <p:cNvSpPr/>
              <p:nvPr/>
            </p:nvSpPr>
            <p:spPr>
              <a:xfrm>
                <a:off x="3010751" y="4849444"/>
                <a:ext cx="2586990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586990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2586990" h="23495">
                    <a:moveTo>
                      <a:pt x="289598" y="0"/>
                    </a:moveTo>
                    <a:lnTo>
                      <a:pt x="266293" y="0"/>
                    </a:lnTo>
                    <a:lnTo>
                      <a:pt x="266293" y="23304"/>
                    </a:lnTo>
                    <a:lnTo>
                      <a:pt x="289598" y="23304"/>
                    </a:lnTo>
                    <a:lnTo>
                      <a:pt x="289598" y="0"/>
                    </a:lnTo>
                    <a:close/>
                  </a:path>
                  <a:path w="2586990" h="23495">
                    <a:moveTo>
                      <a:pt x="655751" y="0"/>
                    </a:moveTo>
                    <a:lnTo>
                      <a:pt x="632447" y="0"/>
                    </a:lnTo>
                    <a:lnTo>
                      <a:pt x="632447" y="23304"/>
                    </a:lnTo>
                    <a:lnTo>
                      <a:pt x="655751" y="23304"/>
                    </a:lnTo>
                    <a:lnTo>
                      <a:pt x="655751" y="0"/>
                    </a:lnTo>
                    <a:close/>
                  </a:path>
                  <a:path w="2586990" h="23495">
                    <a:moveTo>
                      <a:pt x="955332" y="0"/>
                    </a:moveTo>
                    <a:lnTo>
                      <a:pt x="932027" y="0"/>
                    </a:lnTo>
                    <a:lnTo>
                      <a:pt x="932027" y="23304"/>
                    </a:lnTo>
                    <a:lnTo>
                      <a:pt x="955332" y="23304"/>
                    </a:lnTo>
                    <a:lnTo>
                      <a:pt x="955332" y="0"/>
                    </a:lnTo>
                    <a:close/>
                  </a:path>
                  <a:path w="2586990" h="23495">
                    <a:moveTo>
                      <a:pt x="1254899" y="0"/>
                    </a:moveTo>
                    <a:lnTo>
                      <a:pt x="1231607" y="0"/>
                    </a:lnTo>
                    <a:lnTo>
                      <a:pt x="1231607" y="23304"/>
                    </a:lnTo>
                    <a:lnTo>
                      <a:pt x="1254899" y="23304"/>
                    </a:lnTo>
                    <a:lnTo>
                      <a:pt x="1254899" y="0"/>
                    </a:lnTo>
                    <a:close/>
                  </a:path>
                  <a:path w="2586990" h="23495">
                    <a:moveTo>
                      <a:pt x="1654340" y="0"/>
                    </a:moveTo>
                    <a:lnTo>
                      <a:pt x="1631048" y="0"/>
                    </a:lnTo>
                    <a:lnTo>
                      <a:pt x="1631048" y="23304"/>
                    </a:lnTo>
                    <a:lnTo>
                      <a:pt x="1654340" y="23304"/>
                    </a:lnTo>
                    <a:lnTo>
                      <a:pt x="1654340" y="0"/>
                    </a:lnTo>
                    <a:close/>
                  </a:path>
                  <a:path w="2586990" h="23495">
                    <a:moveTo>
                      <a:pt x="1920633" y="0"/>
                    </a:moveTo>
                    <a:lnTo>
                      <a:pt x="1897341" y="0"/>
                    </a:lnTo>
                    <a:lnTo>
                      <a:pt x="1897341" y="23304"/>
                    </a:lnTo>
                    <a:lnTo>
                      <a:pt x="1920633" y="23304"/>
                    </a:lnTo>
                    <a:lnTo>
                      <a:pt x="1920633" y="0"/>
                    </a:lnTo>
                    <a:close/>
                  </a:path>
                  <a:path w="2586990" h="23495">
                    <a:moveTo>
                      <a:pt x="2286787" y="0"/>
                    </a:moveTo>
                    <a:lnTo>
                      <a:pt x="2263483" y="0"/>
                    </a:lnTo>
                    <a:lnTo>
                      <a:pt x="2263483" y="23304"/>
                    </a:lnTo>
                    <a:lnTo>
                      <a:pt x="2286787" y="23304"/>
                    </a:lnTo>
                    <a:lnTo>
                      <a:pt x="2286787" y="0"/>
                    </a:lnTo>
                    <a:close/>
                  </a:path>
                  <a:path w="2586990" h="23495">
                    <a:moveTo>
                      <a:pt x="2586367" y="0"/>
                    </a:moveTo>
                    <a:lnTo>
                      <a:pt x="2563063" y="0"/>
                    </a:lnTo>
                    <a:lnTo>
                      <a:pt x="2563063" y="23304"/>
                    </a:lnTo>
                    <a:lnTo>
                      <a:pt x="2586367" y="23304"/>
                    </a:lnTo>
                    <a:lnTo>
                      <a:pt x="2586367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5" name="object 365"/>
              <p:cNvSpPr/>
              <p:nvPr/>
            </p:nvSpPr>
            <p:spPr>
              <a:xfrm>
                <a:off x="2821025" y="5495203"/>
                <a:ext cx="200025" cy="599440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599439">
                    <a:moveTo>
                      <a:pt x="0" y="299579"/>
                    </a:moveTo>
                    <a:lnTo>
                      <a:pt x="0" y="0"/>
                    </a:lnTo>
                  </a:path>
                  <a:path w="200025" h="599439">
                    <a:moveTo>
                      <a:pt x="199719" y="599158"/>
                    </a:moveTo>
                    <a:lnTo>
                      <a:pt x="199719" y="299579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6" name="object 366"/>
              <p:cNvSpPr/>
              <p:nvPr/>
            </p:nvSpPr>
            <p:spPr>
              <a:xfrm>
                <a:off x="2811030" y="5781471"/>
                <a:ext cx="223520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23519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223519" h="23495">
                    <a:moveTo>
                      <a:pt x="223024" y="0"/>
                    </a:moveTo>
                    <a:lnTo>
                      <a:pt x="199720" y="0"/>
                    </a:lnTo>
                    <a:lnTo>
                      <a:pt x="199720" y="23304"/>
                    </a:lnTo>
                    <a:lnTo>
                      <a:pt x="223024" y="23304"/>
                    </a:lnTo>
                    <a:lnTo>
                      <a:pt x="223024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7" name="object 367"/>
              <p:cNvSpPr/>
              <p:nvPr/>
            </p:nvSpPr>
            <p:spPr>
              <a:xfrm>
                <a:off x="1922287" y="4130453"/>
                <a:ext cx="3961129" cy="2896235"/>
              </a:xfrm>
              <a:custGeom>
                <a:avLst/>
                <a:gdLst/>
                <a:ahLst/>
                <a:cxnLst/>
                <a:rect l="l" t="t" r="r" b="b"/>
                <a:pathLst>
                  <a:path w="3961129" h="2896234">
                    <a:moveTo>
                      <a:pt x="0" y="0"/>
                    </a:moveTo>
                    <a:lnTo>
                      <a:pt x="0" y="732304"/>
                    </a:lnTo>
                    <a:lnTo>
                      <a:pt x="3961102" y="732304"/>
                    </a:lnTo>
                    <a:lnTo>
                      <a:pt x="3961102" y="0"/>
                    </a:lnTo>
                  </a:path>
                  <a:path w="3961129" h="2896234">
                    <a:moveTo>
                      <a:pt x="266292" y="2895931"/>
                    </a:moveTo>
                    <a:lnTo>
                      <a:pt x="266292" y="2596352"/>
                    </a:lnTo>
                    <a:lnTo>
                      <a:pt x="765591" y="2596352"/>
                    </a:lnTo>
                    <a:lnTo>
                      <a:pt x="765591" y="2163627"/>
                    </a:lnTo>
                  </a:path>
                  <a:path w="3961129" h="2896234">
                    <a:moveTo>
                      <a:pt x="665731" y="1364749"/>
                    </a:moveTo>
                    <a:lnTo>
                      <a:pt x="665731" y="1597755"/>
                    </a:lnTo>
                    <a:lnTo>
                      <a:pt x="1165030" y="1597755"/>
                    </a:lnTo>
                    <a:lnTo>
                      <a:pt x="1165030" y="665731"/>
                    </a:lnTo>
                  </a:path>
                  <a:path w="3961129" h="2896234">
                    <a:moveTo>
                      <a:pt x="1165030" y="665731"/>
                    </a:moveTo>
                    <a:lnTo>
                      <a:pt x="1165030" y="0"/>
                    </a:lnTo>
                  </a:path>
                  <a:path w="3961129" h="2896234">
                    <a:moveTo>
                      <a:pt x="1431322" y="665731"/>
                    </a:moveTo>
                    <a:lnTo>
                      <a:pt x="1431322" y="0"/>
                    </a:lnTo>
                  </a:path>
                  <a:path w="3961129" h="2896234">
                    <a:moveTo>
                      <a:pt x="1797474" y="665731"/>
                    </a:moveTo>
                    <a:lnTo>
                      <a:pt x="1797474" y="0"/>
                    </a:lnTo>
                  </a:path>
                  <a:path w="3961129" h="2896234">
                    <a:moveTo>
                      <a:pt x="2097054" y="665731"/>
                    </a:moveTo>
                    <a:lnTo>
                      <a:pt x="2097054" y="0"/>
                    </a:lnTo>
                  </a:path>
                  <a:path w="3961129" h="2896234">
                    <a:moveTo>
                      <a:pt x="2396633" y="665731"/>
                    </a:moveTo>
                    <a:lnTo>
                      <a:pt x="2396633" y="0"/>
                    </a:lnTo>
                  </a:path>
                  <a:path w="3961129" h="2896234">
                    <a:moveTo>
                      <a:pt x="2796072" y="665731"/>
                    </a:moveTo>
                    <a:lnTo>
                      <a:pt x="2796072" y="0"/>
                    </a:lnTo>
                  </a:path>
                  <a:path w="3961129" h="2896234">
                    <a:moveTo>
                      <a:pt x="3062364" y="665731"/>
                    </a:moveTo>
                    <a:lnTo>
                      <a:pt x="3062364" y="0"/>
                    </a:lnTo>
                  </a:path>
                  <a:path w="3961129" h="2896234">
                    <a:moveTo>
                      <a:pt x="3428516" y="665731"/>
                    </a:moveTo>
                    <a:lnTo>
                      <a:pt x="3428516" y="0"/>
                    </a:lnTo>
                  </a:path>
                  <a:path w="3961129" h="2896234">
                    <a:moveTo>
                      <a:pt x="3728096" y="665731"/>
                    </a:moveTo>
                    <a:lnTo>
                      <a:pt x="3728096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8" name="object 368"/>
              <p:cNvSpPr/>
              <p:nvPr/>
            </p:nvSpPr>
            <p:spPr>
              <a:xfrm>
                <a:off x="3077324" y="4782870"/>
                <a:ext cx="2586990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586990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2586990" h="23495">
                    <a:moveTo>
                      <a:pt x="289598" y="0"/>
                    </a:moveTo>
                    <a:lnTo>
                      <a:pt x="266293" y="0"/>
                    </a:lnTo>
                    <a:lnTo>
                      <a:pt x="266293" y="23304"/>
                    </a:lnTo>
                    <a:lnTo>
                      <a:pt x="289598" y="23304"/>
                    </a:lnTo>
                    <a:lnTo>
                      <a:pt x="289598" y="0"/>
                    </a:lnTo>
                    <a:close/>
                  </a:path>
                  <a:path w="2586990" h="23495">
                    <a:moveTo>
                      <a:pt x="1254899" y="0"/>
                    </a:moveTo>
                    <a:lnTo>
                      <a:pt x="1231607" y="0"/>
                    </a:lnTo>
                    <a:lnTo>
                      <a:pt x="1231607" y="23304"/>
                    </a:lnTo>
                    <a:lnTo>
                      <a:pt x="1254899" y="23304"/>
                    </a:lnTo>
                    <a:lnTo>
                      <a:pt x="1254899" y="0"/>
                    </a:lnTo>
                    <a:close/>
                  </a:path>
                  <a:path w="2586990" h="23495">
                    <a:moveTo>
                      <a:pt x="1654340" y="0"/>
                    </a:moveTo>
                    <a:lnTo>
                      <a:pt x="1631048" y="0"/>
                    </a:lnTo>
                    <a:lnTo>
                      <a:pt x="1631048" y="23304"/>
                    </a:lnTo>
                    <a:lnTo>
                      <a:pt x="1654340" y="23304"/>
                    </a:lnTo>
                    <a:lnTo>
                      <a:pt x="1654340" y="0"/>
                    </a:lnTo>
                    <a:close/>
                  </a:path>
                  <a:path w="2586990" h="23495">
                    <a:moveTo>
                      <a:pt x="1920633" y="0"/>
                    </a:moveTo>
                    <a:lnTo>
                      <a:pt x="1897341" y="0"/>
                    </a:lnTo>
                    <a:lnTo>
                      <a:pt x="1897341" y="23304"/>
                    </a:lnTo>
                    <a:lnTo>
                      <a:pt x="1920633" y="23304"/>
                    </a:lnTo>
                    <a:lnTo>
                      <a:pt x="1920633" y="0"/>
                    </a:lnTo>
                    <a:close/>
                  </a:path>
                  <a:path w="2586990" h="23495">
                    <a:moveTo>
                      <a:pt x="2286787" y="0"/>
                    </a:moveTo>
                    <a:lnTo>
                      <a:pt x="2263483" y="0"/>
                    </a:lnTo>
                    <a:lnTo>
                      <a:pt x="2263483" y="23304"/>
                    </a:lnTo>
                    <a:lnTo>
                      <a:pt x="2286787" y="23304"/>
                    </a:lnTo>
                    <a:lnTo>
                      <a:pt x="2286787" y="0"/>
                    </a:lnTo>
                    <a:close/>
                  </a:path>
                  <a:path w="2586990" h="23495">
                    <a:moveTo>
                      <a:pt x="2586367" y="0"/>
                    </a:moveTo>
                    <a:lnTo>
                      <a:pt x="2563063" y="0"/>
                    </a:lnTo>
                    <a:lnTo>
                      <a:pt x="2563063" y="23304"/>
                    </a:lnTo>
                    <a:lnTo>
                      <a:pt x="2586367" y="23304"/>
                    </a:lnTo>
                    <a:lnTo>
                      <a:pt x="2586367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9" name="object 369"/>
              <p:cNvSpPr/>
              <p:nvPr/>
            </p:nvSpPr>
            <p:spPr>
              <a:xfrm>
                <a:off x="2654592" y="5495203"/>
                <a:ext cx="233045" cy="366395"/>
              </a:xfrm>
              <a:custGeom>
                <a:avLst/>
                <a:gdLst/>
                <a:ahLst/>
                <a:cxnLst/>
                <a:rect l="l" t="t" r="r" b="b"/>
                <a:pathLst>
                  <a:path w="233044" h="366395">
                    <a:moveTo>
                      <a:pt x="0" y="366152"/>
                    </a:moveTo>
                    <a:lnTo>
                      <a:pt x="0" y="233006"/>
                    </a:lnTo>
                  </a:path>
                  <a:path w="233044" h="366395">
                    <a:moveTo>
                      <a:pt x="233006" y="233006"/>
                    </a:moveTo>
                    <a:lnTo>
                      <a:pt x="233006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0" name="object 370"/>
              <p:cNvSpPr/>
              <p:nvPr/>
            </p:nvSpPr>
            <p:spPr>
              <a:xfrm>
                <a:off x="2644597" y="5714898"/>
                <a:ext cx="256540" cy="23495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23495">
                    <a:moveTo>
                      <a:pt x="23304" y="0"/>
                    </a:moveTo>
                    <a:lnTo>
                      <a:pt x="0" y="0"/>
                    </a:lnTo>
                    <a:lnTo>
                      <a:pt x="0" y="23304"/>
                    </a:lnTo>
                    <a:lnTo>
                      <a:pt x="23304" y="23304"/>
                    </a:lnTo>
                    <a:lnTo>
                      <a:pt x="23304" y="0"/>
                    </a:lnTo>
                    <a:close/>
                  </a:path>
                  <a:path w="256539" h="23495">
                    <a:moveTo>
                      <a:pt x="256311" y="0"/>
                    </a:moveTo>
                    <a:lnTo>
                      <a:pt x="233006" y="0"/>
                    </a:lnTo>
                    <a:lnTo>
                      <a:pt x="233006" y="23304"/>
                    </a:lnTo>
                    <a:lnTo>
                      <a:pt x="256311" y="23304"/>
                    </a:lnTo>
                    <a:lnTo>
                      <a:pt x="256311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1" name="object 371"/>
              <p:cNvSpPr/>
              <p:nvPr/>
            </p:nvSpPr>
            <p:spPr>
              <a:xfrm>
                <a:off x="1978874" y="4130453"/>
                <a:ext cx="397129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3971290" h="666114">
                    <a:moveTo>
                      <a:pt x="0" y="665731"/>
                    </a:moveTo>
                    <a:lnTo>
                      <a:pt x="3971088" y="665731"/>
                    </a:lnTo>
                    <a:lnTo>
                      <a:pt x="3971088" y="0"/>
                    </a:lnTo>
                  </a:path>
                  <a:path w="3971290" h="666114">
                    <a:moveTo>
                      <a:pt x="9985" y="665731"/>
                    </a:moveTo>
                    <a:lnTo>
                      <a:pt x="9985" y="0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2" name="object 372"/>
              <p:cNvSpPr/>
              <p:nvPr/>
            </p:nvSpPr>
            <p:spPr>
              <a:xfrm>
                <a:off x="1972208" y="4762906"/>
                <a:ext cx="2064385" cy="36830"/>
              </a:xfrm>
              <a:custGeom>
                <a:avLst/>
                <a:gdLst/>
                <a:ahLst/>
                <a:cxnLst/>
                <a:rect l="l" t="t" r="r" b="b"/>
                <a:pathLst>
                  <a:path w="2064385" h="36829">
                    <a:moveTo>
                      <a:pt x="33286" y="36614"/>
                    </a:moveTo>
                    <a:lnTo>
                      <a:pt x="16649" y="0"/>
                    </a:lnTo>
                    <a:lnTo>
                      <a:pt x="0" y="36614"/>
                    </a:lnTo>
                    <a:lnTo>
                      <a:pt x="33286" y="36614"/>
                    </a:lnTo>
                    <a:close/>
                  </a:path>
                  <a:path w="2064385" h="36829">
                    <a:moveTo>
                      <a:pt x="1764195" y="36614"/>
                    </a:moveTo>
                    <a:lnTo>
                      <a:pt x="1747545" y="0"/>
                    </a:lnTo>
                    <a:lnTo>
                      <a:pt x="1730908" y="36614"/>
                    </a:lnTo>
                    <a:lnTo>
                      <a:pt x="1764195" y="36614"/>
                    </a:lnTo>
                    <a:close/>
                  </a:path>
                  <a:path w="2064385" h="36829">
                    <a:moveTo>
                      <a:pt x="2063775" y="36614"/>
                    </a:moveTo>
                    <a:lnTo>
                      <a:pt x="2047125" y="0"/>
                    </a:lnTo>
                    <a:lnTo>
                      <a:pt x="2030488" y="36614"/>
                    </a:lnTo>
                    <a:lnTo>
                      <a:pt x="2063775" y="3661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3" name="object 373"/>
              <p:cNvSpPr/>
              <p:nvPr/>
            </p:nvSpPr>
            <p:spPr>
              <a:xfrm>
                <a:off x="1889001" y="6294081"/>
                <a:ext cx="1098550" cy="2896235"/>
              </a:xfrm>
              <a:custGeom>
                <a:avLst/>
                <a:gdLst/>
                <a:ahLst/>
                <a:cxnLst/>
                <a:rect l="l" t="t" r="r" b="b"/>
                <a:pathLst>
                  <a:path w="1098550" h="2896234">
                    <a:moveTo>
                      <a:pt x="0" y="2895931"/>
                    </a:moveTo>
                    <a:lnTo>
                      <a:pt x="0" y="366152"/>
                    </a:lnTo>
                    <a:lnTo>
                      <a:pt x="1098456" y="366152"/>
                    </a:lnTo>
                    <a:lnTo>
                      <a:pt x="1098456" y="0"/>
                    </a:lnTo>
                  </a:path>
                  <a:path w="1098550" h="2896234">
                    <a:moveTo>
                      <a:pt x="233006" y="2895931"/>
                    </a:moveTo>
                    <a:lnTo>
                      <a:pt x="233006" y="932024"/>
                    </a:lnTo>
                  </a:path>
                </a:pathLst>
              </a:custGeom>
              <a:ln w="9985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4" name="object 374"/>
              <p:cNvSpPr/>
              <p:nvPr/>
            </p:nvSpPr>
            <p:spPr>
              <a:xfrm>
                <a:off x="2355013" y="4030593"/>
                <a:ext cx="1165225" cy="4660265"/>
              </a:xfrm>
              <a:custGeom>
                <a:avLst/>
                <a:gdLst/>
                <a:ahLst/>
                <a:cxnLst/>
                <a:rect l="l" t="t" r="r" b="b"/>
                <a:pathLst>
                  <a:path w="1165225" h="4660265">
                    <a:moveTo>
                      <a:pt x="199719" y="1264889"/>
                    </a:moveTo>
                    <a:lnTo>
                      <a:pt x="199719" y="699018"/>
                    </a:lnTo>
                    <a:lnTo>
                      <a:pt x="99859" y="699018"/>
                    </a:lnTo>
                    <a:lnTo>
                      <a:pt x="99859" y="0"/>
                    </a:lnTo>
                    <a:lnTo>
                      <a:pt x="0" y="0"/>
                    </a:lnTo>
                  </a:path>
                  <a:path w="1165225" h="4660265">
                    <a:moveTo>
                      <a:pt x="499298" y="1264889"/>
                    </a:moveTo>
                    <a:lnTo>
                      <a:pt x="499298" y="0"/>
                    </a:lnTo>
                    <a:lnTo>
                      <a:pt x="399438" y="0"/>
                    </a:lnTo>
                  </a:path>
                  <a:path w="1165225" h="4660265">
                    <a:moveTo>
                      <a:pt x="898737" y="2929218"/>
                    </a:moveTo>
                    <a:lnTo>
                      <a:pt x="898737" y="2696212"/>
                    </a:lnTo>
                    <a:lnTo>
                      <a:pt x="865450" y="2696212"/>
                    </a:lnTo>
                    <a:lnTo>
                      <a:pt x="865450" y="2163627"/>
                    </a:lnTo>
                    <a:lnTo>
                      <a:pt x="765591" y="2163627"/>
                    </a:lnTo>
                  </a:path>
                  <a:path w="1165225" h="4660265">
                    <a:moveTo>
                      <a:pt x="1165030" y="4094248"/>
                    </a:moveTo>
                    <a:lnTo>
                      <a:pt x="1165030" y="3894529"/>
                    </a:lnTo>
                    <a:lnTo>
                      <a:pt x="932024" y="3894529"/>
                    </a:lnTo>
                    <a:lnTo>
                      <a:pt x="932024" y="3195510"/>
                    </a:lnTo>
                  </a:path>
                  <a:path w="1165225" h="4660265">
                    <a:moveTo>
                      <a:pt x="233006" y="4660120"/>
                    </a:moveTo>
                    <a:lnTo>
                      <a:pt x="233006" y="4526973"/>
                    </a:lnTo>
                    <a:lnTo>
                      <a:pt x="466012" y="4526973"/>
                    </a:lnTo>
                    <a:lnTo>
                      <a:pt x="466012" y="4427114"/>
                    </a:lnTo>
                  </a:path>
                  <a:path w="1165225" h="4660265">
                    <a:moveTo>
                      <a:pt x="332865" y="2995791"/>
                    </a:moveTo>
                    <a:lnTo>
                      <a:pt x="332865" y="2762785"/>
                    </a:lnTo>
                    <a:lnTo>
                      <a:pt x="266292" y="2762785"/>
                    </a:lnTo>
                    <a:lnTo>
                      <a:pt x="266292" y="2263486"/>
                    </a:lnTo>
                  </a:path>
                </a:pathLst>
              </a:custGeom>
              <a:ln w="3328">
                <a:solidFill>
                  <a:srgbClr val="18B4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5" name="object 375"/>
            <p:cNvSpPr txBox="1"/>
            <p:nvPr/>
          </p:nvSpPr>
          <p:spPr>
            <a:xfrm>
              <a:off x="4312055" y="1754374"/>
              <a:ext cx="149860" cy="337820"/>
            </a:xfrm>
            <a:prstGeom prst="rect">
              <a:avLst/>
            </a:prstGeom>
          </p:spPr>
          <p:txBody>
            <a:bodyPr vert="vert270" wrap="square" lIns="0" tIns="1079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375" baseline="-22222" dirty="0">
                  <a:latin typeface="Arial"/>
                  <a:cs typeface="Arial"/>
                </a:rPr>
                <a:t>S[16:0]</a:t>
              </a:r>
              <a:r>
                <a:rPr sz="375" spc="165" baseline="-22222" dirty="0">
                  <a:latin typeface="Arial"/>
                  <a:cs typeface="Arial"/>
                </a:rPr>
                <a:t> </a:t>
              </a:r>
              <a:r>
                <a:rPr sz="300" spc="-10" dirty="0">
                  <a:latin typeface="Arial"/>
                  <a:cs typeface="Arial"/>
                </a:rPr>
                <a:t>RTL_MUX</a:t>
              </a:r>
              <a:endParaRPr sz="3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300">
                <a:latin typeface="Arial"/>
                <a:cs typeface="Arial"/>
              </a:endParaRPr>
            </a:p>
            <a:p>
              <a:pPr marL="85725">
                <a:lnSpc>
                  <a:spcPct val="100000"/>
                </a:lnSpc>
              </a:pPr>
              <a:r>
                <a:rPr sz="200" spc="-25" dirty="0">
                  <a:latin typeface="Arial"/>
                  <a:cs typeface="Arial"/>
                </a:rPr>
                <a:t>...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76" name="object 376"/>
            <p:cNvSpPr txBox="1"/>
            <p:nvPr/>
          </p:nvSpPr>
          <p:spPr>
            <a:xfrm>
              <a:off x="4705998" y="3080317"/>
              <a:ext cx="55244" cy="114300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dirty="0">
                  <a:latin typeface="Arial"/>
                  <a:cs typeface="Arial"/>
                </a:rPr>
                <a:t>...</a:t>
              </a:r>
              <a:r>
                <a:rPr sz="200" spc="295" dirty="0">
                  <a:latin typeface="Arial"/>
                  <a:cs typeface="Arial"/>
                </a:rPr>
                <a:t> </a:t>
              </a:r>
              <a:r>
                <a:rPr sz="200" spc="-25" dirty="0">
                  <a:latin typeface="Arial"/>
                  <a:cs typeface="Arial"/>
                </a:rPr>
                <a:t>...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77" name="object 377"/>
            <p:cNvSpPr txBox="1"/>
            <p:nvPr/>
          </p:nvSpPr>
          <p:spPr>
            <a:xfrm>
              <a:off x="4472992" y="1970783"/>
              <a:ext cx="55244" cy="476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25" dirty="0">
                  <a:latin typeface="Arial"/>
                  <a:cs typeface="Arial"/>
                </a:rPr>
                <a:t>...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78" name="object 378"/>
            <p:cNvSpPr txBox="1"/>
            <p:nvPr/>
          </p:nvSpPr>
          <p:spPr>
            <a:xfrm>
              <a:off x="4705998" y="3464933"/>
              <a:ext cx="55244" cy="6286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25" dirty="0">
                  <a:latin typeface="Arial"/>
                  <a:cs typeface="Arial"/>
                </a:rPr>
                <a:t>6:0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79" name="object 379"/>
            <p:cNvSpPr txBox="1"/>
            <p:nvPr/>
          </p:nvSpPr>
          <p:spPr>
            <a:xfrm>
              <a:off x="4539565" y="1970766"/>
              <a:ext cx="55244" cy="6286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25" dirty="0">
                  <a:latin typeface="Arial"/>
                  <a:cs typeface="Arial"/>
                </a:rPr>
                <a:t>6:0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80" name="object 380"/>
            <p:cNvSpPr txBox="1"/>
            <p:nvPr/>
          </p:nvSpPr>
          <p:spPr>
            <a:xfrm>
              <a:off x="1943213" y="4726494"/>
              <a:ext cx="55244" cy="6286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25" dirty="0">
                  <a:latin typeface="Arial"/>
                  <a:cs typeface="Arial"/>
                </a:rPr>
                <a:t>4:0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81" name="object 381"/>
            <p:cNvSpPr txBox="1"/>
            <p:nvPr/>
          </p:nvSpPr>
          <p:spPr>
            <a:xfrm>
              <a:off x="3674114" y="4726494"/>
              <a:ext cx="55244" cy="6286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25" dirty="0">
                  <a:latin typeface="Arial"/>
                  <a:cs typeface="Arial"/>
                </a:rPr>
                <a:t>4:0</a:t>
              </a:r>
              <a:endParaRPr sz="200">
                <a:latin typeface="Arial"/>
                <a:cs typeface="Arial"/>
              </a:endParaRPr>
            </a:p>
          </p:txBody>
        </p:sp>
        <p:sp>
          <p:nvSpPr>
            <p:cNvPr id="382" name="object 382"/>
            <p:cNvSpPr txBox="1"/>
            <p:nvPr/>
          </p:nvSpPr>
          <p:spPr>
            <a:xfrm>
              <a:off x="3973694" y="4726494"/>
              <a:ext cx="55244" cy="6286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" spc="-25" dirty="0">
                  <a:latin typeface="Arial"/>
                  <a:cs typeface="Arial"/>
                </a:rPr>
                <a:t>4:0</a:t>
              </a:r>
              <a:endParaRPr sz="2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Custom</PresentationFormat>
  <Paragraphs>162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Arithmetic_Logic_Unit</dc:title>
  <dc:creator>ASUS</dc:creator>
  <cp:lastModifiedBy>ASUS</cp:lastModifiedBy>
  <cp:revision>1</cp:revision>
  <dcterms:created xsi:type="dcterms:W3CDTF">2023-09-07T07:33:06Z</dcterms:created>
  <dcterms:modified xsi:type="dcterms:W3CDTF">2023-09-07T07:34:05Z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2023-09-04T00:00:00Z</vt:filetime>
  </property>
  <property fmtid="{D5CDD505-2E9C-101B-9397-08002B2CF9AE}" pid="3" name="Creator">
    <vt:lpwstr>Nlview 7.0r6  2020-01-29 bk=1.5227 VDI=41 GEI=36</vt:lpwstr>
  </property>
  <property fmtid="{D5CDD505-2E9C-101B-9397-08002B2CF9AE}" pid="4" name="Producer">
    <vt:lpwstr>Concept Engineering GmbH</vt:lpwstr>
  </property>
  <property fmtid="{D5CDD505-2E9C-101B-9397-08002B2CF9AE}" pid="5" name="LastSaved">
    <vt:filetime>2023-09-04T00:00:00Z</vt:filetime>
  </property>
</Properties>
</file>