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6" r:id="rId2"/>
    <p:sldId id="265" r:id="rId3"/>
    <p:sldId id="266" r:id="rId4"/>
  </p:sldIdLst>
  <p:sldSz cx="17373600" cy="9144000"/>
  <p:notesSz cx="6797675" cy="9928225"/>
  <p:defaultTextStyle>
    <a:defPPr>
      <a:defRPr lang="en-US"/>
    </a:defPPr>
    <a:lvl1pPr marL="0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1pPr>
    <a:lvl2pPr marL="473094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2pPr>
    <a:lvl3pPr marL="946188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3pPr>
    <a:lvl4pPr marL="1419281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4pPr>
    <a:lvl5pPr marL="1892375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5pPr>
    <a:lvl6pPr marL="2365469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6pPr>
    <a:lvl7pPr marL="2838563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7pPr>
    <a:lvl8pPr marL="3311657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8pPr>
    <a:lvl9pPr marL="3784751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192EE-1CBA-45FF-A343-E00F18BD090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1241425"/>
            <a:ext cx="6362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D0C27-5563-4FAD-B93B-4A6E066C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7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1496484"/>
            <a:ext cx="13030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4802717"/>
            <a:ext cx="13030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5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2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2" y="486834"/>
            <a:ext cx="374618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5" y="486834"/>
            <a:ext cx="11021378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4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1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6" y="2279652"/>
            <a:ext cx="1498473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6" y="6119285"/>
            <a:ext cx="1498473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2434167"/>
            <a:ext cx="738378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2434167"/>
            <a:ext cx="738378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9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486834"/>
            <a:ext cx="1498473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699" y="2241551"/>
            <a:ext cx="734984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699" y="3340100"/>
            <a:ext cx="7349846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5" y="2241551"/>
            <a:ext cx="73860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5" y="3340100"/>
            <a:ext cx="73860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9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1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3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316567"/>
            <a:ext cx="879538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7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316567"/>
            <a:ext cx="879538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486834"/>
            <a:ext cx="1498473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2434167"/>
            <a:ext cx="1498473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8475134"/>
            <a:ext cx="58635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3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Arrow Connector 243"/>
          <p:cNvCxnSpPr/>
          <p:nvPr/>
        </p:nvCxnSpPr>
        <p:spPr>
          <a:xfrm flipH="1">
            <a:off x="15979140" y="2311189"/>
            <a:ext cx="13720" cy="2984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17" idx="0"/>
            <a:endCxn id="36" idx="2"/>
          </p:cNvCxnSpPr>
          <p:nvPr/>
        </p:nvCxnSpPr>
        <p:spPr>
          <a:xfrm rot="5400000" flipH="1">
            <a:off x="9639596" y="-480575"/>
            <a:ext cx="1664748" cy="10470536"/>
          </a:xfrm>
          <a:prstGeom prst="bentConnector3">
            <a:avLst>
              <a:gd name="adj1" fmla="val -13470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217" idx="0"/>
            <a:endCxn id="37" idx="2"/>
          </p:cNvCxnSpPr>
          <p:nvPr/>
        </p:nvCxnSpPr>
        <p:spPr>
          <a:xfrm rot="5400000" flipH="1">
            <a:off x="10380399" y="260228"/>
            <a:ext cx="1664747" cy="8988930"/>
          </a:xfrm>
          <a:prstGeom prst="bentConnector3">
            <a:avLst>
              <a:gd name="adj1" fmla="val -13470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205" idx="3"/>
          </p:cNvCxnSpPr>
          <p:nvPr/>
        </p:nvCxnSpPr>
        <p:spPr>
          <a:xfrm flipH="1" flipV="1">
            <a:off x="13540630" y="2293917"/>
            <a:ext cx="1848" cy="457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rapezoid 104"/>
          <p:cNvSpPr/>
          <p:nvPr/>
        </p:nvSpPr>
        <p:spPr>
          <a:xfrm rot="5400000">
            <a:off x="10832114" y="4098759"/>
            <a:ext cx="1712000" cy="296009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1540110" y="3520101"/>
            <a:ext cx="296009" cy="40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6" name="Rounded Rectangle 5"/>
          <p:cNvSpPr/>
          <p:nvPr/>
        </p:nvSpPr>
        <p:spPr>
          <a:xfrm>
            <a:off x="867461" y="1696803"/>
            <a:ext cx="2055043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Fetch Logic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67461" y="2630056"/>
            <a:ext cx="2055043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Prediction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2606" y="1696803"/>
            <a:ext cx="507476" cy="1545994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3280719" y="3101400"/>
            <a:ext cx="169681" cy="14140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1" name="Rounded Rectangle 10"/>
          <p:cNvSpPr/>
          <p:nvPr/>
        </p:nvSpPr>
        <p:spPr>
          <a:xfrm>
            <a:off x="584200" y="7931336"/>
            <a:ext cx="15922962" cy="612740"/>
          </a:xfrm>
          <a:prstGeom prst="roundRect">
            <a:avLst>
              <a:gd name="adj" fmla="val 536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Control Unit – Interrupt Handler – Debug Interface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200" y="655957"/>
            <a:ext cx="15922962" cy="612740"/>
          </a:xfrm>
          <a:prstGeom prst="roundRect">
            <a:avLst>
              <a:gd name="adj" fmla="val 536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Scheduler: In Order Issue – Out of Order Execution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84133" y="1696802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5" name="Rounded Rectangle 14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4690476" y="1727246"/>
            <a:ext cx="2577559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Instruction Decoder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67455" y="4233822"/>
            <a:ext cx="2752630" cy="2139769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Instruction memory/Cache(FIFO)</a:t>
            </a:r>
          </a:p>
        </p:txBody>
      </p:sp>
      <p:cxnSp>
        <p:nvCxnSpPr>
          <p:cNvPr id="26" name="Straight Arrow Connector 25"/>
          <p:cNvCxnSpPr>
            <a:endCxn id="7" idx="3"/>
          </p:cNvCxnSpPr>
          <p:nvPr/>
        </p:nvCxnSpPr>
        <p:spPr>
          <a:xfrm flipH="1">
            <a:off x="2922502" y="2936296"/>
            <a:ext cx="190110" cy="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0"/>
            <a:endCxn id="6" idx="2"/>
          </p:cNvCxnSpPr>
          <p:nvPr/>
        </p:nvCxnSpPr>
        <p:spPr>
          <a:xfrm flipV="1">
            <a:off x="1894979" y="2309546"/>
            <a:ext cx="0" cy="320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</p:cNvCxnSpPr>
          <p:nvPr/>
        </p:nvCxnSpPr>
        <p:spPr>
          <a:xfrm>
            <a:off x="2922502" y="2003167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0" idx="3"/>
            <a:endCxn id="15" idx="1"/>
          </p:cNvCxnSpPr>
          <p:nvPr/>
        </p:nvCxnSpPr>
        <p:spPr>
          <a:xfrm flipV="1">
            <a:off x="3620084" y="4541379"/>
            <a:ext cx="364054" cy="762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690478" y="2711034"/>
            <a:ext cx="1092446" cy="1211284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Register File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168578" y="2711729"/>
            <a:ext cx="1099459" cy="121059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FP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Register File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500367" y="2020534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6" idx="0"/>
          </p:cNvCxnSpPr>
          <p:nvPr/>
        </p:nvCxnSpPr>
        <p:spPr>
          <a:xfrm flipH="1">
            <a:off x="5236698" y="2339989"/>
            <a:ext cx="1570" cy="371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6718305" y="2339984"/>
            <a:ext cx="2930" cy="3717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0" idx="3"/>
            <a:endCxn id="20" idx="0"/>
          </p:cNvCxnSpPr>
          <p:nvPr/>
        </p:nvCxnSpPr>
        <p:spPr>
          <a:xfrm rot="5400000">
            <a:off x="2309159" y="3177415"/>
            <a:ext cx="991021" cy="112178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690476" y="4232034"/>
            <a:ext cx="2577559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Reorder Buffer (ROB)</a:t>
            </a:r>
          </a:p>
        </p:txBody>
      </p:sp>
      <p:cxnSp>
        <p:nvCxnSpPr>
          <p:cNvPr id="59" name="Straight Arrow Connector 58"/>
          <p:cNvCxnSpPr>
            <a:stCxn id="18" idx="2"/>
            <a:endCxn id="57" idx="0"/>
          </p:cNvCxnSpPr>
          <p:nvPr/>
        </p:nvCxnSpPr>
        <p:spPr>
          <a:xfrm>
            <a:off x="5979250" y="2339984"/>
            <a:ext cx="0" cy="1892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4690476" y="5110632"/>
            <a:ext cx="2577559" cy="126296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Scoreboard</a:t>
            </a:r>
          </a:p>
        </p:txBody>
      </p:sp>
      <p:sp>
        <p:nvSpPr>
          <p:cNvPr id="62" name="Rounded Rectangle 61"/>
          <p:cNvSpPr/>
          <p:nvPr/>
        </p:nvSpPr>
        <p:spPr>
          <a:xfrm rot="16200000">
            <a:off x="6609540" y="4287636"/>
            <a:ext cx="3638269" cy="507476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74" name="Straight Arrow Connector 73"/>
          <p:cNvCxnSpPr>
            <a:stCxn id="60" idx="3"/>
          </p:cNvCxnSpPr>
          <p:nvPr/>
        </p:nvCxnSpPr>
        <p:spPr>
          <a:xfrm>
            <a:off x="7268043" y="5742103"/>
            <a:ext cx="9068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rapezoid 75"/>
          <p:cNvSpPr/>
          <p:nvPr/>
        </p:nvSpPr>
        <p:spPr>
          <a:xfrm rot="5400000">
            <a:off x="7379019" y="2831656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7458143" y="1727241"/>
            <a:ext cx="797299" cy="612743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imm gen</a:t>
            </a:r>
          </a:p>
        </p:txBody>
      </p:sp>
      <p:cxnSp>
        <p:nvCxnSpPr>
          <p:cNvPr id="86" name="Straight Arrow Connector 85"/>
          <p:cNvCxnSpPr>
            <a:stCxn id="18" idx="3"/>
            <a:endCxn id="84" idx="1"/>
          </p:cNvCxnSpPr>
          <p:nvPr/>
        </p:nvCxnSpPr>
        <p:spPr>
          <a:xfrm>
            <a:off x="7268036" y="2033609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rapezoid 87"/>
          <p:cNvSpPr/>
          <p:nvPr/>
        </p:nvSpPr>
        <p:spPr>
          <a:xfrm rot="5400000">
            <a:off x="7373478" y="3727206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90" name="Straight Arrow Connector 89"/>
          <p:cNvCxnSpPr>
            <a:stCxn id="57" idx="3"/>
            <a:endCxn id="62" idx="0"/>
          </p:cNvCxnSpPr>
          <p:nvPr/>
        </p:nvCxnSpPr>
        <p:spPr>
          <a:xfrm>
            <a:off x="7268031" y="4538406"/>
            <a:ext cx="906900" cy="29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62" idx="3"/>
          </p:cNvCxnSpPr>
          <p:nvPr/>
        </p:nvCxnSpPr>
        <p:spPr>
          <a:xfrm>
            <a:off x="8428667" y="1268701"/>
            <a:ext cx="0" cy="14535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921585" y="1696802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96" name="Rounded Rectangle 95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99" name="Straight Arrow Connector 98"/>
          <p:cNvCxnSpPr>
            <a:stCxn id="62" idx="2"/>
            <a:endCxn id="96" idx="1"/>
          </p:cNvCxnSpPr>
          <p:nvPr/>
        </p:nvCxnSpPr>
        <p:spPr>
          <a:xfrm flipV="1">
            <a:off x="8682411" y="4541391"/>
            <a:ext cx="23917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9684453" y="2293917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9684453" y="3118156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MUL/DIV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9684453" y="3942397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FPU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9684453" y="4766640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Unit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9684453" y="5592109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LSU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107" name="Straight Arrow Connector 106"/>
          <p:cNvCxnSpPr>
            <a:stCxn id="102" idx="3"/>
            <a:endCxn id="105" idx="2"/>
          </p:cNvCxnSpPr>
          <p:nvPr/>
        </p:nvCxnSpPr>
        <p:spPr>
          <a:xfrm flipV="1">
            <a:off x="11010907" y="4246760"/>
            <a:ext cx="529204" cy="2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1" idx="3"/>
          </p:cNvCxnSpPr>
          <p:nvPr/>
        </p:nvCxnSpPr>
        <p:spPr>
          <a:xfrm>
            <a:off x="11010907" y="3424526"/>
            <a:ext cx="529204" cy="49779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03" idx="3"/>
          </p:cNvCxnSpPr>
          <p:nvPr/>
        </p:nvCxnSpPr>
        <p:spPr>
          <a:xfrm flipV="1">
            <a:off x="11010907" y="4555142"/>
            <a:ext cx="529204" cy="51787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00" idx="3"/>
            <a:endCxn id="141" idx="1"/>
          </p:cNvCxnSpPr>
          <p:nvPr/>
        </p:nvCxnSpPr>
        <p:spPr>
          <a:xfrm>
            <a:off x="11010907" y="2600284"/>
            <a:ext cx="529204" cy="1120924"/>
          </a:xfrm>
          <a:prstGeom prst="bentConnector3">
            <a:avLst>
              <a:gd name="adj1" fmla="val 691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1540110" y="4661651"/>
            <a:ext cx="296009" cy="40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47" name="Elbow Connector 146"/>
          <p:cNvCxnSpPr>
            <a:stCxn id="104" idx="3"/>
            <a:endCxn id="145" idx="1"/>
          </p:cNvCxnSpPr>
          <p:nvPr/>
        </p:nvCxnSpPr>
        <p:spPr>
          <a:xfrm flipV="1">
            <a:off x="11010914" y="4862765"/>
            <a:ext cx="529201" cy="1035719"/>
          </a:xfrm>
          <a:prstGeom prst="bentConnector3">
            <a:avLst>
              <a:gd name="adj1" fmla="val 667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00" idx="1"/>
          </p:cNvCxnSpPr>
          <p:nvPr/>
        </p:nvCxnSpPr>
        <p:spPr>
          <a:xfrm>
            <a:off x="9429067" y="260028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01" idx="1"/>
          </p:cNvCxnSpPr>
          <p:nvPr/>
        </p:nvCxnSpPr>
        <p:spPr>
          <a:xfrm>
            <a:off x="9429067" y="342452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02" idx="1"/>
          </p:cNvCxnSpPr>
          <p:nvPr/>
        </p:nvCxnSpPr>
        <p:spPr>
          <a:xfrm>
            <a:off x="9429067" y="4248763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03" idx="1"/>
          </p:cNvCxnSpPr>
          <p:nvPr/>
        </p:nvCxnSpPr>
        <p:spPr>
          <a:xfrm>
            <a:off x="9429067" y="5073004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04" idx="1"/>
          </p:cNvCxnSpPr>
          <p:nvPr/>
        </p:nvCxnSpPr>
        <p:spPr>
          <a:xfrm>
            <a:off x="9429067" y="589847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84" idx="3"/>
          </p:cNvCxnSpPr>
          <p:nvPr/>
        </p:nvCxnSpPr>
        <p:spPr>
          <a:xfrm flipV="1">
            <a:off x="8255440" y="2033622"/>
            <a:ext cx="66614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12133302" y="1693369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64" name="Rounded Rectangle 16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EX</a:t>
              </a:r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167" name="Straight Arrow Connector 166"/>
          <p:cNvCxnSpPr>
            <a:stCxn id="105" idx="0"/>
          </p:cNvCxnSpPr>
          <p:nvPr/>
        </p:nvCxnSpPr>
        <p:spPr>
          <a:xfrm flipV="1">
            <a:off x="11836121" y="4246771"/>
            <a:ext cx="29718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endCxn id="6" idx="0"/>
          </p:cNvCxnSpPr>
          <p:nvPr/>
        </p:nvCxnSpPr>
        <p:spPr>
          <a:xfrm>
            <a:off x="1894988" y="1268699"/>
            <a:ext cx="1" cy="428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/>
          <p:nvPr/>
        </p:nvCxnSpPr>
        <p:spPr>
          <a:xfrm rot="10800000" flipV="1">
            <a:off x="7512057" y="4256759"/>
            <a:ext cx="4472659" cy="3224770"/>
          </a:xfrm>
          <a:prstGeom prst="bentConnector3">
            <a:avLst>
              <a:gd name="adj1" fmla="val 1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/>
          <p:nvPr/>
        </p:nvCxnSpPr>
        <p:spPr>
          <a:xfrm rot="5400000" flipH="1" flipV="1">
            <a:off x="5738204" y="5645512"/>
            <a:ext cx="3616220" cy="68516"/>
          </a:xfrm>
          <a:prstGeom prst="bentConnector4">
            <a:avLst>
              <a:gd name="adj1" fmla="val 327"/>
              <a:gd name="adj2" fmla="val -10958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endCxn id="76" idx="2"/>
          </p:cNvCxnSpPr>
          <p:nvPr/>
        </p:nvCxnSpPr>
        <p:spPr>
          <a:xfrm rot="5400000" flipH="1" flipV="1">
            <a:off x="7061274" y="3340469"/>
            <a:ext cx="895547" cy="154139"/>
          </a:xfrm>
          <a:prstGeom prst="bentConnector4">
            <a:avLst>
              <a:gd name="adj1" fmla="val 42289"/>
              <a:gd name="adj2" fmla="val -1403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76" idx="0"/>
          </p:cNvCxnSpPr>
          <p:nvPr/>
        </p:nvCxnSpPr>
        <p:spPr>
          <a:xfrm>
            <a:off x="7862340" y="2969756"/>
            <a:ext cx="3125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88" idx="0"/>
          </p:cNvCxnSpPr>
          <p:nvPr/>
        </p:nvCxnSpPr>
        <p:spPr>
          <a:xfrm>
            <a:off x="7856796" y="3865303"/>
            <a:ext cx="31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12877404" y="5594696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Logic</a:t>
            </a:r>
          </a:p>
        </p:txBody>
      </p:sp>
      <p:cxnSp>
        <p:nvCxnSpPr>
          <p:cNvPr id="196" name="Elbow Connector 195"/>
          <p:cNvCxnSpPr>
            <a:stCxn id="194" idx="2"/>
            <a:endCxn id="6" idx="1"/>
          </p:cNvCxnSpPr>
          <p:nvPr/>
        </p:nvCxnSpPr>
        <p:spPr>
          <a:xfrm rot="5400000" flipH="1">
            <a:off x="5101911" y="-2231284"/>
            <a:ext cx="4204264" cy="12673174"/>
          </a:xfrm>
          <a:prstGeom prst="bentConnector4">
            <a:avLst>
              <a:gd name="adj1" fmla="val -35343"/>
              <a:gd name="adj2" fmla="val 1018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1"/>
          </p:cNvCxnSpPr>
          <p:nvPr/>
        </p:nvCxnSpPr>
        <p:spPr>
          <a:xfrm>
            <a:off x="12640778" y="5898470"/>
            <a:ext cx="236626" cy="2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12877405" y="1693369"/>
            <a:ext cx="3629759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205" name="Rounded Rectangle 204"/>
          <p:cNvSpPr/>
          <p:nvPr/>
        </p:nvSpPr>
        <p:spPr>
          <a:xfrm rot="16200000">
            <a:off x="12253700" y="3379023"/>
            <a:ext cx="2577559" cy="1322762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Scoreboard/Aligner</a:t>
            </a:r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14463388" y="2755915"/>
            <a:ext cx="507476" cy="4626614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214" name="Rounded Rectangle 21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WB</a:t>
              </a:r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13513991" y="2298556"/>
            <a:ext cx="900888" cy="369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commit</a:t>
            </a:r>
          </a:p>
        </p:txBody>
      </p:sp>
      <p:sp>
        <p:nvSpPr>
          <p:cNvPr id="217" name="Trapezoid 216"/>
          <p:cNvSpPr/>
          <p:nvPr/>
        </p:nvSpPr>
        <p:spPr>
          <a:xfrm rot="10800000">
            <a:off x="15294614" y="5291785"/>
            <a:ext cx="825247" cy="295282"/>
          </a:xfrm>
          <a:prstGeom prst="trapezoid">
            <a:avLst>
              <a:gd name="adj" fmla="val 5066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219" name="Elbow Connector 218"/>
          <p:cNvCxnSpPr/>
          <p:nvPr/>
        </p:nvCxnSpPr>
        <p:spPr>
          <a:xfrm>
            <a:off x="14970865" y="4844774"/>
            <a:ext cx="486892" cy="447008"/>
          </a:xfrm>
          <a:prstGeom prst="bentConnector3">
            <a:avLst>
              <a:gd name="adj1" fmla="val 995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/>
          <p:nvPr/>
        </p:nvCxnSpPr>
        <p:spPr>
          <a:xfrm rot="5400000" flipH="1" flipV="1">
            <a:off x="4905685" y="5154662"/>
            <a:ext cx="5132296" cy="217482"/>
          </a:xfrm>
          <a:prstGeom prst="bentConnector3">
            <a:avLst>
              <a:gd name="adj1" fmla="val 10010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7375509" y="3612966"/>
            <a:ext cx="2239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endCxn id="204" idx="1"/>
          </p:cNvCxnSpPr>
          <p:nvPr/>
        </p:nvCxnSpPr>
        <p:spPr>
          <a:xfrm>
            <a:off x="12640778" y="1995474"/>
            <a:ext cx="236626" cy="4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ounded Rectangle 249"/>
          <p:cNvSpPr/>
          <p:nvPr/>
        </p:nvSpPr>
        <p:spPr>
          <a:xfrm>
            <a:off x="467186" y="503576"/>
            <a:ext cx="16169814" cy="8246724"/>
          </a:xfrm>
          <a:prstGeom prst="roundRect">
            <a:avLst>
              <a:gd name="adj" fmla="val 1821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roup 563"/>
          <p:cNvGrpSpPr/>
          <p:nvPr/>
        </p:nvGrpSpPr>
        <p:grpSpPr>
          <a:xfrm>
            <a:off x="428657" y="1242786"/>
            <a:ext cx="16362852" cy="7151914"/>
            <a:chOff x="428657" y="1534886"/>
            <a:chExt cx="16362852" cy="7151914"/>
          </a:xfrm>
        </p:grpSpPr>
        <p:cxnSp>
          <p:nvCxnSpPr>
            <p:cNvPr id="504" name="Elbow Connector 503"/>
            <p:cNvCxnSpPr>
              <a:endCxn id="502" idx="1"/>
            </p:cNvCxnSpPr>
            <p:nvPr/>
          </p:nvCxnSpPr>
          <p:spPr>
            <a:xfrm flipV="1">
              <a:off x="8585303" y="4903973"/>
              <a:ext cx="4572198" cy="2858473"/>
            </a:xfrm>
            <a:prstGeom prst="bentConnector3">
              <a:avLst>
                <a:gd name="adj1" fmla="val 9333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Rectangle 420"/>
            <p:cNvSpPr/>
            <p:nvPr/>
          </p:nvSpPr>
          <p:spPr>
            <a:xfrm>
              <a:off x="8425628" y="7675047"/>
              <a:ext cx="304637" cy="174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9" name="Group 438"/>
            <p:cNvGrpSpPr/>
            <p:nvPr/>
          </p:nvGrpSpPr>
          <p:grpSpPr>
            <a:xfrm>
              <a:off x="10171796" y="3569296"/>
              <a:ext cx="306672" cy="375954"/>
              <a:chOff x="10171796" y="3569296"/>
              <a:chExt cx="306672" cy="375954"/>
            </a:xfrm>
          </p:grpSpPr>
          <p:cxnSp>
            <p:nvCxnSpPr>
              <p:cNvPr id="384" name="Straight Arrow Connector 383"/>
              <p:cNvCxnSpPr/>
              <p:nvPr/>
            </p:nvCxnSpPr>
            <p:spPr>
              <a:xfrm>
                <a:off x="10478468" y="3572605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Arrow Connector 384"/>
              <p:cNvCxnSpPr/>
              <p:nvPr/>
            </p:nvCxnSpPr>
            <p:spPr>
              <a:xfrm>
                <a:off x="10328679" y="3571702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Arrow Connector 385"/>
              <p:cNvCxnSpPr/>
              <p:nvPr/>
            </p:nvCxnSpPr>
            <p:spPr>
              <a:xfrm>
                <a:off x="10171796" y="3569296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Rounded Rectangle 249"/>
            <p:cNvSpPr/>
            <p:nvPr/>
          </p:nvSpPr>
          <p:spPr>
            <a:xfrm>
              <a:off x="428657" y="1534886"/>
              <a:ext cx="16330194" cy="7151914"/>
            </a:xfrm>
            <a:prstGeom prst="roundRect">
              <a:avLst>
                <a:gd name="adj" fmla="val 1821"/>
              </a:avLst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354" name="Elbow Connector 353"/>
            <p:cNvCxnSpPr/>
            <p:nvPr/>
          </p:nvCxnSpPr>
          <p:spPr>
            <a:xfrm rot="5400000" flipH="1" flipV="1">
              <a:off x="6872937" y="4828141"/>
              <a:ext cx="3750667" cy="451184"/>
            </a:xfrm>
            <a:prstGeom prst="bentConnector3">
              <a:avLst>
                <a:gd name="adj1" fmla="val -1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4691149" y="5033378"/>
              <a:ext cx="1358828" cy="1211284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Register File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(Read)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4500367" y="3506434"/>
              <a:ext cx="1901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5726227" y="2293917"/>
              <a:ext cx="1541807" cy="627065"/>
            </a:xfrm>
            <a:prstGeom prst="roundRect">
              <a:avLst>
                <a:gd name="adj" fmla="val 53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</a:t>
              </a:r>
              <a:r>
                <a:rPr lang="en-US" sz="1798" dirty="0" smtClean="0">
                  <a:solidFill>
                    <a:schemeClr val="tx1"/>
                  </a:solidFill>
                </a:rPr>
                <a:t>mmediate Generator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 flipV="1">
              <a:off x="5864685" y="2914540"/>
              <a:ext cx="287" cy="3214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" name="Group 212"/>
            <p:cNvGrpSpPr/>
            <p:nvPr/>
          </p:nvGrpSpPr>
          <p:grpSpPr>
            <a:xfrm>
              <a:off x="14463388" y="1693368"/>
              <a:ext cx="507476" cy="6875955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214" name="Rounded Rectangle 213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WB</a:t>
                </a:r>
              </a:p>
            </p:txBody>
          </p:sp>
          <p:sp>
            <p:nvSpPr>
              <p:cNvPr id="215" name="Isosceles Triangle 214"/>
              <p:cNvSpPr/>
              <p:nvPr/>
            </p:nvSpPr>
            <p:spPr>
              <a:xfrm>
                <a:off x="5082278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217" name="Trapezoid 216"/>
            <p:cNvSpPr/>
            <p:nvPr/>
          </p:nvSpPr>
          <p:spPr>
            <a:xfrm rot="10800000">
              <a:off x="15245290" y="4460678"/>
              <a:ext cx="1179508" cy="368056"/>
            </a:xfrm>
            <a:prstGeom prst="trapezoid">
              <a:avLst>
                <a:gd name="adj" fmla="val 5066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952051" y="2986174"/>
              <a:ext cx="1915815" cy="3357863"/>
            </a:xfrm>
            <a:prstGeom prst="roundRect">
              <a:avLst>
                <a:gd name="adj" fmla="val 219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 rot="5400000">
              <a:off x="1717112" y="6612232"/>
              <a:ext cx="507476" cy="1545994"/>
            </a:xfrm>
            <a:prstGeom prst="roundRect">
              <a:avLst>
                <a:gd name="adj" fmla="val 53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1322471" y="7497251"/>
              <a:ext cx="189076" cy="14768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62275" y="7200562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PC</a:t>
              </a:r>
              <a:endParaRPr lang="en-US" sz="1800" dirty="0"/>
            </a:p>
          </p:txBody>
        </p:sp>
        <p:sp>
          <p:nvSpPr>
            <p:cNvPr id="98" name="Trapezoid 97"/>
            <p:cNvSpPr/>
            <p:nvPr/>
          </p:nvSpPr>
          <p:spPr>
            <a:xfrm rot="16200000">
              <a:off x="981755" y="5452352"/>
              <a:ext cx="690421" cy="276220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" name="Elbow Connector 4"/>
            <p:cNvCxnSpPr>
              <a:stCxn id="98" idx="0"/>
              <a:endCxn id="91" idx="2"/>
            </p:cNvCxnSpPr>
            <p:nvPr/>
          </p:nvCxnSpPr>
          <p:spPr>
            <a:xfrm rot="10800000" flipH="1" flipV="1">
              <a:off x="1188855" y="5590461"/>
              <a:ext cx="8997" cy="1794767"/>
            </a:xfrm>
            <a:prstGeom prst="bentConnector3">
              <a:avLst>
                <a:gd name="adj1" fmla="val -619785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 rot="16200000">
              <a:off x="291845" y="6676168"/>
              <a:ext cx="980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next_PC</a:t>
              </a:r>
              <a:endParaRPr lang="en-US" sz="1800" dirty="0"/>
            </a:p>
          </p:txBody>
        </p:sp>
        <p:cxnSp>
          <p:nvCxnSpPr>
            <p:cNvPr id="25" name="Elbow Connector 24"/>
            <p:cNvCxnSpPr>
              <a:stCxn id="108" idx="0"/>
              <a:endCxn id="91" idx="3"/>
            </p:cNvCxnSpPr>
            <p:nvPr/>
          </p:nvCxnSpPr>
          <p:spPr>
            <a:xfrm rot="5400000" flipH="1" flipV="1">
              <a:off x="1413410" y="7642566"/>
              <a:ext cx="561038" cy="5538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51868" y="8200005"/>
              <a:ext cx="1730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RESET_ADDRESS</a:t>
              </a:r>
              <a:endParaRPr lang="en-US" sz="1800" dirty="0"/>
            </a:p>
          </p:txBody>
        </p:sp>
        <p:cxnSp>
          <p:nvCxnSpPr>
            <p:cNvPr id="44" name="Straight Arrow Connector 43"/>
            <p:cNvCxnSpPr>
              <a:stCxn id="91" idx="0"/>
            </p:cNvCxnSpPr>
            <p:nvPr/>
          </p:nvCxnSpPr>
          <p:spPr>
            <a:xfrm flipV="1">
              <a:off x="2743847" y="7385228"/>
              <a:ext cx="124028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310955" y="7015896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PC</a:t>
              </a:r>
              <a:endParaRPr lang="en-US" sz="1800" dirty="0"/>
            </a:p>
          </p:txBody>
        </p:sp>
        <p:cxnSp>
          <p:nvCxnSpPr>
            <p:cNvPr id="6" name="Elbow Connector 5"/>
            <p:cNvCxnSpPr/>
            <p:nvPr/>
          </p:nvCxnSpPr>
          <p:spPr>
            <a:xfrm rot="16200000" flipV="1">
              <a:off x="1437372" y="5802859"/>
              <a:ext cx="1598560" cy="1554241"/>
            </a:xfrm>
            <a:prstGeom prst="bentConnector3">
              <a:avLst>
                <a:gd name="adj1" fmla="val 9965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3006052" y="5200885"/>
              <a:ext cx="911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address</a:t>
              </a:r>
              <a:endParaRPr lang="en-US" sz="1800" dirty="0"/>
            </a:p>
          </p:txBody>
        </p:sp>
        <p:cxnSp>
          <p:nvCxnSpPr>
            <p:cNvPr id="34" name="Straight Arrow Connector 33"/>
            <p:cNvCxnSpPr>
              <a:stCxn id="109" idx="1"/>
            </p:cNvCxnSpPr>
            <p:nvPr/>
          </p:nvCxnSpPr>
          <p:spPr>
            <a:xfrm flipH="1">
              <a:off x="1459528" y="5385551"/>
              <a:ext cx="1546524" cy="51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 rot="16200000">
              <a:off x="-290831" y="3729834"/>
              <a:ext cx="19565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jump_branch_enable</a:t>
              </a:r>
              <a:endParaRPr lang="en-US" sz="1600" dirty="0"/>
            </a:p>
          </p:txBody>
        </p:sp>
        <p:cxnSp>
          <p:nvCxnSpPr>
            <p:cNvPr id="47" name="Elbow Connector 46"/>
            <p:cNvCxnSpPr>
              <a:stCxn id="111" idx="1"/>
              <a:endCxn id="98" idx="3"/>
            </p:cNvCxnSpPr>
            <p:nvPr/>
          </p:nvCxnSpPr>
          <p:spPr>
            <a:xfrm rot="16200000" flipH="1">
              <a:off x="788256" y="4776586"/>
              <a:ext cx="437904" cy="639516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038115" y="451294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clock</a:t>
              </a:r>
              <a:endParaRPr lang="en-US" sz="18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877146" y="4849679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enable</a:t>
              </a:r>
              <a:endParaRPr lang="en-US" sz="1800" dirty="0"/>
            </a:p>
          </p:txBody>
        </p:sp>
        <p:cxnSp>
          <p:nvCxnSpPr>
            <p:cNvPr id="64" name="Straight Arrow Connector 63"/>
            <p:cNvCxnSpPr>
              <a:endCxn id="116" idx="3"/>
            </p:cNvCxnSpPr>
            <p:nvPr/>
          </p:nvCxnSpPr>
          <p:spPr>
            <a:xfrm flipH="1">
              <a:off x="2699807" y="5034345"/>
              <a:ext cx="6078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>
              <a:off x="2709837" y="4708131"/>
              <a:ext cx="6078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ounded Rectangle 130"/>
            <p:cNvSpPr/>
            <p:nvPr/>
          </p:nvSpPr>
          <p:spPr>
            <a:xfrm rot="5400000">
              <a:off x="1657866" y="3176076"/>
              <a:ext cx="507476" cy="639487"/>
            </a:xfrm>
            <a:prstGeom prst="roundRect">
              <a:avLst>
                <a:gd name="adj" fmla="val 53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Elbow Connector 68"/>
            <p:cNvCxnSpPr>
              <a:stCxn id="151" idx="1"/>
              <a:endCxn id="131" idx="2"/>
            </p:cNvCxnSpPr>
            <p:nvPr/>
          </p:nvCxnSpPr>
          <p:spPr>
            <a:xfrm rot="10800000" flipH="1" flipV="1">
              <a:off x="1110065" y="2008952"/>
              <a:ext cx="481796" cy="1486868"/>
            </a:xfrm>
            <a:prstGeom prst="bentConnector3">
              <a:avLst>
                <a:gd name="adj1" fmla="val -5008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/>
            <p:nvPr/>
          </p:nvCxnSpPr>
          <p:spPr>
            <a:xfrm flipV="1">
              <a:off x="1240058" y="3886914"/>
              <a:ext cx="435429" cy="25785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1590558" y="3842724"/>
              <a:ext cx="1291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fetch_done</a:t>
              </a:r>
              <a:endParaRPr lang="en-US" sz="1800" dirty="0"/>
            </a:p>
          </p:txBody>
        </p:sp>
        <p:cxnSp>
          <p:nvCxnSpPr>
            <p:cNvPr id="78" name="Straight Arrow Connector 77"/>
            <p:cNvCxnSpPr>
              <a:stCxn id="131" idx="0"/>
            </p:cNvCxnSpPr>
            <p:nvPr/>
          </p:nvCxnSpPr>
          <p:spPr>
            <a:xfrm flipV="1">
              <a:off x="2231348" y="3491519"/>
              <a:ext cx="906503" cy="43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3630844" y="3491519"/>
              <a:ext cx="353289" cy="43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863108" y="2412473"/>
              <a:ext cx="1815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fetched_instruction</a:t>
              </a:r>
              <a:endParaRPr lang="en-US" sz="16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1110065" y="1702582"/>
              <a:ext cx="2578256" cy="612740"/>
            </a:xfrm>
            <a:prstGeom prst="roundRect">
              <a:avLst>
                <a:gd name="adj" fmla="val 5363"/>
              </a:avLst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Memory</a:t>
              </a:r>
              <a:r>
                <a:rPr lang="fa-IR" sz="1798" dirty="0" smtClean="0">
                  <a:solidFill>
                    <a:schemeClr val="tx1"/>
                  </a:solidFill>
                </a:rPr>
                <a:t> </a:t>
              </a:r>
              <a:r>
                <a:rPr lang="en-US" sz="1798" dirty="0" smtClean="0">
                  <a:solidFill>
                    <a:schemeClr val="tx1"/>
                  </a:solidFill>
                </a:rPr>
                <a:t> Interface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131835" y="2991947"/>
              <a:ext cx="507476" cy="1546000"/>
              <a:chOff x="3112606" y="1696803"/>
              <a:chExt cx="507476" cy="1546000"/>
            </a:xfrm>
            <a:solidFill>
              <a:schemeClr val="bg1"/>
            </a:solidFill>
          </p:grpSpPr>
          <p:sp>
            <p:nvSpPr>
              <p:cNvPr id="9" name="Rounded Rectangle 8"/>
              <p:cNvSpPr/>
              <p:nvPr/>
            </p:nvSpPr>
            <p:spPr>
              <a:xfrm>
                <a:off x="3112606" y="1696803"/>
                <a:ext cx="507476" cy="1545994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>
                <a:off x="3280719" y="3101400"/>
                <a:ext cx="169681" cy="141403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 rot="16200000">
                <a:off x="2732946" y="2226089"/>
                <a:ext cx="1230337" cy="37888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/>
                  <a:t>instruction</a:t>
                </a:r>
                <a:endParaRPr lang="en-US" sz="1800" dirty="0"/>
              </a:p>
            </p:txBody>
          </p:sp>
        </p:grpSp>
        <p:sp>
          <p:nvSpPr>
            <p:cNvPr id="168" name="TextBox 167"/>
            <p:cNvSpPr txBox="1"/>
            <p:nvPr/>
          </p:nvSpPr>
          <p:spPr>
            <a:xfrm>
              <a:off x="7266964" y="2268439"/>
              <a:ext cx="10798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immediate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049977" y="2891680"/>
              <a:ext cx="1562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</a:t>
              </a:r>
              <a:r>
                <a:rPr lang="en-US" sz="1600" dirty="0" smtClean="0"/>
                <a:t>nstruction_type</a:t>
              </a:r>
              <a:endParaRPr lang="en-US" sz="1600" dirty="0"/>
            </a:p>
          </p:txBody>
        </p:sp>
        <p:cxnSp>
          <p:nvCxnSpPr>
            <p:cNvPr id="135" name="Elbow Connector 134"/>
            <p:cNvCxnSpPr>
              <a:endCxn id="84" idx="1"/>
            </p:cNvCxnSpPr>
            <p:nvPr/>
          </p:nvCxnSpPr>
          <p:spPr>
            <a:xfrm flipV="1">
              <a:off x="3737675" y="2607450"/>
              <a:ext cx="1988552" cy="888369"/>
            </a:xfrm>
            <a:prstGeom prst="bentConnector3">
              <a:avLst>
                <a:gd name="adj1" fmla="val 66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3984133" y="1696801"/>
              <a:ext cx="507476" cy="6872535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15" name="Rounded Rectangle 14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798" dirty="0">
                    <a:solidFill>
                      <a:schemeClr val="tx1"/>
                    </a:solidFill>
                  </a:rPr>
                  <a:t>IF</a:t>
                </a: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5094978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</p:grpSp>
        <p:cxnSp>
          <p:nvCxnSpPr>
            <p:cNvPr id="149" name="Straight Arrow Connector 148"/>
            <p:cNvCxnSpPr/>
            <p:nvPr/>
          </p:nvCxnSpPr>
          <p:spPr>
            <a:xfrm flipH="1">
              <a:off x="5015345" y="3828870"/>
              <a:ext cx="1155" cy="12045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 rot="16200000">
              <a:off x="4232105" y="4255785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read_index_1</a:t>
              </a:r>
              <a:endParaRPr lang="en-US" sz="1400" dirty="0"/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 flipH="1">
              <a:off x="5410413" y="3830518"/>
              <a:ext cx="1155" cy="12045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 rot="16200000">
              <a:off x="4627173" y="4257433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read_index_2</a:t>
              </a:r>
              <a:endParaRPr lang="en-US" sz="1400" dirty="0"/>
            </a:p>
          </p:txBody>
        </p:sp>
        <p:cxnSp>
          <p:nvCxnSpPr>
            <p:cNvPr id="161" name="Elbow Connector 160"/>
            <p:cNvCxnSpPr>
              <a:endCxn id="192" idx="1"/>
            </p:cNvCxnSpPr>
            <p:nvPr/>
          </p:nvCxnSpPr>
          <p:spPr>
            <a:xfrm>
              <a:off x="5652655" y="3825886"/>
              <a:ext cx="296134" cy="286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/>
            <p:cNvSpPr txBox="1"/>
            <p:nvPr/>
          </p:nvSpPr>
          <p:spPr>
            <a:xfrm>
              <a:off x="5948789" y="3958875"/>
              <a:ext cx="1052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write_index</a:t>
              </a:r>
              <a:endParaRPr lang="en-US" sz="1400" dirty="0"/>
            </a:p>
          </p:txBody>
        </p:sp>
        <p:cxnSp>
          <p:nvCxnSpPr>
            <p:cNvPr id="178" name="Elbow Connector 177"/>
            <p:cNvCxnSpPr>
              <a:stCxn id="176" idx="2"/>
              <a:endCxn id="36" idx="3"/>
            </p:cNvCxnSpPr>
            <p:nvPr/>
          </p:nvCxnSpPr>
          <p:spPr>
            <a:xfrm rot="5400000">
              <a:off x="6209359" y="5100929"/>
              <a:ext cx="378709" cy="697472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76" idx="2"/>
            </p:cNvCxnSpPr>
            <p:nvPr/>
          </p:nvCxnSpPr>
          <p:spPr>
            <a:xfrm rot="5400000">
              <a:off x="6113155" y="5181801"/>
              <a:ext cx="555785" cy="712804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6013883" y="5816178"/>
              <a:ext cx="1283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r</a:t>
              </a:r>
              <a:r>
                <a:rPr lang="en-US" sz="1400" dirty="0" smtClean="0">
                  <a:solidFill>
                    <a:srgbClr val="FF0000"/>
                  </a:solidFill>
                </a:rPr>
                <a:t>ead_enable_1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013883" y="5998441"/>
              <a:ext cx="1283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read_enable_2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6273275" y="4512990"/>
              <a:ext cx="948348" cy="747321"/>
            </a:xfrm>
            <a:prstGeom prst="roundRect">
              <a:avLst>
                <a:gd name="adj" fmla="val 9003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RegFile Control Logic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03" name="Straight Arrow Connector 202"/>
            <p:cNvCxnSpPr>
              <a:stCxn id="176" idx="3"/>
            </p:cNvCxnSpPr>
            <p:nvPr/>
          </p:nvCxnSpPr>
          <p:spPr>
            <a:xfrm flipV="1">
              <a:off x="7221623" y="4882272"/>
              <a:ext cx="1102566" cy="437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/>
            <p:cNvSpPr txBox="1"/>
            <p:nvPr/>
          </p:nvSpPr>
          <p:spPr>
            <a:xfrm>
              <a:off x="7196626" y="4894832"/>
              <a:ext cx="11525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write_enable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21" name="Trapezoid 220"/>
            <p:cNvSpPr/>
            <p:nvPr/>
          </p:nvSpPr>
          <p:spPr>
            <a:xfrm rot="5400000">
              <a:off x="5896814" y="6790953"/>
              <a:ext cx="690421" cy="276220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2" name="Straight Arrow Connector 161"/>
            <p:cNvCxnSpPr>
              <a:stCxn id="84" idx="3"/>
            </p:cNvCxnSpPr>
            <p:nvPr/>
          </p:nvCxnSpPr>
          <p:spPr>
            <a:xfrm>
              <a:off x="7268034" y="2607450"/>
              <a:ext cx="1042755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71" idx="3"/>
            </p:cNvCxnSpPr>
            <p:nvPr/>
          </p:nvCxnSpPr>
          <p:spPr>
            <a:xfrm>
              <a:off x="7612521" y="3060957"/>
              <a:ext cx="6911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92" idx="3"/>
            </p:cNvCxnSpPr>
            <p:nvPr/>
          </p:nvCxnSpPr>
          <p:spPr>
            <a:xfrm>
              <a:off x="7000872" y="4112764"/>
              <a:ext cx="13028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21" idx="0"/>
            </p:cNvCxnSpPr>
            <p:nvPr/>
          </p:nvCxnSpPr>
          <p:spPr>
            <a:xfrm flipV="1">
              <a:off x="6380136" y="6929063"/>
              <a:ext cx="193065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22" idx="0"/>
            </p:cNvCxnSpPr>
            <p:nvPr/>
          </p:nvCxnSpPr>
          <p:spPr>
            <a:xfrm flipV="1">
              <a:off x="6385562" y="7749782"/>
              <a:ext cx="193176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7215816" y="6632956"/>
              <a:ext cx="758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bus_rs1</a:t>
              </a:r>
              <a:endParaRPr lang="en-US" sz="14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7215816" y="7454669"/>
              <a:ext cx="7554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bus_rs2</a:t>
              </a:r>
              <a:endParaRPr lang="en-US" sz="1400" dirty="0"/>
            </a:p>
          </p:txBody>
        </p:sp>
        <p:cxnSp>
          <p:nvCxnSpPr>
            <p:cNvPr id="237" name="Elbow Connector 236"/>
            <p:cNvCxnSpPr/>
            <p:nvPr/>
          </p:nvCxnSpPr>
          <p:spPr>
            <a:xfrm rot="16200000" flipH="1">
              <a:off x="5646755" y="6250561"/>
              <a:ext cx="463061" cy="451262"/>
            </a:xfrm>
            <a:prstGeom prst="bentConnector3">
              <a:avLst>
                <a:gd name="adj1" fmla="val 993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 rot="16200000">
              <a:off x="4943637" y="6842018"/>
              <a:ext cx="1119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RF_source_1</a:t>
              </a:r>
              <a:endParaRPr lang="en-US" sz="1400" dirty="0"/>
            </a:p>
          </p:txBody>
        </p:sp>
        <p:cxnSp>
          <p:nvCxnSpPr>
            <p:cNvPr id="246" name="Elbow Connector 245"/>
            <p:cNvCxnSpPr>
              <a:stCxn id="36" idx="2"/>
            </p:cNvCxnSpPr>
            <p:nvPr/>
          </p:nvCxnSpPr>
          <p:spPr>
            <a:xfrm rot="16200000" flipH="1">
              <a:off x="5083033" y="6532191"/>
              <a:ext cx="1315545" cy="740485"/>
            </a:xfrm>
            <a:prstGeom prst="bentConnector3">
              <a:avLst>
                <a:gd name="adj1" fmla="val 10008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/>
            <p:cNvSpPr txBox="1"/>
            <p:nvPr/>
          </p:nvSpPr>
          <p:spPr>
            <a:xfrm rot="16200000">
              <a:off x="4639847" y="6856108"/>
              <a:ext cx="1119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RF_source_2</a:t>
              </a:r>
              <a:endParaRPr lang="en-US" sz="1400" dirty="0"/>
            </a:p>
          </p:txBody>
        </p:sp>
        <p:cxnSp>
          <p:nvCxnSpPr>
            <p:cNvPr id="253" name="Elbow Connector 252"/>
            <p:cNvCxnSpPr>
              <a:stCxn id="261" idx="0"/>
            </p:cNvCxnSpPr>
            <p:nvPr/>
          </p:nvCxnSpPr>
          <p:spPr>
            <a:xfrm rot="5400000" flipH="1" flipV="1">
              <a:off x="5450306" y="7446428"/>
              <a:ext cx="968544" cy="338675"/>
            </a:xfrm>
            <a:prstGeom prst="bentConnector3">
              <a:avLst>
                <a:gd name="adj1" fmla="val 99827"/>
              </a:avLst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5775815" y="7955280"/>
              <a:ext cx="342042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rapezoid 221"/>
            <p:cNvSpPr/>
            <p:nvPr/>
          </p:nvSpPr>
          <p:spPr>
            <a:xfrm rot="5400000">
              <a:off x="5903948" y="7611672"/>
              <a:ext cx="690421" cy="276220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5289309" y="8100037"/>
              <a:ext cx="9518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B050"/>
                  </a:solidFill>
                </a:rPr>
                <a:t>FWD_data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287" name="Elbow Connector 286"/>
            <p:cNvCxnSpPr/>
            <p:nvPr/>
          </p:nvCxnSpPr>
          <p:spPr>
            <a:xfrm flipV="1">
              <a:off x="5410413" y="2125980"/>
              <a:ext cx="2906917" cy="1079546"/>
            </a:xfrm>
            <a:prstGeom prst="bentConnector3">
              <a:avLst>
                <a:gd name="adj1" fmla="val 19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Elbow Connector 291"/>
            <p:cNvCxnSpPr/>
            <p:nvPr/>
          </p:nvCxnSpPr>
          <p:spPr>
            <a:xfrm flipV="1">
              <a:off x="5097524" y="1981200"/>
              <a:ext cx="3226665" cy="1249034"/>
            </a:xfrm>
            <a:prstGeom prst="bentConnector3">
              <a:avLst>
                <a:gd name="adj1" fmla="val 17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Elbow Connector 298"/>
            <p:cNvCxnSpPr/>
            <p:nvPr/>
          </p:nvCxnSpPr>
          <p:spPr>
            <a:xfrm flipV="1">
              <a:off x="4805550" y="1844040"/>
              <a:ext cx="3518639" cy="1386194"/>
            </a:xfrm>
            <a:prstGeom prst="bentConnector3">
              <a:avLst>
                <a:gd name="adj1" fmla="val 40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690476" y="3213146"/>
              <a:ext cx="2577559" cy="612740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Instruction Decoder</a:t>
              </a:r>
            </a:p>
          </p:txBody>
        </p:sp>
        <p:sp>
          <p:nvSpPr>
            <p:cNvPr id="309" name="TextBox 308"/>
            <p:cNvSpPr txBox="1"/>
            <p:nvPr/>
          </p:nvSpPr>
          <p:spPr>
            <a:xfrm rot="16200000">
              <a:off x="4339215" y="2070199"/>
              <a:ext cx="726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opcode</a:t>
              </a:r>
              <a:endParaRPr lang="en-US" sz="1400" dirty="0"/>
            </a:p>
          </p:txBody>
        </p:sp>
        <p:sp>
          <p:nvSpPr>
            <p:cNvPr id="310" name="TextBox 309"/>
            <p:cNvSpPr txBox="1"/>
            <p:nvPr/>
          </p:nvSpPr>
          <p:spPr>
            <a:xfrm rot="16200000">
              <a:off x="4624753" y="2100461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funct7</a:t>
              </a:r>
              <a:endParaRPr lang="en-US" sz="1400" dirty="0"/>
            </a:p>
          </p:txBody>
        </p:sp>
        <p:sp>
          <p:nvSpPr>
            <p:cNvPr id="311" name="TextBox 310"/>
            <p:cNvSpPr txBox="1"/>
            <p:nvPr/>
          </p:nvSpPr>
          <p:spPr>
            <a:xfrm rot="16200000">
              <a:off x="4923438" y="2117111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funct3</a:t>
              </a:r>
              <a:endParaRPr lang="en-US" sz="1400" dirty="0"/>
            </a:p>
          </p:txBody>
        </p:sp>
        <p:sp>
          <p:nvSpPr>
            <p:cNvPr id="313" name="Rounded Rectangle 312"/>
            <p:cNvSpPr/>
            <p:nvPr/>
          </p:nvSpPr>
          <p:spPr>
            <a:xfrm>
              <a:off x="9111042" y="2498625"/>
              <a:ext cx="1681976" cy="1091808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314" name="Trapezoid 313"/>
            <p:cNvSpPr/>
            <p:nvPr/>
          </p:nvSpPr>
          <p:spPr>
            <a:xfrm rot="5400000">
              <a:off x="9461498" y="3215407"/>
              <a:ext cx="418017" cy="195737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5" name="Oval 314"/>
            <p:cNvSpPr/>
            <p:nvPr/>
          </p:nvSpPr>
          <p:spPr>
            <a:xfrm>
              <a:off x="10223786" y="2793477"/>
              <a:ext cx="354648" cy="3517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7" name="Elbow Connector 316"/>
            <p:cNvCxnSpPr>
              <a:endCxn id="315" idx="0"/>
            </p:cNvCxnSpPr>
            <p:nvPr/>
          </p:nvCxnSpPr>
          <p:spPr>
            <a:xfrm>
              <a:off x="8744170" y="2616791"/>
              <a:ext cx="1656940" cy="176686"/>
            </a:xfrm>
            <a:prstGeom prst="bentConnector2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Elbow Connector 320"/>
            <p:cNvCxnSpPr>
              <a:stCxn id="314" idx="0"/>
              <a:endCxn id="315" idx="4"/>
            </p:cNvCxnSpPr>
            <p:nvPr/>
          </p:nvCxnSpPr>
          <p:spPr>
            <a:xfrm flipV="1">
              <a:off x="9768375" y="3145206"/>
              <a:ext cx="632735" cy="16807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stCxn id="315" idx="6"/>
            </p:cNvCxnSpPr>
            <p:nvPr/>
          </p:nvCxnSpPr>
          <p:spPr>
            <a:xfrm flipV="1">
              <a:off x="10578434" y="2969341"/>
              <a:ext cx="154123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TextBox 328"/>
            <p:cNvSpPr txBox="1"/>
            <p:nvPr/>
          </p:nvSpPr>
          <p:spPr>
            <a:xfrm>
              <a:off x="10873657" y="2642269"/>
              <a:ext cx="829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address</a:t>
              </a:r>
              <a:endParaRPr lang="en-US" sz="1600" dirty="0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9247070" y="2580401"/>
              <a:ext cx="10798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immediate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cxnSp>
          <p:nvCxnSpPr>
            <p:cNvPr id="332" name="Straight Arrow Connector 331"/>
            <p:cNvCxnSpPr/>
            <p:nvPr/>
          </p:nvCxnSpPr>
          <p:spPr>
            <a:xfrm>
              <a:off x="9238645" y="3423625"/>
              <a:ext cx="333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9181323" y="3182197"/>
              <a:ext cx="3877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PC</a:t>
              </a:r>
              <a:endParaRPr lang="en-US" sz="1400" dirty="0"/>
            </a:p>
          </p:txBody>
        </p:sp>
        <p:cxnSp>
          <p:nvCxnSpPr>
            <p:cNvPr id="363" name="Straight Arrow Connector 362"/>
            <p:cNvCxnSpPr/>
            <p:nvPr/>
          </p:nvCxnSpPr>
          <p:spPr>
            <a:xfrm>
              <a:off x="8970020" y="3182197"/>
              <a:ext cx="59904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TextBox 363"/>
            <p:cNvSpPr txBox="1"/>
            <p:nvPr/>
          </p:nvSpPr>
          <p:spPr>
            <a:xfrm>
              <a:off x="9098360" y="2896688"/>
              <a:ext cx="495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rs_1</a:t>
              </a:r>
              <a:endParaRPr lang="en-US" sz="1400" dirty="0"/>
            </a:p>
          </p:txBody>
        </p:sp>
        <p:grpSp>
          <p:nvGrpSpPr>
            <p:cNvPr id="513" name="Group 512"/>
            <p:cNvGrpSpPr/>
            <p:nvPr/>
          </p:nvGrpSpPr>
          <p:grpSpPr>
            <a:xfrm>
              <a:off x="8832429" y="1844040"/>
              <a:ext cx="3298126" cy="281940"/>
              <a:chOff x="8832429" y="1844040"/>
              <a:chExt cx="3298126" cy="281940"/>
            </a:xfrm>
          </p:grpSpPr>
          <p:cxnSp>
            <p:nvCxnSpPr>
              <p:cNvPr id="370" name="Straight Arrow Connector 369"/>
              <p:cNvCxnSpPr/>
              <p:nvPr/>
            </p:nvCxnSpPr>
            <p:spPr>
              <a:xfrm>
                <a:off x="8843315" y="184404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>
                <a:off x="8835176" y="198120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8832429" y="212598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8" name="Straight Arrow Connector 377"/>
            <p:cNvCxnSpPr/>
            <p:nvPr/>
          </p:nvCxnSpPr>
          <p:spPr>
            <a:xfrm>
              <a:off x="10171796" y="1832369"/>
              <a:ext cx="0" cy="6533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/>
            <p:nvPr/>
          </p:nvCxnSpPr>
          <p:spPr>
            <a:xfrm>
              <a:off x="10323477" y="1981200"/>
              <a:ext cx="3440" cy="512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>
              <a:off x="10486935" y="2125980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Rounded Rectangle 364"/>
            <p:cNvSpPr/>
            <p:nvPr/>
          </p:nvSpPr>
          <p:spPr>
            <a:xfrm>
              <a:off x="9106769" y="3935619"/>
              <a:ext cx="2383796" cy="1636708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grpSp>
          <p:nvGrpSpPr>
            <p:cNvPr id="395" name="Group 394"/>
            <p:cNvGrpSpPr/>
            <p:nvPr/>
          </p:nvGrpSpPr>
          <p:grpSpPr>
            <a:xfrm>
              <a:off x="10480351" y="4266654"/>
              <a:ext cx="778320" cy="1084962"/>
              <a:chOff x="10479752" y="4146268"/>
              <a:chExt cx="786037" cy="1171631"/>
            </a:xfrm>
          </p:grpSpPr>
          <p:grpSp>
            <p:nvGrpSpPr>
              <p:cNvPr id="391" name="Group 390"/>
              <p:cNvGrpSpPr/>
              <p:nvPr/>
            </p:nvGrpSpPr>
            <p:grpSpPr>
              <a:xfrm rot="5400000">
                <a:off x="10286955" y="4339065"/>
                <a:ext cx="1171631" cy="786037"/>
                <a:chOff x="13246100" y="1859929"/>
                <a:chExt cx="1724765" cy="889749"/>
              </a:xfrm>
              <a:solidFill>
                <a:schemeClr val="bg1"/>
              </a:solidFill>
            </p:grpSpPr>
            <p:sp>
              <p:nvSpPr>
                <p:cNvPr id="389" name="Parallelogram 388"/>
                <p:cNvSpPr/>
                <p:nvPr/>
              </p:nvSpPr>
              <p:spPr>
                <a:xfrm flipH="1">
                  <a:off x="14139639" y="1859929"/>
                  <a:ext cx="831226" cy="888896"/>
                </a:xfrm>
                <a:prstGeom prst="parallelogram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90" name="Group 389"/>
                <p:cNvGrpSpPr/>
                <p:nvPr/>
              </p:nvGrpSpPr>
              <p:grpSpPr>
                <a:xfrm>
                  <a:off x="13246100" y="1860782"/>
                  <a:ext cx="1217288" cy="888896"/>
                  <a:chOff x="13246100" y="1860782"/>
                  <a:chExt cx="1217288" cy="888896"/>
                </a:xfrm>
                <a:grpFill/>
              </p:grpSpPr>
              <p:sp>
                <p:nvSpPr>
                  <p:cNvPr id="387" name="Parallelogram 386"/>
                  <p:cNvSpPr/>
                  <p:nvPr/>
                </p:nvSpPr>
                <p:spPr>
                  <a:xfrm>
                    <a:off x="13246100" y="1860783"/>
                    <a:ext cx="825500" cy="888895"/>
                  </a:xfrm>
                  <a:prstGeom prst="parallelogram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8" name="Rectangle 387"/>
                  <p:cNvSpPr/>
                  <p:nvPr/>
                </p:nvSpPr>
                <p:spPr>
                  <a:xfrm>
                    <a:off x="13787809" y="1860782"/>
                    <a:ext cx="675579" cy="6073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92" name="Freeform 391"/>
              <p:cNvSpPr/>
              <p:nvPr/>
            </p:nvSpPr>
            <p:spPr>
              <a:xfrm>
                <a:off x="10578296" y="4470400"/>
                <a:ext cx="679472" cy="609600"/>
              </a:xfrm>
              <a:custGeom>
                <a:avLst/>
                <a:gdLst>
                  <a:gd name="connsiteX0" fmla="*/ 35560 w 635000"/>
                  <a:gd name="connsiteY0" fmla="*/ 96520 h 629920"/>
                  <a:gd name="connsiteX1" fmla="*/ 35560 w 635000"/>
                  <a:gd name="connsiteY1" fmla="*/ 96520 h 629920"/>
                  <a:gd name="connsiteX2" fmla="*/ 243840 w 635000"/>
                  <a:gd name="connsiteY2" fmla="*/ 228600 h 629920"/>
                  <a:gd name="connsiteX3" fmla="*/ 137160 w 635000"/>
                  <a:gd name="connsiteY3" fmla="*/ 421640 h 629920"/>
                  <a:gd name="connsiteX4" fmla="*/ 116840 w 635000"/>
                  <a:gd name="connsiteY4" fmla="*/ 406400 h 629920"/>
                  <a:gd name="connsiteX5" fmla="*/ 0 w 635000"/>
                  <a:gd name="connsiteY5" fmla="*/ 472440 h 629920"/>
                  <a:gd name="connsiteX6" fmla="*/ 127000 w 635000"/>
                  <a:gd name="connsiteY6" fmla="*/ 629920 h 629920"/>
                  <a:gd name="connsiteX7" fmla="*/ 635000 w 635000"/>
                  <a:gd name="connsiteY7" fmla="*/ 604520 h 629920"/>
                  <a:gd name="connsiteX8" fmla="*/ 629920 w 635000"/>
                  <a:gd name="connsiteY8" fmla="*/ 0 h 629920"/>
                  <a:gd name="connsiteX9" fmla="*/ 35560 w 635000"/>
                  <a:gd name="connsiteY9" fmla="*/ 40640 h 629920"/>
                  <a:gd name="connsiteX10" fmla="*/ 35560 w 635000"/>
                  <a:gd name="connsiteY10" fmla="*/ 96520 h 629920"/>
                  <a:gd name="connsiteX0" fmla="*/ 86360 w 635000"/>
                  <a:gd name="connsiteY0" fmla="*/ 162560 h 629920"/>
                  <a:gd name="connsiteX1" fmla="*/ 35560 w 635000"/>
                  <a:gd name="connsiteY1" fmla="*/ 96520 h 629920"/>
                  <a:gd name="connsiteX2" fmla="*/ 243840 w 635000"/>
                  <a:gd name="connsiteY2" fmla="*/ 228600 h 629920"/>
                  <a:gd name="connsiteX3" fmla="*/ 137160 w 635000"/>
                  <a:gd name="connsiteY3" fmla="*/ 421640 h 629920"/>
                  <a:gd name="connsiteX4" fmla="*/ 116840 w 635000"/>
                  <a:gd name="connsiteY4" fmla="*/ 406400 h 629920"/>
                  <a:gd name="connsiteX5" fmla="*/ 0 w 635000"/>
                  <a:gd name="connsiteY5" fmla="*/ 472440 h 629920"/>
                  <a:gd name="connsiteX6" fmla="*/ 127000 w 635000"/>
                  <a:gd name="connsiteY6" fmla="*/ 629920 h 629920"/>
                  <a:gd name="connsiteX7" fmla="*/ 635000 w 635000"/>
                  <a:gd name="connsiteY7" fmla="*/ 604520 h 629920"/>
                  <a:gd name="connsiteX8" fmla="*/ 629920 w 635000"/>
                  <a:gd name="connsiteY8" fmla="*/ 0 h 629920"/>
                  <a:gd name="connsiteX9" fmla="*/ 35560 w 635000"/>
                  <a:gd name="connsiteY9" fmla="*/ 40640 h 629920"/>
                  <a:gd name="connsiteX10" fmla="*/ 86360 w 635000"/>
                  <a:gd name="connsiteY10" fmla="*/ 162560 h 629920"/>
                  <a:gd name="connsiteX0" fmla="*/ 130344 w 678984"/>
                  <a:gd name="connsiteY0" fmla="*/ 162560 h 629920"/>
                  <a:gd name="connsiteX1" fmla="*/ 3344 w 678984"/>
                  <a:gd name="connsiteY1" fmla="*/ 81280 h 629920"/>
                  <a:gd name="connsiteX2" fmla="*/ 287824 w 678984"/>
                  <a:gd name="connsiteY2" fmla="*/ 228600 h 629920"/>
                  <a:gd name="connsiteX3" fmla="*/ 181144 w 678984"/>
                  <a:gd name="connsiteY3" fmla="*/ 421640 h 629920"/>
                  <a:gd name="connsiteX4" fmla="*/ 160824 w 678984"/>
                  <a:gd name="connsiteY4" fmla="*/ 406400 h 629920"/>
                  <a:gd name="connsiteX5" fmla="*/ 43984 w 678984"/>
                  <a:gd name="connsiteY5" fmla="*/ 472440 h 629920"/>
                  <a:gd name="connsiteX6" fmla="*/ 170984 w 678984"/>
                  <a:gd name="connsiteY6" fmla="*/ 629920 h 629920"/>
                  <a:gd name="connsiteX7" fmla="*/ 678984 w 678984"/>
                  <a:gd name="connsiteY7" fmla="*/ 604520 h 629920"/>
                  <a:gd name="connsiteX8" fmla="*/ 673904 w 678984"/>
                  <a:gd name="connsiteY8" fmla="*/ 0 h 629920"/>
                  <a:gd name="connsiteX9" fmla="*/ 79544 w 678984"/>
                  <a:gd name="connsiteY9" fmla="*/ 40640 h 629920"/>
                  <a:gd name="connsiteX10" fmla="*/ 130344 w 678984"/>
                  <a:gd name="connsiteY10" fmla="*/ 162560 h 629920"/>
                  <a:gd name="connsiteX0" fmla="*/ 130344 w 679472"/>
                  <a:gd name="connsiteY0" fmla="*/ 142240 h 609600"/>
                  <a:gd name="connsiteX1" fmla="*/ 3344 w 679472"/>
                  <a:gd name="connsiteY1" fmla="*/ 60960 h 609600"/>
                  <a:gd name="connsiteX2" fmla="*/ 287824 w 679472"/>
                  <a:gd name="connsiteY2" fmla="*/ 208280 h 609600"/>
                  <a:gd name="connsiteX3" fmla="*/ 181144 w 679472"/>
                  <a:gd name="connsiteY3" fmla="*/ 401320 h 609600"/>
                  <a:gd name="connsiteX4" fmla="*/ 160824 w 679472"/>
                  <a:gd name="connsiteY4" fmla="*/ 386080 h 609600"/>
                  <a:gd name="connsiteX5" fmla="*/ 43984 w 679472"/>
                  <a:gd name="connsiteY5" fmla="*/ 452120 h 609600"/>
                  <a:gd name="connsiteX6" fmla="*/ 170984 w 679472"/>
                  <a:gd name="connsiteY6" fmla="*/ 609600 h 609600"/>
                  <a:gd name="connsiteX7" fmla="*/ 678984 w 679472"/>
                  <a:gd name="connsiteY7" fmla="*/ 584200 h 609600"/>
                  <a:gd name="connsiteX8" fmla="*/ 678984 w 679472"/>
                  <a:gd name="connsiteY8" fmla="*/ 0 h 609600"/>
                  <a:gd name="connsiteX9" fmla="*/ 79544 w 679472"/>
                  <a:gd name="connsiteY9" fmla="*/ 20320 h 609600"/>
                  <a:gd name="connsiteX10" fmla="*/ 130344 w 679472"/>
                  <a:gd name="connsiteY10" fmla="*/ 142240 h 609600"/>
                  <a:gd name="connsiteX0" fmla="*/ 130344 w 679472"/>
                  <a:gd name="connsiteY0" fmla="*/ 142240 h 609600"/>
                  <a:gd name="connsiteX1" fmla="*/ 3344 w 679472"/>
                  <a:gd name="connsiteY1" fmla="*/ 60960 h 609600"/>
                  <a:gd name="connsiteX2" fmla="*/ 287824 w 679472"/>
                  <a:gd name="connsiteY2" fmla="*/ 208280 h 609600"/>
                  <a:gd name="connsiteX3" fmla="*/ 181144 w 679472"/>
                  <a:gd name="connsiteY3" fmla="*/ 401320 h 609600"/>
                  <a:gd name="connsiteX4" fmla="*/ 160824 w 679472"/>
                  <a:gd name="connsiteY4" fmla="*/ 386080 h 609600"/>
                  <a:gd name="connsiteX5" fmla="*/ 43984 w 679472"/>
                  <a:gd name="connsiteY5" fmla="*/ 452120 h 609600"/>
                  <a:gd name="connsiteX6" fmla="*/ 170984 w 679472"/>
                  <a:gd name="connsiteY6" fmla="*/ 609600 h 609600"/>
                  <a:gd name="connsiteX7" fmla="*/ 678984 w 679472"/>
                  <a:gd name="connsiteY7" fmla="*/ 584200 h 609600"/>
                  <a:gd name="connsiteX8" fmla="*/ 678984 w 679472"/>
                  <a:gd name="connsiteY8" fmla="*/ 0 h 609600"/>
                  <a:gd name="connsiteX9" fmla="*/ 79544 w 679472"/>
                  <a:gd name="connsiteY9" fmla="*/ 20320 h 609600"/>
                  <a:gd name="connsiteX10" fmla="*/ 130344 w 679472"/>
                  <a:gd name="connsiteY10" fmla="*/ 14224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9472" h="609600">
                    <a:moveTo>
                      <a:pt x="130344" y="142240"/>
                    </a:moveTo>
                    <a:cubicBezTo>
                      <a:pt x="113411" y="120227"/>
                      <a:pt x="-22903" y="49953"/>
                      <a:pt x="3344" y="60960"/>
                    </a:cubicBezTo>
                    <a:cubicBezTo>
                      <a:pt x="29591" y="71967"/>
                      <a:pt x="218397" y="164253"/>
                      <a:pt x="287824" y="208280"/>
                    </a:cubicBezTo>
                    <a:lnTo>
                      <a:pt x="181144" y="401320"/>
                    </a:lnTo>
                    <a:lnTo>
                      <a:pt x="160824" y="386080"/>
                    </a:lnTo>
                    <a:lnTo>
                      <a:pt x="43984" y="452120"/>
                    </a:lnTo>
                    <a:lnTo>
                      <a:pt x="170984" y="609600"/>
                    </a:lnTo>
                    <a:lnTo>
                      <a:pt x="678984" y="584200"/>
                    </a:lnTo>
                    <a:cubicBezTo>
                      <a:pt x="677291" y="382693"/>
                      <a:pt x="680677" y="201507"/>
                      <a:pt x="678984" y="0"/>
                    </a:cubicBezTo>
                    <a:lnTo>
                      <a:pt x="79544" y="20320"/>
                    </a:lnTo>
                    <a:lnTo>
                      <a:pt x="130344" y="1422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TextBox 392"/>
              <p:cNvSpPr txBox="1"/>
              <p:nvPr/>
            </p:nvSpPr>
            <p:spPr>
              <a:xfrm>
                <a:off x="10725350" y="4574431"/>
                <a:ext cx="519128" cy="365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ALU</a:t>
                </a:r>
                <a:endParaRPr lang="en-US" sz="1600" dirty="0"/>
              </a:p>
            </p:txBody>
          </p:sp>
        </p:grpSp>
        <p:cxnSp>
          <p:nvCxnSpPr>
            <p:cNvPr id="397" name="Elbow Connector 396"/>
            <p:cNvCxnSpPr>
              <a:stCxn id="388" idx="0"/>
            </p:cNvCxnSpPr>
            <p:nvPr/>
          </p:nvCxnSpPr>
          <p:spPr>
            <a:xfrm>
              <a:off x="11257925" y="4819902"/>
              <a:ext cx="502596" cy="166428"/>
            </a:xfrm>
            <a:prstGeom prst="bentConnector3">
              <a:avLst>
                <a:gd name="adj1" fmla="val 6212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Trapezoid 397"/>
            <p:cNvSpPr/>
            <p:nvPr/>
          </p:nvSpPr>
          <p:spPr>
            <a:xfrm rot="5400000">
              <a:off x="9592963" y="4370083"/>
              <a:ext cx="539293" cy="179086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0" name="Trapezoid 399"/>
            <p:cNvSpPr/>
            <p:nvPr/>
          </p:nvSpPr>
          <p:spPr>
            <a:xfrm rot="5400000">
              <a:off x="9596709" y="5069238"/>
              <a:ext cx="539293" cy="179086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2" name="Straight Arrow Connector 401"/>
            <p:cNvCxnSpPr>
              <a:stCxn id="398" idx="0"/>
              <a:endCxn id="387" idx="3"/>
            </p:cNvCxnSpPr>
            <p:nvPr/>
          </p:nvCxnSpPr>
          <p:spPr>
            <a:xfrm>
              <a:off x="9952153" y="4459627"/>
              <a:ext cx="528203" cy="17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/>
            <p:cNvCxnSpPr>
              <a:stCxn id="400" idx="0"/>
              <a:endCxn id="389" idx="3"/>
            </p:cNvCxnSpPr>
            <p:nvPr/>
          </p:nvCxnSpPr>
          <p:spPr>
            <a:xfrm flipV="1">
              <a:off x="9955899" y="5155535"/>
              <a:ext cx="525198" cy="3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TextBox 409"/>
            <p:cNvSpPr txBox="1"/>
            <p:nvPr/>
          </p:nvSpPr>
          <p:spPr>
            <a:xfrm>
              <a:off x="9825374" y="3993329"/>
              <a:ext cx="862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</a:t>
              </a:r>
              <a:r>
                <a:rPr lang="en-US" sz="1200" dirty="0" smtClean="0"/>
                <a:t>perand_1</a:t>
              </a:r>
              <a:endParaRPr lang="en-US" sz="1200" dirty="0"/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9808899" y="4709331"/>
              <a:ext cx="862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operand_2</a:t>
              </a:r>
              <a:endParaRPr lang="en-US" sz="1200" dirty="0"/>
            </a:p>
          </p:txBody>
        </p:sp>
        <p:cxnSp>
          <p:nvCxnSpPr>
            <p:cNvPr id="412" name="Straight Arrow Connector 411"/>
            <p:cNvCxnSpPr/>
            <p:nvPr/>
          </p:nvCxnSpPr>
          <p:spPr>
            <a:xfrm>
              <a:off x="9443112" y="4619850"/>
              <a:ext cx="333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" name="TextBox 412"/>
            <p:cNvSpPr txBox="1"/>
            <p:nvPr/>
          </p:nvSpPr>
          <p:spPr>
            <a:xfrm>
              <a:off x="9385790" y="4378422"/>
              <a:ext cx="3877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PC</a:t>
              </a:r>
              <a:endParaRPr lang="en-US" sz="1400" dirty="0"/>
            </a:p>
          </p:txBody>
        </p:sp>
        <p:cxnSp>
          <p:nvCxnSpPr>
            <p:cNvPr id="414" name="Straight Arrow Connector 413"/>
            <p:cNvCxnSpPr/>
            <p:nvPr/>
          </p:nvCxnSpPr>
          <p:spPr>
            <a:xfrm>
              <a:off x="8970020" y="4312372"/>
              <a:ext cx="79835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TextBox 415"/>
            <p:cNvSpPr txBox="1"/>
            <p:nvPr/>
          </p:nvSpPr>
          <p:spPr>
            <a:xfrm>
              <a:off x="9197841" y="4038439"/>
              <a:ext cx="495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rs_1</a:t>
              </a:r>
              <a:endParaRPr lang="en-US" sz="1400" dirty="0"/>
            </a:p>
          </p:txBody>
        </p:sp>
        <p:cxnSp>
          <p:nvCxnSpPr>
            <p:cNvPr id="418" name="Elbow Connector 417"/>
            <p:cNvCxnSpPr>
              <a:stCxn id="421" idx="3"/>
              <a:endCxn id="400" idx="2"/>
            </p:cNvCxnSpPr>
            <p:nvPr/>
          </p:nvCxnSpPr>
          <p:spPr>
            <a:xfrm flipV="1">
              <a:off x="8730265" y="5158782"/>
              <a:ext cx="1046548" cy="2603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8324953" y="1696802"/>
              <a:ext cx="507476" cy="6872530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96" name="Rounded Rectangle 95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798" dirty="0">
                    <a:solidFill>
                      <a:schemeClr val="tx1"/>
                    </a:solidFill>
                  </a:rPr>
                  <a:t>ID</a:t>
                </a: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>
                <a:off x="5094978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</p:grpSp>
        <p:sp>
          <p:nvSpPr>
            <p:cNvPr id="424" name="TextBox 423"/>
            <p:cNvSpPr txBox="1"/>
            <p:nvPr/>
          </p:nvSpPr>
          <p:spPr>
            <a:xfrm>
              <a:off x="9266208" y="4897116"/>
              <a:ext cx="495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rs_2</a:t>
              </a:r>
              <a:endParaRPr lang="en-US" sz="1400" dirty="0"/>
            </a:p>
          </p:txBody>
        </p:sp>
        <p:cxnSp>
          <p:nvCxnSpPr>
            <p:cNvPr id="426" name="Elbow Connector 425"/>
            <p:cNvCxnSpPr/>
            <p:nvPr/>
          </p:nvCxnSpPr>
          <p:spPr>
            <a:xfrm rot="16200000" flipH="1">
              <a:off x="8235811" y="3425688"/>
              <a:ext cx="2354737" cy="721038"/>
            </a:xfrm>
            <a:prstGeom prst="bentConnector3">
              <a:avLst>
                <a:gd name="adj1" fmla="val 100063"/>
              </a:avLst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TextBox 430"/>
            <p:cNvSpPr txBox="1"/>
            <p:nvPr/>
          </p:nvSpPr>
          <p:spPr>
            <a:xfrm>
              <a:off x="9064532" y="4710113"/>
              <a:ext cx="8018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7030A0"/>
                  </a:solidFill>
                </a:rPr>
                <a:t>immediate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432" name="Straight Arrow Connector 431"/>
            <p:cNvCxnSpPr/>
            <p:nvPr/>
          </p:nvCxnSpPr>
          <p:spPr>
            <a:xfrm>
              <a:off x="9434605" y="5366768"/>
              <a:ext cx="333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TextBox 432"/>
            <p:cNvSpPr txBox="1"/>
            <p:nvPr/>
          </p:nvSpPr>
          <p:spPr>
            <a:xfrm>
              <a:off x="9233206" y="5131315"/>
              <a:ext cx="626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32’d4</a:t>
              </a:r>
              <a:endParaRPr lang="en-US" sz="1200" dirty="0"/>
            </a:p>
          </p:txBody>
        </p:sp>
        <p:sp>
          <p:nvSpPr>
            <p:cNvPr id="438" name="Rounded Rectangle 437"/>
            <p:cNvSpPr/>
            <p:nvPr/>
          </p:nvSpPr>
          <p:spPr>
            <a:xfrm>
              <a:off x="9475166" y="5949079"/>
              <a:ext cx="2016738" cy="979983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Jump Branch Unit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grpSp>
          <p:nvGrpSpPr>
            <p:cNvPr id="440" name="Group 439"/>
            <p:cNvGrpSpPr/>
            <p:nvPr/>
          </p:nvGrpSpPr>
          <p:grpSpPr>
            <a:xfrm>
              <a:off x="10171796" y="5566993"/>
              <a:ext cx="306672" cy="375954"/>
              <a:chOff x="10171796" y="3569296"/>
              <a:chExt cx="306672" cy="375954"/>
            </a:xfrm>
          </p:grpSpPr>
          <p:cxnSp>
            <p:nvCxnSpPr>
              <p:cNvPr id="441" name="Straight Arrow Connector 440"/>
              <p:cNvCxnSpPr/>
              <p:nvPr/>
            </p:nvCxnSpPr>
            <p:spPr>
              <a:xfrm>
                <a:off x="10478468" y="3572605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Arrow Connector 441"/>
              <p:cNvCxnSpPr/>
              <p:nvPr/>
            </p:nvCxnSpPr>
            <p:spPr>
              <a:xfrm>
                <a:off x="10328679" y="3571702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Arrow Connector 442"/>
              <p:cNvCxnSpPr/>
              <p:nvPr/>
            </p:nvCxnSpPr>
            <p:spPr>
              <a:xfrm>
                <a:off x="10171796" y="3569296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7" name="Straight Arrow Connector 456"/>
            <p:cNvCxnSpPr/>
            <p:nvPr/>
          </p:nvCxnSpPr>
          <p:spPr>
            <a:xfrm>
              <a:off x="9266208" y="6707723"/>
              <a:ext cx="2089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Arrow Connector 458"/>
            <p:cNvCxnSpPr/>
            <p:nvPr/>
          </p:nvCxnSpPr>
          <p:spPr>
            <a:xfrm>
              <a:off x="8970020" y="6123955"/>
              <a:ext cx="5051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Arrow Connector 460"/>
            <p:cNvCxnSpPr>
              <a:stCxn id="438" idx="3"/>
            </p:cNvCxnSpPr>
            <p:nvPr/>
          </p:nvCxnSpPr>
          <p:spPr>
            <a:xfrm flipV="1">
              <a:off x="11491904" y="6436009"/>
              <a:ext cx="627765" cy="30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TextBox 463"/>
            <p:cNvSpPr txBox="1"/>
            <p:nvPr/>
          </p:nvSpPr>
          <p:spPr>
            <a:xfrm>
              <a:off x="9160688" y="8147734"/>
              <a:ext cx="1562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</a:t>
              </a:r>
              <a:r>
                <a:rPr lang="en-US" sz="1600" dirty="0" smtClean="0"/>
                <a:t>nstruction_type</a:t>
              </a:r>
              <a:endParaRPr lang="en-US" sz="1600" dirty="0"/>
            </a:p>
          </p:txBody>
        </p:sp>
        <p:cxnSp>
          <p:nvCxnSpPr>
            <p:cNvPr id="466" name="Elbow Connector 465"/>
            <p:cNvCxnSpPr>
              <a:stCxn id="464" idx="1"/>
            </p:cNvCxnSpPr>
            <p:nvPr/>
          </p:nvCxnSpPr>
          <p:spPr>
            <a:xfrm rot="10800000" flipH="1">
              <a:off x="9160687" y="6917347"/>
              <a:ext cx="578765" cy="1399665"/>
            </a:xfrm>
            <a:prstGeom prst="bentConnector4">
              <a:avLst>
                <a:gd name="adj1" fmla="val -21066"/>
                <a:gd name="adj2" fmla="val 8653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Trapezoid 469"/>
            <p:cNvSpPr/>
            <p:nvPr/>
          </p:nvSpPr>
          <p:spPr>
            <a:xfrm rot="5400000">
              <a:off x="11580417" y="5049125"/>
              <a:ext cx="539293" cy="179086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74" name="Straight Arrow Connector 473"/>
            <p:cNvCxnSpPr>
              <a:stCxn id="470" idx="0"/>
              <a:endCxn id="164" idx="1"/>
            </p:cNvCxnSpPr>
            <p:nvPr/>
          </p:nvCxnSpPr>
          <p:spPr>
            <a:xfrm flipV="1">
              <a:off x="11939607" y="5131346"/>
              <a:ext cx="193695" cy="73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9" name="Rounded Rectangle 478"/>
            <p:cNvSpPr/>
            <p:nvPr/>
          </p:nvSpPr>
          <p:spPr>
            <a:xfrm>
              <a:off x="9473827" y="7297944"/>
              <a:ext cx="2016738" cy="717717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Additional EXEC Unit (MUL/DIV/FPU)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83" name="Elbow Connector 482"/>
            <p:cNvCxnSpPr>
              <a:stCxn id="479" idx="3"/>
              <a:endCxn id="470" idx="2"/>
            </p:cNvCxnSpPr>
            <p:nvPr/>
          </p:nvCxnSpPr>
          <p:spPr>
            <a:xfrm flipV="1">
              <a:off x="11490565" y="5138669"/>
              <a:ext cx="269956" cy="25181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9" name="Group 488"/>
            <p:cNvGrpSpPr/>
            <p:nvPr/>
          </p:nvGrpSpPr>
          <p:grpSpPr>
            <a:xfrm>
              <a:off x="10203810" y="6922893"/>
              <a:ext cx="306672" cy="375954"/>
              <a:chOff x="10171796" y="3569296"/>
              <a:chExt cx="306672" cy="375954"/>
            </a:xfrm>
          </p:grpSpPr>
          <p:cxnSp>
            <p:nvCxnSpPr>
              <p:cNvPr id="490" name="Straight Arrow Connector 489"/>
              <p:cNvCxnSpPr/>
              <p:nvPr/>
            </p:nvCxnSpPr>
            <p:spPr>
              <a:xfrm>
                <a:off x="10478468" y="3572605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Arrow Connector 490"/>
              <p:cNvCxnSpPr/>
              <p:nvPr/>
            </p:nvCxnSpPr>
            <p:spPr>
              <a:xfrm>
                <a:off x="10328679" y="3571702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Arrow Connector 491"/>
              <p:cNvCxnSpPr/>
              <p:nvPr/>
            </p:nvCxnSpPr>
            <p:spPr>
              <a:xfrm>
                <a:off x="10171796" y="3569296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1" name="TextBox 500"/>
            <p:cNvSpPr txBox="1"/>
            <p:nvPr/>
          </p:nvSpPr>
          <p:spPr>
            <a:xfrm rot="16200000">
              <a:off x="11349263" y="5699178"/>
              <a:ext cx="1058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jump_branch_enable</a:t>
              </a:r>
              <a:endParaRPr lang="en-US" sz="1200" dirty="0"/>
            </a:p>
          </p:txBody>
        </p:sp>
        <p:sp>
          <p:nvSpPr>
            <p:cNvPr id="502" name="Rounded Rectangle 501"/>
            <p:cNvSpPr/>
            <p:nvPr/>
          </p:nvSpPr>
          <p:spPr>
            <a:xfrm>
              <a:off x="13157501" y="3617367"/>
              <a:ext cx="1015809" cy="2573212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Load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Store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Unit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508" name="TextBox 507"/>
            <p:cNvSpPr txBox="1"/>
            <p:nvPr/>
          </p:nvSpPr>
          <p:spPr>
            <a:xfrm rot="16200000">
              <a:off x="12604197" y="5183681"/>
              <a:ext cx="7554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bus_rs2</a:t>
              </a:r>
              <a:endParaRPr lang="en-US" sz="1400" dirty="0"/>
            </a:p>
          </p:txBody>
        </p:sp>
        <p:cxnSp>
          <p:nvCxnSpPr>
            <p:cNvPr id="510" name="Elbow Connector 509"/>
            <p:cNvCxnSpPr/>
            <p:nvPr/>
          </p:nvCxnSpPr>
          <p:spPr>
            <a:xfrm>
              <a:off x="12456330" y="2980823"/>
              <a:ext cx="840176" cy="636544"/>
            </a:xfrm>
            <a:prstGeom prst="bentConnector3">
              <a:avLst>
                <a:gd name="adj1" fmla="val 9988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/>
            <p:cNvGrpSpPr/>
            <p:nvPr/>
          </p:nvGrpSpPr>
          <p:grpSpPr>
            <a:xfrm>
              <a:off x="12133302" y="1693368"/>
              <a:ext cx="507476" cy="6875959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164" name="Rounded Rectangle 163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798" dirty="0">
                    <a:solidFill>
                      <a:schemeClr val="tx1"/>
                    </a:solidFill>
                  </a:rPr>
                  <a:t>EX</a:t>
                </a:r>
              </a:p>
            </p:txBody>
          </p:sp>
          <p:sp>
            <p:nvSpPr>
              <p:cNvPr id="165" name="Isosceles Triangle 164"/>
              <p:cNvSpPr/>
              <p:nvPr/>
            </p:nvSpPr>
            <p:spPr>
              <a:xfrm>
                <a:off x="5104050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</p:grpSp>
        <p:grpSp>
          <p:nvGrpSpPr>
            <p:cNvPr id="514" name="Group 513"/>
            <p:cNvGrpSpPr/>
            <p:nvPr/>
          </p:nvGrpSpPr>
          <p:grpSpPr>
            <a:xfrm>
              <a:off x="12633554" y="1844040"/>
              <a:ext cx="1829834" cy="281940"/>
              <a:chOff x="8832429" y="1844040"/>
              <a:chExt cx="3298126" cy="281940"/>
            </a:xfrm>
          </p:grpSpPr>
          <p:cxnSp>
            <p:nvCxnSpPr>
              <p:cNvPr id="515" name="Straight Arrow Connector 514"/>
              <p:cNvCxnSpPr/>
              <p:nvPr/>
            </p:nvCxnSpPr>
            <p:spPr>
              <a:xfrm>
                <a:off x="8843315" y="184404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Arrow Connector 515"/>
              <p:cNvCxnSpPr/>
              <p:nvPr/>
            </p:nvCxnSpPr>
            <p:spPr>
              <a:xfrm>
                <a:off x="8835176" y="198120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Arrow Connector 516"/>
              <p:cNvCxnSpPr/>
              <p:nvPr/>
            </p:nvCxnSpPr>
            <p:spPr>
              <a:xfrm>
                <a:off x="8832429" y="212598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" name="TextBox 517"/>
            <p:cNvSpPr txBox="1"/>
            <p:nvPr/>
          </p:nvSpPr>
          <p:spPr>
            <a:xfrm>
              <a:off x="12595970" y="2661519"/>
              <a:ext cx="829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address</a:t>
              </a:r>
              <a:endParaRPr lang="en-US" sz="1600" dirty="0"/>
            </a:p>
          </p:txBody>
        </p:sp>
        <p:cxnSp>
          <p:nvCxnSpPr>
            <p:cNvPr id="519" name="Straight Arrow Connector 518"/>
            <p:cNvCxnSpPr>
              <a:endCxn id="502" idx="0"/>
            </p:cNvCxnSpPr>
            <p:nvPr/>
          </p:nvCxnSpPr>
          <p:spPr>
            <a:xfrm>
              <a:off x="13664748" y="1844040"/>
              <a:ext cx="658" cy="17733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Arrow Connector 519"/>
            <p:cNvCxnSpPr/>
            <p:nvPr/>
          </p:nvCxnSpPr>
          <p:spPr>
            <a:xfrm flipH="1">
              <a:off x="13879309" y="2125980"/>
              <a:ext cx="8915" cy="15030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" name="TextBox 531"/>
            <p:cNvSpPr txBox="1"/>
            <p:nvPr/>
          </p:nvSpPr>
          <p:spPr>
            <a:xfrm rot="16200000">
              <a:off x="13178129" y="2360751"/>
              <a:ext cx="726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opcode</a:t>
              </a:r>
              <a:endParaRPr lang="en-US" sz="1400" dirty="0"/>
            </a:p>
          </p:txBody>
        </p:sp>
        <p:sp>
          <p:nvSpPr>
            <p:cNvPr id="533" name="TextBox 532"/>
            <p:cNvSpPr txBox="1"/>
            <p:nvPr/>
          </p:nvSpPr>
          <p:spPr>
            <a:xfrm rot="16200000">
              <a:off x="13451944" y="2383541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funct3</a:t>
              </a:r>
              <a:endParaRPr lang="en-US" sz="1400" dirty="0"/>
            </a:p>
          </p:txBody>
        </p:sp>
        <p:sp>
          <p:nvSpPr>
            <p:cNvPr id="534" name="TextBox 533"/>
            <p:cNvSpPr txBox="1"/>
            <p:nvPr/>
          </p:nvSpPr>
          <p:spPr>
            <a:xfrm rot="16200000">
              <a:off x="12412103" y="4245529"/>
              <a:ext cx="108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(store_data)</a:t>
              </a:r>
              <a:endParaRPr lang="en-US" sz="1400" dirty="0"/>
            </a:p>
          </p:txBody>
        </p:sp>
        <p:cxnSp>
          <p:nvCxnSpPr>
            <p:cNvPr id="536" name="Elbow Connector 535"/>
            <p:cNvCxnSpPr>
              <a:stCxn id="502" idx="2"/>
            </p:cNvCxnSpPr>
            <p:nvPr/>
          </p:nvCxnSpPr>
          <p:spPr>
            <a:xfrm rot="16200000" flipH="1">
              <a:off x="13866677" y="5989308"/>
              <a:ext cx="389400" cy="79194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7" name="TextBox 536"/>
            <p:cNvSpPr txBox="1"/>
            <p:nvPr/>
          </p:nvSpPr>
          <p:spPr>
            <a:xfrm>
              <a:off x="13566906" y="6586512"/>
              <a:ext cx="950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load_data</a:t>
              </a:r>
              <a:endParaRPr lang="en-US" sz="1400" dirty="0"/>
            </a:p>
          </p:txBody>
        </p:sp>
        <p:sp>
          <p:nvSpPr>
            <p:cNvPr id="538" name="Rounded Rectangle 537"/>
            <p:cNvSpPr/>
            <p:nvPr/>
          </p:nvSpPr>
          <p:spPr>
            <a:xfrm>
              <a:off x="15161202" y="5313121"/>
              <a:ext cx="1358828" cy="1211284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Register File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(Write)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540" name="Straight Arrow Connector 539"/>
            <p:cNvCxnSpPr>
              <a:stCxn id="217" idx="0"/>
              <a:endCxn id="538" idx="0"/>
            </p:cNvCxnSpPr>
            <p:nvPr/>
          </p:nvCxnSpPr>
          <p:spPr>
            <a:xfrm>
              <a:off x="15835044" y="4828734"/>
              <a:ext cx="5572" cy="484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TextBox 540"/>
            <p:cNvSpPr txBox="1"/>
            <p:nvPr/>
          </p:nvSpPr>
          <p:spPr>
            <a:xfrm>
              <a:off x="15811112" y="4894700"/>
              <a:ext cx="980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write_data</a:t>
              </a:r>
              <a:endParaRPr lang="en-US" sz="1400" dirty="0"/>
            </a:p>
          </p:txBody>
        </p:sp>
        <p:cxnSp>
          <p:nvCxnSpPr>
            <p:cNvPr id="543" name="Straight Arrow Connector 542"/>
            <p:cNvCxnSpPr/>
            <p:nvPr/>
          </p:nvCxnSpPr>
          <p:spPr>
            <a:xfrm>
              <a:off x="15434175" y="2749678"/>
              <a:ext cx="0" cy="1709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/>
            <p:cNvCxnSpPr>
              <a:endCxn id="217" idx="2"/>
            </p:cNvCxnSpPr>
            <p:nvPr/>
          </p:nvCxnSpPr>
          <p:spPr>
            <a:xfrm>
              <a:off x="15835044" y="2749678"/>
              <a:ext cx="0" cy="171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Arrow Connector 549"/>
            <p:cNvCxnSpPr/>
            <p:nvPr/>
          </p:nvCxnSpPr>
          <p:spPr>
            <a:xfrm>
              <a:off x="16230041" y="2759045"/>
              <a:ext cx="0" cy="1709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TextBox 550"/>
            <p:cNvSpPr txBox="1"/>
            <p:nvPr/>
          </p:nvSpPr>
          <p:spPr>
            <a:xfrm rot="16200000">
              <a:off x="14743373" y="3400018"/>
              <a:ext cx="10798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immediate</a:t>
              </a:r>
              <a:endParaRPr lang="en-US" sz="1600" dirty="0"/>
            </a:p>
          </p:txBody>
        </p:sp>
        <p:sp>
          <p:nvSpPr>
            <p:cNvPr id="552" name="TextBox 551"/>
            <p:cNvSpPr txBox="1"/>
            <p:nvPr/>
          </p:nvSpPr>
          <p:spPr>
            <a:xfrm rot="16200000">
              <a:off x="15176335" y="3432239"/>
              <a:ext cx="1015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l</a:t>
              </a:r>
              <a:r>
                <a:rPr lang="en-US" sz="1600" dirty="0" err="1" smtClean="0"/>
                <a:t>oad_data</a:t>
              </a:r>
              <a:endParaRPr lang="en-US" sz="1600" dirty="0"/>
            </a:p>
          </p:txBody>
        </p:sp>
        <p:sp>
          <p:nvSpPr>
            <p:cNvPr id="553" name="TextBox 552"/>
            <p:cNvSpPr txBox="1"/>
            <p:nvPr/>
          </p:nvSpPr>
          <p:spPr>
            <a:xfrm rot="16200000">
              <a:off x="15496815" y="3432239"/>
              <a:ext cx="1107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alu_output</a:t>
              </a:r>
              <a:endParaRPr lang="en-US" sz="1600" dirty="0"/>
            </a:p>
          </p:txBody>
        </p:sp>
        <p:sp>
          <p:nvSpPr>
            <p:cNvPr id="554" name="TextBox 553"/>
            <p:cNvSpPr txBox="1"/>
            <p:nvPr/>
          </p:nvSpPr>
          <p:spPr>
            <a:xfrm>
              <a:off x="15030864" y="7131491"/>
              <a:ext cx="1052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write_index</a:t>
              </a:r>
              <a:endParaRPr lang="en-US" sz="1400" dirty="0"/>
            </a:p>
          </p:txBody>
        </p:sp>
        <p:sp>
          <p:nvSpPr>
            <p:cNvPr id="555" name="TextBox 554"/>
            <p:cNvSpPr txBox="1"/>
            <p:nvPr/>
          </p:nvSpPr>
          <p:spPr>
            <a:xfrm>
              <a:off x="15036692" y="7349026"/>
              <a:ext cx="11525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write_enable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557" name="Elbow Connector 556"/>
            <p:cNvCxnSpPr>
              <a:stCxn id="555" idx="3"/>
            </p:cNvCxnSpPr>
            <p:nvPr/>
          </p:nvCxnSpPr>
          <p:spPr>
            <a:xfrm flipV="1">
              <a:off x="16189252" y="6524405"/>
              <a:ext cx="190338" cy="978510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Elbow Connector 560"/>
            <p:cNvCxnSpPr>
              <a:stCxn id="554" idx="3"/>
            </p:cNvCxnSpPr>
            <p:nvPr/>
          </p:nvCxnSpPr>
          <p:spPr>
            <a:xfrm flipV="1">
              <a:off x="16082947" y="6524405"/>
              <a:ext cx="106305" cy="76097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47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4" name="Elbow Connector 503"/>
          <p:cNvCxnSpPr>
            <a:endCxn id="502" idx="1"/>
          </p:cNvCxnSpPr>
          <p:nvPr/>
        </p:nvCxnSpPr>
        <p:spPr>
          <a:xfrm flipV="1">
            <a:off x="8572603" y="4382765"/>
            <a:ext cx="4572198" cy="2858473"/>
          </a:xfrm>
          <a:prstGeom prst="bentConnector3">
            <a:avLst>
              <a:gd name="adj1" fmla="val 9333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Rectangle 420"/>
          <p:cNvSpPr/>
          <p:nvPr/>
        </p:nvSpPr>
        <p:spPr>
          <a:xfrm>
            <a:off x="8412928" y="7153839"/>
            <a:ext cx="304637" cy="17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9" name="Group 438"/>
          <p:cNvGrpSpPr/>
          <p:nvPr/>
        </p:nvGrpSpPr>
        <p:grpSpPr>
          <a:xfrm>
            <a:off x="10159096" y="3048088"/>
            <a:ext cx="306672" cy="375954"/>
            <a:chOff x="10171796" y="3569296"/>
            <a:chExt cx="306672" cy="375954"/>
          </a:xfrm>
        </p:grpSpPr>
        <p:cxnSp>
          <p:nvCxnSpPr>
            <p:cNvPr id="384" name="Straight Arrow Connector 383"/>
            <p:cNvCxnSpPr/>
            <p:nvPr/>
          </p:nvCxnSpPr>
          <p:spPr>
            <a:xfrm>
              <a:off x="10478468" y="3572605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/>
            <p:nvPr/>
          </p:nvCxnSpPr>
          <p:spPr>
            <a:xfrm>
              <a:off x="10328679" y="3571702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/>
            <p:nvPr/>
          </p:nvCxnSpPr>
          <p:spPr>
            <a:xfrm>
              <a:off x="10171796" y="3569296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Rounded Rectangle 249"/>
          <p:cNvSpPr/>
          <p:nvPr/>
        </p:nvSpPr>
        <p:spPr>
          <a:xfrm>
            <a:off x="415957" y="1013678"/>
            <a:ext cx="16330194" cy="7151914"/>
          </a:xfrm>
          <a:prstGeom prst="roundRect">
            <a:avLst>
              <a:gd name="adj" fmla="val 1821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354" name="Elbow Connector 353"/>
          <p:cNvCxnSpPr/>
          <p:nvPr/>
        </p:nvCxnSpPr>
        <p:spPr>
          <a:xfrm rot="5400000" flipH="1" flipV="1">
            <a:off x="6860237" y="4306933"/>
            <a:ext cx="3750667" cy="451184"/>
          </a:xfrm>
          <a:prstGeom prst="bentConnector3">
            <a:avLst>
              <a:gd name="adj1" fmla="val -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678449" y="4512170"/>
            <a:ext cx="1358828" cy="1211284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Register File</a:t>
            </a:r>
          </a:p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(Read)</a:t>
            </a:r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487667" y="2985226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5713527" y="1772709"/>
            <a:ext cx="1541807" cy="627065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</a:t>
            </a:r>
            <a:r>
              <a:rPr lang="en-US" sz="1798" dirty="0" smtClean="0">
                <a:solidFill>
                  <a:schemeClr val="tx1"/>
                </a:solidFill>
              </a:rPr>
              <a:t>mmediate Generator</a:t>
            </a:r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 flipV="1">
            <a:off x="5851985" y="2393332"/>
            <a:ext cx="287" cy="3214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14450688" y="1172160"/>
            <a:ext cx="507476" cy="6875955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214" name="Rounded Rectangle 21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MEM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</p:grpSp>
      <p:sp>
        <p:nvSpPr>
          <p:cNvPr id="217" name="Trapezoid 216"/>
          <p:cNvSpPr/>
          <p:nvPr/>
        </p:nvSpPr>
        <p:spPr>
          <a:xfrm rot="10800000">
            <a:off x="15232590" y="3939470"/>
            <a:ext cx="1179508" cy="368056"/>
          </a:xfrm>
          <a:prstGeom prst="trapezoid">
            <a:avLst>
              <a:gd name="adj" fmla="val 5066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87" name="Rounded Rectangle 86"/>
          <p:cNvSpPr/>
          <p:nvPr/>
        </p:nvSpPr>
        <p:spPr>
          <a:xfrm>
            <a:off x="939351" y="3001076"/>
            <a:ext cx="1915815" cy="2187769"/>
          </a:xfrm>
          <a:prstGeom prst="roundRect">
            <a:avLst>
              <a:gd name="adj" fmla="val 21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 rot="5400000">
            <a:off x="1704412" y="5457040"/>
            <a:ext cx="507476" cy="1545994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92" name="Isosceles Triangle 91"/>
          <p:cNvSpPr/>
          <p:nvPr/>
        </p:nvSpPr>
        <p:spPr>
          <a:xfrm>
            <a:off x="1309771" y="6342059"/>
            <a:ext cx="189076" cy="14768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93" name="TextBox 92"/>
          <p:cNvSpPr txBox="1"/>
          <p:nvPr/>
        </p:nvSpPr>
        <p:spPr>
          <a:xfrm>
            <a:off x="1749575" y="604537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PC</a:t>
            </a:r>
            <a:endParaRPr lang="en-US" sz="1800" dirty="0"/>
          </a:p>
        </p:txBody>
      </p:sp>
      <p:sp>
        <p:nvSpPr>
          <p:cNvPr id="98" name="Trapezoid 97"/>
          <p:cNvSpPr/>
          <p:nvPr/>
        </p:nvSpPr>
        <p:spPr>
          <a:xfrm rot="16200000">
            <a:off x="969055" y="4297160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Elbow Connector 4"/>
          <p:cNvCxnSpPr>
            <a:stCxn id="98" idx="0"/>
            <a:endCxn id="91" idx="2"/>
          </p:cNvCxnSpPr>
          <p:nvPr/>
        </p:nvCxnSpPr>
        <p:spPr>
          <a:xfrm rot="10800000" flipH="1" flipV="1">
            <a:off x="1176155" y="4435269"/>
            <a:ext cx="8997" cy="1794767"/>
          </a:xfrm>
          <a:prstGeom prst="bentConnector3">
            <a:avLst>
              <a:gd name="adj1" fmla="val -61978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 rot="16200000">
            <a:off x="310404" y="5520976"/>
            <a:ext cx="91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Next PC</a:t>
            </a:r>
            <a:endParaRPr lang="en-US" sz="1800" dirty="0"/>
          </a:p>
        </p:txBody>
      </p:sp>
      <p:cxnSp>
        <p:nvCxnSpPr>
          <p:cNvPr id="25" name="Elbow Connector 24"/>
          <p:cNvCxnSpPr>
            <a:stCxn id="108" idx="0"/>
            <a:endCxn id="91" idx="3"/>
          </p:cNvCxnSpPr>
          <p:nvPr/>
        </p:nvCxnSpPr>
        <p:spPr>
          <a:xfrm rot="5400000" flipH="1" flipV="1">
            <a:off x="1400710" y="6487374"/>
            <a:ext cx="561038" cy="5538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39168" y="7044813"/>
            <a:ext cx="166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RESET ADDRESS</a:t>
            </a:r>
            <a:endParaRPr lang="en-US" sz="1800" dirty="0"/>
          </a:p>
        </p:txBody>
      </p:sp>
      <p:cxnSp>
        <p:nvCxnSpPr>
          <p:cNvPr id="44" name="Straight Arrow Connector 43"/>
          <p:cNvCxnSpPr>
            <a:stCxn id="91" idx="0"/>
          </p:cNvCxnSpPr>
          <p:nvPr/>
        </p:nvCxnSpPr>
        <p:spPr>
          <a:xfrm flipV="1">
            <a:off x="2731147" y="6230036"/>
            <a:ext cx="124028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298255" y="58607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PC</a:t>
            </a:r>
            <a:endParaRPr lang="en-US" sz="1800" dirty="0"/>
          </a:p>
        </p:txBody>
      </p:sp>
      <p:cxnSp>
        <p:nvCxnSpPr>
          <p:cNvPr id="6" name="Elbow Connector 5"/>
          <p:cNvCxnSpPr/>
          <p:nvPr/>
        </p:nvCxnSpPr>
        <p:spPr>
          <a:xfrm rot="16200000" flipV="1">
            <a:off x="1424672" y="4647667"/>
            <a:ext cx="1598560" cy="1554241"/>
          </a:xfrm>
          <a:prstGeom prst="bentConnector3">
            <a:avLst>
              <a:gd name="adj1" fmla="val 9965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993352" y="4045693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Address</a:t>
            </a:r>
            <a:endParaRPr lang="en-US" sz="1800" dirty="0"/>
          </a:p>
        </p:txBody>
      </p:sp>
      <p:cxnSp>
        <p:nvCxnSpPr>
          <p:cNvPr id="34" name="Straight Arrow Connector 33"/>
          <p:cNvCxnSpPr>
            <a:stCxn id="109" idx="1"/>
          </p:cNvCxnSpPr>
          <p:nvPr/>
        </p:nvCxnSpPr>
        <p:spPr>
          <a:xfrm flipH="1">
            <a:off x="1446828" y="4230359"/>
            <a:ext cx="1546524" cy="5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rot="16200000">
            <a:off x="-350018" y="2574642"/>
            <a:ext cx="2049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Jump &amp; Branch Enable</a:t>
            </a:r>
            <a:endParaRPr lang="en-US" sz="1600" dirty="0"/>
          </a:p>
        </p:txBody>
      </p:sp>
      <p:cxnSp>
        <p:nvCxnSpPr>
          <p:cNvPr id="47" name="Elbow Connector 46"/>
          <p:cNvCxnSpPr>
            <a:stCxn id="111" idx="1"/>
            <a:endCxn id="98" idx="3"/>
          </p:cNvCxnSpPr>
          <p:nvPr/>
        </p:nvCxnSpPr>
        <p:spPr>
          <a:xfrm rot="16200000" flipH="1">
            <a:off x="775556" y="3621394"/>
            <a:ext cx="437904" cy="63951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025415" y="33577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Clock</a:t>
            </a:r>
            <a:endParaRPr lang="en-US" sz="1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864446" y="369448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Enable</a:t>
            </a:r>
            <a:endParaRPr lang="en-US" sz="1800" dirty="0"/>
          </a:p>
        </p:txBody>
      </p:sp>
      <p:cxnSp>
        <p:nvCxnSpPr>
          <p:cNvPr id="64" name="Straight Arrow Connector 63"/>
          <p:cNvCxnSpPr>
            <a:endCxn id="116" idx="3"/>
          </p:cNvCxnSpPr>
          <p:nvPr/>
        </p:nvCxnSpPr>
        <p:spPr>
          <a:xfrm flipH="1">
            <a:off x="2687107" y="3879153"/>
            <a:ext cx="6078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2697137" y="3552939"/>
            <a:ext cx="6078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51" idx="1"/>
            <a:endCxn id="87" idx="0"/>
          </p:cNvCxnSpPr>
          <p:nvPr/>
        </p:nvCxnSpPr>
        <p:spPr>
          <a:xfrm rot="10800000" flipH="1" flipV="1">
            <a:off x="1078687" y="572848"/>
            <a:ext cx="818571" cy="2428228"/>
          </a:xfrm>
          <a:prstGeom prst="bentConnector4">
            <a:avLst>
              <a:gd name="adj1" fmla="val -27927"/>
              <a:gd name="adj2" fmla="val 563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618144" y="2336327"/>
            <a:ext cx="353289" cy="43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1078688" y="266478"/>
            <a:ext cx="14968669" cy="612740"/>
          </a:xfrm>
          <a:prstGeom prst="roundRect">
            <a:avLst>
              <a:gd name="adj" fmla="val 5363"/>
            </a:avLst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Memory (4MB)</a:t>
            </a:r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19135" y="1836755"/>
            <a:ext cx="507476" cy="1546000"/>
            <a:chOff x="3112606" y="1696803"/>
            <a:chExt cx="507476" cy="1546000"/>
          </a:xfrm>
          <a:solidFill>
            <a:schemeClr val="bg1"/>
          </a:solidFill>
        </p:grpSpPr>
        <p:sp>
          <p:nvSpPr>
            <p:cNvPr id="9" name="Rounded Rectangle 8"/>
            <p:cNvSpPr/>
            <p:nvPr/>
          </p:nvSpPr>
          <p:spPr>
            <a:xfrm>
              <a:off x="3112606" y="1696803"/>
              <a:ext cx="507476" cy="1545994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3280719" y="3101400"/>
              <a:ext cx="169681" cy="141403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  <p:sp>
          <p:nvSpPr>
            <p:cNvPr id="2" name="TextBox 1"/>
            <p:cNvSpPr txBox="1"/>
            <p:nvPr/>
          </p:nvSpPr>
          <p:spPr>
            <a:xfrm rot="16200000">
              <a:off x="2732946" y="2226089"/>
              <a:ext cx="1230337" cy="378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instruction</a:t>
              </a:r>
              <a:endParaRPr lang="en-US" sz="1800" dirty="0"/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7254264" y="1747231"/>
            <a:ext cx="1079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Immediate</a:t>
            </a:r>
            <a:endParaRPr lang="en-US" sz="16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037277" y="2370472"/>
            <a:ext cx="152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Instruction Type</a:t>
            </a:r>
            <a:endParaRPr lang="en-US" sz="1600" dirty="0"/>
          </a:p>
        </p:txBody>
      </p:sp>
      <p:cxnSp>
        <p:nvCxnSpPr>
          <p:cNvPr id="135" name="Elbow Connector 134"/>
          <p:cNvCxnSpPr>
            <a:endCxn id="84" idx="1"/>
          </p:cNvCxnSpPr>
          <p:nvPr/>
        </p:nvCxnSpPr>
        <p:spPr>
          <a:xfrm flipV="1">
            <a:off x="3724975" y="2086242"/>
            <a:ext cx="1988552" cy="254385"/>
          </a:xfrm>
          <a:prstGeom prst="bentConnector3">
            <a:avLst>
              <a:gd name="adj1" fmla="val 33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971433" y="1175593"/>
            <a:ext cx="507476" cy="6872535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5" name="Rounded Rectangle 14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0949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149" name="Straight Arrow Connector 148"/>
          <p:cNvCxnSpPr/>
          <p:nvPr/>
        </p:nvCxnSpPr>
        <p:spPr>
          <a:xfrm flipH="1">
            <a:off x="5002645" y="3307662"/>
            <a:ext cx="1155" cy="12045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 rot="16200000">
            <a:off x="4454662" y="3734577"/>
            <a:ext cx="712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Index 1</a:t>
            </a:r>
            <a:endParaRPr lang="en-US" sz="1400" dirty="0"/>
          </a:p>
        </p:txBody>
      </p:sp>
      <p:cxnSp>
        <p:nvCxnSpPr>
          <p:cNvPr id="185" name="Straight Arrow Connector 184"/>
          <p:cNvCxnSpPr/>
          <p:nvPr/>
        </p:nvCxnSpPr>
        <p:spPr>
          <a:xfrm flipH="1">
            <a:off x="5397713" y="3309310"/>
            <a:ext cx="1155" cy="12045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 rot="16200000">
            <a:off x="4849730" y="3736225"/>
            <a:ext cx="712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Index 2</a:t>
            </a:r>
            <a:endParaRPr lang="en-US" sz="1400" dirty="0"/>
          </a:p>
        </p:txBody>
      </p:sp>
      <p:cxnSp>
        <p:nvCxnSpPr>
          <p:cNvPr id="161" name="Elbow Connector 160"/>
          <p:cNvCxnSpPr>
            <a:endCxn id="192" idx="1"/>
          </p:cNvCxnSpPr>
          <p:nvPr/>
        </p:nvCxnSpPr>
        <p:spPr>
          <a:xfrm>
            <a:off x="5639955" y="3304678"/>
            <a:ext cx="296134" cy="2868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5936089" y="3437667"/>
            <a:ext cx="1029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Write Index</a:t>
            </a:r>
            <a:endParaRPr lang="en-US" sz="1400" dirty="0"/>
          </a:p>
        </p:txBody>
      </p:sp>
      <p:cxnSp>
        <p:nvCxnSpPr>
          <p:cNvPr id="178" name="Elbow Connector 177"/>
          <p:cNvCxnSpPr>
            <a:stCxn id="176" idx="2"/>
            <a:endCxn id="36" idx="3"/>
          </p:cNvCxnSpPr>
          <p:nvPr/>
        </p:nvCxnSpPr>
        <p:spPr>
          <a:xfrm rot="5400000">
            <a:off x="6196659" y="4579721"/>
            <a:ext cx="378709" cy="6974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176" idx="2"/>
          </p:cNvCxnSpPr>
          <p:nvPr/>
        </p:nvCxnSpPr>
        <p:spPr>
          <a:xfrm rot="5400000">
            <a:off x="6100455" y="4660593"/>
            <a:ext cx="555785" cy="71280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6001183" y="5294970"/>
            <a:ext cx="12186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Read Enable 1</a:t>
            </a:r>
            <a:endParaRPr lang="en-US" sz="1400" dirty="0"/>
          </a:p>
        </p:txBody>
      </p:sp>
      <p:sp>
        <p:nvSpPr>
          <p:cNvPr id="207" name="TextBox 206"/>
          <p:cNvSpPr txBox="1"/>
          <p:nvPr/>
        </p:nvSpPr>
        <p:spPr>
          <a:xfrm>
            <a:off x="6001183" y="5477233"/>
            <a:ext cx="12186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Read Enable 2</a:t>
            </a:r>
            <a:endParaRPr lang="en-US" sz="1400" dirty="0"/>
          </a:p>
        </p:txBody>
      </p:sp>
      <p:sp>
        <p:nvSpPr>
          <p:cNvPr id="176" name="Rounded Rectangle 175"/>
          <p:cNvSpPr/>
          <p:nvPr/>
        </p:nvSpPr>
        <p:spPr>
          <a:xfrm>
            <a:off x="6260575" y="3991782"/>
            <a:ext cx="948348" cy="747321"/>
          </a:xfrm>
          <a:prstGeom prst="roundRect">
            <a:avLst>
              <a:gd name="adj" fmla="val 90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RegFile Control Logic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03" name="Straight Arrow Connector 202"/>
          <p:cNvCxnSpPr>
            <a:stCxn id="176" idx="3"/>
          </p:cNvCxnSpPr>
          <p:nvPr/>
        </p:nvCxnSpPr>
        <p:spPr>
          <a:xfrm flipV="1">
            <a:off x="7208923" y="4361064"/>
            <a:ext cx="1102566" cy="43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7183926" y="4373624"/>
            <a:ext cx="11296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Write Enable</a:t>
            </a:r>
            <a:endParaRPr lang="en-US" sz="1400" dirty="0"/>
          </a:p>
        </p:txBody>
      </p:sp>
      <p:sp>
        <p:nvSpPr>
          <p:cNvPr id="221" name="Trapezoid 220"/>
          <p:cNvSpPr/>
          <p:nvPr/>
        </p:nvSpPr>
        <p:spPr>
          <a:xfrm rot="5400000">
            <a:off x="5884114" y="6269745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162" name="Straight Arrow Connector 161"/>
          <p:cNvCxnSpPr>
            <a:stCxn id="84" idx="3"/>
          </p:cNvCxnSpPr>
          <p:nvPr/>
        </p:nvCxnSpPr>
        <p:spPr>
          <a:xfrm>
            <a:off x="7255334" y="2086242"/>
            <a:ext cx="10427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71" idx="3"/>
          </p:cNvCxnSpPr>
          <p:nvPr/>
        </p:nvCxnSpPr>
        <p:spPr>
          <a:xfrm>
            <a:off x="7599821" y="2539749"/>
            <a:ext cx="6911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92" idx="3"/>
          </p:cNvCxnSpPr>
          <p:nvPr/>
        </p:nvCxnSpPr>
        <p:spPr>
          <a:xfrm>
            <a:off x="6965282" y="3591556"/>
            <a:ext cx="13257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221" idx="0"/>
          </p:cNvCxnSpPr>
          <p:nvPr/>
        </p:nvCxnSpPr>
        <p:spPr>
          <a:xfrm flipV="1">
            <a:off x="6367436" y="6407855"/>
            <a:ext cx="193065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222" idx="0"/>
          </p:cNvCxnSpPr>
          <p:nvPr/>
        </p:nvCxnSpPr>
        <p:spPr>
          <a:xfrm flipV="1">
            <a:off x="6372862" y="7228574"/>
            <a:ext cx="193176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6447303" y="6099630"/>
            <a:ext cx="1731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Register Source 1 Bus</a:t>
            </a:r>
            <a:endParaRPr lang="en-US" sz="1400" dirty="0"/>
          </a:p>
        </p:txBody>
      </p:sp>
      <p:cxnSp>
        <p:nvCxnSpPr>
          <p:cNvPr id="237" name="Elbow Connector 236"/>
          <p:cNvCxnSpPr/>
          <p:nvPr/>
        </p:nvCxnSpPr>
        <p:spPr>
          <a:xfrm rot="16200000" flipH="1">
            <a:off x="5634055" y="5729353"/>
            <a:ext cx="463061" cy="451262"/>
          </a:xfrm>
          <a:prstGeom prst="bentConnector3">
            <a:avLst>
              <a:gd name="adj1" fmla="val 993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 rot="16200000">
            <a:off x="5084825" y="6320810"/>
            <a:ext cx="81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</a:t>
            </a:r>
            <a:r>
              <a:rPr lang="en-US" sz="1400" dirty="0" smtClean="0"/>
              <a:t>ource 1</a:t>
            </a:r>
            <a:endParaRPr lang="en-US" sz="1400" dirty="0"/>
          </a:p>
        </p:txBody>
      </p:sp>
      <p:cxnSp>
        <p:nvCxnSpPr>
          <p:cNvPr id="246" name="Elbow Connector 245"/>
          <p:cNvCxnSpPr>
            <a:stCxn id="36" idx="2"/>
          </p:cNvCxnSpPr>
          <p:nvPr/>
        </p:nvCxnSpPr>
        <p:spPr>
          <a:xfrm rot="16200000" flipH="1">
            <a:off x="5070333" y="6010983"/>
            <a:ext cx="1315545" cy="740485"/>
          </a:xfrm>
          <a:prstGeom prst="bentConnector3">
            <a:avLst>
              <a:gd name="adj1" fmla="val 10008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 rot="16200000">
            <a:off x="4781035" y="6334900"/>
            <a:ext cx="81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ource 2</a:t>
            </a:r>
            <a:endParaRPr lang="en-US" sz="1400" dirty="0"/>
          </a:p>
        </p:txBody>
      </p:sp>
      <p:cxnSp>
        <p:nvCxnSpPr>
          <p:cNvPr id="253" name="Elbow Connector 252"/>
          <p:cNvCxnSpPr>
            <a:stCxn id="261" idx="0"/>
          </p:cNvCxnSpPr>
          <p:nvPr/>
        </p:nvCxnSpPr>
        <p:spPr>
          <a:xfrm rot="5400000" flipH="1" flipV="1">
            <a:off x="5437606" y="6925220"/>
            <a:ext cx="968544" cy="338675"/>
          </a:xfrm>
          <a:prstGeom prst="bentConnector3">
            <a:avLst>
              <a:gd name="adj1" fmla="val 9982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763115" y="7434072"/>
            <a:ext cx="3420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rapezoid 221"/>
          <p:cNvSpPr/>
          <p:nvPr/>
        </p:nvSpPr>
        <p:spPr>
          <a:xfrm rot="5400000">
            <a:off x="5891248" y="7090464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5276609" y="7578829"/>
            <a:ext cx="135473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Forwarded Data</a:t>
            </a:r>
            <a:endParaRPr lang="en-US" sz="1400" dirty="0"/>
          </a:p>
        </p:txBody>
      </p:sp>
      <p:cxnSp>
        <p:nvCxnSpPr>
          <p:cNvPr id="287" name="Elbow Connector 286"/>
          <p:cNvCxnSpPr/>
          <p:nvPr/>
        </p:nvCxnSpPr>
        <p:spPr>
          <a:xfrm flipV="1">
            <a:off x="5397713" y="1604772"/>
            <a:ext cx="2906917" cy="1079546"/>
          </a:xfrm>
          <a:prstGeom prst="bentConnector3">
            <a:avLst>
              <a:gd name="adj1" fmla="val 19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/>
          <p:cNvCxnSpPr/>
          <p:nvPr/>
        </p:nvCxnSpPr>
        <p:spPr>
          <a:xfrm flipV="1">
            <a:off x="5084824" y="1459992"/>
            <a:ext cx="3226665" cy="1249034"/>
          </a:xfrm>
          <a:prstGeom prst="bentConnector3">
            <a:avLst>
              <a:gd name="adj1" fmla="val 17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298"/>
          <p:cNvCxnSpPr/>
          <p:nvPr/>
        </p:nvCxnSpPr>
        <p:spPr>
          <a:xfrm flipV="1">
            <a:off x="4792850" y="1322832"/>
            <a:ext cx="3518639" cy="1386194"/>
          </a:xfrm>
          <a:prstGeom prst="bentConnector3">
            <a:avLst>
              <a:gd name="adj1" fmla="val 40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677776" y="2691938"/>
            <a:ext cx="2577559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Instruction Decoder</a:t>
            </a:r>
          </a:p>
        </p:txBody>
      </p:sp>
      <p:sp>
        <p:nvSpPr>
          <p:cNvPr id="309" name="TextBox 308"/>
          <p:cNvSpPr txBox="1"/>
          <p:nvPr/>
        </p:nvSpPr>
        <p:spPr>
          <a:xfrm rot="16200000">
            <a:off x="4326515" y="1548991"/>
            <a:ext cx="726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opcode</a:t>
            </a:r>
            <a:endParaRPr lang="en-US" sz="1400" dirty="0"/>
          </a:p>
        </p:txBody>
      </p:sp>
      <p:sp>
        <p:nvSpPr>
          <p:cNvPr id="310" name="TextBox 309"/>
          <p:cNvSpPr txBox="1"/>
          <p:nvPr/>
        </p:nvSpPr>
        <p:spPr>
          <a:xfrm rot="16200000">
            <a:off x="4612053" y="1579253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funct7</a:t>
            </a:r>
            <a:endParaRPr lang="en-US" sz="1400" dirty="0"/>
          </a:p>
        </p:txBody>
      </p:sp>
      <p:sp>
        <p:nvSpPr>
          <p:cNvPr id="311" name="TextBox 310"/>
          <p:cNvSpPr txBox="1"/>
          <p:nvPr/>
        </p:nvSpPr>
        <p:spPr>
          <a:xfrm rot="16200000">
            <a:off x="4910738" y="1595903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funct3</a:t>
            </a:r>
            <a:endParaRPr lang="en-US" sz="1400" dirty="0"/>
          </a:p>
        </p:txBody>
      </p:sp>
      <p:sp>
        <p:nvSpPr>
          <p:cNvPr id="313" name="Rounded Rectangle 312"/>
          <p:cNvSpPr/>
          <p:nvPr/>
        </p:nvSpPr>
        <p:spPr>
          <a:xfrm>
            <a:off x="9098342" y="1977417"/>
            <a:ext cx="1681976" cy="1091808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314" name="Trapezoid 313"/>
          <p:cNvSpPr/>
          <p:nvPr/>
        </p:nvSpPr>
        <p:spPr>
          <a:xfrm rot="5400000">
            <a:off x="9448798" y="2694199"/>
            <a:ext cx="418017" cy="195737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315" name="Oval 314"/>
          <p:cNvSpPr/>
          <p:nvPr/>
        </p:nvSpPr>
        <p:spPr>
          <a:xfrm>
            <a:off x="10211086" y="2272269"/>
            <a:ext cx="354648" cy="35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7" name="Elbow Connector 316"/>
          <p:cNvCxnSpPr>
            <a:endCxn id="315" idx="0"/>
          </p:cNvCxnSpPr>
          <p:nvPr/>
        </p:nvCxnSpPr>
        <p:spPr>
          <a:xfrm>
            <a:off x="8731470" y="2095583"/>
            <a:ext cx="1656940" cy="17668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Elbow Connector 320"/>
          <p:cNvCxnSpPr>
            <a:stCxn id="314" idx="0"/>
            <a:endCxn id="315" idx="4"/>
          </p:cNvCxnSpPr>
          <p:nvPr/>
        </p:nvCxnSpPr>
        <p:spPr>
          <a:xfrm flipV="1">
            <a:off x="9755675" y="2623998"/>
            <a:ext cx="632735" cy="16807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>
            <a:stCxn id="315" idx="6"/>
          </p:cNvCxnSpPr>
          <p:nvPr/>
        </p:nvCxnSpPr>
        <p:spPr>
          <a:xfrm flipV="1">
            <a:off x="10565734" y="2448133"/>
            <a:ext cx="154123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>
            <a:off x="10860957" y="2121061"/>
            <a:ext cx="85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Address</a:t>
            </a:r>
            <a:endParaRPr lang="en-US" sz="1600" dirty="0"/>
          </a:p>
        </p:txBody>
      </p:sp>
      <p:sp>
        <p:nvSpPr>
          <p:cNvPr id="330" name="TextBox 329"/>
          <p:cNvSpPr txBox="1"/>
          <p:nvPr/>
        </p:nvSpPr>
        <p:spPr>
          <a:xfrm>
            <a:off x="9234370" y="2059193"/>
            <a:ext cx="1079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Immediate</a:t>
            </a:r>
            <a:endParaRPr lang="en-US" sz="1600" dirty="0"/>
          </a:p>
        </p:txBody>
      </p:sp>
      <p:cxnSp>
        <p:nvCxnSpPr>
          <p:cNvPr id="332" name="Straight Arrow Connector 331"/>
          <p:cNvCxnSpPr/>
          <p:nvPr/>
        </p:nvCxnSpPr>
        <p:spPr>
          <a:xfrm>
            <a:off x="9225945" y="2902417"/>
            <a:ext cx="333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9168623" y="2660989"/>
            <a:ext cx="387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363" name="Straight Arrow Connector 362"/>
          <p:cNvCxnSpPr/>
          <p:nvPr/>
        </p:nvCxnSpPr>
        <p:spPr>
          <a:xfrm>
            <a:off x="8957320" y="2660989"/>
            <a:ext cx="5990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" name="Group 512"/>
          <p:cNvGrpSpPr/>
          <p:nvPr/>
        </p:nvGrpSpPr>
        <p:grpSpPr>
          <a:xfrm>
            <a:off x="8819729" y="1322832"/>
            <a:ext cx="3298126" cy="281940"/>
            <a:chOff x="8832429" y="1844040"/>
            <a:chExt cx="3298126" cy="281940"/>
          </a:xfrm>
        </p:grpSpPr>
        <p:cxnSp>
          <p:nvCxnSpPr>
            <p:cNvPr id="370" name="Straight Arrow Connector 369"/>
            <p:cNvCxnSpPr/>
            <p:nvPr/>
          </p:nvCxnSpPr>
          <p:spPr>
            <a:xfrm>
              <a:off x="8843315" y="1844040"/>
              <a:ext cx="32872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8835176" y="1981200"/>
              <a:ext cx="32872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8832429" y="2125980"/>
              <a:ext cx="32872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8" name="Straight Arrow Connector 377"/>
          <p:cNvCxnSpPr/>
          <p:nvPr/>
        </p:nvCxnSpPr>
        <p:spPr>
          <a:xfrm>
            <a:off x="10159096" y="1311161"/>
            <a:ext cx="0" cy="653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/>
          <p:nvPr/>
        </p:nvCxnSpPr>
        <p:spPr>
          <a:xfrm>
            <a:off x="10310777" y="1459992"/>
            <a:ext cx="3440" cy="5123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/>
          <p:nvPr/>
        </p:nvCxnSpPr>
        <p:spPr>
          <a:xfrm>
            <a:off x="10474235" y="1604772"/>
            <a:ext cx="0" cy="3726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364"/>
          <p:cNvSpPr/>
          <p:nvPr/>
        </p:nvSpPr>
        <p:spPr>
          <a:xfrm>
            <a:off x="9094069" y="3414411"/>
            <a:ext cx="2383796" cy="1636708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395" name="Group 394"/>
          <p:cNvGrpSpPr/>
          <p:nvPr/>
        </p:nvGrpSpPr>
        <p:grpSpPr>
          <a:xfrm>
            <a:off x="10467651" y="3745446"/>
            <a:ext cx="778320" cy="1084962"/>
            <a:chOff x="10479752" y="4146268"/>
            <a:chExt cx="786037" cy="1171631"/>
          </a:xfrm>
        </p:grpSpPr>
        <p:grpSp>
          <p:nvGrpSpPr>
            <p:cNvPr id="391" name="Group 390"/>
            <p:cNvGrpSpPr/>
            <p:nvPr/>
          </p:nvGrpSpPr>
          <p:grpSpPr>
            <a:xfrm rot="5400000">
              <a:off x="10286955" y="4339065"/>
              <a:ext cx="1171631" cy="786037"/>
              <a:chOff x="13246100" y="1859929"/>
              <a:chExt cx="1724765" cy="889749"/>
            </a:xfrm>
            <a:solidFill>
              <a:schemeClr val="bg1"/>
            </a:solidFill>
          </p:grpSpPr>
          <p:sp>
            <p:nvSpPr>
              <p:cNvPr id="389" name="Parallelogram 388"/>
              <p:cNvSpPr/>
              <p:nvPr/>
            </p:nvSpPr>
            <p:spPr>
              <a:xfrm flipH="1">
                <a:off x="14139639" y="1859929"/>
                <a:ext cx="831226" cy="888896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0" name="Group 389"/>
              <p:cNvGrpSpPr/>
              <p:nvPr/>
            </p:nvGrpSpPr>
            <p:grpSpPr>
              <a:xfrm>
                <a:off x="13246100" y="1860782"/>
                <a:ext cx="1217288" cy="888896"/>
                <a:chOff x="13246100" y="1860782"/>
                <a:chExt cx="1217288" cy="888896"/>
              </a:xfrm>
              <a:grpFill/>
            </p:grpSpPr>
            <p:sp>
              <p:nvSpPr>
                <p:cNvPr id="387" name="Parallelogram 386"/>
                <p:cNvSpPr/>
                <p:nvPr/>
              </p:nvSpPr>
              <p:spPr>
                <a:xfrm>
                  <a:off x="13246100" y="1860783"/>
                  <a:ext cx="825500" cy="888895"/>
                </a:xfrm>
                <a:prstGeom prst="parallelogram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387"/>
                <p:cNvSpPr/>
                <p:nvPr/>
              </p:nvSpPr>
              <p:spPr>
                <a:xfrm>
                  <a:off x="13787809" y="1860782"/>
                  <a:ext cx="675579" cy="6073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92" name="Freeform 391"/>
            <p:cNvSpPr/>
            <p:nvPr/>
          </p:nvSpPr>
          <p:spPr>
            <a:xfrm>
              <a:off x="10578296" y="4470400"/>
              <a:ext cx="679472" cy="609600"/>
            </a:xfrm>
            <a:custGeom>
              <a:avLst/>
              <a:gdLst>
                <a:gd name="connsiteX0" fmla="*/ 35560 w 635000"/>
                <a:gd name="connsiteY0" fmla="*/ 96520 h 629920"/>
                <a:gd name="connsiteX1" fmla="*/ 35560 w 635000"/>
                <a:gd name="connsiteY1" fmla="*/ 96520 h 629920"/>
                <a:gd name="connsiteX2" fmla="*/ 243840 w 635000"/>
                <a:gd name="connsiteY2" fmla="*/ 228600 h 629920"/>
                <a:gd name="connsiteX3" fmla="*/ 137160 w 635000"/>
                <a:gd name="connsiteY3" fmla="*/ 421640 h 629920"/>
                <a:gd name="connsiteX4" fmla="*/ 116840 w 635000"/>
                <a:gd name="connsiteY4" fmla="*/ 406400 h 629920"/>
                <a:gd name="connsiteX5" fmla="*/ 0 w 635000"/>
                <a:gd name="connsiteY5" fmla="*/ 472440 h 629920"/>
                <a:gd name="connsiteX6" fmla="*/ 127000 w 635000"/>
                <a:gd name="connsiteY6" fmla="*/ 629920 h 629920"/>
                <a:gd name="connsiteX7" fmla="*/ 635000 w 635000"/>
                <a:gd name="connsiteY7" fmla="*/ 604520 h 629920"/>
                <a:gd name="connsiteX8" fmla="*/ 629920 w 635000"/>
                <a:gd name="connsiteY8" fmla="*/ 0 h 629920"/>
                <a:gd name="connsiteX9" fmla="*/ 35560 w 635000"/>
                <a:gd name="connsiteY9" fmla="*/ 40640 h 629920"/>
                <a:gd name="connsiteX10" fmla="*/ 35560 w 635000"/>
                <a:gd name="connsiteY10" fmla="*/ 96520 h 629920"/>
                <a:gd name="connsiteX0" fmla="*/ 86360 w 635000"/>
                <a:gd name="connsiteY0" fmla="*/ 162560 h 629920"/>
                <a:gd name="connsiteX1" fmla="*/ 35560 w 635000"/>
                <a:gd name="connsiteY1" fmla="*/ 96520 h 629920"/>
                <a:gd name="connsiteX2" fmla="*/ 243840 w 635000"/>
                <a:gd name="connsiteY2" fmla="*/ 228600 h 629920"/>
                <a:gd name="connsiteX3" fmla="*/ 137160 w 635000"/>
                <a:gd name="connsiteY3" fmla="*/ 421640 h 629920"/>
                <a:gd name="connsiteX4" fmla="*/ 116840 w 635000"/>
                <a:gd name="connsiteY4" fmla="*/ 406400 h 629920"/>
                <a:gd name="connsiteX5" fmla="*/ 0 w 635000"/>
                <a:gd name="connsiteY5" fmla="*/ 472440 h 629920"/>
                <a:gd name="connsiteX6" fmla="*/ 127000 w 635000"/>
                <a:gd name="connsiteY6" fmla="*/ 629920 h 629920"/>
                <a:gd name="connsiteX7" fmla="*/ 635000 w 635000"/>
                <a:gd name="connsiteY7" fmla="*/ 604520 h 629920"/>
                <a:gd name="connsiteX8" fmla="*/ 629920 w 635000"/>
                <a:gd name="connsiteY8" fmla="*/ 0 h 629920"/>
                <a:gd name="connsiteX9" fmla="*/ 35560 w 635000"/>
                <a:gd name="connsiteY9" fmla="*/ 40640 h 629920"/>
                <a:gd name="connsiteX10" fmla="*/ 86360 w 635000"/>
                <a:gd name="connsiteY10" fmla="*/ 162560 h 629920"/>
                <a:gd name="connsiteX0" fmla="*/ 130344 w 678984"/>
                <a:gd name="connsiteY0" fmla="*/ 162560 h 629920"/>
                <a:gd name="connsiteX1" fmla="*/ 3344 w 678984"/>
                <a:gd name="connsiteY1" fmla="*/ 81280 h 629920"/>
                <a:gd name="connsiteX2" fmla="*/ 287824 w 678984"/>
                <a:gd name="connsiteY2" fmla="*/ 228600 h 629920"/>
                <a:gd name="connsiteX3" fmla="*/ 181144 w 678984"/>
                <a:gd name="connsiteY3" fmla="*/ 421640 h 629920"/>
                <a:gd name="connsiteX4" fmla="*/ 160824 w 678984"/>
                <a:gd name="connsiteY4" fmla="*/ 406400 h 629920"/>
                <a:gd name="connsiteX5" fmla="*/ 43984 w 678984"/>
                <a:gd name="connsiteY5" fmla="*/ 472440 h 629920"/>
                <a:gd name="connsiteX6" fmla="*/ 170984 w 678984"/>
                <a:gd name="connsiteY6" fmla="*/ 629920 h 629920"/>
                <a:gd name="connsiteX7" fmla="*/ 678984 w 678984"/>
                <a:gd name="connsiteY7" fmla="*/ 604520 h 629920"/>
                <a:gd name="connsiteX8" fmla="*/ 673904 w 678984"/>
                <a:gd name="connsiteY8" fmla="*/ 0 h 629920"/>
                <a:gd name="connsiteX9" fmla="*/ 79544 w 678984"/>
                <a:gd name="connsiteY9" fmla="*/ 40640 h 629920"/>
                <a:gd name="connsiteX10" fmla="*/ 130344 w 678984"/>
                <a:gd name="connsiteY10" fmla="*/ 162560 h 629920"/>
                <a:gd name="connsiteX0" fmla="*/ 130344 w 679472"/>
                <a:gd name="connsiteY0" fmla="*/ 142240 h 609600"/>
                <a:gd name="connsiteX1" fmla="*/ 3344 w 679472"/>
                <a:gd name="connsiteY1" fmla="*/ 60960 h 609600"/>
                <a:gd name="connsiteX2" fmla="*/ 287824 w 679472"/>
                <a:gd name="connsiteY2" fmla="*/ 208280 h 609600"/>
                <a:gd name="connsiteX3" fmla="*/ 181144 w 679472"/>
                <a:gd name="connsiteY3" fmla="*/ 401320 h 609600"/>
                <a:gd name="connsiteX4" fmla="*/ 160824 w 679472"/>
                <a:gd name="connsiteY4" fmla="*/ 386080 h 609600"/>
                <a:gd name="connsiteX5" fmla="*/ 43984 w 679472"/>
                <a:gd name="connsiteY5" fmla="*/ 452120 h 609600"/>
                <a:gd name="connsiteX6" fmla="*/ 170984 w 679472"/>
                <a:gd name="connsiteY6" fmla="*/ 609600 h 609600"/>
                <a:gd name="connsiteX7" fmla="*/ 678984 w 679472"/>
                <a:gd name="connsiteY7" fmla="*/ 584200 h 609600"/>
                <a:gd name="connsiteX8" fmla="*/ 678984 w 679472"/>
                <a:gd name="connsiteY8" fmla="*/ 0 h 609600"/>
                <a:gd name="connsiteX9" fmla="*/ 79544 w 679472"/>
                <a:gd name="connsiteY9" fmla="*/ 20320 h 609600"/>
                <a:gd name="connsiteX10" fmla="*/ 130344 w 679472"/>
                <a:gd name="connsiteY10" fmla="*/ 142240 h 609600"/>
                <a:gd name="connsiteX0" fmla="*/ 130344 w 679472"/>
                <a:gd name="connsiteY0" fmla="*/ 142240 h 609600"/>
                <a:gd name="connsiteX1" fmla="*/ 3344 w 679472"/>
                <a:gd name="connsiteY1" fmla="*/ 60960 h 609600"/>
                <a:gd name="connsiteX2" fmla="*/ 287824 w 679472"/>
                <a:gd name="connsiteY2" fmla="*/ 208280 h 609600"/>
                <a:gd name="connsiteX3" fmla="*/ 181144 w 679472"/>
                <a:gd name="connsiteY3" fmla="*/ 401320 h 609600"/>
                <a:gd name="connsiteX4" fmla="*/ 160824 w 679472"/>
                <a:gd name="connsiteY4" fmla="*/ 386080 h 609600"/>
                <a:gd name="connsiteX5" fmla="*/ 43984 w 679472"/>
                <a:gd name="connsiteY5" fmla="*/ 452120 h 609600"/>
                <a:gd name="connsiteX6" fmla="*/ 170984 w 679472"/>
                <a:gd name="connsiteY6" fmla="*/ 609600 h 609600"/>
                <a:gd name="connsiteX7" fmla="*/ 678984 w 679472"/>
                <a:gd name="connsiteY7" fmla="*/ 584200 h 609600"/>
                <a:gd name="connsiteX8" fmla="*/ 678984 w 679472"/>
                <a:gd name="connsiteY8" fmla="*/ 0 h 609600"/>
                <a:gd name="connsiteX9" fmla="*/ 79544 w 679472"/>
                <a:gd name="connsiteY9" fmla="*/ 20320 h 609600"/>
                <a:gd name="connsiteX10" fmla="*/ 130344 w 679472"/>
                <a:gd name="connsiteY10" fmla="*/ 14224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472" h="609600">
                  <a:moveTo>
                    <a:pt x="130344" y="142240"/>
                  </a:moveTo>
                  <a:cubicBezTo>
                    <a:pt x="113411" y="120227"/>
                    <a:pt x="-22903" y="49953"/>
                    <a:pt x="3344" y="60960"/>
                  </a:cubicBezTo>
                  <a:cubicBezTo>
                    <a:pt x="29591" y="71967"/>
                    <a:pt x="218397" y="164253"/>
                    <a:pt x="287824" y="208280"/>
                  </a:cubicBezTo>
                  <a:lnTo>
                    <a:pt x="181144" y="401320"/>
                  </a:lnTo>
                  <a:lnTo>
                    <a:pt x="160824" y="386080"/>
                  </a:lnTo>
                  <a:lnTo>
                    <a:pt x="43984" y="452120"/>
                  </a:lnTo>
                  <a:lnTo>
                    <a:pt x="170984" y="609600"/>
                  </a:lnTo>
                  <a:lnTo>
                    <a:pt x="678984" y="584200"/>
                  </a:lnTo>
                  <a:cubicBezTo>
                    <a:pt x="677291" y="382693"/>
                    <a:pt x="680677" y="201507"/>
                    <a:pt x="678984" y="0"/>
                  </a:cubicBezTo>
                  <a:lnTo>
                    <a:pt x="79544" y="20320"/>
                  </a:lnTo>
                  <a:lnTo>
                    <a:pt x="130344" y="142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10725350" y="4574431"/>
              <a:ext cx="519128" cy="36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ALU</a:t>
              </a:r>
              <a:endParaRPr lang="en-US" sz="1600" dirty="0"/>
            </a:p>
          </p:txBody>
        </p:sp>
      </p:grpSp>
      <p:cxnSp>
        <p:nvCxnSpPr>
          <p:cNvPr id="397" name="Elbow Connector 396"/>
          <p:cNvCxnSpPr>
            <a:stCxn id="388" idx="0"/>
          </p:cNvCxnSpPr>
          <p:nvPr/>
        </p:nvCxnSpPr>
        <p:spPr>
          <a:xfrm>
            <a:off x="11245225" y="4298694"/>
            <a:ext cx="502596" cy="166428"/>
          </a:xfrm>
          <a:prstGeom prst="bentConnector3">
            <a:avLst>
              <a:gd name="adj1" fmla="val 6212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rapezoid 397"/>
          <p:cNvSpPr/>
          <p:nvPr/>
        </p:nvSpPr>
        <p:spPr>
          <a:xfrm rot="5400000">
            <a:off x="9580263" y="3848875"/>
            <a:ext cx="539293" cy="179086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400" name="Trapezoid 399"/>
          <p:cNvSpPr/>
          <p:nvPr/>
        </p:nvSpPr>
        <p:spPr>
          <a:xfrm rot="5400000">
            <a:off x="9584009" y="4548030"/>
            <a:ext cx="539293" cy="179086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402" name="Straight Arrow Connector 401"/>
          <p:cNvCxnSpPr>
            <a:stCxn id="398" idx="0"/>
            <a:endCxn id="387" idx="3"/>
          </p:cNvCxnSpPr>
          <p:nvPr/>
        </p:nvCxnSpPr>
        <p:spPr>
          <a:xfrm>
            <a:off x="9939453" y="3938419"/>
            <a:ext cx="528203" cy="17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/>
          <p:cNvCxnSpPr>
            <a:stCxn id="400" idx="0"/>
            <a:endCxn id="389" idx="3"/>
          </p:cNvCxnSpPr>
          <p:nvPr/>
        </p:nvCxnSpPr>
        <p:spPr>
          <a:xfrm flipV="1">
            <a:off x="9943199" y="4634327"/>
            <a:ext cx="525198" cy="32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/>
          <p:cNvCxnSpPr/>
          <p:nvPr/>
        </p:nvCxnSpPr>
        <p:spPr>
          <a:xfrm>
            <a:off x="9430412" y="4098642"/>
            <a:ext cx="333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/>
          <p:cNvCxnSpPr/>
          <p:nvPr/>
        </p:nvCxnSpPr>
        <p:spPr>
          <a:xfrm>
            <a:off x="8957320" y="3791164"/>
            <a:ext cx="7983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Elbow Connector 417"/>
          <p:cNvCxnSpPr>
            <a:stCxn id="421" idx="3"/>
            <a:endCxn id="400" idx="2"/>
          </p:cNvCxnSpPr>
          <p:nvPr/>
        </p:nvCxnSpPr>
        <p:spPr>
          <a:xfrm flipV="1">
            <a:off x="8717565" y="4637574"/>
            <a:ext cx="1046548" cy="26036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312253" y="1175594"/>
            <a:ext cx="507476" cy="687253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96" name="Rounded Rectangle 95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50949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426" name="Elbow Connector 425"/>
          <p:cNvCxnSpPr/>
          <p:nvPr/>
        </p:nvCxnSpPr>
        <p:spPr>
          <a:xfrm rot="16200000" flipH="1">
            <a:off x="8223111" y="2904480"/>
            <a:ext cx="2354737" cy="721038"/>
          </a:xfrm>
          <a:prstGeom prst="bentConnector3">
            <a:avLst>
              <a:gd name="adj1" fmla="val 10006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>
            <a:off x="9421905" y="4845560"/>
            <a:ext cx="333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ounded Rectangle 437"/>
          <p:cNvSpPr/>
          <p:nvPr/>
        </p:nvSpPr>
        <p:spPr>
          <a:xfrm>
            <a:off x="9462466" y="5427871"/>
            <a:ext cx="2016738" cy="979983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Jump Branch Unit</a:t>
            </a:r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440" name="Group 439"/>
          <p:cNvGrpSpPr/>
          <p:nvPr/>
        </p:nvGrpSpPr>
        <p:grpSpPr>
          <a:xfrm>
            <a:off x="10159096" y="5045785"/>
            <a:ext cx="306672" cy="375954"/>
            <a:chOff x="10171796" y="3569296"/>
            <a:chExt cx="306672" cy="375954"/>
          </a:xfrm>
        </p:grpSpPr>
        <p:cxnSp>
          <p:nvCxnSpPr>
            <p:cNvPr id="441" name="Straight Arrow Connector 440"/>
            <p:cNvCxnSpPr/>
            <p:nvPr/>
          </p:nvCxnSpPr>
          <p:spPr>
            <a:xfrm>
              <a:off x="10478468" y="3572605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/>
            <p:cNvCxnSpPr/>
            <p:nvPr/>
          </p:nvCxnSpPr>
          <p:spPr>
            <a:xfrm>
              <a:off x="10328679" y="3571702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Arrow Connector 442"/>
            <p:cNvCxnSpPr/>
            <p:nvPr/>
          </p:nvCxnSpPr>
          <p:spPr>
            <a:xfrm>
              <a:off x="10171796" y="3569296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7" name="Straight Arrow Connector 456"/>
          <p:cNvCxnSpPr/>
          <p:nvPr/>
        </p:nvCxnSpPr>
        <p:spPr>
          <a:xfrm>
            <a:off x="9253508" y="6186515"/>
            <a:ext cx="2089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/>
          <p:cNvCxnSpPr/>
          <p:nvPr/>
        </p:nvCxnSpPr>
        <p:spPr>
          <a:xfrm>
            <a:off x="8957320" y="5602747"/>
            <a:ext cx="5051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/>
          <p:cNvCxnSpPr>
            <a:stCxn id="438" idx="3"/>
          </p:cNvCxnSpPr>
          <p:nvPr/>
        </p:nvCxnSpPr>
        <p:spPr>
          <a:xfrm flipV="1">
            <a:off x="11479204" y="5914801"/>
            <a:ext cx="627765" cy="30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TextBox 463"/>
          <p:cNvSpPr txBox="1"/>
          <p:nvPr/>
        </p:nvSpPr>
        <p:spPr>
          <a:xfrm>
            <a:off x="9147988" y="7626526"/>
            <a:ext cx="152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Instruction Type</a:t>
            </a:r>
            <a:endParaRPr lang="en-US" sz="1600" dirty="0"/>
          </a:p>
        </p:txBody>
      </p:sp>
      <p:cxnSp>
        <p:nvCxnSpPr>
          <p:cNvPr id="466" name="Elbow Connector 465"/>
          <p:cNvCxnSpPr>
            <a:stCxn id="464" idx="1"/>
          </p:cNvCxnSpPr>
          <p:nvPr/>
        </p:nvCxnSpPr>
        <p:spPr>
          <a:xfrm rot="10800000" flipH="1">
            <a:off x="9147987" y="6396139"/>
            <a:ext cx="578765" cy="1399665"/>
          </a:xfrm>
          <a:prstGeom prst="bentConnector4">
            <a:avLst>
              <a:gd name="adj1" fmla="val -21066"/>
              <a:gd name="adj2" fmla="val 8653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Trapezoid 469"/>
          <p:cNvSpPr/>
          <p:nvPr/>
        </p:nvSpPr>
        <p:spPr>
          <a:xfrm rot="5400000">
            <a:off x="11567717" y="4527917"/>
            <a:ext cx="539293" cy="179086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474" name="Straight Arrow Connector 473"/>
          <p:cNvCxnSpPr>
            <a:stCxn id="470" idx="0"/>
            <a:endCxn id="164" idx="1"/>
          </p:cNvCxnSpPr>
          <p:nvPr/>
        </p:nvCxnSpPr>
        <p:spPr>
          <a:xfrm flipV="1">
            <a:off x="11926907" y="4610138"/>
            <a:ext cx="193695" cy="73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Rounded Rectangle 478"/>
          <p:cNvSpPr/>
          <p:nvPr/>
        </p:nvSpPr>
        <p:spPr>
          <a:xfrm>
            <a:off x="9461127" y="6776736"/>
            <a:ext cx="2016738" cy="717717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Additional EXEC Unit (MUL/DIV/FPU)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3" name="Elbow Connector 482"/>
          <p:cNvCxnSpPr>
            <a:stCxn id="479" idx="3"/>
            <a:endCxn id="470" idx="2"/>
          </p:cNvCxnSpPr>
          <p:nvPr/>
        </p:nvCxnSpPr>
        <p:spPr>
          <a:xfrm flipV="1">
            <a:off x="11477865" y="4617461"/>
            <a:ext cx="269956" cy="25181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9" name="Group 488"/>
          <p:cNvGrpSpPr/>
          <p:nvPr/>
        </p:nvGrpSpPr>
        <p:grpSpPr>
          <a:xfrm>
            <a:off x="10191110" y="6401685"/>
            <a:ext cx="306672" cy="375954"/>
            <a:chOff x="10171796" y="3569296"/>
            <a:chExt cx="306672" cy="375954"/>
          </a:xfrm>
        </p:grpSpPr>
        <p:cxnSp>
          <p:nvCxnSpPr>
            <p:cNvPr id="490" name="Straight Arrow Connector 489"/>
            <p:cNvCxnSpPr/>
            <p:nvPr/>
          </p:nvCxnSpPr>
          <p:spPr>
            <a:xfrm>
              <a:off x="10478468" y="3572605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Arrow Connector 490"/>
            <p:cNvCxnSpPr/>
            <p:nvPr/>
          </p:nvCxnSpPr>
          <p:spPr>
            <a:xfrm>
              <a:off x="10328679" y="3571702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Arrow Connector 491"/>
            <p:cNvCxnSpPr/>
            <p:nvPr/>
          </p:nvCxnSpPr>
          <p:spPr>
            <a:xfrm>
              <a:off x="10171796" y="3569296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1" name="TextBox 500"/>
          <p:cNvSpPr txBox="1"/>
          <p:nvPr/>
        </p:nvSpPr>
        <p:spPr>
          <a:xfrm rot="16200000">
            <a:off x="11220617" y="4939347"/>
            <a:ext cx="142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Jump &amp; Branch Enable</a:t>
            </a:r>
          </a:p>
          <a:p>
            <a:endParaRPr lang="en-US" sz="1200" dirty="0"/>
          </a:p>
        </p:txBody>
      </p:sp>
      <p:sp>
        <p:nvSpPr>
          <p:cNvPr id="502" name="Rounded Rectangle 501"/>
          <p:cNvSpPr/>
          <p:nvPr/>
        </p:nvSpPr>
        <p:spPr>
          <a:xfrm>
            <a:off x="13144801" y="3096159"/>
            <a:ext cx="1015809" cy="2573212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Store</a:t>
            </a:r>
          </a:p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Unit</a:t>
            </a:r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510" name="Elbow Connector 509"/>
          <p:cNvCxnSpPr/>
          <p:nvPr/>
        </p:nvCxnSpPr>
        <p:spPr>
          <a:xfrm>
            <a:off x="12443630" y="2459615"/>
            <a:ext cx="840176" cy="636544"/>
          </a:xfrm>
          <a:prstGeom prst="bentConnector3">
            <a:avLst>
              <a:gd name="adj1" fmla="val 998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12120602" y="1172160"/>
            <a:ext cx="507476" cy="6875959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64" name="Rounded Rectangle 16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EX</a:t>
              </a:r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5104050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grpSp>
        <p:nvGrpSpPr>
          <p:cNvPr id="514" name="Group 513"/>
          <p:cNvGrpSpPr/>
          <p:nvPr/>
        </p:nvGrpSpPr>
        <p:grpSpPr>
          <a:xfrm>
            <a:off x="12620854" y="1322832"/>
            <a:ext cx="1829834" cy="281940"/>
            <a:chOff x="8832429" y="1844040"/>
            <a:chExt cx="3298126" cy="281940"/>
          </a:xfrm>
        </p:grpSpPr>
        <p:cxnSp>
          <p:nvCxnSpPr>
            <p:cNvPr id="515" name="Straight Arrow Connector 514"/>
            <p:cNvCxnSpPr/>
            <p:nvPr/>
          </p:nvCxnSpPr>
          <p:spPr>
            <a:xfrm>
              <a:off x="8843315" y="1844040"/>
              <a:ext cx="32872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Arrow Connector 515"/>
            <p:cNvCxnSpPr/>
            <p:nvPr/>
          </p:nvCxnSpPr>
          <p:spPr>
            <a:xfrm>
              <a:off x="8835176" y="1981200"/>
              <a:ext cx="32872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Arrow Connector 516"/>
            <p:cNvCxnSpPr/>
            <p:nvPr/>
          </p:nvCxnSpPr>
          <p:spPr>
            <a:xfrm>
              <a:off x="8832429" y="2125980"/>
              <a:ext cx="32872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8" name="TextBox 517"/>
          <p:cNvSpPr txBox="1"/>
          <p:nvPr/>
        </p:nvSpPr>
        <p:spPr>
          <a:xfrm>
            <a:off x="12583270" y="2140311"/>
            <a:ext cx="85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Address</a:t>
            </a:r>
            <a:endParaRPr lang="en-US" sz="1600" dirty="0"/>
          </a:p>
        </p:txBody>
      </p:sp>
      <p:cxnSp>
        <p:nvCxnSpPr>
          <p:cNvPr id="519" name="Straight Arrow Connector 518"/>
          <p:cNvCxnSpPr>
            <a:endCxn id="502" idx="0"/>
          </p:cNvCxnSpPr>
          <p:nvPr/>
        </p:nvCxnSpPr>
        <p:spPr>
          <a:xfrm>
            <a:off x="13652048" y="1322832"/>
            <a:ext cx="658" cy="1773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Arrow Connector 519"/>
          <p:cNvCxnSpPr/>
          <p:nvPr/>
        </p:nvCxnSpPr>
        <p:spPr>
          <a:xfrm flipH="1">
            <a:off x="13866609" y="1604772"/>
            <a:ext cx="8915" cy="15030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TextBox 531"/>
          <p:cNvSpPr txBox="1"/>
          <p:nvPr/>
        </p:nvSpPr>
        <p:spPr>
          <a:xfrm rot="16200000">
            <a:off x="13165429" y="1839543"/>
            <a:ext cx="726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opcode</a:t>
            </a:r>
            <a:endParaRPr lang="en-US" sz="1400" dirty="0"/>
          </a:p>
        </p:txBody>
      </p:sp>
      <p:sp>
        <p:nvSpPr>
          <p:cNvPr id="533" name="TextBox 532"/>
          <p:cNvSpPr txBox="1"/>
          <p:nvPr/>
        </p:nvSpPr>
        <p:spPr>
          <a:xfrm rot="16200000">
            <a:off x="13439244" y="1862333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funct3</a:t>
            </a:r>
            <a:endParaRPr lang="en-US" sz="1400" dirty="0"/>
          </a:p>
        </p:txBody>
      </p:sp>
      <p:sp>
        <p:nvSpPr>
          <p:cNvPr id="534" name="TextBox 533"/>
          <p:cNvSpPr txBox="1"/>
          <p:nvPr/>
        </p:nvSpPr>
        <p:spPr>
          <a:xfrm rot="16200000">
            <a:off x="12464132" y="3724321"/>
            <a:ext cx="950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tore Data</a:t>
            </a:r>
            <a:endParaRPr lang="en-US" sz="1400" dirty="0"/>
          </a:p>
        </p:txBody>
      </p:sp>
      <p:cxnSp>
        <p:nvCxnSpPr>
          <p:cNvPr id="536" name="Elbow Connector 535"/>
          <p:cNvCxnSpPr>
            <a:stCxn id="502" idx="2"/>
          </p:cNvCxnSpPr>
          <p:nvPr/>
        </p:nvCxnSpPr>
        <p:spPr>
          <a:xfrm rot="16200000" flipH="1">
            <a:off x="13853977" y="5468100"/>
            <a:ext cx="389400" cy="79194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TextBox 536"/>
          <p:cNvSpPr txBox="1"/>
          <p:nvPr/>
        </p:nvSpPr>
        <p:spPr>
          <a:xfrm>
            <a:off x="13543320" y="6065304"/>
            <a:ext cx="91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Load Data</a:t>
            </a:r>
            <a:endParaRPr lang="en-US" sz="1400" dirty="0"/>
          </a:p>
        </p:txBody>
      </p:sp>
      <p:sp>
        <p:nvSpPr>
          <p:cNvPr id="538" name="Rounded Rectangle 537"/>
          <p:cNvSpPr/>
          <p:nvPr/>
        </p:nvSpPr>
        <p:spPr>
          <a:xfrm>
            <a:off x="15148502" y="4791913"/>
            <a:ext cx="1358828" cy="1211284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Register File</a:t>
            </a:r>
          </a:p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(Write)</a:t>
            </a:r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540" name="Straight Arrow Connector 539"/>
          <p:cNvCxnSpPr>
            <a:stCxn id="217" idx="0"/>
            <a:endCxn id="538" idx="0"/>
          </p:cNvCxnSpPr>
          <p:nvPr/>
        </p:nvCxnSpPr>
        <p:spPr>
          <a:xfrm>
            <a:off x="15822344" y="4307526"/>
            <a:ext cx="5572" cy="48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TextBox 540"/>
          <p:cNvSpPr txBox="1"/>
          <p:nvPr/>
        </p:nvSpPr>
        <p:spPr>
          <a:xfrm>
            <a:off x="15798412" y="4373492"/>
            <a:ext cx="97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Write Data</a:t>
            </a:r>
            <a:endParaRPr lang="en-US" sz="1400" dirty="0"/>
          </a:p>
        </p:txBody>
      </p:sp>
      <p:cxnSp>
        <p:nvCxnSpPr>
          <p:cNvPr id="543" name="Straight Arrow Connector 542"/>
          <p:cNvCxnSpPr/>
          <p:nvPr/>
        </p:nvCxnSpPr>
        <p:spPr>
          <a:xfrm>
            <a:off x="15421475" y="2228470"/>
            <a:ext cx="0" cy="17099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Arrow Connector 544"/>
          <p:cNvCxnSpPr>
            <a:endCxn id="217" idx="2"/>
          </p:cNvCxnSpPr>
          <p:nvPr/>
        </p:nvCxnSpPr>
        <p:spPr>
          <a:xfrm>
            <a:off x="15822344" y="2228470"/>
            <a:ext cx="0" cy="171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Arrow Connector 549"/>
          <p:cNvCxnSpPr/>
          <p:nvPr/>
        </p:nvCxnSpPr>
        <p:spPr>
          <a:xfrm>
            <a:off x="16217341" y="2237837"/>
            <a:ext cx="0" cy="17099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TextBox 550"/>
          <p:cNvSpPr txBox="1"/>
          <p:nvPr/>
        </p:nvSpPr>
        <p:spPr>
          <a:xfrm rot="16200000">
            <a:off x="14730673" y="2878810"/>
            <a:ext cx="1079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immediate</a:t>
            </a:r>
            <a:endParaRPr lang="en-US" sz="1600" dirty="0"/>
          </a:p>
        </p:txBody>
      </p:sp>
      <p:sp>
        <p:nvSpPr>
          <p:cNvPr id="552" name="TextBox 551"/>
          <p:cNvSpPr txBox="1"/>
          <p:nvPr/>
        </p:nvSpPr>
        <p:spPr>
          <a:xfrm rot="16200000">
            <a:off x="15162034" y="2911031"/>
            <a:ext cx="1018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Load Data</a:t>
            </a:r>
            <a:endParaRPr lang="en-US" sz="1600" dirty="0"/>
          </a:p>
        </p:txBody>
      </p:sp>
      <p:sp>
        <p:nvSpPr>
          <p:cNvPr id="553" name="TextBox 552"/>
          <p:cNvSpPr txBox="1"/>
          <p:nvPr/>
        </p:nvSpPr>
        <p:spPr>
          <a:xfrm rot="16200000">
            <a:off x="15458277" y="2838896"/>
            <a:ext cx="1159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ALU Output</a:t>
            </a:r>
            <a:endParaRPr lang="en-US" sz="1600" dirty="0"/>
          </a:p>
        </p:txBody>
      </p:sp>
      <p:sp>
        <p:nvSpPr>
          <p:cNvPr id="554" name="TextBox 553"/>
          <p:cNvSpPr txBox="1"/>
          <p:nvPr/>
        </p:nvSpPr>
        <p:spPr>
          <a:xfrm>
            <a:off x="15018164" y="6610283"/>
            <a:ext cx="1029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Write Index</a:t>
            </a:r>
            <a:endParaRPr lang="en-US" sz="1400" dirty="0"/>
          </a:p>
        </p:txBody>
      </p:sp>
      <p:sp>
        <p:nvSpPr>
          <p:cNvPr id="555" name="TextBox 554"/>
          <p:cNvSpPr txBox="1"/>
          <p:nvPr/>
        </p:nvSpPr>
        <p:spPr>
          <a:xfrm>
            <a:off x="15023992" y="6827818"/>
            <a:ext cx="112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Write Enable</a:t>
            </a:r>
            <a:endParaRPr lang="en-US" sz="1400" dirty="0"/>
          </a:p>
        </p:txBody>
      </p:sp>
      <p:cxnSp>
        <p:nvCxnSpPr>
          <p:cNvPr id="557" name="Elbow Connector 556"/>
          <p:cNvCxnSpPr>
            <a:stCxn id="555" idx="3"/>
          </p:cNvCxnSpPr>
          <p:nvPr/>
        </p:nvCxnSpPr>
        <p:spPr>
          <a:xfrm flipV="1">
            <a:off x="16153660" y="6003197"/>
            <a:ext cx="213230" cy="9785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Elbow Connector 560"/>
          <p:cNvCxnSpPr>
            <a:stCxn id="554" idx="3"/>
          </p:cNvCxnSpPr>
          <p:nvPr/>
        </p:nvCxnSpPr>
        <p:spPr>
          <a:xfrm flipV="1">
            <a:off x="16047357" y="6003198"/>
            <a:ext cx="129195" cy="76097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ounded Rectangle 190"/>
          <p:cNvSpPr/>
          <p:nvPr/>
        </p:nvSpPr>
        <p:spPr>
          <a:xfrm>
            <a:off x="3974592" y="8371445"/>
            <a:ext cx="12797356" cy="612740"/>
          </a:xfrm>
          <a:prstGeom prst="roundRect">
            <a:avLst>
              <a:gd name="adj" fmla="val 9508"/>
            </a:avLst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Hazard Detection and </a:t>
            </a:r>
            <a:r>
              <a:rPr lang="en-US" sz="1798" smtClean="0">
                <a:solidFill>
                  <a:schemeClr val="tx1"/>
                </a:solidFill>
              </a:rPr>
              <a:t>Data Forwarding Unit</a:t>
            </a:r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450578" y="6910451"/>
            <a:ext cx="1731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Register Source 2 Bus</a:t>
            </a:r>
            <a:endParaRPr lang="en-US" sz="1400" dirty="0"/>
          </a:p>
        </p:txBody>
      </p:sp>
      <p:cxnSp>
        <p:nvCxnSpPr>
          <p:cNvPr id="35" name="Elbow Connector 34"/>
          <p:cNvCxnSpPr>
            <a:endCxn id="9" idx="1"/>
          </p:cNvCxnSpPr>
          <p:nvPr/>
        </p:nvCxnSpPr>
        <p:spPr>
          <a:xfrm flipV="1">
            <a:off x="2499360" y="2609752"/>
            <a:ext cx="619775" cy="391324"/>
          </a:xfrm>
          <a:prstGeom prst="bentConnector3">
            <a:avLst>
              <a:gd name="adj1" fmla="val -11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0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974</TotalTime>
  <Words>270</Words>
  <Application>Microsoft Office PowerPoint</Application>
  <PresentationFormat>Custom</PresentationFormat>
  <Paragraphs>161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96</cp:revision>
  <dcterms:created xsi:type="dcterms:W3CDTF">2023-08-05T05:33:17Z</dcterms:created>
  <dcterms:modified xsi:type="dcterms:W3CDTF">2023-09-17T11:43:57Z</dcterms:modified>
</cp:coreProperties>
</file>