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howGuides="1">
      <p:cViewPr>
        <p:scale>
          <a:sx n="50" d="100"/>
          <a:sy n="50" d="100"/>
        </p:scale>
        <p:origin x="384" y="-110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9822" y="7082229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69822" y="7082230"/>
            <a:ext cx="19256517" cy="175549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2" y="4381539"/>
            <a:ext cx="19937437" cy="559898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39"/>
            <a:ext cx="19937437" cy="1207844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2693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824945" y="27441138"/>
            <a:ext cx="1283744" cy="2315725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42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9042" rtl="0" eaLnBrk="1" latinLnBrk="0" hangingPunct="1">
        <a:lnSpc>
          <a:spcPct val="90000"/>
        </a:lnSpc>
        <a:spcBef>
          <a:spcPct val="0"/>
        </a:spcBef>
        <a:buNone/>
        <a:defRPr sz="2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60" indent="-104760" algn="l" defTabSz="419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1428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0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733324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942845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152366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361888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571409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780930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952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41904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2856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83808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04760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25712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46664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67616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151" y="3337840"/>
            <a:ext cx="20565596" cy="26633102"/>
            <a:chOff x="428151" y="3337840"/>
            <a:chExt cx="20565596" cy="26633102"/>
          </a:xfrm>
        </p:grpSpPr>
        <p:grpSp>
          <p:nvGrpSpPr>
            <p:cNvPr id="8" name="Group 7"/>
            <p:cNvGrpSpPr/>
            <p:nvPr/>
          </p:nvGrpSpPr>
          <p:grpSpPr>
            <a:xfrm>
              <a:off x="7325786" y="3337840"/>
              <a:ext cx="6771626" cy="26633102"/>
              <a:chOff x="7325786" y="3337840"/>
              <a:chExt cx="6771626" cy="26633102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7330852" y="3337840"/>
                <a:ext cx="6766560" cy="2660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2" name="CustomShape 11"/>
              <p:cNvSpPr/>
              <p:nvPr/>
            </p:nvSpPr>
            <p:spPr>
              <a:xfrm>
                <a:off x="7325786" y="29791752"/>
                <a:ext cx="6766560" cy="17919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</p:grpSp>
        <p:grpSp>
          <p:nvGrpSpPr>
            <p:cNvPr id="3" name="Group 2"/>
            <p:cNvGrpSpPr/>
            <p:nvPr/>
          </p:nvGrpSpPr>
          <p:grpSpPr>
            <a:xfrm>
              <a:off x="14218651" y="3353080"/>
              <a:ext cx="6775096" cy="26555558"/>
              <a:chOff x="14218651" y="3353080"/>
              <a:chExt cx="6775096" cy="26555558"/>
            </a:xfrm>
          </p:grpSpPr>
          <p:sp>
            <p:nvSpPr>
              <p:cNvPr id="46" name="CustomShape 5"/>
              <p:cNvSpPr/>
              <p:nvPr/>
            </p:nvSpPr>
            <p:spPr>
              <a:xfrm>
                <a:off x="14218651" y="3353080"/>
                <a:ext cx="6762622" cy="26541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3" name="CustomShape 12"/>
              <p:cNvSpPr/>
              <p:nvPr/>
            </p:nvSpPr>
            <p:spPr>
              <a:xfrm>
                <a:off x="14226759" y="29776414"/>
                <a:ext cx="6766560" cy="1322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/>
              <a:lstStyle/>
              <a:p>
                <a:r>
                  <a:rPr lang="fa-IR" dirty="0"/>
                  <a:t> </a:t>
                </a:r>
                <a:endParaRPr lang="en-US" dirty="0"/>
              </a:p>
            </p:txBody>
          </p:sp>
          <p:sp>
            <p:nvSpPr>
              <p:cNvPr id="38" name="CustomShape 12"/>
              <p:cNvSpPr/>
              <p:nvPr/>
            </p:nvSpPr>
            <p:spPr>
              <a:xfrm>
                <a:off x="15747737" y="29698710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  <p:grpSp>
          <p:nvGrpSpPr>
            <p:cNvPr id="9" name="Group 8"/>
            <p:cNvGrpSpPr/>
            <p:nvPr/>
          </p:nvGrpSpPr>
          <p:grpSpPr>
            <a:xfrm>
              <a:off x="428151" y="3337840"/>
              <a:ext cx="6777446" cy="26617215"/>
              <a:chOff x="428151" y="3337840"/>
              <a:chExt cx="6777446" cy="26617215"/>
            </a:xfrm>
          </p:grpSpPr>
          <p:sp>
            <p:nvSpPr>
              <p:cNvPr id="45" name="CustomShape 4"/>
              <p:cNvSpPr/>
              <p:nvPr/>
            </p:nvSpPr>
            <p:spPr>
              <a:xfrm>
                <a:off x="436467" y="3337840"/>
                <a:ext cx="6766560" cy="26608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1" name="CustomShape 10"/>
              <p:cNvSpPr/>
              <p:nvPr/>
            </p:nvSpPr>
            <p:spPr>
              <a:xfrm>
                <a:off x="439037" y="29817895"/>
                <a:ext cx="6766560" cy="137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  <p:sp>
            <p:nvSpPr>
              <p:cNvPr id="39" name="CustomShape 12"/>
              <p:cNvSpPr/>
              <p:nvPr/>
            </p:nvSpPr>
            <p:spPr>
              <a:xfrm>
                <a:off x="428151" y="29722521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</p:grpSp>
      <p:sp>
        <p:nvSpPr>
          <p:cNvPr id="60" name="CustomShape 26"/>
          <p:cNvSpPr/>
          <p:nvPr/>
        </p:nvSpPr>
        <p:spPr>
          <a:xfrm>
            <a:off x="7674590" y="4548461"/>
            <a:ext cx="6109934" cy="20137724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محاسبات تقریبی، موضوع جدید و مورد بحثی در طراحی دیجیتال می‌باشد که هدف از بررسی و تحقیق در این زمینه، بهبود سرعت، مساحت و توان مصرفی طرح های دیجیتال مورد استفاده در واحد های پردازشگر می‌باشد. با جایگزینی واحد های محاسباتی تقریبی با میزان خطای منطقی و قابل قبول، به جای واحد های محاسباتی دقیق ما به مزایای دیگری مانند سرعت و یا توان مصرفی کمتر دست پیدا می‌کنیم. بعد از مطالعه مقالات متعدد و تحقیقات در رابطه با عملیات های ریاضی تقریبی که این روزه در پردازنده ها و واحد های پردازشگر هوش مصنوعی و پردازش تصویر استفاده می‌شود، ما اقدام به بهبود یکی از طرح های ارائه شده در مقاله ای بین المللی کردیم و حاصل آن طراحی ضرب کننده جدیدی شد که میزان خطای آن توسط کاربر قابل کنترل می‌باشد.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بعد از طراحی ضرب کننده، ما اقدام به طراحی یک پروسسور 32 بیتی با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کردیم که از مزیای طراحی ماژولار، پایپلاین 5 مرحله ای و واحد کنترل غیر متمرکز بهره می‌برد که باعث دسترسی به فرکانس </a:t>
            </a:r>
            <a:r>
              <a:rPr lang="fa-IR" sz="3600" dirty="0" smtClean="0">
                <a:cs typeface="B Nazanin" panose="00000400000000000000" pitchFamily="2" charset="-78"/>
              </a:rPr>
              <a:t>250 مگاهرتزی در پردازنده شد که عدد قابل قول و مناسبی برای پروسسور های مصرفی در پروژه های میکروکنترلری و سیستم های نهفته می‌باشد. در نهایت ضرب کننده تقریبی در معماری پردازنده طراحی شده، قرار گرفته شد و مورد استفاده قرار گرفت.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endParaRPr lang="fa-IR" sz="3600" b="1" dirty="0">
              <a:cs typeface="B Nazanin" panose="00000400000000000000" pitchFamily="2" charset="-78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2054136" y="9106191"/>
            <a:ext cx="5560005" cy="564135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</p:txBody>
      </p:sp>
      <p:grpSp>
        <p:nvGrpSpPr>
          <p:cNvPr id="84" name="Group 83"/>
          <p:cNvGrpSpPr/>
          <p:nvPr/>
        </p:nvGrpSpPr>
        <p:grpSpPr>
          <a:xfrm>
            <a:off x="7628883" y="3763038"/>
            <a:ext cx="6126480" cy="731520"/>
            <a:chOff x="30117740" y="7058350"/>
            <a:chExt cx="10563480" cy="1021749"/>
          </a:xfrm>
        </p:grpSpPr>
        <p:sp>
          <p:nvSpPr>
            <p:cNvPr id="85" name="Rounded Rectangle 84"/>
            <p:cNvSpPr/>
            <p:nvPr/>
          </p:nvSpPr>
          <p:spPr>
            <a:xfrm>
              <a:off x="30117740" y="7156532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ویژگی ها/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مزایای فرآیند تولید</a:t>
              </a:r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  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6" name="Right Triangle 85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87" name="Right Triangle 86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sp>
        <p:nvSpPr>
          <p:cNvPr id="64" name="CustomShape 26"/>
          <p:cNvSpPr/>
          <p:nvPr/>
        </p:nvSpPr>
        <p:spPr>
          <a:xfrm>
            <a:off x="744930" y="4548460"/>
            <a:ext cx="6111749" cy="1259583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مدار ضرب کننده تقریبی با خطای قابل کنترل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بررسی ضرب کننده در الگوریتم پردازش تصویر و مقایسه نتیج با مقالات معتبر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و رسم بلوک دیاگرام پردازنده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کامل به همراه ضرب کننده تقریبی با خطای قابل کنترل با استفاده از زبان توصیف سخ</a:t>
            </a:r>
            <a:r>
              <a:rPr lang="fa-IR" sz="3600" dirty="0">
                <a:cs typeface="B Nazanin" panose="00000400000000000000" pitchFamily="2" charset="-78"/>
              </a:rPr>
              <a:t>ت</a:t>
            </a:r>
            <a:r>
              <a:rPr lang="fa-IR" sz="3600" dirty="0" smtClean="0">
                <a:cs typeface="B Nazanin" panose="00000400000000000000" pitchFamily="2" charset="-78"/>
              </a:rPr>
              <a:t> 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تست و شبیه سازی پردازنده با اجرای برنامه های مختلف به زبان اسمبلی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تطبیق پردازنده با کامپایلر استاندارد </a:t>
            </a:r>
            <a:r>
              <a:rPr lang="en-US" sz="3600" dirty="0" smtClean="0">
                <a:cs typeface="B Nazanin" panose="00000400000000000000" pitchFamily="2" charset="-78"/>
              </a:rPr>
              <a:t>GCC</a:t>
            </a:r>
            <a:r>
              <a:rPr lang="fa-IR" sz="3600" dirty="0" smtClean="0">
                <a:cs typeface="B Nazanin" panose="00000400000000000000" pitchFamily="2" charset="-78"/>
              </a:rPr>
              <a:t> برای اجرای برنامه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طراحی و تولید یک نرم افزار کامل جهت اجرای برنامه کاربر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 smtClean="0">
                <a:cs typeface="B Nazanin" panose="00000400000000000000" pitchFamily="2" charset="-78"/>
              </a:rPr>
              <a:t> و اسمبلی روی پردازنده، منطبق با سیستم هامل های ویندوز و لینوکس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سنتز، چیدمان و رسم اتصالات نهایی جهت طراحی فیزیکی </a:t>
            </a:r>
            <a:r>
              <a:rPr lang="fa-IR" sz="3600" smtClean="0">
                <a:cs typeface="B Nazanin" panose="00000400000000000000" pitchFamily="2" charset="-78"/>
              </a:rPr>
              <a:t>تراشه ریزپردازنده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1849743" y="19194628"/>
            <a:ext cx="4714215" cy="206056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ctr" rtl="1">
              <a:lnSpc>
                <a:spcPct val="115000"/>
              </a:lnSpc>
            </a:pPr>
            <a:endParaRPr sz="1283" dirty="0">
              <a:cs typeface="B Titr" panose="00000700000000000000" pitchFamily="2" charset="-78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19135" y="3793755"/>
            <a:ext cx="6126480" cy="731520"/>
            <a:chOff x="30117740" y="7058350"/>
            <a:chExt cx="10563480" cy="1021753"/>
          </a:xfrm>
        </p:grpSpPr>
        <p:sp>
          <p:nvSpPr>
            <p:cNvPr id="104" name="Rounded Rectangle 10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شرح فعالیت انجام شده و نتایج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106" name="Right Triangle 10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21" y="411366"/>
            <a:ext cx="19902237" cy="2651760"/>
            <a:chOff x="763872" y="373101"/>
            <a:chExt cx="19902237" cy="2651760"/>
          </a:xfrm>
        </p:grpSpPr>
        <p:sp>
          <p:nvSpPr>
            <p:cNvPr id="42" name="CustomShape 1"/>
            <p:cNvSpPr/>
            <p:nvPr/>
          </p:nvSpPr>
          <p:spPr>
            <a:xfrm>
              <a:off x="2917096" y="373101"/>
              <a:ext cx="15602666" cy="26504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</p:sp>
        <p:sp>
          <p:nvSpPr>
            <p:cNvPr id="47" name="CustomShape 6"/>
            <p:cNvSpPr/>
            <p:nvPr/>
          </p:nvSpPr>
          <p:spPr>
            <a:xfrm>
              <a:off x="4039712" y="912058"/>
              <a:ext cx="13386945" cy="93208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طراحی پردازنده</a:t>
              </a:r>
              <a:r>
                <a:rPr lang="fa-IR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 </a:t>
              </a:r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32 بیتی با معماری </a:t>
              </a:r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RISC-V</a:t>
              </a:r>
              <a:endParaRPr lang="fa-I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anose="020B0806030902050204" pitchFamily="34" charset="0"/>
                <a:cs typeface="B Titr" panose="00000700000000000000" pitchFamily="2" charset="-78"/>
              </a:endParaRPr>
            </a:p>
            <a:p>
              <a:pPr>
                <a:lnSpc>
                  <a:spcPct val="100000"/>
                </a:lnSpc>
              </a:pPr>
              <a:endParaRPr lang="fa-IR" sz="5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2870377" y="2126657"/>
              <a:ext cx="15618735" cy="56413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دانشجو: آروین دلاوری                        </a:t>
              </a:r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استاد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کارآموزی: دکتر میرزاکوچکی</a:t>
              </a:r>
              <a:endParaRPr lang="en-US" sz="3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CustomShape 29"/>
            <p:cNvSpPr/>
            <p:nvPr/>
          </p:nvSpPr>
          <p:spPr>
            <a:xfrm>
              <a:off x="20501165" y="373101"/>
              <a:ext cx="164944" cy="26504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7587" r="14717" b="10663"/>
            <a:stretch/>
          </p:blipFill>
          <p:spPr>
            <a:xfrm>
              <a:off x="18645434" y="551730"/>
              <a:ext cx="1738299" cy="2271247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1048895" y="598924"/>
              <a:ext cx="1737360" cy="2286000"/>
            </a:xfrm>
            <a:prstGeom prst="roundRect">
              <a:avLst/>
            </a:prstGeom>
            <a:blipFill dpi="0" rotWithShape="1">
              <a:blip r:embed="rId4"/>
              <a:srcRect/>
              <a:stretch>
                <a:fillRect l="-16000" r="-21000"/>
              </a:stretch>
            </a:blip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61" name="CustomShape 29"/>
            <p:cNvSpPr/>
            <p:nvPr/>
          </p:nvSpPr>
          <p:spPr>
            <a:xfrm>
              <a:off x="763872" y="373101"/>
              <a:ext cx="160222" cy="2651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62" name="Group 61"/>
          <p:cNvGrpSpPr/>
          <p:nvPr/>
        </p:nvGrpSpPr>
        <p:grpSpPr>
          <a:xfrm>
            <a:off x="719135" y="17233257"/>
            <a:ext cx="6126480" cy="731520"/>
            <a:chOff x="30117740" y="7058350"/>
            <a:chExt cx="10563480" cy="1021753"/>
          </a:xfrm>
        </p:grpSpPr>
        <p:sp>
          <p:nvSpPr>
            <p:cNvPr id="63" name="Rounded Rectangle 62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کاستی ها/ چالش های صنعتی موجود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  <p:sp>
          <p:nvSpPr>
            <p:cNvPr id="73" name="Right Triangle 72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</p:grpSp>
      <p:sp>
        <p:nvSpPr>
          <p:cNvPr id="89" name="CustomShape 26"/>
          <p:cNvSpPr/>
          <p:nvPr/>
        </p:nvSpPr>
        <p:spPr>
          <a:xfrm>
            <a:off x="744821" y="24588688"/>
            <a:ext cx="6098005" cy="451450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تهیه نرم افزار های حرفه ای و صنعتی طراحی دیجیتال توسط دانشگاه ها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در نظر گرفتن آموزش های منطبق با تکنولوژی روز در زمینه طراحی دیجیتال در مراکز آموزش عالی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تهیه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 و پردازشی نسل جدید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2177" y="23558573"/>
            <a:ext cx="6126480" cy="731520"/>
            <a:chOff x="30117740" y="7058350"/>
            <a:chExt cx="10563480" cy="1021753"/>
          </a:xfrm>
        </p:grpSpPr>
        <p:sp>
          <p:nvSpPr>
            <p:cNvPr id="55" name="Rounded Rectangle 54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7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</a:t>
              </a:r>
              <a:r>
                <a:rPr lang="fa-IR" sz="2650" b="1" dirty="0" smtClean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دستاوردها/پیشنهادها </a:t>
              </a:r>
              <a:r>
                <a:rPr lang="fa-IR" sz="265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برای رفع چالش ها</a:t>
              </a:r>
              <a:endParaRPr lang="en-US" sz="265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6" name="Right Triangle 55"/>
            <p:cNvSpPr/>
            <p:nvPr/>
          </p:nvSpPr>
          <p:spPr>
            <a:xfrm>
              <a:off x="38794923" y="7169863"/>
              <a:ext cx="1744950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  <p:sp>
          <p:nvSpPr>
            <p:cNvPr id="66" name="Right Triangle 6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</p:grpSp>
      <p:sp>
        <p:nvSpPr>
          <p:cNvPr id="69" name="CustomShape 26"/>
          <p:cNvSpPr/>
          <p:nvPr/>
        </p:nvSpPr>
        <p:spPr>
          <a:xfrm>
            <a:off x="810238" y="18124032"/>
            <a:ext cx="6098005" cy="543031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کمبود منابع و مراجع آموزشی کامل و رایگان </a:t>
            </a:r>
            <a:r>
              <a:rPr lang="fa-IR" sz="3600" dirty="0" smtClean="0">
                <a:cs typeface="B Nazanin" panose="00000400000000000000" pitchFamily="2" charset="-78"/>
              </a:rPr>
              <a:t>در زمینه طراحی پردازنده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عدم وجود بستر مناسب برای صنعت نیمه هادی و طراحی دیجیتال در </a:t>
            </a:r>
            <a:r>
              <a:rPr lang="fa-IR" sz="3600" dirty="0" smtClean="0">
                <a:cs typeface="B Nazanin" panose="00000400000000000000" pitchFamily="2" charset="-78"/>
              </a:rPr>
              <a:t>کشور، در مرحله ساخت و تولید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عدم دسترسی به نرم افزار های تخصصی و صنعتی سنتز و </a:t>
            </a:r>
            <a:r>
              <a:rPr lang="fa-IR" sz="3600" dirty="0" smtClean="0">
                <a:cs typeface="B Nazanin" panose="00000400000000000000" pitchFamily="2" charset="-78"/>
              </a:rPr>
              <a:t>تبدیل </a:t>
            </a:r>
            <a:r>
              <a:rPr lang="fa-IR" sz="3600" dirty="0" smtClean="0">
                <a:cs typeface="B Nazanin" panose="00000400000000000000" pitchFamily="2" charset="-78"/>
              </a:rPr>
              <a:t>به مدار مجتمع فشرده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7869" y="3708626"/>
            <a:ext cx="6126480" cy="731520"/>
            <a:chOff x="30117740" y="7058354"/>
            <a:chExt cx="10563480" cy="1021749"/>
          </a:xfrm>
        </p:grpSpPr>
        <p:sp>
          <p:nvSpPr>
            <p:cNvPr id="4" name="Rounded Rectangle 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خلاصه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38619347" y="7169866"/>
              <a:ext cx="2036472" cy="895339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ight Triangle 5"/>
            <p:cNvSpPr/>
            <p:nvPr/>
          </p:nvSpPr>
          <p:spPr>
            <a:xfrm rot="16930809">
              <a:off x="39318150" y="6912007"/>
              <a:ext cx="905155" cy="1197849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535309" y="12772018"/>
            <a:ext cx="6126480" cy="685800"/>
            <a:chOff x="30117740" y="7058350"/>
            <a:chExt cx="10563480" cy="1021753"/>
          </a:xfrm>
        </p:grpSpPr>
        <p:sp>
          <p:nvSpPr>
            <p:cNvPr id="77" name="Rounded Rectangle 76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معرفی 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8" name="Right Triangle 77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  <p:sp>
          <p:nvSpPr>
            <p:cNvPr id="79" name="Right Triangle 78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518898" y="20378781"/>
            <a:ext cx="6126480" cy="731520"/>
            <a:chOff x="30117740" y="4178740"/>
            <a:chExt cx="10563480" cy="1021753"/>
          </a:xfrm>
        </p:grpSpPr>
        <p:sp>
          <p:nvSpPr>
            <p:cNvPr id="81" name="Rounded Rectangle 80"/>
            <p:cNvSpPr/>
            <p:nvPr/>
          </p:nvSpPr>
          <p:spPr>
            <a:xfrm>
              <a:off x="30117740" y="427692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فرایندهای تولید در 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2" name="Right Triangle 81"/>
            <p:cNvSpPr/>
            <p:nvPr/>
          </p:nvSpPr>
          <p:spPr>
            <a:xfrm>
              <a:off x="38619348" y="429025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3" name="Right Triangle 82"/>
            <p:cNvSpPr/>
            <p:nvPr/>
          </p:nvSpPr>
          <p:spPr>
            <a:xfrm rot="16930809">
              <a:off x="39318151" y="403239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58" name="CustomShape 26"/>
          <p:cNvSpPr/>
          <p:nvPr/>
        </p:nvSpPr>
        <p:spPr>
          <a:xfrm>
            <a:off x="14527869" y="21470341"/>
            <a:ext cx="6098005" cy="772655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در سطح معماری و رسم بلوک دایگرام بعد از انجام مطالعات در زمینه معماری مورد نظر</a:t>
            </a: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برنامه نویسی </a:t>
            </a:r>
            <a:r>
              <a:rPr lang="en-US" sz="3600" dirty="0" smtClean="0">
                <a:cs typeface="B Nazanin" panose="00000400000000000000" pitchFamily="2" charset="-78"/>
              </a:rPr>
              <a:t>RTL</a:t>
            </a:r>
            <a:r>
              <a:rPr lang="fa-IR" sz="3600" dirty="0" smtClean="0">
                <a:cs typeface="B Nazanin" panose="00000400000000000000" pitchFamily="2" charset="-78"/>
              </a:rPr>
              <a:t> و شبیه سازی آن با استفاده از زبان توصیف سخت افزار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سنتز و تبدیل کد پردازنده به طرح </a:t>
            </a:r>
            <a:r>
              <a:rPr lang="fa-IR" sz="3600" dirty="0" smtClean="0">
                <a:cs typeface="B Nazanin" panose="00000400000000000000" pitchFamily="2" charset="-78"/>
              </a:rPr>
              <a:t>فیزیکی </a:t>
            </a:r>
            <a:r>
              <a:rPr lang="fa-IR" sz="3600" dirty="0" smtClean="0">
                <a:cs typeface="B Nazanin" panose="00000400000000000000" pitchFamily="2" charset="-78"/>
              </a:rPr>
              <a:t>تراشه با استفاده از ابزار های موجود برای انجام فرآیند </a:t>
            </a:r>
            <a:r>
              <a:rPr lang="en-US" sz="3600" dirty="0" smtClean="0">
                <a:cs typeface="B Nazanin" panose="00000400000000000000" pitchFamily="2" charset="-78"/>
              </a:rPr>
              <a:t>RTL to GDSII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57" name="Text Box 262"/>
          <p:cNvSpPr txBox="1">
            <a:spLocks noChangeArrowheads="1"/>
          </p:cNvSpPr>
          <p:nvPr/>
        </p:nvSpPr>
        <p:spPr bwMode="auto">
          <a:xfrm>
            <a:off x="8371931" y="29049883"/>
            <a:ext cx="4715251" cy="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775" tIns="104775" rIns="104775" bIns="104775" anchor="ctr" anchorCtr="1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fa-IR" sz="2800" dirty="0">
                <a:latin typeface="Impact" panose="020B0806030902050204" pitchFamily="34" charset="0"/>
                <a:cs typeface="B Titr" panose="00000700000000000000" pitchFamily="2" charset="-78"/>
              </a:rPr>
              <a:t>شکل 1 </a:t>
            </a:r>
            <a:r>
              <a:rPr lang="fa-IR" sz="2800" b="1" dirty="0" smtClean="0">
                <a:latin typeface="Impact" panose="020B0806030902050204" pitchFamily="34" charset="0"/>
                <a:cs typeface="B Nazanin" panose="00000400000000000000" pitchFamily="2" charset="-78"/>
              </a:rPr>
              <a:t>طرح فیزیکی پردازنده</a:t>
            </a:r>
            <a:endParaRPr lang="en-US" sz="2800" b="1" dirty="0">
              <a:latin typeface="Impact" panose="020B0806030902050204" pitchFamily="34" charset="0"/>
              <a:cs typeface="B Nazanin" panose="00000400000000000000" pitchFamily="2" charset="-78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4644147" y="4802348"/>
            <a:ext cx="5981727" cy="752297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طراحی یک پردازنده 32 بیتی تحت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قابل برنامه نویسی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 اسمبلی.</a:t>
            </a:r>
          </a:p>
          <a:p>
            <a:pPr algn="just" rtl="1"/>
            <a:endParaRPr lang="fa-IR" sz="3600" dirty="0" smtClean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ویژگی ها: پردازنده دارای عملگر ضرب‌کننده تقریبی با خطای قابل تنظیم برای عملیات های پردازش تصویر و هوش مصنوعی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فرکانس کاری 250 مگاهرتز و قابل مقایسه با پردازنده های معروف و </a:t>
            </a:r>
            <a:r>
              <a:rPr lang="fa-IR" sz="3600" dirty="0" smtClean="0">
                <a:cs typeface="B Nazanin" panose="00000400000000000000" pitchFamily="2" charset="-78"/>
              </a:rPr>
              <a:t>صنعتی </a:t>
            </a:r>
            <a:r>
              <a:rPr lang="en-US" sz="3600" dirty="0" smtClean="0">
                <a:cs typeface="B Nazanin" panose="00000400000000000000" pitchFamily="2" charset="-78"/>
              </a:rPr>
              <a:t>ARM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در درسته</a:t>
            </a:r>
            <a:r>
              <a:rPr lang="en-US" sz="3600" dirty="0" smtClean="0">
                <a:cs typeface="B Nazanin" panose="00000400000000000000" pitchFamily="2" charset="-78"/>
              </a:rPr>
              <a:t>Cortex M0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en-US" sz="3600" dirty="0" smtClean="0">
                <a:cs typeface="B Nazanin" panose="00000400000000000000" pitchFamily="2" charset="-78"/>
              </a:rPr>
              <a:t>M3</a:t>
            </a:r>
            <a:r>
              <a:rPr lang="fa-IR" sz="3600" dirty="0" smtClean="0">
                <a:cs typeface="B Nazanin" panose="00000400000000000000" pitchFamily="2" charset="-78"/>
              </a:rPr>
              <a:t> و </a:t>
            </a:r>
            <a:r>
              <a:rPr lang="en-US" sz="3600" dirty="0" smtClean="0">
                <a:cs typeface="B Nazanin" panose="00000400000000000000" pitchFamily="2" charset="-78"/>
              </a:rPr>
              <a:t>M4</a:t>
            </a:r>
            <a:r>
              <a:rPr lang="fa-IR" sz="3600" dirty="0" smtClean="0">
                <a:cs typeface="B Nazanin" panose="00000400000000000000" pitchFamily="2" charset="-78"/>
              </a:rPr>
              <a:t>.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4529318" y="13696896"/>
            <a:ext cx="6126479" cy="719738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پژوهشکده الکترونیک دانشگاه علم و صنعت ایران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>
                <a:cs typeface="B Nazanin" panose="00000400000000000000" pitchFamily="2" charset="-78"/>
              </a:rPr>
              <a:t>آزمایشگاه طراحی مدار مجتمع دیجیتال</a:t>
            </a:r>
          </a:p>
          <a:p>
            <a:pPr algn="just" rtl="1">
              <a:lnSpc>
                <a:spcPct val="114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نوع فعالیت: طراحی، شبیه سازی و پیاده سازی مدار های مجتمع دیجیتال با استفاده از زبان های توصیف سخت افزار و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، با استفاده از نرم افزار های برنامه نویسی توصیف سخت افزار و سنتز مدار های دیجیتال</a:t>
            </a:r>
            <a:endParaRPr lang="fa-IR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745"/>
          <a:stretch/>
        </p:blipFill>
        <p:spPr>
          <a:xfrm>
            <a:off x="8033866" y="24686185"/>
            <a:ext cx="5244572" cy="4315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643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 Nazanin</vt:lpstr>
      <vt:lpstr>B Titr</vt:lpstr>
      <vt:lpstr>DejaVu Sans</vt:lpstr>
      <vt:lpstr>Impact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ASUS</cp:lastModifiedBy>
  <cp:revision>114</cp:revision>
  <dcterms:modified xsi:type="dcterms:W3CDTF">2023-09-16T08:51:31Z</dcterms:modified>
</cp:coreProperties>
</file>