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0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2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6017-BC05-4188-8082-8DF037AE33B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EC000-C509-4A46-B95A-D8F1D021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2E0A-2B5E-4DCB-B15C-D67205D9E362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3B42-2145-4B90-BD2F-F1AF226BFBBD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A262-939C-47AA-B5B0-89CED42475AE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4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79193D-2654-440E-868F-17F2A5272693}" type="datetime1">
              <a:rPr lang="en-US" altLang="en-US" smtClean="0"/>
              <a:t>1/21/2018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020AF-6AEC-423C-B179-BEFEE2A11C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8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BB9-5F84-413B-A64B-56C41436FB6A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8B3-D4E0-4140-A7FD-935A333C629D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69E2-F4A3-443E-BFEC-B2D246443143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3A5D-228A-4EDB-B63E-33685E3F392D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2405-8616-4842-ADD8-C18DC7501747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AE47-52DF-4ACA-A04A-3F8A4056752E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A1D2-15A9-48AE-BE57-C2DDB5BEF559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04C1-7FBB-47C6-87DA-91378F5B630F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2BC-BC97-41AD-B3D4-F9241B31ACCF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EBEA-3A71-48C2-9AFA-039BABE5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 - 2</a:t>
            </a:r>
          </a:p>
          <a:p>
            <a:r>
              <a:rPr lang="en-US"/>
              <a:t>JAC 444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 line is executed, value[1] is 1</a:t>
            </a:r>
          </a:p>
          <a:p>
            <a:pPr algn="ctr"/>
            <a:endParaRPr lang="en-US" altLang="en-US" sz="180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539750" y="3236913"/>
            <a:ext cx="396240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2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5526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6376988" y="3006725"/>
            <a:ext cx="73025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V="1">
            <a:off x="4149725" y="3160713"/>
            <a:ext cx="2189163" cy="192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699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892300"/>
            <a:ext cx="4462462" cy="3571875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1236" name="AutoShape 4"/>
          <p:cNvSpPr>
            <a:spLocks noChangeArrowheads="1"/>
          </p:cNvSpPr>
          <p:nvPr/>
        </p:nvSpPr>
        <p:spPr bwMode="auto">
          <a:xfrm>
            <a:off x="4187825" y="1201738"/>
            <a:ext cx="4186238" cy="384175"/>
          </a:xfrm>
          <a:prstGeom prst="wedgeRoundRectCallout">
            <a:avLst>
              <a:gd name="adj1" fmla="val -73171"/>
              <a:gd name="adj2" fmla="val 40454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i++, i becomes 2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2997200" y="2968625"/>
            <a:ext cx="384175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1241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7834422"/>
              </p:ext>
            </p:extLst>
          </p:nvPr>
        </p:nvGraphicFramePr>
        <p:xfrm>
          <a:off x="6030913" y="2468563"/>
          <a:ext cx="1828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468563"/>
                        <a:ext cx="1828800" cy="1958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2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57350"/>
            <a:ext cx="4346575" cy="41148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5610225" y="1393825"/>
            <a:ext cx="3071813" cy="576263"/>
          </a:xfrm>
          <a:prstGeom prst="wedgeRoundRectCallout">
            <a:avLst>
              <a:gd name="adj1" fmla="val -114963"/>
              <a:gd name="adj2" fmla="val 24586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 2) is less than 5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419475" y="3082925"/>
            <a:ext cx="500063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50165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3289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7990817"/>
              </p:ext>
            </p:extLst>
          </p:nvPr>
        </p:nvGraphicFramePr>
        <p:xfrm>
          <a:off x="5916613" y="2506663"/>
          <a:ext cx="2078037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2506663"/>
                        <a:ext cx="2078037" cy="2227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7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 line is executed, </a:t>
            </a:r>
          </a:p>
          <a:p>
            <a:pPr algn="ctr"/>
            <a:r>
              <a:rPr lang="en-US" altLang="en-US" sz="1800"/>
              <a:t>values[2] is 3 (2 + 1)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501650" y="3236913"/>
            <a:ext cx="396240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97255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6376988" y="3275013"/>
            <a:ext cx="7302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4149725" y="3352800"/>
            <a:ext cx="2227263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</a:rPr>
              <a:t>Trace Program with Arrays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39269"/>
              <a:gd name="adj2" fmla="val 44090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>
                <a:solidFill>
                  <a:schemeClr val="accent4">
                    <a:lumMod val="50000"/>
                  </a:schemeClr>
                </a:solidFill>
              </a:rPr>
              <a:t>After this, i becomes 3.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2386884" y="2895600"/>
            <a:ext cx="3460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0" y="238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354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60723"/>
              </p:ext>
            </p:extLst>
          </p:nvPr>
        </p:nvGraphicFramePr>
        <p:xfrm>
          <a:off x="5838825" y="2046288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103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2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4111625" y="1163638"/>
            <a:ext cx="4186238" cy="384175"/>
          </a:xfrm>
          <a:prstGeom prst="wedgeRoundRectCallout">
            <a:avLst>
              <a:gd name="adj1" fmla="val -90616"/>
              <a:gd name="adj2" fmla="val 41074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(=3) is still less than 5.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1922463" y="2928938"/>
            <a:ext cx="5365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3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54409"/>
              </p:ext>
            </p:extLst>
          </p:nvPr>
        </p:nvGraphicFramePr>
        <p:xfrm>
          <a:off x="5838825" y="2046288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103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0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4149725" y="1163638"/>
            <a:ext cx="4724400" cy="384175"/>
          </a:xfrm>
          <a:prstGeom prst="wedgeRoundRectCallout">
            <a:avLst>
              <a:gd name="adj1" fmla="val -68380"/>
              <a:gd name="adj2" fmla="val 47933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 line, values[3] becomes 6 (3 + 3)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54050" y="3236913"/>
            <a:ext cx="34178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8840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7" name="Line 9"/>
          <p:cNvSpPr>
            <a:spLocks noChangeShapeType="1"/>
          </p:cNvSpPr>
          <p:nvPr/>
        </p:nvSpPr>
        <p:spPr bwMode="auto">
          <a:xfrm>
            <a:off x="4149725" y="3352800"/>
            <a:ext cx="2111375" cy="306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261100" y="3544888"/>
            <a:ext cx="92233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4456113" y="1047750"/>
            <a:ext cx="4186237" cy="384175"/>
          </a:xfrm>
          <a:prstGeom prst="wedgeRoundRectCallout">
            <a:avLst>
              <a:gd name="adj1" fmla="val -88644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4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2536825" y="2928938"/>
            <a:ext cx="3460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40382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5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64548" name="AutoShape 4"/>
          <p:cNvSpPr>
            <a:spLocks noChangeArrowheads="1"/>
          </p:cNvSpPr>
          <p:nvPr/>
        </p:nvSpPr>
        <p:spPr bwMode="auto">
          <a:xfrm>
            <a:off x="4456113" y="1047750"/>
            <a:ext cx="4186237" cy="384175"/>
          </a:xfrm>
          <a:prstGeom prst="wedgeRoundRectCallout">
            <a:avLst>
              <a:gd name="adj1" fmla="val -100852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(=4) is still less than 5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922463" y="2890838"/>
            <a:ext cx="4984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4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75554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7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25806"/>
              <a:gd name="adj2" fmla="val 51776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values[4] becomes 10 (4 + 6)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615950" y="3236913"/>
            <a:ext cx="34178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7259"/>
              </p:ext>
            </p:extLst>
          </p:nvPr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4071938" y="3390900"/>
            <a:ext cx="2189162" cy="536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6376988" y="3813175"/>
            <a:ext cx="76835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segment students should be able to have understanding about: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Dimension Arrays</a:t>
            </a:r>
          </a:p>
          <a:p>
            <a:r>
              <a:rPr lang="en-US" dirty="0"/>
              <a:t>Double Dimension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4303713" y="1085850"/>
            <a:ext cx="4186237" cy="384175"/>
          </a:xfrm>
          <a:prstGeom prst="wedgeRoundRectCallout">
            <a:avLst>
              <a:gd name="adj1" fmla="val -78556"/>
              <a:gd name="adj2" fmla="val 3776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i++, i becomes 5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2590800" y="2514600"/>
            <a:ext cx="384175" cy="2301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11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0982595"/>
              </p:ext>
            </p:extLst>
          </p:nvPr>
        </p:nvGraphicFramePr>
        <p:xfrm>
          <a:off x="5800725" y="2622550"/>
          <a:ext cx="21097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622550"/>
                        <a:ext cx="2109788" cy="226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2084388"/>
            <a:ext cx="4378325" cy="2651125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18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51745"/>
              <a:gd name="adj2" fmla="val 4471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 =5) &lt; 5 is false. Exit the loop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1922463" y="2928938"/>
            <a:ext cx="498475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9436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526751"/>
              </p:ext>
            </p:extLst>
          </p:nvPr>
        </p:nvGraphicFramePr>
        <p:xfrm>
          <a:off x="5753100" y="2857500"/>
          <a:ext cx="1600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857500"/>
                        <a:ext cx="1600200" cy="171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9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28600"/>
            <a:ext cx="7227887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60452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68241"/>
              <a:gd name="adj2" fmla="val 67479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 line, values[0] is 11 (1 + 10)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539750" y="3851275"/>
            <a:ext cx="3494088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0823"/>
              </p:ext>
            </p:extLst>
          </p:nvPr>
        </p:nvGraphicFramePr>
        <p:xfrm>
          <a:off x="5838825" y="2044700"/>
          <a:ext cx="2290763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Picture" r:id="rId3" imgW="1600200" imgH="1714680" progId="Word.Picture.8">
                  <p:embed/>
                </p:oleObj>
              </mc:Choice>
              <mc:Fallback>
                <p:oleObj name="Picture" r:id="rId3" imgW="16002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2290763" cy="2459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Line 9"/>
          <p:cNvSpPr>
            <a:spLocks noChangeShapeType="1"/>
          </p:cNvSpPr>
          <p:nvPr/>
        </p:nvSpPr>
        <p:spPr bwMode="auto">
          <a:xfrm flipV="1">
            <a:off x="4033838" y="2890838"/>
            <a:ext cx="2381250" cy="9985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6530975" y="2928938"/>
            <a:ext cx="7683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609600"/>
          </a:xfrm>
          <a:noFill/>
          <a:ln/>
        </p:spPr>
        <p:txBody>
          <a:bodyPr/>
          <a:lstStyle/>
          <a:p>
            <a:r>
              <a:rPr lang="en-US" altLang="en-US" sz="3200">
                <a:cs typeface="Times New Roman" pitchFamily="18" charset="0"/>
              </a:rPr>
              <a:t>Enhanced </a:t>
            </a:r>
            <a:r>
              <a:rPr lang="en-US" altLang="en-US" sz="3200" u="sng">
                <a:cs typeface="Times New Roman" pitchFamily="18" charset="0"/>
              </a:rPr>
              <a:t>for</a:t>
            </a:r>
            <a:r>
              <a:rPr lang="en-US" altLang="en-US" sz="3200">
                <a:cs typeface="Times New Roman" pitchFamily="18" charset="0"/>
              </a:rPr>
              <a:t> Loop (for-each loop)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" pitchFamily="18" charset="0"/>
              </a:rPr>
              <a:t>JDK 1.5 introduced a new for loop that enables you to traverse the complete array sequentially without using an index variable.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" pitchFamily="18" charset="0"/>
              </a:rPr>
              <a:t>General syntax is,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cs typeface="Courier New" pitchFamily="49" charset="0"/>
              </a:rPr>
              <a:t> 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value: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arrayRefVar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{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// Process the value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cs typeface="Courier New" pitchFamily="49" charset="0"/>
              </a:rPr>
              <a:t> </a:t>
            </a:r>
            <a:endParaRPr lang="en-US" altLang="en-US" sz="2000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cs typeface="Courier New" pitchFamily="49" charset="0"/>
              </a:rPr>
              <a:t>You still have to use an index variable if you wish to traverse the array in a different order or change the elements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376519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Deck of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problem is to write a program that picks four cards randomly from a deck of </a:t>
            </a:r>
            <a:r>
              <a:rPr lang="en-US" altLang="en-US" u="sng" dirty="0"/>
              <a:t>52</a:t>
            </a:r>
            <a:r>
              <a:rPr lang="en-US" altLang="en-US" dirty="0"/>
              <a:t> cards.</a:t>
            </a:r>
          </a:p>
          <a:p>
            <a:r>
              <a:rPr lang="en-US" altLang="en-US" sz="2800" dirty="0"/>
              <a:t>All the cards can be represented using an array named </a:t>
            </a:r>
            <a:r>
              <a:rPr lang="en-US" altLang="en-US" sz="2800" u="sng" dirty="0"/>
              <a:t>deck</a:t>
            </a:r>
            <a:r>
              <a:rPr lang="en-US" altLang="en-US" sz="2800" dirty="0"/>
              <a:t>, filled with initial values </a:t>
            </a:r>
            <a:r>
              <a:rPr lang="en-US" altLang="en-US" sz="2800" u="sng" dirty="0"/>
              <a:t>0</a:t>
            </a:r>
            <a:r>
              <a:rPr lang="en-US" altLang="en-US" sz="2800" dirty="0"/>
              <a:t> to </a:t>
            </a:r>
            <a:r>
              <a:rPr lang="en-US" altLang="en-US" sz="2800" u="sng" dirty="0"/>
              <a:t>52</a:t>
            </a:r>
            <a:r>
              <a:rPr lang="en-US" altLang="en-US" sz="2800" dirty="0"/>
              <a:t>, as follows:</a:t>
            </a:r>
          </a:p>
          <a:p>
            <a:pPr lvl="2">
              <a:buFontTx/>
              <a:buNone/>
            </a:pPr>
            <a:r>
              <a:rPr lang="en-US" altLang="en-US" sz="1600" b="1" u="sng" dirty="0" err="1"/>
              <a:t>int</a:t>
            </a:r>
            <a:r>
              <a:rPr lang="en-US" altLang="en-US" sz="1600" b="1" u="sng" dirty="0"/>
              <a:t>[]</a:t>
            </a:r>
            <a:r>
              <a:rPr lang="en-US" altLang="en-US" sz="1600" u="sng" dirty="0"/>
              <a:t> deck = new </a:t>
            </a:r>
            <a:r>
              <a:rPr lang="en-US" altLang="en-US" sz="1600" u="sng" dirty="0" err="1"/>
              <a:t>int</a:t>
            </a:r>
            <a:r>
              <a:rPr lang="en-US" altLang="en-US" sz="1600" u="sng" dirty="0"/>
              <a:t>[52];</a:t>
            </a:r>
          </a:p>
          <a:p>
            <a:pPr lvl="2">
              <a:buFontTx/>
              <a:buNone/>
            </a:pPr>
            <a:r>
              <a:rPr lang="en-US" altLang="en-US" sz="1600" u="sng" dirty="0"/>
              <a:t>// Initialize cards</a:t>
            </a:r>
          </a:p>
          <a:p>
            <a:pPr lvl="2">
              <a:buFontTx/>
              <a:buNone/>
            </a:pPr>
            <a:r>
              <a:rPr lang="en-US" altLang="en-US" sz="1600" u="sng" dirty="0"/>
              <a:t>for (</a:t>
            </a:r>
            <a:r>
              <a:rPr lang="en-US" altLang="en-US" sz="1600" u="sng" dirty="0" err="1"/>
              <a:t>int</a:t>
            </a:r>
            <a:r>
              <a:rPr lang="en-US" altLang="en-US" sz="1600" u="sng" dirty="0"/>
              <a:t> </a:t>
            </a:r>
            <a:r>
              <a:rPr lang="en-US" altLang="en-US" sz="1600" u="sng" dirty="0" err="1"/>
              <a:t>i</a:t>
            </a:r>
            <a:r>
              <a:rPr lang="en-US" altLang="en-US" sz="1600" u="sng" dirty="0"/>
              <a:t> = 0; </a:t>
            </a:r>
            <a:r>
              <a:rPr lang="en-US" altLang="en-US" sz="1600" u="sng" dirty="0" err="1"/>
              <a:t>i</a:t>
            </a:r>
            <a:r>
              <a:rPr lang="en-US" altLang="en-US" sz="1600" u="sng" dirty="0"/>
              <a:t> &lt; </a:t>
            </a:r>
            <a:r>
              <a:rPr lang="en-US" altLang="en-US" sz="1600" u="sng" dirty="0" err="1"/>
              <a:t>deck.length</a:t>
            </a:r>
            <a:r>
              <a:rPr lang="en-US" altLang="en-US" sz="1600" u="sng" dirty="0"/>
              <a:t>; </a:t>
            </a:r>
            <a:r>
              <a:rPr lang="en-US" altLang="en-US" sz="1600" u="sng" dirty="0" err="1"/>
              <a:t>i</a:t>
            </a:r>
            <a:r>
              <a:rPr lang="en-US" altLang="en-US" sz="1600" u="sng" dirty="0"/>
              <a:t>++)</a:t>
            </a:r>
          </a:p>
          <a:p>
            <a:pPr lvl="2">
              <a:buFontTx/>
              <a:buNone/>
            </a:pPr>
            <a:r>
              <a:rPr lang="en-US" altLang="en-US" sz="1600" u="sng" dirty="0"/>
              <a:t>  deck[</a:t>
            </a:r>
            <a:r>
              <a:rPr lang="en-US" altLang="en-US" sz="1600" u="sng" dirty="0" err="1"/>
              <a:t>i</a:t>
            </a:r>
            <a:r>
              <a:rPr lang="en-US" altLang="en-US" sz="1600" u="sng" dirty="0"/>
              <a:t>] = </a:t>
            </a:r>
            <a:r>
              <a:rPr lang="en-US" altLang="en-US" sz="1600" u="sng" dirty="0" err="1"/>
              <a:t>i</a:t>
            </a:r>
            <a:r>
              <a:rPr lang="en-US" altLang="en-US" sz="1600" u="sng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4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9203"/>
            <a:ext cx="8229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DeckOfCards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deck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[52];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suits = {"Spades", "Hearts", "Clubs", "Diamonds"};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ranks = {"Ace", "2", "3", "4", "5", "6", "7", "8", "9",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"10", "Jack", "Queen", "King"};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Initialize cards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Shuffle the cards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Generate an index randomly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deck[index];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deck[index] = temp;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 the first four cards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suit = suits[deck[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/ 13];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rank = ranks[deck[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% 13];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("Card number " + deck[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 ": "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 rank + " of " + suit);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02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 Array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70324"/>
              </p:ext>
            </p:extLst>
          </p:nvPr>
        </p:nvGraphicFramePr>
        <p:xfrm>
          <a:off x="533400" y="2848928"/>
          <a:ext cx="7924800" cy="362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Picture" r:id="rId3" imgW="5541173" imgH="2913604" progId="Word.Picture.8">
                  <p:embed/>
                </p:oleObj>
              </mc:Choice>
              <mc:Fallback>
                <p:oleObj name="Picture" r:id="rId3" imgW="5541173" imgH="291360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48928"/>
                        <a:ext cx="7924800" cy="36280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371600"/>
            <a:ext cx="8307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assignment statements to copy primitive data type variables not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ways to copy an array in java: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 loop to individual elements one by 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 static </a:t>
            </a:r>
            <a:r>
              <a:rPr lang="en-US" b="1" dirty="0" err="1"/>
              <a:t>arraycopy</a:t>
            </a:r>
            <a:r>
              <a:rPr lang="en-US" b="1" dirty="0"/>
              <a:t> </a:t>
            </a:r>
            <a:r>
              <a:rPr lang="en-US" dirty="0"/>
              <a:t>method in the </a:t>
            </a:r>
            <a:r>
              <a:rPr lang="en-US" b="1" dirty="0"/>
              <a:t>System</a:t>
            </a:r>
            <a:r>
              <a:rPr lang="en-US" dirty="0"/>
              <a:t> class.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clone method (will be introduced later).</a:t>
            </a:r>
          </a:p>
        </p:txBody>
      </p:sp>
    </p:spTree>
    <p:extLst>
      <p:ext uri="{BB962C8B-B14F-4D97-AF65-F5344CB8AC3E}">
        <p14:creationId xmlns:p14="http://schemas.microsoft.com/office/powerpoint/2010/main" val="12299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4000" dirty="0"/>
              <a:t>Using a loop:</a:t>
            </a:r>
            <a:endParaRPr lang="en-US" altLang="en-US" dirty="0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[] </a:t>
            </a:r>
            <a:r>
              <a:rPr lang="en-US" altLang="en-US" sz="1800" dirty="0" err="1">
                <a:latin typeface="Courier New" pitchFamily="49" charset="0"/>
              </a:rPr>
              <a:t>sourceArray</a:t>
            </a:r>
            <a:r>
              <a:rPr lang="en-US" altLang="en-US" sz="1800" dirty="0">
                <a:latin typeface="Courier New" pitchFamily="49" charset="0"/>
              </a:rPr>
              <a:t> = {2, 3, 1, 5, 10};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[] </a:t>
            </a:r>
            <a:r>
              <a:rPr lang="en-US" altLang="en-US" sz="1800" dirty="0" err="1">
                <a:latin typeface="Courier New" pitchFamily="49" charset="0"/>
              </a:rPr>
              <a:t>targetArray</a:t>
            </a:r>
            <a:r>
              <a:rPr lang="en-US" altLang="en-US" sz="1800" dirty="0">
                <a:latin typeface="Courier New" pitchFamily="49" charset="0"/>
              </a:rPr>
              <a:t> = new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[</a:t>
            </a:r>
            <a:r>
              <a:rPr lang="en-US" altLang="en-US" sz="1800" dirty="0" err="1">
                <a:latin typeface="Courier New" pitchFamily="49" charset="0"/>
              </a:rPr>
              <a:t>sourceArray.length</a:t>
            </a:r>
            <a:r>
              <a:rPr lang="en-US" altLang="en-US" sz="1800" dirty="0">
                <a:latin typeface="Courier New" pitchFamily="49" charset="0"/>
              </a:rPr>
              <a:t>];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for 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= 0;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 </a:t>
            </a:r>
            <a:r>
              <a:rPr lang="en-US" altLang="en-US" sz="1800" dirty="0" err="1">
                <a:latin typeface="Courier New" pitchFamily="49" charset="0"/>
              </a:rPr>
              <a:t>sourceArrays.length</a:t>
            </a:r>
            <a:r>
              <a:rPr lang="en-US" altLang="en-US" sz="1800" dirty="0">
                <a:latin typeface="Courier New" pitchFamily="49" charset="0"/>
              </a:rPr>
              <a:t>;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</a:t>
            </a:r>
            <a:r>
              <a:rPr lang="en-US" altLang="en-US" sz="1800" dirty="0" err="1">
                <a:latin typeface="Courier New" pitchFamily="49" charset="0"/>
              </a:rPr>
              <a:t>targetArray</a:t>
            </a:r>
            <a:r>
              <a:rPr lang="en-US" altLang="en-US" sz="1800" dirty="0">
                <a:latin typeface="Courier New" pitchFamily="49" charset="0"/>
              </a:rPr>
              <a:t>[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] = </a:t>
            </a:r>
            <a:r>
              <a:rPr lang="en-US" altLang="en-US" sz="1800" dirty="0" err="1">
                <a:latin typeface="Courier New" pitchFamily="49" charset="0"/>
              </a:rPr>
              <a:t>sourceArray</a:t>
            </a:r>
            <a:r>
              <a:rPr lang="en-US" altLang="en-US" sz="1800" dirty="0">
                <a:latin typeface="Courier New" pitchFamily="49" charset="0"/>
              </a:rPr>
              <a:t>[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];</a:t>
            </a:r>
          </a:p>
          <a:p>
            <a:pPr algn="just">
              <a:buFont typeface="Monotype Sorts" pitchFamily="2" charset="2"/>
              <a:buNone/>
            </a:pPr>
            <a:endParaRPr lang="en-US" altLang="en-US" sz="3600" dirty="0"/>
          </a:p>
          <a:p>
            <a:pPr algn="just">
              <a:buFont typeface="Monotype Sorts" pitchFamily="2" charset="2"/>
              <a:buNone/>
            </a:pPr>
            <a:r>
              <a:rPr lang="en-US" altLang="en-US" sz="3600" dirty="0"/>
              <a:t>Use </a:t>
            </a:r>
            <a:r>
              <a:rPr lang="en-US" altLang="en-US" sz="3600" dirty="0" err="1"/>
              <a:t>arraycopy</a:t>
            </a:r>
            <a:r>
              <a:rPr lang="en-US" altLang="en-US" sz="3600" dirty="0"/>
              <a:t> Method: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itchFamily="49" charset="0"/>
              </a:rPr>
              <a:t>arraycopy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sourceArray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src_pos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targetArray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tar_pos</a:t>
            </a:r>
            <a:r>
              <a:rPr lang="en-US" altLang="en-US" sz="2000" dirty="0">
                <a:latin typeface="Courier New" pitchFamily="49" charset="0"/>
              </a:rPr>
              <a:t>, length);</a:t>
            </a:r>
            <a:endParaRPr lang="en-US" altLang="en-US" sz="2000" dirty="0">
              <a:latin typeface="Book Antiqua" pitchFamily="18" charset="0"/>
            </a:endParaRPr>
          </a:p>
          <a:p>
            <a:pPr algn="just">
              <a:buFont typeface="Monotype Sorts" pitchFamily="2" charset="2"/>
              <a:buNone/>
            </a:pPr>
            <a:endParaRPr lang="en-US" altLang="en-US" sz="1800" dirty="0"/>
          </a:p>
          <a:p>
            <a:pPr algn="just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/>
              <a:t>Example:</a:t>
            </a: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itchFamily="49" charset="0"/>
              </a:rPr>
              <a:t>System.arraycopy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sourceArray</a:t>
            </a:r>
            <a:r>
              <a:rPr lang="en-US" altLang="en-US" sz="2000" dirty="0">
                <a:latin typeface="Courier New" pitchFamily="49" charset="0"/>
              </a:rPr>
              <a:t>, 0, </a:t>
            </a:r>
            <a:r>
              <a:rPr lang="en-US" altLang="en-US" sz="2000" dirty="0" err="1">
                <a:latin typeface="Courier New" pitchFamily="49" charset="0"/>
              </a:rPr>
              <a:t>targetArray</a:t>
            </a:r>
            <a:r>
              <a:rPr lang="en-US" altLang="en-US" sz="2000" dirty="0">
                <a:latin typeface="Courier New" pitchFamily="49" charset="0"/>
              </a:rPr>
              <a:t>, 0, </a:t>
            </a:r>
            <a:r>
              <a:rPr lang="en-US" altLang="en-US" sz="2000" dirty="0" err="1">
                <a:latin typeface="Courier New" pitchFamily="49" charset="0"/>
              </a:rPr>
              <a:t>sourceArray.length</a:t>
            </a:r>
            <a:r>
              <a:rPr lang="en-US" altLang="en-US" sz="2000" dirty="0">
                <a:latin typeface="Courier New" pitchFamily="49" charset="0"/>
              </a:rPr>
              <a:t>);</a:t>
            </a:r>
            <a:r>
              <a:rPr lang="en-US" altLang="en-US" sz="1800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the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cs typeface="Times New Roman" pitchFamily="18" charset="0"/>
              </a:rPr>
              <a:t>Java uses </a:t>
            </a:r>
            <a:r>
              <a:rPr lang="en-US" altLang="en-US" i="1" dirty="0">
                <a:cs typeface="Times New Roman" pitchFamily="18" charset="0"/>
              </a:rPr>
              <a:t>pass by value</a:t>
            </a:r>
            <a:r>
              <a:rPr lang="en-US" altLang="en-US" dirty="0">
                <a:cs typeface="Times New Roman" pitchFamily="18" charset="0"/>
              </a:rPr>
              <a:t> to pass arguments to a method. There are important differences between passing a value of variables of primitive data types and passing arrays.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itchFamily="18" charset="0"/>
              </a:rPr>
              <a:t>For a parameter of a primitive type value, the actual value is passed. Changing the value of the local parameter inside the method does not affect the value of the variable outside the method.</a:t>
            </a:r>
          </a:p>
          <a:p>
            <a:pPr marL="0" indent="0"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itchFamily="18" charset="0"/>
              </a:rPr>
              <a:t>For a parameter of an array type, the value of the parameter contains a reference to an array; this reference is passed to the method. Any changes to the array that occur inside the method body will affect the original array that was passed as the argument.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4724399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public class Test {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x = 1; // x represents an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value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[] y = new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[10]; // y represents an array of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m(x, y); // Invoke m with arguments x and 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("x is " + x);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("y[0] is " + y[0]);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public static void m(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number, </a:t>
            </a:r>
            <a:r>
              <a:rPr lang="en-US" altLang="en-US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[] numbers) {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number = 1001; // Assign a new value to number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  numbers[0] = 5555; // Assign a new value to numbers[0]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1701" y="2095500"/>
            <a:ext cx="2781300" cy="148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1888901" y="2171700"/>
            <a:ext cx="4054699" cy="1333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6250" y="5181600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1</a:t>
            </a:r>
          </a:p>
          <a:p>
            <a:r>
              <a:rPr lang="en-US" dirty="0"/>
              <a:t>y[0] is 5555</a:t>
            </a:r>
          </a:p>
        </p:txBody>
      </p:sp>
    </p:spTree>
    <p:extLst>
      <p:ext uri="{BB962C8B-B14F-4D97-AF65-F5344CB8AC3E}">
        <p14:creationId xmlns:p14="http://schemas.microsoft.com/office/powerpoint/2010/main" val="28993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Single Dimension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Array is a data structure that represents a collection of the same types of data.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68132"/>
              </p:ext>
            </p:extLst>
          </p:nvPr>
        </p:nvGraphicFramePr>
        <p:xfrm>
          <a:off x="1076325" y="1930400"/>
          <a:ext cx="71628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3" imgW="4800600" imgH="3029712" progId="Word.Picture.8">
                  <p:embed/>
                </p:oleObj>
              </mc:Choice>
              <mc:Fallback>
                <p:oleObj r:id="rId3" imgW="4800600" imgH="30297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930400"/>
                        <a:ext cx="7162800" cy="452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3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method return an array, the reference of the array is returned.</a:t>
            </a:r>
          </a:p>
        </p:txBody>
      </p:sp>
    </p:spTree>
    <p:extLst>
      <p:ext uri="{BB962C8B-B14F-4D97-AF65-F5344CB8AC3E}">
        <p14:creationId xmlns:p14="http://schemas.microsoft.com/office/powerpoint/2010/main" val="174488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39997" name="Rectangle 29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39998" name="Rectangle 30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9" name="Line 31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01" name="Line 33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2" name="Line 34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0010" name="AutoShape 42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57366"/>
              <a:gd name="adj2" fmla="val 1619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Declare result and create array</a:t>
            </a:r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auto">
          <a:xfrm>
            <a:off x="846138" y="2314575"/>
            <a:ext cx="441642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1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1025" name="AutoShape 33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56741"/>
              <a:gd name="adj2" fmla="val 28099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0 and j = 5</a:t>
            </a: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1460500" y="2814638"/>
            <a:ext cx="4033838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27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3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4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7649" name="AutoShape 33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121292"/>
              <a:gd name="adj2" fmla="val 330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 0) is less than 6</a:t>
            </a: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651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3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204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204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0 and j = 5 </a:t>
            </a:r>
          </a:p>
          <a:p>
            <a:pPr algn="ctr"/>
            <a:r>
              <a:rPr lang="en-US" altLang="en-US" sz="1800"/>
              <a:t>Assign list[0] to result[5]</a:t>
            </a:r>
          </a:p>
        </p:txBody>
      </p:sp>
      <p:sp>
        <p:nvSpPr>
          <p:cNvPr id="342050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>
            <a:off x="3765550" y="5272088"/>
            <a:ext cx="2151063" cy="65405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2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5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6865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6866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6866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866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866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867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867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68673" name="AutoShape 33"/>
          <p:cNvSpPr>
            <a:spLocks noChangeArrowheads="1"/>
          </p:cNvSpPr>
          <p:nvPr/>
        </p:nvSpPr>
        <p:spPr bwMode="auto">
          <a:xfrm>
            <a:off x="6030913" y="1739900"/>
            <a:ext cx="2843212" cy="652463"/>
          </a:xfrm>
          <a:prstGeom prst="wedgeRoundRectCallout">
            <a:avLst>
              <a:gd name="adj1" fmla="val -104384"/>
              <a:gd name="adj2" fmla="val 15364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1 and j becomes 4 </a:t>
            </a:r>
          </a:p>
        </p:txBody>
      </p:sp>
      <p:sp>
        <p:nvSpPr>
          <p:cNvPr id="368674" name="Rectangle 34"/>
          <p:cNvSpPr>
            <a:spLocks noChangeArrowheads="1"/>
          </p:cNvSpPr>
          <p:nvPr/>
        </p:nvSpPr>
        <p:spPr bwMode="auto">
          <a:xfrm>
            <a:off x="3457575" y="3044825"/>
            <a:ext cx="107632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6967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6968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6968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6968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969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6969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69697" name="AutoShape 33"/>
          <p:cNvSpPr>
            <a:spLocks noChangeArrowheads="1"/>
          </p:cNvSpPr>
          <p:nvPr/>
        </p:nvSpPr>
        <p:spPr bwMode="auto">
          <a:xfrm>
            <a:off x="6030913" y="1739900"/>
            <a:ext cx="2843212" cy="652463"/>
          </a:xfrm>
          <a:prstGeom prst="wedgeRoundRectCallout">
            <a:avLst>
              <a:gd name="adj1" fmla="val -145870"/>
              <a:gd name="adj2" fmla="val 14926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 (=1) is less than 6</a:t>
            </a:r>
          </a:p>
        </p:txBody>
      </p:sp>
      <p:sp>
        <p:nvSpPr>
          <p:cNvPr id="369698" name="Rectangle 34"/>
          <p:cNvSpPr>
            <a:spLocks noChangeArrowheads="1"/>
          </p:cNvSpPr>
          <p:nvPr/>
        </p:nvSpPr>
        <p:spPr bwMode="auto">
          <a:xfrm>
            <a:off x="14605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305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307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1 and j = 4 </a:t>
            </a:r>
          </a:p>
          <a:p>
            <a:pPr algn="ctr"/>
            <a:r>
              <a:rPr lang="en-US" altLang="en-US" sz="1800"/>
              <a:t>Assign list[1] to result[4]</a:t>
            </a:r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4111625" y="5310188"/>
            <a:ext cx="1266825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0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0712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0717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0718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072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727"/>
              <a:gd name="adj2" fmla="val 13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2 and j becomes 3</a:t>
            </a: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8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172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2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3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3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74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174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174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174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52792"/>
              <a:gd name="adj2" fmla="val 1338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 (=2) is still less than 6</a:t>
            </a:r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Courier New" pitchFamily="49" charset="0"/>
              </a:rPr>
              <a:t>datatype[] </a:t>
            </a:r>
            <a:r>
              <a:rPr lang="en-US" altLang="en-US" dirty="0" err="1">
                <a:latin typeface="Courier New" pitchFamily="49" charset="0"/>
              </a:rPr>
              <a:t>arrayRefVar</a:t>
            </a:r>
            <a:r>
              <a:rPr lang="en-US" altLang="en-US" dirty="0">
                <a:latin typeface="Courier New" pitchFamily="49" charset="0"/>
              </a:rPr>
              <a:t> = new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  datatype[</a:t>
            </a:r>
            <a:r>
              <a:rPr lang="en-US" altLang="en-US" dirty="0" err="1">
                <a:latin typeface="Courier New" pitchFamily="49" charset="0"/>
              </a:rPr>
              <a:t>arraySize</a:t>
            </a:r>
            <a:r>
              <a:rPr lang="en-US" altLang="en-US" dirty="0">
                <a:latin typeface="Courier New" pitchFamily="49" charset="0"/>
              </a:rPr>
              <a:t>];</a:t>
            </a: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	</a:t>
            </a:r>
            <a:r>
              <a:rPr lang="en-US" altLang="en-US" sz="2800" dirty="0">
                <a:latin typeface="Courier New" pitchFamily="49" charset="0"/>
              </a:rPr>
              <a:t>double[] </a:t>
            </a:r>
            <a:r>
              <a:rPr lang="en-US" altLang="en-US" sz="2800" dirty="0" err="1">
                <a:latin typeface="Courier New" pitchFamily="49" charset="0"/>
              </a:rPr>
              <a:t>myList</a:t>
            </a:r>
            <a:r>
              <a:rPr lang="en-US" altLang="en-US" sz="2800" dirty="0">
                <a:latin typeface="Courier New" pitchFamily="49" charset="0"/>
              </a:rPr>
              <a:t> = new double[10];</a:t>
            </a:r>
            <a:endParaRPr lang="en-US" altLang="en-US" dirty="0">
              <a:latin typeface="Courier New" pitchFamily="49" charset="0"/>
            </a:endParaRPr>
          </a:p>
          <a:p>
            <a:pPr>
              <a:spcBef>
                <a:spcPct val="150000"/>
              </a:spcBef>
            </a:pPr>
            <a:r>
              <a:rPr lang="en-US" altLang="en-US" dirty="0">
                <a:latin typeface="Courier New" pitchFamily="49" charset="0"/>
              </a:rPr>
              <a:t>datatype </a:t>
            </a:r>
            <a:r>
              <a:rPr lang="en-US" altLang="en-US" dirty="0" err="1">
                <a:latin typeface="Courier New" pitchFamily="49" charset="0"/>
              </a:rPr>
              <a:t>arrayRefVar</a:t>
            </a:r>
            <a:r>
              <a:rPr lang="en-US" altLang="en-US" dirty="0">
                <a:latin typeface="Courier New" pitchFamily="49" charset="0"/>
              </a:rPr>
              <a:t>[] = new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datatype[</a:t>
            </a:r>
            <a:r>
              <a:rPr lang="en-US" altLang="en-US" dirty="0" err="1">
                <a:latin typeface="Courier New" pitchFamily="49" charset="0"/>
              </a:rPr>
              <a:t>arraySize</a:t>
            </a:r>
            <a:r>
              <a:rPr lang="en-US" altLang="en-US" dirty="0">
                <a:latin typeface="Courier New" pitchFamily="49" charset="0"/>
              </a:rPr>
              <a:t>];</a:t>
            </a: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sz="2800" dirty="0">
                <a:latin typeface="Courier New" pitchFamily="49" charset="0"/>
              </a:rPr>
              <a:t>double </a:t>
            </a:r>
            <a:r>
              <a:rPr lang="en-US" altLang="en-US" sz="2800" dirty="0" err="1">
                <a:latin typeface="Courier New" pitchFamily="49" charset="0"/>
              </a:rPr>
              <a:t>myList</a:t>
            </a:r>
            <a:r>
              <a:rPr lang="en-US" altLang="en-US" sz="2800" dirty="0">
                <a:latin typeface="Courier New" pitchFamily="49" charset="0"/>
              </a:rPr>
              <a:t>[] = new double[10];</a:t>
            </a:r>
            <a:endParaRPr lang="en-US" alt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99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409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2 and j = 3 </a:t>
            </a:r>
          </a:p>
          <a:p>
            <a:pPr algn="ctr"/>
            <a:r>
              <a:rPr lang="en-US" altLang="en-US" sz="1800"/>
              <a:t>Assign list[i] to result[j]</a:t>
            </a:r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99" name="Line 35"/>
          <p:cNvSpPr>
            <a:spLocks noChangeShapeType="1"/>
          </p:cNvSpPr>
          <p:nvPr/>
        </p:nvSpPr>
        <p:spPr bwMode="auto">
          <a:xfrm>
            <a:off x="4495800" y="5272088"/>
            <a:ext cx="4603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9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275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275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275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275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275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6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6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6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276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276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276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4440"/>
              <a:gd name="adj2" fmla="val 132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3 and j becomes 2</a:t>
            </a:r>
          </a:p>
        </p:txBody>
      </p:sp>
      <p:sp>
        <p:nvSpPr>
          <p:cNvPr id="372770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0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7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7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377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377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378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378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8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8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8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8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379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379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379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379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50560"/>
              <a:gd name="adj2" fmla="val 1316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(=3) is still less than 6</a:t>
            </a:r>
          </a:p>
        </p:txBody>
      </p:sp>
      <p:sp>
        <p:nvSpPr>
          <p:cNvPr id="373794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6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5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6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512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3 and j = 2 </a:t>
            </a:r>
          </a:p>
          <a:p>
            <a:pPr algn="ctr"/>
            <a:r>
              <a:rPr lang="en-US" altLang="en-US" sz="1800"/>
              <a:t>Assign list[i] to result[j]</a:t>
            </a:r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 flipH="1">
            <a:off x="4572000" y="5272088"/>
            <a:ext cx="3460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7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4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480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480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480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480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481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481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481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481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481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060"/>
              <a:gd name="adj2" fmla="val 1338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4 and j becomes 1</a:t>
            </a:r>
          </a:p>
        </p:txBody>
      </p:sp>
      <p:sp>
        <p:nvSpPr>
          <p:cNvPr id="374818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7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4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5825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5826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5827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5828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5829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1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6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5837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5838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5840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584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060"/>
              <a:gd name="adj2" fmla="val 1338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(=4) is still less than 6</a:t>
            </a:r>
          </a:p>
        </p:txBody>
      </p:sp>
      <p:sp>
        <p:nvSpPr>
          <p:cNvPr id="375842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1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613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613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614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614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614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614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4 and j = 1 </a:t>
            </a:r>
          </a:p>
          <a:p>
            <a:pPr algn="ctr"/>
            <a:r>
              <a:rPr lang="en-US" altLang="en-US" sz="1800"/>
              <a:t>Assign list[i] to result[j]</a:t>
            </a:r>
          </a:p>
        </p:txBody>
      </p:sp>
      <p:sp>
        <p:nvSpPr>
          <p:cNvPr id="346146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47" name="Line 35"/>
          <p:cNvSpPr>
            <a:spLocks noChangeShapeType="1"/>
          </p:cNvSpPr>
          <p:nvPr/>
        </p:nvSpPr>
        <p:spPr bwMode="auto">
          <a:xfrm flipH="1">
            <a:off x="4149725" y="5272088"/>
            <a:ext cx="119062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2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684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684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685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685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685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685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685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686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686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686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686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686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060"/>
              <a:gd name="adj2" fmla="val 13740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5 and j becomes 0</a:t>
            </a:r>
          </a:p>
        </p:txBody>
      </p:sp>
      <p:sp>
        <p:nvSpPr>
          <p:cNvPr id="376866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787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787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0</a:t>
            </a:r>
          </a:p>
        </p:txBody>
      </p:sp>
      <p:sp>
        <p:nvSpPr>
          <p:cNvPr id="37788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788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788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48829"/>
              <a:gd name="adj2" fmla="val 1338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(=5) is still less than 6</a:t>
            </a:r>
          </a:p>
        </p:txBody>
      </p:sp>
      <p:sp>
        <p:nvSpPr>
          <p:cNvPr id="377890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0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4714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715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715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715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716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716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716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716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= 5 and j = 0 </a:t>
            </a:r>
          </a:p>
          <a:p>
            <a:pPr algn="ctr"/>
            <a:r>
              <a:rPr lang="en-US" altLang="en-US" sz="1800"/>
              <a:t>Assign list[i] to result[j]</a:t>
            </a:r>
          </a:p>
        </p:txBody>
      </p:sp>
      <p:sp>
        <p:nvSpPr>
          <p:cNvPr id="347170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1" name="Line 35"/>
          <p:cNvSpPr>
            <a:spLocks noChangeShapeType="1"/>
          </p:cNvSpPr>
          <p:nvPr/>
        </p:nvSpPr>
        <p:spPr bwMode="auto">
          <a:xfrm flipH="1">
            <a:off x="3765550" y="5272088"/>
            <a:ext cx="19970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dirty="0"/>
              <a:t>Once an array is created, its size is fixed. It cannot be changed. You can find its size using</a:t>
            </a:r>
          </a:p>
          <a:p>
            <a:pPr lvl="2" algn="just">
              <a:buFont typeface="Monotype Sorts" pitchFamily="2" charset="2"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arrayRefVar.length</a:t>
            </a:r>
            <a:endParaRPr lang="en-US" altLang="en-US" dirty="0"/>
          </a:p>
          <a:p>
            <a:pPr algn="just"/>
            <a:r>
              <a:rPr lang="en-US" altLang="en-US" sz="3400" dirty="0">
                <a:cs typeface="Courier New" pitchFamily="49" charset="0"/>
              </a:rPr>
              <a:t>Default value of an array once declared</a:t>
            </a:r>
          </a:p>
          <a:p>
            <a:pPr lvl="3" algn="just">
              <a:buFontTx/>
              <a:buNone/>
            </a:pPr>
            <a:r>
              <a:rPr lang="en-US" altLang="en-US" sz="2200" u="sng" dirty="0">
                <a:cs typeface="Courier New" pitchFamily="49" charset="0"/>
              </a:rPr>
              <a:t>0</a:t>
            </a:r>
            <a:r>
              <a:rPr lang="en-US" altLang="en-US" sz="2200" dirty="0">
                <a:cs typeface="Courier New" pitchFamily="49" charset="0"/>
              </a:rPr>
              <a:t> for the numeric primitive data types, </a:t>
            </a:r>
          </a:p>
          <a:p>
            <a:pPr lvl="3" algn="just">
              <a:buFontTx/>
              <a:buNone/>
            </a:pPr>
            <a:r>
              <a:rPr lang="en-US" altLang="en-US" sz="2200" u="sng" dirty="0">
                <a:cs typeface="Courier New" pitchFamily="49" charset="0"/>
              </a:rPr>
              <a:t>'\u0000'</a:t>
            </a:r>
            <a:r>
              <a:rPr lang="en-US" altLang="en-US" sz="2200" dirty="0">
                <a:cs typeface="Courier New" pitchFamily="49" charset="0"/>
              </a:rPr>
              <a:t> for </a:t>
            </a:r>
            <a:r>
              <a:rPr lang="en-US" altLang="en-US" sz="2200" u="sng" dirty="0">
                <a:cs typeface="Courier New" pitchFamily="49" charset="0"/>
              </a:rPr>
              <a:t>char</a:t>
            </a:r>
            <a:r>
              <a:rPr lang="en-US" altLang="en-US" sz="2200" dirty="0">
                <a:cs typeface="Courier New" pitchFamily="49" charset="0"/>
              </a:rPr>
              <a:t> types, and </a:t>
            </a:r>
          </a:p>
          <a:p>
            <a:pPr lvl="3" algn="just">
              <a:buFontTx/>
              <a:buNone/>
            </a:pPr>
            <a:r>
              <a:rPr lang="en-US" altLang="en-US" sz="2200" u="sng" dirty="0">
                <a:cs typeface="Courier New" pitchFamily="49" charset="0"/>
              </a:rPr>
              <a:t>false</a:t>
            </a:r>
            <a:r>
              <a:rPr lang="en-US" altLang="en-US" sz="2200" dirty="0">
                <a:cs typeface="Courier New" pitchFamily="49" charset="0"/>
              </a:rPr>
              <a:t> for </a:t>
            </a:r>
            <a:r>
              <a:rPr lang="en-US" altLang="en-US" sz="2200" u="sng" dirty="0" err="1">
                <a:cs typeface="Courier New" pitchFamily="49" charset="0"/>
              </a:rPr>
              <a:t>boolean</a:t>
            </a:r>
            <a:r>
              <a:rPr lang="en-US" altLang="en-US" sz="2200" dirty="0">
                <a:cs typeface="Courier New" pitchFamily="49" charset="0"/>
              </a:rPr>
              <a:t> types. </a:t>
            </a:r>
          </a:p>
          <a:p>
            <a:pPr algn="just"/>
            <a:r>
              <a:rPr lang="en-US" altLang="en-US" sz="3000" dirty="0">
                <a:cs typeface="Courier New" pitchFamily="49" charset="0"/>
              </a:rPr>
              <a:t>Each element in the array is represented using the following syntax, known as an </a:t>
            </a:r>
            <a:r>
              <a:rPr lang="en-US" altLang="en-US" sz="3000" i="1" dirty="0">
                <a:cs typeface="Courier New" pitchFamily="49" charset="0"/>
              </a:rPr>
              <a:t>indexed variable</a:t>
            </a:r>
            <a:r>
              <a:rPr lang="en-US" altLang="en-US" sz="3000" dirty="0">
                <a:cs typeface="Courier New" pitchFamily="49" charset="0"/>
              </a:rPr>
              <a:t>:</a:t>
            </a:r>
          </a:p>
          <a:p>
            <a:pPr lvl="1" algn="just">
              <a:buFontTx/>
              <a:buNone/>
            </a:pPr>
            <a:r>
              <a:rPr lang="en-US" altLang="en-US" sz="3000" dirty="0">
                <a:cs typeface="Times New Roman" pitchFamily="18" charset="0"/>
              </a:rPr>
              <a:t>				</a:t>
            </a:r>
            <a:r>
              <a:rPr lang="en-US" altLang="en-US" sz="2400" dirty="0" err="1">
                <a:cs typeface="Courier New" pitchFamily="49" charset="0"/>
              </a:rPr>
              <a:t>arrayRefVar</a:t>
            </a:r>
            <a:r>
              <a:rPr lang="en-US" altLang="en-US" sz="2400" dirty="0">
                <a:cs typeface="Courier New" pitchFamily="49" charset="0"/>
              </a:rPr>
              <a:t>[index];</a:t>
            </a:r>
            <a:endParaRPr lang="en-US" altLang="en-US" sz="2400" dirty="0"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1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889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889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889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889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890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890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890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890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891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891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891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891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4102"/>
              <a:gd name="adj2" fmla="val 13740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After this, i becomes 6 and j becomes -1</a:t>
            </a:r>
          </a:p>
        </p:txBody>
      </p:sp>
      <p:sp>
        <p:nvSpPr>
          <p:cNvPr id="378914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7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result</a:t>
            </a:r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991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992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992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2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7992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7993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7993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7993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7993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7993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47880"/>
              <a:gd name="adj2" fmla="val 13622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(=6) &lt; 6 is false. So exit the loop.</a:t>
            </a:r>
          </a:p>
        </p:txBody>
      </p:sp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1384300" y="3044825"/>
            <a:ext cx="1920875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7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int[] reverse(int[] list)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int[] result = new int[list.length];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(int i = 0, j = result.length - 1; 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i &lt; list.length; i++, j--) {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list[i];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altLang="en-US" sz="16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list1 = new int[]{1, 2, 3, 4, 5, 6};</a:t>
            </a:r>
            <a:endParaRPr lang="en-US" alt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altLang="en-US" sz="1800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list</a:t>
            </a:r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1447800" y="584835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result</a:t>
            </a: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817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817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34818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34818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34819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34819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34819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34819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97852"/>
              <a:gd name="adj2" fmla="val 266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Return result</a:t>
            </a:r>
          </a:p>
        </p:txBody>
      </p:sp>
      <p:sp>
        <p:nvSpPr>
          <p:cNvPr id="348196" name="Rectangle 36"/>
          <p:cNvSpPr>
            <a:spLocks noChangeArrowheads="1"/>
          </p:cNvSpPr>
          <p:nvPr/>
        </p:nvSpPr>
        <p:spPr bwMode="auto">
          <a:xfrm>
            <a:off x="808038" y="4005263"/>
            <a:ext cx="4686300" cy="2317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7" name="Text Box 37"/>
          <p:cNvSpPr txBox="1">
            <a:spLocks noChangeArrowheads="1"/>
          </p:cNvSpPr>
          <p:nvPr/>
        </p:nvSpPr>
        <p:spPr bwMode="auto">
          <a:xfrm>
            <a:off x="693738" y="531018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list2</a:t>
            </a:r>
          </a:p>
        </p:txBody>
      </p:sp>
      <p:sp>
        <p:nvSpPr>
          <p:cNvPr id="348200" name="Rectangle 40"/>
          <p:cNvSpPr>
            <a:spLocks noChangeArrowheads="1"/>
          </p:cNvSpPr>
          <p:nvPr/>
        </p:nvSpPr>
        <p:spPr bwMode="auto">
          <a:xfrm>
            <a:off x="1346200" y="5426075"/>
            <a:ext cx="498475" cy="2317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1" name="Rectangle 41"/>
          <p:cNvSpPr>
            <a:spLocks noChangeArrowheads="1"/>
          </p:cNvSpPr>
          <p:nvPr/>
        </p:nvSpPr>
        <p:spPr bwMode="auto">
          <a:xfrm>
            <a:off x="2382838" y="5926138"/>
            <a:ext cx="498475" cy="2317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 flipV="1">
            <a:off x="2690813" y="5848350"/>
            <a:ext cx="806450" cy="19208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3" name="Rectangle 43"/>
          <p:cNvSpPr>
            <a:spLocks noChangeArrowheads="1"/>
          </p:cNvSpPr>
          <p:nvPr/>
        </p:nvSpPr>
        <p:spPr bwMode="auto">
          <a:xfrm>
            <a:off x="2921000" y="5041900"/>
            <a:ext cx="498475" cy="2317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 flipV="1">
            <a:off x="3228975" y="4927600"/>
            <a:ext cx="306388" cy="2286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 flipH="1" flipV="1">
            <a:off x="1652588" y="5580063"/>
            <a:ext cx="960437" cy="4984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6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b="1" dirty="0"/>
              <a:t>Size Limit: </a:t>
            </a:r>
            <a:r>
              <a:rPr lang="en-US" dirty="0"/>
              <a:t>We can store only fixed size of elements in the array. It doesn't grow its size at runtime. To solve this problem, collection framework is used in java.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45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2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// Combine declaration and creation in one statement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[][] </a:t>
            </a:r>
            <a:r>
              <a:rPr lang="en-US" altLang="en-US" sz="2000" b="1" dirty="0" err="1">
                <a:latin typeface="Courier New" pitchFamily="49" charset="0"/>
              </a:rPr>
              <a:t>refVar</a:t>
            </a:r>
            <a:r>
              <a:rPr lang="en-US" altLang="en-US" sz="2000" b="1" dirty="0">
                <a:latin typeface="Courier New" pitchFamily="49" charset="0"/>
              </a:rPr>
              <a:t> = new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[10][10];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// Alternative syntax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refVar</a:t>
            </a:r>
            <a:r>
              <a:rPr lang="en-US" altLang="en-US" sz="2000" b="1" dirty="0">
                <a:latin typeface="Courier New" pitchFamily="49" charset="0"/>
              </a:rPr>
              <a:t>[][] = new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[10][10];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478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221559"/>
              </p:ext>
            </p:extLst>
          </p:nvPr>
        </p:nvGraphicFramePr>
        <p:xfrm>
          <a:off x="457200" y="1371600"/>
          <a:ext cx="82999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Picture" r:id="rId3" imgW="4495800" imgH="1981200" progId="Word.Picture.8">
                  <p:embed/>
                </p:oleObj>
              </mc:Choice>
              <mc:Fallback>
                <p:oleObj name="Picture" r:id="rId3" imgW="4495800" imgH="1981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99938" cy="365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08700" y="52339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array.length</a:t>
            </a:r>
            <a:r>
              <a:rPr lang="en-US" altLang="en-US" sz="2000" dirty="0"/>
              <a:t>? 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array[0].length?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9938" y="51958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matrix.length</a:t>
            </a:r>
            <a:r>
              <a:rPr lang="en-US" altLang="en-US" sz="2000" dirty="0"/>
              <a:t>? 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matrix[0].length?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6315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79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Ragged Arrays</a:t>
            </a:r>
            <a:endParaRPr lang="en-US" altLang="en-US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Each row in a two-dimensional array is itself an array. So, the rows can have different lengths. Such an array is known as </a:t>
            </a:r>
            <a:r>
              <a:rPr lang="en-US" altLang="en-US" sz="2800" i="1">
                <a:cs typeface="Times New Roman" pitchFamily="18" charset="0"/>
              </a:rPr>
              <a:t>a ragged array</a:t>
            </a:r>
            <a:r>
              <a:rPr lang="en-US" altLang="en-US" sz="2800">
                <a:cs typeface="Times New Roman" pitchFamily="18" charset="0"/>
              </a:rPr>
              <a:t>. For example,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int[][] matrix = { 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{1, 2, 3, 4, 5},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{2, 3, 4, 5},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{3, 4, 5},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{4, 5},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{5}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};</a:t>
            </a:r>
            <a:r>
              <a:rPr lang="en-US" altLang="en-US" sz="2800"/>
              <a:t>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86200" y="2971800"/>
            <a:ext cx="46482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matrix.length is 5</a:t>
            </a:r>
          </a:p>
          <a:p>
            <a:pPr algn="ctr"/>
            <a:r>
              <a:rPr lang="en-US" altLang="en-US"/>
              <a:t>matrix[0].length is 5</a:t>
            </a:r>
          </a:p>
          <a:p>
            <a:pPr algn="ctr"/>
            <a:r>
              <a:rPr lang="en-US" altLang="en-US"/>
              <a:t>matrix[1].length is 4</a:t>
            </a:r>
          </a:p>
          <a:p>
            <a:pPr algn="ctr"/>
            <a:r>
              <a:rPr lang="en-US" altLang="en-US"/>
              <a:t>matrix[2].length is 3</a:t>
            </a:r>
          </a:p>
          <a:p>
            <a:pPr algn="ctr"/>
            <a:r>
              <a:rPr lang="en-US" altLang="en-US"/>
              <a:t>matrix[3].length is 2</a:t>
            </a:r>
          </a:p>
          <a:p>
            <a:pPr algn="ctr"/>
            <a:r>
              <a:rPr lang="en-US" altLang="en-US"/>
              <a:t>matrix[4].length is 1</a:t>
            </a:r>
          </a:p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630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with input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err="1"/>
              <a:t>java.util.Scanner</a:t>
            </a:r>
            <a:r>
              <a:rPr lang="en-US" altLang="en-US" sz="2400" dirty="0"/>
              <a:t> input =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Scanner(System.in);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err="1"/>
              <a:t>System.out.println</a:t>
            </a:r>
            <a:r>
              <a:rPr lang="en-US" altLang="en-US" sz="2400" dirty="0"/>
              <a:t>("Enter " + </a:t>
            </a:r>
            <a:r>
              <a:rPr lang="en-US" altLang="en-US" sz="2400" dirty="0" err="1"/>
              <a:t>matrix.length</a:t>
            </a:r>
            <a:r>
              <a:rPr lang="en-US" altLang="en-US" sz="2400" dirty="0"/>
              <a:t> + " rows and " +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matrix[0].length + " columns: ");</a:t>
            </a:r>
            <a:endParaRPr lang="en-US" altLang="en-US" sz="2400" b="1" dirty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b="1" dirty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/>
              <a:t>for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 row = 0; row &lt; </a:t>
            </a:r>
            <a:r>
              <a:rPr lang="en-US" altLang="en-US" sz="2400" dirty="0" err="1"/>
              <a:t>matrix.length</a:t>
            </a:r>
            <a:r>
              <a:rPr lang="en-US" altLang="en-US" sz="2400" dirty="0"/>
              <a:t>; row++)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  matrix[row][column] = </a:t>
            </a:r>
            <a:r>
              <a:rPr lang="en-US" altLang="en-US" sz="2400" dirty="0" err="1"/>
              <a:t>input.nextInt</a:t>
            </a:r>
            <a:r>
              <a:rPr lang="en-US" altLang="en-US" sz="2400" dirty="0"/>
              <a:t>();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617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itchFamily="18" charset="0"/>
              </a:rPr>
              <a:t>Printing arrays</a:t>
            </a:r>
            <a:endParaRPr lang="en-US" altLang="en-US" sz="4500">
              <a:cs typeface="Times New Roman" pitchFamily="18" charset="0"/>
              <a:hlinkClick r:id="rId2" action="ppaction://program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/>
              <a:t>for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 row = 0; row &lt; </a:t>
            </a:r>
            <a:r>
              <a:rPr lang="en-US" altLang="en-US" sz="2400" dirty="0" err="1"/>
              <a:t>matrix.length</a:t>
            </a:r>
            <a:r>
              <a:rPr lang="en-US" altLang="en-US" sz="2400" dirty="0"/>
              <a:t>; row++)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System.out.print</a:t>
            </a:r>
            <a:r>
              <a:rPr lang="en-US" altLang="en-US" sz="2400" dirty="0"/>
              <a:t>(matrix[row][column] + " ");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  </a:t>
            </a:r>
            <a:r>
              <a:rPr lang="en-US" altLang="en-US" sz="2400" dirty="0" err="1"/>
              <a:t>System.out.println</a:t>
            </a:r>
            <a:r>
              <a:rPr lang="en-US" altLang="en-US" sz="2400" dirty="0"/>
              <a:t>();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/>
              <a:t>}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0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initialize array elements.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400" dirty="0">
                <a:latin typeface="Courier New" pitchFamily="49" charset="0"/>
              </a:rPr>
              <a:t>double[] </a:t>
            </a:r>
            <a:r>
              <a:rPr lang="en-US" altLang="en-US" sz="2400" dirty="0" err="1">
                <a:latin typeface="Courier New" pitchFamily="49" charset="0"/>
              </a:rPr>
              <a:t>myList</a:t>
            </a:r>
            <a:r>
              <a:rPr lang="en-US" altLang="en-US" sz="2400" dirty="0">
                <a:latin typeface="Courier New" pitchFamily="49" charset="0"/>
              </a:rPr>
              <a:t> = {1.9, 2.9, 3.4, 3.5};</a:t>
            </a:r>
          </a:p>
          <a:p>
            <a:pPr marL="85725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>
                <a:latin typeface="Courier New" pitchFamily="49" charset="0"/>
              </a:rPr>
              <a:t>double[] </a:t>
            </a:r>
            <a:r>
              <a:rPr lang="en-US" altLang="en-US" sz="2400" dirty="0" err="1">
                <a:latin typeface="Courier New" pitchFamily="49" charset="0"/>
              </a:rPr>
              <a:t>myList</a:t>
            </a:r>
            <a:r>
              <a:rPr lang="en-US" altLang="en-US" sz="2400" dirty="0">
                <a:latin typeface="Courier New" pitchFamily="49" charset="0"/>
              </a:rPr>
              <a:t> = new double[2];</a:t>
            </a:r>
            <a:endParaRPr lang="en-US" altLang="en-US" sz="2000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myList</a:t>
            </a:r>
            <a:r>
              <a:rPr lang="en-US" altLang="en-US" sz="2400" dirty="0">
                <a:latin typeface="Courier New" pitchFamily="49" charset="0"/>
              </a:rPr>
              <a:t>[0] = 1.9;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myList</a:t>
            </a:r>
            <a:r>
              <a:rPr lang="en-US" altLang="en-US" sz="2400" dirty="0">
                <a:latin typeface="Courier New" pitchFamily="49" charset="0"/>
              </a:rPr>
              <a:t>[1] = 2.9;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400" dirty="0">
                <a:latin typeface="+mj-lt"/>
              </a:rPr>
              <a:t>3.	With the help of a for loop.</a:t>
            </a:r>
          </a:p>
        </p:txBody>
      </p:sp>
    </p:spTree>
    <p:extLst>
      <p:ext uri="{BB962C8B-B14F-4D97-AF65-F5344CB8AC3E}">
        <p14:creationId xmlns:p14="http://schemas.microsoft.com/office/powerpoint/2010/main" val="25069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 dirty="0"/>
              <a:t>Trace Program with Arrays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970088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30620"/>
              <a:gd name="adj2" fmla="val 16405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Declare array variable values, create an array, and assign its reference to values</a:t>
            </a: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539750" y="2622550"/>
            <a:ext cx="3962400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1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39191"/>
              </p:ext>
            </p:extLst>
          </p:nvPr>
        </p:nvGraphicFramePr>
        <p:xfrm>
          <a:off x="5838825" y="2046288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4071938" y="2738438"/>
            <a:ext cx="2189162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 dirty="0"/>
              <a:t>Trace Program with Arrays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49188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69870"/>
              <a:gd name="adj2" fmla="val 4508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becomes 1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000125" y="2928938"/>
            <a:ext cx="80645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43230"/>
              </p:ext>
            </p:extLst>
          </p:nvPr>
        </p:nvGraphicFramePr>
        <p:xfrm>
          <a:off x="5838825" y="2238375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238375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public static void main(String[]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args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[] values = new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for (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= 1;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&lt; 5;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  values[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] =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50212" name="AutoShape 4"/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54134"/>
              <a:gd name="adj2" fmla="val 44463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 (=1) is less than 5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1785938" y="2895600"/>
            <a:ext cx="576262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10870"/>
              </p:ext>
            </p:extLst>
          </p:nvPr>
        </p:nvGraphicFramePr>
        <p:xfrm>
          <a:off x="5838825" y="2314575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314575"/>
                        <a:ext cx="1958975" cy="209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0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4407</Words>
  <Application>Microsoft Office PowerPoint</Application>
  <PresentationFormat>On-screen Show (4:3)</PresentationFormat>
  <Paragraphs>978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Book Antiqua</vt:lpstr>
      <vt:lpstr>Calibri</vt:lpstr>
      <vt:lpstr>Courier</vt:lpstr>
      <vt:lpstr>Courier New</vt:lpstr>
      <vt:lpstr>Monotype Sorts</vt:lpstr>
      <vt:lpstr>Times New Roman</vt:lpstr>
      <vt:lpstr>Wingdings</vt:lpstr>
      <vt:lpstr>Office Theme</vt:lpstr>
      <vt:lpstr>Microsoft Word Picture</vt:lpstr>
      <vt:lpstr>Picture</vt:lpstr>
      <vt:lpstr>Introduction to Java for C++ Programmers</vt:lpstr>
      <vt:lpstr>Objective</vt:lpstr>
      <vt:lpstr>Single Dimension Arrays</vt:lpstr>
      <vt:lpstr>Syntax</vt:lpstr>
      <vt:lpstr>PowerPoint Presentation</vt:lpstr>
      <vt:lpstr>Array Initializer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Enhanced for Loop (for-each loop)</vt:lpstr>
      <vt:lpstr>Problem: Deck of Cards</vt:lpstr>
      <vt:lpstr>PowerPoint Presentation</vt:lpstr>
      <vt:lpstr>Copying an Array</vt:lpstr>
      <vt:lpstr>PowerPoint Presentation</vt:lpstr>
      <vt:lpstr>Passing Arrays to the Methods</vt:lpstr>
      <vt:lpstr>PowerPoint Presentation</vt:lpstr>
      <vt:lpstr>Returning an Array</vt:lpstr>
      <vt:lpstr>Trace the reverse Method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Disadvantages </vt:lpstr>
      <vt:lpstr>Multidimensional Arrays</vt:lpstr>
      <vt:lpstr>Syntax</vt:lpstr>
      <vt:lpstr>Illustration</vt:lpstr>
      <vt:lpstr>Ragged Arrays</vt:lpstr>
      <vt:lpstr>Initializing arrays with input values</vt:lpstr>
      <vt:lpstr>Printing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m_gurru007@hotmail.com</dc:creator>
  <cp:lastModifiedBy>Reza</cp:lastModifiedBy>
  <cp:revision>17</cp:revision>
  <dcterms:created xsi:type="dcterms:W3CDTF">2018-01-19T06:30:55Z</dcterms:created>
  <dcterms:modified xsi:type="dcterms:W3CDTF">2018-01-22T00:51:38Z</dcterms:modified>
</cp:coreProperties>
</file>