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1" r:id="rId5"/>
    <p:sldId id="262" r:id="rId6"/>
    <p:sldId id="265" r:id="rId7"/>
    <p:sldId id="266" r:id="rId8"/>
    <p:sldId id="264" r:id="rId9"/>
    <p:sldId id="267" r:id="rId10"/>
    <p:sldId id="268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04AC4-CBB5-4CD8-8F14-1B2DE6D044E3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C0A63-C98E-4509-B3A9-9523ADCB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2F03-06C0-42AD-8ED3-2254AF901D91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77F0-9583-479D-928E-EAD2BB3431A5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B5D8-FDA1-42FF-A44E-F8459FD9C965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E3A7-12B4-4B2E-B810-107D09AECAB9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4E2-1E4F-438A-8D95-E619C4791896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8AE-4590-45F9-8E3F-82105134F39B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FF1B-08B0-44FD-B052-6025DEADCF53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7F6F-9F1D-4768-9307-D0E71D5A64E4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D526-F68B-49D8-972A-23321D6C4FC8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AC7-D64C-4B54-90C1-A69AA3C1BCB2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10A4-1DF3-4A90-8CB0-B950FB96EA89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DF57-A0E0-4BF7-8654-438FD35CE38F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E9AE-815B-47A2-86A1-B02A37F7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 - 3</a:t>
            </a:r>
          </a:p>
          <a:p>
            <a:r>
              <a:rPr lang="en-US"/>
              <a:t>JAC 444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Constructors, cont.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5344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A constructor with no parameters is referred to as a </a:t>
            </a:r>
            <a:r>
              <a:rPr lang="en-US" altLang="en-US" sz="3200" i="1" dirty="0">
                <a:cs typeface="Times New Roman" pitchFamily="18" charset="0"/>
              </a:rPr>
              <a:t>no-</a:t>
            </a:r>
            <a:r>
              <a:rPr lang="en-US" altLang="en-US" sz="3200" i="1" dirty="0" err="1">
                <a:cs typeface="Times New Roman" pitchFamily="18" charset="0"/>
              </a:rPr>
              <a:t>arg</a:t>
            </a:r>
            <a:r>
              <a:rPr lang="en-US" altLang="en-US" sz="3200" i="1" dirty="0">
                <a:cs typeface="Times New Roman" pitchFamily="18" charset="0"/>
              </a:rPr>
              <a:t> constructor</a:t>
            </a:r>
            <a:r>
              <a:rPr lang="en-US" altLang="en-US" sz="3200" dirty="0"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·       Constructors must have the same name as the class itself.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·       Constructors do not have a return type—not even void.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·       Constructors are invoked using the new operator when an object is created. Constructors play the role of initializing objects.</a:t>
            </a:r>
          </a:p>
        </p:txBody>
      </p:sp>
    </p:spTree>
    <p:extLst>
      <p:ext uri="{BB962C8B-B14F-4D97-AF65-F5344CB8AC3E}">
        <p14:creationId xmlns:p14="http://schemas.microsoft.com/office/powerpoint/2010/main" val="25533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Default Constructor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cs typeface="Courier New" pitchFamily="49" charset="0"/>
              </a:rPr>
              <a:t>A class may be declared without constructors.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cs typeface="Courier New" pitchFamily="49" charset="0"/>
              </a:rPr>
              <a:t>In this case, a no-</a:t>
            </a:r>
            <a:r>
              <a:rPr lang="en-US" altLang="en-US" sz="3200" dirty="0" err="1">
                <a:cs typeface="Courier New" pitchFamily="49" charset="0"/>
              </a:rPr>
              <a:t>arg</a:t>
            </a:r>
            <a:r>
              <a:rPr lang="en-US" altLang="en-US" sz="3200" dirty="0">
                <a:cs typeface="Courier New" pitchFamily="49" charset="0"/>
              </a:rPr>
              <a:t> constructor with an empty body is implicitly declared in the class.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cs typeface="Courier New" pitchFamily="49" charset="0"/>
              </a:rPr>
              <a:t>This constructor, called </a:t>
            </a:r>
            <a:r>
              <a:rPr lang="en-US" altLang="en-US" sz="3200" i="1" dirty="0">
                <a:cs typeface="Courier New" pitchFamily="49" charset="0"/>
              </a:rPr>
              <a:t>a default constructor</a:t>
            </a:r>
            <a:r>
              <a:rPr lang="en-US" altLang="en-US" sz="3200" dirty="0">
                <a:cs typeface="Courier New" pitchFamily="49" charset="0"/>
              </a:rPr>
              <a:t>, is provided automatically </a:t>
            </a:r>
            <a:r>
              <a:rPr lang="en-US" altLang="en-US" sz="3200" i="1" dirty="0">
                <a:cs typeface="Courier New" pitchFamily="49" charset="0"/>
              </a:rPr>
              <a:t>only if no constructors are explicitly declared in the class</a:t>
            </a:r>
            <a:r>
              <a:rPr lang="en-US" altLang="en-US" sz="3200" dirty="0">
                <a:cs typeface="Courier New" pitchFamily="49" charset="0"/>
              </a:rPr>
              <a:t>.</a:t>
            </a:r>
            <a:endParaRPr lang="en-US" altLang="en-US" sz="3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8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0200"/>
          </a:xfrm>
        </p:spPr>
        <p:txBody>
          <a:bodyPr/>
          <a:lstStyle/>
          <a:p>
            <a:r>
              <a:rPr lang="en-US" altLang="en-US"/>
              <a:t>Declaring/Creating Objects</a:t>
            </a:r>
            <a:br>
              <a:rPr lang="en-US" altLang="en-US"/>
            </a:br>
            <a:r>
              <a:rPr lang="en-US" altLang="en-US"/>
              <a:t>in a Single Step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9060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ClassName </a:t>
            </a:r>
            <a:r>
              <a:rPr lang="en-US" altLang="en-US" sz="2600">
                <a:latin typeface="Courier New" pitchFamily="49" charset="0"/>
              </a:rPr>
              <a:t>objectRefVar</a:t>
            </a:r>
            <a:r>
              <a:rPr lang="en-US" altLang="en-US" sz="2800">
                <a:latin typeface="Courier New" pitchFamily="49" charset="0"/>
              </a:rPr>
              <a:t> = new ClassName();</a:t>
            </a:r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600">
                <a:latin typeface="Courier New" pitchFamily="49" charset="0"/>
              </a:rPr>
              <a:t>Circle myCircle = new Circle();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657600" y="38100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4953000" y="3352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4876800" y="2968625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Create an object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3276600" y="3505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 flipH="1">
            <a:off x="2667000" y="3505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33600" y="29718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Assign object reference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4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Accessing Objects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sz="280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       </a:t>
            </a:r>
            <a:r>
              <a:rPr lang="en-US" altLang="en-US" sz="2600">
                <a:latin typeface="Courier New" pitchFamily="49" charset="0"/>
              </a:rPr>
              <a:t>objectRefVar.data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r>
              <a:rPr lang="en-US" altLang="en-US" sz="2800" i="1">
                <a:latin typeface="Book Antiqua" pitchFamily="18" charset="0"/>
              </a:rPr>
              <a:t>        e.g., </a:t>
            </a:r>
            <a:r>
              <a:rPr lang="en-US" altLang="en-US" sz="2400">
                <a:latin typeface="Courier New" pitchFamily="49" charset="0"/>
              </a:rPr>
              <a:t>myCircle.radius</a:t>
            </a:r>
            <a:endParaRPr lang="en-US" altLang="en-US" sz="2800" i="1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/>
          </a:p>
          <a:p>
            <a:r>
              <a:rPr lang="en-US" altLang="en-US" sz="2800"/>
              <a:t>Invoking the object’s method: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      </a:t>
            </a:r>
            <a:r>
              <a:rPr lang="en-US" altLang="en-US" sz="2600">
                <a:latin typeface="Courier New" pitchFamily="49" charset="0"/>
              </a:rPr>
              <a:t>objectRefVar.methodName(arguments)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r>
              <a:rPr lang="en-US" altLang="en-US" sz="2800" i="1">
                <a:latin typeface="Book Antiqua" pitchFamily="18" charset="0"/>
              </a:rPr>
              <a:t>       e.g., </a:t>
            </a:r>
            <a:r>
              <a:rPr lang="en-US" altLang="en-US" sz="2400">
                <a:latin typeface="Courier New" pitchFamily="49" charset="0"/>
              </a:rPr>
              <a:t>myCircle.getArea()</a:t>
            </a:r>
          </a:p>
        </p:txBody>
      </p:sp>
    </p:spTree>
    <p:extLst>
      <p:ext uri="{BB962C8B-B14F-4D97-AF65-F5344CB8AC3E}">
        <p14:creationId xmlns:p14="http://schemas.microsoft.com/office/powerpoint/2010/main" val="414742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Trace Code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SCircle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228600" y="1981200"/>
            <a:ext cx="1501775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89" name="AutoShape 9"/>
          <p:cNvSpPr>
            <a:spLocks noChangeArrowheads="1"/>
          </p:cNvSpPr>
          <p:nvPr/>
        </p:nvSpPr>
        <p:spPr bwMode="auto">
          <a:xfrm>
            <a:off x="5838825" y="1009650"/>
            <a:ext cx="2265363" cy="344488"/>
          </a:xfrm>
          <a:prstGeom prst="wedgeRoundRectCallout">
            <a:avLst>
              <a:gd name="adj1" fmla="val -25824"/>
              <a:gd name="adj2" fmla="val 24585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Declare myCircle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</p:spTree>
    <p:extLst>
      <p:ext uri="{BB962C8B-B14F-4D97-AF65-F5344CB8AC3E}">
        <p14:creationId xmlns:p14="http://schemas.microsoft.com/office/powerpoint/2010/main" val="425561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922463" y="1970088"/>
            <a:ext cx="1651000" cy="2667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871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5570538" y="285273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85273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  <p:sp>
        <p:nvSpPr>
          <p:cNvPr id="328711" name="AutoShape 7"/>
          <p:cNvSpPr>
            <a:spLocks noChangeArrowheads="1"/>
          </p:cNvSpPr>
          <p:nvPr/>
        </p:nvSpPr>
        <p:spPr bwMode="auto">
          <a:xfrm>
            <a:off x="3881438" y="4695825"/>
            <a:ext cx="1689100" cy="422275"/>
          </a:xfrm>
          <a:prstGeom prst="wedgeRoundRectCallout">
            <a:avLst>
              <a:gd name="adj1" fmla="val 77162"/>
              <a:gd name="adj2" fmla="val -4071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Create a circle</a:t>
            </a:r>
          </a:p>
        </p:txBody>
      </p:sp>
    </p:spTree>
    <p:extLst>
      <p:ext uri="{BB962C8B-B14F-4D97-AF65-F5344CB8AC3E}">
        <p14:creationId xmlns:p14="http://schemas.microsoft.com/office/powerpoint/2010/main" val="377768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1730375" y="1970088"/>
            <a:ext cx="1920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2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570538" y="285273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85273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 flipH="1">
            <a:off x="6991350" y="223837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28" name="AutoShape 12"/>
          <p:cNvSpPr>
            <a:spLocks noChangeArrowheads="1"/>
          </p:cNvSpPr>
          <p:nvPr/>
        </p:nvSpPr>
        <p:spPr bwMode="auto">
          <a:xfrm>
            <a:off x="3151188" y="2928938"/>
            <a:ext cx="2497137" cy="730250"/>
          </a:xfrm>
          <a:prstGeom prst="wedgeRoundRectCallout">
            <a:avLst>
              <a:gd name="adj1" fmla="val 113509"/>
              <a:gd name="adj2" fmla="val -776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Assign object reference to myCircle</a:t>
            </a:r>
          </a:p>
        </p:txBody>
      </p:sp>
    </p:spTree>
    <p:extLst>
      <p:ext uri="{BB962C8B-B14F-4D97-AF65-F5344CB8AC3E}">
        <p14:creationId xmlns:p14="http://schemas.microsoft.com/office/powerpoint/2010/main" val="29126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304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570538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193675" y="1700213"/>
            <a:ext cx="1651000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yourCircle</a:t>
            </a:r>
          </a:p>
        </p:txBody>
      </p:sp>
      <p:sp>
        <p:nvSpPr>
          <p:cNvPr id="343051" name="AutoShape 11"/>
          <p:cNvSpPr>
            <a:spLocks noChangeArrowheads="1"/>
          </p:cNvSpPr>
          <p:nvPr/>
        </p:nvSpPr>
        <p:spPr bwMode="auto">
          <a:xfrm>
            <a:off x="5646738" y="4887913"/>
            <a:ext cx="2843212" cy="500062"/>
          </a:xfrm>
          <a:prstGeom prst="wedgeRoundRectCallout">
            <a:avLst>
              <a:gd name="adj1" fmla="val -5444"/>
              <a:gd name="adj2" fmla="val -26143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Declare yourCircle</a:t>
            </a:r>
          </a:p>
        </p:txBody>
      </p:sp>
    </p:spTree>
    <p:extLst>
      <p:ext uri="{BB962C8B-B14F-4D97-AF65-F5344CB8AC3E}">
        <p14:creationId xmlns:p14="http://schemas.microsoft.com/office/powerpoint/2010/main" val="282744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407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570538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yourCircle</a:t>
            </a:r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2074863" y="1662113"/>
            <a:ext cx="1268412" cy="3079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4079" name="Object 15"/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Picture" r:id="rId5" imgW="1028880" imgH="457200" progId="Word.Picture.8">
                  <p:embed/>
                </p:oleObj>
              </mc:Choice>
              <mc:Fallback>
                <p:oleObj name="Picture" r:id="rId5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80" name="AutoShape 16"/>
          <p:cNvSpPr>
            <a:spLocks noChangeArrowheads="1"/>
          </p:cNvSpPr>
          <p:nvPr/>
        </p:nvSpPr>
        <p:spPr bwMode="auto">
          <a:xfrm>
            <a:off x="3573463" y="4927600"/>
            <a:ext cx="1804987" cy="652463"/>
          </a:xfrm>
          <a:prstGeom prst="wedgeRoundRectCallout">
            <a:avLst>
              <a:gd name="adj1" fmla="val 89227"/>
              <a:gd name="adj2" fmla="val -8722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Create a new Circle object</a:t>
            </a:r>
          </a:p>
        </p:txBody>
      </p:sp>
    </p:spTree>
    <p:extLst>
      <p:ext uri="{BB962C8B-B14F-4D97-AF65-F5344CB8AC3E}">
        <p14:creationId xmlns:p14="http://schemas.microsoft.com/office/powerpoint/2010/main" val="159926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509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570538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8" name="Rectangle 10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yourCircle</a:t>
            </a:r>
          </a:p>
        </p:txBody>
      </p:sp>
      <p:sp>
        <p:nvSpPr>
          <p:cNvPr id="345100" name="Rectangle 12"/>
          <p:cNvSpPr>
            <a:spLocks noChangeArrowheads="1"/>
          </p:cNvSpPr>
          <p:nvPr/>
        </p:nvSpPr>
        <p:spPr bwMode="auto">
          <a:xfrm>
            <a:off x="1844675" y="1700213"/>
            <a:ext cx="2301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Picture" r:id="rId5" imgW="1028880" imgH="457200" progId="Word.Picture.8">
                  <p:embed/>
                </p:oleObj>
              </mc:Choice>
              <mc:Fallback>
                <p:oleObj name="Picture" r:id="rId5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AutoShape 15"/>
          <p:cNvSpPr>
            <a:spLocks noChangeArrowheads="1"/>
          </p:cNvSpPr>
          <p:nvPr/>
        </p:nvSpPr>
        <p:spPr bwMode="auto">
          <a:xfrm>
            <a:off x="3343275" y="4119563"/>
            <a:ext cx="2495550" cy="692150"/>
          </a:xfrm>
          <a:prstGeom prst="wedgeRoundRectCallout">
            <a:avLst>
              <a:gd name="adj1" fmla="val 98028"/>
              <a:gd name="adj2" fmla="val -5252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Assign object reference to yourCircle</a:t>
            </a:r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segment students should be able to have understanding about: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 Oriented programming</a:t>
            </a:r>
          </a:p>
          <a:p>
            <a:r>
              <a:rPr lang="en-US" dirty="0"/>
              <a:t>Java Objects</a:t>
            </a:r>
          </a:p>
          <a:p>
            <a:r>
              <a:rPr lang="en-US" dirty="0"/>
              <a:t>Java Classes</a:t>
            </a:r>
          </a:p>
        </p:txBody>
      </p:sp>
    </p:spTree>
    <p:extLst>
      <p:ext uri="{BB962C8B-B14F-4D97-AF65-F5344CB8AC3E}">
        <p14:creationId xmlns:p14="http://schemas.microsoft.com/office/powerpoint/2010/main" val="3293755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611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570538" y="20462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462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yourCircle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193675" y="2238375"/>
            <a:ext cx="4456113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6125" name="Object 13"/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Picture" r:id="rId5" imgW="1028880" imgH="457200" progId="Word.Picture.8">
                  <p:embed/>
                </p:oleObj>
              </mc:Choice>
              <mc:Fallback>
                <p:oleObj name="Picture" r:id="rId5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6" name="AutoShape 14"/>
          <p:cNvSpPr>
            <a:spLocks noChangeArrowheads="1"/>
          </p:cNvSpPr>
          <p:nvPr/>
        </p:nvSpPr>
        <p:spPr bwMode="auto">
          <a:xfrm>
            <a:off x="3035300" y="4849813"/>
            <a:ext cx="2497138" cy="806450"/>
          </a:xfrm>
          <a:prstGeom prst="wedgeRoundRectCallout">
            <a:avLst>
              <a:gd name="adj1" fmla="val 73269"/>
              <a:gd name="adj2" fmla="val -7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Change radius in yourCircle</a:t>
            </a:r>
            <a:endParaRPr lang="en-US" altLang="en-US" sz="1800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Math.methodName</a:t>
            </a:r>
            <a:r>
              <a:rPr lang="en-US" dirty="0"/>
              <a:t>(arguments) e.g., 			</a:t>
            </a:r>
            <a:r>
              <a:rPr lang="en-US" dirty="0" err="1"/>
              <a:t>Math.pow</a:t>
            </a:r>
            <a:r>
              <a:rPr lang="en-US" dirty="0"/>
              <a:t>(3,2)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Circle1.getArea() 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>
                <a:cs typeface="Times New Roman" pitchFamily="18" charset="0"/>
              </a:rPr>
              <a:t>Methods used in Math  class are static methods, which are defined using the </a:t>
            </a:r>
            <a:r>
              <a:rPr lang="en-US" altLang="en-US" u="sng" dirty="0">
                <a:cs typeface="Times New Roman" pitchFamily="18" charset="0"/>
              </a:rPr>
              <a:t>static</a:t>
            </a:r>
            <a:r>
              <a:rPr lang="en-US" altLang="en-US" dirty="0">
                <a:cs typeface="Times New Roman" pitchFamily="18" charset="0"/>
              </a:rPr>
              <a:t> keyword.</a:t>
            </a: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dirty="0">
                <a:cs typeface="Times New Roman" pitchFamily="18" charset="0"/>
              </a:rPr>
              <a:t>However, </a:t>
            </a:r>
            <a:r>
              <a:rPr lang="en-US" altLang="en-US" u="sng" dirty="0" err="1">
                <a:cs typeface="Times New Roman" pitchFamily="18" charset="0"/>
              </a:rPr>
              <a:t>getArea</a:t>
            </a:r>
            <a:r>
              <a:rPr lang="en-US" altLang="en-US" u="sng" dirty="0">
                <a:cs typeface="Times New Roman" pitchFamily="18" charset="0"/>
              </a:rPr>
              <a:t>()</a:t>
            </a:r>
            <a:r>
              <a:rPr lang="en-US" altLang="en-US" dirty="0">
                <a:cs typeface="Times New Roman" pitchFamily="18" charset="0"/>
              </a:rPr>
              <a:t> is non-static. It must be invoked from an object using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endParaRPr lang="en-US" altLang="en-US" sz="2400" dirty="0">
              <a:cs typeface="Times New Roman" pitchFamily="18" charset="0"/>
            </a:endParaRPr>
          </a:p>
          <a:p>
            <a:pPr marL="979488" lvl="1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altLang="en-US" sz="2000" u="sng" dirty="0" err="1">
                <a:cs typeface="Times New Roman" pitchFamily="18" charset="0"/>
              </a:rPr>
              <a:t>objectRefVar.methodName</a:t>
            </a:r>
            <a:r>
              <a:rPr lang="en-US" altLang="en-US" sz="2000" u="sng" dirty="0">
                <a:cs typeface="Times New Roman" pitchFamily="18" charset="0"/>
              </a:rPr>
              <a:t>(arguments)</a:t>
            </a:r>
            <a:r>
              <a:rPr lang="en-US" altLang="en-US" sz="2000" dirty="0">
                <a:cs typeface="Times New Roman" pitchFamily="18" charset="0"/>
              </a:rPr>
              <a:t> (e.g., </a:t>
            </a:r>
            <a:r>
              <a:rPr lang="en-US" altLang="en-US" sz="2000" u="sng" dirty="0" err="1">
                <a:cs typeface="Times New Roman" pitchFamily="18" charset="0"/>
              </a:rPr>
              <a:t>myCircle.getArea</a:t>
            </a:r>
            <a:r>
              <a:rPr lang="en-US" altLang="en-US" sz="2000" u="sng" dirty="0">
                <a:cs typeface="Times New Roman" pitchFamily="18" charset="0"/>
              </a:rPr>
              <a:t>()</a:t>
            </a:r>
            <a:r>
              <a:rPr lang="en-US" altLang="en-US" sz="2000" dirty="0">
                <a:cs typeface="Times New Roman" pitchFamily="18" charset="0"/>
              </a:rPr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CEFA9-E395-430C-B40B-DE770B58057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Copying Variables of Primitive Data Types and Object Types</a:t>
            </a: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70817"/>
              </p:ext>
            </p:extLst>
          </p:nvPr>
        </p:nvGraphicFramePr>
        <p:xfrm>
          <a:off x="155575" y="1662113"/>
          <a:ext cx="376396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Picture" r:id="rId3" imgW="2156460" imgH="1197864" progId="Word.Picture.8">
                  <p:embed/>
                </p:oleObj>
              </mc:Choice>
              <mc:Fallback>
                <p:oleObj name="Picture" r:id="rId3" imgW="2156460" imgH="11978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662113"/>
                        <a:ext cx="3763963" cy="2090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044249"/>
              </p:ext>
            </p:extLst>
          </p:nvPr>
        </p:nvGraphicFramePr>
        <p:xfrm>
          <a:off x="3689350" y="3849688"/>
          <a:ext cx="534035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Picture" r:id="rId5" imgW="3438873" imgH="1737664" progId="Word.Picture.8">
                  <p:embed/>
                </p:oleObj>
              </mc:Choice>
              <mc:Fallback>
                <p:oleObj name="Picture" r:id="rId5" imgW="3438873" imgH="1737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849688"/>
                        <a:ext cx="5340350" cy="2703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95800" y="1988403"/>
            <a:ext cx="4325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type assignments? </a:t>
            </a:r>
            <a:r>
              <a:rPr lang="en-US" sz="2400" dirty="0" err="1"/>
              <a:t>i</a:t>
            </a:r>
            <a:r>
              <a:rPr lang="en-US" sz="2400" dirty="0"/>
              <a:t> = j</a:t>
            </a:r>
          </a:p>
          <a:p>
            <a:r>
              <a:rPr lang="en-US" sz="2400" dirty="0"/>
              <a:t>Object type assignments? c1 = c2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343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has automatic Garbage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486400"/>
            <a:ext cx="259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happen to this?</a:t>
            </a:r>
          </a:p>
        </p:txBody>
      </p:sp>
      <p:sp>
        <p:nvSpPr>
          <p:cNvPr id="5" name="Oval 4"/>
          <p:cNvSpPr/>
          <p:nvPr/>
        </p:nvSpPr>
        <p:spPr>
          <a:xfrm>
            <a:off x="6658571" y="5671066"/>
            <a:ext cx="1266229" cy="1034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743622" y="5671066"/>
            <a:ext cx="3914949" cy="517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cs typeface="Courier New" pitchFamily="49" charset="0"/>
              </a:rPr>
              <a:t>An </a:t>
            </a:r>
            <a:r>
              <a:rPr lang="en-US" altLang="en-US" sz="2800" i="1" dirty="0">
                <a:cs typeface="Courier New" pitchFamily="49" charset="0"/>
              </a:rPr>
              <a:t>object:</a:t>
            </a:r>
            <a:r>
              <a:rPr lang="en-US" altLang="en-US" sz="2800" dirty="0">
                <a:cs typeface="Courier New" pitchFamily="49" charset="0"/>
              </a:rPr>
              <a:t> </a:t>
            </a:r>
          </a:p>
          <a:p>
            <a:endParaRPr lang="en-US" altLang="en-US" sz="2800" dirty="0">
              <a:cs typeface="Courier New" pitchFamily="49" charset="0"/>
            </a:endParaRPr>
          </a:p>
          <a:p>
            <a:r>
              <a:rPr lang="en-US" altLang="en-US" sz="2800" dirty="0">
                <a:cs typeface="Courier New" pitchFamily="49" charset="0"/>
              </a:rPr>
              <a:t>An object:</a:t>
            </a:r>
          </a:p>
          <a:p>
            <a:pPr marL="0" indent="0">
              <a:buNone/>
            </a:pPr>
            <a:endParaRPr lang="en-US" altLang="en-US" sz="2800" dirty="0">
              <a:cs typeface="Courier New" pitchFamily="49" charset="0"/>
            </a:endParaRPr>
          </a:p>
          <a:p>
            <a:r>
              <a:rPr lang="en-US" altLang="en-US" sz="2800" dirty="0">
                <a:cs typeface="Courier New" pitchFamily="49" charset="0"/>
              </a:rPr>
              <a:t>The </a:t>
            </a:r>
            <a:r>
              <a:rPr lang="en-US" altLang="en-US" sz="2800" i="1" dirty="0">
                <a:cs typeface="Courier New" pitchFamily="49" charset="0"/>
              </a:rPr>
              <a:t>state:</a:t>
            </a:r>
          </a:p>
          <a:p>
            <a:endParaRPr lang="en-US" altLang="en-US" sz="2800" dirty="0">
              <a:cs typeface="Courier New" pitchFamily="49" charset="0"/>
            </a:endParaRPr>
          </a:p>
          <a:p>
            <a:endParaRPr lang="en-US" altLang="en-US" sz="2800" dirty="0">
              <a:cs typeface="Courier New" pitchFamily="49" charset="0"/>
            </a:endParaRPr>
          </a:p>
          <a:p>
            <a:r>
              <a:rPr lang="en-US" altLang="en-US" sz="2800" dirty="0">
                <a:cs typeface="Courier New" pitchFamily="49" charset="0"/>
              </a:rPr>
              <a:t>The </a:t>
            </a:r>
            <a:r>
              <a:rPr lang="en-US" altLang="en-US" sz="2800" i="1" dirty="0">
                <a:cs typeface="Courier New" pitchFamily="49" charset="0"/>
              </a:rPr>
              <a:t>behavior:</a:t>
            </a:r>
            <a:endParaRPr lang="en-US" altLang="en-US" sz="2800" dirty="0"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589782"/>
            <a:ext cx="5665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cs typeface="Courier New" pitchFamily="49" charset="0"/>
              </a:rPr>
              <a:t>represents an entity in the real world </a:t>
            </a:r>
          </a:p>
          <a:p>
            <a:r>
              <a:rPr lang="en-US" altLang="en-US" sz="2800" dirty="0">
                <a:cs typeface="Courier New" pitchFamily="49" charset="0"/>
              </a:rPr>
              <a:t>that can be distinctly identified.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2627293"/>
            <a:ext cx="4902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cs typeface="Courier New" pitchFamily="49" charset="0"/>
              </a:rPr>
              <a:t>has a unique identity, state, and </a:t>
            </a:r>
          </a:p>
          <a:p>
            <a:r>
              <a:rPr lang="en-US" altLang="en-US" sz="2800" dirty="0">
                <a:cs typeface="Courier New" pitchFamily="49" charset="0"/>
              </a:rPr>
              <a:t>behaviors.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3657600"/>
            <a:ext cx="56751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cs typeface="Courier New" pitchFamily="49" charset="0"/>
              </a:rPr>
              <a:t>of an object consists of a set of </a:t>
            </a:r>
            <a:r>
              <a:rPr lang="en-US" altLang="en-US" sz="2800" i="1" dirty="0">
                <a:cs typeface="Courier New" pitchFamily="49" charset="0"/>
              </a:rPr>
              <a:t>data</a:t>
            </a:r>
            <a:r>
              <a:rPr lang="en-US" altLang="en-US" sz="2800" dirty="0">
                <a:cs typeface="Courier New" pitchFamily="49" charset="0"/>
              </a:rPr>
              <a:t> </a:t>
            </a:r>
          </a:p>
          <a:p>
            <a:r>
              <a:rPr lang="en-US" altLang="en-US" sz="2800" i="1" dirty="0">
                <a:cs typeface="Courier New" pitchFamily="49" charset="0"/>
              </a:rPr>
              <a:t>fields</a:t>
            </a:r>
            <a:r>
              <a:rPr lang="en-US" altLang="en-US" sz="2800" dirty="0">
                <a:cs typeface="Courier New" pitchFamily="49" charset="0"/>
              </a:rPr>
              <a:t> (also known as </a:t>
            </a:r>
            <a:r>
              <a:rPr lang="en-US" altLang="en-US" sz="2800" i="1" dirty="0">
                <a:cs typeface="Courier New" pitchFamily="49" charset="0"/>
              </a:rPr>
              <a:t>properties</a:t>
            </a:r>
            <a:r>
              <a:rPr lang="en-US" altLang="en-US" sz="2800" dirty="0">
                <a:cs typeface="Courier New" pitchFamily="49" charset="0"/>
              </a:rPr>
              <a:t>) with </a:t>
            </a:r>
          </a:p>
          <a:p>
            <a:r>
              <a:rPr lang="en-US" altLang="en-US" sz="2800" dirty="0">
                <a:cs typeface="Courier New" pitchFamily="49" charset="0"/>
              </a:rPr>
              <a:t>their current values.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181600"/>
            <a:ext cx="508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cs typeface="Courier New" pitchFamily="49" charset="0"/>
              </a:rPr>
              <a:t>of an object is defined by a set of </a:t>
            </a:r>
          </a:p>
          <a:p>
            <a:r>
              <a:rPr lang="en-US" altLang="en-US" sz="2800" dirty="0">
                <a:cs typeface="Courier New" pitchFamily="49" charset="0"/>
              </a:rPr>
              <a:t>methods.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7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Objects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68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cs typeface="Times New Roman" pitchFamily="18" charset="0"/>
              </a:rPr>
              <a:t>An object has both a state and behavior. The state defines the object, and the behavior defines what the object does.</a:t>
            </a:r>
            <a:endParaRPr lang="en-US" altLang="en-US" sz="3200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87211"/>
              </p:ext>
            </p:extLst>
          </p:nvPr>
        </p:nvGraphicFramePr>
        <p:xfrm>
          <a:off x="385763" y="1047750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3" imgW="4952880" imgH="1752480" progId="Word.Picture.8">
                  <p:embed/>
                </p:oleObj>
              </mc:Choice>
              <mc:Fallback>
                <p:oleObj name="Picture" r:id="rId3" imgW="4952880" imgH="1752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047750"/>
                        <a:ext cx="8299450" cy="294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48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Classes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8610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A Java class uses </a:t>
            </a:r>
            <a:r>
              <a:rPr lang="en-US" altLang="en-US" sz="3200" b="1" u="sng" dirty="0">
                <a:cs typeface="Times New Roman" pitchFamily="18" charset="0"/>
              </a:rPr>
              <a:t>variables</a:t>
            </a:r>
            <a:r>
              <a:rPr lang="en-US" altLang="en-US" sz="3200" dirty="0">
                <a:cs typeface="Times New Roman" pitchFamily="18" charset="0"/>
              </a:rPr>
              <a:t> to define data fields and </a:t>
            </a:r>
            <a:r>
              <a:rPr lang="en-US" altLang="en-US" sz="3200" b="1" u="sng" dirty="0">
                <a:cs typeface="Times New Roman" pitchFamily="18" charset="0"/>
              </a:rPr>
              <a:t>methods</a:t>
            </a:r>
            <a:r>
              <a:rPr lang="en-US" altLang="en-US" sz="3200" dirty="0">
                <a:cs typeface="Times New Roman" pitchFamily="18" charset="0"/>
              </a:rPr>
              <a:t> to define behaviors. </a:t>
            </a: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 dirty="0">
                <a:cs typeface="Times New Roman" pitchFamily="18" charset="0"/>
              </a:rPr>
              <a:t>Classes</a:t>
            </a:r>
            <a:r>
              <a:rPr lang="en-US" altLang="en-US" sz="3200" dirty="0">
                <a:cs typeface="Times New Roman" pitchFamily="18" charset="0"/>
              </a:rPr>
              <a:t> are constructs that define objects of the same type.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3178306"/>
            <a:ext cx="8610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Additionally, a class provides a special type of methods, known as </a:t>
            </a:r>
            <a:r>
              <a:rPr lang="en-US" altLang="en-US" sz="3200" b="1" u="sng" dirty="0">
                <a:cs typeface="Times New Roman" pitchFamily="18" charset="0"/>
              </a:rPr>
              <a:t>constructors</a:t>
            </a:r>
            <a:r>
              <a:rPr lang="en-US" altLang="en-US" sz="3200" dirty="0">
                <a:cs typeface="Times New Roman" pitchFamily="18" charset="0"/>
              </a:rPr>
              <a:t>, which are invoked to construct objects from the class.</a:t>
            </a:r>
          </a:p>
        </p:txBody>
      </p:sp>
    </p:spTree>
    <p:extLst>
      <p:ext uri="{BB962C8B-B14F-4D97-AF65-F5344CB8AC3E}">
        <p14:creationId xmlns:p14="http://schemas.microsoft.com/office/powerpoint/2010/main" val="11770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spc="-5" dirty="0"/>
              <a:t>Class</a:t>
            </a:r>
            <a:r>
              <a:rPr lang="en-US" sz="4000" spc="-50" dirty="0"/>
              <a:t> </a:t>
            </a:r>
            <a:r>
              <a:rPr lang="en-US" sz="4000" spc="-5" dirty="0"/>
              <a:t>Declaration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cs typeface="Arial"/>
              </a:rPr>
              <a:t>The class declaration in Java has the following</a:t>
            </a:r>
            <a:r>
              <a:rPr lang="en-US" sz="2000" spc="1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format:</a:t>
            </a:r>
            <a:endParaRPr lang="en-US" sz="2000" dirty="0">
              <a:cs typeface="Arial"/>
            </a:endParaRPr>
          </a:p>
          <a:p>
            <a:pPr marL="1383665" marR="5173345" indent="-457200">
              <a:lnSpc>
                <a:spcPct val="128499"/>
              </a:lnSpc>
              <a:spcBef>
                <a:spcPts val="15"/>
              </a:spcBef>
            </a:pPr>
            <a:r>
              <a:rPr lang="en-US" sz="2000" b="1" dirty="0">
                <a:cs typeface="Consolas"/>
              </a:rPr>
              <a:t>class </a:t>
            </a:r>
            <a:r>
              <a:rPr lang="en-US" sz="2000" b="1" dirty="0" err="1">
                <a:cs typeface="Consolas"/>
              </a:rPr>
              <a:t>ClassName</a:t>
            </a:r>
            <a:r>
              <a:rPr lang="en-US" sz="2000" b="1" dirty="0">
                <a:cs typeface="Consolas"/>
              </a:rPr>
              <a:t> {  field(s)  constructor(s)</a:t>
            </a:r>
            <a:endParaRPr lang="en-US" sz="2000" dirty="0">
              <a:cs typeface="Consolas"/>
            </a:endParaRPr>
          </a:p>
          <a:p>
            <a:pPr marL="1383665" marR="3665854">
              <a:lnSpc>
                <a:spcPct val="128499"/>
              </a:lnSpc>
            </a:pPr>
            <a:r>
              <a:rPr lang="en-US" sz="2000" b="1" dirty="0">
                <a:cs typeface="Consolas"/>
              </a:rPr>
              <a:t>method declaration(s)  other class</a:t>
            </a:r>
            <a:r>
              <a:rPr lang="en-US" sz="2000" b="1" spc="-110" dirty="0">
                <a:cs typeface="Consolas"/>
              </a:rPr>
              <a:t> </a:t>
            </a:r>
            <a:r>
              <a:rPr lang="en-US" sz="2000" b="1" dirty="0">
                <a:cs typeface="Consolas"/>
              </a:rPr>
              <a:t>declaration(s)</a:t>
            </a:r>
            <a:endParaRPr lang="en-US" sz="2000" dirty="0"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615"/>
              </a:spcBef>
            </a:pPr>
            <a:r>
              <a:rPr lang="en-US" sz="2000" b="1" dirty="0">
                <a:cs typeface="Consolas"/>
              </a:rPr>
              <a:t>}</a:t>
            </a:r>
            <a:endParaRPr lang="en-US" sz="2000" dirty="0">
              <a:cs typeface="Consolas"/>
            </a:endParaRPr>
          </a:p>
          <a:p>
            <a:pPr marL="12700" marR="5080">
              <a:lnSpc>
                <a:spcPct val="116399"/>
              </a:lnSpc>
              <a:spcBef>
                <a:spcPts val="384"/>
              </a:spcBef>
            </a:pPr>
            <a:r>
              <a:rPr lang="en-US" sz="2000" spc="-5" dirty="0">
                <a:cs typeface="Arial"/>
              </a:rPr>
              <a:t>The class contains </a:t>
            </a:r>
            <a:r>
              <a:rPr lang="en-US" sz="2000" spc="-5" dirty="0">
                <a:solidFill>
                  <a:srgbClr val="465D9C"/>
                </a:solidFill>
                <a:cs typeface="Arial"/>
              </a:rPr>
              <a:t>all the code you have to </a:t>
            </a:r>
            <a:r>
              <a:rPr lang="en-US" sz="2000" dirty="0">
                <a:solidFill>
                  <a:srgbClr val="465D9C"/>
                </a:solidFill>
                <a:cs typeface="Arial"/>
              </a:rPr>
              <a:t>write</a:t>
            </a:r>
            <a:r>
              <a:rPr lang="en-US" sz="2000" dirty="0">
                <a:cs typeface="Arial"/>
              </a:rPr>
              <a:t>. </a:t>
            </a:r>
            <a:r>
              <a:rPr lang="en-US" sz="2000" spc="-5" dirty="0">
                <a:cs typeface="Arial"/>
              </a:rPr>
              <a:t>Your code must be enclosed by curly  braces.</a:t>
            </a:r>
            <a:endParaRPr lang="en-US" sz="2000" dirty="0">
              <a:cs typeface="Arial"/>
            </a:endParaRPr>
          </a:p>
          <a:p>
            <a:pPr>
              <a:lnSpc>
                <a:spcPct val="100000"/>
              </a:lnSpc>
            </a:pPr>
            <a:endParaRPr lang="en-US"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2000" spc="-5" dirty="0">
                <a:cs typeface="Arial"/>
              </a:rPr>
              <a:t>The object's’ life cycle is determined by the elements of the class as</a:t>
            </a:r>
            <a:r>
              <a:rPr lang="en-US" sz="2000" spc="204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following:</a:t>
            </a:r>
            <a:endParaRPr lang="en-US" sz="2000" dirty="0">
              <a:cs typeface="Arial"/>
            </a:endParaRPr>
          </a:p>
          <a:p>
            <a:pPr marL="491490" indent="-47879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lang="en-US" sz="2000" spc="-5" dirty="0">
                <a:cs typeface="Arial"/>
              </a:rPr>
              <a:t>Objects initializations –</a:t>
            </a:r>
            <a:r>
              <a:rPr lang="en-US" sz="2000" spc="70" dirty="0">
                <a:cs typeface="Arial"/>
              </a:rPr>
              <a:t> </a:t>
            </a:r>
            <a:r>
              <a:rPr lang="en-US" sz="2000" spc="-5" dirty="0">
                <a:solidFill>
                  <a:srgbClr val="465D9C"/>
                </a:solidFill>
                <a:cs typeface="Arial"/>
              </a:rPr>
              <a:t>Constructors</a:t>
            </a:r>
            <a:endParaRPr lang="en-US" sz="2000" dirty="0">
              <a:cs typeface="Arial"/>
            </a:endParaRPr>
          </a:p>
          <a:p>
            <a:pPr marL="491490" indent="-47879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lang="en-US" sz="2000" spc="-5" dirty="0">
                <a:cs typeface="Arial"/>
              </a:rPr>
              <a:t>Objects states –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solidFill>
                  <a:srgbClr val="465D9C"/>
                </a:solidFill>
                <a:cs typeface="Arial"/>
              </a:rPr>
              <a:t>Fields</a:t>
            </a:r>
            <a:endParaRPr lang="en-US" sz="2000" dirty="0">
              <a:cs typeface="Arial"/>
            </a:endParaRPr>
          </a:p>
          <a:p>
            <a:pPr marL="491490" indent="-47879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lang="en-US" sz="2000" spc="-5" dirty="0">
                <a:cs typeface="Arial"/>
              </a:rPr>
              <a:t>Class and its objects behaviors –</a:t>
            </a:r>
            <a:r>
              <a:rPr lang="en-US" sz="2000" spc="70" dirty="0">
                <a:cs typeface="Arial"/>
              </a:rPr>
              <a:t> </a:t>
            </a:r>
            <a:r>
              <a:rPr lang="en-US" sz="2000" spc="-5" dirty="0">
                <a:solidFill>
                  <a:srgbClr val="465D9C"/>
                </a:solidFill>
                <a:cs typeface="Arial"/>
              </a:rPr>
              <a:t>Methods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4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19197" y="1828796"/>
            <a:ext cx="5562600" cy="4114800"/>
          </a:xfrm>
          <a:custGeom>
            <a:avLst/>
            <a:gdLst/>
            <a:ahLst/>
            <a:cxnLst/>
            <a:rect l="l" t="t" r="r" b="b"/>
            <a:pathLst>
              <a:path w="5562600" h="4114800">
                <a:moveTo>
                  <a:pt x="0" y="0"/>
                </a:moveTo>
                <a:lnTo>
                  <a:pt x="5562588" y="0"/>
                </a:lnTo>
                <a:lnTo>
                  <a:pt x="5562588" y="4114791"/>
                </a:lnTo>
                <a:lnTo>
                  <a:pt x="0" y="411479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Class</a:t>
            </a:r>
            <a:r>
              <a:rPr spc="-5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6" name="object 6"/>
          <p:cNvSpPr/>
          <p:nvPr/>
        </p:nvSpPr>
        <p:spPr>
          <a:xfrm>
            <a:off x="819148" y="1234647"/>
            <a:ext cx="7639052" cy="5089954"/>
          </a:xfrm>
          <a:custGeom>
            <a:avLst/>
            <a:gdLst/>
            <a:ahLst/>
            <a:cxnLst/>
            <a:rect l="l" t="t" r="r" b="b"/>
            <a:pathLst>
              <a:path w="7770495" h="5151120">
                <a:moveTo>
                  <a:pt x="0" y="0"/>
                </a:moveTo>
                <a:lnTo>
                  <a:pt x="7769984" y="0"/>
                </a:lnTo>
                <a:lnTo>
                  <a:pt x="7769984" y="5150689"/>
                </a:lnTo>
                <a:lnTo>
                  <a:pt x="0" y="5150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173" y="1258522"/>
            <a:ext cx="6506845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fundamental unit of programming in Java is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571" y="1694385"/>
            <a:ext cx="267843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public class</a:t>
            </a:r>
            <a:r>
              <a:rPr sz="20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Sphere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3996" y="2057395"/>
            <a:ext cx="5257800" cy="3541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310">
              <a:lnSpc>
                <a:spcPts val="2090"/>
              </a:lnSpc>
            </a:pPr>
            <a:r>
              <a:rPr sz="2000" i="1" spc="-5" dirty="0">
                <a:latin typeface="Century Gothic"/>
                <a:cs typeface="Century Gothic"/>
              </a:rPr>
              <a:t>static final double PI =</a:t>
            </a:r>
            <a:r>
              <a:rPr sz="2000" i="1" spc="-10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3.14;</a:t>
            </a:r>
            <a:endParaRPr sz="2000">
              <a:latin typeface="Century Gothic"/>
              <a:cs typeface="Century Gothic"/>
            </a:endParaRPr>
          </a:p>
          <a:p>
            <a:pPr marL="645160" marR="2715895" indent="-70485">
              <a:lnSpc>
                <a:spcPct val="106200"/>
              </a:lnSpc>
            </a:pPr>
            <a:r>
              <a:rPr sz="2000" i="1" spc="-5" dirty="0">
                <a:latin typeface="Century Gothic"/>
                <a:cs typeface="Century Gothic"/>
              </a:rPr>
              <a:t>double radius;  Point3D</a:t>
            </a:r>
            <a:r>
              <a:rPr sz="2000" i="1" spc="-55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center;</a:t>
            </a:r>
            <a:endParaRPr sz="2000">
              <a:latin typeface="Century Gothic"/>
              <a:cs typeface="Century Gothic"/>
            </a:endParaRPr>
          </a:p>
          <a:p>
            <a:pPr marL="751840" marR="146685" indent="-34290">
              <a:lnSpc>
                <a:spcPct val="106200"/>
              </a:lnSpc>
            </a:pPr>
            <a:r>
              <a:rPr sz="2000" i="1" spc="-5" dirty="0">
                <a:latin typeface="Century Gothic"/>
                <a:cs typeface="Century Gothic"/>
              </a:rPr>
              <a:t>public Sphere(double r, Point3D c) {  radius = r; center =</a:t>
            </a:r>
            <a:r>
              <a:rPr sz="2000" i="1" spc="-45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c;</a:t>
            </a:r>
            <a:endParaRPr sz="2000">
              <a:latin typeface="Century Gothic"/>
              <a:cs typeface="Century Gothic"/>
            </a:endParaRPr>
          </a:p>
          <a:p>
            <a:pPr marL="645160">
              <a:lnSpc>
                <a:spcPct val="100000"/>
              </a:lnSpc>
              <a:spcBef>
                <a:spcPts val="150"/>
              </a:spcBef>
            </a:pPr>
            <a:r>
              <a:rPr sz="2000" i="1" spc="-5" dirty="0">
                <a:latin typeface="Century Gothic"/>
                <a:cs typeface="Century Gothic"/>
              </a:rPr>
              <a:t>}</a:t>
            </a:r>
            <a:endParaRPr sz="2000">
              <a:latin typeface="Century Gothic"/>
              <a:cs typeface="Century Gothic"/>
            </a:endParaRPr>
          </a:p>
          <a:p>
            <a:pPr marL="751840" marR="1769745" indent="-106680">
              <a:lnSpc>
                <a:spcPct val="106200"/>
              </a:lnSpc>
            </a:pPr>
            <a:r>
              <a:rPr sz="2000" i="1" spc="-5" dirty="0">
                <a:latin typeface="Century Gothic"/>
                <a:cs typeface="Century Gothic"/>
              </a:rPr>
              <a:t>double volume() {  double v = 4.0/3.0 *</a:t>
            </a:r>
            <a:r>
              <a:rPr sz="2000" i="1" spc="-30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PI;</a:t>
            </a:r>
            <a:endParaRPr sz="2000">
              <a:latin typeface="Century Gothic"/>
              <a:cs typeface="Century Gothic"/>
            </a:endParaRPr>
          </a:p>
          <a:p>
            <a:pPr marL="751840">
              <a:lnSpc>
                <a:spcPct val="100000"/>
              </a:lnSpc>
              <a:spcBef>
                <a:spcPts val="150"/>
              </a:spcBef>
            </a:pPr>
            <a:r>
              <a:rPr sz="2000" i="1" spc="-5" dirty="0">
                <a:latin typeface="Century Gothic"/>
                <a:cs typeface="Century Gothic"/>
              </a:rPr>
              <a:t>return v *</a:t>
            </a:r>
            <a:r>
              <a:rPr sz="2000" i="1" spc="5" dirty="0">
                <a:latin typeface="Century Gothic"/>
                <a:cs typeface="Century Gothic"/>
              </a:rPr>
              <a:t> </a:t>
            </a:r>
            <a:r>
              <a:rPr sz="2000" i="1" spc="-5" dirty="0">
                <a:latin typeface="Century Gothic"/>
                <a:cs typeface="Century Gothic"/>
              </a:rPr>
              <a:t>radius*radius*radius;</a:t>
            </a:r>
            <a:endParaRPr sz="2000">
              <a:latin typeface="Century Gothic"/>
              <a:cs typeface="Century Gothic"/>
            </a:endParaRPr>
          </a:p>
          <a:p>
            <a:pPr marL="718185">
              <a:lnSpc>
                <a:spcPct val="100000"/>
              </a:lnSpc>
              <a:spcBef>
                <a:spcPts val="150"/>
              </a:spcBef>
            </a:pPr>
            <a:r>
              <a:rPr sz="2000" i="1" spc="-5" dirty="0">
                <a:latin typeface="Century Gothic"/>
                <a:cs typeface="Century Gothic"/>
              </a:rPr>
              <a:t>}</a:t>
            </a:r>
            <a:endParaRPr sz="2000">
              <a:latin typeface="Century Gothic"/>
              <a:cs typeface="Century Gothic"/>
            </a:endParaRPr>
          </a:p>
          <a:p>
            <a:pPr marL="294640">
              <a:lnSpc>
                <a:spcPct val="100000"/>
              </a:lnSpc>
              <a:spcBef>
                <a:spcPts val="150"/>
              </a:spcBef>
            </a:pPr>
            <a:r>
              <a:rPr sz="2000" i="1" spc="-5" dirty="0">
                <a:solidFill>
                  <a:srgbClr val="0000FF"/>
                </a:solidFill>
                <a:latin typeface="Century Gothic"/>
                <a:cs typeface="Century Gothic"/>
              </a:rPr>
              <a:t>}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3996" y="2057395"/>
            <a:ext cx="5257800" cy="1018540"/>
          </a:xfrm>
          <a:custGeom>
            <a:avLst/>
            <a:gdLst/>
            <a:ahLst/>
            <a:cxnLst/>
            <a:rect l="l" t="t" r="r" b="b"/>
            <a:pathLst>
              <a:path w="5257800" h="1018539">
                <a:moveTo>
                  <a:pt x="0" y="0"/>
                </a:moveTo>
                <a:lnTo>
                  <a:pt x="5257789" y="0"/>
                </a:lnTo>
                <a:lnTo>
                  <a:pt x="5257789" y="1018397"/>
                </a:lnTo>
                <a:lnTo>
                  <a:pt x="0" y="1018397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996" y="4044191"/>
            <a:ext cx="0" cy="1554480"/>
          </a:xfrm>
          <a:custGeom>
            <a:avLst/>
            <a:gdLst/>
            <a:ahLst/>
            <a:cxnLst/>
            <a:rect l="l" t="t" r="r" b="b"/>
            <a:pathLst>
              <a:path h="1554479">
                <a:moveTo>
                  <a:pt x="0" y="0"/>
                </a:moveTo>
                <a:lnTo>
                  <a:pt x="0" y="1554396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996" y="2057395"/>
            <a:ext cx="5257800" cy="3541395"/>
          </a:xfrm>
          <a:custGeom>
            <a:avLst/>
            <a:gdLst/>
            <a:ahLst/>
            <a:cxnLst/>
            <a:rect l="l" t="t" r="r" b="b"/>
            <a:pathLst>
              <a:path w="5257800" h="3541395">
                <a:moveTo>
                  <a:pt x="0" y="0"/>
                </a:moveTo>
                <a:lnTo>
                  <a:pt x="5257789" y="0"/>
                </a:lnTo>
                <a:lnTo>
                  <a:pt x="5257789" y="3541192"/>
                </a:lnTo>
                <a:lnTo>
                  <a:pt x="0" y="35411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11249" y="1662788"/>
            <a:ext cx="398462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9380" algn="l"/>
              </a:tabLst>
            </a:pPr>
            <a:r>
              <a:rPr sz="3000" i="1" strike="sngStrike" spc="-7" baseline="-6944" dirty="0">
                <a:latin typeface="Century Gothic"/>
                <a:cs typeface="Century Gothic"/>
              </a:rPr>
              <a:t>{	</a:t>
            </a:r>
            <a:r>
              <a:rPr sz="1400" u="sng" strike="noStrike" spc="-940" dirty="0">
                <a:latin typeface="Times New Roman"/>
                <a:cs typeface="Times New Roman"/>
              </a:rPr>
              <a:t>C</a:t>
            </a:r>
            <a:r>
              <a:rPr sz="1400" u="sng" strike="noStrike" spc="595" dirty="0">
                <a:latin typeface="Times New Roman"/>
                <a:cs typeface="Times New Roman"/>
              </a:rPr>
              <a:t> </a:t>
            </a:r>
            <a:r>
              <a:rPr sz="1400" u="sng" strike="noStrike" spc="-5" dirty="0">
                <a:latin typeface="Times New Roman"/>
                <a:cs typeface="Times New Roman"/>
              </a:rPr>
              <a:t>lass Declaration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7665" y="1828800"/>
            <a:ext cx="76835" cy="55880"/>
          </a:xfrm>
          <a:custGeom>
            <a:avLst/>
            <a:gdLst/>
            <a:ahLst/>
            <a:cxnLst/>
            <a:rect l="l" t="t" r="r" b="b"/>
            <a:pathLst>
              <a:path w="76835" h="55880">
                <a:moveTo>
                  <a:pt x="76674" y="0"/>
                </a:moveTo>
                <a:lnTo>
                  <a:pt x="0" y="27909"/>
                </a:lnTo>
                <a:lnTo>
                  <a:pt x="76674" y="55819"/>
                </a:lnTo>
                <a:lnTo>
                  <a:pt x="76674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-3175" y="2469382"/>
            <a:ext cx="993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Class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Body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24" y="2666740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780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198" y="266699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56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7760" y="2646069"/>
            <a:ext cx="57785" cy="41910"/>
          </a:xfrm>
          <a:custGeom>
            <a:avLst/>
            <a:gdLst/>
            <a:ahLst/>
            <a:cxnLst/>
            <a:rect l="l" t="t" r="r" b="b"/>
            <a:pathLst>
              <a:path w="57784" h="41910">
                <a:moveTo>
                  <a:pt x="0" y="41849"/>
                </a:moveTo>
                <a:lnTo>
                  <a:pt x="57512" y="20924"/>
                </a:lnTo>
                <a:lnTo>
                  <a:pt x="0" y="0"/>
                </a:lnTo>
                <a:lnTo>
                  <a:pt x="0" y="418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3996" y="3075793"/>
            <a:ext cx="5257800" cy="969010"/>
          </a:xfrm>
          <a:custGeom>
            <a:avLst/>
            <a:gdLst/>
            <a:ahLst/>
            <a:cxnLst/>
            <a:rect l="l" t="t" r="r" b="b"/>
            <a:pathLst>
              <a:path w="5257800" h="969010">
                <a:moveTo>
                  <a:pt x="0" y="0"/>
                </a:moveTo>
                <a:lnTo>
                  <a:pt x="5257789" y="0"/>
                </a:lnTo>
                <a:lnTo>
                  <a:pt x="5257789" y="968398"/>
                </a:lnTo>
                <a:lnTo>
                  <a:pt x="0" y="968398"/>
                </a:lnTo>
                <a:lnTo>
                  <a:pt x="0" y="0"/>
                </a:lnTo>
                <a:close/>
              </a:path>
            </a:pathLst>
          </a:custGeom>
          <a:solidFill>
            <a:srgbClr val="00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3996" y="3075793"/>
            <a:ext cx="5257800" cy="969010"/>
          </a:xfrm>
          <a:custGeom>
            <a:avLst/>
            <a:gdLst/>
            <a:ahLst/>
            <a:cxnLst/>
            <a:rect l="l" t="t" r="r" b="b"/>
            <a:pathLst>
              <a:path w="5257800" h="969010">
                <a:moveTo>
                  <a:pt x="0" y="0"/>
                </a:moveTo>
                <a:lnTo>
                  <a:pt x="5257789" y="0"/>
                </a:lnTo>
                <a:lnTo>
                  <a:pt x="5257789" y="968398"/>
                </a:lnTo>
                <a:lnTo>
                  <a:pt x="0" y="968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83411" y="3459980"/>
            <a:ext cx="864869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u="sng" spc="-940" dirty="0">
                <a:latin typeface="Times New Roman"/>
                <a:cs typeface="Times New Roman"/>
              </a:rPr>
              <a:t>C</a:t>
            </a:r>
            <a:r>
              <a:rPr sz="1400" u="sng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latin typeface="Times New Roman"/>
                <a:cs typeface="Times New Roman"/>
              </a:rPr>
              <a:t>onstructo</a:t>
            </a:r>
            <a:r>
              <a:rPr sz="1400" u="sng" dirty="0">
                <a:latin typeface="Times New Roman"/>
                <a:cs typeface="Times New Roman"/>
              </a:rPr>
              <a:t>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22914" y="3581392"/>
            <a:ext cx="1764030" cy="13970"/>
          </a:xfrm>
          <a:custGeom>
            <a:avLst/>
            <a:gdLst/>
            <a:ahLst/>
            <a:cxnLst/>
            <a:rect l="l" t="t" r="r" b="b"/>
            <a:pathLst>
              <a:path w="1764029" h="13970">
                <a:moveTo>
                  <a:pt x="1763671" y="0"/>
                </a:moveTo>
                <a:lnTo>
                  <a:pt x="0" y="138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5414" y="3574292"/>
            <a:ext cx="57785" cy="41910"/>
          </a:xfrm>
          <a:custGeom>
            <a:avLst/>
            <a:gdLst/>
            <a:ahLst/>
            <a:cxnLst/>
            <a:rect l="l" t="t" r="r" b="b"/>
            <a:pathLst>
              <a:path w="57785" h="41910">
                <a:moveTo>
                  <a:pt x="57349" y="0"/>
                </a:moveTo>
                <a:lnTo>
                  <a:pt x="0" y="21399"/>
                </a:lnTo>
                <a:lnTo>
                  <a:pt x="57674" y="41874"/>
                </a:lnTo>
                <a:lnTo>
                  <a:pt x="5734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3996" y="4044191"/>
            <a:ext cx="5257800" cy="1567815"/>
          </a:xfrm>
          <a:custGeom>
            <a:avLst/>
            <a:gdLst/>
            <a:ahLst/>
            <a:cxnLst/>
            <a:rect l="l" t="t" r="r" b="b"/>
            <a:pathLst>
              <a:path w="5257800" h="1567814">
                <a:moveTo>
                  <a:pt x="0" y="0"/>
                </a:moveTo>
                <a:lnTo>
                  <a:pt x="5257789" y="0"/>
                </a:lnTo>
                <a:lnTo>
                  <a:pt x="5257789" y="1567496"/>
                </a:lnTo>
                <a:lnTo>
                  <a:pt x="0" y="1567496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3996" y="4044191"/>
            <a:ext cx="5257800" cy="1567815"/>
          </a:xfrm>
          <a:custGeom>
            <a:avLst/>
            <a:gdLst/>
            <a:ahLst/>
            <a:cxnLst/>
            <a:rect l="l" t="t" r="r" b="b"/>
            <a:pathLst>
              <a:path w="5257800" h="1567814">
                <a:moveTo>
                  <a:pt x="0" y="0"/>
                </a:moveTo>
                <a:lnTo>
                  <a:pt x="5257789" y="0"/>
                </a:lnTo>
                <a:lnTo>
                  <a:pt x="5257789" y="1567496"/>
                </a:lnTo>
                <a:lnTo>
                  <a:pt x="0" y="15674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83411" y="4374378"/>
            <a:ext cx="5784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u="sng" spc="-1250" dirty="0">
                <a:latin typeface="Times New Roman"/>
                <a:cs typeface="Times New Roman"/>
              </a:rPr>
              <a:t>M</a:t>
            </a:r>
            <a:r>
              <a:rPr sz="1400" u="sng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latin typeface="Times New Roman"/>
                <a:cs typeface="Times New Roman"/>
              </a:rPr>
              <a:t>etho</a:t>
            </a:r>
            <a:r>
              <a:rPr sz="1400" u="sng" dirty="0">
                <a:latin typeface="Times New Roman"/>
                <a:cs typeface="Times New Roman"/>
              </a:rPr>
              <a:t>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91040" y="4495791"/>
            <a:ext cx="2595880" cy="0"/>
          </a:xfrm>
          <a:custGeom>
            <a:avLst/>
            <a:gdLst/>
            <a:ahLst/>
            <a:cxnLst/>
            <a:rect l="l" t="t" r="r" b="b"/>
            <a:pathLst>
              <a:path w="2595879">
                <a:moveTo>
                  <a:pt x="259554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3516" y="4474866"/>
            <a:ext cx="57785" cy="41910"/>
          </a:xfrm>
          <a:custGeom>
            <a:avLst/>
            <a:gdLst/>
            <a:ahLst/>
            <a:cxnLst/>
            <a:rect l="l" t="t" r="r" b="b"/>
            <a:pathLst>
              <a:path w="57785" h="41910">
                <a:moveTo>
                  <a:pt x="57524" y="0"/>
                </a:moveTo>
                <a:lnTo>
                  <a:pt x="0" y="20924"/>
                </a:lnTo>
                <a:lnTo>
                  <a:pt x="57524" y="41849"/>
                </a:lnTo>
                <a:lnTo>
                  <a:pt x="5752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3411" y="2545582"/>
            <a:ext cx="46037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u="sng" spc="-785" dirty="0">
                <a:latin typeface="Times New Roman"/>
                <a:cs typeface="Times New Roman"/>
              </a:rPr>
              <a:t>F</a:t>
            </a:r>
            <a:r>
              <a:rPr sz="1400" u="sng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u="sng" spc="-5" dirty="0" err="1">
                <a:latin typeface="Times New Roman"/>
                <a:cs typeface="Times New Roman"/>
              </a:rPr>
              <a:t>ields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5242" y="2666994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328134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7717" y="2646069"/>
            <a:ext cx="57785" cy="41910"/>
          </a:xfrm>
          <a:custGeom>
            <a:avLst/>
            <a:gdLst/>
            <a:ahLst/>
            <a:cxnLst/>
            <a:rect l="l" t="t" r="r" b="b"/>
            <a:pathLst>
              <a:path w="57785" h="41910">
                <a:moveTo>
                  <a:pt x="57524" y="0"/>
                </a:moveTo>
                <a:lnTo>
                  <a:pt x="0" y="20924"/>
                </a:lnTo>
                <a:lnTo>
                  <a:pt x="57524" y="41849"/>
                </a:lnTo>
                <a:lnTo>
                  <a:pt x="5752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4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/>
              <a:t>UML Class Diagram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2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654257"/>
              </p:ext>
            </p:extLst>
          </p:nvPr>
        </p:nvGraphicFramePr>
        <p:xfrm>
          <a:off x="117475" y="1619250"/>
          <a:ext cx="89122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icture" r:id="rId3" imgW="4876920" imgH="1600200" progId="Word.Picture.8">
                  <p:embed/>
                </p:oleObj>
              </mc:Choice>
              <mc:Fallback>
                <p:oleObj name="Picture" r:id="rId3" imgW="4876920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619250"/>
                        <a:ext cx="8912225" cy="293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41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Constructors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7772400" cy="4114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Circle() {</a:t>
            </a:r>
            <a:r>
              <a:rPr lang="en-US" altLang="en-US" sz="2400" dirty="0">
                <a:latin typeface="Courier New" pitchFamily="49" charset="0"/>
              </a:rPr>
              <a:t>//No Argument Constructor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				</a:t>
            </a:r>
            <a:r>
              <a:rPr lang="en-US" altLang="en-US" sz="2400" dirty="0">
                <a:latin typeface="Courier New" pitchFamily="49" charset="0"/>
              </a:rPr>
              <a:t>//With Argument</a:t>
            </a:r>
            <a:endParaRPr lang="en-US" alt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Circle(double </a:t>
            </a:r>
            <a:r>
              <a:rPr lang="en-US" altLang="en-US" dirty="0" err="1">
                <a:latin typeface="Courier New" pitchFamily="49" charset="0"/>
              </a:rPr>
              <a:t>newRadius</a:t>
            </a:r>
            <a:r>
              <a:rPr lang="en-US" altLang="en-US" dirty="0">
                <a:latin typeface="Courier New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  radius = </a:t>
            </a:r>
            <a:r>
              <a:rPr lang="en-US" altLang="en-US" dirty="0" err="1">
                <a:latin typeface="Courier New" pitchFamily="49" charset="0"/>
              </a:rPr>
              <a:t>newRadius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382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Constructors are a special kind of methods that are invoked to construct objects.</a:t>
            </a:r>
          </a:p>
        </p:txBody>
      </p:sp>
    </p:spTree>
    <p:extLst>
      <p:ext uri="{BB962C8B-B14F-4D97-AF65-F5344CB8AC3E}">
        <p14:creationId xmlns:p14="http://schemas.microsoft.com/office/powerpoint/2010/main" val="12775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  <p:bldP spid="20070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769</Words>
  <Application>Microsoft Office PowerPoint</Application>
  <PresentationFormat>On-screen Show (4:3)</PresentationFormat>
  <Paragraphs>179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 Antiqua</vt:lpstr>
      <vt:lpstr>Calibri</vt:lpstr>
      <vt:lpstr>Century Gothic</vt:lpstr>
      <vt:lpstr>Consolas</vt:lpstr>
      <vt:lpstr>Courier New</vt:lpstr>
      <vt:lpstr>Monotype Sorts</vt:lpstr>
      <vt:lpstr>Times New Roman</vt:lpstr>
      <vt:lpstr>Office Theme</vt:lpstr>
      <vt:lpstr>Picture</vt:lpstr>
      <vt:lpstr>Introduction to Java for C++ Programmers</vt:lpstr>
      <vt:lpstr>Objective</vt:lpstr>
      <vt:lpstr>Object Oriented Programming</vt:lpstr>
      <vt:lpstr>Objects</vt:lpstr>
      <vt:lpstr>Classes</vt:lpstr>
      <vt:lpstr>Class Declaration</vt:lpstr>
      <vt:lpstr>Class Structure</vt:lpstr>
      <vt:lpstr>UML Class Diagram</vt:lpstr>
      <vt:lpstr>Constructors</vt:lpstr>
      <vt:lpstr>Constructors, cont.</vt:lpstr>
      <vt:lpstr>Default Constructor</vt:lpstr>
      <vt:lpstr>Declaring/Creating Objects in a Single Step</vt:lpstr>
      <vt:lpstr>Accessing Objects</vt:lpstr>
      <vt:lpstr>Trace Code</vt:lpstr>
      <vt:lpstr>Trace Code, cont.</vt:lpstr>
      <vt:lpstr>Trace Code, cont.</vt:lpstr>
      <vt:lpstr>Trace Code, cont.</vt:lpstr>
      <vt:lpstr>Trace Code, cont.</vt:lpstr>
      <vt:lpstr>Trace Code, cont.</vt:lpstr>
      <vt:lpstr>Trace Code, cont.</vt:lpstr>
      <vt:lpstr>PowerPoint Presentation</vt:lpstr>
      <vt:lpstr>Copying Variables of Primitive Data Types and Object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for C++ Programmers</dc:title>
  <dc:creator>m_gurru007@hotmail.com</dc:creator>
  <cp:lastModifiedBy>Reza</cp:lastModifiedBy>
  <cp:revision>20</cp:revision>
  <dcterms:created xsi:type="dcterms:W3CDTF">2018-01-19T08:24:49Z</dcterms:created>
  <dcterms:modified xsi:type="dcterms:W3CDTF">2018-01-22T00:52:00Z</dcterms:modified>
</cp:coreProperties>
</file>