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4" r:id="rId10"/>
    <p:sldId id="265" r:id="rId11"/>
    <p:sldId id="266" r:id="rId12"/>
    <p:sldId id="263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60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A803-7BD8-4752-9E72-81A94ACE793B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466-231D-4354-B2A0-541619832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952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A803-7BD8-4752-9E72-81A94ACE793B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466-231D-4354-B2A0-541619832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229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A803-7BD8-4752-9E72-81A94ACE793B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466-231D-4354-B2A0-541619832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489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A803-7BD8-4752-9E72-81A94ACE793B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466-231D-4354-B2A0-541619832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751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A803-7BD8-4752-9E72-81A94ACE793B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466-231D-4354-B2A0-541619832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885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A803-7BD8-4752-9E72-81A94ACE793B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466-231D-4354-B2A0-541619832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783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A803-7BD8-4752-9E72-81A94ACE793B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466-231D-4354-B2A0-541619832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80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A803-7BD8-4752-9E72-81A94ACE793B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466-231D-4354-B2A0-541619832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385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A803-7BD8-4752-9E72-81A94ACE793B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466-231D-4354-B2A0-541619832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980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A803-7BD8-4752-9E72-81A94ACE793B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466-231D-4354-B2A0-541619832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912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A803-7BD8-4752-9E72-81A94ACE793B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466-231D-4354-B2A0-541619832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097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0A803-7BD8-4752-9E72-81A94ACE793B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D466-231D-4354-B2A0-541619832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451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Java for C++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Segment 1 – AWT (Abstract </a:t>
            </a:r>
            <a:r>
              <a:rPr lang="en-US" smtClean="0"/>
              <a:t>Window Toolkit)</a:t>
            </a:r>
            <a:endParaRPr lang="en-US" dirty="0" smtClean="0"/>
          </a:p>
          <a:p>
            <a:r>
              <a:rPr lang="en-US" dirty="0" smtClean="0"/>
              <a:t>Professor: Mahboob 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39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the state of an object is known as an event. For example, click on button, dragging mouse etc.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…………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82380783"/>
              </p:ext>
            </p:extLst>
          </p:nvPr>
        </p:nvGraphicFramePr>
        <p:xfrm>
          <a:off x="2032000" y="2942166"/>
          <a:ext cx="8128000" cy="1849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Listener Interfaces</a:t>
                      </a:r>
                      <a:endParaRPr lang="en-US" dirty="0"/>
                    </a:p>
                  </a:txBody>
                  <a:tcPr/>
                </a:tc>
              </a:tr>
              <a:tr h="1794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ActionEvent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ActionListener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MouseEvent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MouseListener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MouseMotionListene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ItemListener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TextListener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882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803275"/>
          </a:xfrm>
        </p:spPr>
        <p:txBody>
          <a:bodyPr>
            <a:normAutofit/>
          </a:bodyPr>
          <a:lstStyle/>
          <a:p>
            <a:r>
              <a:rPr lang="en-US" dirty="0" smtClean="0"/>
              <a:t>Performing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Register the component with the Listener, for example</a:t>
            </a:r>
          </a:p>
          <a:p>
            <a:pPr lvl="1"/>
            <a:r>
              <a:rPr lang="en-US" b="1" dirty="0" smtClean="0"/>
              <a:t>Button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public void </a:t>
            </a:r>
            <a:r>
              <a:rPr lang="en-US" dirty="0" err="1" smtClean="0"/>
              <a:t>addActionListener</a:t>
            </a:r>
            <a:r>
              <a:rPr lang="en-US" dirty="0" smtClean="0"/>
              <a:t>(</a:t>
            </a:r>
            <a:r>
              <a:rPr lang="en-US" dirty="0" err="1" smtClean="0"/>
              <a:t>ActionListener</a:t>
            </a:r>
            <a:r>
              <a:rPr lang="en-US" dirty="0" smtClean="0"/>
              <a:t> a){}</a:t>
            </a:r>
          </a:p>
          <a:p>
            <a:pPr lvl="1"/>
            <a:r>
              <a:rPr lang="en-US" b="1" dirty="0" err="1" smtClean="0"/>
              <a:t>MenuItem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public void </a:t>
            </a:r>
            <a:r>
              <a:rPr lang="en-US" dirty="0" err="1" smtClean="0"/>
              <a:t>addActionListener</a:t>
            </a:r>
            <a:r>
              <a:rPr lang="en-US" dirty="0" smtClean="0"/>
              <a:t>(</a:t>
            </a:r>
            <a:r>
              <a:rPr lang="en-US" dirty="0" err="1" smtClean="0"/>
              <a:t>ActionListener</a:t>
            </a:r>
            <a:r>
              <a:rPr lang="en-US" dirty="0" smtClean="0"/>
              <a:t> a){}</a:t>
            </a:r>
          </a:p>
          <a:p>
            <a:pPr lvl="1"/>
            <a:r>
              <a:rPr lang="en-US" b="1" dirty="0" err="1" smtClean="0"/>
              <a:t>TextField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public void </a:t>
            </a:r>
            <a:r>
              <a:rPr lang="en-US" dirty="0" err="1" smtClean="0"/>
              <a:t>addActionListener</a:t>
            </a:r>
            <a:r>
              <a:rPr lang="en-US" dirty="0" smtClean="0"/>
              <a:t>(</a:t>
            </a:r>
            <a:r>
              <a:rPr lang="en-US" dirty="0" err="1" smtClean="0"/>
              <a:t>ActionListener</a:t>
            </a:r>
            <a:r>
              <a:rPr lang="en-US" dirty="0" smtClean="0"/>
              <a:t> a){}</a:t>
            </a:r>
          </a:p>
          <a:p>
            <a:pPr lvl="2"/>
            <a:r>
              <a:rPr lang="en-US" dirty="0" smtClean="0"/>
              <a:t>public void </a:t>
            </a:r>
            <a:r>
              <a:rPr lang="en-US" dirty="0" err="1" smtClean="0"/>
              <a:t>addTextListener</a:t>
            </a:r>
            <a:r>
              <a:rPr lang="en-US" dirty="0" smtClean="0"/>
              <a:t>(</a:t>
            </a:r>
            <a:r>
              <a:rPr lang="en-US" dirty="0" err="1" smtClean="0"/>
              <a:t>TextListener</a:t>
            </a:r>
            <a:r>
              <a:rPr lang="en-US" dirty="0" smtClean="0"/>
              <a:t> a){}</a:t>
            </a:r>
          </a:p>
          <a:p>
            <a:pPr lvl="1"/>
            <a:r>
              <a:rPr lang="en-US" b="1" dirty="0" err="1" smtClean="0"/>
              <a:t>TextArea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public void </a:t>
            </a:r>
            <a:r>
              <a:rPr lang="en-US" dirty="0" err="1" smtClean="0"/>
              <a:t>addTextListener</a:t>
            </a:r>
            <a:r>
              <a:rPr lang="en-US" dirty="0" smtClean="0"/>
              <a:t>(</a:t>
            </a:r>
            <a:r>
              <a:rPr lang="en-US" dirty="0" err="1" smtClean="0"/>
              <a:t>TextListener</a:t>
            </a:r>
            <a:r>
              <a:rPr lang="en-US" dirty="0" smtClean="0"/>
              <a:t> a){}</a:t>
            </a:r>
          </a:p>
          <a:p>
            <a:pPr lvl="1"/>
            <a:r>
              <a:rPr lang="en-US" b="1" dirty="0" smtClean="0"/>
              <a:t>Checkbox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public void </a:t>
            </a:r>
            <a:r>
              <a:rPr lang="en-US" dirty="0" err="1" smtClean="0"/>
              <a:t>addItemListener</a:t>
            </a:r>
            <a:r>
              <a:rPr lang="en-US" dirty="0" smtClean="0"/>
              <a:t>(</a:t>
            </a:r>
            <a:r>
              <a:rPr lang="en-US" dirty="0" err="1" smtClean="0"/>
              <a:t>ItemListener</a:t>
            </a:r>
            <a:r>
              <a:rPr lang="en-US" dirty="0" smtClean="0"/>
              <a:t> a){}</a:t>
            </a:r>
          </a:p>
          <a:p>
            <a:pPr lvl="1"/>
            <a:r>
              <a:rPr lang="en-US" b="1" dirty="0" smtClean="0"/>
              <a:t>Choice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public void </a:t>
            </a:r>
            <a:r>
              <a:rPr lang="en-US" dirty="0" err="1" smtClean="0"/>
              <a:t>addItemListener</a:t>
            </a:r>
            <a:r>
              <a:rPr lang="en-US" dirty="0" smtClean="0"/>
              <a:t>(</a:t>
            </a:r>
            <a:r>
              <a:rPr lang="en-US" dirty="0" err="1" smtClean="0"/>
              <a:t>ItemListener</a:t>
            </a:r>
            <a:r>
              <a:rPr lang="en-US" dirty="0" smtClean="0"/>
              <a:t> a){}</a:t>
            </a:r>
          </a:p>
          <a:p>
            <a:pPr lvl="1"/>
            <a:r>
              <a:rPr lang="en-US" b="1" dirty="0" smtClean="0"/>
              <a:t>List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public void </a:t>
            </a:r>
            <a:r>
              <a:rPr lang="en-US" dirty="0" err="1" smtClean="0"/>
              <a:t>addActionListener</a:t>
            </a:r>
            <a:r>
              <a:rPr lang="en-US" dirty="0" smtClean="0"/>
              <a:t>(</a:t>
            </a:r>
            <a:r>
              <a:rPr lang="en-US" dirty="0" err="1" smtClean="0"/>
              <a:t>ActionListener</a:t>
            </a:r>
            <a:r>
              <a:rPr lang="en-US" dirty="0" smtClean="0"/>
              <a:t> a){}</a:t>
            </a:r>
          </a:p>
          <a:p>
            <a:pPr lvl="2"/>
            <a:r>
              <a:rPr lang="en-US" dirty="0" smtClean="0"/>
              <a:t>public void </a:t>
            </a:r>
            <a:r>
              <a:rPr lang="en-US" dirty="0" err="1" smtClean="0"/>
              <a:t>addItemListener</a:t>
            </a:r>
            <a:r>
              <a:rPr lang="en-US" dirty="0" smtClean="0"/>
              <a:t>(</a:t>
            </a:r>
            <a:r>
              <a:rPr lang="en-US" dirty="0" err="1" smtClean="0"/>
              <a:t>ItemListener</a:t>
            </a:r>
            <a:r>
              <a:rPr lang="en-US" dirty="0" smtClean="0"/>
              <a:t> a){}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54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28600"/>
            <a:ext cx="5638800" cy="59483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.*;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java.awt.event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.*;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extends Frame implements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//create components 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=new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tf.setBounds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(60,50,170,20); 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 b=new Button("click me");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b.setBounds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(100,120,80,30);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//register listener  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b.addActionListener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(this);//passing current instance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228600"/>
            <a:ext cx="5181600" cy="59483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//add components and set size, layout and visibility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add(b);add(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(300,300);  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setLayout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(null);  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(true);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 void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e){  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tf.setText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 static void main(String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[]){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0" y="6273800"/>
            <a:ext cx="60998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public void </a:t>
            </a:r>
            <a:r>
              <a:rPr lang="en-US" b="1" dirty="0" err="1" smtClean="0"/>
              <a:t>setBounds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xaxis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yaxis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width, </a:t>
            </a:r>
            <a:r>
              <a:rPr lang="en-US" b="1" dirty="0" err="1" smtClean="0"/>
              <a:t>int</a:t>
            </a:r>
            <a:r>
              <a:rPr lang="en-US" b="1" dirty="0" smtClean="0"/>
              <a:t> height)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781300" y="4343400"/>
            <a:ext cx="254000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619500" y="4279900"/>
            <a:ext cx="127000" cy="212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203700" y="4343400"/>
            <a:ext cx="330200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622800" y="4343400"/>
            <a:ext cx="812800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782318" y="114300"/>
            <a:ext cx="31927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By Implementing </a:t>
            </a:r>
            <a:r>
              <a:rPr lang="en-US" dirty="0" err="1" smtClean="0"/>
              <a:t>ActionListener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95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596900"/>
            <a:ext cx="5181600" cy="59483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 static void main(String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[]){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 AEvent2();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  <a:p>
            <a:pPr marL="0" indent="0">
              <a:buNone/>
            </a:pP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Outer Class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java.awt.event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.*;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 Outer implements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AEvent2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Outer(AEvent2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this.obj=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 void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e){  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obj.tf.setText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782318" y="114300"/>
            <a:ext cx="31927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Event Handling By Outer Class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sz="half" idx="1"/>
          </p:nvPr>
        </p:nvSpPr>
        <p:spPr bwMode="auto">
          <a:xfrm>
            <a:off x="381000" y="577959"/>
            <a:ext cx="5549900" cy="59093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 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 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java.awt.event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 AEvent2 extends Frame{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AEvent2(){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//create components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=new 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tf.setBounds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(60,50,170,20);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Button b=new Button("click me");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b.setBounds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(100,120,80,30);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//register listener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Outer o=new Outer(this);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//passing outer class instance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b.addActionListener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(o);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//add components and set size, layout and visibility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add(b);add(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(300,300);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setLayout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(true);  }  </a:t>
            </a:r>
          </a:p>
        </p:txBody>
      </p:sp>
    </p:spTree>
    <p:extLst>
      <p:ext uri="{BB962C8B-B14F-4D97-AF65-F5344CB8AC3E}">
        <p14:creationId xmlns:p14="http://schemas.microsoft.com/office/powerpoint/2010/main" xmlns="" val="22812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367576"/>
            <a:ext cx="10110460" cy="56323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java.awt.event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 class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CheckboxExample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CheckboxExample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Frame f= new Frame("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Example");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final Label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new Label();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label.setAlignment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Label.CENTER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label.setSize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(400,100);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Checkbox checkbox1 = new Checkbox("C++");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checkbox1.setBounds(100,100, 50,50);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Checkbox checkbox2 = new Checkbox("Java");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checkbox2.setBounds(100,150, 50,50);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f.add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(checkbox1);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f.add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(checkbox2);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f.add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(label);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checkbox1.addItemListener(new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ItemListener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 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public void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itemStateChanged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ItemEvent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e) {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label.setText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("C++ Checkbox: "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+ 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e.getStateChange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()==1?"checked":"unchecked"));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});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42100" y="139700"/>
            <a:ext cx="36309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Checkbox Example with </a:t>
            </a:r>
            <a:r>
              <a:rPr lang="en-US" dirty="0" err="1" smtClean="0"/>
              <a:t>ItemListener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913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760035"/>
            <a:ext cx="10110460" cy="4247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checkbox2.addItemListener(new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ItemListener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 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public void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itemStateChanged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ItemEvent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e) {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label.setText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("Java Checkbox: "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+ 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e.getStateChange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()==1?"checked":"unchecked"));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});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f.setSize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(400,400);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f.setLayout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(null);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f.setVisible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(true);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 static void main(String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new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CheckboxExample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   </a:t>
            </a:r>
          </a:p>
        </p:txBody>
      </p:sp>
    </p:spTree>
    <p:extLst>
      <p:ext uri="{BB962C8B-B14F-4D97-AF65-F5344CB8AC3E}">
        <p14:creationId xmlns:p14="http://schemas.microsoft.com/office/powerpoint/2010/main" xmlns="" val="29359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There are two sets of Java APIs for graphics programming:</a:t>
            </a:r>
          </a:p>
          <a:p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AWT API (Abstract Window Toolkit)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Swings API</a:t>
            </a:r>
          </a:p>
        </p:txBody>
      </p:sp>
    </p:spTree>
    <p:extLst>
      <p:ext uri="{BB962C8B-B14F-4D97-AF65-F5344CB8AC3E}">
        <p14:creationId xmlns:p14="http://schemas.microsoft.com/office/powerpoint/2010/main" xmlns="" val="8089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/>
          <a:lstStyle/>
          <a:p>
            <a:r>
              <a:rPr lang="en-US" dirty="0" smtClean="0"/>
              <a:t>AWT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9500"/>
            <a:ext cx="10515600" cy="5097463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Java AWT</a:t>
            </a:r>
            <a:r>
              <a:rPr lang="en-US" dirty="0" smtClean="0"/>
              <a:t> (Abstract Window Toolkit) is </a:t>
            </a:r>
            <a:r>
              <a:rPr lang="en-US" i="1" dirty="0" smtClean="0"/>
              <a:t>an API to develop GUI or window-based applications</a:t>
            </a:r>
            <a:r>
              <a:rPr lang="en-US" dirty="0" smtClean="0"/>
              <a:t> in java.</a:t>
            </a:r>
          </a:p>
          <a:p>
            <a:endParaRPr lang="en-US" dirty="0" smtClean="0"/>
          </a:p>
          <a:p>
            <a:r>
              <a:rPr lang="en-US" dirty="0" smtClean="0"/>
              <a:t>Java AWT components are platform-dependent.</a:t>
            </a:r>
          </a:p>
          <a:p>
            <a:endParaRPr lang="en-US" dirty="0" smtClean="0"/>
          </a:p>
          <a:p>
            <a:r>
              <a:rPr lang="en-US" dirty="0" smtClean="0"/>
              <a:t>AWT is heavyweight i.e. its components are using the resources of OS.</a:t>
            </a:r>
          </a:p>
        </p:txBody>
      </p:sp>
    </p:spTree>
    <p:extLst>
      <p:ext uri="{BB962C8B-B14F-4D97-AF65-F5344CB8AC3E}">
        <p14:creationId xmlns:p14="http://schemas.microsoft.com/office/powerpoint/2010/main" xmlns="" val="295501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 Component classes like 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 Container classes like 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Layout managers like</a:t>
            </a:r>
            <a:r>
              <a:rPr lang="en-US" dirty="0">
                <a:cs typeface="Courier New" panose="02070309020205020404" pitchFamily="49" charset="0"/>
              </a:rPr>
              <a:t> –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FlowLayout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BorderLayout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Custom graphics classes like –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Graphics, Color </a:t>
            </a:r>
            <a:r>
              <a:rPr lang="en-US" dirty="0" smtClean="0">
                <a:cs typeface="Courier New" panose="02070309020205020404" pitchFamily="49" charset="0"/>
              </a:rPr>
              <a:t>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078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java.awt.event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Event classes like 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WindowEvent</a:t>
            </a:r>
            <a:r>
              <a:rPr lang="en-US" dirty="0" smtClean="0"/>
              <a:t> …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Event Listener Interfaces like 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MouseListener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WindowListener</a:t>
            </a:r>
            <a:r>
              <a:rPr lang="en-US" dirty="0" smtClean="0"/>
              <a:t> …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Event Listener Adapter classes like 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MouseAdapter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WindowAdapter</a:t>
            </a:r>
            <a:r>
              <a:rPr lang="en-US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53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39915"/>
            <a:ext cx="10515600" cy="1325563"/>
          </a:xfrm>
        </p:spPr>
        <p:txBody>
          <a:bodyPr/>
          <a:lstStyle/>
          <a:p>
            <a:r>
              <a:rPr lang="en-US" dirty="0" smtClean="0"/>
              <a:t>AWT Hierarchy</a:t>
            </a:r>
            <a:endParaRPr lang="en-US" dirty="0"/>
          </a:p>
        </p:txBody>
      </p:sp>
      <p:pic>
        <p:nvPicPr>
          <p:cNvPr id="9218" name="Picture 2" descr="hierarchy of aw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0643" y="459236"/>
            <a:ext cx="5278574" cy="62749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438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2697"/>
            <a:ext cx="10515600" cy="58242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Container</a:t>
            </a:r>
            <a:r>
              <a:rPr lang="en-US" dirty="0" smtClean="0"/>
              <a:t>: a component in AWT that can contain another components like buttons, </a:t>
            </a:r>
            <a:r>
              <a:rPr lang="en-US" dirty="0" err="1" smtClean="0"/>
              <a:t>textfields</a:t>
            </a:r>
            <a:r>
              <a:rPr lang="en-US" dirty="0" smtClean="0"/>
              <a:t>, labels etc. The classes that extends Container class are known as container such as Frame, Dialog and Panel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Window</a:t>
            </a:r>
            <a:r>
              <a:rPr lang="en-US" dirty="0" smtClean="0"/>
              <a:t>: </a:t>
            </a:r>
            <a:r>
              <a:rPr lang="en-US" dirty="0" smtClean="0"/>
              <a:t>is </a:t>
            </a:r>
            <a:r>
              <a:rPr lang="en-US" dirty="0" smtClean="0"/>
              <a:t>the container that have no borders and menu bars. You must use frame, dialog or another window for creating a window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Panel: </a:t>
            </a:r>
            <a:r>
              <a:rPr lang="en-US" dirty="0" smtClean="0"/>
              <a:t>is </a:t>
            </a:r>
            <a:r>
              <a:rPr lang="en-US" dirty="0" smtClean="0"/>
              <a:t>the container that doesn't contain title bar and menu bars. It can have other components like button, </a:t>
            </a:r>
            <a:r>
              <a:rPr lang="en-US" dirty="0" err="1" smtClean="0"/>
              <a:t>textfield</a:t>
            </a:r>
            <a:r>
              <a:rPr lang="en-US" dirty="0" smtClean="0"/>
              <a:t> etc</a:t>
            </a:r>
            <a:r>
              <a:rPr lang="en-US" dirty="0" smtClean="0"/>
              <a:t>.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Frame: </a:t>
            </a:r>
            <a:r>
              <a:rPr lang="en-US" dirty="0" smtClean="0"/>
              <a:t>is </a:t>
            </a:r>
            <a:r>
              <a:rPr lang="en-US" dirty="0" smtClean="0"/>
              <a:t>the container that contain title bar and can have menu bars. It can have other components like button, </a:t>
            </a:r>
            <a:r>
              <a:rPr lang="en-US" dirty="0" err="1" smtClean="0"/>
              <a:t>textfield</a:t>
            </a:r>
            <a:r>
              <a:rPr lang="en-US" dirty="0" smtClean="0"/>
              <a:t> etc.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727075"/>
          </a:xfrm>
        </p:spPr>
        <p:txBody>
          <a:bodyPr/>
          <a:lstStyle/>
          <a:p>
            <a:r>
              <a:rPr lang="en-US" dirty="0" smtClean="0"/>
              <a:t>AWT Example: Extending Frame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8801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First extends Frame{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First(){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Button b=new Button("click me");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b.setBounds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(30,100,80,30);// setting button position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add(b);	//adding button into frame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(300,300);	//frame size 300 width and 300 height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setLayout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(null);	//By default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BorderLayout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(true);	//By default not visible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First f=new First();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187" y="4229100"/>
            <a:ext cx="2943225" cy="24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828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727075"/>
          </a:xfrm>
        </p:spPr>
        <p:txBody>
          <a:bodyPr/>
          <a:lstStyle/>
          <a:p>
            <a:r>
              <a:rPr lang="en-US" dirty="0" smtClean="0"/>
              <a:t>AWT Example: Creating Instance of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880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.*;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 First2{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First2(){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Frame f=new Frame();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Button b=new Button("click me");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b.setBounds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(30,50,80,30);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(b);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f.setSize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(300,300);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f.setLayout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(null);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f.setVisible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(true);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 static void main(String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[]){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First2 f=new First2();  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 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187" y="4229100"/>
            <a:ext cx="2943225" cy="24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969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432</Words>
  <Application>Microsoft Office PowerPoint</Application>
  <PresentationFormat>Custom</PresentationFormat>
  <Paragraphs>212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Introduction to Java for C++ Programmers</vt:lpstr>
      <vt:lpstr>Slide 2</vt:lpstr>
      <vt:lpstr>AWT </vt:lpstr>
      <vt:lpstr>java.awt package</vt:lpstr>
      <vt:lpstr>java.awt.event package</vt:lpstr>
      <vt:lpstr>AWT Hierarchy</vt:lpstr>
      <vt:lpstr>Slide 7</vt:lpstr>
      <vt:lpstr>AWT Example: Extending Frame Class</vt:lpstr>
      <vt:lpstr>AWT Example: Creating Instance of Frame</vt:lpstr>
      <vt:lpstr>Event Handling</vt:lpstr>
      <vt:lpstr>Performing Event Handling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for C++ Programmers</dc:title>
  <dc:creator>Mahboob Ali</dc:creator>
  <cp:lastModifiedBy>Mahboob Ali</cp:lastModifiedBy>
  <cp:revision>29</cp:revision>
  <dcterms:created xsi:type="dcterms:W3CDTF">2018-02-20T02:54:32Z</dcterms:created>
  <dcterms:modified xsi:type="dcterms:W3CDTF">2018-02-22T09:29:03Z</dcterms:modified>
</cp:coreProperties>
</file>