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73"/>
  </p:notesMasterIdLst>
  <p:sldIdLst>
    <p:sldId id="459" r:id="rId2"/>
    <p:sldId id="974" r:id="rId3"/>
    <p:sldId id="1176" r:id="rId4"/>
    <p:sldId id="460" r:id="rId5"/>
    <p:sldId id="303" r:id="rId6"/>
    <p:sldId id="1110" r:id="rId7"/>
    <p:sldId id="1111" r:id="rId8"/>
    <p:sldId id="461" r:id="rId9"/>
    <p:sldId id="1087" r:id="rId10"/>
    <p:sldId id="1112" r:id="rId11"/>
    <p:sldId id="1089" r:id="rId12"/>
    <p:sldId id="1116" r:id="rId13"/>
    <p:sldId id="1117" r:id="rId14"/>
    <p:sldId id="1118" r:id="rId15"/>
    <p:sldId id="1119" r:id="rId16"/>
    <p:sldId id="1120" r:id="rId17"/>
    <p:sldId id="1086" r:id="rId18"/>
    <p:sldId id="973" r:id="rId19"/>
    <p:sldId id="1121" r:id="rId20"/>
    <p:sldId id="1123" r:id="rId21"/>
    <p:sldId id="1124" r:id="rId22"/>
    <p:sldId id="1125" r:id="rId23"/>
    <p:sldId id="813" r:id="rId24"/>
    <p:sldId id="814" r:id="rId25"/>
    <p:sldId id="1126" r:id="rId26"/>
    <p:sldId id="1127" r:id="rId27"/>
    <p:sldId id="1129" r:id="rId28"/>
    <p:sldId id="1130" r:id="rId29"/>
    <p:sldId id="1131" r:id="rId30"/>
    <p:sldId id="462" r:id="rId31"/>
    <p:sldId id="995" r:id="rId32"/>
    <p:sldId id="1132" r:id="rId33"/>
    <p:sldId id="1133" r:id="rId34"/>
    <p:sldId id="1134" r:id="rId35"/>
    <p:sldId id="1022" r:id="rId36"/>
    <p:sldId id="1023" r:id="rId37"/>
    <p:sldId id="1135" r:id="rId38"/>
    <p:sldId id="1136" r:id="rId39"/>
    <p:sldId id="463" r:id="rId40"/>
    <p:sldId id="866" r:id="rId41"/>
    <p:sldId id="1137" r:id="rId42"/>
    <p:sldId id="1024" r:id="rId43"/>
    <p:sldId id="1025" r:id="rId44"/>
    <p:sldId id="1138" r:id="rId45"/>
    <p:sldId id="1139" r:id="rId46"/>
    <p:sldId id="1140" r:id="rId47"/>
    <p:sldId id="1141" r:id="rId48"/>
    <p:sldId id="1094" r:id="rId49"/>
    <p:sldId id="1095" r:id="rId50"/>
    <p:sldId id="1142" r:id="rId51"/>
    <p:sldId id="1096" r:id="rId52"/>
    <p:sldId id="1143" r:id="rId53"/>
    <p:sldId id="1144" r:id="rId54"/>
    <p:sldId id="1145" r:id="rId55"/>
    <p:sldId id="1146" r:id="rId56"/>
    <p:sldId id="1097" r:id="rId57"/>
    <p:sldId id="1147" r:id="rId58"/>
    <p:sldId id="1148" r:id="rId59"/>
    <p:sldId id="1099" r:id="rId60"/>
    <p:sldId id="1100" r:id="rId61"/>
    <p:sldId id="1150" r:id="rId62"/>
    <p:sldId id="1152" r:id="rId63"/>
    <p:sldId id="1155" r:id="rId64"/>
    <p:sldId id="1153" r:id="rId65"/>
    <p:sldId id="1156" r:id="rId66"/>
    <p:sldId id="1157" r:id="rId67"/>
    <p:sldId id="1158" r:id="rId68"/>
    <p:sldId id="1159" r:id="rId69"/>
    <p:sldId id="1161" r:id="rId70"/>
    <p:sldId id="1163" r:id="rId71"/>
    <p:sldId id="1164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CC33"/>
    <a:srgbClr val="00B050"/>
    <a:srgbClr val="CC0000"/>
    <a:srgbClr val="7030A0"/>
    <a:srgbClr val="FFC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8492" autoAdjust="0"/>
  </p:normalViewPr>
  <p:slideViewPr>
    <p:cSldViewPr>
      <p:cViewPr varScale="1">
        <p:scale>
          <a:sx n="77" d="100"/>
          <a:sy n="77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156F58-C97E-4BB8-AB39-77F2FCBEFC5B}" type="datetimeFigureOut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5E4788A-A435-47E7-B592-98C51FE46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32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5139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3172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0329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701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5547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248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42088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777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43393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506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4315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45983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79921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46163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33580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628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19804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70264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58915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1908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05824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41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45983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87488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10347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08362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39741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230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13693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37595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93937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4996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3128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5506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91716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77213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27364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9414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9414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94144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9414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94144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04907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7189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6654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4381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1606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0927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0433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B135-3D90-4B95-BC76-95E38A480BCE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86B2C-960B-408A-BABA-34368E0511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4A1E4-070A-459D-A7BB-0397EB366AED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BB5E5-93F1-4361-87E4-95BB62B7EE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11F450-902A-41B7-A16B-0A6D8290D8F3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0745A-D38F-42A2-B8A3-91F907272A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64A60-2381-427C-88B9-8B6698CC362E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CBD41-3F27-4545-B293-BDF776DE2B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DD01E-C5AE-4879-9613-62DC87DBB718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2A781-0F70-48F1-896A-C9A06EA18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539DA-D4A0-40F2-B2BB-05C825749790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388A1-C4A9-436D-B723-D2B42AB1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B711B9-C313-437C-96F0-7813C8ED1DB5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43318-288F-46D7-A453-0039EA9EE2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70BE7-DBC6-4F9C-9138-12EC11EFC3D9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DB259-4D79-46E3-955C-B2A74E69D9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319E85-530C-4E63-A20D-3127E5567D6E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1B0BD-6596-4E5F-84BE-14F339F437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6D8D9-FF98-46C9-90F0-BF50F4893618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5565E-09B6-4AD3-8EE9-82AFE5073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9D259-EFDA-47DF-B7CA-5C8FE43F78B3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ABB37-2C55-4100-947A-62C877F10D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47AFC2-4423-44CB-B1C5-E0E12C2C090F}" type="datetimeFigureOut">
              <a:rPr lang="en-US" smtClean="0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42DBAF-4522-479C-BB24-DFC12FEE0F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fx/2/api/javafx/scene/doc-files/cssref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1905000"/>
            <a:ext cx="6045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Introduction to Java for C++ </a:t>
            </a:r>
          </a:p>
          <a:p>
            <a:pPr algn="ctr"/>
            <a:r>
              <a:rPr lang="en-US" sz="4000" dirty="0" smtClean="0">
                <a:latin typeface="+mn-lt"/>
              </a:rPr>
              <a:t>Programmers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3657600"/>
            <a:ext cx="3405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Segment 3 – </a:t>
            </a:r>
            <a:r>
              <a:rPr lang="en-US" sz="2000" dirty="0" err="1" smtClean="0"/>
              <a:t>JavaFX</a:t>
            </a:r>
            <a:r>
              <a:rPr lang="en-US" sz="2000" dirty="0" smtClean="0"/>
              <a:t> Basics</a:t>
            </a:r>
          </a:p>
          <a:p>
            <a:endParaRPr lang="en-US" sz="2000" dirty="0" smtClean="0"/>
          </a:p>
          <a:p>
            <a:r>
              <a:rPr lang="en-US" sz="2000" dirty="0" smtClean="0"/>
              <a:t>Professor: Mahboob Ali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000" dirty="0" smtClean="0"/>
              <a:t> </a:t>
            </a:r>
            <a:r>
              <a:rPr lang="en-US" sz="4000" dirty="0" smtClean="0"/>
              <a:t>Programs: Basic Structure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9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9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9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Body of class</a:t>
            </a:r>
            <a:br>
              <a:rPr lang="en-US" sz="29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400"/>
              </a:spcBef>
            </a:pPr>
            <a:endParaRPr lang="en-US" sz="2000" dirty="0"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40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Becomes:</a:t>
            </a:r>
          </a:p>
          <a:p>
            <a:pPr eaLnBrk="1" hangingPunct="1">
              <a:spcBef>
                <a:spcPts val="400"/>
              </a:spcBef>
            </a:pPr>
            <a:endParaRPr lang="en-US" sz="2000" dirty="0"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9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9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Application</a:t>
            </a: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9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9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Body of class</a:t>
            </a:r>
            <a:br>
              <a:rPr lang="en-US" sz="29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9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57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 </a:t>
            </a:r>
            <a:r>
              <a:rPr lang="en-US" sz="4500" dirty="0" smtClean="0"/>
              <a:t>Our 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Our first JavaFX program will open a window, whose title bar will display “</a:t>
            </a:r>
            <a:r>
              <a:rPr lang="en-US" sz="2800" dirty="0" err="1" smtClean="0"/>
              <a:t>MyJavaFX</a:t>
            </a:r>
            <a:r>
              <a:rPr lang="en-US" sz="2800" dirty="0" smtClean="0"/>
              <a:t>”, and which will have a (huge) button in the middle labeled “OK”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First, the result, and then the code: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3033141"/>
            <a:ext cx="2800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8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Our </a:t>
            </a:r>
            <a:r>
              <a:rPr lang="en-US" sz="4500" dirty="0" smtClean="0"/>
              <a:t>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>
            <a:normAutofit lnSpcReduction="10000"/>
          </a:bodyPr>
          <a:lstStyle/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javafx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javafx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scene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Scene</a:t>
            </a:r>
            <a:r>
              <a:rPr lang="en-US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javafx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scene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javafx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stage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Stage</a:t>
            </a:r>
            <a:r>
              <a:rPr lang="en-US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MyJavaFX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EABE6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i="1" dirty="0">
                <a:solidFill>
                  <a:srgbClr val="FF9393"/>
                </a:solidFill>
                <a:latin typeface="Consolas" panose="020B0609020204030204" pitchFamily="49" charset="0"/>
              </a:rPr>
              <a:t>@Override</a:t>
            </a:r>
            <a:r>
              <a:rPr 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49C050"/>
                </a:solidFill>
                <a:latin typeface="Consolas" panose="020B0609020204030204" pitchFamily="49" charset="0"/>
              </a:rPr>
              <a:t>// Override the start method in the Application class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DF668"/>
                </a:solidFill>
                <a:latin typeface="Consolas" panose="020B0609020204030204" pitchFamily="49" charset="0"/>
              </a:rPr>
              <a:t>start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1290C3"/>
                </a:solidFill>
                <a:latin typeface="Consolas" panose="020B0609020204030204" pitchFamily="49" charset="0"/>
              </a:rPr>
              <a:t>Stage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// Create a scene and place a button in the scene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1290C3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btOK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7EC21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17C6A3"/>
                </a:solidFill>
                <a:latin typeface="Consolas" panose="020B0609020204030204" pitchFamily="49" charset="0"/>
              </a:rPr>
              <a:t>"OK</a:t>
            </a:r>
            <a:r>
              <a:rPr lang="en-US" sz="1400" b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  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</a:rPr>
              <a:t>// create a button</a:t>
            </a:r>
            <a:endParaRPr lang="en-US" sz="1400" dirty="0">
              <a:solidFill>
                <a:srgbClr val="33CC33"/>
              </a:solidFill>
              <a:latin typeface="Consolas" panose="020B0609020204030204" pitchFamily="49" charset="0"/>
            </a:endParaRP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nn-NO" sz="1400" b="1" dirty="0">
                <a:solidFill>
                  <a:srgbClr val="1290C3"/>
                </a:solidFill>
                <a:latin typeface="Consolas" panose="020B0609020204030204" pitchFamily="49" charset="0"/>
              </a:rPr>
              <a:t>Scene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ED7F48"/>
                </a:solidFill>
                <a:latin typeface="Consolas" panose="020B0609020204030204" pitchFamily="49" charset="0"/>
              </a:rPr>
              <a:t>scene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A7EC21"/>
                </a:solidFill>
                <a:latin typeface="Consolas" panose="020B0609020204030204" pitchFamily="49" charset="0"/>
              </a:rPr>
              <a:t>Scene</a:t>
            </a:r>
            <a:r>
              <a:rPr lang="nn-NO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FFBF26"/>
                </a:solidFill>
                <a:latin typeface="Consolas" panose="020B0609020204030204" pitchFamily="49" charset="0"/>
              </a:rPr>
              <a:t>btOK</a:t>
            </a:r>
            <a:r>
              <a:rPr lang="nn-NO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8DDAF8"/>
                </a:solidFill>
                <a:latin typeface="Consolas" panose="020B0609020204030204" pitchFamily="49" charset="0"/>
              </a:rPr>
              <a:t>200</a:t>
            </a:r>
            <a:r>
              <a:rPr lang="nn-NO" sz="14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nn-NO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8DDAF8"/>
                </a:solidFill>
                <a:latin typeface="Consolas" panose="020B0609020204030204" pitchFamily="49" charset="0"/>
              </a:rPr>
              <a:t>250</a:t>
            </a:r>
            <a:r>
              <a:rPr lang="nn-NO" sz="1400" b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sz="1400" b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nn-NO" sz="1400" dirty="0" smtClean="0">
                <a:solidFill>
                  <a:srgbClr val="33CC33"/>
                </a:solidFill>
                <a:latin typeface="Consolas" panose="020B0609020204030204" pitchFamily="49" charset="0"/>
              </a:rPr>
              <a:t>// create a scene WITH the button</a:t>
            </a:r>
            <a:endParaRPr lang="nn-NO" sz="1400" dirty="0">
              <a:solidFill>
                <a:srgbClr val="33CC33"/>
              </a:solidFill>
              <a:latin typeface="Consolas" panose="020B0609020204030204" pitchFamily="49" charset="0"/>
            </a:endParaRP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setTitle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17C6A3"/>
                </a:solidFill>
                <a:latin typeface="Consolas" panose="020B0609020204030204" pitchFamily="49" charset="0"/>
              </a:rPr>
              <a:t>MyJavaFX</a:t>
            </a:r>
            <a:r>
              <a:rPr 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49C05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Set the stage title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setScene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BF26"/>
                </a:solidFill>
                <a:latin typeface="Consolas" panose="020B0609020204030204" pitchFamily="49" charset="0"/>
              </a:rPr>
              <a:t>scene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49C05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Place the scene in the stage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49C05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/**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    * The main method is only needed for the IDE with limited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    * JavaFX support. Not needed for running from the command line.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49C050"/>
                </a:solidFill>
                <a:latin typeface="Consolas" panose="020B0609020204030204" pitchFamily="49" charset="0"/>
              </a:rPr>
              <a:t>    */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DF668"/>
                </a:solidFill>
                <a:latin typeface="Consolas" panose="020B0609020204030204" pitchFamily="49" charset="0"/>
              </a:rPr>
              <a:t>main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b="1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launch</a:t>
            </a:r>
            <a:r>
              <a:rPr lang="en-US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36512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402336" y="2939224"/>
            <a:ext cx="8558784" cy="3525584"/>
            <a:chOff x="402336" y="2939224"/>
            <a:chExt cx="8558784" cy="3525584"/>
          </a:xfrm>
        </p:grpSpPr>
        <p:sp>
          <p:nvSpPr>
            <p:cNvPr id="3" name="TextBox 2"/>
            <p:cNvSpPr txBox="1"/>
            <p:nvPr/>
          </p:nvSpPr>
          <p:spPr>
            <a:xfrm>
              <a:off x="5047488" y="2939224"/>
              <a:ext cx="3913632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Eclipse DOES have enough JavaFX support for us to not need </a:t>
              </a:r>
              <a:r>
                <a:rPr lang="en-US" dirty="0" smtClean="0">
                  <a:solidFill>
                    <a:srgbClr val="FF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main()</a:t>
              </a:r>
              <a:r>
                <a:rPr lang="en-US" dirty="0" smtClean="0"/>
                <a:t>.  You can completely comment-out (or delete) </a:t>
              </a:r>
              <a:r>
                <a:rPr lang="en-US" dirty="0" smtClean="0">
                  <a:solidFill>
                    <a:srgbClr val="FF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main()</a:t>
              </a:r>
              <a:r>
                <a:rPr lang="en-US" dirty="0" smtClean="0"/>
                <a:t>, and this code runs exactly the same under Eclipse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2336" y="4709160"/>
              <a:ext cx="67299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02336" y="6464808"/>
              <a:ext cx="67299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132320" y="4709160"/>
              <a:ext cx="0" cy="1755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132320" y="5550408"/>
              <a:ext cx="658368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790688" y="4416552"/>
              <a:ext cx="0" cy="11338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2336" y="4709160"/>
              <a:ext cx="0" cy="1755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972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Our </a:t>
            </a:r>
            <a:r>
              <a:rPr lang="en-US" sz="4500" dirty="0" smtClean="0"/>
              <a:t>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JavaFX programs are based on the analogy of a stage (think “theater stage” for the moment).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On the stage are scenes, and each scene is also made up of other components.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On a theater stage, the stage may be divided into portions, where individual scenes take place. 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Each scene’s set will have actors, props, backdrops, lighting, etc.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In JavaFX, we create the components, add them to scenes, and then add scenes to the stage</a:t>
            </a:r>
          </a:p>
        </p:txBody>
      </p:sp>
    </p:spTree>
    <p:extLst>
      <p:ext uri="{BB962C8B-B14F-4D97-AF65-F5344CB8AC3E}">
        <p14:creationId xmlns:p14="http://schemas.microsoft.com/office/powerpoint/2010/main" xmlns="" val="2400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Our </a:t>
            </a:r>
            <a:r>
              <a:rPr lang="en-US" sz="4500" dirty="0" smtClean="0"/>
              <a:t>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In JavaFX, the stage is the window our code runs in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Since every GUI application, by definition, involves a window with the UI, we get the </a:t>
            </a:r>
            <a:r>
              <a:rPr lang="en-US" sz="2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2800" dirty="0" smtClean="0"/>
              <a:t> by default when the application launches.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Our applications are not limited to a single stage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Just as a music festival may have simultaneous performances on multiple stages, we can have more than one stage (window) in our programs.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The code to set</a:t>
            </a:r>
            <a:br>
              <a:rPr lang="en-US" sz="2800" dirty="0" smtClean="0"/>
            </a:br>
            <a:r>
              <a:rPr lang="en-US" sz="2800" dirty="0" smtClean="0"/>
              <a:t>up this two-</a:t>
            </a:r>
            <a:br>
              <a:rPr lang="en-US" sz="2800" dirty="0" smtClean="0"/>
            </a:br>
            <a:r>
              <a:rPr lang="en-US" sz="2800" dirty="0" smtClean="0"/>
              <a:t>stage UI is on</a:t>
            </a:r>
            <a:br>
              <a:rPr lang="en-US" sz="2800" dirty="0" smtClean="0"/>
            </a:br>
            <a:r>
              <a:rPr lang="en-US" sz="2800" dirty="0" smtClean="0"/>
              <a:t>the next slide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61" y="4937490"/>
            <a:ext cx="5728335" cy="17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39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Our </a:t>
            </a:r>
            <a:r>
              <a:rPr lang="en-US" sz="4500" dirty="0" smtClean="0"/>
              <a:t>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javafx.scene.Scene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javafx.scene.control.Button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javafx.stage.Stage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MultipleStageDemo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Application </a:t>
            </a:r>
            <a:endParaRPr lang="en-US" sz="17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Override the start method in the Application class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7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a button in the scene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Scene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Scene(new Button("OK"), 200, 250);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MyJavaFX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scene in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Stage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Stage();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new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stage.setTitle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("Second Stage");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a scene with a button in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stage.setScene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Scene(new Button("New Stage"), 100, 100));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stage.show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943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Our </a:t>
            </a:r>
            <a:r>
              <a:rPr lang="en-US" sz="4500" dirty="0" smtClean="0"/>
              <a:t>First </a:t>
            </a:r>
            <a:r>
              <a:rPr lang="en-US" sz="45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500" dirty="0" smtClean="0"/>
              <a:t> Program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By default, stages (windows) are </a:t>
            </a:r>
            <a:r>
              <a:rPr lang="en-US" sz="2800" dirty="0" smtClean="0"/>
              <a:t>resizable.</a:t>
            </a:r>
            <a:endParaRPr lang="en-US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Note that we have minimize and maximize buttons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If we want our stage to be of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fixed size (i.e., not </a:t>
            </a:r>
            <a:r>
              <a:rPr lang="en-US" sz="2800" dirty="0" smtClean="0"/>
              <a:t>resizable</a:t>
            </a:r>
            <a:r>
              <a:rPr lang="en-US" sz="2800" dirty="0" smtClean="0"/>
              <a:t>),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we can set that property with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stage.setResizeable</a:t>
            </a:r>
            <a:r>
              <a:rPr lang="en-US" sz="2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36" y="2417064"/>
            <a:ext cx="2590800" cy="2438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900416" y="1965960"/>
            <a:ext cx="0" cy="45110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76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2821837"/>
            <a:ext cx="9070848" cy="18263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400" dirty="0" smtClean="0"/>
              <a:t>, UI Controls, and </a:t>
            </a: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400" dirty="0">
              <a:ln w="5000" cmpd="sng">
                <a:solidFill>
                  <a:srgbClr val="FF9900"/>
                </a:solidFill>
                <a:prstDash val="solid"/>
              </a:ln>
              <a:solidFill>
                <a:srgbClr val="FF99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1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300" dirty="0"/>
              <a:t>, UI Controls, and </a:t>
            </a:r>
            <a:r>
              <a:rPr lang="en-US" sz="43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300" dirty="0" smtClean="0">
              <a:solidFill>
                <a:srgbClr val="FF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221288"/>
          </a:xfrm>
        </p:spPr>
        <p:txBody>
          <a:bodyPr>
            <a:normAutofit fontScale="92500" lnSpcReduction="20000"/>
          </a:bodyPr>
          <a:lstStyle/>
          <a:p>
            <a:pPr marL="438150" indent="-438150" eaLnBrk="1" hangingPunct="1">
              <a:spcBef>
                <a:spcPts val="720"/>
              </a:spcBef>
            </a:pPr>
            <a:r>
              <a:rPr lang="en-US" dirty="0" smtClean="0"/>
              <a:t>Previous program </a:t>
            </a:r>
            <a:r>
              <a:rPr lang="en-US" dirty="0" smtClean="0"/>
              <a:t>we </a:t>
            </a:r>
            <a:r>
              <a:rPr lang="en-US" dirty="0" smtClean="0"/>
              <a:t>put the button directly on the scene, which centered the button and made it occupy the entire window.  </a:t>
            </a:r>
          </a:p>
          <a:p>
            <a:pPr marL="438150" indent="-438150" eaLnBrk="1" hangingPunct="1">
              <a:spcBef>
                <a:spcPts val="720"/>
              </a:spcBef>
            </a:pPr>
            <a:r>
              <a:rPr lang="en-US" dirty="0" smtClean="0"/>
              <a:t>Rarely is this what we really want to do</a:t>
            </a:r>
          </a:p>
          <a:p>
            <a:pPr marL="438150" indent="-438150" eaLnBrk="1" hangingPunct="1">
              <a:spcBef>
                <a:spcPts val="720"/>
              </a:spcBef>
            </a:pPr>
            <a:r>
              <a:rPr lang="en-US" dirty="0" smtClean="0"/>
              <a:t>One approach is to specify the size and location of each UI element (like the buttons)</a:t>
            </a:r>
          </a:p>
          <a:p>
            <a:pPr marL="438150" indent="-438150" eaLnBrk="1" hangingPunct="1">
              <a:spcBef>
                <a:spcPts val="720"/>
              </a:spcBef>
            </a:pPr>
            <a:r>
              <a:rPr lang="en-US" dirty="0" smtClean="0"/>
              <a:t>A better solution is to </a:t>
            </a:r>
            <a:br>
              <a:rPr lang="en-US" dirty="0" smtClean="0"/>
            </a:br>
            <a:r>
              <a:rPr lang="en-US" dirty="0" smtClean="0"/>
              <a:t>put the UI elements </a:t>
            </a:r>
            <a:br>
              <a:rPr lang="en-US" dirty="0" smtClean="0"/>
            </a:br>
            <a:r>
              <a:rPr lang="en-US" dirty="0" smtClean="0"/>
              <a:t>(known as </a:t>
            </a:r>
            <a:r>
              <a:rPr lang="en-US" i="1" u="sng" dirty="0" smtClean="0"/>
              <a:t>nodes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i="1" dirty="0" smtClean="0"/>
              <a:t>containers</a:t>
            </a:r>
            <a:r>
              <a:rPr lang="en-US" dirty="0" smtClean="0"/>
              <a:t> called </a:t>
            </a:r>
            <a:br>
              <a:rPr lang="en-US" dirty="0" smtClean="0"/>
            </a:br>
            <a:r>
              <a:rPr lang="en-US" i="1" u="sng" dirty="0" smtClean="0"/>
              <a:t>panes</a:t>
            </a:r>
            <a:r>
              <a:rPr lang="en-US" dirty="0" smtClean="0"/>
              <a:t>, and then add </a:t>
            </a:r>
            <a:br>
              <a:rPr lang="en-US" dirty="0" smtClean="0"/>
            </a:br>
            <a:r>
              <a:rPr lang="en-US" dirty="0" smtClean="0"/>
              <a:t>the panes to the scene.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64" y="4050792"/>
            <a:ext cx="4355406" cy="2685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300" dirty="0"/>
              <a:t>, UI Controls, and </a:t>
            </a:r>
            <a:r>
              <a:rPr lang="en-US" sz="43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300" dirty="0" smtClean="0">
              <a:solidFill>
                <a:srgbClr val="FF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221288"/>
          </a:xfrm>
        </p:spPr>
        <p:txBody>
          <a:bodyPr/>
          <a:lstStyle/>
          <a:p>
            <a:pPr marL="438150" indent="-438150" eaLnBrk="1" hangingPunct="1">
              <a:spcBef>
                <a:spcPts val="720"/>
              </a:spcBef>
            </a:pPr>
            <a:r>
              <a:rPr lang="en-US" dirty="0" smtClean="0"/>
              <a:t>Panes can even contain other panes: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51" y="1527048"/>
            <a:ext cx="6047897" cy="51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62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Introduction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00713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Graphical User Interface (GUI) applications, as opposed to console UI applications, rely heavily on objects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JavaFX is a framework and (large) set of objects we can use to develop GUI-based applications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The JavaFX API is a good example of how object-oriented principles can be applied in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300" dirty="0"/>
              <a:t>, UI Controls, and </a:t>
            </a:r>
            <a:r>
              <a:rPr lang="en-US" sz="43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3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javafx.scene.control.Button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javafx.stage.Stage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javafx.scene.layout.StackPane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ButtonInPane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Application </a:t>
            </a: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Override the start method in the Application class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StackPane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StackPane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pane to work with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new button, and add it to the pane’s list of children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().add(new Button("OK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 new scene, containing the pane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Scene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Scene(pane, 200, 50);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("Button in a pane");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stage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28" y="905735"/>
            <a:ext cx="3352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69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300" dirty="0"/>
              <a:t>, UI Controls, and </a:t>
            </a:r>
            <a:r>
              <a:rPr lang="en-US" sz="43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3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/>
          <a:lstStyle/>
          <a:p>
            <a:pPr eaLnBrk="1" hangingPunct="1">
              <a:spcBef>
                <a:spcPts val="720"/>
              </a:spcBef>
            </a:pPr>
            <a:r>
              <a:rPr lang="en-US" sz="2800" dirty="0" smtClean="0"/>
              <a:t>Beyond the obvious, typical “active” UI elements (things we can interact with, like buttons, etc.), are static shapes – lines, circles, etc.</a:t>
            </a:r>
          </a:p>
          <a:p>
            <a:pPr eaLnBrk="1" hangingPunct="1">
              <a:spcBef>
                <a:spcPts val="720"/>
              </a:spcBef>
            </a:pPr>
            <a:r>
              <a:rPr lang="en-US" sz="2800" dirty="0" smtClean="0"/>
              <a:t>Lets talk </a:t>
            </a:r>
            <a:r>
              <a:rPr lang="en-US" sz="2800" dirty="0" smtClean="0"/>
              <a:t>about coordinates within a pane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eaLnBrk="1" hangingPunct="1">
              <a:spcBef>
                <a:spcPts val="720"/>
              </a:spcBef>
            </a:pPr>
            <a:r>
              <a:rPr lang="en-US" sz="2800" dirty="0" smtClean="0"/>
              <a:t>The top-left corner of a scene is </a:t>
            </a:r>
            <a:r>
              <a:rPr lang="en-US" sz="2800" i="1" u="sng" dirty="0" smtClean="0"/>
              <a:t>always</a:t>
            </a:r>
            <a:r>
              <a:rPr lang="en-US" sz="2800" dirty="0" smtClean="0"/>
              <a:t> (0, 0), and the (positive) X-axis goes </a:t>
            </a:r>
            <a:br>
              <a:rPr lang="en-US" sz="2800" dirty="0" smtClean="0"/>
            </a:br>
            <a:r>
              <a:rPr lang="en-US" sz="2800" dirty="0" smtClean="0"/>
              <a:t>to the right, and the (positive) </a:t>
            </a:r>
            <a:endParaRPr lang="en-US" sz="2800" dirty="0" smtClean="0"/>
          </a:p>
          <a:p>
            <a:pPr eaLnBrk="1" hangingPunct="1">
              <a:spcBef>
                <a:spcPts val="72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Y-axis </a:t>
            </a:r>
            <a:r>
              <a:rPr lang="en-US" sz="2800" dirty="0" smtClean="0"/>
              <a:t>goes </a:t>
            </a:r>
            <a:r>
              <a:rPr lang="en-US" sz="2800" dirty="0" smtClean="0"/>
              <a:t>down</a:t>
            </a:r>
            <a:r>
              <a:rPr lang="en-US" sz="2800" dirty="0" smtClean="0"/>
              <a:t>.  </a:t>
            </a:r>
            <a:endParaRPr lang="en-US" sz="2800" dirty="0" smtClean="0"/>
          </a:p>
          <a:p>
            <a:pPr eaLnBrk="1" hangingPunct="1">
              <a:spcBef>
                <a:spcPts val="72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Visually</a:t>
            </a:r>
            <a:r>
              <a:rPr lang="en-US" sz="2800" dirty="0" smtClean="0"/>
              <a:t>, we’re in </a:t>
            </a:r>
            <a:br>
              <a:rPr lang="en-US" sz="2800" dirty="0" smtClean="0"/>
            </a:br>
            <a:r>
              <a:rPr lang="en-US" sz="2800" dirty="0" smtClean="0"/>
              <a:t>Cartesian quadrant IV, </a:t>
            </a:r>
            <a:br>
              <a:rPr lang="en-US" sz="2800" dirty="0" smtClean="0"/>
            </a:br>
            <a:r>
              <a:rPr lang="en-US" sz="2800" dirty="0" smtClean="0"/>
              <a:t>but Y stays positive.</a:t>
            </a:r>
          </a:p>
          <a:p>
            <a:pPr eaLnBrk="1" hangingPunct="1">
              <a:spcBef>
                <a:spcPts val="720"/>
              </a:spcBef>
            </a:pPr>
            <a:r>
              <a:rPr lang="en-US" sz="2800" dirty="0" smtClean="0"/>
              <a:t>All coordinates are in </a:t>
            </a:r>
            <a:r>
              <a:rPr lang="en-US" sz="2800" dirty="0" smtClean="0"/>
              <a:t>pixels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18" y="3831336"/>
            <a:ext cx="3784830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1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Panes</a:t>
            </a:r>
            <a:r>
              <a:rPr lang="en-US" sz="4300" dirty="0"/>
              <a:t>, UI Controls, and </a:t>
            </a:r>
            <a:r>
              <a:rPr lang="en-US" sz="43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Shapes</a:t>
            </a:r>
            <a:endParaRPr lang="en-US" sz="43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42813"/>
          </a:xfrm>
        </p:spPr>
        <p:txBody>
          <a:bodyPr>
            <a:normAutofit lnSpcReduction="10000"/>
          </a:bodyPr>
          <a:lstStyle/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javafx.scene.layout.Pane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javafx.scene.paint.Color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javafx.scene.shape.Circle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javafx.stage.Stage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ShowCircle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Application </a:t>
            </a:r>
            <a:endParaRPr lang="en-US" sz="14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Override the start method in the Application class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circle and set its properties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Circle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Circle();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circle.setCenterX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circle.setCenterY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circle.setRadius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circle.setStroke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Color.BLACK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circle.setFill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Color.WHITE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to hold the circle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Pane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Pane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().add(circle);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200-x-200 scene from the pane, and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scene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stage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Scene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Scene(pane, 200, 200);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ShowCircle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the scene in the stage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955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3837"/>
            <a:ext cx="9144000" cy="1826363"/>
          </a:xfrm>
        </p:spPr>
        <p:txBody>
          <a:bodyPr/>
          <a:lstStyle/>
          <a:p>
            <a:pPr eaLnBrk="1" hangingPunct="1">
              <a:defRPr/>
            </a:pPr>
            <a:r>
              <a:rPr lang="en-US" sz="6400" dirty="0" smtClean="0"/>
              <a:t>Property Binding</a:t>
            </a:r>
            <a:endParaRPr lang="en-US"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720"/>
              </a:spcBef>
            </a:pPr>
            <a:r>
              <a:rPr lang="en-US" dirty="0" smtClean="0"/>
              <a:t>In the previous example, the (x, y) location of the center of the circle was static – it will always be located at (100, 100).  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What if we want it to be centered in the pane, such that if we re-size the window, the circle will move to stay centered?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In order to do so, the circle’s center has to be </a:t>
            </a:r>
            <a:r>
              <a:rPr lang="en-US" i="1" u="sng" dirty="0" smtClean="0"/>
              <a:t>bound</a:t>
            </a:r>
            <a:r>
              <a:rPr lang="en-US" dirty="0" smtClean="0"/>
              <a:t> to the pane’s height and width, such that a change to the height or width will force a change to the x or y value of the circle’s center.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This is what </a:t>
            </a:r>
            <a:r>
              <a:rPr lang="en-US" i="1" u="sng" dirty="0" smtClean="0"/>
              <a:t>property binding</a:t>
            </a:r>
            <a:r>
              <a:rPr lang="en-US" dirty="0" smtClean="0"/>
              <a:t> is all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/>
          <a:lstStyle/>
          <a:p>
            <a:pPr eaLnBrk="1" hangingPunct="1">
              <a:spcBef>
                <a:spcPts val="720"/>
              </a:spcBef>
            </a:pPr>
            <a:r>
              <a:rPr lang="en-US" dirty="0" smtClean="0"/>
              <a:t>Like most things Java-</a:t>
            </a:r>
            <a:r>
              <a:rPr lang="en-US" dirty="0" err="1" smtClean="0"/>
              <a:t>esque</a:t>
            </a:r>
            <a:r>
              <a:rPr lang="en-US" dirty="0" smtClean="0"/>
              <a:t>, we get more new terminology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The target object (called the binding object) gets bound to the source object (the </a:t>
            </a:r>
            <a:r>
              <a:rPr lang="en-US" dirty="0" err="1" smtClean="0"/>
              <a:t>bindable</a:t>
            </a:r>
            <a:r>
              <a:rPr lang="en-US" dirty="0" smtClean="0"/>
              <a:t> object)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When there’s a change to the source, it gets automatically sent to the target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01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>
            <a:normAutofit lnSpcReduction="10000"/>
          </a:bodyPr>
          <a:lstStyle/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//import statements have been omitted………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ShowCircleCentered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Application </a:t>
            </a: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Override the start method in the Application class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to hold the circle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Pane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Pane();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circle and set its properties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Circle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Circle();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circle.centerXProperty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().bind(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pane.widthProperty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().divide(2));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circle.centerYProperty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().bind(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pane.heightProperty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().divide(2));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circle.setRadius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circle.setStroke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circle.setFill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Color.WHITE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().add(circle);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circle to the pane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Scene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Scene(pane, 200, 200);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ShowCircleCentered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663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Property 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/>
          <a:lstStyle/>
          <a:p>
            <a:pPr eaLnBrk="1" hangingPunct="1">
              <a:spcBef>
                <a:spcPts val="720"/>
              </a:spcBef>
            </a:pPr>
            <a:r>
              <a:rPr lang="en-US" dirty="0" smtClean="0"/>
              <a:t>A </a:t>
            </a:r>
            <a:r>
              <a:rPr lang="en-US" dirty="0" smtClean="0"/>
              <a:t>pair of simple double </a:t>
            </a:r>
            <a:r>
              <a:rPr lang="en-US" i="1" u="sng" dirty="0" smtClean="0"/>
              <a:t>property</a:t>
            </a:r>
            <a:r>
              <a:rPr lang="en-US" dirty="0" smtClean="0"/>
              <a:t> objects (not double values) are created with different values, and then one is bound to the other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Their values are printed out (showing that they are different), the value of one is changed, and then they are both printed again, showing that changing one changed the other.</a:t>
            </a:r>
          </a:p>
          <a:p>
            <a:pPr eaLnBrk="1" hangingPunct="1">
              <a:spcBef>
                <a:spcPts val="72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164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/>
          <a:lstStyle/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javafx.beans.property.DoubleProperty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javafx.beans.property.SimpleDoubleProperty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BindingDemo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main(String[]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DoubleProperty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 =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SimpleDoubleProperty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DoubleProperty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d2 =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SimpleDoubleProperty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d1.bind(d2);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("d1 is " + d1.getValue()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+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and d2 is " + d2.getValue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d2.setValue(70.2);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("d1 is " + d1.getValue()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+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and d2 is " + d2.getValue());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036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63308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720"/>
              </a:spcBef>
            </a:pPr>
            <a:r>
              <a:rPr lang="en-US" dirty="0" smtClean="0"/>
              <a:t>So far, all of the bindings we have done are one-way – a change in the source causes a change in the target, but not vice versa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If the source and the target are both binding properties and observable properties, then they can serve as both a source and a target, and they can be bound </a:t>
            </a:r>
            <a:r>
              <a:rPr lang="en-US" dirty="0" err="1" smtClean="0"/>
              <a:t>bidirectionally</a:t>
            </a:r>
            <a:r>
              <a:rPr lang="en-US" dirty="0" smtClean="0"/>
              <a:t>, using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bindBidirectional</a:t>
            </a:r>
            <a:r>
              <a:rPr lang="en-US" dirty="0" smtClean="0"/>
              <a:t> method</a:t>
            </a:r>
          </a:p>
          <a:p>
            <a:pPr eaLnBrk="1" hangingPunct="1">
              <a:spcBef>
                <a:spcPts val="720"/>
              </a:spcBef>
            </a:pPr>
            <a:r>
              <a:rPr lang="en-US" dirty="0" smtClean="0"/>
              <a:t>When two properties are </a:t>
            </a:r>
            <a:r>
              <a:rPr lang="en-US" dirty="0" err="1" smtClean="0"/>
              <a:t>bidirectionally</a:t>
            </a:r>
            <a:r>
              <a:rPr lang="en-US" dirty="0" smtClean="0"/>
              <a:t> bound, changing </a:t>
            </a:r>
            <a:r>
              <a:rPr lang="en-US" i="1" u="sng" dirty="0" smtClean="0"/>
              <a:t>either</a:t>
            </a:r>
            <a:r>
              <a:rPr lang="en-US" dirty="0" smtClean="0"/>
              <a:t> changes the other; both act as sources, and both act as targets.</a:t>
            </a:r>
          </a:p>
        </p:txBody>
      </p:sp>
    </p:spTree>
    <p:extLst>
      <p:ext uri="{BB962C8B-B14F-4D97-AF65-F5344CB8AC3E}">
        <p14:creationId xmlns:p14="http://schemas.microsoft.com/office/powerpoint/2010/main" xmlns="" val="33570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dirty="0" smtClean="0"/>
              <a:t>Introduction</a:t>
            </a:r>
            <a:endParaRPr lang="en-US" sz="45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700713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This lecture </a:t>
            </a:r>
            <a:r>
              <a:rPr lang="en-US" dirty="0" smtClean="0"/>
              <a:t>covers</a:t>
            </a:r>
            <a:r>
              <a:rPr lang="en-US" dirty="0" smtClean="0"/>
              <a:t> </a:t>
            </a:r>
            <a:r>
              <a:rPr lang="en-US" i="1" u="sng" dirty="0" smtClean="0"/>
              <a:t>creating</a:t>
            </a:r>
            <a:r>
              <a:rPr lang="en-US" dirty="0" smtClean="0"/>
              <a:t> the UI, but it will be very simple, and it</a:t>
            </a:r>
            <a:br>
              <a:rPr lang="en-US" dirty="0" smtClean="0"/>
            </a:br>
            <a:r>
              <a:rPr lang="en-US" dirty="0" smtClean="0"/>
              <a:t>won’t actually </a:t>
            </a:r>
            <a:r>
              <a:rPr lang="en-US" i="1" u="sng" dirty="0" smtClean="0"/>
              <a:t>do</a:t>
            </a:r>
            <a:r>
              <a:rPr lang="en-US" dirty="0" smtClean="0"/>
              <a:t> anything </a:t>
            </a:r>
            <a:br>
              <a:rPr lang="en-US" dirty="0" smtClean="0"/>
            </a:br>
            <a:r>
              <a:rPr lang="en-US" dirty="0" smtClean="0"/>
              <a:t>(like the façade of a building </a:t>
            </a:r>
            <a:br>
              <a:rPr lang="en-US" dirty="0" smtClean="0"/>
            </a:br>
            <a:r>
              <a:rPr lang="en-US" dirty="0" smtClean="0"/>
              <a:t>in a movie set; it doesn’t </a:t>
            </a:r>
            <a:br>
              <a:rPr lang="en-US" dirty="0" smtClean="0"/>
            </a:br>
            <a:r>
              <a:rPr lang="en-US" dirty="0" smtClean="0"/>
              <a:t>have anything “behind it”)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Event-Driven Programming </a:t>
            </a:r>
            <a:r>
              <a:rPr lang="en-US" dirty="0" smtClean="0"/>
              <a:t>shows us how to get that interface to </a:t>
            </a:r>
            <a:r>
              <a:rPr lang="en-US" i="1" u="sng" dirty="0" smtClean="0"/>
              <a:t>do</a:t>
            </a:r>
            <a:r>
              <a:rPr lang="en-US" dirty="0" smtClean="0"/>
              <a:t> things</a:t>
            </a:r>
            <a:r>
              <a:rPr lang="en-US" dirty="0"/>
              <a:t> </a:t>
            </a:r>
            <a:r>
              <a:rPr lang="en-US" dirty="0" smtClean="0"/>
              <a:t>(how to link executable code to the UI elements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1026" name="Picture 2" descr="http://www.retroweb.com/40acres/40acres_flat_facades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9008" y="1471557"/>
            <a:ext cx="2866210" cy="230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88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>
            <a:noAutofit/>
          </a:bodyPr>
          <a:lstStyle/>
          <a:p>
            <a:pPr algn="ctr" eaLnBrk="1" hangingPunct="1">
              <a:spcBef>
                <a:spcPts val="100"/>
              </a:spcBef>
              <a:defRPr/>
            </a:pPr>
            <a:r>
              <a:rPr lang="en-US" sz="4400" dirty="0" smtClean="0"/>
              <a:t>Common Properties and Methods for Nodes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Common </a:t>
            </a:r>
            <a:r>
              <a:rPr lang="en-US" sz="3800" dirty="0" smtClean="0"/>
              <a:t>Node Properties &amp; Methods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/>
              <a:t>Nodes share many common properties</a:t>
            </a:r>
          </a:p>
          <a:p>
            <a:pPr eaLnBrk="1" hangingPunct="1"/>
            <a:r>
              <a:rPr lang="en-US" dirty="0" smtClean="0"/>
              <a:t>This section introduces two – style and rotate</a:t>
            </a:r>
          </a:p>
          <a:p>
            <a:pPr eaLnBrk="1" hangingPunct="1"/>
            <a:r>
              <a:rPr lang="en-US" dirty="0" smtClean="0"/>
              <a:t>JavaFX style properties are a lot like CSS (Cascading Style Sheets) use to specify styles in HTML (Web) pages.</a:t>
            </a:r>
          </a:p>
          <a:p>
            <a:pPr eaLnBrk="1" hangingPunct="1"/>
            <a:r>
              <a:rPr lang="en-US" dirty="0" smtClean="0"/>
              <a:t>Thus</a:t>
            </a:r>
            <a:r>
              <a:rPr lang="en-US" dirty="0" smtClean="0"/>
              <a:t>, it’s known as JavaFX CSS</a:t>
            </a:r>
          </a:p>
          <a:p>
            <a:r>
              <a:rPr lang="en-US" dirty="0" smtClean="0"/>
              <a:t>The official Java documentation on these properties can be found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Common </a:t>
            </a:r>
            <a:r>
              <a:rPr lang="en-US" sz="3800" dirty="0" smtClean="0"/>
              <a:t>Node Properties &amp; Methods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, we could set both the color and style of a line at once</a:t>
            </a:r>
          </a:p>
          <a:p>
            <a:pPr eaLnBrk="1" hangingPunct="1"/>
            <a:r>
              <a:rPr lang="en-US" dirty="0" smtClean="0"/>
              <a:t>Similarly, in JavaFX CSS, we can set more than one property at a time</a:t>
            </a:r>
          </a:p>
          <a:p>
            <a:pPr eaLnBrk="1" hangingPunct="1"/>
            <a:r>
              <a:rPr lang="en-US" dirty="0" smtClean="0"/>
              <a:t>Each property begins with the prefix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dirty="0" smtClean="0"/>
              <a:t>, and </a:t>
            </a:r>
            <a:br>
              <a:rPr lang="en-US" dirty="0" smtClean="0"/>
            </a:br>
            <a:r>
              <a:rPr lang="en-US" dirty="0" smtClean="0"/>
              <a:t>is of the form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styleName:value</a:t>
            </a:r>
            <a:r>
              <a:rPr lang="en-US" dirty="0" smtClean="0"/>
              <a:t>, with multiple settings separated by semicolons.</a:t>
            </a:r>
          </a:p>
          <a:p>
            <a:pPr eaLnBrk="1" hangingPunct="1"/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circle.setStyle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(“-</a:t>
            </a: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-stroke: black; -</a:t>
            </a: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-fill: red;”);</a:t>
            </a:r>
          </a:p>
          <a:p>
            <a:pPr eaLnBrk="1" hangingPunct="1"/>
            <a:r>
              <a:rPr lang="en-US" dirty="0" smtClean="0"/>
              <a:t>Is equivalent to:</a:t>
            </a:r>
            <a:br>
              <a:rPr lang="en-US" dirty="0" smtClean="0"/>
            </a:b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circle.setStroke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Color.BLACK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circle.setFill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Color.RED</a:t>
            </a:r>
            <a:r>
              <a:rPr lang="en-US" sz="2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878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Common </a:t>
            </a:r>
            <a:r>
              <a:rPr lang="en-US" sz="3800" dirty="0" smtClean="0"/>
              <a:t>Node Properties &amp; Methods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/>
              <a:t>Below example </a:t>
            </a:r>
            <a:r>
              <a:rPr lang="en-US" dirty="0" smtClean="0"/>
              <a:t>shows a program that creates a button with a blue border, uses JavaFX CSS to set its pane’s style to a red border and a light gray fill, and then rotates the button 45 degrees</a:t>
            </a:r>
            <a:endParaRPr lang="en-US" dirty="0"/>
          </a:p>
          <a:p>
            <a:pPr lvl="1" eaLnBrk="1" hangingPunct="1"/>
            <a:r>
              <a:rPr lang="en-US" dirty="0" smtClean="0"/>
              <a:t>Note: positive rotation is clockwise;</a:t>
            </a:r>
            <a:br>
              <a:rPr lang="en-US" dirty="0" smtClean="0"/>
            </a:br>
            <a:r>
              <a:rPr lang="en-US" dirty="0" smtClean="0"/>
              <a:t>negative is CCW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14" y="3438906"/>
            <a:ext cx="2228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0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Common </a:t>
            </a:r>
            <a:r>
              <a:rPr lang="en-US" sz="3800" dirty="0" smtClean="0"/>
              <a:t>Node Properties &amp; Methods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lnSpcReduction="10000"/>
          </a:bodyPr>
          <a:lstStyle/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javafx.scene.control.Button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javafx.stage.Stage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javafx.scene.layout.StackPane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NodeStyleRotateDemo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Application </a:t>
            </a:r>
            <a:endParaRPr lang="en-US" sz="14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Override the start method in the Application class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a button in the scene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StackPane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StackPane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Button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btOK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Button("OK");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btOK.setStyle</a:t>
            </a:r>
            <a:r>
              <a:rPr lang="en-US" sz="14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("-</a:t>
            </a:r>
            <a:r>
              <a:rPr lang="en-US" sz="14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14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-border-color: blue</a:t>
            </a:r>
            <a:r>
              <a:rPr lang="en-US" sz="14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;");  </a:t>
            </a:r>
            <a:r>
              <a:rPr lang="en-US" sz="1400" b="1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blue-bordered button</a:t>
            </a:r>
            <a:endParaRPr lang="en-US" sz="1400" b="1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btOK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pane.setRotate</a:t>
            </a:r>
            <a:r>
              <a:rPr lang="en-US" sz="14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(45); </a:t>
            </a:r>
            <a:r>
              <a:rPr lang="en-US" sz="1400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rotate pane and set its style before adding to scene</a:t>
            </a:r>
            <a:endParaRPr lang="en-US" sz="1400" b="1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pane.setStyle</a:t>
            </a:r>
            <a:r>
              <a:rPr lang="en-US" sz="14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("-</a:t>
            </a:r>
            <a:r>
              <a:rPr lang="en-US" sz="14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14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-border-color: red; -</a:t>
            </a:r>
            <a:r>
              <a:rPr lang="en-US" sz="14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14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-background-color: </a:t>
            </a:r>
            <a:r>
              <a:rPr lang="en-US" sz="14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lightgray</a:t>
            </a:r>
            <a:r>
              <a:rPr lang="en-US" sz="14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Scene 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Scene(pane, 200, 250);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NodeStyleRotateDemo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the scene in the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14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611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100"/>
              </a:spcBef>
              <a:defRPr/>
            </a:pPr>
            <a:r>
              <a:rPr lang="en-US" sz="4400" dirty="0" smtClean="0"/>
              <a:t>The </a:t>
            </a: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4400" dirty="0" smtClean="0"/>
              <a:t> Class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/>
              <a:t>Images </a:t>
            </a:r>
            <a:r>
              <a:rPr lang="en-US" dirty="0" smtClean="0"/>
              <a:t>are made up of pixels, and each pixel is made up of a </a:t>
            </a:r>
            <a:r>
              <a:rPr lang="en-US" dirty="0" smtClean="0">
                <a:solidFill>
                  <a:srgbClr val="FF0000"/>
                </a:solidFill>
              </a:rPr>
              <a:t>red component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00B050"/>
                </a:solidFill>
              </a:rPr>
              <a:t>green component</a:t>
            </a:r>
            <a:r>
              <a:rPr lang="en-US" dirty="0" smtClean="0"/>
              <a:t>, and a </a:t>
            </a:r>
            <a:r>
              <a:rPr lang="en-US" dirty="0" smtClean="0">
                <a:solidFill>
                  <a:srgbClr val="0070C0"/>
                </a:solidFill>
              </a:rPr>
              <a:t>blue component</a:t>
            </a:r>
            <a:r>
              <a:rPr lang="en-US" dirty="0" smtClean="0"/>
              <a:t>, and that mixing these three components allows us to produce a huge number of colors</a:t>
            </a:r>
          </a:p>
          <a:p>
            <a:pPr eaLnBrk="1" hangingPunct="1"/>
            <a:r>
              <a:rPr lang="en-US" dirty="0" smtClean="0"/>
              <a:t>JavaFX uses this same color model, but adds a fourth “component” to a pixel – its </a:t>
            </a:r>
            <a:r>
              <a:rPr lang="en-US" i="1" u="sng" dirty="0" smtClean="0"/>
              <a:t>opacity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In some image processing literature, this opacity is sometimes referred to as the </a:t>
            </a:r>
            <a:r>
              <a:rPr lang="en-US" i="1" u="sng" dirty="0" smtClean="0"/>
              <a:t>Alpha 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There are 3 sets of color constructors (“mixers”):</a:t>
            </a:r>
            <a:endParaRPr lang="en-US" dirty="0"/>
          </a:p>
          <a:p>
            <a:pPr lvl="1" eaLnBrk="1" hangingPunct="1"/>
            <a:r>
              <a:rPr lang="en-US" dirty="0" smtClean="0"/>
              <a:t>The ones named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) require double values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[</a:t>
            </a:r>
            <a:r>
              <a:rPr lang="en-US" dirty="0" smtClean="0"/>
              <a:t>0.0, 1.0] </a:t>
            </a:r>
            <a:r>
              <a:rPr lang="en-US" dirty="0"/>
              <a:t>for </a:t>
            </a:r>
            <a:r>
              <a:rPr lang="en-US" dirty="0" smtClean="0"/>
              <a:t>the R/G/B/A components</a:t>
            </a:r>
          </a:p>
          <a:p>
            <a:pPr lvl="1" eaLnBrk="1" hangingPunct="1"/>
            <a:r>
              <a:rPr lang="en-US" dirty="0" smtClean="0"/>
              <a:t>The ones named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dirty="0" smtClean="0"/>
              <a:t> require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values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[0, 255]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hsb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(Hue, Saturation, Brightness)</a:t>
            </a:r>
            <a:r>
              <a:rPr lang="en-US" dirty="0" smtClean="0">
                <a:solidFill>
                  <a:srgbClr val="FF9900"/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hsba</a:t>
            </a:r>
            <a:r>
              <a:rPr lang="en-US" dirty="0" smtClean="0"/>
              <a:t> color models are also supported</a:t>
            </a:r>
          </a:p>
          <a:p>
            <a:pPr eaLnBrk="1" hangingPunct="1"/>
            <a:r>
              <a:rPr lang="en-US" dirty="0" smtClean="0"/>
              <a:t>Just like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is immutable. </a:t>
            </a:r>
          </a:p>
          <a:p>
            <a:pPr eaLnBrk="1" hangingPunct="1"/>
            <a:r>
              <a:rPr lang="en-US" dirty="0" smtClean="0"/>
              <a:t>If we want a lighter version of this Color, we can use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.lighter()</a:t>
            </a:r>
            <a:r>
              <a:rPr lang="en-US" dirty="0" smtClean="0"/>
              <a:t>, but we get a NEW color, rather than changing the value of the current color, just like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US" dirty="0" smtClean="0"/>
              <a:t> doesn’t </a:t>
            </a:r>
            <a:r>
              <a:rPr lang="en-US" i="1" dirty="0" smtClean="0"/>
              <a:t>change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; it gives us a new one with upper case characters.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765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 eaLnBrk="1" hangingPunct="1">
              <a:buNone/>
            </a:pP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+Color(r: double, g: double, B:double, </a:t>
            </a:r>
            <a:r>
              <a:rPr lang="en-US" sz="20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opacity:double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512" indent="0" eaLnBrk="1" hangingPunct="1">
              <a:buNone/>
            </a:pP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+brighter(): color</a:t>
            </a:r>
          </a:p>
          <a:p>
            <a:pPr marL="36512" indent="0" eaLnBrk="1" hangingPunct="1">
              <a:buNone/>
            </a:pP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+darker(): color</a:t>
            </a:r>
          </a:p>
          <a:p>
            <a:pPr marL="36512" indent="0" eaLnBrk="1" hangingPunct="1">
              <a:buNone/>
            </a:pP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+color(</a:t>
            </a: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r: double, g: double, B:double, </a:t>
            </a:r>
            <a:r>
              <a:rPr lang="en-US" sz="2000" u="sng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opacity:double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Color</a:t>
            </a:r>
          </a:p>
          <a:p>
            <a:pPr marL="36512" indent="0" eaLnBrk="1" hangingPunct="1">
              <a:buNone/>
            </a:pP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+color(r: double, g: double, 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B:double                ): Color</a:t>
            </a:r>
          </a:p>
          <a:p>
            <a:pPr marL="36512" indent="0" eaLnBrk="1" hangingPunct="1">
              <a:buNone/>
            </a:pP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(r: 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g: 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opacity: 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Color</a:t>
            </a:r>
          </a:p>
          <a:p>
            <a:pPr marL="36512" indent="0" eaLnBrk="1" hangingPunct="1">
              <a:buNone/>
            </a:pP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u="sng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(r: </a:t>
            </a:r>
            <a:r>
              <a:rPr lang="en-US" sz="2000" u="sng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g: </a:t>
            </a:r>
            <a:r>
              <a:rPr lang="en-US" sz="2000" u="sng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US" sz="2000" u="sng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): Color</a:t>
            </a:r>
          </a:p>
          <a:p>
            <a:pPr marL="36512" indent="0" eaLnBrk="1" hangingPunct="1">
              <a:buNone/>
            </a:pPr>
            <a:endParaRPr lang="en-US" sz="20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dirty="0" smtClean="0">
                <a:cs typeface="Consolas" panose="020B0609020204030204" pitchFamily="49" charset="0"/>
              </a:rPr>
              <a:t>The </a:t>
            </a:r>
            <a:r>
              <a:rPr lang="en-US" sz="32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color()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sz="3200" u="sng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3200" u="sng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 methods are static, and don’t require instantiating a color</a:t>
            </a:r>
          </a:p>
          <a:p>
            <a:pPr eaLnBrk="1" hangingPunct="1"/>
            <a:r>
              <a:rPr lang="en-US" dirty="0" smtClean="0">
                <a:cs typeface="Consolas" panose="020B0609020204030204" pitchFamily="49" charset="0"/>
              </a:rPr>
              <a:t>Also, we can use named color </a:t>
            </a:r>
            <a:r>
              <a:rPr lang="en-US" dirty="0">
                <a:cs typeface="Consolas" panose="020B0609020204030204" pitchFamily="49" charset="0"/>
              </a:rPr>
              <a:t>constants: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BEIGE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DARKGRAY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dirty="0" smtClean="0">
                <a:cs typeface="Consolas" panose="020B0609020204030204" pitchFamily="49" charset="0"/>
              </a:rPr>
              <a:t>There are about 150 of them. </a:t>
            </a:r>
            <a:endParaRPr lang="en-US" dirty="0">
              <a:cs typeface="Consolas" panose="020B0609020204030204" pitchFamily="49" charset="0"/>
            </a:endParaRPr>
          </a:p>
          <a:p>
            <a:pPr marL="36512" indent="0" eaLnBrk="1" hangingPunct="1">
              <a:buNone/>
            </a:pPr>
            <a:endParaRPr lang="en-US" sz="20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buNone/>
            </a:pPr>
            <a:endParaRPr lang="en-US" sz="20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 eaLnBrk="1" hangingPunct="1">
              <a:buNone/>
            </a:pPr>
            <a:endParaRPr lang="en-US" sz="20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7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400" dirty="0" smtClean="0"/>
              <a:t>The </a:t>
            </a: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4400" dirty="0" smtClean="0"/>
              <a:t> Class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2590800"/>
            <a:ext cx="8851392" cy="18263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6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sz="6400" dirty="0" smtClean="0"/>
              <a:t> vs </a:t>
            </a:r>
            <a:r>
              <a:rPr lang="en-US" sz="6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sz="6400" dirty="0" smtClean="0">
                <a:ln w="5000" cmpd="sng">
                  <a:solidFill>
                    <a:srgbClr val="FF9900"/>
                  </a:solidFill>
                  <a:prstDash val="solid"/>
                </a:ln>
              </a:rPr>
              <a:t> </a:t>
            </a:r>
            <a:r>
              <a:rPr lang="en-US" sz="6400" dirty="0" smtClean="0"/>
              <a:t>vs </a:t>
            </a:r>
            <a:r>
              <a:rPr lang="en-US" sz="6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  <a:endParaRPr lang="en-US" sz="6400" dirty="0">
              <a:ln w="5000" cmpd="sng">
                <a:solidFill>
                  <a:srgbClr val="FF9900"/>
                </a:solidFill>
                <a:prstDash val="solid"/>
              </a:ln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The </a:t>
            </a:r>
            <a:r>
              <a:rPr lang="en-US" sz="44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4400" dirty="0"/>
              <a:t> Class</a:t>
            </a:r>
            <a:endParaRPr lang="en-US" sz="44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defRPr/>
            </a:pPr>
            <a:r>
              <a:rPr lang="en-US" dirty="0" smtClean="0"/>
              <a:t>We tend to think of “font” as being “Arial”, “Times New Roman”, “Calibri”, etc., but those are font </a:t>
            </a:r>
            <a:r>
              <a:rPr lang="en-US" i="1" u="sng" dirty="0" smtClean="0"/>
              <a:t>names</a:t>
            </a:r>
            <a:r>
              <a:rPr lang="en-US" dirty="0" smtClean="0"/>
              <a:t> (more precisely, they’re </a:t>
            </a:r>
            <a:r>
              <a:rPr lang="en-US" i="1" dirty="0" smtClean="0"/>
              <a:t>typeface names</a:t>
            </a:r>
            <a:r>
              <a:rPr lang="en-US" dirty="0" smtClean="0"/>
              <a:t>)</a:t>
            </a:r>
          </a:p>
          <a:p>
            <a:pPr marL="457200" indent="-457200" eaLnBrk="1" hangingPunct="1">
              <a:spcBef>
                <a:spcPts val="1200"/>
              </a:spcBef>
              <a:defRPr/>
            </a:pPr>
            <a:r>
              <a:rPr lang="en-US" dirty="0" smtClean="0">
                <a:cs typeface="Courier New" pitchFamily="49" charset="0"/>
              </a:rPr>
              <a:t>A full font specification requires the font name, weight, posture, and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The </a:t>
            </a:r>
            <a:r>
              <a:rPr lang="en-US" sz="4400" dirty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4400" dirty="0"/>
              <a:t> Class</a:t>
            </a:r>
            <a:endParaRPr lang="en-US" sz="4400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defRPr/>
            </a:pPr>
            <a:r>
              <a:rPr lang="en-US" dirty="0" smtClean="0"/>
              <a:t>We typically use just “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dirty="0" smtClean="0"/>
              <a:t>” or “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dirty="0" smtClean="0"/>
              <a:t>” for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FontWeight</a:t>
            </a:r>
            <a:r>
              <a:rPr lang="en-US" dirty="0" err="1" smtClean="0"/>
              <a:t>s</a:t>
            </a:r>
            <a:r>
              <a:rPr lang="en-US" dirty="0" smtClean="0"/>
              <a:t>, but there’s a whole spectrum:</a:t>
            </a:r>
            <a:br>
              <a:rPr lang="en-US" dirty="0" smtClean="0"/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EXTRA_LIGHT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SEMI_BOLD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EXTRA_BOLD</a:t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0480" y="2697480"/>
            <a:ext cx="4754880" cy="13849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FontPosture</a:t>
            </a:r>
            <a:r>
              <a:rPr lang="en-US" sz="2800" dirty="0" smtClean="0"/>
              <a:t>, however, comes in exactly two flavors: </a:t>
            </a:r>
            <a:r>
              <a:rPr lang="en-US" sz="2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ITALIC</a:t>
            </a:r>
            <a:endParaRPr lang="en-US" sz="2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0480" y="4275141"/>
            <a:ext cx="4754880" cy="18158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can get a listing of all of the font family names installed on the computer with </a:t>
            </a:r>
            <a:r>
              <a:rPr lang="en-US" sz="2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getFamilies</a:t>
            </a:r>
            <a:r>
              <a:rPr lang="en-US" sz="2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6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2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400" dirty="0" smtClean="0"/>
              <a:t>The </a:t>
            </a: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400" dirty="0" smtClean="0"/>
              <a:t> and </a:t>
            </a:r>
            <a:r>
              <a:rPr lang="en-US" sz="4400" dirty="0" err="1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400" dirty="0" smtClean="0"/>
              <a:t> Classes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100" dirty="0" smtClean="0"/>
              <a:t>The </a:t>
            </a:r>
            <a:r>
              <a:rPr lang="en-US" sz="41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100" dirty="0" smtClean="0"/>
              <a:t> &amp; </a:t>
            </a:r>
            <a:r>
              <a:rPr lang="en-US" sz="41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100" dirty="0" smtClean="0"/>
              <a:t> Classes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</a:pPr>
            <a:r>
              <a:rPr lang="en-US" dirty="0" smtClean="0"/>
              <a:t>We used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 smtClean="0"/>
              <a:t> class to hold information about a file, but not to actually read / write to it</a:t>
            </a:r>
          </a:p>
          <a:p>
            <a:pPr marL="760413" lvl="1" indent="-457200" eaLnBrk="1" hangingPunct="1">
              <a:spcBef>
                <a:spcPct val="0"/>
              </a:spcBef>
            </a:pPr>
            <a:r>
              <a:rPr lang="en-US" dirty="0" smtClean="0"/>
              <a:t>For that we used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dirty="0" smtClean="0"/>
              <a:t>, connected to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 smtClean="0"/>
              <a:t> object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dirty="0" smtClean="0"/>
              <a:t>Similarly,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dirty="0" smtClean="0"/>
              <a:t> class is a container for an image, but can’t be used to actually display an image</a:t>
            </a:r>
          </a:p>
          <a:p>
            <a:pPr marL="760413" lvl="1" indent="-457200" eaLnBrk="1" hangingPunct="1">
              <a:spcBef>
                <a:spcPct val="0"/>
              </a:spcBef>
            </a:pPr>
            <a:r>
              <a:rPr lang="en-US" dirty="0" smtClean="0"/>
              <a:t>For that, we use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dirty="0" smtClean="0"/>
              <a:t> node (and attach it to a scene)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100" dirty="0" smtClean="0"/>
              <a:t>The </a:t>
            </a:r>
            <a:r>
              <a:rPr lang="en-US" sz="41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100" dirty="0" smtClean="0"/>
              <a:t> &amp; </a:t>
            </a:r>
            <a:r>
              <a:rPr lang="en-US" sz="41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100" dirty="0" smtClean="0"/>
              <a:t> Classes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dirty="0" smtClean="0"/>
              <a:t> class (the data types should be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ReadOnlyDoubleProperty</a:t>
            </a:r>
            <a:r>
              <a:rPr lang="en-US" dirty="0"/>
              <a:t> </a:t>
            </a:r>
            <a:r>
              <a:rPr lang="en-US" dirty="0" smtClean="0"/>
              <a:t>for all except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):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en-US" dirty="0" smtClean="0"/>
              <a:t>We construct 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dirty="0" smtClean="0"/>
              <a:t> from a filename (or a URL), and then we can give the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dirty="0" smtClean="0"/>
              <a:t> to an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dirty="0" smtClean="0"/>
              <a:t> object to actually display 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33600"/>
            <a:ext cx="8791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04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100" dirty="0" smtClean="0"/>
              <a:t>The </a:t>
            </a:r>
            <a:r>
              <a:rPr lang="en-US" sz="41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100" dirty="0" smtClean="0"/>
              <a:t> &amp; </a:t>
            </a:r>
            <a:r>
              <a:rPr lang="en-US" sz="41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100" dirty="0" smtClean="0"/>
              <a:t> Classes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dirty="0" smtClean="0"/>
              <a:t> class: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sz="2000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sz="2000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  <a:p>
            <a:pPr marL="457200" indent="-457200" eaLnBrk="1" hangingPunct="1">
              <a:spcBef>
                <a:spcPct val="0"/>
              </a:spcBef>
            </a:pPr>
            <a:endParaRPr lang="en-US" dirty="0" smtClean="0"/>
          </a:p>
          <a:p>
            <a:pPr marL="457200" indent="-457200" eaLnBrk="1" hangingPunct="1">
              <a:spcBef>
                <a:spcPct val="0"/>
              </a:spcBef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" y="1563624"/>
            <a:ext cx="8814816" cy="32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86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100" dirty="0" smtClean="0"/>
              <a:t>The </a:t>
            </a:r>
            <a:r>
              <a:rPr lang="en-US" sz="41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100" dirty="0" smtClean="0"/>
              <a:t> &amp; </a:t>
            </a:r>
            <a:r>
              <a:rPr lang="en-US" sz="41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100" dirty="0" smtClean="0"/>
              <a:t> Classes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866775"/>
            <a:ext cx="8915400" cy="5610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Bunch of omitted Import statements, Class header, and start() header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This is just the BODY of start()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to hold the image views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Pane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covered in next section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pane.setPadding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Insets(5, 5, 5, 5));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Image("image/us.gif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image from file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().add(new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(image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1st IV gets image as-is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imageView2 = new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(image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2nd IV forces image to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imageView2.setFitHeight(100);  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fit into 100-x-100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imageView2.setFitWidth(100);   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pixel area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().add(imageView2);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imageView3 = </a:t>
            </a:r>
            <a:r>
              <a:rPr lang="en-US" sz="16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(image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3rd IV leaves size as-is,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imageView3.setRotate(</a:t>
            </a:r>
            <a:r>
              <a:rPr lang="en-US" sz="16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rotates (CW) 90 </a:t>
            </a:r>
            <a:r>
              <a:rPr lang="en-US" sz="1600" dirty="0" err="1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().add(imageView3);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Scene </a:t>
            </a:r>
            <a:r>
              <a:rPr lang="nn-NO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= </a:t>
            </a:r>
            <a:r>
              <a:rPr lang="nn-NO" sz="16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ShowImage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6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0897" y="5014341"/>
            <a:ext cx="4143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3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100" dirty="0" smtClean="0"/>
              <a:t>The </a:t>
            </a:r>
            <a:r>
              <a:rPr lang="en-US" sz="41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4100" dirty="0" smtClean="0"/>
              <a:t> &amp; </a:t>
            </a:r>
            <a:r>
              <a:rPr lang="en-US" sz="41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4100" dirty="0" smtClean="0"/>
              <a:t> Classes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ts val="4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dirty="0" smtClean="0"/>
              <a:t> is a pane that handles placement </a:t>
            </a:r>
            <a:br>
              <a:rPr lang="en-US" dirty="0" smtClean="0"/>
            </a:br>
            <a:r>
              <a:rPr lang="en-US" dirty="0" smtClean="0"/>
              <a:t>of multiple nodes for us automatically.</a:t>
            </a:r>
          </a:p>
          <a:p>
            <a:pPr marL="457200" indent="-457200" eaLnBrk="1" hangingPunct="1">
              <a:spcBef>
                <a:spcPts val="400"/>
              </a:spcBef>
            </a:pPr>
            <a:r>
              <a:rPr lang="en-US" dirty="0" smtClean="0"/>
              <a:t>As we add nodes to the 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dirty="0" smtClean="0"/>
              <a:t>, they are automatically added in a row (horizontally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0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800" dirty="0" smtClean="0"/>
              <a:t>Layout Panes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4890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 smtClean="0"/>
              <a:t>Panes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US" dirty="0" smtClean="0">
                <a:cs typeface="Times New Roman" pitchFamily="18" charset="0"/>
              </a:rPr>
              <a:t>So far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we add our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cs typeface="Times New Roman" pitchFamily="18" charset="0"/>
              </a:rPr>
              <a:t>s to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dirty="0" smtClean="0">
                <a:cs typeface="Times New Roman" pitchFamily="18" charset="0"/>
              </a:rPr>
              <a:t>, and then add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dirty="0" smtClean="0">
                <a:cs typeface="Times New Roman" pitchFamily="18" charset="0"/>
              </a:rPr>
              <a:t> to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cs typeface="Times New Roman" pitchFamily="18" charset="0"/>
              </a:rPr>
              <a:t>, and then 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>
                <a:cs typeface="Times New Roman" pitchFamily="18" charset="0"/>
              </a:rPr>
              <a:t> to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en-US" dirty="0" smtClean="0">
                <a:cs typeface="Times New Roman" pitchFamily="18" charset="0"/>
              </a:rPr>
              <a:t> (probably the primary stage).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US" dirty="0" smtClean="0">
                <a:cs typeface="Times New Roman" pitchFamily="18" charset="0"/>
              </a:rPr>
              <a:t>How do we arrange (i.e., lay out) the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 on the pane?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US" dirty="0" smtClean="0">
                <a:cs typeface="Times New Roman" pitchFamily="18" charset="0"/>
              </a:rPr>
              <a:t>Java has several different kinds of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dirty="0" smtClean="0">
                <a:cs typeface="Times New Roman" pitchFamily="18" charset="0"/>
              </a:rPr>
              <a:t>s that do a lot of the layout work for us.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US" dirty="0" smtClean="0">
                <a:cs typeface="Times New Roman" pitchFamily="18" charset="0"/>
              </a:rPr>
              <a:t>Previous example </a:t>
            </a: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en-US" dirty="0" smtClean="0">
                <a:cs typeface="Times New Roman" pitchFamily="18" charset="0"/>
              </a:rPr>
              <a:t> ,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dirty="0" smtClean="0">
                <a:cs typeface="Times New Roman" pitchFamily="18" charset="0"/>
              </a:rPr>
              <a:t>,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StackPane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used</a:t>
            </a:r>
            <a:r>
              <a:rPr lang="en-US" dirty="0" smtClean="0">
                <a:cs typeface="Times New Roman" pitchFamily="18" charset="0"/>
              </a:rPr>
              <a:t>; </a:t>
            </a:r>
            <a:r>
              <a:rPr lang="en-US" dirty="0" smtClean="0">
                <a:cs typeface="Times New Roman" pitchFamily="18" charset="0"/>
              </a:rPr>
              <a:t>we’ll start with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dirty="0" smtClean="0"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708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sz="4400" dirty="0" smtClean="0"/>
              <a:t> </a:t>
            </a:r>
            <a:r>
              <a:rPr lang="en-US" sz="4400" dirty="0" smtClean="0"/>
              <a:t>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sz="4400" dirty="0" smtClean="0"/>
              <a:t> 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889117"/>
          </a:xfrm>
        </p:spPr>
        <p:txBody>
          <a:bodyPr/>
          <a:lstStyle/>
          <a:p>
            <a:pPr marL="438150" indent="-438150" eaLnBrk="1" hangingPunct="1"/>
            <a:r>
              <a:rPr lang="en-US" dirty="0" smtClean="0"/>
              <a:t>Java was first released with GUI support in something called the Abstract Windows Toolkit (</a:t>
            </a:r>
            <a:r>
              <a:rPr lang="en-US" sz="32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  <a:r>
              <a:rPr lang="en-US" dirty="0" smtClean="0"/>
              <a:t>)</a:t>
            </a:r>
          </a:p>
          <a:p>
            <a:pPr marL="438150" indent="-438150" eaLnBrk="1" hangingPunct="1"/>
            <a:r>
              <a:rPr lang="en-US" sz="32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  <a:r>
              <a:rPr lang="en-US" dirty="0" smtClean="0"/>
              <a:t> wasn’t bad, but it had some limitations, and some particular problems with how it was implemented on some platforms</a:t>
            </a:r>
          </a:p>
          <a:p>
            <a:pPr marL="438150" indent="-438150" eaLnBrk="1" hangingPunct="1"/>
            <a:r>
              <a:rPr lang="en-US" dirty="0" smtClean="0"/>
              <a:t>Ultimately, </a:t>
            </a:r>
            <a:r>
              <a:rPr lang="en-US" sz="32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  <a:r>
              <a:rPr lang="en-US" dirty="0" smtClean="0"/>
              <a:t> (which still exists, but isn’t used much anymore) was replaced by a new library called </a:t>
            </a:r>
            <a:r>
              <a:rPr lang="en-US" sz="3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dirty="0" smtClean="0"/>
              <a:t>, which was more versatile, more robust, and more flexible.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 smtClean="0"/>
              <a:t>Panes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743413"/>
              </p:ext>
            </p:extLst>
          </p:nvPr>
        </p:nvGraphicFramePr>
        <p:xfrm>
          <a:off x="219456" y="1197864"/>
          <a:ext cx="8705088" cy="491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7059168"/>
              </a:tblGrid>
              <a:tr h="46650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094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Pane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for layout</a:t>
                      </a:r>
                      <a:r>
                        <a:rPr lang="en-US" baseline="0" dirty="0" smtClean="0"/>
                        <a:t> panes. Use its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getChildren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baseline="0" dirty="0" smtClean="0"/>
                        <a:t> method to return the list of nodes on the pane (or add to that list)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Provides no particular layout capabilities – it’s a “blank canvas” typically used to draw shapes on</a:t>
                      </a:r>
                      <a:endParaRPr lang="en-US" dirty="0"/>
                    </a:p>
                  </a:txBody>
                  <a:tcPr/>
                </a:tc>
              </a:tr>
              <a:tr h="4665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StackPane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Places nodes on top of each other in the center of the pane</a:t>
                      </a:r>
                      <a:endParaRPr lang="en-US" dirty="0"/>
                    </a:p>
                  </a:txBody>
                  <a:tcPr/>
                </a:tc>
              </a:tr>
              <a:tr h="80520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FlowPane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Places the notes row-by-row</a:t>
                      </a:r>
                      <a:r>
                        <a:rPr lang="en-US" baseline="0" dirty="0" smtClean="0"/>
                        <a:t> horizontally or column-by-column vertically (reading order)</a:t>
                      </a:r>
                      <a:endParaRPr lang="en-US" dirty="0"/>
                    </a:p>
                  </a:txBody>
                  <a:tcPr/>
                </a:tc>
              </a:tr>
              <a:tr h="4665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GridPane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</a:t>
                      </a:r>
                      <a:r>
                        <a:rPr lang="en-US" baseline="0" dirty="0" smtClean="0"/>
                        <a:t>a 2-D grid of cells, into which we can place nodes</a:t>
                      </a:r>
                      <a:endParaRPr lang="en-US" dirty="0"/>
                    </a:p>
                  </a:txBody>
                  <a:tcPr/>
                </a:tc>
              </a:tr>
              <a:tr h="4665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BorderPane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 pane into top,</a:t>
                      </a:r>
                      <a:r>
                        <a:rPr lang="en-US" baseline="0" dirty="0" smtClean="0"/>
                        <a:t> bottom, left, right, and center regions</a:t>
                      </a:r>
                      <a:endParaRPr lang="en-US" dirty="0"/>
                    </a:p>
                  </a:txBody>
                  <a:tcPr/>
                </a:tc>
              </a:tr>
              <a:tr h="4665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Places nodes in a single (horizontal) row</a:t>
                      </a:r>
                      <a:endParaRPr lang="en-US" dirty="0"/>
                    </a:p>
                  </a:txBody>
                  <a:tcPr/>
                </a:tc>
              </a:tr>
              <a:tr h="4665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Places nodes in a single (vertical)</a:t>
                      </a:r>
                      <a:r>
                        <a:rPr lang="en-US" baseline="0" dirty="0" smtClean="0"/>
                        <a:t> column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1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dirty="0" smtClean="0">
                <a:cs typeface="Times New Roman" pitchFamily="18" charset="0"/>
              </a:rPr>
              <a:t> can be set up to work in “reading order</a:t>
            </a:r>
            <a:r>
              <a:rPr lang="en-US" dirty="0" smtClean="0">
                <a:cs typeface="Times New Roman" pitchFamily="18" charset="0"/>
              </a:rPr>
              <a:t>”, </a:t>
            </a:r>
            <a:r>
              <a:rPr lang="en-US" dirty="0" smtClean="0">
                <a:cs typeface="Times New Roman" pitchFamily="18" charset="0"/>
              </a:rPr>
              <a:t>by using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Orientation.HORIZONTAL</a:t>
            </a:r>
            <a:r>
              <a:rPr lang="en-US" dirty="0" smtClean="0">
                <a:cs typeface="Times New Roman" pitchFamily="18" charset="0"/>
              </a:rPr>
              <a:t> or in sequential top-to-bottom columns (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Orientation.VERTICAL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One </a:t>
            </a:r>
            <a:r>
              <a:rPr lang="en-US" dirty="0" smtClean="0">
                <a:cs typeface="Times New Roman" pitchFamily="18" charset="0"/>
              </a:rPr>
              <a:t>can also specify the gap between nodes (in pixels)</a:t>
            </a:r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So far, we have seen putting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r>
              <a:rPr lang="en-US" dirty="0" smtClean="0">
                <a:cs typeface="Times New Roman" pitchFamily="18" charset="0"/>
              </a:rPr>
              <a:t> nodes on a pane. 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Example below uses </a:t>
            </a: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>
                <a:cs typeface="Times New Roman" pitchFamily="18" charset="0"/>
              </a:rPr>
              <a:t> &amp;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>
                <a:cs typeface="Times New Roman" pitchFamily="18" charset="0"/>
              </a:rPr>
              <a:t> nodes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4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1673352"/>
            <a:ext cx="6254496" cy="106070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start(Stage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800" dirty="0" smtClean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and set its properties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pane.setPadding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Insets(11, 12, 13, 14));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pane.setHgap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pane.setVgap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nodes in the pane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Label("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Name: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Label("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MI: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tfMi.setPrefColumnCount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Label("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Name: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Scene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=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en-US" sz="18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1024" y="2295144"/>
            <a:ext cx="5340096" cy="424731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Setting the padding with 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</a:t>
            </a:r>
            <a:r>
              <a:rPr lang="en-US" dirty="0" smtClean="0"/>
              <a:t> object gives us a margin </a:t>
            </a:r>
            <a:r>
              <a:rPr lang="en-US" i="1" u="sng" dirty="0" smtClean="0"/>
              <a:t>inside</a:t>
            </a:r>
            <a:r>
              <a:rPr lang="en-US" dirty="0" smtClean="0"/>
              <a:t> the pane.  Just as angles are always clockwise, the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</a:t>
            </a:r>
            <a:r>
              <a:rPr lang="en-US" dirty="0" smtClean="0"/>
              <a:t> are specified in clockwise order from the top, so this pane will have an 11-pixel gap between the top of the pane and the first row, a 12-pixel gap between the right-most node and the right side of the pane, 13 pixels at the bottom, and 14 pixels on the left side.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Hgap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Vgap</a:t>
            </a:r>
            <a:r>
              <a:rPr lang="en-US" dirty="0" smtClean="0"/>
              <a:t> properties specify the gap between elements on the same row, or between rows</a:t>
            </a:r>
          </a:p>
          <a:p>
            <a:endParaRPr lang="en-US" dirty="0"/>
          </a:p>
          <a:p>
            <a:r>
              <a:rPr lang="en-US" dirty="0" smtClean="0"/>
              <a:t>Resizing the window “re-flows” the nodes, just as changing the page size in Word re-flows your text.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5" y="2956560"/>
            <a:ext cx="3443190" cy="2377440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xmlns="" val="114614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338" grpId="0" build="p" bldLvl="3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and set its properties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pane.setPadding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Insets(11, 12, 13, 14));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pane.setHgap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pane.setVgap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nodes in the pane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Label("First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new Label("MI:"));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tfMi.setPrefColumnCount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Label("Last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Scene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=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en-US" sz="18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" y="943154"/>
            <a:ext cx="89154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example introduces two new nodes: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 (which just lets us display text on a pane),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(which provides a box into which the user can type text). </a:t>
            </a:r>
          </a:p>
          <a:p>
            <a:endParaRPr lang="en-US" sz="1200" dirty="0"/>
          </a:p>
          <a:p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nodes typically have a corresponding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, so the user can tell what’s supposed to go IN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872" y="4747058"/>
            <a:ext cx="8915400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.add()</a:t>
            </a:r>
            <a:r>
              <a:rPr lang="en-US" dirty="0" smtClean="0"/>
              <a:t> individual nodes to a pane, or we can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to add a </a:t>
            </a:r>
            <a:r>
              <a:rPr lang="en-US" i="1" u="sng" dirty="0" smtClean="0"/>
              <a:t>list</a:t>
            </a:r>
            <a:r>
              <a:rPr lang="en-US" dirty="0" smtClean="0"/>
              <a:t> of nodes, as is done here.</a:t>
            </a:r>
          </a:p>
          <a:p>
            <a:endParaRPr lang="en-US" dirty="0" smtClean="0"/>
          </a:p>
          <a:p>
            <a:r>
              <a:rPr lang="en-US" dirty="0" smtClean="0"/>
              <a:t>We add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 of “First Name:”, and then a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into which the user can type their first name, and then another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 for “MI:” (“Middle Initial”).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11296" y="3429000"/>
            <a:ext cx="2596896" cy="1389888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364992" y="4453128"/>
            <a:ext cx="2743200" cy="36576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13248" y="3502152"/>
            <a:ext cx="512064" cy="2172648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2336" y="2879414"/>
            <a:ext cx="8193024" cy="179317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1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and set its properties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pane.setPadding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Insets(11, 12, 13, 14));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pane.setHgap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pane.setVgap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nodes in the pane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Label("First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new Label("MI:"));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tfMi.setPrefColumnCount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Label("Last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Scene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=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en-US" sz="18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72" y="4747058"/>
            <a:ext cx="89154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Next, we create another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for the Middle Initial, and set its preferred column count to 1 (if it’s only going to hold </a:t>
            </a:r>
            <a:r>
              <a:rPr lang="en-US" i="1" u="sng" dirty="0" smtClean="0"/>
              <a:t>an</a:t>
            </a:r>
            <a:r>
              <a:rPr lang="en-US" dirty="0" smtClean="0"/>
              <a:t> initial, why make a “wide” box to hold it?)</a:t>
            </a:r>
          </a:p>
          <a:p>
            <a:endParaRPr lang="en-US" dirty="0"/>
          </a:p>
          <a:p>
            <a:r>
              <a:rPr lang="en-US" dirty="0" smtClean="0"/>
              <a:t>Note: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err="1" smtClean="0"/>
              <a:t>’s</a:t>
            </a:r>
            <a:r>
              <a:rPr lang="en-US" dirty="0" smtClean="0"/>
              <a:t> variable is prefixed with “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dirty="0" smtClean="0"/>
              <a:t>”.  Node variables are typically prefixed with an abbreviation of its type, so we can tell from looking at the variable what </a:t>
            </a:r>
            <a:r>
              <a:rPr lang="en-US" i="1" u="sng" dirty="0" smtClean="0"/>
              <a:t>kind</a:t>
            </a:r>
            <a:r>
              <a:rPr lang="en-US" dirty="0" smtClean="0"/>
              <a:t> of variable it 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336" y="2879414"/>
            <a:ext cx="8193024" cy="179317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" y="3648456"/>
            <a:ext cx="4279392" cy="51206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2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start(Stage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pane and set its properties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new </a:t>
            </a:r>
            <a:r>
              <a:rPr lang="en-US" sz="18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pane.setPadding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Insets(11, 12, 13, 14));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pane.setHgap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pane.setVgap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nodes in the pane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Label("First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new Label("MI:"));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tfMi.setPrefColumnCount</a:t>
            </a: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addAll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Label("Last Name:"),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Scene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=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18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nn-NO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ShowFlowPane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en-US" sz="18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8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72" y="4747058"/>
            <a:ext cx="8915400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go back to the task of adding the (narrow) Middle Initial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, plus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 and a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for the </a:t>
            </a:r>
            <a:r>
              <a:rPr lang="en-US" i="1" dirty="0" smtClean="0"/>
              <a:t>last</a:t>
            </a:r>
            <a:r>
              <a:rPr lang="en-US" dirty="0" smtClean="0"/>
              <a:t> name to the pane.</a:t>
            </a:r>
          </a:p>
          <a:p>
            <a:endParaRPr lang="en-US" dirty="0"/>
          </a:p>
          <a:p>
            <a:r>
              <a:rPr lang="en-US" dirty="0" smtClean="0"/>
              <a:t>Now we have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 pairs for First Name,  Middle Initial (a one-character-wide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/>
              <a:t>), and Last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336" y="2879414"/>
            <a:ext cx="8193024" cy="179317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01568" y="4416552"/>
            <a:ext cx="256032" cy="43891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31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This is the stage we have built:</a:t>
            </a: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Because we went in “reading order”, and added the nodes in the order we did, we got this – the “MI:” label </a:t>
            </a:r>
            <a:r>
              <a:rPr lang="en-US" i="1" u="sng" dirty="0" smtClean="0">
                <a:cs typeface="Times New Roman" pitchFamily="18" charset="0"/>
              </a:rPr>
              <a:t>is</a:t>
            </a:r>
            <a:r>
              <a:rPr lang="en-US" dirty="0" smtClean="0">
                <a:cs typeface="Times New Roman" pitchFamily="18" charset="0"/>
              </a:rPr>
              <a:t> next to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tfMi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in reading order</a:t>
            </a:r>
            <a:r>
              <a:rPr lang="en-US" dirty="0" smtClean="0">
                <a:cs typeface="Times New Roman" pitchFamily="18" charset="0"/>
              </a:rPr>
              <a:t>, but this isn’t visually appealing.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7048"/>
            <a:ext cx="6667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>
                <a:cs typeface="Times New Roman" pitchFamily="18" charset="0"/>
              </a:rPr>
              <a:t>If we make the scene wider (enlarge the window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elements “re-flow”, and now the MI </a:t>
            </a:r>
            <a:r>
              <a:rPr lang="en-US" dirty="0" err="1" smtClean="0">
                <a:cs typeface="Times New Roman" pitchFamily="18" charset="0"/>
              </a:rPr>
              <a:t>TextField</a:t>
            </a:r>
            <a:r>
              <a:rPr lang="en-US" dirty="0" smtClean="0">
                <a:cs typeface="Times New Roman" pitchFamily="18" charset="0"/>
              </a:rPr>
              <a:t> fits on the same row as its Label</a:t>
            </a:r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00200"/>
            <a:ext cx="7143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41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>
                <a:cs typeface="Times New Roman" pitchFamily="18" charset="0"/>
              </a:rPr>
              <a:t>f</a:t>
            </a:r>
            <a:r>
              <a:rPr lang="en-US" dirty="0" smtClean="0">
                <a:cs typeface="Times New Roman" pitchFamily="18" charset="0"/>
              </a:rPr>
              <a:t>ew notes: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The “Add” button is right-aligned within its cell 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The whole frame is centered 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The labels get the default horizontal alignment of “left”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We specify the column first (backwards from arrays)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Not every cell needs to be filled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Elements can be moved from one cell to another</a:t>
            </a:r>
          </a:p>
          <a:p>
            <a:pPr marL="36512" indent="0" eaLnBrk="1" hangingPunct="1">
              <a:buNone/>
            </a:pP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60882"/>
            <a:ext cx="8210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5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BorderPane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BorderPane</a:t>
            </a:r>
            <a:r>
              <a:rPr lang="en-US" dirty="0" smtClean="0">
                <a:cs typeface="Times New Roman" pitchFamily="18" charset="0"/>
              </a:rPr>
              <a:t> divides the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pane into five “regions”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590800"/>
            <a:ext cx="3340033" cy="20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1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sz="4400" dirty="0" smtClean="0"/>
              <a:t> 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sz="4400" dirty="0" smtClean="0"/>
              <a:t> 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889117"/>
          </a:xfrm>
        </p:spPr>
        <p:txBody>
          <a:bodyPr/>
          <a:lstStyle/>
          <a:p>
            <a:pPr marL="438150" indent="-438150" eaLnBrk="1" hangingPunct="1"/>
            <a:r>
              <a:rPr lang="en-US" sz="3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dirty="0" smtClean="0"/>
              <a:t> was designed primarily for use in desktop applications (although you could do some web-based things with it, too).</a:t>
            </a:r>
          </a:p>
          <a:p>
            <a:pPr marL="438150" indent="-438150" eaLnBrk="1" hangingPunct="1"/>
            <a:r>
              <a:rPr lang="en-US" sz="32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dirty="0"/>
              <a:t> </a:t>
            </a:r>
            <a:r>
              <a:rPr lang="en-US" dirty="0" smtClean="0"/>
              <a:t>has now been replaced by a completely new GUI library called JavaFX</a:t>
            </a:r>
          </a:p>
          <a:p>
            <a:pPr marL="438150" indent="-438150" eaLnBrk="1" hangingPunct="1"/>
            <a:r>
              <a:rPr lang="en-US" dirty="0" smtClean="0"/>
              <a:t>You can still </a:t>
            </a:r>
            <a:r>
              <a:rPr lang="en-US" i="1" u="sng" dirty="0" smtClean="0"/>
              <a:t>use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dirty="0" smtClean="0"/>
              <a:t> (for the foreseeable future), but Oracle isn’t going to develop it any further – it’s essentially a dead-end technology</a:t>
            </a:r>
          </a:p>
          <a:p>
            <a:pPr marL="438150" indent="-438150" eaLnBrk="1" hangingPunct="1"/>
            <a:r>
              <a:rPr lang="en-US" dirty="0" smtClean="0"/>
              <a:t>Java has replaced </a:t>
            </a:r>
            <a:r>
              <a:rPr lang="en-US" sz="32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endParaRPr lang="en-US" dirty="0" smtClean="0"/>
          </a:p>
          <a:p>
            <a:pPr marL="438150" indent="-438150" eaLnBrk="1" hangingPunct="1"/>
            <a:r>
              <a:rPr lang="en-US" dirty="0" smtClean="0"/>
              <a:t>How long until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dirty="0" smtClean="0"/>
              <a:t> is replaced by something else?  Nobody knows; probably many years</a:t>
            </a:r>
          </a:p>
        </p:txBody>
      </p:sp>
    </p:spTree>
    <p:extLst>
      <p:ext uri="{BB962C8B-B14F-4D97-AF65-F5344CB8AC3E}">
        <p14:creationId xmlns:p14="http://schemas.microsoft.com/office/powerpoint/2010/main" xmlns="" val="23430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9900"/>
                </a:solidFill>
                <a:latin typeface="+mn-lt"/>
              </a:rPr>
              <a:t>VBox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FlowPane</a:t>
            </a:r>
            <a:r>
              <a:rPr lang="en-US" dirty="0" smtClean="0">
                <a:cs typeface="Times New Roman" pitchFamily="18" charset="0"/>
              </a:rPr>
              <a:t> gave us rows and columns (in reading order)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</a:t>
            </a:r>
            <a:r>
              <a:rPr lang="en-US" dirty="0" smtClean="0">
                <a:cs typeface="Times New Roman" pitchFamily="18" charset="0"/>
              </a:rPr>
              <a:t> panes give us a single row or column (respectively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1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400" dirty="0" smtClean="0"/>
              <a:t>Shapes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120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Shapes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8 </a:t>
            </a:r>
            <a:r>
              <a:rPr lang="en-US" dirty="0" smtClean="0">
                <a:cs typeface="Times New Roman" pitchFamily="18" charset="0"/>
              </a:rPr>
              <a:t>shapes we can use to dress up our panes: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2221992"/>
            <a:ext cx="5440375" cy="39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Shapes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10953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All of the shapes have some common properties:</a:t>
            </a:r>
          </a:p>
          <a:p>
            <a:pPr lvl="1"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dirty="0" smtClean="0">
                <a:cs typeface="Times New Roman" pitchFamily="18" charset="0"/>
              </a:rPr>
              <a:t> (color)</a:t>
            </a:r>
          </a:p>
          <a:p>
            <a:pPr lvl="1"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</a:t>
            </a:r>
            <a:r>
              <a:rPr lang="en-US" dirty="0" smtClean="0">
                <a:cs typeface="Times New Roman" pitchFamily="18" charset="0"/>
              </a:rPr>
              <a:t> (line color)</a:t>
            </a:r>
          </a:p>
          <a:p>
            <a:pPr lvl="1" eaLnBrk="1" hangingPunct="1"/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strokeWidth</a:t>
            </a:r>
            <a:r>
              <a:rPr lang="en-US" dirty="0" smtClean="0">
                <a:cs typeface="Times New Roman" pitchFamily="18" charset="0"/>
              </a:rPr>
              <a:t> (how heavy the stroke line is)</a:t>
            </a:r>
          </a:p>
          <a:p>
            <a:pPr lvl="1" eaLnBrk="1" hangingPunct="1"/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1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Text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Text shape lets us put text on a pane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“Wait, doesn’t a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>
                <a:cs typeface="Times New Roman" pitchFamily="18" charset="0"/>
              </a:rPr>
              <a:t> let us do the same thing?”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Well, yes and no.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They’re two different kinds of text, with two different inheritance paths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Times New Roman" pitchFamily="18" charset="0"/>
              </a:rPr>
              <a:t>Label</a:t>
            </a:r>
            <a:r>
              <a:rPr lang="en-US" dirty="0" smtClean="0">
                <a:cs typeface="Times New Roman" pitchFamily="18" charset="0"/>
              </a:rPr>
              <a:t> is a non-editable text control.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 class defines a node that displays a text.</a:t>
            </a:r>
          </a:p>
          <a:p>
            <a:r>
              <a:rPr lang="en-US" dirty="0" smtClean="0">
                <a:cs typeface="Times New Roman" pitchFamily="18" charset="0"/>
              </a:rPr>
              <a:t>The text we place as a Shape can have its color, font (typeface, weight, size, and posture), underline, and strikethrough properties set.</a:t>
            </a:r>
          </a:p>
          <a:p>
            <a:r>
              <a:rPr lang="en-US" dirty="0" smtClean="0">
                <a:cs typeface="Times New Roman" pitchFamily="18" charset="0"/>
              </a:rPr>
              <a:t>Once placed, we can move text by using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Times New Roman" pitchFamily="18" charset="0"/>
              </a:rPr>
              <a:t> to give it a new location </a:t>
            </a:r>
          </a:p>
          <a:p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Line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line is specified by its two endpoints: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startX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startY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endX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endY</a:t>
            </a:r>
            <a:r>
              <a:rPr lang="en-US" dirty="0" smtClean="0">
                <a:cs typeface="Times New Roman" pitchFamily="18" charset="0"/>
              </a:rPr>
              <a:t> (all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cs typeface="Times New Roman" pitchFamily="18" charset="0"/>
              </a:rPr>
              <a:t>s, in pixels)</a:t>
            </a:r>
          </a:p>
        </p:txBody>
      </p:sp>
    </p:spTree>
    <p:extLst>
      <p:ext uri="{BB962C8B-B14F-4D97-AF65-F5344CB8AC3E}">
        <p14:creationId xmlns:p14="http://schemas.microsoft.com/office/powerpoint/2010/main" xmlns="" val="209376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Rectangle</a:t>
            </a:r>
            <a:endParaRPr lang="en-US" dirty="0" smtClean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>
                <a:cs typeface="Times New Roman" pitchFamily="18" charset="0"/>
              </a:rPr>
              <a:t> shape is specified by its top-left corner (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>
                <a:cs typeface="Times New Roman" pitchFamily="18" charset="0"/>
              </a:rPr>
              <a:t>) and its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Optionally, we can specify the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arcWidth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arcHeight</a:t>
            </a:r>
            <a:r>
              <a:rPr lang="en-US" dirty="0" smtClean="0">
                <a:cs typeface="Times New Roman" pitchFamily="18" charset="0"/>
              </a:rPr>
              <a:t> (in pixels) of the corners, to create rounded corners (arc measurements of 0 make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squared-off corners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9012" y="3465576"/>
            <a:ext cx="4225981" cy="3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26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dirty="0" smtClean="0">
                <a:cs typeface="Times New Roman" pitchFamily="18" charset="0"/>
              </a:rPr>
              <a:t> shapes are very similar, as you might expect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Both are specified by their center point (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 smtClean="0">
                <a:cs typeface="Times New Roman" pitchFamily="18" charset="0"/>
              </a:rPr>
              <a:t> has a single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dirty="0" smtClean="0">
                <a:cs typeface="Times New Roman" pitchFamily="18" charset="0"/>
              </a:rPr>
              <a:t> has </a:t>
            </a:r>
            <a:r>
              <a:rPr lang="en-US" i="1" dirty="0" smtClean="0">
                <a:cs typeface="Times New Roman" pitchFamily="18" charset="0"/>
              </a:rPr>
              <a:t>two</a:t>
            </a:r>
            <a:r>
              <a:rPr lang="en-US" dirty="0" smtClean="0">
                <a:cs typeface="Times New Roman" pitchFamily="18" charset="0"/>
              </a:rPr>
              <a:t> radii (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radiusX</a:t>
            </a:r>
            <a:r>
              <a:rPr lang="en-US" dirty="0" smtClean="0">
                <a:cs typeface="Times New Roman" pitchFamily="18" charset="0"/>
              </a:rPr>
              <a:t> &amp;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radiusY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24" y="4050792"/>
            <a:ext cx="5957529" cy="26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32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</a:t>
            </a:r>
            <a:endParaRPr lang="en-US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</a:t>
            </a:r>
            <a:r>
              <a:rPr lang="en-US" dirty="0" smtClean="0">
                <a:cs typeface="Times New Roman" pitchFamily="18" charset="0"/>
              </a:rPr>
              <a:t> is just part of an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is specified by its center point, radii, start angle (in degrees), and length (in degrees)</a:t>
            </a: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If the two radii are equal, then it’s a circular arc</a:t>
            </a: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Angles may be negative (clockwise sweep)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3611880"/>
            <a:ext cx="6279642" cy="27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97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  <a:r>
              <a:rPr lang="en-US" dirty="0" smtClean="0">
                <a:cs typeface="Times New Roman" pitchFamily="18" charset="0"/>
              </a:rPr>
              <a:t> shapes are identical, except that the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  <a:r>
              <a:rPr lang="en-US" dirty="0" smtClean="0">
                <a:cs typeface="Times New Roman" pitchFamily="18" charset="0"/>
              </a:rPr>
              <a:t> isn’t closed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Both are specified by a list of (x, y) pairs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2624328"/>
            <a:ext cx="8120062" cy="27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44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sz="4400" dirty="0" smtClean="0"/>
              <a:t> </a:t>
            </a:r>
            <a:r>
              <a:rPr lang="en-US" sz="4400" dirty="0" smtClean="0"/>
              <a:t>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lang="en-US" sz="4400" dirty="0" smtClean="0"/>
              <a:t> vs </a:t>
            </a:r>
            <a:r>
              <a:rPr lang="en-US" sz="44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4"/>
            <a:ext cx="8915400" cy="5889117"/>
          </a:xfrm>
        </p:spPr>
        <p:txBody>
          <a:bodyPr/>
          <a:lstStyle/>
          <a:p>
            <a:pPr marL="438150" indent="-438150"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n-US" dirty="0" smtClean="0"/>
              <a:t> lets us write RIAs (Rich Internet Applications), which essentially run under a browser (IE / </a:t>
            </a:r>
            <a:r>
              <a:rPr lang="en-US" dirty="0" err="1" smtClean="0"/>
              <a:t>FireFox</a:t>
            </a:r>
            <a:r>
              <a:rPr lang="en-US" dirty="0" smtClean="0"/>
              <a:t> / Chrome / Safari) just like they run on a desktop</a:t>
            </a:r>
          </a:p>
          <a:p>
            <a:pPr marL="438150" indent="-438150" eaLnBrk="1" hangingPunct="1"/>
            <a:endParaRPr lang="en-US" dirty="0" smtClean="0"/>
          </a:p>
          <a:p>
            <a:pPr marL="438150" indent="-438150" eaLnBrk="1" hangingPunct="1"/>
            <a:r>
              <a:rPr lang="en-US" dirty="0" smtClean="0"/>
              <a:t>Previously</a:t>
            </a:r>
            <a:r>
              <a:rPr lang="en-US" dirty="0" smtClean="0"/>
              <a:t>, the cross-platform (desktop vs browser) experience was delivered by Java Applets, but applets are pretty much dead, too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04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 = </a:t>
            </a:r>
            <a:r>
              <a:rPr lang="nn-NO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</a:t>
            </a:r>
            <a:r>
              <a:rPr lang="nn-NO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      </a:t>
            </a:r>
            <a:r>
              <a:rPr lang="nn-NO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pane</a:t>
            </a:r>
            <a:endParaRPr lang="nn-NO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sv-SE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 </a:t>
            </a:r>
            <a:r>
              <a:rPr lang="sv-SE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 = </a:t>
            </a:r>
            <a:r>
              <a:rPr lang="sv-SE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sv-SE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sv-SE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sv-SE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polygon</a:t>
            </a:r>
            <a:endParaRPr lang="sv-SE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pane.getChildren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().add(polygon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the polygon to the pane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polygon.setFill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Color.WHITE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polygon will be filled in white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polygon.setStroke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Color.BLACK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with a black border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ObservableList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&lt;Double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 =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polygon.getPoints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its vertex list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 =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HEIGHT =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See Fig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WIDTH /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HEIGHT /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 =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(WIDTH, HEIGHT) *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Generated and add (x, y) points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polygon’s vertex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sz="170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nn-NO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nn-NO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nn-NO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 </a:t>
            </a:r>
            <a:endParaRPr lang="nn-NO" sz="17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n-NO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radius 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radius 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scene and place it in the stage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 </a:t>
            </a:r>
            <a:r>
              <a:rPr lang="en-US" sz="1700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Scene(pane, WIDTH, HEIGHT);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primaryStage.setTitle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700" b="1" dirty="0" err="1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ShowPolygon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stage title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primaryStage.setScene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(scene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Put scene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en-US" sz="1700" dirty="0">
              <a:solidFill>
                <a:srgbClr val="33CC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primaryStage.show</a:t>
            </a:r>
            <a:r>
              <a:rPr lang="en-US" sz="17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7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700" dirty="0" smtClean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stage</a:t>
            </a:r>
          </a:p>
          <a:p>
            <a:pPr marL="36512" indent="0">
              <a:lnSpc>
                <a:spcPct val="87000"/>
              </a:lnSpc>
              <a:spcBef>
                <a:spcPts val="0"/>
              </a:spcBef>
              <a:buNone/>
            </a:pPr>
            <a:endParaRPr lang="en-US" sz="1700" dirty="0" smtClean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0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In the preceding code, if we change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dirty="0" smtClean="0">
                <a:solidFill>
                  <a:srgbClr val="FF9900"/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Polyline</a:t>
            </a:r>
            <a:r>
              <a:rPr lang="en-US" dirty="0" smtClean="0">
                <a:cs typeface="Times New Roman" pitchFamily="18" charset="0"/>
              </a:rPr>
              <a:t>, everything else stays the same, except the last line segment to close the figure isn’t drawn, and rather than </a:t>
            </a:r>
            <a:r>
              <a:rPr lang="en-US" i="1" dirty="0" smtClean="0">
                <a:cs typeface="Times New Roman" pitchFamily="18" charset="0"/>
              </a:rPr>
              <a:t>this…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marL="36512" indent="0" eaLnBrk="1" hangingPunct="1">
              <a:buNone/>
            </a:pPr>
            <a:r>
              <a:rPr lang="en-US" dirty="0" smtClean="0">
                <a:cs typeface="Times New Roman" pitchFamily="18" charset="0"/>
              </a:rPr>
              <a:t>                        …we get </a:t>
            </a:r>
            <a:r>
              <a:rPr lang="en-US" i="1" dirty="0" smtClean="0">
                <a:cs typeface="Times New Roman" pitchFamily="18" charset="0"/>
              </a:rPr>
              <a:t>this</a:t>
            </a:r>
          </a:p>
          <a:p>
            <a:pPr marL="36512" indent="0" eaLnBrk="1" hangingPunct="1">
              <a:buNone/>
            </a:pPr>
            <a:endParaRPr lang="en-US" dirty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58" y="2368296"/>
            <a:ext cx="2076450" cy="2333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4123944"/>
            <a:ext cx="2077151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60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2745637"/>
            <a:ext cx="9070848" cy="18263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400" dirty="0" smtClean="0"/>
              <a:t>The </a:t>
            </a:r>
            <a:r>
              <a:rPr lang="en-US" sz="4400" dirty="0" smtClean="0">
                <a:latin typeface="+mn-lt"/>
              </a:rPr>
              <a:t>Basic</a:t>
            </a:r>
            <a:r>
              <a:rPr lang="en-US" sz="4400" dirty="0" smtClean="0"/>
              <a:t> </a:t>
            </a:r>
            <a:r>
              <a:rPr lang="en-US" sz="4400" dirty="0" smtClean="0"/>
              <a:t>Structure of a  </a:t>
            </a:r>
            <a:r>
              <a:rPr lang="en-US" sz="4400" dirty="0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400" dirty="0" smtClean="0"/>
              <a:t> Program</a:t>
            </a:r>
            <a:endParaRPr lang="en-US" sz="4400" dirty="0">
              <a:ln w="5000" cmpd="sng">
                <a:solidFill>
                  <a:srgbClr val="FF9900"/>
                </a:solidFill>
                <a:prstDash val="solid"/>
              </a:ln>
              <a:solidFill>
                <a:srgbClr val="FF99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 smtClean="0">
                <a:ln w="5000" cmpd="sng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4000" dirty="0" smtClean="0"/>
              <a:t> </a:t>
            </a:r>
            <a:r>
              <a:rPr lang="en-US" sz="4000" dirty="0" smtClean="0"/>
              <a:t>Programs: Basic Structure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14300" y="904875"/>
            <a:ext cx="8915400" cy="5610225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dirty="0" smtClean="0"/>
              <a:t>Previously as we have seen that</a:t>
            </a:r>
            <a:r>
              <a:rPr lang="en-US" dirty="0" smtClean="0"/>
              <a:t> </a:t>
            </a:r>
            <a:r>
              <a:rPr lang="en-US" dirty="0" smtClean="0"/>
              <a:t>abstract classes were used to create a starting point for inheritance, but that the abstract class is never intended to be instantiated itself – it’s too incomplete.</a:t>
            </a:r>
          </a:p>
          <a:p>
            <a:pPr eaLnBrk="1" hangingPunct="1">
              <a:spcBef>
                <a:spcPts val="400"/>
              </a:spcBef>
            </a:pPr>
            <a:r>
              <a:rPr lang="en-US" dirty="0" smtClean="0"/>
              <a:t>JavaFX programs all start not as some “regular” class like we’ve been doing, but as an extension of the abstract Application class in JavaFX, </a:t>
            </a:r>
            <a:r>
              <a:rPr lang="en-US" dirty="0" err="1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javafx.application.Application</a:t>
            </a: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5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28028</TotalTime>
  <Words>5012</Words>
  <PresentationFormat>On-screen Show (4:3)</PresentationFormat>
  <Paragraphs>629</Paragraphs>
  <Slides>71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Slide 1</vt:lpstr>
      <vt:lpstr>Introduction</vt:lpstr>
      <vt:lpstr>Introduction</vt:lpstr>
      <vt:lpstr>JavaFX vs Swing vs AWT</vt:lpstr>
      <vt:lpstr>JavaFX vs Swing vs AWT</vt:lpstr>
      <vt:lpstr> JavaFX vs Swing vs AWT</vt:lpstr>
      <vt:lpstr>JavaFX vs Swing vs AWT</vt:lpstr>
      <vt:lpstr>The Basic Structure of a  JavaFX Program</vt:lpstr>
      <vt:lpstr>JavaFX Programs: Basic Structure</vt:lpstr>
      <vt:lpstr>JavaFX Programs: Basic Structure</vt:lpstr>
      <vt:lpstr> Our First JavaFX Program</vt:lpstr>
      <vt:lpstr>Our First JavaFX Program</vt:lpstr>
      <vt:lpstr>Our First JavaFX Program</vt:lpstr>
      <vt:lpstr>Our First JavaFX Program</vt:lpstr>
      <vt:lpstr>Our First JavaFX Program</vt:lpstr>
      <vt:lpstr>Our First JavaFX Program</vt:lpstr>
      <vt:lpstr>Panes, UI Controls, and Shapes</vt:lpstr>
      <vt:lpstr>Panes, UI Controls, and Shapes</vt:lpstr>
      <vt:lpstr>Panes, UI Controls, and Shapes</vt:lpstr>
      <vt:lpstr>Panes, UI Controls, and Shapes</vt:lpstr>
      <vt:lpstr>Panes, UI Controls, and Shapes</vt:lpstr>
      <vt:lpstr>Panes, UI Controls, and Shapes</vt:lpstr>
      <vt:lpstr>Property Binding</vt:lpstr>
      <vt:lpstr>Property Binding</vt:lpstr>
      <vt:lpstr>Property Binding</vt:lpstr>
      <vt:lpstr>Property Binding</vt:lpstr>
      <vt:lpstr> Property Binding</vt:lpstr>
      <vt:lpstr>Property Binding</vt:lpstr>
      <vt:lpstr>Property Binding</vt:lpstr>
      <vt:lpstr>Common Properties and Methods for Nodes</vt:lpstr>
      <vt:lpstr>Common Node Properties &amp; Methods</vt:lpstr>
      <vt:lpstr>Common Node Properties &amp; Methods</vt:lpstr>
      <vt:lpstr>Common Node Properties &amp; Methods</vt:lpstr>
      <vt:lpstr>Common Node Properties &amp; Methods</vt:lpstr>
      <vt:lpstr>The Color Class</vt:lpstr>
      <vt:lpstr>The Color Class</vt:lpstr>
      <vt:lpstr> The Color Class</vt:lpstr>
      <vt:lpstr>The Color Class</vt:lpstr>
      <vt:lpstr>The Font Class</vt:lpstr>
      <vt:lpstr>The Font Class</vt:lpstr>
      <vt:lpstr>The Font Class</vt:lpstr>
      <vt:lpstr>The Image and ImageView Classes</vt:lpstr>
      <vt:lpstr>The Image &amp; ImageView Classes</vt:lpstr>
      <vt:lpstr>The Image &amp; ImageView Classes</vt:lpstr>
      <vt:lpstr>The Image &amp; ImageView Classes</vt:lpstr>
      <vt:lpstr>The Image &amp; ImageView Classes</vt:lpstr>
      <vt:lpstr>The Image &amp; ImageView Classes</vt:lpstr>
      <vt:lpstr>Layout Panes</vt:lpstr>
      <vt:lpstr>Layout Panes</vt:lpstr>
      <vt:lpstr>Layout Panes</vt:lpstr>
      <vt:lpstr>The FlowPane</vt:lpstr>
      <vt:lpstr>The FlowPane</vt:lpstr>
      <vt:lpstr>The FlowPane</vt:lpstr>
      <vt:lpstr>The FlowPane</vt:lpstr>
      <vt:lpstr>The FlowPane</vt:lpstr>
      <vt:lpstr>The FlowPane</vt:lpstr>
      <vt:lpstr>The FlowPane</vt:lpstr>
      <vt:lpstr>The GridPane</vt:lpstr>
      <vt:lpstr>The BorderPane</vt:lpstr>
      <vt:lpstr>HBox and VBox</vt:lpstr>
      <vt:lpstr>Shapes</vt:lpstr>
      <vt:lpstr>Shapes</vt:lpstr>
      <vt:lpstr>Shapes</vt:lpstr>
      <vt:lpstr>Text</vt:lpstr>
      <vt:lpstr> Line</vt:lpstr>
      <vt:lpstr>Rectangle</vt:lpstr>
      <vt:lpstr>Circle and Ellipse</vt:lpstr>
      <vt:lpstr>Arc</vt:lpstr>
      <vt:lpstr>Polygon and Polyline</vt:lpstr>
      <vt:lpstr>Polygon and Polyline</vt:lpstr>
      <vt:lpstr>Polygon and Polyline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Mahboob Ali</dc:creator>
  <cp:lastModifiedBy>Mahboob Ali</cp:lastModifiedBy>
  <cp:revision>42</cp:revision>
  <dcterms:created xsi:type="dcterms:W3CDTF">2010-07-29T23:41:00Z</dcterms:created>
  <dcterms:modified xsi:type="dcterms:W3CDTF">2018-02-22T08:18:55Z</dcterms:modified>
</cp:coreProperties>
</file>