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0"/>
  </p:notesMasterIdLst>
  <p:sldIdLst>
    <p:sldId id="256" r:id="rId2"/>
    <p:sldId id="602" r:id="rId3"/>
    <p:sldId id="603" r:id="rId4"/>
    <p:sldId id="604" r:id="rId5"/>
    <p:sldId id="605" r:id="rId6"/>
    <p:sldId id="606" r:id="rId7"/>
    <p:sldId id="607" r:id="rId8"/>
    <p:sldId id="60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180" autoAdjust="0"/>
  </p:normalViewPr>
  <p:slideViewPr>
    <p:cSldViewPr>
      <p:cViewPr varScale="1">
        <p:scale>
          <a:sx n="198" d="100"/>
          <a:sy n="198" d="100"/>
        </p:scale>
        <p:origin x="696" y="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8/docs/api/java/util/Iterator.html" TargetMode="External"/><Relationship Id="rId4" Type="http://schemas.openxmlformats.org/officeDocument/2006/relationships/hyperlink" Target="http://docs.oracle.com/javase/8/docs/api/java/util/Collectio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Discovering Java Collections Framework and Iterators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542" y="1054820"/>
            <a:ext cx="8874731" cy="4227934"/>
          </a:xfrm>
        </p:spPr>
        <p:txBody>
          <a:bodyPr>
            <a:noAutofit/>
          </a:bodyPr>
          <a:lstStyle/>
          <a:p>
            <a:r>
              <a:rPr lang="en-US" sz="2300" dirty="0"/>
              <a:t>Collection</a:t>
            </a:r>
            <a:r>
              <a:rPr lang="en-US" sz="2300" b="1" dirty="0"/>
              <a:t> </a:t>
            </a:r>
            <a:r>
              <a:rPr lang="en-US" sz="2300" dirty="0"/>
              <a:t>is an object that </a:t>
            </a:r>
            <a:r>
              <a:rPr lang="en-US" sz="2300" dirty="0">
                <a:solidFill>
                  <a:schemeClr val="tx2"/>
                </a:solidFill>
              </a:rPr>
              <a:t>contains a group of objects</a:t>
            </a:r>
            <a:r>
              <a:rPr lang="en-US" sz="2300" dirty="0"/>
              <a:t>; sometimes it is called data structure.</a:t>
            </a:r>
          </a:p>
          <a:p>
            <a:endParaRPr lang="en-US" sz="2300" dirty="0"/>
          </a:p>
          <a:p>
            <a:r>
              <a:rPr lang="en-US" sz="2300" dirty="0"/>
              <a:t>Please study </a:t>
            </a:r>
            <a:r>
              <a:rPr lang="en-US" sz="2300" dirty="0">
                <a:solidFill>
                  <a:schemeClr val="tx2"/>
                </a:solidFill>
              </a:rPr>
              <a:t>Collections.pdf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While array is a collection of the </a:t>
            </a:r>
            <a:r>
              <a:rPr lang="en-US" sz="2300" dirty="0">
                <a:solidFill>
                  <a:schemeClr val="tx2"/>
                </a:solidFill>
              </a:rPr>
              <a:t>fixed-size</a:t>
            </a:r>
            <a:r>
              <a:rPr lang="en-US" sz="2300" dirty="0"/>
              <a:t>, with the objects of the same type stored sequentially, </a:t>
            </a:r>
            <a:r>
              <a:rPr lang="en-US" sz="2300" dirty="0">
                <a:solidFill>
                  <a:schemeClr val="tx2"/>
                </a:solidFill>
                <a:hlinkClick r:id="rId3"/>
              </a:rPr>
              <a:t>ArrayList&lt;E&gt;</a:t>
            </a:r>
            <a:r>
              <a:rPr lang="en-US" sz="2300" dirty="0"/>
              <a:t> is a resizable array.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 err="1">
                <a:solidFill>
                  <a:schemeClr val="tx2"/>
                </a:solidFill>
              </a:rPr>
              <a:t>FilterStudents</a:t>
            </a:r>
            <a:r>
              <a:rPr lang="en-US" sz="2300">
                <a:solidFill>
                  <a:schemeClr val="tx2"/>
                </a:solidFill>
              </a:rPr>
              <a:t> </a:t>
            </a:r>
            <a:r>
              <a:rPr lang="en-US" sz="2300" dirty="0"/>
              <a:t>project to see an example of how to iterate over a </a:t>
            </a:r>
            <a:r>
              <a:rPr lang="en-US" sz="2300" u="sng" dirty="0">
                <a:hlinkClick r:id="rId4"/>
              </a:rPr>
              <a:t>Collection</a:t>
            </a:r>
            <a:r>
              <a:rPr lang="en-US" sz="2300" dirty="0"/>
              <a:t> using </a:t>
            </a:r>
            <a:r>
              <a:rPr lang="en-US" sz="2300" u="sng" dirty="0">
                <a:hlinkClick r:id="rId5"/>
              </a:rPr>
              <a:t>Iterator</a:t>
            </a:r>
            <a:r>
              <a:rPr lang="en-US" sz="2300" dirty="0"/>
              <a:t> interface.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Java Collections Framework and Iterators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List is an </a:t>
            </a:r>
            <a:r>
              <a:rPr lang="en-US" dirty="0">
                <a:solidFill>
                  <a:schemeClr val="tx2"/>
                </a:solidFill>
              </a:rPr>
              <a:t>ordered collection </a:t>
            </a:r>
            <a:r>
              <a:rPr lang="en-US" dirty="0"/>
              <a:t>(please study </a:t>
            </a:r>
            <a:r>
              <a:rPr lang="en-US" dirty="0">
                <a:solidFill>
                  <a:schemeClr val="tx2"/>
                </a:solidFill>
              </a:rPr>
              <a:t>List.pdf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Lists (like Java arrays) are </a:t>
            </a:r>
            <a:r>
              <a:rPr lang="en-US" dirty="0">
                <a:solidFill>
                  <a:schemeClr val="tx2"/>
                </a:solidFill>
              </a:rPr>
              <a:t>zero based</a:t>
            </a:r>
            <a:r>
              <a:rPr lang="en-US" dirty="0"/>
              <a:t>, but a list </a:t>
            </a:r>
            <a:r>
              <a:rPr lang="en-US" dirty="0">
                <a:solidFill>
                  <a:schemeClr val="tx2"/>
                </a:solidFill>
              </a:rPr>
              <a:t>does not have a fixed-size </a:t>
            </a:r>
            <a:r>
              <a:rPr lang="en-US" dirty="0"/>
              <a:t>(check </a:t>
            </a:r>
            <a:r>
              <a:rPr lang="en-US" dirty="0">
                <a:solidFill>
                  <a:schemeClr val="tx2"/>
                </a:solidFill>
              </a:rPr>
              <a:t>ListExample.java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dirty="0">
                <a:solidFill>
                  <a:schemeClr val="tx2"/>
                </a:solidFill>
              </a:rPr>
              <a:t>create a list from an array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("first", "second", "third");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dirty="0">
                <a:solidFill>
                  <a:schemeClr val="tx2"/>
                </a:solidFill>
              </a:rPr>
              <a:t>print the list contents using </a:t>
            </a:r>
            <a:r>
              <a:rPr lang="en-US" dirty="0" err="1">
                <a:solidFill>
                  <a:schemeClr val="tx2"/>
                </a:solidFill>
              </a:rPr>
              <a:t>toString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en-US" dirty="0"/>
              <a:t> method.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27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878" y="915566"/>
            <a:ext cx="8874731" cy="4227934"/>
          </a:xfrm>
        </p:spPr>
        <p:txBody>
          <a:bodyPr>
            <a:noAutofit/>
          </a:bodyPr>
          <a:lstStyle/>
          <a:p>
            <a:r>
              <a:rPr lang="en-US" dirty="0"/>
              <a:t>In order </a:t>
            </a:r>
            <a:r>
              <a:rPr lang="en-US" dirty="0">
                <a:solidFill>
                  <a:schemeClr val="tx2"/>
                </a:solidFill>
              </a:rPr>
              <a:t>to find out what elements in a 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 satisfy a condition</a:t>
            </a:r>
            <a:r>
              <a:rPr lang="en-US" dirty="0"/>
              <a:t>, you could filter list elements </a:t>
            </a:r>
            <a:r>
              <a:rPr lang="en-US" dirty="0">
                <a:solidFill>
                  <a:schemeClr val="tx2"/>
                </a:solidFill>
              </a:rPr>
              <a:t>by iterating the list and choosing only the elements that satisfy the imposed condition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instance, if you want to have a List with strings shorter than 6, you could write: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shorterThanSix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ArrayList&lt;&gt;(0);   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for (String s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 6)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shorterThanSix.add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r>
              <a:rPr lang="en-US" dirty="0"/>
              <a:t>Hint: </a:t>
            </a:r>
            <a:r>
              <a:rPr lang="en-US" dirty="0">
                <a:solidFill>
                  <a:schemeClr val="tx2"/>
                </a:solidFill>
              </a:rPr>
              <a:t>using iterators is a better approach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Filtering A List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878" y="915566"/>
            <a:ext cx="8874731" cy="4227934"/>
          </a:xfrm>
        </p:spPr>
        <p:txBody>
          <a:bodyPr>
            <a:noAutofit/>
          </a:bodyPr>
          <a:lstStyle/>
          <a:p>
            <a:r>
              <a:rPr lang="en-US" sz="2300" dirty="0"/>
              <a:t>In order </a:t>
            </a:r>
            <a:r>
              <a:rPr lang="en-US" sz="2300" dirty="0">
                <a:solidFill>
                  <a:schemeClr val="tx2"/>
                </a:solidFill>
              </a:rPr>
              <a:t>to modify all the elements </a:t>
            </a:r>
            <a:r>
              <a:rPr lang="en-US" sz="2300" dirty="0"/>
              <a:t>of a list, you could </a:t>
            </a:r>
            <a:r>
              <a:rPr lang="en-US" sz="2300" dirty="0">
                <a:solidFill>
                  <a:schemeClr val="tx2"/>
                </a:solidFill>
              </a:rPr>
              <a:t>iterate the list and change the elements of the collection, one at the time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For instance, if you want all your elements from the list of strings to have “Book” at the end, you could write:</a:t>
            </a:r>
          </a:p>
          <a:p>
            <a:pPr marL="274320" lvl="1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ArrayList(0);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   for (String s :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myBooks.add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(s + "Book");</a:t>
            </a:r>
          </a:p>
          <a:p>
            <a:pPr marL="274320" lvl="1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solidFill>
                  <a:schemeClr val="tx2"/>
                </a:solidFill>
              </a:rPr>
              <a:t>Hint: not using raw types and using iterators is a better approach</a:t>
            </a:r>
            <a:r>
              <a:rPr lang="en-US" sz="2300" dirty="0"/>
              <a:t>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Modifying A List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Set is a collection that </a:t>
            </a:r>
            <a:r>
              <a:rPr lang="en-US" dirty="0">
                <a:solidFill>
                  <a:schemeClr val="tx2"/>
                </a:solidFill>
              </a:rPr>
              <a:t>cannot contain duplicate elements. </a:t>
            </a:r>
            <a:r>
              <a:rPr lang="en-US" dirty="0"/>
              <a:t>(please study </a:t>
            </a:r>
            <a:r>
              <a:rPr lang="en-US" dirty="0">
                <a:solidFill>
                  <a:schemeClr val="tx2"/>
                </a:solidFill>
              </a:rPr>
              <a:t>Set.pdf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FindDistinct.java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FindUnique.java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Map is an object that </a:t>
            </a:r>
            <a:r>
              <a:rPr lang="en-US" dirty="0">
                <a:solidFill>
                  <a:schemeClr val="tx2"/>
                </a:solidFill>
              </a:rPr>
              <a:t>maps keys to values </a:t>
            </a:r>
            <a:r>
              <a:rPr lang="en-US" dirty="0"/>
              <a:t>(please study </a:t>
            </a:r>
            <a:r>
              <a:rPr lang="en-US" dirty="0">
                <a:solidFill>
                  <a:schemeClr val="tx2"/>
                </a:solidFill>
              </a:rPr>
              <a:t>Map.pdf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Rate.java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Sets and 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6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491630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tx2"/>
                </a:solidFill>
              </a:rPr>
              <a:t>two main Interface types which enable you to compare objects.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please study </a:t>
            </a:r>
            <a:r>
              <a:rPr lang="en-US" dirty="0">
                <a:solidFill>
                  <a:schemeClr val="tx2"/>
                </a:solidFill>
              </a:rPr>
              <a:t>Ordering.pdf and Algorithms.pdf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>
                <a:solidFill>
                  <a:schemeClr val="tx2"/>
                </a:solidFill>
              </a:rPr>
              <a:t>ComparingStudents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project.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Objects Ordering and Some Operations on Collections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7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chemeClr val="tx2"/>
                </a:solidFill>
              </a:rPr>
              <a:t>Examples </a:t>
            </a:r>
            <a:r>
              <a:rPr lang="en-US" dirty="0"/>
              <a:t>project: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OperatingSystem.java, ExampleComparable.java,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ExampleComparator.java</a:t>
            </a:r>
          </a:p>
          <a:p>
            <a:pPr marL="27432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ExampleCollections.java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ExampleArrays.java</a:t>
            </a:r>
          </a:p>
          <a:p>
            <a:pPr marL="27432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Check </a:t>
            </a:r>
            <a:r>
              <a:rPr lang="en-US" dirty="0" err="1">
                <a:solidFill>
                  <a:schemeClr val="tx2"/>
                </a:solidFill>
              </a:rPr>
              <a:t>ListIterateExample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Some More Examples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70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17148</TotalTime>
  <Words>224</Words>
  <Application>Microsoft Office PowerPoint</Application>
  <PresentationFormat>On-screen Show (16:9)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865</cp:revision>
  <dcterms:created xsi:type="dcterms:W3CDTF">2016-05-30T19:06:58Z</dcterms:created>
  <dcterms:modified xsi:type="dcterms:W3CDTF">2018-03-14T16:34:45Z</dcterms:modified>
</cp:coreProperties>
</file>