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Hero" charset="1" panose="00000500000000000000"/>
      <p:regular r:id="rId17"/>
    </p:embeddedFont>
    <p:embeddedFont>
      <p:font typeface="Opun" charset="1" panose="00000000000000000000"/>
      <p:regular r:id="rId18"/>
    </p:embeddedFont>
    <p:embeddedFont>
      <p:font typeface="Opun Bold" charset="1" panose="00000000000000000000"/>
      <p:regular r:id="rId19"/>
    </p:embeddedFont>
    <p:embeddedFont>
      <p:font typeface="Canva Sans" charset="1" panose="020B0503030501040103"/>
      <p:regular r:id="rId20"/>
    </p:embeddedFont>
    <p:embeddedFont>
      <p:font typeface="Barlow Bold" charset="1" panose="00000800000000000000"/>
      <p:regular r:id="rId21"/>
    </p:embeddedFont>
    <p:embeddedFont>
      <p:font typeface="Barlow" charset="1" panose="00000500000000000000"/>
      <p:regular r:id="rId22"/>
    </p:embeddedFont>
    <p:embeddedFont>
      <p:font typeface="HK Grotesk Bold" charset="1" panose="00000800000000000000"/>
      <p:regular r:id="rId23"/>
    </p:embeddedFont>
    <p:embeddedFont>
      <p:font typeface="HK Grotesk Medium" charset="1" panose="000006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9490">
            <a:off x="277293" y="2025591"/>
            <a:ext cx="6970164" cy="6551954"/>
          </a:xfrm>
          <a:custGeom>
            <a:avLst/>
            <a:gdLst/>
            <a:ahLst/>
            <a:cxnLst/>
            <a:rect r="r" b="b" t="t" l="l"/>
            <a:pathLst>
              <a:path h="6551954" w="6970164">
                <a:moveTo>
                  <a:pt x="0" y="0"/>
                </a:moveTo>
                <a:lnTo>
                  <a:pt x="6970163" y="0"/>
                </a:lnTo>
                <a:lnTo>
                  <a:pt x="6970163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422594"/>
            <a:ext cx="5647513" cy="3757949"/>
          </a:xfrm>
          <a:custGeom>
            <a:avLst/>
            <a:gdLst/>
            <a:ahLst/>
            <a:cxnLst/>
            <a:rect r="r" b="b" t="t" l="l"/>
            <a:pathLst>
              <a:path h="3757949" w="5647513">
                <a:moveTo>
                  <a:pt x="0" y="0"/>
                </a:moveTo>
                <a:lnTo>
                  <a:pt x="5647513" y="0"/>
                </a:lnTo>
                <a:lnTo>
                  <a:pt x="5647513" y="3757949"/>
                </a:lnTo>
                <a:lnTo>
                  <a:pt x="0" y="3757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28340" y="3498794"/>
            <a:ext cx="9830960" cy="3251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59"/>
              </a:lnSpc>
            </a:pPr>
            <a:r>
              <a:rPr lang="en-US" sz="8799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Human Resources Dataset Analysis</a:t>
            </a:r>
          </a:p>
        </p:txBody>
      </p:sp>
      <p:sp>
        <p:nvSpPr>
          <p:cNvPr name="AutoShape 5" id="5"/>
          <p:cNvSpPr/>
          <p:nvPr/>
        </p:nvSpPr>
        <p:spPr>
          <a:xfrm>
            <a:off x="7428340" y="6072077"/>
            <a:ext cx="9830960" cy="0"/>
          </a:xfrm>
          <a:prstGeom prst="line">
            <a:avLst/>
          </a:prstGeom>
          <a:ln cap="flat" w="19050">
            <a:solidFill>
              <a:srgbClr val="909CB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23792"/>
            <a:ext cx="2464214" cy="2464204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99" t="0" r="-24999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4156524" y="1491586"/>
            <a:ext cx="4054772" cy="290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Address Salary &amp; Compensation Gaps</a:t>
            </a:r>
          </a:p>
          <a:p>
            <a:pPr algn="l" marL="0" indent="0" lvl="0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Ensure all employees receive performance-based bonuses or stock options to enhance job satisfaction.</a:t>
            </a:r>
          </a:p>
          <a:p>
            <a:pPr algn="l" marL="0" indent="0" lvl="0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Adjust salary structures based on performance trends and industry benchmarks to maintain competitiveness.</a:t>
            </a:r>
          </a:p>
          <a:p>
            <a:pPr algn="l" marL="0" indent="0" lvl="0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Identify salary outliers and rectify inconsistencies in pay distribution.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6099004"/>
            <a:ext cx="2464214" cy="2464204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24999" t="0" r="-2499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156524" y="5704681"/>
            <a:ext cx="4054772" cy="322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Strengthen Data Collection &amp; Validation</a:t>
            </a:r>
          </a:p>
          <a:p>
            <a:pPr algn="l" marL="0" indent="0" lvl="0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Ensure consistent data entry to prevent missing values in crucial fields like promotions, tenure, and manager records.</a:t>
            </a:r>
          </a:p>
          <a:p>
            <a:pPr algn="l" marL="0" indent="0" lvl="0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Implement automated data validation rules at the point of collection to reduce errors.</a:t>
            </a:r>
          </a:p>
          <a:p>
            <a:pPr algn="l" marL="0" indent="0" lvl="0">
              <a:lnSpc>
                <a:spcPts val="2571"/>
              </a:lnSpc>
            </a:pPr>
            <a:r>
              <a:rPr lang="en-US" sz="183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Conduct regular audits to ensure historical data remains complete and accurate.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09174" y="4225920"/>
            <a:ext cx="5122944" cy="49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56"/>
              </a:lnSpc>
            </a:pPr>
            <a:r>
              <a:rPr lang="en-US" b="true" sz="3578" spc="286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RECOMMENDATIONS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9709174" y="5513281"/>
            <a:ext cx="6770652" cy="0"/>
          </a:xfrm>
          <a:prstGeom prst="line">
            <a:avLst/>
          </a:prstGeom>
          <a:ln cap="flat" w="38100">
            <a:solidFill>
              <a:srgbClr val="12229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cover dir="rd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358772" y="0"/>
            <a:ext cx="6913821" cy="4114800"/>
          </a:xfrm>
          <a:custGeom>
            <a:avLst/>
            <a:gdLst/>
            <a:ahLst/>
            <a:cxnLst/>
            <a:rect r="r" b="b" t="t" l="l"/>
            <a:pathLst>
              <a:path h="4114800" w="6913821">
                <a:moveTo>
                  <a:pt x="6913821" y="0"/>
                </a:moveTo>
                <a:lnTo>
                  <a:pt x="0" y="0"/>
                </a:lnTo>
                <a:lnTo>
                  <a:pt x="0" y="4114800"/>
                </a:lnTo>
                <a:lnTo>
                  <a:pt x="6913821" y="4114800"/>
                </a:lnTo>
                <a:lnTo>
                  <a:pt x="69138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51804" y="4348990"/>
            <a:ext cx="13784393" cy="208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481"/>
              </a:lnSpc>
            </a:pPr>
            <a:r>
              <a:rPr lang="en-US" sz="1629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932622">
            <a:off x="-2076779" y="-1557234"/>
            <a:ext cx="8581051" cy="7660538"/>
          </a:xfrm>
          <a:custGeom>
            <a:avLst/>
            <a:gdLst/>
            <a:ahLst/>
            <a:cxnLst/>
            <a:rect r="r" b="b" t="t" l="l"/>
            <a:pathLst>
              <a:path h="7660538" w="8581051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100733" y="431560"/>
            <a:ext cx="839499" cy="83949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13747" y="1275900"/>
            <a:ext cx="494400" cy="4944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59300" y="431560"/>
            <a:ext cx="555717" cy="55571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036196" y="744709"/>
            <a:ext cx="1062382" cy="106238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74248" y="7890032"/>
            <a:ext cx="839499" cy="83949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32400" y="8482330"/>
            <a:ext cx="494400" cy="4944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7103"/>
            <a:ext cx="6913821" cy="4114800"/>
          </a:xfrm>
          <a:custGeom>
            <a:avLst/>
            <a:gdLst/>
            <a:ahLst/>
            <a:cxnLst/>
            <a:rect r="r" b="b" t="t" l="l"/>
            <a:pathLst>
              <a:path h="4114800" w="6913821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91082" y="1963130"/>
            <a:ext cx="14126266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Table of Content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83907" y="4897235"/>
            <a:ext cx="590159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7501" y="4665778"/>
            <a:ext cx="1063581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83907" y="5951829"/>
            <a:ext cx="590159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7501" y="5720372"/>
            <a:ext cx="1063581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83907" y="7006423"/>
            <a:ext cx="590159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Previous Work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7501" y="6774966"/>
            <a:ext cx="1063581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83907" y="8061018"/>
            <a:ext cx="590159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Data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7501" y="7829560"/>
            <a:ext cx="1063581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56508" y="4897235"/>
            <a:ext cx="590159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Methods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00103" y="4614545"/>
            <a:ext cx="1063581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56508" y="6357277"/>
            <a:ext cx="590159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key insights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00103" y="6125819"/>
            <a:ext cx="1063581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56508" y="7798763"/>
            <a:ext cx="590159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Recommendations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00103" y="7567305"/>
            <a:ext cx="1063581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07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71784" y="1219072"/>
            <a:ext cx="555717" cy="55571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28700" y="156690"/>
            <a:ext cx="1062382" cy="106238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7232976" y="1818621"/>
            <a:ext cx="555717" cy="55571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6448452" y="434549"/>
            <a:ext cx="1062382" cy="106238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</p:spTree>
  </p:cSld>
  <p:clrMapOvr>
    <a:masterClrMapping/>
  </p:clrMapOvr>
  <p:transition spd="fast">
    <p:cover dir="r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Beige wavy abstract shape, graphic element"/>
          <p:cNvSpPr/>
          <p:nvPr/>
        </p:nvSpPr>
        <p:spPr>
          <a:xfrm flipH="false" flipV="false" rot="0">
            <a:off x="3010277" y="5192749"/>
            <a:ext cx="3085345" cy="3491197"/>
          </a:xfrm>
          <a:custGeom>
            <a:avLst/>
            <a:gdLst/>
            <a:ahLst/>
            <a:cxnLst/>
            <a:rect r="r" b="b" t="t" l="l"/>
            <a:pathLst>
              <a:path h="3491197" w="3085345">
                <a:moveTo>
                  <a:pt x="0" y="0"/>
                </a:moveTo>
                <a:lnTo>
                  <a:pt x="3085346" y="0"/>
                </a:lnTo>
                <a:lnTo>
                  <a:pt x="3085346" y="3491197"/>
                </a:lnTo>
                <a:lnTo>
                  <a:pt x="0" y="3491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61652" y="1603054"/>
            <a:ext cx="7182596" cy="3329283"/>
            <a:chOff x="0" y="0"/>
            <a:chExt cx="1369949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9949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3699491">
                  <a:moveTo>
                    <a:pt x="13699489" y="6350000"/>
                  </a:moveTo>
                  <a:lnTo>
                    <a:pt x="0" y="6350000"/>
                  </a:lnTo>
                  <a:lnTo>
                    <a:pt x="0" y="1899920"/>
                  </a:lnTo>
                  <a:cubicBezTo>
                    <a:pt x="0" y="1899920"/>
                    <a:pt x="2849880" y="0"/>
                    <a:pt x="6899910" y="0"/>
                  </a:cubicBezTo>
                  <a:cubicBezTo>
                    <a:pt x="11300460" y="0"/>
                    <a:pt x="13699491" y="1899920"/>
                    <a:pt x="13699491" y="1899920"/>
                  </a:cubicBezTo>
                  <a:lnTo>
                    <a:pt x="13699491" y="6350000"/>
                  </a:lnTo>
                  <a:close/>
                </a:path>
              </a:pathLst>
            </a:custGeom>
            <a:blipFill>
              <a:blip r:embed="rId4"/>
              <a:stretch>
                <a:fillRect l="0" t="-6901" r="0" b="-6901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67800" y="0"/>
            <a:ext cx="9220200" cy="10287000"/>
            <a:chOff x="0" y="0"/>
            <a:chExt cx="2428365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28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28365">
                  <a:moveTo>
                    <a:pt x="0" y="0"/>
                  </a:moveTo>
                  <a:lnTo>
                    <a:pt x="2428365" y="0"/>
                  </a:lnTo>
                  <a:lnTo>
                    <a:pt x="24283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0E7E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428365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958535" y="1834882"/>
            <a:ext cx="6945165" cy="899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51"/>
              </a:lnSpc>
              <a:spcBef>
                <a:spcPct val="0"/>
              </a:spcBef>
            </a:pPr>
            <a:r>
              <a:rPr lang="en-US" sz="6319" u="none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72810" y="3306639"/>
            <a:ext cx="6945165" cy="559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30"/>
              </a:lnSpc>
              <a:spcBef>
                <a:spcPct val="0"/>
              </a:spcBef>
            </a:pPr>
            <a:r>
              <a:rPr lang="en-US" b="true" sz="2664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T</a:t>
            </a:r>
            <a:r>
              <a:rPr lang="en-US" b="true" sz="2664" u="none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his dataset provides structured insights into various aspects of an organization’s workforce, including:</a:t>
            </a:r>
          </a:p>
          <a:p>
            <a:pPr algn="l" marL="575373" indent="-287686" lvl="1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64" u="none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Employee Performance – Tracks performance evaluations and reviews.</a:t>
            </a:r>
          </a:p>
          <a:p>
            <a:pPr algn="l" marL="575373" indent="-287686" lvl="1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64" u="none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Satisfaction Levels – Links employee satisfaction to workplace factors.</a:t>
            </a:r>
          </a:p>
          <a:p>
            <a:pPr algn="l" marL="575373" indent="-287686" lvl="1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64" u="none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Education &amp; Qualifications – Captures educational background and its impact.</a:t>
            </a:r>
          </a:p>
          <a:p>
            <a:pPr algn="l" marL="575373" indent="-287686" lvl="1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64" u="none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Salary Distribution – Provides salary ranges for different job roles.</a:t>
            </a:r>
          </a:p>
          <a:p>
            <a:pPr algn="l" marL="0" indent="0" lvl="0">
              <a:lnSpc>
                <a:spcPts val="373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cover dir="r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4240" y="3238500"/>
            <a:ext cx="13939520" cy="6534150"/>
          </a:xfrm>
          <a:custGeom>
            <a:avLst/>
            <a:gdLst/>
            <a:ahLst/>
            <a:cxnLst/>
            <a:rect r="r" b="b" t="t" l="l"/>
            <a:pathLst>
              <a:path h="6534150" w="13939520">
                <a:moveTo>
                  <a:pt x="0" y="0"/>
                </a:moveTo>
                <a:lnTo>
                  <a:pt x="13939520" y="0"/>
                </a:lnTo>
                <a:lnTo>
                  <a:pt x="13939520" y="6534150"/>
                </a:lnTo>
                <a:lnTo>
                  <a:pt x="0" y="6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26428" y="942975"/>
            <a:ext cx="12625545" cy="294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00"/>
              </a:lnSpc>
            </a:pPr>
            <a:r>
              <a:rPr lang="en-US" sz="9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Model</a:t>
            </a:r>
          </a:p>
          <a:p>
            <a:pPr algn="ctr" marL="0" indent="0" lvl="0">
              <a:lnSpc>
                <a:spcPts val="11700"/>
              </a:lnSpc>
            </a:pPr>
          </a:p>
        </p:txBody>
      </p:sp>
    </p:spTree>
  </p:cSld>
  <p:clrMapOvr>
    <a:masterClrMapping/>
  </p:clrMapOvr>
  <p:transition spd="fast">
    <p:cover dir="r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932622">
            <a:off x="-2076779" y="-1557234"/>
            <a:ext cx="8581051" cy="7660538"/>
          </a:xfrm>
          <a:custGeom>
            <a:avLst/>
            <a:gdLst/>
            <a:ahLst/>
            <a:cxnLst/>
            <a:rect r="r" b="b" t="t" l="l"/>
            <a:pathLst>
              <a:path h="7660538" w="8581051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02918" y="5248547"/>
            <a:ext cx="6970164" cy="6551954"/>
          </a:xfrm>
          <a:custGeom>
            <a:avLst/>
            <a:gdLst/>
            <a:ahLst/>
            <a:cxnLst/>
            <a:rect r="r" b="b" t="t" l="l"/>
            <a:pathLst>
              <a:path h="6551954" w="697016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100733" y="431560"/>
            <a:ext cx="839499" cy="83949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13747" y="1275900"/>
            <a:ext cx="494400" cy="4944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839551" y="4096022"/>
            <a:ext cx="839499" cy="83949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011294" y="5143500"/>
            <a:ext cx="494400" cy="4944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100733" y="3568372"/>
            <a:ext cx="3741114" cy="1055301"/>
          </a:xfrm>
          <a:custGeom>
            <a:avLst/>
            <a:gdLst/>
            <a:ahLst/>
            <a:cxnLst/>
            <a:rect r="r" b="b" t="t" l="l"/>
            <a:pathLst>
              <a:path h="1055301" w="3741114">
                <a:moveTo>
                  <a:pt x="0" y="0"/>
                </a:moveTo>
                <a:lnTo>
                  <a:pt x="3741114" y="0"/>
                </a:lnTo>
                <a:lnTo>
                  <a:pt x="3741114" y="1055301"/>
                </a:lnTo>
                <a:lnTo>
                  <a:pt x="0" y="10553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0647" t="-7558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962112" y="3744833"/>
            <a:ext cx="3249427" cy="702379"/>
          </a:xfrm>
          <a:custGeom>
            <a:avLst/>
            <a:gdLst/>
            <a:ahLst/>
            <a:cxnLst/>
            <a:rect r="r" b="b" t="t" l="l"/>
            <a:pathLst>
              <a:path h="702379" w="3249427">
                <a:moveTo>
                  <a:pt x="0" y="0"/>
                </a:moveTo>
                <a:lnTo>
                  <a:pt x="3249428" y="0"/>
                </a:lnTo>
                <a:lnTo>
                  <a:pt x="3249428" y="702379"/>
                </a:lnTo>
                <a:lnTo>
                  <a:pt x="0" y="7023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89982" t="-81486" r="0" b="-40707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038588" y="4623673"/>
            <a:ext cx="4621639" cy="2978500"/>
          </a:xfrm>
          <a:custGeom>
            <a:avLst/>
            <a:gdLst/>
            <a:ahLst/>
            <a:cxnLst/>
            <a:rect r="r" b="b" t="t" l="l"/>
            <a:pathLst>
              <a:path h="2978500" w="4621639">
                <a:moveTo>
                  <a:pt x="0" y="0"/>
                </a:moveTo>
                <a:lnTo>
                  <a:pt x="4621639" y="0"/>
                </a:lnTo>
                <a:lnTo>
                  <a:pt x="4621639" y="2978500"/>
                </a:lnTo>
                <a:lnTo>
                  <a:pt x="0" y="2978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66750" y="4694862"/>
            <a:ext cx="4764331" cy="3086749"/>
          </a:xfrm>
          <a:custGeom>
            <a:avLst/>
            <a:gdLst/>
            <a:ahLst/>
            <a:cxnLst/>
            <a:rect r="r" b="b" t="t" l="l"/>
            <a:pathLst>
              <a:path h="3086749" w="4764331">
                <a:moveTo>
                  <a:pt x="0" y="0"/>
                </a:moveTo>
                <a:lnTo>
                  <a:pt x="4764330" y="0"/>
                </a:lnTo>
                <a:lnTo>
                  <a:pt x="4764330" y="3086749"/>
                </a:lnTo>
                <a:lnTo>
                  <a:pt x="0" y="30867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100733" y="1389750"/>
            <a:ext cx="12086533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Previous Work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768970"/>
            <a:ext cx="7732428" cy="794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48"/>
              </a:lnSpc>
              <a:spcBef>
                <a:spcPct val="0"/>
              </a:spcBef>
            </a:pPr>
            <a:r>
              <a:rPr lang="en-US" sz="4606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Employees count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07122" y="2768970"/>
            <a:ext cx="7732428" cy="794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48"/>
              </a:lnSpc>
              <a:spcBef>
                <a:spcPct val="0"/>
              </a:spcBef>
            </a:pPr>
            <a:r>
              <a:rPr lang="en-US" sz="4606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performance rows count</a:t>
            </a:r>
          </a:p>
        </p:txBody>
      </p:sp>
    </p:spTree>
  </p:cSld>
  <p:clrMapOvr>
    <a:masterClrMapping/>
  </p:clrMapOvr>
  <p:transition spd="fast">
    <p:cover dir="r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932622">
            <a:off x="-2076779" y="-1557234"/>
            <a:ext cx="8581051" cy="7660538"/>
          </a:xfrm>
          <a:custGeom>
            <a:avLst/>
            <a:gdLst/>
            <a:ahLst/>
            <a:cxnLst/>
            <a:rect r="r" b="b" t="t" l="l"/>
            <a:pathLst>
              <a:path h="7660538" w="8581051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02918" y="5248547"/>
            <a:ext cx="6970164" cy="6551954"/>
          </a:xfrm>
          <a:custGeom>
            <a:avLst/>
            <a:gdLst/>
            <a:ahLst/>
            <a:cxnLst/>
            <a:rect r="r" b="b" t="t" l="l"/>
            <a:pathLst>
              <a:path h="6551954" w="697016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100733" y="431560"/>
            <a:ext cx="839499" cy="83949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13747" y="1275900"/>
            <a:ext cx="494400" cy="4944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839551" y="4096022"/>
            <a:ext cx="839499" cy="83949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011294" y="5143500"/>
            <a:ext cx="494400" cy="4944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8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4169244" y="2970618"/>
            <a:ext cx="9949511" cy="4345764"/>
          </a:xfrm>
          <a:custGeom>
            <a:avLst/>
            <a:gdLst/>
            <a:ahLst/>
            <a:cxnLst/>
            <a:rect r="r" b="b" t="t" l="l"/>
            <a:pathLst>
              <a:path h="4345764" w="9949511">
                <a:moveTo>
                  <a:pt x="0" y="0"/>
                </a:moveTo>
                <a:lnTo>
                  <a:pt x="9949512" y="0"/>
                </a:lnTo>
                <a:lnTo>
                  <a:pt x="9949512" y="4345764"/>
                </a:lnTo>
                <a:lnTo>
                  <a:pt x="0" y="43457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708147" y="3123018"/>
            <a:ext cx="11563009" cy="5401506"/>
          </a:xfrm>
          <a:custGeom>
            <a:avLst/>
            <a:gdLst/>
            <a:ahLst/>
            <a:cxnLst/>
            <a:rect r="r" b="b" t="t" l="l"/>
            <a:pathLst>
              <a:path h="5401506" w="11563009">
                <a:moveTo>
                  <a:pt x="0" y="0"/>
                </a:moveTo>
                <a:lnTo>
                  <a:pt x="11563009" y="0"/>
                </a:lnTo>
                <a:lnTo>
                  <a:pt x="11563009" y="5401506"/>
                </a:lnTo>
                <a:lnTo>
                  <a:pt x="0" y="54015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814" r="-10831" b="-1814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100733" y="1389750"/>
            <a:ext cx="12086533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After  Prompt Generation</a:t>
            </a:r>
          </a:p>
        </p:txBody>
      </p:sp>
    </p:spTree>
  </p:cSld>
  <p:clrMapOvr>
    <a:masterClrMapping/>
  </p:clrMapOvr>
  <p:transition spd="fast">
    <p:cover dir="rd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5187541"/>
            <a:ext cx="16230600" cy="8086438"/>
            <a:chOff x="0" y="0"/>
            <a:chExt cx="4274726" cy="21297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9761"/>
            </a:xfrm>
            <a:custGeom>
              <a:avLst/>
              <a:gdLst/>
              <a:ahLst/>
              <a:cxnLst/>
              <a:rect r="r" b="b" t="t" l="l"/>
              <a:pathLst>
                <a:path h="2129761" w="4274726">
                  <a:moveTo>
                    <a:pt x="11925" y="0"/>
                  </a:moveTo>
                  <a:lnTo>
                    <a:pt x="4262801" y="0"/>
                  </a:lnTo>
                  <a:cubicBezTo>
                    <a:pt x="4269387" y="0"/>
                    <a:pt x="4274726" y="5339"/>
                    <a:pt x="4274726" y="11925"/>
                  </a:cubicBezTo>
                  <a:lnTo>
                    <a:pt x="4274726" y="2117836"/>
                  </a:lnTo>
                  <a:cubicBezTo>
                    <a:pt x="4274726" y="2124422"/>
                    <a:pt x="4269387" y="2129761"/>
                    <a:pt x="4262801" y="2129761"/>
                  </a:cubicBezTo>
                  <a:lnTo>
                    <a:pt x="11925" y="2129761"/>
                  </a:lnTo>
                  <a:cubicBezTo>
                    <a:pt x="5339" y="2129761"/>
                    <a:pt x="0" y="2124422"/>
                    <a:pt x="0" y="2117836"/>
                  </a:cubicBezTo>
                  <a:lnTo>
                    <a:pt x="0" y="11925"/>
                  </a:lnTo>
                  <a:cubicBezTo>
                    <a:pt x="0" y="5339"/>
                    <a:pt x="5339" y="0"/>
                    <a:pt x="11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4274726" cy="2225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62820" y="1134205"/>
            <a:ext cx="15562359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879"/>
              </a:lnSpc>
              <a:spcBef>
                <a:spcPct val="0"/>
              </a:spcBef>
            </a:pPr>
            <a:r>
              <a:rPr lang="en-US" b="true" sz="9899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Data issues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2820" y="4356222"/>
            <a:ext cx="3696579" cy="1790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78"/>
              </a:lnSpc>
            </a:pPr>
            <a:r>
              <a:rPr lang="en-US" sz="2796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1️⃣ </a:t>
            </a:r>
            <a:r>
              <a:rPr lang="en-US" sz="2796" spc="11" strike="noStrike" u="none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Missing Values – Some fields contained empty or missing values.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95710" y="4356222"/>
            <a:ext cx="3696579" cy="1828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73"/>
              </a:lnSpc>
            </a:pPr>
            <a:r>
              <a:rPr lang="en-US" sz="2869" spc="11" strike="noStrike" u="none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2️⃣ Outliers in Salaries &amp; Other Columns – Extreme values distorted the dataset.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28600" y="4356222"/>
            <a:ext cx="3696579" cy="3657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73"/>
              </a:lnSpc>
            </a:pPr>
            <a:r>
              <a:rPr lang="en-US" sz="2869" spc="11" strike="noStrike" u="none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3️⃣ Years at Company vs. Years with Current Manager – Some employees had more years with their manager than at the company, which was illogical.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63555" y="7092840"/>
            <a:ext cx="3696579" cy="2742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73"/>
              </a:lnSpc>
            </a:pPr>
            <a:r>
              <a:rPr lang="en-US" sz="2869" spc="11" strike="noStrike" u="none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6️⃣ General Data Inconsistencies – Misalignment between employee records and generated data led to inaccuracies.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98510" y="7092840"/>
            <a:ext cx="3696579" cy="2742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73"/>
              </a:lnSpc>
            </a:pPr>
            <a:r>
              <a:rPr lang="en-US" sz="2869" spc="11" strike="noStrike" u="none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4️⃣ Hire Date vs. Review Date Issues – Some review dates were earlier than hire dates, causing timeline inconsistencies.</a:t>
            </a:r>
          </a:p>
        </p:txBody>
      </p:sp>
    </p:spTree>
  </p:cSld>
  <p:clrMapOvr>
    <a:masterClrMapping/>
  </p:clrMapOvr>
  <p:transition spd="fast">
    <p:cover dir="rd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5727" y="7127097"/>
            <a:ext cx="10393573" cy="2050039"/>
            <a:chOff x="0" y="0"/>
            <a:chExt cx="13858097" cy="273338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3858097" cy="1812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0665"/>
                </a:lnSpc>
              </a:pPr>
              <a:r>
                <a:rPr lang="en-US" b="true" sz="8887">
                  <a:solidFill>
                    <a:srgbClr val="41C1BA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Handling issues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04512"/>
              <a:ext cx="13858097" cy="72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493"/>
                </a:lnSpc>
              </a:pPr>
              <a:r>
                <a:rPr lang="en-US" b="true" sz="3456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#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69790"/>
            <a:ext cx="4232004" cy="1723233"/>
            <a:chOff x="0" y="0"/>
            <a:chExt cx="5642673" cy="229764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46228"/>
              <a:ext cx="5383645" cy="72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b="true" sz="3456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25914"/>
              <a:ext cx="5383645" cy="1271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53"/>
                </a:lnSpc>
              </a:pPr>
              <a:r>
                <a:rPr lang="en-US" b="true" sz="1823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Fixed Review Date Issues – Adjusted review dates to always be after hire dates</a:t>
              </a: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3247097"/>
            <a:ext cx="4232004" cy="1720893"/>
            <a:chOff x="0" y="0"/>
            <a:chExt cx="5642673" cy="229452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52865"/>
              <a:ext cx="5383645" cy="72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b="true" sz="3456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04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22794"/>
              <a:ext cx="5383645" cy="1271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53"/>
                </a:lnSpc>
              </a:pPr>
              <a:r>
                <a:rPr lang="en-US" b="true" sz="1823" spc="7" strike="noStrike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Corrected Experience Mismatch – Ensured years with manager did not exceed years at the company</a:t>
              </a:r>
            </a:p>
          </p:txBody>
        </p:sp>
        <p:sp>
          <p:nvSpPr>
            <p:cNvPr name="AutoShape 12" id="12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5872256" y="869790"/>
            <a:ext cx="4232004" cy="1723233"/>
            <a:chOff x="0" y="0"/>
            <a:chExt cx="5642673" cy="229764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46228"/>
              <a:ext cx="5383645" cy="72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b="true" sz="3456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02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025914"/>
              <a:ext cx="5642673" cy="1271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53"/>
                </a:lnSpc>
              </a:pPr>
              <a:r>
                <a:rPr lang="en-US" b="true" sz="1823" spc="7" strike="noStrike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Treated Outliers – Applied upper/lower bound capping to keep values within a reasonable range</a:t>
              </a:r>
            </a:p>
          </p:txBody>
        </p:sp>
        <p:sp>
          <p:nvSpPr>
            <p:cNvPr name="AutoShape 16" id="16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5872256" y="3247097"/>
            <a:ext cx="4232004" cy="1720893"/>
            <a:chOff x="0" y="0"/>
            <a:chExt cx="5642673" cy="2294524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52865"/>
              <a:ext cx="5383645" cy="72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b="true" sz="3456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05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022794"/>
              <a:ext cx="5383645" cy="1271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53"/>
                </a:lnSpc>
              </a:pPr>
              <a:r>
                <a:rPr lang="en-US" b="true" sz="1823" spc="7" strike="noStrike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Aligned Employee Records – Ensured consistency across datasets for logical accuracy.</a:t>
              </a:r>
            </a:p>
          </p:txBody>
        </p:sp>
        <p:sp>
          <p:nvSpPr>
            <p:cNvPr name="AutoShape 20" id="20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0640695" y="869790"/>
            <a:ext cx="4232004" cy="2047083"/>
            <a:chOff x="0" y="0"/>
            <a:chExt cx="5642673" cy="2729444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46228"/>
              <a:ext cx="5383645" cy="72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b="true" sz="3456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03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025914"/>
              <a:ext cx="5383645" cy="1703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53"/>
                </a:lnSpc>
              </a:pPr>
              <a:r>
                <a:rPr lang="en-US" b="true" sz="1823" spc="7" strike="noStrike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Adjusted Salary Ranges – Used the original dataset to set realistic min/max thresholds and capped extreme value</a:t>
              </a:r>
            </a:p>
          </p:txBody>
        </p:sp>
        <p:sp>
          <p:nvSpPr>
            <p:cNvPr name="AutoShape 24" id="24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0918444" y="3247097"/>
            <a:ext cx="3954255" cy="2768988"/>
            <a:chOff x="0" y="0"/>
            <a:chExt cx="5272340" cy="3691984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93725"/>
              <a:ext cx="5030313" cy="5149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01"/>
                </a:lnSpc>
              </a:pPr>
              <a:r>
                <a:rPr lang="en-US" b="true" sz="2385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06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684718"/>
              <a:ext cx="5030313" cy="3007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2"/>
                </a:lnSpc>
              </a:pPr>
              <a:r>
                <a:rPr lang="en-US" sz="1859" spc="7" b="true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Calculated Attrition Rate – Derived insights by measuring employee turnover trends.</a:t>
              </a:r>
            </a:p>
            <a:p>
              <a:pPr algn="l">
                <a:lnSpc>
                  <a:spcPts val="2602"/>
                </a:lnSpc>
              </a:pPr>
              <a:r>
                <a:rPr lang="en-US" sz="1859" spc="7" b="true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This structured approach improved data accuracy, consistency, and reliability for analysis.</a:t>
              </a:r>
            </a:p>
            <a:p>
              <a:pPr algn="l" marL="0" indent="0" lvl="0">
                <a:lnSpc>
                  <a:spcPts val="2602"/>
                </a:lnSpc>
              </a:pPr>
            </a:p>
          </p:txBody>
        </p:sp>
        <p:sp>
          <p:nvSpPr>
            <p:cNvPr name="AutoShape 28" id="28"/>
            <p:cNvSpPr/>
            <p:nvPr/>
          </p:nvSpPr>
          <p:spPr>
            <a:xfrm>
              <a:off x="0" y="4383"/>
              <a:ext cx="5272340" cy="0"/>
            </a:xfrm>
            <a:prstGeom prst="line">
              <a:avLst/>
            </a:prstGeom>
            <a:ln cap="rnd" w="8767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1028700" y="5406204"/>
            <a:ext cx="4232004" cy="1720893"/>
            <a:chOff x="0" y="0"/>
            <a:chExt cx="5642673" cy="2294524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152865"/>
              <a:ext cx="5383645" cy="72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true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07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1022794"/>
              <a:ext cx="5383645" cy="1271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53"/>
                </a:lnSpc>
              </a:pPr>
              <a:r>
                <a:rPr lang="en-US" b="true" sz="1823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Handled Missing Values – Replaced using mean or median based on data distribution.</a:t>
              </a:r>
            </a:p>
          </p:txBody>
        </p:sp>
        <p:sp>
          <p:nvSpPr>
            <p:cNvPr name="AutoShape 32" id="32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fast">
    <p:cover dir="r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3559" y="3661088"/>
            <a:ext cx="8547737" cy="337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153559" y="4562586"/>
            <a:ext cx="8547737" cy="337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9153559" y="5464085"/>
            <a:ext cx="8547737" cy="337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153559" y="6365584"/>
            <a:ext cx="8547737" cy="337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7688402" y="2759589"/>
            <a:ext cx="0" cy="45041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779512" y="4859671"/>
            <a:ext cx="3931751" cy="314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20"/>
              </a:lnSpc>
            </a:pPr>
            <a:r>
              <a:rPr lang="en-US" b="true" sz="1746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Identifying Outliers &amp; Data Distribution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74133" y="5676383"/>
            <a:ext cx="3676824" cy="314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20"/>
              </a:lnSpc>
            </a:pPr>
            <a:r>
              <a:rPr lang="en-US" b="true" sz="1746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Capping Outliers to Normal Ranges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74133" y="6634094"/>
            <a:ext cx="3464385" cy="314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20"/>
              </a:lnSpc>
            </a:pPr>
            <a:r>
              <a:rPr lang="en-US" b="true" sz="1746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Data Consolidation &amp; Modeling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64608" y="7353477"/>
            <a:ext cx="5758727" cy="320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20"/>
              </a:lnSpc>
            </a:pPr>
            <a:r>
              <a:rPr lang="en-US" b="true" sz="1746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Producing Insights using DAX and visulization using Excel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54522" y="3053636"/>
            <a:ext cx="313650" cy="235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b="true" sz="1556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54522" y="3955135"/>
            <a:ext cx="313650" cy="235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b="true" sz="1556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54522" y="4856634"/>
            <a:ext cx="313650" cy="235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b="true" sz="1556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54522" y="5758133"/>
            <a:ext cx="313650" cy="235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b="true" sz="1556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54522" y="6659632"/>
            <a:ext cx="313650" cy="235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b="true" sz="1556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79512" y="3024354"/>
            <a:ext cx="5758727" cy="314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20"/>
              </a:lnSpc>
            </a:pPr>
            <a:r>
              <a:rPr lang="en-US" b="true" sz="1746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Understanding the Data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68172" y="3926560"/>
            <a:ext cx="5493857" cy="28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b="true" sz="1749">
                <a:solidFill>
                  <a:srgbClr val="050A30"/>
                </a:solidFill>
                <a:latin typeface="Opun Bold"/>
                <a:ea typeface="Opun Bold"/>
                <a:cs typeface="Opun Bold"/>
                <a:sym typeface="Opun Bold"/>
              </a:rPr>
              <a:t>D</a:t>
            </a:r>
            <a:r>
              <a:rPr lang="en-US" b="true" sz="1749">
                <a:solidFill>
                  <a:srgbClr val="050A30"/>
                </a:solidFill>
                <a:latin typeface="Opun Bold"/>
                <a:ea typeface="Opun Bold"/>
                <a:cs typeface="Opun Bold"/>
                <a:sym typeface="Opun Bold"/>
              </a:rPr>
              <a:t>ata Cleaning (Using Power Query &amp; Other Methods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367525" y="4710326"/>
            <a:ext cx="6439609" cy="4547974"/>
          </a:xfrm>
          <a:custGeom>
            <a:avLst/>
            <a:gdLst/>
            <a:ahLst/>
            <a:cxnLst/>
            <a:rect r="r" b="b" t="t" l="l"/>
            <a:pathLst>
              <a:path h="4547974" w="6439609">
                <a:moveTo>
                  <a:pt x="0" y="0"/>
                </a:moveTo>
                <a:lnTo>
                  <a:pt x="6439610" y="0"/>
                </a:lnTo>
                <a:lnTo>
                  <a:pt x="6439610" y="4547974"/>
                </a:lnTo>
                <a:lnTo>
                  <a:pt x="0" y="4547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1028700"/>
            <a:ext cx="639485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40"/>
              </a:lnSpc>
              <a:spcBef>
                <a:spcPct val="0"/>
              </a:spcBef>
            </a:pPr>
            <a:r>
              <a:rPr lang="en-US" b="true" sz="7700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Methods</a:t>
            </a:r>
          </a:p>
        </p:txBody>
      </p:sp>
      <p:sp>
        <p:nvSpPr>
          <p:cNvPr name="AutoShape 20" id="20"/>
          <p:cNvSpPr/>
          <p:nvPr/>
        </p:nvSpPr>
        <p:spPr>
          <a:xfrm>
            <a:off x="9140663" y="7193718"/>
            <a:ext cx="8547737" cy="337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0044997" y="7410627"/>
            <a:ext cx="313650" cy="235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b="true" sz="1556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6</a:t>
            </a:r>
          </a:p>
        </p:txBody>
      </p:sp>
    </p:spTree>
  </p:cSld>
  <p:clrMapOvr>
    <a:masterClrMapping/>
  </p:clrMapOvr>
  <p:transition spd="fast"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DAGgkc4adt4</dc:identifier>
  <dcterms:modified xsi:type="dcterms:W3CDTF">2011-08-01T06:04:30Z</dcterms:modified>
  <cp:revision>1</cp:revision>
  <dc:title>Human Resources Data analyiss</dc:title>
</cp:coreProperties>
</file>