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94" r:id="rId5"/>
    <p:sldId id="268" r:id="rId6"/>
    <p:sldId id="275" r:id="rId7"/>
    <p:sldId id="264" r:id="rId8"/>
    <p:sldId id="258" r:id="rId9"/>
    <p:sldId id="270" r:id="rId10"/>
    <p:sldId id="271" r:id="rId11"/>
    <p:sldId id="274" r:id="rId12"/>
    <p:sldId id="272" r:id="rId13"/>
    <p:sldId id="277" r:id="rId14"/>
    <p:sldId id="278" r:id="rId15"/>
    <p:sldId id="279" r:id="rId16"/>
    <p:sldId id="280" r:id="rId17"/>
    <p:sldId id="261" r:id="rId18"/>
    <p:sldId id="281" r:id="rId19"/>
    <p:sldId id="262" r:id="rId20"/>
    <p:sldId id="263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59" r:id="rId32"/>
    <p:sldId id="292" r:id="rId33"/>
    <p:sldId id="301" r:id="rId34"/>
    <p:sldId id="297" r:id="rId35"/>
    <p:sldId id="303" r:id="rId36"/>
    <p:sldId id="298" r:id="rId37"/>
    <p:sldId id="299" r:id="rId38"/>
    <p:sldId id="293" r:id="rId39"/>
    <p:sldId id="266" r:id="rId40"/>
  </p:sldIdLst>
  <p:sldSz cx="18288000" cy="10287000"/>
  <p:notesSz cx="6858000" cy="9144000"/>
  <p:embeddedFontLst>
    <p:embeddedFont>
      <p:font typeface="Aptos Narrow" panose="020B0004020202020204" pitchFamily="34" charset="0"/>
      <p:regular r:id="rId41"/>
      <p:bold r:id="rId42"/>
      <p:italic r:id="rId43"/>
      <p:boldItalic r:id="rId44"/>
    </p:embeddedFont>
    <p:embeddedFont>
      <p:font typeface="Barlow" panose="00000500000000000000" pitchFamily="2" charset="0"/>
      <p:regular r:id="rId45"/>
      <p:bold r:id="rId46"/>
    </p:embeddedFont>
    <p:embeddedFont>
      <p:font typeface="Barlow Bold" panose="00000800000000000000" charset="0"/>
      <p:regular r:id="rId47"/>
    </p:embeddedFont>
    <p:embeddedFont>
      <p:font typeface="Canva Sans" panose="020B0604020202020204" charset="0"/>
      <p:regular r:id="rId48"/>
    </p:embeddedFont>
    <p:embeddedFont>
      <p:font typeface="Hero" panose="020B0604020202020204" charset="0"/>
      <p:regular r:id="rId49"/>
    </p:embeddedFont>
    <p:embeddedFont>
      <p:font typeface="HK Grotesk Bold" panose="020B0604020202020204" charset="0"/>
      <p:regular r:id="rId50"/>
    </p:embeddedFont>
    <p:embeddedFont>
      <p:font typeface="HK Grotesk Medium" panose="020B0604020202020204" charset="0"/>
      <p:regular r:id="rId51"/>
    </p:embeddedFont>
    <p:embeddedFont>
      <p:font typeface="Opun" panose="020B0604020202020204" charset="-34"/>
      <p:regular r:id="rId52"/>
    </p:embeddedFont>
    <p:embeddedFont>
      <p:font typeface="Opun Bold" panose="020B0604020202020204" charset="-34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902" autoAdjust="0"/>
  </p:normalViewPr>
  <p:slideViewPr>
    <p:cSldViewPr>
      <p:cViewPr>
        <p:scale>
          <a:sx n="33" d="100"/>
          <a:sy n="33" d="100"/>
        </p:scale>
        <p:origin x="1882" y="7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5E3A5-0381-430D-8E19-704EFBF3BE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F6EA54-7351-470F-ABB4-BFE8739E6D81}">
      <dgm:prSet/>
      <dgm:spPr/>
      <dgm:t>
        <a:bodyPr/>
        <a:lstStyle/>
        <a:p>
          <a:r>
            <a:rPr lang="en-US" dirty="0"/>
            <a:t>Project team:</a:t>
          </a:r>
        </a:p>
      </dgm:t>
    </dgm:pt>
    <dgm:pt modelId="{5656B939-6EDA-41C7-B2C3-BC3B5D26C64C}" type="parTrans" cxnId="{0C7FAD02-D0E6-4C76-AF5A-8EB46E6438B1}">
      <dgm:prSet/>
      <dgm:spPr/>
      <dgm:t>
        <a:bodyPr/>
        <a:lstStyle/>
        <a:p>
          <a:endParaRPr lang="en-US"/>
        </a:p>
      </dgm:t>
    </dgm:pt>
    <dgm:pt modelId="{591877B9-E458-4118-8DD0-587F8FD2461A}" type="sibTrans" cxnId="{0C7FAD02-D0E6-4C76-AF5A-8EB46E6438B1}">
      <dgm:prSet/>
      <dgm:spPr/>
      <dgm:t>
        <a:bodyPr/>
        <a:lstStyle/>
        <a:p>
          <a:endParaRPr lang="en-US"/>
        </a:p>
      </dgm:t>
    </dgm:pt>
    <dgm:pt modelId="{92C6E94C-2B44-42CF-997D-7D8DE952C23A}">
      <dgm:prSet/>
      <dgm:spPr/>
      <dgm:t>
        <a:bodyPr/>
        <a:lstStyle/>
        <a:p>
          <a:r>
            <a:rPr lang="en-US"/>
            <a:t>1- Ahmed AbdelGawad</a:t>
          </a:r>
        </a:p>
      </dgm:t>
    </dgm:pt>
    <dgm:pt modelId="{B20FC545-EFA7-47CA-99F4-B63C0E6FD0ED}" type="parTrans" cxnId="{2EFE65FE-31AC-4160-8F6B-0A9426978E5E}">
      <dgm:prSet/>
      <dgm:spPr/>
      <dgm:t>
        <a:bodyPr/>
        <a:lstStyle/>
        <a:p>
          <a:endParaRPr lang="en-US"/>
        </a:p>
      </dgm:t>
    </dgm:pt>
    <dgm:pt modelId="{EFBCDB91-6511-478B-8079-3C7E32564A56}" type="sibTrans" cxnId="{2EFE65FE-31AC-4160-8F6B-0A9426978E5E}">
      <dgm:prSet/>
      <dgm:spPr/>
      <dgm:t>
        <a:bodyPr/>
        <a:lstStyle/>
        <a:p>
          <a:endParaRPr lang="en-US"/>
        </a:p>
      </dgm:t>
    </dgm:pt>
    <dgm:pt modelId="{26C3E5B1-AADE-4F7C-A69C-26D6BB702BEA}">
      <dgm:prSet/>
      <dgm:spPr/>
      <dgm:t>
        <a:bodyPr/>
        <a:lstStyle/>
        <a:p>
          <a:r>
            <a:rPr lang="en-US"/>
            <a:t>2- Abdelrahman Ghorab</a:t>
          </a:r>
        </a:p>
      </dgm:t>
    </dgm:pt>
    <dgm:pt modelId="{BEB6C9D0-55A1-4471-88B8-38B2CCCD3890}" type="parTrans" cxnId="{238CB5B7-8A5C-4B64-BA0D-F1F468B0883A}">
      <dgm:prSet/>
      <dgm:spPr/>
      <dgm:t>
        <a:bodyPr/>
        <a:lstStyle/>
        <a:p>
          <a:endParaRPr lang="en-US"/>
        </a:p>
      </dgm:t>
    </dgm:pt>
    <dgm:pt modelId="{255C15B7-23F5-43BF-A40C-4267DB59CFF6}" type="sibTrans" cxnId="{238CB5B7-8A5C-4B64-BA0D-F1F468B0883A}">
      <dgm:prSet/>
      <dgm:spPr/>
      <dgm:t>
        <a:bodyPr/>
        <a:lstStyle/>
        <a:p>
          <a:endParaRPr lang="en-US"/>
        </a:p>
      </dgm:t>
    </dgm:pt>
    <dgm:pt modelId="{961C384D-12C3-4E4E-955F-F2903579E238}">
      <dgm:prSet/>
      <dgm:spPr/>
      <dgm:t>
        <a:bodyPr/>
        <a:lstStyle/>
        <a:p>
          <a:r>
            <a:rPr lang="en-US"/>
            <a:t>3- Abdelrahman Masoud</a:t>
          </a:r>
        </a:p>
      </dgm:t>
    </dgm:pt>
    <dgm:pt modelId="{91ECF39C-F84B-408C-958D-D4471189F870}" type="parTrans" cxnId="{9CA4E1C6-7DFB-434B-960A-65B295892BB5}">
      <dgm:prSet/>
      <dgm:spPr/>
      <dgm:t>
        <a:bodyPr/>
        <a:lstStyle/>
        <a:p>
          <a:endParaRPr lang="en-US"/>
        </a:p>
      </dgm:t>
    </dgm:pt>
    <dgm:pt modelId="{FAB4184B-33A9-48CF-83AC-50E6084990B0}" type="sibTrans" cxnId="{9CA4E1C6-7DFB-434B-960A-65B295892BB5}">
      <dgm:prSet/>
      <dgm:spPr/>
      <dgm:t>
        <a:bodyPr/>
        <a:lstStyle/>
        <a:p>
          <a:endParaRPr lang="en-US"/>
        </a:p>
      </dgm:t>
    </dgm:pt>
    <dgm:pt modelId="{C453FDA0-AA54-4AD7-92B1-7A17BE6125E1}">
      <dgm:prSet/>
      <dgm:spPr/>
      <dgm:t>
        <a:bodyPr/>
        <a:lstStyle/>
        <a:p>
          <a:r>
            <a:rPr lang="en-US"/>
            <a:t>Instructor Dr.Amal Mahmoud</a:t>
          </a:r>
        </a:p>
      </dgm:t>
    </dgm:pt>
    <dgm:pt modelId="{0F78AC41-DD53-46DE-A459-216B07487898}" type="parTrans" cxnId="{461BF8D4-8932-4090-8A79-A5BBE3F579C4}">
      <dgm:prSet/>
      <dgm:spPr/>
      <dgm:t>
        <a:bodyPr/>
        <a:lstStyle/>
        <a:p>
          <a:endParaRPr lang="en-US"/>
        </a:p>
      </dgm:t>
    </dgm:pt>
    <dgm:pt modelId="{AE40BF5A-2A61-4C20-8544-6FF03AA4CF2A}" type="sibTrans" cxnId="{461BF8D4-8932-4090-8A79-A5BBE3F579C4}">
      <dgm:prSet/>
      <dgm:spPr/>
      <dgm:t>
        <a:bodyPr/>
        <a:lstStyle/>
        <a:p>
          <a:endParaRPr lang="en-US"/>
        </a:p>
      </dgm:t>
    </dgm:pt>
    <dgm:pt modelId="{3C128281-06E5-4378-AC86-1071726667DA}" type="pres">
      <dgm:prSet presAssocID="{87A5E3A5-0381-430D-8E19-704EFBF3BE34}" presName="vert0" presStyleCnt="0">
        <dgm:presLayoutVars>
          <dgm:dir/>
          <dgm:animOne val="branch"/>
          <dgm:animLvl val="lvl"/>
        </dgm:presLayoutVars>
      </dgm:prSet>
      <dgm:spPr/>
    </dgm:pt>
    <dgm:pt modelId="{CA0CDB11-EA31-4FB5-8B48-A3ADC95A404D}" type="pres">
      <dgm:prSet presAssocID="{56F6EA54-7351-470F-ABB4-BFE8739E6D81}" presName="thickLine" presStyleLbl="alignNode1" presStyleIdx="0" presStyleCnt="5"/>
      <dgm:spPr/>
    </dgm:pt>
    <dgm:pt modelId="{886C6183-659C-4BB9-9F3F-A4652FB47A98}" type="pres">
      <dgm:prSet presAssocID="{56F6EA54-7351-470F-ABB4-BFE8739E6D81}" presName="horz1" presStyleCnt="0"/>
      <dgm:spPr/>
    </dgm:pt>
    <dgm:pt modelId="{1318D669-E2D9-45BE-B882-542CE31BE60F}" type="pres">
      <dgm:prSet presAssocID="{56F6EA54-7351-470F-ABB4-BFE8739E6D81}" presName="tx1" presStyleLbl="revTx" presStyleIdx="0" presStyleCnt="5"/>
      <dgm:spPr/>
    </dgm:pt>
    <dgm:pt modelId="{E844EBB4-158B-434C-B67D-F550649213A5}" type="pres">
      <dgm:prSet presAssocID="{56F6EA54-7351-470F-ABB4-BFE8739E6D81}" presName="vert1" presStyleCnt="0"/>
      <dgm:spPr/>
    </dgm:pt>
    <dgm:pt modelId="{008917F3-05C4-4C59-AC4B-BCFB25805B0A}" type="pres">
      <dgm:prSet presAssocID="{92C6E94C-2B44-42CF-997D-7D8DE952C23A}" presName="thickLine" presStyleLbl="alignNode1" presStyleIdx="1" presStyleCnt="5"/>
      <dgm:spPr/>
    </dgm:pt>
    <dgm:pt modelId="{C11561AB-968C-4DCC-9D56-5ABA05B1E118}" type="pres">
      <dgm:prSet presAssocID="{92C6E94C-2B44-42CF-997D-7D8DE952C23A}" presName="horz1" presStyleCnt="0"/>
      <dgm:spPr/>
    </dgm:pt>
    <dgm:pt modelId="{D8EC79DC-74E5-4E54-80CD-FA0BB782054F}" type="pres">
      <dgm:prSet presAssocID="{92C6E94C-2B44-42CF-997D-7D8DE952C23A}" presName="tx1" presStyleLbl="revTx" presStyleIdx="1" presStyleCnt="5"/>
      <dgm:spPr/>
    </dgm:pt>
    <dgm:pt modelId="{BE825EFE-9166-4158-8E9E-B550330CB5ED}" type="pres">
      <dgm:prSet presAssocID="{92C6E94C-2B44-42CF-997D-7D8DE952C23A}" presName="vert1" presStyleCnt="0"/>
      <dgm:spPr/>
    </dgm:pt>
    <dgm:pt modelId="{05EB68B9-37FA-465C-9FBC-9A8DBAF4B1C9}" type="pres">
      <dgm:prSet presAssocID="{26C3E5B1-AADE-4F7C-A69C-26D6BB702BEA}" presName="thickLine" presStyleLbl="alignNode1" presStyleIdx="2" presStyleCnt="5"/>
      <dgm:spPr/>
    </dgm:pt>
    <dgm:pt modelId="{759D171C-79A2-40AD-8B9F-4C1198E1996D}" type="pres">
      <dgm:prSet presAssocID="{26C3E5B1-AADE-4F7C-A69C-26D6BB702BEA}" presName="horz1" presStyleCnt="0"/>
      <dgm:spPr/>
    </dgm:pt>
    <dgm:pt modelId="{4001ACFF-62CC-4C03-97A3-1F8B5F5E4E6E}" type="pres">
      <dgm:prSet presAssocID="{26C3E5B1-AADE-4F7C-A69C-26D6BB702BEA}" presName="tx1" presStyleLbl="revTx" presStyleIdx="2" presStyleCnt="5"/>
      <dgm:spPr/>
    </dgm:pt>
    <dgm:pt modelId="{9DB2E3AA-59A5-439B-8AD9-EB35D3265051}" type="pres">
      <dgm:prSet presAssocID="{26C3E5B1-AADE-4F7C-A69C-26D6BB702BEA}" presName="vert1" presStyleCnt="0"/>
      <dgm:spPr/>
    </dgm:pt>
    <dgm:pt modelId="{4ECEF2AE-1882-438D-A918-0AB07DE3C767}" type="pres">
      <dgm:prSet presAssocID="{961C384D-12C3-4E4E-955F-F2903579E238}" presName="thickLine" presStyleLbl="alignNode1" presStyleIdx="3" presStyleCnt="5"/>
      <dgm:spPr/>
    </dgm:pt>
    <dgm:pt modelId="{25DCA092-A695-4746-A8D4-310D090EA27A}" type="pres">
      <dgm:prSet presAssocID="{961C384D-12C3-4E4E-955F-F2903579E238}" presName="horz1" presStyleCnt="0"/>
      <dgm:spPr/>
    </dgm:pt>
    <dgm:pt modelId="{8269C32F-7260-4D03-96B2-033A3A28BD43}" type="pres">
      <dgm:prSet presAssocID="{961C384D-12C3-4E4E-955F-F2903579E238}" presName="tx1" presStyleLbl="revTx" presStyleIdx="3" presStyleCnt="5"/>
      <dgm:spPr/>
    </dgm:pt>
    <dgm:pt modelId="{B3EB407A-6B08-49F3-89F8-59211FD04B77}" type="pres">
      <dgm:prSet presAssocID="{961C384D-12C3-4E4E-955F-F2903579E238}" presName="vert1" presStyleCnt="0"/>
      <dgm:spPr/>
    </dgm:pt>
    <dgm:pt modelId="{1CA218F7-5766-4E88-91F9-2CF0CE08B28E}" type="pres">
      <dgm:prSet presAssocID="{C453FDA0-AA54-4AD7-92B1-7A17BE6125E1}" presName="thickLine" presStyleLbl="alignNode1" presStyleIdx="4" presStyleCnt="5"/>
      <dgm:spPr/>
    </dgm:pt>
    <dgm:pt modelId="{BFB370D6-3624-42FA-AE52-1A09B45D187F}" type="pres">
      <dgm:prSet presAssocID="{C453FDA0-AA54-4AD7-92B1-7A17BE6125E1}" presName="horz1" presStyleCnt="0"/>
      <dgm:spPr/>
    </dgm:pt>
    <dgm:pt modelId="{0C37E049-8F50-495B-AF51-6B34B7960B3A}" type="pres">
      <dgm:prSet presAssocID="{C453FDA0-AA54-4AD7-92B1-7A17BE6125E1}" presName="tx1" presStyleLbl="revTx" presStyleIdx="4" presStyleCnt="5"/>
      <dgm:spPr/>
    </dgm:pt>
    <dgm:pt modelId="{DFAD3026-17A4-4769-BC2C-F464D54F9065}" type="pres">
      <dgm:prSet presAssocID="{C453FDA0-AA54-4AD7-92B1-7A17BE6125E1}" presName="vert1" presStyleCnt="0"/>
      <dgm:spPr/>
    </dgm:pt>
  </dgm:ptLst>
  <dgm:cxnLst>
    <dgm:cxn modelId="{0C7FAD02-D0E6-4C76-AF5A-8EB46E6438B1}" srcId="{87A5E3A5-0381-430D-8E19-704EFBF3BE34}" destId="{56F6EA54-7351-470F-ABB4-BFE8739E6D81}" srcOrd="0" destOrd="0" parTransId="{5656B939-6EDA-41C7-B2C3-BC3B5D26C64C}" sibTransId="{591877B9-E458-4118-8DD0-587F8FD2461A}"/>
    <dgm:cxn modelId="{4DABD615-9197-464E-A425-EF5A446DAF25}" type="presOf" srcId="{56F6EA54-7351-470F-ABB4-BFE8739E6D81}" destId="{1318D669-E2D9-45BE-B882-542CE31BE60F}" srcOrd="0" destOrd="0" presId="urn:microsoft.com/office/officeart/2008/layout/LinedList"/>
    <dgm:cxn modelId="{3D84E345-D581-4FE7-9CA2-B2EE6F122170}" type="presOf" srcId="{961C384D-12C3-4E4E-955F-F2903579E238}" destId="{8269C32F-7260-4D03-96B2-033A3A28BD43}" srcOrd="0" destOrd="0" presId="urn:microsoft.com/office/officeart/2008/layout/LinedList"/>
    <dgm:cxn modelId="{DB865A7A-8A3E-461F-9A59-3AAB3F0636B1}" type="presOf" srcId="{92C6E94C-2B44-42CF-997D-7D8DE952C23A}" destId="{D8EC79DC-74E5-4E54-80CD-FA0BB782054F}" srcOrd="0" destOrd="0" presId="urn:microsoft.com/office/officeart/2008/layout/LinedList"/>
    <dgm:cxn modelId="{3ADE26A8-A4EF-40E5-9B40-9577D658D42D}" type="presOf" srcId="{87A5E3A5-0381-430D-8E19-704EFBF3BE34}" destId="{3C128281-06E5-4378-AC86-1071726667DA}" srcOrd="0" destOrd="0" presId="urn:microsoft.com/office/officeart/2008/layout/LinedList"/>
    <dgm:cxn modelId="{238CB5B7-8A5C-4B64-BA0D-F1F468B0883A}" srcId="{87A5E3A5-0381-430D-8E19-704EFBF3BE34}" destId="{26C3E5B1-AADE-4F7C-A69C-26D6BB702BEA}" srcOrd="2" destOrd="0" parTransId="{BEB6C9D0-55A1-4471-88B8-38B2CCCD3890}" sibTransId="{255C15B7-23F5-43BF-A40C-4267DB59CFF6}"/>
    <dgm:cxn modelId="{9CA4E1C6-7DFB-434B-960A-65B295892BB5}" srcId="{87A5E3A5-0381-430D-8E19-704EFBF3BE34}" destId="{961C384D-12C3-4E4E-955F-F2903579E238}" srcOrd="3" destOrd="0" parTransId="{91ECF39C-F84B-408C-958D-D4471189F870}" sibTransId="{FAB4184B-33A9-48CF-83AC-50E6084990B0}"/>
    <dgm:cxn modelId="{0E10E7D0-8207-403F-93D6-8CEC3979BE6D}" type="presOf" srcId="{26C3E5B1-AADE-4F7C-A69C-26D6BB702BEA}" destId="{4001ACFF-62CC-4C03-97A3-1F8B5F5E4E6E}" srcOrd="0" destOrd="0" presId="urn:microsoft.com/office/officeart/2008/layout/LinedList"/>
    <dgm:cxn modelId="{461BF8D4-8932-4090-8A79-A5BBE3F579C4}" srcId="{87A5E3A5-0381-430D-8E19-704EFBF3BE34}" destId="{C453FDA0-AA54-4AD7-92B1-7A17BE6125E1}" srcOrd="4" destOrd="0" parTransId="{0F78AC41-DD53-46DE-A459-216B07487898}" sibTransId="{AE40BF5A-2A61-4C20-8544-6FF03AA4CF2A}"/>
    <dgm:cxn modelId="{4B96DFE6-2931-4656-8153-371E2F9BCB17}" type="presOf" srcId="{C453FDA0-AA54-4AD7-92B1-7A17BE6125E1}" destId="{0C37E049-8F50-495B-AF51-6B34B7960B3A}" srcOrd="0" destOrd="0" presId="urn:microsoft.com/office/officeart/2008/layout/LinedList"/>
    <dgm:cxn modelId="{2EFE65FE-31AC-4160-8F6B-0A9426978E5E}" srcId="{87A5E3A5-0381-430D-8E19-704EFBF3BE34}" destId="{92C6E94C-2B44-42CF-997D-7D8DE952C23A}" srcOrd="1" destOrd="0" parTransId="{B20FC545-EFA7-47CA-99F4-B63C0E6FD0ED}" sibTransId="{EFBCDB91-6511-478B-8079-3C7E32564A56}"/>
    <dgm:cxn modelId="{94D5EAC3-EF79-4D73-91C7-95379A773278}" type="presParOf" srcId="{3C128281-06E5-4378-AC86-1071726667DA}" destId="{CA0CDB11-EA31-4FB5-8B48-A3ADC95A404D}" srcOrd="0" destOrd="0" presId="urn:microsoft.com/office/officeart/2008/layout/LinedList"/>
    <dgm:cxn modelId="{4B14DCAD-4DA8-4C5E-8156-903A27AA295F}" type="presParOf" srcId="{3C128281-06E5-4378-AC86-1071726667DA}" destId="{886C6183-659C-4BB9-9F3F-A4652FB47A98}" srcOrd="1" destOrd="0" presId="urn:microsoft.com/office/officeart/2008/layout/LinedList"/>
    <dgm:cxn modelId="{2ABABEB8-FD63-42AA-9524-089897F1B843}" type="presParOf" srcId="{886C6183-659C-4BB9-9F3F-A4652FB47A98}" destId="{1318D669-E2D9-45BE-B882-542CE31BE60F}" srcOrd="0" destOrd="0" presId="urn:microsoft.com/office/officeart/2008/layout/LinedList"/>
    <dgm:cxn modelId="{F3767163-4359-436B-8F5E-05187136EF96}" type="presParOf" srcId="{886C6183-659C-4BB9-9F3F-A4652FB47A98}" destId="{E844EBB4-158B-434C-B67D-F550649213A5}" srcOrd="1" destOrd="0" presId="urn:microsoft.com/office/officeart/2008/layout/LinedList"/>
    <dgm:cxn modelId="{A1BE47BB-01E4-4DCF-BE71-607875771B00}" type="presParOf" srcId="{3C128281-06E5-4378-AC86-1071726667DA}" destId="{008917F3-05C4-4C59-AC4B-BCFB25805B0A}" srcOrd="2" destOrd="0" presId="urn:microsoft.com/office/officeart/2008/layout/LinedList"/>
    <dgm:cxn modelId="{660660D6-1D93-403C-B6AE-87D1A25F6D7B}" type="presParOf" srcId="{3C128281-06E5-4378-AC86-1071726667DA}" destId="{C11561AB-968C-4DCC-9D56-5ABA05B1E118}" srcOrd="3" destOrd="0" presId="urn:microsoft.com/office/officeart/2008/layout/LinedList"/>
    <dgm:cxn modelId="{A851EB0F-C277-452C-8445-BF4AE4F17CAC}" type="presParOf" srcId="{C11561AB-968C-4DCC-9D56-5ABA05B1E118}" destId="{D8EC79DC-74E5-4E54-80CD-FA0BB782054F}" srcOrd="0" destOrd="0" presId="urn:microsoft.com/office/officeart/2008/layout/LinedList"/>
    <dgm:cxn modelId="{FCB25474-263A-4A86-BE26-C1943C8DFFAE}" type="presParOf" srcId="{C11561AB-968C-4DCC-9D56-5ABA05B1E118}" destId="{BE825EFE-9166-4158-8E9E-B550330CB5ED}" srcOrd="1" destOrd="0" presId="urn:microsoft.com/office/officeart/2008/layout/LinedList"/>
    <dgm:cxn modelId="{2E402EA1-9CAC-43D0-A62C-D041338FB8CB}" type="presParOf" srcId="{3C128281-06E5-4378-AC86-1071726667DA}" destId="{05EB68B9-37FA-465C-9FBC-9A8DBAF4B1C9}" srcOrd="4" destOrd="0" presId="urn:microsoft.com/office/officeart/2008/layout/LinedList"/>
    <dgm:cxn modelId="{817AE3D1-4FA5-48E8-8C60-D5A3565104F0}" type="presParOf" srcId="{3C128281-06E5-4378-AC86-1071726667DA}" destId="{759D171C-79A2-40AD-8B9F-4C1198E1996D}" srcOrd="5" destOrd="0" presId="urn:microsoft.com/office/officeart/2008/layout/LinedList"/>
    <dgm:cxn modelId="{07E73C0A-922D-48AC-AFFE-0DDF89BE77EE}" type="presParOf" srcId="{759D171C-79A2-40AD-8B9F-4C1198E1996D}" destId="{4001ACFF-62CC-4C03-97A3-1F8B5F5E4E6E}" srcOrd="0" destOrd="0" presId="urn:microsoft.com/office/officeart/2008/layout/LinedList"/>
    <dgm:cxn modelId="{C06B8504-00CE-47FB-86ED-BCB9FC07B89B}" type="presParOf" srcId="{759D171C-79A2-40AD-8B9F-4C1198E1996D}" destId="{9DB2E3AA-59A5-439B-8AD9-EB35D3265051}" srcOrd="1" destOrd="0" presId="urn:microsoft.com/office/officeart/2008/layout/LinedList"/>
    <dgm:cxn modelId="{035FC054-09AF-4C95-8AB2-B231E0E19DDF}" type="presParOf" srcId="{3C128281-06E5-4378-AC86-1071726667DA}" destId="{4ECEF2AE-1882-438D-A918-0AB07DE3C767}" srcOrd="6" destOrd="0" presId="urn:microsoft.com/office/officeart/2008/layout/LinedList"/>
    <dgm:cxn modelId="{E580E03E-FDE8-408C-A452-9B7BF9229BC8}" type="presParOf" srcId="{3C128281-06E5-4378-AC86-1071726667DA}" destId="{25DCA092-A695-4746-A8D4-310D090EA27A}" srcOrd="7" destOrd="0" presId="urn:microsoft.com/office/officeart/2008/layout/LinedList"/>
    <dgm:cxn modelId="{211967CD-057E-4FDF-A859-B3FE782B5D8C}" type="presParOf" srcId="{25DCA092-A695-4746-A8D4-310D090EA27A}" destId="{8269C32F-7260-4D03-96B2-033A3A28BD43}" srcOrd="0" destOrd="0" presId="urn:microsoft.com/office/officeart/2008/layout/LinedList"/>
    <dgm:cxn modelId="{1037586F-9F1D-411C-BAF6-D3D46D0B6325}" type="presParOf" srcId="{25DCA092-A695-4746-A8D4-310D090EA27A}" destId="{B3EB407A-6B08-49F3-89F8-59211FD04B77}" srcOrd="1" destOrd="0" presId="urn:microsoft.com/office/officeart/2008/layout/LinedList"/>
    <dgm:cxn modelId="{DB0E9CB3-DEC0-43E3-A2FC-8D20FBA29C91}" type="presParOf" srcId="{3C128281-06E5-4378-AC86-1071726667DA}" destId="{1CA218F7-5766-4E88-91F9-2CF0CE08B28E}" srcOrd="8" destOrd="0" presId="urn:microsoft.com/office/officeart/2008/layout/LinedList"/>
    <dgm:cxn modelId="{4131CD7A-4DE8-4F87-97AE-6038D24C9ACA}" type="presParOf" srcId="{3C128281-06E5-4378-AC86-1071726667DA}" destId="{BFB370D6-3624-42FA-AE52-1A09B45D187F}" srcOrd="9" destOrd="0" presId="urn:microsoft.com/office/officeart/2008/layout/LinedList"/>
    <dgm:cxn modelId="{807DD178-4F72-4809-9EBE-0D8000008333}" type="presParOf" srcId="{BFB370D6-3624-42FA-AE52-1A09B45D187F}" destId="{0C37E049-8F50-495B-AF51-6B34B7960B3A}" srcOrd="0" destOrd="0" presId="urn:microsoft.com/office/officeart/2008/layout/LinedList"/>
    <dgm:cxn modelId="{9CDF322B-435C-4446-B478-5DA8E1D51448}" type="presParOf" srcId="{BFB370D6-3624-42FA-AE52-1A09B45D187F}" destId="{DFAD3026-17A4-4769-BC2C-F464D54F90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983FDC-10EB-43E2-B19C-C2FF013643F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CC01F-22F1-4628-A295-7D2815DD638D}">
      <dgm:prSet/>
      <dgm:spPr/>
      <dgm:t>
        <a:bodyPr/>
        <a:lstStyle/>
        <a:p>
          <a:r>
            <a:rPr lang="en-CA" b="1"/>
            <a:t>What is the distribution of active vs inactive employee</a:t>
          </a:r>
          <a:endParaRPr lang="en-US"/>
        </a:p>
      </dgm:t>
    </dgm:pt>
    <dgm:pt modelId="{41619E57-B574-477F-99BE-43500F0BA861}" type="parTrans" cxnId="{6D26F908-AEC6-4691-8C00-3B0414536B06}">
      <dgm:prSet/>
      <dgm:spPr/>
      <dgm:t>
        <a:bodyPr/>
        <a:lstStyle/>
        <a:p>
          <a:endParaRPr lang="en-US"/>
        </a:p>
      </dgm:t>
    </dgm:pt>
    <dgm:pt modelId="{0719A87B-DF4C-4807-82DC-4781D51FC8E2}" type="sibTrans" cxnId="{6D26F908-AEC6-4691-8C00-3B0414536B06}">
      <dgm:prSet/>
      <dgm:spPr/>
      <dgm:t>
        <a:bodyPr/>
        <a:lstStyle/>
        <a:p>
          <a:endParaRPr lang="en-US"/>
        </a:p>
      </dgm:t>
    </dgm:pt>
    <dgm:pt modelId="{E9B82780-7F0D-4333-8B05-E481EFC14D0A}">
      <dgm:prSet/>
      <dgm:spPr/>
      <dgm:t>
        <a:bodyPr/>
        <a:lstStyle/>
        <a:p>
          <a:r>
            <a:rPr lang="en-CA" b="1"/>
            <a:t>Where do the highest and lowest salaries appear across job roles</a:t>
          </a:r>
          <a:endParaRPr lang="en-US"/>
        </a:p>
      </dgm:t>
    </dgm:pt>
    <dgm:pt modelId="{2D957B78-CF8A-4D11-B432-332108787425}" type="parTrans" cxnId="{29419E0E-FEFA-4A0A-BB43-FC1390EA8A1F}">
      <dgm:prSet/>
      <dgm:spPr/>
      <dgm:t>
        <a:bodyPr/>
        <a:lstStyle/>
        <a:p>
          <a:endParaRPr lang="en-US"/>
        </a:p>
      </dgm:t>
    </dgm:pt>
    <dgm:pt modelId="{A7746EF3-D206-4992-82DE-722C30D2EF2E}" type="sibTrans" cxnId="{29419E0E-FEFA-4A0A-BB43-FC1390EA8A1F}">
      <dgm:prSet/>
      <dgm:spPr/>
      <dgm:t>
        <a:bodyPr/>
        <a:lstStyle/>
        <a:p>
          <a:endParaRPr lang="en-US"/>
        </a:p>
      </dgm:t>
    </dgm:pt>
    <dgm:pt modelId="{33C4BCE3-9977-4A6D-A95F-2D4536909EE4}">
      <dgm:prSet/>
      <dgm:spPr/>
      <dgm:t>
        <a:bodyPr/>
        <a:lstStyle/>
        <a:p>
          <a:r>
            <a:rPr lang="en-CA" b="1"/>
            <a:t>What is the level of job satisfaction across roles?</a:t>
          </a:r>
          <a:endParaRPr lang="en-US"/>
        </a:p>
      </dgm:t>
    </dgm:pt>
    <dgm:pt modelId="{796012A2-1876-4D3A-8F32-1CD70AE8ABF8}" type="parTrans" cxnId="{C2639235-CE7A-4F01-B592-48FD512CBA9C}">
      <dgm:prSet/>
      <dgm:spPr/>
      <dgm:t>
        <a:bodyPr/>
        <a:lstStyle/>
        <a:p>
          <a:endParaRPr lang="en-US"/>
        </a:p>
      </dgm:t>
    </dgm:pt>
    <dgm:pt modelId="{05FEA4F8-2AB8-492B-9101-2BBBCF0450F7}" type="sibTrans" cxnId="{C2639235-CE7A-4F01-B592-48FD512CBA9C}">
      <dgm:prSet/>
      <dgm:spPr/>
      <dgm:t>
        <a:bodyPr/>
        <a:lstStyle/>
        <a:p>
          <a:endParaRPr lang="en-US"/>
        </a:p>
      </dgm:t>
    </dgm:pt>
    <dgm:pt modelId="{3B59D572-7320-4630-A0BF-D386737A6B37}">
      <dgm:prSet/>
      <dgm:spPr/>
      <dgm:t>
        <a:bodyPr/>
        <a:lstStyle/>
        <a:p>
          <a:r>
            <a:rPr lang="en-CA" b="1"/>
            <a:t>Where are salary differences more noticeable across job roles?</a:t>
          </a:r>
          <a:endParaRPr lang="en-US"/>
        </a:p>
      </dgm:t>
    </dgm:pt>
    <dgm:pt modelId="{6FD4355A-F393-4C6B-B2BB-58D313A8F013}" type="parTrans" cxnId="{B764569D-0C68-426A-98E9-159230C2180F}">
      <dgm:prSet/>
      <dgm:spPr/>
      <dgm:t>
        <a:bodyPr/>
        <a:lstStyle/>
        <a:p>
          <a:endParaRPr lang="en-US"/>
        </a:p>
      </dgm:t>
    </dgm:pt>
    <dgm:pt modelId="{BD466875-A1E9-40D6-BBDA-45E90ADDBE06}" type="sibTrans" cxnId="{B764569D-0C68-426A-98E9-159230C2180F}">
      <dgm:prSet/>
      <dgm:spPr/>
      <dgm:t>
        <a:bodyPr/>
        <a:lstStyle/>
        <a:p>
          <a:endParaRPr lang="en-US"/>
        </a:p>
      </dgm:t>
    </dgm:pt>
    <dgm:pt modelId="{206FD499-9C97-476A-A9E5-FE3A53A23FB2}">
      <dgm:prSet/>
      <dgm:spPr/>
      <dgm:t>
        <a:bodyPr/>
        <a:lstStyle/>
        <a:p>
          <a:r>
            <a:rPr lang="en-CA" b="1"/>
            <a:t>How does attrition vary across different education fields?I</a:t>
          </a:r>
          <a:endParaRPr lang="en-US"/>
        </a:p>
      </dgm:t>
    </dgm:pt>
    <dgm:pt modelId="{612B3B9F-356C-4F00-8C7A-E1703D8EBA87}" type="parTrans" cxnId="{0B2198C2-48D6-4280-9B5B-E86FA1AC6319}">
      <dgm:prSet/>
      <dgm:spPr/>
      <dgm:t>
        <a:bodyPr/>
        <a:lstStyle/>
        <a:p>
          <a:endParaRPr lang="en-US"/>
        </a:p>
      </dgm:t>
    </dgm:pt>
    <dgm:pt modelId="{DBADD108-EA0E-4553-99C1-5CB5184D7B71}" type="sibTrans" cxnId="{0B2198C2-48D6-4280-9B5B-E86FA1AC6319}">
      <dgm:prSet/>
      <dgm:spPr/>
      <dgm:t>
        <a:bodyPr/>
        <a:lstStyle/>
        <a:p>
          <a:endParaRPr lang="en-US"/>
        </a:p>
      </dgm:t>
    </dgm:pt>
    <dgm:pt modelId="{2757BF60-54A2-484C-85B8-89D775B7E0CF}">
      <dgm:prSet/>
      <dgm:spPr/>
      <dgm:t>
        <a:bodyPr/>
        <a:lstStyle/>
        <a:p>
          <a:r>
            <a:rPr lang="en-CA" b="1"/>
            <a:t>is there a particular age group that shows higher attrition rates</a:t>
          </a:r>
          <a:endParaRPr lang="en-US"/>
        </a:p>
      </dgm:t>
    </dgm:pt>
    <dgm:pt modelId="{249B2A68-83A5-4541-B368-4FB26917A695}" type="parTrans" cxnId="{64EA980E-639C-496E-B5DF-0BB53C326E82}">
      <dgm:prSet/>
      <dgm:spPr/>
      <dgm:t>
        <a:bodyPr/>
        <a:lstStyle/>
        <a:p>
          <a:endParaRPr lang="en-US"/>
        </a:p>
      </dgm:t>
    </dgm:pt>
    <dgm:pt modelId="{F143BD86-C5C3-4FD8-80DE-031C2F645E31}" type="sibTrans" cxnId="{64EA980E-639C-496E-B5DF-0BB53C326E82}">
      <dgm:prSet/>
      <dgm:spPr/>
      <dgm:t>
        <a:bodyPr/>
        <a:lstStyle/>
        <a:p>
          <a:endParaRPr lang="en-US"/>
        </a:p>
      </dgm:t>
    </dgm:pt>
    <dgm:pt modelId="{D2C3CFC2-5F42-454E-AB69-E1E703A41158}">
      <dgm:prSet/>
      <dgm:spPr/>
      <dgm:t>
        <a:bodyPr/>
        <a:lstStyle/>
        <a:p>
          <a:r>
            <a:rPr lang="en-CA" b="1"/>
            <a:t>Are employees with advanced degrees (Masters/PhDs) more likely to stay or leave?</a:t>
          </a:r>
          <a:endParaRPr lang="en-US"/>
        </a:p>
      </dgm:t>
    </dgm:pt>
    <dgm:pt modelId="{D621082F-E3D2-4FEA-9D78-D1E45EBFA134}" type="parTrans" cxnId="{67F9B03E-33BC-45A3-805F-A5AA81F09F25}">
      <dgm:prSet/>
      <dgm:spPr/>
      <dgm:t>
        <a:bodyPr/>
        <a:lstStyle/>
        <a:p>
          <a:endParaRPr lang="en-US"/>
        </a:p>
      </dgm:t>
    </dgm:pt>
    <dgm:pt modelId="{3D0FB9B5-37BE-45A1-A309-38F739A2CCF4}" type="sibTrans" cxnId="{67F9B03E-33BC-45A3-805F-A5AA81F09F25}">
      <dgm:prSet/>
      <dgm:spPr/>
      <dgm:t>
        <a:bodyPr/>
        <a:lstStyle/>
        <a:p>
          <a:endParaRPr lang="en-US"/>
        </a:p>
      </dgm:t>
    </dgm:pt>
    <dgm:pt modelId="{D6FE874D-F2AB-46F4-A609-52C30DA990CC}">
      <dgm:prSet/>
      <dgm:spPr/>
      <dgm:t>
        <a:bodyPr/>
        <a:lstStyle/>
        <a:p>
          <a:r>
            <a:rPr lang="en-CA" b="1"/>
            <a:t>is there a correlation between years at the company and likelihood of attrition?</a:t>
          </a:r>
          <a:endParaRPr lang="en-US"/>
        </a:p>
      </dgm:t>
    </dgm:pt>
    <dgm:pt modelId="{F62FE725-FE5C-41A6-8409-96872971DE2C}" type="parTrans" cxnId="{DEFDC2B7-A2DD-4758-A1D1-127D19A56A19}">
      <dgm:prSet/>
      <dgm:spPr/>
      <dgm:t>
        <a:bodyPr/>
        <a:lstStyle/>
        <a:p>
          <a:endParaRPr lang="en-US"/>
        </a:p>
      </dgm:t>
    </dgm:pt>
    <dgm:pt modelId="{840AAD73-4547-4E9E-9586-9826CFFBC9A7}" type="sibTrans" cxnId="{DEFDC2B7-A2DD-4758-A1D1-127D19A56A19}">
      <dgm:prSet/>
      <dgm:spPr/>
      <dgm:t>
        <a:bodyPr/>
        <a:lstStyle/>
        <a:p>
          <a:endParaRPr lang="en-US"/>
        </a:p>
      </dgm:t>
    </dgm:pt>
    <dgm:pt modelId="{F94C7095-CA2C-4269-90E7-C7CCDC0F2342}" type="pres">
      <dgm:prSet presAssocID="{82983FDC-10EB-43E2-B19C-C2FF013643FC}" presName="vert0" presStyleCnt="0">
        <dgm:presLayoutVars>
          <dgm:dir/>
          <dgm:animOne val="branch"/>
          <dgm:animLvl val="lvl"/>
        </dgm:presLayoutVars>
      </dgm:prSet>
      <dgm:spPr/>
    </dgm:pt>
    <dgm:pt modelId="{34E86E6A-14C8-4DDD-9FF0-0E7B449E1BCC}" type="pres">
      <dgm:prSet presAssocID="{D0DCC01F-22F1-4628-A295-7D2815DD638D}" presName="thickLine" presStyleLbl="alignNode1" presStyleIdx="0" presStyleCnt="8"/>
      <dgm:spPr/>
    </dgm:pt>
    <dgm:pt modelId="{54B1AAB6-FAB6-4CA2-A37F-05BA731A0AC7}" type="pres">
      <dgm:prSet presAssocID="{D0DCC01F-22F1-4628-A295-7D2815DD638D}" presName="horz1" presStyleCnt="0"/>
      <dgm:spPr/>
    </dgm:pt>
    <dgm:pt modelId="{79942D0E-B688-4901-B45F-BDF0F50617F9}" type="pres">
      <dgm:prSet presAssocID="{D0DCC01F-22F1-4628-A295-7D2815DD638D}" presName="tx1" presStyleLbl="revTx" presStyleIdx="0" presStyleCnt="8"/>
      <dgm:spPr/>
    </dgm:pt>
    <dgm:pt modelId="{DDFFBB3B-81EA-4284-94C5-4423814FCB3D}" type="pres">
      <dgm:prSet presAssocID="{D0DCC01F-22F1-4628-A295-7D2815DD638D}" presName="vert1" presStyleCnt="0"/>
      <dgm:spPr/>
    </dgm:pt>
    <dgm:pt modelId="{348182AA-92F3-4B46-8FC3-C04DF1071AC3}" type="pres">
      <dgm:prSet presAssocID="{E9B82780-7F0D-4333-8B05-E481EFC14D0A}" presName="thickLine" presStyleLbl="alignNode1" presStyleIdx="1" presStyleCnt="8"/>
      <dgm:spPr/>
    </dgm:pt>
    <dgm:pt modelId="{D6C613DC-D075-4613-8E42-DA05409D4C1C}" type="pres">
      <dgm:prSet presAssocID="{E9B82780-7F0D-4333-8B05-E481EFC14D0A}" presName="horz1" presStyleCnt="0"/>
      <dgm:spPr/>
    </dgm:pt>
    <dgm:pt modelId="{D3E340C5-69DA-4306-A6C3-03F4FFC4212A}" type="pres">
      <dgm:prSet presAssocID="{E9B82780-7F0D-4333-8B05-E481EFC14D0A}" presName="tx1" presStyleLbl="revTx" presStyleIdx="1" presStyleCnt="8"/>
      <dgm:spPr/>
    </dgm:pt>
    <dgm:pt modelId="{78E73CCC-CAFF-49BE-82A5-E5F8C3B1339B}" type="pres">
      <dgm:prSet presAssocID="{E9B82780-7F0D-4333-8B05-E481EFC14D0A}" presName="vert1" presStyleCnt="0"/>
      <dgm:spPr/>
    </dgm:pt>
    <dgm:pt modelId="{796C2E43-4D86-4F12-87DC-988415637AF6}" type="pres">
      <dgm:prSet presAssocID="{33C4BCE3-9977-4A6D-A95F-2D4536909EE4}" presName="thickLine" presStyleLbl="alignNode1" presStyleIdx="2" presStyleCnt="8"/>
      <dgm:spPr/>
    </dgm:pt>
    <dgm:pt modelId="{CD41FE43-B401-46E9-9674-63BE97792624}" type="pres">
      <dgm:prSet presAssocID="{33C4BCE3-9977-4A6D-A95F-2D4536909EE4}" presName="horz1" presStyleCnt="0"/>
      <dgm:spPr/>
    </dgm:pt>
    <dgm:pt modelId="{C483BE67-980C-4366-BE72-0F5561AF1B43}" type="pres">
      <dgm:prSet presAssocID="{33C4BCE3-9977-4A6D-A95F-2D4536909EE4}" presName="tx1" presStyleLbl="revTx" presStyleIdx="2" presStyleCnt="8"/>
      <dgm:spPr/>
    </dgm:pt>
    <dgm:pt modelId="{58171854-470A-47B0-9C63-FC94F1165154}" type="pres">
      <dgm:prSet presAssocID="{33C4BCE3-9977-4A6D-A95F-2D4536909EE4}" presName="vert1" presStyleCnt="0"/>
      <dgm:spPr/>
    </dgm:pt>
    <dgm:pt modelId="{6592A1D3-B4F8-46B9-8D22-ED294FB7462D}" type="pres">
      <dgm:prSet presAssocID="{3B59D572-7320-4630-A0BF-D386737A6B37}" presName="thickLine" presStyleLbl="alignNode1" presStyleIdx="3" presStyleCnt="8"/>
      <dgm:spPr/>
    </dgm:pt>
    <dgm:pt modelId="{F2E1624F-F11B-4745-AD2A-6AF7AFBC0520}" type="pres">
      <dgm:prSet presAssocID="{3B59D572-7320-4630-A0BF-D386737A6B37}" presName="horz1" presStyleCnt="0"/>
      <dgm:spPr/>
    </dgm:pt>
    <dgm:pt modelId="{90517F48-A225-4E22-811B-F9F534558356}" type="pres">
      <dgm:prSet presAssocID="{3B59D572-7320-4630-A0BF-D386737A6B37}" presName="tx1" presStyleLbl="revTx" presStyleIdx="3" presStyleCnt="8"/>
      <dgm:spPr/>
    </dgm:pt>
    <dgm:pt modelId="{4098CC04-5BFD-43C2-8C8A-CEB4703A2AEA}" type="pres">
      <dgm:prSet presAssocID="{3B59D572-7320-4630-A0BF-D386737A6B37}" presName="vert1" presStyleCnt="0"/>
      <dgm:spPr/>
    </dgm:pt>
    <dgm:pt modelId="{37038890-978B-4142-8EF7-832AD0F03CAC}" type="pres">
      <dgm:prSet presAssocID="{206FD499-9C97-476A-A9E5-FE3A53A23FB2}" presName="thickLine" presStyleLbl="alignNode1" presStyleIdx="4" presStyleCnt="8"/>
      <dgm:spPr/>
    </dgm:pt>
    <dgm:pt modelId="{9E46C865-EB47-416B-87C4-9091B77E9C56}" type="pres">
      <dgm:prSet presAssocID="{206FD499-9C97-476A-A9E5-FE3A53A23FB2}" presName="horz1" presStyleCnt="0"/>
      <dgm:spPr/>
    </dgm:pt>
    <dgm:pt modelId="{3474DFF2-0387-4328-98D9-9A13E3AE7FA4}" type="pres">
      <dgm:prSet presAssocID="{206FD499-9C97-476A-A9E5-FE3A53A23FB2}" presName="tx1" presStyleLbl="revTx" presStyleIdx="4" presStyleCnt="8"/>
      <dgm:spPr/>
    </dgm:pt>
    <dgm:pt modelId="{74DD85E5-52A0-4187-9772-4A6CD4253151}" type="pres">
      <dgm:prSet presAssocID="{206FD499-9C97-476A-A9E5-FE3A53A23FB2}" presName="vert1" presStyleCnt="0"/>
      <dgm:spPr/>
    </dgm:pt>
    <dgm:pt modelId="{24AACED4-3397-4627-A4EB-863285D90FBE}" type="pres">
      <dgm:prSet presAssocID="{2757BF60-54A2-484C-85B8-89D775B7E0CF}" presName="thickLine" presStyleLbl="alignNode1" presStyleIdx="5" presStyleCnt="8"/>
      <dgm:spPr/>
    </dgm:pt>
    <dgm:pt modelId="{E8BCF890-DBE6-41A8-BB0B-BC173DE1CD97}" type="pres">
      <dgm:prSet presAssocID="{2757BF60-54A2-484C-85B8-89D775B7E0CF}" presName="horz1" presStyleCnt="0"/>
      <dgm:spPr/>
    </dgm:pt>
    <dgm:pt modelId="{288FE5F8-D42E-44CA-AAA3-CC0E9222204E}" type="pres">
      <dgm:prSet presAssocID="{2757BF60-54A2-484C-85B8-89D775B7E0CF}" presName="tx1" presStyleLbl="revTx" presStyleIdx="5" presStyleCnt="8"/>
      <dgm:spPr/>
    </dgm:pt>
    <dgm:pt modelId="{8D7E0AF0-48F6-4FE0-9E01-BF057A7C4594}" type="pres">
      <dgm:prSet presAssocID="{2757BF60-54A2-484C-85B8-89D775B7E0CF}" presName="vert1" presStyleCnt="0"/>
      <dgm:spPr/>
    </dgm:pt>
    <dgm:pt modelId="{FCC5D1CC-CA1A-4B50-883F-D1E39033231C}" type="pres">
      <dgm:prSet presAssocID="{D2C3CFC2-5F42-454E-AB69-E1E703A41158}" presName="thickLine" presStyleLbl="alignNode1" presStyleIdx="6" presStyleCnt="8"/>
      <dgm:spPr/>
    </dgm:pt>
    <dgm:pt modelId="{50C479A8-132B-4E47-985E-4BA9A1EBA301}" type="pres">
      <dgm:prSet presAssocID="{D2C3CFC2-5F42-454E-AB69-E1E703A41158}" presName="horz1" presStyleCnt="0"/>
      <dgm:spPr/>
    </dgm:pt>
    <dgm:pt modelId="{1D44DE09-B6DE-41C6-AB19-2FBD7880BE33}" type="pres">
      <dgm:prSet presAssocID="{D2C3CFC2-5F42-454E-AB69-E1E703A41158}" presName="tx1" presStyleLbl="revTx" presStyleIdx="6" presStyleCnt="8"/>
      <dgm:spPr/>
    </dgm:pt>
    <dgm:pt modelId="{0AD34CA8-0B75-4693-AC7F-7B7B13B97912}" type="pres">
      <dgm:prSet presAssocID="{D2C3CFC2-5F42-454E-AB69-E1E703A41158}" presName="vert1" presStyleCnt="0"/>
      <dgm:spPr/>
    </dgm:pt>
    <dgm:pt modelId="{1BBC3F65-5C13-47ED-9EAB-3EE6D6C8AD08}" type="pres">
      <dgm:prSet presAssocID="{D6FE874D-F2AB-46F4-A609-52C30DA990CC}" presName="thickLine" presStyleLbl="alignNode1" presStyleIdx="7" presStyleCnt="8"/>
      <dgm:spPr/>
    </dgm:pt>
    <dgm:pt modelId="{EC908E34-C68C-4ABF-9972-DBECA440B7FA}" type="pres">
      <dgm:prSet presAssocID="{D6FE874D-F2AB-46F4-A609-52C30DA990CC}" presName="horz1" presStyleCnt="0"/>
      <dgm:spPr/>
    </dgm:pt>
    <dgm:pt modelId="{CA54C37F-F055-4DC9-B89A-BD372BF84052}" type="pres">
      <dgm:prSet presAssocID="{D6FE874D-F2AB-46F4-A609-52C30DA990CC}" presName="tx1" presStyleLbl="revTx" presStyleIdx="7" presStyleCnt="8"/>
      <dgm:spPr/>
    </dgm:pt>
    <dgm:pt modelId="{F870AB4F-1B8E-4B04-BC64-1847009D48C2}" type="pres">
      <dgm:prSet presAssocID="{D6FE874D-F2AB-46F4-A609-52C30DA990CC}" presName="vert1" presStyleCnt="0"/>
      <dgm:spPr/>
    </dgm:pt>
  </dgm:ptLst>
  <dgm:cxnLst>
    <dgm:cxn modelId="{6D26F908-AEC6-4691-8C00-3B0414536B06}" srcId="{82983FDC-10EB-43E2-B19C-C2FF013643FC}" destId="{D0DCC01F-22F1-4628-A295-7D2815DD638D}" srcOrd="0" destOrd="0" parTransId="{41619E57-B574-477F-99BE-43500F0BA861}" sibTransId="{0719A87B-DF4C-4807-82DC-4781D51FC8E2}"/>
    <dgm:cxn modelId="{64EA980E-639C-496E-B5DF-0BB53C326E82}" srcId="{82983FDC-10EB-43E2-B19C-C2FF013643FC}" destId="{2757BF60-54A2-484C-85B8-89D775B7E0CF}" srcOrd="5" destOrd="0" parTransId="{249B2A68-83A5-4541-B368-4FB26917A695}" sibTransId="{F143BD86-C5C3-4FD8-80DE-031C2F645E31}"/>
    <dgm:cxn modelId="{29419E0E-FEFA-4A0A-BB43-FC1390EA8A1F}" srcId="{82983FDC-10EB-43E2-B19C-C2FF013643FC}" destId="{E9B82780-7F0D-4333-8B05-E481EFC14D0A}" srcOrd="1" destOrd="0" parTransId="{2D957B78-CF8A-4D11-B432-332108787425}" sibTransId="{A7746EF3-D206-4992-82DE-722C30D2EF2E}"/>
    <dgm:cxn modelId="{C2639235-CE7A-4F01-B592-48FD512CBA9C}" srcId="{82983FDC-10EB-43E2-B19C-C2FF013643FC}" destId="{33C4BCE3-9977-4A6D-A95F-2D4536909EE4}" srcOrd="2" destOrd="0" parTransId="{796012A2-1876-4D3A-8F32-1CD70AE8ABF8}" sibTransId="{05FEA4F8-2AB8-492B-9101-2BBBCF0450F7}"/>
    <dgm:cxn modelId="{67F9B03E-33BC-45A3-805F-A5AA81F09F25}" srcId="{82983FDC-10EB-43E2-B19C-C2FF013643FC}" destId="{D2C3CFC2-5F42-454E-AB69-E1E703A41158}" srcOrd="6" destOrd="0" parTransId="{D621082F-E3D2-4FEA-9D78-D1E45EBFA134}" sibTransId="{3D0FB9B5-37BE-45A1-A309-38F739A2CCF4}"/>
    <dgm:cxn modelId="{BE6BFF5B-A139-44AA-B4BC-1D096295A5CD}" type="presOf" srcId="{D6FE874D-F2AB-46F4-A609-52C30DA990CC}" destId="{CA54C37F-F055-4DC9-B89A-BD372BF84052}" srcOrd="0" destOrd="0" presId="urn:microsoft.com/office/officeart/2008/layout/LinedList"/>
    <dgm:cxn modelId="{F6FC4D42-E5D5-4930-9BC0-B1295535A885}" type="presOf" srcId="{2757BF60-54A2-484C-85B8-89D775B7E0CF}" destId="{288FE5F8-D42E-44CA-AAA3-CC0E9222204E}" srcOrd="0" destOrd="0" presId="urn:microsoft.com/office/officeart/2008/layout/LinedList"/>
    <dgm:cxn modelId="{79A14668-1329-467B-BD21-77765E61C88C}" type="presOf" srcId="{E9B82780-7F0D-4333-8B05-E481EFC14D0A}" destId="{D3E340C5-69DA-4306-A6C3-03F4FFC4212A}" srcOrd="0" destOrd="0" presId="urn:microsoft.com/office/officeart/2008/layout/LinedList"/>
    <dgm:cxn modelId="{55D0B158-97D1-41CA-BA61-88CEBB5AD1EB}" type="presOf" srcId="{82983FDC-10EB-43E2-B19C-C2FF013643FC}" destId="{F94C7095-CA2C-4269-90E7-C7CCDC0F2342}" srcOrd="0" destOrd="0" presId="urn:microsoft.com/office/officeart/2008/layout/LinedList"/>
    <dgm:cxn modelId="{272E3B7B-DC0F-4D66-8346-B6DC7F5D4BC5}" type="presOf" srcId="{D2C3CFC2-5F42-454E-AB69-E1E703A41158}" destId="{1D44DE09-B6DE-41C6-AB19-2FBD7880BE33}" srcOrd="0" destOrd="0" presId="urn:microsoft.com/office/officeart/2008/layout/LinedList"/>
    <dgm:cxn modelId="{262AA77E-8215-4FCB-B5A5-DFB05444FA2B}" type="presOf" srcId="{D0DCC01F-22F1-4628-A295-7D2815DD638D}" destId="{79942D0E-B688-4901-B45F-BDF0F50617F9}" srcOrd="0" destOrd="0" presId="urn:microsoft.com/office/officeart/2008/layout/LinedList"/>
    <dgm:cxn modelId="{B764569D-0C68-426A-98E9-159230C2180F}" srcId="{82983FDC-10EB-43E2-B19C-C2FF013643FC}" destId="{3B59D572-7320-4630-A0BF-D386737A6B37}" srcOrd="3" destOrd="0" parTransId="{6FD4355A-F393-4C6B-B2BB-58D313A8F013}" sibTransId="{BD466875-A1E9-40D6-BBDA-45E90ADDBE06}"/>
    <dgm:cxn modelId="{CD4193A3-8780-48E1-A22A-9022ECB5DDDA}" type="presOf" srcId="{33C4BCE3-9977-4A6D-A95F-2D4536909EE4}" destId="{C483BE67-980C-4366-BE72-0F5561AF1B43}" srcOrd="0" destOrd="0" presId="urn:microsoft.com/office/officeart/2008/layout/LinedList"/>
    <dgm:cxn modelId="{DEFDC2B7-A2DD-4758-A1D1-127D19A56A19}" srcId="{82983FDC-10EB-43E2-B19C-C2FF013643FC}" destId="{D6FE874D-F2AB-46F4-A609-52C30DA990CC}" srcOrd="7" destOrd="0" parTransId="{F62FE725-FE5C-41A6-8409-96872971DE2C}" sibTransId="{840AAD73-4547-4E9E-9586-9826CFFBC9A7}"/>
    <dgm:cxn modelId="{0B2198C2-48D6-4280-9B5B-E86FA1AC6319}" srcId="{82983FDC-10EB-43E2-B19C-C2FF013643FC}" destId="{206FD499-9C97-476A-A9E5-FE3A53A23FB2}" srcOrd="4" destOrd="0" parTransId="{612B3B9F-356C-4F00-8C7A-E1703D8EBA87}" sibTransId="{DBADD108-EA0E-4553-99C1-5CB5184D7B71}"/>
    <dgm:cxn modelId="{455052D5-1BF2-4F9C-A210-46CEAB71D9A7}" type="presOf" srcId="{3B59D572-7320-4630-A0BF-D386737A6B37}" destId="{90517F48-A225-4E22-811B-F9F534558356}" srcOrd="0" destOrd="0" presId="urn:microsoft.com/office/officeart/2008/layout/LinedList"/>
    <dgm:cxn modelId="{EEFFDAFF-38E4-43E6-908F-1D681D19A42B}" type="presOf" srcId="{206FD499-9C97-476A-A9E5-FE3A53A23FB2}" destId="{3474DFF2-0387-4328-98D9-9A13E3AE7FA4}" srcOrd="0" destOrd="0" presId="urn:microsoft.com/office/officeart/2008/layout/LinedList"/>
    <dgm:cxn modelId="{7B82FE04-5CAD-428F-AD7A-789C7F29FBDF}" type="presParOf" srcId="{F94C7095-CA2C-4269-90E7-C7CCDC0F2342}" destId="{34E86E6A-14C8-4DDD-9FF0-0E7B449E1BCC}" srcOrd="0" destOrd="0" presId="urn:microsoft.com/office/officeart/2008/layout/LinedList"/>
    <dgm:cxn modelId="{68F50694-DC1C-4950-BC96-C639536B1588}" type="presParOf" srcId="{F94C7095-CA2C-4269-90E7-C7CCDC0F2342}" destId="{54B1AAB6-FAB6-4CA2-A37F-05BA731A0AC7}" srcOrd="1" destOrd="0" presId="urn:microsoft.com/office/officeart/2008/layout/LinedList"/>
    <dgm:cxn modelId="{FA35B8D5-4EDD-40B1-9284-A187E2969AD5}" type="presParOf" srcId="{54B1AAB6-FAB6-4CA2-A37F-05BA731A0AC7}" destId="{79942D0E-B688-4901-B45F-BDF0F50617F9}" srcOrd="0" destOrd="0" presId="urn:microsoft.com/office/officeart/2008/layout/LinedList"/>
    <dgm:cxn modelId="{5E80B6CE-5E82-41C6-AD24-353645AC5AAD}" type="presParOf" srcId="{54B1AAB6-FAB6-4CA2-A37F-05BA731A0AC7}" destId="{DDFFBB3B-81EA-4284-94C5-4423814FCB3D}" srcOrd="1" destOrd="0" presId="urn:microsoft.com/office/officeart/2008/layout/LinedList"/>
    <dgm:cxn modelId="{3A085DBA-14E0-4081-ABA9-236E2F2CD30C}" type="presParOf" srcId="{F94C7095-CA2C-4269-90E7-C7CCDC0F2342}" destId="{348182AA-92F3-4B46-8FC3-C04DF1071AC3}" srcOrd="2" destOrd="0" presId="urn:microsoft.com/office/officeart/2008/layout/LinedList"/>
    <dgm:cxn modelId="{F2CA6DC4-7EE4-4397-8168-FC67179F1153}" type="presParOf" srcId="{F94C7095-CA2C-4269-90E7-C7CCDC0F2342}" destId="{D6C613DC-D075-4613-8E42-DA05409D4C1C}" srcOrd="3" destOrd="0" presId="urn:microsoft.com/office/officeart/2008/layout/LinedList"/>
    <dgm:cxn modelId="{9D475641-644D-4D5C-9E97-6B06404787AD}" type="presParOf" srcId="{D6C613DC-D075-4613-8E42-DA05409D4C1C}" destId="{D3E340C5-69DA-4306-A6C3-03F4FFC4212A}" srcOrd="0" destOrd="0" presId="urn:microsoft.com/office/officeart/2008/layout/LinedList"/>
    <dgm:cxn modelId="{A7A16012-D7C1-4705-A309-30C2CF49F462}" type="presParOf" srcId="{D6C613DC-D075-4613-8E42-DA05409D4C1C}" destId="{78E73CCC-CAFF-49BE-82A5-E5F8C3B1339B}" srcOrd="1" destOrd="0" presId="urn:microsoft.com/office/officeart/2008/layout/LinedList"/>
    <dgm:cxn modelId="{86C2974B-9FE0-460C-9C5E-A7D52FD71A98}" type="presParOf" srcId="{F94C7095-CA2C-4269-90E7-C7CCDC0F2342}" destId="{796C2E43-4D86-4F12-87DC-988415637AF6}" srcOrd="4" destOrd="0" presId="urn:microsoft.com/office/officeart/2008/layout/LinedList"/>
    <dgm:cxn modelId="{7EEB4199-1CFF-4610-94DF-EDE4100C6C35}" type="presParOf" srcId="{F94C7095-CA2C-4269-90E7-C7CCDC0F2342}" destId="{CD41FE43-B401-46E9-9674-63BE97792624}" srcOrd="5" destOrd="0" presId="urn:microsoft.com/office/officeart/2008/layout/LinedList"/>
    <dgm:cxn modelId="{4161DDE0-8B10-4948-871F-83EC703C3C66}" type="presParOf" srcId="{CD41FE43-B401-46E9-9674-63BE97792624}" destId="{C483BE67-980C-4366-BE72-0F5561AF1B43}" srcOrd="0" destOrd="0" presId="urn:microsoft.com/office/officeart/2008/layout/LinedList"/>
    <dgm:cxn modelId="{D1AE3540-5486-48DF-AFAE-CEA94B9E493E}" type="presParOf" srcId="{CD41FE43-B401-46E9-9674-63BE97792624}" destId="{58171854-470A-47B0-9C63-FC94F1165154}" srcOrd="1" destOrd="0" presId="urn:microsoft.com/office/officeart/2008/layout/LinedList"/>
    <dgm:cxn modelId="{67080A86-C608-42E8-9768-43353714E26B}" type="presParOf" srcId="{F94C7095-CA2C-4269-90E7-C7CCDC0F2342}" destId="{6592A1D3-B4F8-46B9-8D22-ED294FB7462D}" srcOrd="6" destOrd="0" presId="urn:microsoft.com/office/officeart/2008/layout/LinedList"/>
    <dgm:cxn modelId="{E5C18D4B-AC78-4F48-8582-9DE5D869BBD7}" type="presParOf" srcId="{F94C7095-CA2C-4269-90E7-C7CCDC0F2342}" destId="{F2E1624F-F11B-4745-AD2A-6AF7AFBC0520}" srcOrd="7" destOrd="0" presId="urn:microsoft.com/office/officeart/2008/layout/LinedList"/>
    <dgm:cxn modelId="{D74A9EFB-1FC7-4B0F-90CE-A2AEF42F262C}" type="presParOf" srcId="{F2E1624F-F11B-4745-AD2A-6AF7AFBC0520}" destId="{90517F48-A225-4E22-811B-F9F534558356}" srcOrd="0" destOrd="0" presId="urn:microsoft.com/office/officeart/2008/layout/LinedList"/>
    <dgm:cxn modelId="{CBCD7D6C-92FC-4552-8E63-2CCDAE2DEA5D}" type="presParOf" srcId="{F2E1624F-F11B-4745-AD2A-6AF7AFBC0520}" destId="{4098CC04-5BFD-43C2-8C8A-CEB4703A2AEA}" srcOrd="1" destOrd="0" presId="urn:microsoft.com/office/officeart/2008/layout/LinedList"/>
    <dgm:cxn modelId="{40D08A0C-2157-4E2D-8468-8379039E4F8E}" type="presParOf" srcId="{F94C7095-CA2C-4269-90E7-C7CCDC0F2342}" destId="{37038890-978B-4142-8EF7-832AD0F03CAC}" srcOrd="8" destOrd="0" presId="urn:microsoft.com/office/officeart/2008/layout/LinedList"/>
    <dgm:cxn modelId="{831D818C-D051-4E16-8312-AEBFB7A7D6B5}" type="presParOf" srcId="{F94C7095-CA2C-4269-90E7-C7CCDC0F2342}" destId="{9E46C865-EB47-416B-87C4-9091B77E9C56}" srcOrd="9" destOrd="0" presId="urn:microsoft.com/office/officeart/2008/layout/LinedList"/>
    <dgm:cxn modelId="{8732D8E3-0974-45A8-BEC3-B14190BC2F8C}" type="presParOf" srcId="{9E46C865-EB47-416B-87C4-9091B77E9C56}" destId="{3474DFF2-0387-4328-98D9-9A13E3AE7FA4}" srcOrd="0" destOrd="0" presId="urn:microsoft.com/office/officeart/2008/layout/LinedList"/>
    <dgm:cxn modelId="{1138832F-981F-4184-BF83-F69AE29D2B6E}" type="presParOf" srcId="{9E46C865-EB47-416B-87C4-9091B77E9C56}" destId="{74DD85E5-52A0-4187-9772-4A6CD4253151}" srcOrd="1" destOrd="0" presId="urn:microsoft.com/office/officeart/2008/layout/LinedList"/>
    <dgm:cxn modelId="{CA62E59C-C5E6-4B0E-86FA-89E81403BC76}" type="presParOf" srcId="{F94C7095-CA2C-4269-90E7-C7CCDC0F2342}" destId="{24AACED4-3397-4627-A4EB-863285D90FBE}" srcOrd="10" destOrd="0" presId="urn:microsoft.com/office/officeart/2008/layout/LinedList"/>
    <dgm:cxn modelId="{A08F1320-F5BB-40B6-9840-DA18DA75C494}" type="presParOf" srcId="{F94C7095-CA2C-4269-90E7-C7CCDC0F2342}" destId="{E8BCF890-DBE6-41A8-BB0B-BC173DE1CD97}" srcOrd="11" destOrd="0" presId="urn:microsoft.com/office/officeart/2008/layout/LinedList"/>
    <dgm:cxn modelId="{0246E366-6C86-4E1B-8BF3-8DA990881905}" type="presParOf" srcId="{E8BCF890-DBE6-41A8-BB0B-BC173DE1CD97}" destId="{288FE5F8-D42E-44CA-AAA3-CC0E9222204E}" srcOrd="0" destOrd="0" presId="urn:microsoft.com/office/officeart/2008/layout/LinedList"/>
    <dgm:cxn modelId="{B535681C-6E2A-4EDC-8E3D-80AC47538BB2}" type="presParOf" srcId="{E8BCF890-DBE6-41A8-BB0B-BC173DE1CD97}" destId="{8D7E0AF0-48F6-4FE0-9E01-BF057A7C4594}" srcOrd="1" destOrd="0" presId="urn:microsoft.com/office/officeart/2008/layout/LinedList"/>
    <dgm:cxn modelId="{53965792-71B4-4B4C-9BAD-0A16764389DA}" type="presParOf" srcId="{F94C7095-CA2C-4269-90E7-C7CCDC0F2342}" destId="{FCC5D1CC-CA1A-4B50-883F-D1E39033231C}" srcOrd="12" destOrd="0" presId="urn:microsoft.com/office/officeart/2008/layout/LinedList"/>
    <dgm:cxn modelId="{997E9D2A-EAB7-4F14-8C66-13675920CEF7}" type="presParOf" srcId="{F94C7095-CA2C-4269-90E7-C7CCDC0F2342}" destId="{50C479A8-132B-4E47-985E-4BA9A1EBA301}" srcOrd="13" destOrd="0" presId="urn:microsoft.com/office/officeart/2008/layout/LinedList"/>
    <dgm:cxn modelId="{AC8E9DA3-3936-4CFA-A822-EC7324B3ED87}" type="presParOf" srcId="{50C479A8-132B-4E47-985E-4BA9A1EBA301}" destId="{1D44DE09-B6DE-41C6-AB19-2FBD7880BE33}" srcOrd="0" destOrd="0" presId="urn:microsoft.com/office/officeart/2008/layout/LinedList"/>
    <dgm:cxn modelId="{71A1CF7D-1193-4E6B-A4BC-99D5012A13D5}" type="presParOf" srcId="{50C479A8-132B-4E47-985E-4BA9A1EBA301}" destId="{0AD34CA8-0B75-4693-AC7F-7B7B13B97912}" srcOrd="1" destOrd="0" presId="urn:microsoft.com/office/officeart/2008/layout/LinedList"/>
    <dgm:cxn modelId="{E81795CF-7220-428D-9335-BD008F702CD3}" type="presParOf" srcId="{F94C7095-CA2C-4269-90E7-C7CCDC0F2342}" destId="{1BBC3F65-5C13-47ED-9EAB-3EE6D6C8AD08}" srcOrd="14" destOrd="0" presId="urn:microsoft.com/office/officeart/2008/layout/LinedList"/>
    <dgm:cxn modelId="{EBCE280E-48BF-4509-AD73-BF418E4B30F9}" type="presParOf" srcId="{F94C7095-CA2C-4269-90E7-C7CCDC0F2342}" destId="{EC908E34-C68C-4ABF-9972-DBECA440B7FA}" srcOrd="15" destOrd="0" presId="urn:microsoft.com/office/officeart/2008/layout/LinedList"/>
    <dgm:cxn modelId="{07844DF9-D49A-4649-8ADB-AB8A6737B5A3}" type="presParOf" srcId="{EC908E34-C68C-4ABF-9972-DBECA440B7FA}" destId="{CA54C37F-F055-4DC9-B89A-BD372BF84052}" srcOrd="0" destOrd="0" presId="urn:microsoft.com/office/officeart/2008/layout/LinedList"/>
    <dgm:cxn modelId="{5CD0FCD2-FD2E-488A-912E-C68C39F4981A}" type="presParOf" srcId="{EC908E34-C68C-4ABF-9972-DBECA440B7FA}" destId="{F870AB4F-1B8E-4B04-BC64-1847009D48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0CDB11-EA31-4FB5-8B48-A3ADC95A404D}">
      <dsp:nvSpPr>
        <dsp:cNvPr id="0" name=""/>
        <dsp:cNvSpPr/>
      </dsp:nvSpPr>
      <dsp:spPr>
        <a:xfrm>
          <a:off x="0" y="64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8D669-E2D9-45BE-B882-542CE31BE60F}">
      <dsp:nvSpPr>
        <dsp:cNvPr id="0" name=""/>
        <dsp:cNvSpPr/>
      </dsp:nvSpPr>
      <dsp:spPr>
        <a:xfrm>
          <a:off x="0" y="64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Project team:</a:t>
          </a:r>
        </a:p>
      </dsp:txBody>
      <dsp:txXfrm>
        <a:off x="0" y="646"/>
        <a:ext cx="9830960" cy="1059236"/>
      </dsp:txXfrm>
    </dsp:sp>
    <dsp:sp modelId="{008917F3-05C4-4C59-AC4B-BCFB25805B0A}">
      <dsp:nvSpPr>
        <dsp:cNvPr id="0" name=""/>
        <dsp:cNvSpPr/>
      </dsp:nvSpPr>
      <dsp:spPr>
        <a:xfrm>
          <a:off x="0" y="1059883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C79DC-74E5-4E54-80CD-FA0BB782054F}">
      <dsp:nvSpPr>
        <dsp:cNvPr id="0" name=""/>
        <dsp:cNvSpPr/>
      </dsp:nvSpPr>
      <dsp:spPr>
        <a:xfrm>
          <a:off x="0" y="1059883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1- Ahmed AbdelGawad</a:t>
          </a:r>
        </a:p>
      </dsp:txBody>
      <dsp:txXfrm>
        <a:off x="0" y="1059883"/>
        <a:ext cx="9830960" cy="1059236"/>
      </dsp:txXfrm>
    </dsp:sp>
    <dsp:sp modelId="{05EB68B9-37FA-465C-9FBC-9A8DBAF4B1C9}">
      <dsp:nvSpPr>
        <dsp:cNvPr id="0" name=""/>
        <dsp:cNvSpPr/>
      </dsp:nvSpPr>
      <dsp:spPr>
        <a:xfrm>
          <a:off x="0" y="2119119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ACFF-62CC-4C03-97A3-1F8B5F5E4E6E}">
      <dsp:nvSpPr>
        <dsp:cNvPr id="0" name=""/>
        <dsp:cNvSpPr/>
      </dsp:nvSpPr>
      <dsp:spPr>
        <a:xfrm>
          <a:off x="0" y="2119119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2- Abdelrahman Ghorab</a:t>
          </a:r>
        </a:p>
      </dsp:txBody>
      <dsp:txXfrm>
        <a:off x="0" y="2119119"/>
        <a:ext cx="9830960" cy="1059236"/>
      </dsp:txXfrm>
    </dsp:sp>
    <dsp:sp modelId="{4ECEF2AE-1882-438D-A918-0AB07DE3C767}">
      <dsp:nvSpPr>
        <dsp:cNvPr id="0" name=""/>
        <dsp:cNvSpPr/>
      </dsp:nvSpPr>
      <dsp:spPr>
        <a:xfrm>
          <a:off x="0" y="3178356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9C32F-7260-4D03-96B2-033A3A28BD43}">
      <dsp:nvSpPr>
        <dsp:cNvPr id="0" name=""/>
        <dsp:cNvSpPr/>
      </dsp:nvSpPr>
      <dsp:spPr>
        <a:xfrm>
          <a:off x="0" y="3178356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3- Abdelrahman Masoud</a:t>
          </a:r>
        </a:p>
      </dsp:txBody>
      <dsp:txXfrm>
        <a:off x="0" y="3178356"/>
        <a:ext cx="9830960" cy="1059236"/>
      </dsp:txXfrm>
    </dsp:sp>
    <dsp:sp modelId="{1CA218F7-5766-4E88-91F9-2CF0CE08B28E}">
      <dsp:nvSpPr>
        <dsp:cNvPr id="0" name=""/>
        <dsp:cNvSpPr/>
      </dsp:nvSpPr>
      <dsp:spPr>
        <a:xfrm>
          <a:off x="0" y="4237592"/>
          <a:ext cx="98309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7E049-8F50-495B-AF51-6B34B7960B3A}">
      <dsp:nvSpPr>
        <dsp:cNvPr id="0" name=""/>
        <dsp:cNvSpPr/>
      </dsp:nvSpPr>
      <dsp:spPr>
        <a:xfrm>
          <a:off x="0" y="4237592"/>
          <a:ext cx="9830960" cy="1059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t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Instructor Dr.Amal Mahmoud</a:t>
          </a:r>
        </a:p>
      </dsp:txBody>
      <dsp:txXfrm>
        <a:off x="0" y="4237592"/>
        <a:ext cx="9830960" cy="105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E86E6A-14C8-4DDD-9FF0-0E7B449E1BCC}">
      <dsp:nvSpPr>
        <dsp:cNvPr id="0" name=""/>
        <dsp:cNvSpPr/>
      </dsp:nvSpPr>
      <dsp:spPr>
        <a:xfrm>
          <a:off x="0" y="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42D0E-B688-4901-B45F-BDF0F50617F9}">
      <dsp:nvSpPr>
        <dsp:cNvPr id="0" name=""/>
        <dsp:cNvSpPr/>
      </dsp:nvSpPr>
      <dsp:spPr>
        <a:xfrm>
          <a:off x="0" y="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distribution of active vs inactive employee</a:t>
          </a:r>
          <a:endParaRPr lang="en-US" sz="2000" kern="1200"/>
        </a:p>
      </dsp:txBody>
      <dsp:txXfrm>
        <a:off x="0" y="0"/>
        <a:ext cx="11506200" cy="438150"/>
      </dsp:txXfrm>
    </dsp:sp>
    <dsp:sp modelId="{348182AA-92F3-4B46-8FC3-C04DF1071AC3}">
      <dsp:nvSpPr>
        <dsp:cNvPr id="0" name=""/>
        <dsp:cNvSpPr/>
      </dsp:nvSpPr>
      <dsp:spPr>
        <a:xfrm>
          <a:off x="0" y="4381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340C5-69DA-4306-A6C3-03F4FFC4212A}">
      <dsp:nvSpPr>
        <dsp:cNvPr id="0" name=""/>
        <dsp:cNvSpPr/>
      </dsp:nvSpPr>
      <dsp:spPr>
        <a:xfrm>
          <a:off x="0" y="4381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do the highest and lowest salaries appear across job roles</a:t>
          </a:r>
          <a:endParaRPr lang="en-US" sz="2000" kern="1200"/>
        </a:p>
      </dsp:txBody>
      <dsp:txXfrm>
        <a:off x="0" y="438150"/>
        <a:ext cx="11506200" cy="438150"/>
      </dsp:txXfrm>
    </dsp:sp>
    <dsp:sp modelId="{796C2E43-4D86-4F12-87DC-988415637AF6}">
      <dsp:nvSpPr>
        <dsp:cNvPr id="0" name=""/>
        <dsp:cNvSpPr/>
      </dsp:nvSpPr>
      <dsp:spPr>
        <a:xfrm>
          <a:off x="0" y="8763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3BE67-980C-4366-BE72-0F5561AF1B43}">
      <dsp:nvSpPr>
        <dsp:cNvPr id="0" name=""/>
        <dsp:cNvSpPr/>
      </dsp:nvSpPr>
      <dsp:spPr>
        <a:xfrm>
          <a:off x="0" y="8763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What is the level of job satisfaction across roles?</a:t>
          </a:r>
          <a:endParaRPr lang="en-US" sz="2000" kern="1200"/>
        </a:p>
      </dsp:txBody>
      <dsp:txXfrm>
        <a:off x="0" y="876300"/>
        <a:ext cx="11506200" cy="438150"/>
      </dsp:txXfrm>
    </dsp:sp>
    <dsp:sp modelId="{6592A1D3-B4F8-46B9-8D22-ED294FB7462D}">
      <dsp:nvSpPr>
        <dsp:cNvPr id="0" name=""/>
        <dsp:cNvSpPr/>
      </dsp:nvSpPr>
      <dsp:spPr>
        <a:xfrm>
          <a:off x="0" y="13144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17F48-A225-4E22-811B-F9F534558356}">
      <dsp:nvSpPr>
        <dsp:cNvPr id="0" name=""/>
        <dsp:cNvSpPr/>
      </dsp:nvSpPr>
      <dsp:spPr>
        <a:xfrm>
          <a:off x="0" y="13144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Where are salary differences more noticeable across job roles?</a:t>
          </a:r>
          <a:endParaRPr lang="en-US" sz="2000" kern="1200"/>
        </a:p>
      </dsp:txBody>
      <dsp:txXfrm>
        <a:off x="0" y="1314449"/>
        <a:ext cx="11506200" cy="438150"/>
      </dsp:txXfrm>
    </dsp:sp>
    <dsp:sp modelId="{37038890-978B-4142-8EF7-832AD0F03CAC}">
      <dsp:nvSpPr>
        <dsp:cNvPr id="0" name=""/>
        <dsp:cNvSpPr/>
      </dsp:nvSpPr>
      <dsp:spPr>
        <a:xfrm>
          <a:off x="0" y="175260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4DFF2-0387-4328-98D9-9A13E3AE7FA4}">
      <dsp:nvSpPr>
        <dsp:cNvPr id="0" name=""/>
        <dsp:cNvSpPr/>
      </dsp:nvSpPr>
      <dsp:spPr>
        <a:xfrm>
          <a:off x="0" y="175260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How does attrition vary across different education fields?I</a:t>
          </a:r>
          <a:endParaRPr lang="en-US" sz="2000" kern="1200"/>
        </a:p>
      </dsp:txBody>
      <dsp:txXfrm>
        <a:off x="0" y="1752600"/>
        <a:ext cx="11506200" cy="438150"/>
      </dsp:txXfrm>
    </dsp:sp>
    <dsp:sp modelId="{24AACED4-3397-4627-A4EB-863285D90FBE}">
      <dsp:nvSpPr>
        <dsp:cNvPr id="0" name=""/>
        <dsp:cNvSpPr/>
      </dsp:nvSpPr>
      <dsp:spPr>
        <a:xfrm>
          <a:off x="0" y="2190750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FE5F8-D42E-44CA-AAA3-CC0E9222204E}">
      <dsp:nvSpPr>
        <dsp:cNvPr id="0" name=""/>
        <dsp:cNvSpPr/>
      </dsp:nvSpPr>
      <dsp:spPr>
        <a:xfrm>
          <a:off x="0" y="2190750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particular age group that shows higher attrition rates</a:t>
          </a:r>
          <a:endParaRPr lang="en-US" sz="2000" kern="1200"/>
        </a:p>
      </dsp:txBody>
      <dsp:txXfrm>
        <a:off x="0" y="2190750"/>
        <a:ext cx="11506200" cy="438150"/>
      </dsp:txXfrm>
    </dsp:sp>
    <dsp:sp modelId="{FCC5D1CC-CA1A-4B50-883F-D1E39033231C}">
      <dsp:nvSpPr>
        <dsp:cNvPr id="0" name=""/>
        <dsp:cNvSpPr/>
      </dsp:nvSpPr>
      <dsp:spPr>
        <a:xfrm>
          <a:off x="0" y="262889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4DE09-B6DE-41C6-AB19-2FBD7880BE33}">
      <dsp:nvSpPr>
        <dsp:cNvPr id="0" name=""/>
        <dsp:cNvSpPr/>
      </dsp:nvSpPr>
      <dsp:spPr>
        <a:xfrm>
          <a:off x="0" y="262889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Are employees with advanced degrees (Masters/PhDs) more likely to stay or leave?</a:t>
          </a:r>
          <a:endParaRPr lang="en-US" sz="2000" kern="1200"/>
        </a:p>
      </dsp:txBody>
      <dsp:txXfrm>
        <a:off x="0" y="2628899"/>
        <a:ext cx="11506200" cy="438150"/>
      </dsp:txXfrm>
    </dsp:sp>
    <dsp:sp modelId="{1BBC3F65-5C13-47ED-9EAB-3EE6D6C8AD08}">
      <dsp:nvSpPr>
        <dsp:cNvPr id="0" name=""/>
        <dsp:cNvSpPr/>
      </dsp:nvSpPr>
      <dsp:spPr>
        <a:xfrm>
          <a:off x="0" y="3067049"/>
          <a:ext cx="11506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4C37F-F055-4DC9-B89A-BD372BF84052}">
      <dsp:nvSpPr>
        <dsp:cNvPr id="0" name=""/>
        <dsp:cNvSpPr/>
      </dsp:nvSpPr>
      <dsp:spPr>
        <a:xfrm>
          <a:off x="0" y="3067049"/>
          <a:ext cx="11506200" cy="438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b="1" kern="1200"/>
            <a:t>is there a correlation between years at the company and likelihood of attrition?</a:t>
          </a:r>
          <a:endParaRPr lang="en-US" sz="2000" kern="1200"/>
        </a:p>
      </dsp:txBody>
      <dsp:txXfrm>
        <a:off x="0" y="3067049"/>
        <a:ext cx="11506200" cy="438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4.sv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svg"/><Relationship Id="rId7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89490">
            <a:off x="277293" y="2025591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3422594"/>
            <a:ext cx="5647513" cy="3757949"/>
          </a:xfrm>
          <a:custGeom>
            <a:avLst/>
            <a:gdLst/>
            <a:ahLst/>
            <a:cxnLst/>
            <a:rect l="l" t="t" r="r" b="b"/>
            <a:pathLst>
              <a:path w="5647513" h="3757949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8305800" y="571500"/>
            <a:ext cx="9830960" cy="325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59"/>
              </a:lnSpc>
            </a:pPr>
            <a:r>
              <a:rPr lang="en-US" sz="8799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Human Resources Dataset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7428340" y="6072077"/>
            <a:ext cx="9830960" cy="0"/>
          </a:xfrm>
          <a:prstGeom prst="line">
            <a:avLst/>
          </a:prstGeom>
          <a:ln w="19050" cap="flat">
            <a:solidFill>
              <a:srgbClr val="909CB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 dirty="0"/>
          </a:p>
        </p:txBody>
      </p:sp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7F9352EC-D83E-313A-185D-EC82849FC0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866141"/>
              </p:ext>
            </p:extLst>
          </p:nvPr>
        </p:nvGraphicFramePr>
        <p:xfrm>
          <a:off x="7847440" y="3908707"/>
          <a:ext cx="9830960" cy="5297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FC0631-E410-D6AD-BCDC-9E45720E3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Employee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89D823-1D17-6CCB-8581-6EA0DCB3A56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05800" y="1220723"/>
            <a:ext cx="7831836" cy="6437377"/>
          </a:xfrm>
          <a:prstGeom prst="rect">
            <a:avLst/>
          </a:prstGeom>
        </p:spPr>
        <p:txBody>
          <a:bodyPr numCol="2" anchor="ctr"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Employee ID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FirstName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LastName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Gender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Age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Business Travel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Department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Distance From Home (KM)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State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Ethnicity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Education Field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Job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Marital Status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Salary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Stock Option Level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Over Time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Hire Date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Attrition</a:t>
            </a:r>
            <a:r>
              <a:rPr lang="en-GB" sz="2700" b="1" dirty="0">
                <a:solidFill>
                  <a:schemeClr val="tx2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At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In Most Recent Role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 Since Last Promotion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2700" b="1" dirty="0">
                <a:solidFill>
                  <a:schemeClr val="tx2"/>
                </a:solidFill>
              </a:rPr>
              <a:t> </a:t>
            </a:r>
            <a:r>
              <a:rPr lang="en-GB" sz="2700" b="1" i="0" u="none" strike="noStrike" dirty="0">
                <a:solidFill>
                  <a:schemeClr val="tx2"/>
                </a:solidFill>
                <a:effectLst/>
                <a:latin typeface="Aptos Narrow" panose="020B0004020202020204" pitchFamily="34" charset="0"/>
              </a:rPr>
              <a:t>Years With Curr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35DDE-5571-526F-9A0F-9A0A815280DE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1471  rows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4524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8A250-5E5C-3D8E-F25D-4E30AF342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B16E19-9EE2-7111-0B02-73AC256757D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3AFD5F-0B88-2C95-75B6-F47E3C06A512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633532B-6933-8122-1B43-BBBCCF1A87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7CE9A4F-F904-CFE5-75C3-160DAAC5EA2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CA77CFF1-1121-4B94-76C3-BDAB89F46AD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0AC1E730-3BE0-CCBD-BC53-B53B9F6137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03EC9F9-F69C-747E-5B84-94902897E72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6744931-032A-1DDE-BDB1-6B58292625C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0C9E2A7-9629-18BE-EA0C-7DE1F23E247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712269B-39EE-3D2B-A4A7-0804F04D453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AFCC6E8D-7BDF-B83A-2D80-9567AEFB793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75669B02-0BD6-2737-720C-B0557D6B2D5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11A7ECC-96C5-8E0C-D04F-485D3872B53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E864FDC-3105-8105-EE0D-ADCB9919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7308B198-958F-87A4-C50B-BBCAA876A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 descr="A screenshot of a number grid&#10;&#10;AI-generated content may be incorrect.">
            <a:extLst>
              <a:ext uri="{FF2B5EF4-FFF2-40B4-BE49-F238E27FC236}">
                <a16:creationId xmlns:a16="http://schemas.microsoft.com/office/drawing/2014/main" id="{0079C1B7-364A-34CC-295F-B1078E3593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0" y="2147684"/>
            <a:ext cx="18060459" cy="72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6686"/>
      </p:ext>
    </p:extLst>
  </p:cSld>
  <p:clrMapOvr>
    <a:masterClrMapping/>
  </p:clrMapOvr>
  <p:transition>
    <p:cover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93B88-A241-B8DE-432C-E05190C2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65A2727-CC94-AC0A-EB34-9BCFF20D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C4C8FD-4201-7403-305F-114975AEE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4AD385-9A9B-F308-29DA-8BA4CABE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794" y="763257"/>
            <a:ext cx="7826936" cy="9359491"/>
            <a:chOff x="-19221" y="251144"/>
            <a:chExt cx="5217958" cy="623966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C55E92-3034-723A-5618-4FD544D3B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F8E2D-C9C7-4C78-CB3E-B4485003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3040EFE-69D4-C876-1EF9-518555129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8C8392B-E41F-0F15-2625-1EE0E592D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CD2B60-53E5-F25F-5DA6-EB5C1E34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64519"/>
            <a:ext cx="5783580" cy="6557961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tx2"/>
                </a:solidFill>
              </a:rPr>
              <a:t>Performance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A0E05-F0F7-0E9C-55BB-C06C38CB7518}"/>
              </a:ext>
            </a:extLst>
          </p:cNvPr>
          <p:cNvSpPr txBox="1"/>
          <p:nvPr/>
        </p:nvSpPr>
        <p:spPr>
          <a:xfrm>
            <a:off x="9159011" y="7930037"/>
            <a:ext cx="5791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Rows: 6710  rows</a:t>
            </a:r>
          </a:p>
          <a:p>
            <a:endParaRPr lang="en-GB" dirty="0"/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EE7B5B7D-F43A-D02A-0A93-F1CAF5CC9BAF}"/>
              </a:ext>
            </a:extLst>
          </p:cNvPr>
          <p:cNvSpPr txBox="1">
            <a:spLocks/>
          </p:cNvSpPr>
          <p:nvPr/>
        </p:nvSpPr>
        <p:spPr>
          <a:xfrm>
            <a:off x="7852595" y="865591"/>
            <a:ext cx="10431016" cy="6793155"/>
          </a:xfrm>
          <a:prstGeom prst="rect">
            <a:avLst/>
          </a:prstGeom>
        </p:spPr>
        <p:txBody>
          <a:bodyPr vert="horz" lIns="91440" tIns="45720" rIns="91440" bIns="45720" numCol="2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ID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Date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Satisfaction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Within a Year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Opportunities Taken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WorkL life balance</a:t>
            </a: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Rating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Manager Rating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4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D84CB-4BB9-3170-FBC2-6BE511021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0AB71B0-A88B-8ADF-5D0B-AE39D006C187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49D8536-4294-AE08-112C-DD64A581A831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BEC50D3-4964-4F78-81E9-23F32327E9C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616DEB0-E1D9-143D-6138-2BD605C8ABD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97AEAA5D-C301-F68B-6B33-663ADD74669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8ABE223-5C3F-FF2E-0B7D-269ACA95A3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840D138-E820-57BC-9A40-DA273F400E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D9155ED-9BFF-3424-6C3B-9ECB8BCF22B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ACD78A9-B455-FA65-7A84-B92DF4CDD1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4C9D9973-607E-83B0-779A-6B8FD56E0FA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5478AD-B0B6-0089-7D20-AFD80B14B57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7FE9E6F-D83D-F5A9-FC6B-6428ABFFD9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26A3910-41C2-7C3C-CFA8-33E0E387F27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1A33DCB-1287-BBED-38C4-D77A589E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6EE857FE-9A24-FF5B-A79D-766823AA4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0C0B0-C201-5D1C-B279-BD821A3D7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0993"/>
      </p:ext>
    </p:extLst>
  </p:cSld>
  <p:clrMapOvr>
    <a:masterClrMapping/>
  </p:clrMapOvr>
  <p:transition>
    <p:cover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DDE0A6-3181-0A92-E27B-57F5743A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7B3C930-191F-8A89-9627-4A002DBEDA1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686D9C17-409E-AE35-7638-B834B2BC34C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55C70DB-516B-B29A-5493-45A52085B43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474BBC1-0A4A-C805-7AC2-44D3C978A64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C072C2B-2360-E5D1-FC2C-606268531A92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9BA7A10-82EB-FE38-1A7A-E57AF0EC2C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A6A6A2-F93B-3DEF-3B66-54FC4BC5E27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3B32523-A791-1532-2AE1-7F7847E44300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D423046-0D33-3803-2D6E-C8E7EFCDFB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DB74D87C-34E8-E209-822E-62401EBBF4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6464689-1AC9-5239-FE16-DB01BD7B2752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998B8E39-F137-6F7C-6B0A-28930CF63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36C5D5D-E1FB-B97C-958A-6EF0670F8AB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673F7644-DE09-37AA-2498-1F21FF20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CDC854BA-7829-76A7-B043-44B9ED8E8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F6DDE-EFAA-DC37-89F3-7D4584A3C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374338"/>
            <a:ext cx="7237989" cy="541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75687"/>
      </p:ext>
    </p:extLst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C0137-2CB3-662A-055C-6C868456F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D6B085F-E7AE-4502-7BFC-842AE01CC02F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AC06D03-D7C2-F55C-4198-11ED4B98DD6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839D4545-2F6E-DCE0-5971-7624E88520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3D7681B-822E-3EC5-76EF-908DF3C5705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A108D485-8BCA-6815-9BD0-CCF1A28FC1D7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7939255-2259-591F-11ED-4640D7B262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8129EEE-D6BC-620A-90C6-1F9F000F488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C924879B-368D-BE05-52A7-78F57B67E2C2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15B8E3-ACA3-5C5E-7002-3A36A1E360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90ADEF8-1E79-F976-0C9B-B1F19CBE6B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9BCDF7F6-E149-1B69-48FE-1D1DE6546D09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0B163D0-8C35-F204-673E-A32CBACB7C2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2112732-8DF5-8F73-E63F-190E8B16DA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846398F2-C744-812F-1832-09E0D9F3F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2C45E9B9-7197-C372-CB8F-F7B0960C5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35B425-6CC0-FD17-58C3-23D2137CB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34024"/>
            <a:ext cx="8064915" cy="426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79081"/>
      </p:ext>
    </p:extLst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071E-4177-E789-3D35-DA8F2D91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594A29D-DAC6-85D9-A4AB-AF06BF65185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DDAD0B4-5A43-1050-F58B-A983D9786E00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674652B-15CE-88C0-D967-B5CFF927DD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E21470C-0105-D2F9-3248-54813AB124F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E08487F2-2608-4AA2-C6A2-662AB789ABB3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EB42B02-89D1-C7AB-0445-DB49C64D1D9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B410231-752C-160D-BB33-2FA481CD145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72EE8E9-BBD7-AC03-6F93-8630715BF09F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7CFAA25-06D9-55A2-E2CD-FE55D095226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729946E-9800-4C20-5F04-A0C587B6F8E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6CEC94B6-2049-733D-180D-7276F9CA2D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BB1C85F3-6DA2-A130-3477-3EBAFCE4DD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E66E973C-17BC-9829-EF23-1601943C27C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1593D09-171A-093B-F332-47AE83E4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endParaRPr lang="en-CA" b="1" dirty="0"/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93A9072-03F1-76B5-82B0-379E4499BE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EE66-880A-4FFE-0E00-BCE6812D8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2" y="2660728"/>
            <a:ext cx="7027777" cy="43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0431"/>
      </p:ext>
    </p:extLst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839551" y="4096022"/>
            <a:ext cx="839499" cy="83949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011294" y="5143500"/>
            <a:ext cx="494400" cy="4944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4169244" y="2970618"/>
            <a:ext cx="9949511" cy="4345764"/>
          </a:xfrm>
          <a:custGeom>
            <a:avLst/>
            <a:gdLst/>
            <a:ahLst/>
            <a:cxnLst/>
            <a:rect l="l" t="t" r="r" b="b"/>
            <a:pathLst>
              <a:path w="9949511" h="4345764">
                <a:moveTo>
                  <a:pt x="0" y="0"/>
                </a:moveTo>
                <a:lnTo>
                  <a:pt x="9949512" y="0"/>
                </a:lnTo>
                <a:lnTo>
                  <a:pt x="9949512" y="4345764"/>
                </a:lnTo>
                <a:lnTo>
                  <a:pt x="0" y="43457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7" name="Freeform 17"/>
          <p:cNvSpPr/>
          <p:nvPr/>
        </p:nvSpPr>
        <p:spPr>
          <a:xfrm>
            <a:off x="2708147" y="3123018"/>
            <a:ext cx="11563009" cy="5401506"/>
          </a:xfrm>
          <a:custGeom>
            <a:avLst/>
            <a:gdLst/>
            <a:ahLst/>
            <a:cxnLst/>
            <a:rect l="l" t="t" r="r" b="b"/>
            <a:pathLst>
              <a:path w="11563009" h="5401506">
                <a:moveTo>
                  <a:pt x="0" y="0"/>
                </a:moveTo>
                <a:lnTo>
                  <a:pt x="11563009" y="0"/>
                </a:lnTo>
                <a:lnTo>
                  <a:pt x="11563009" y="5401506"/>
                </a:lnTo>
                <a:lnTo>
                  <a:pt x="0" y="5401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4" r="-10831" b="-1814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8" name="TextBox 18"/>
          <p:cNvSpPr txBox="1"/>
          <p:nvPr/>
        </p:nvSpPr>
        <p:spPr>
          <a:xfrm>
            <a:off x="3100733" y="1389750"/>
            <a:ext cx="12086533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After  Prompt Generation</a:t>
            </a:r>
          </a:p>
        </p:txBody>
      </p:sp>
    </p:spTree>
  </p:cSld>
  <p:clrMapOvr>
    <a:masterClrMapping/>
  </p:clrMapOvr>
  <p:transition>
    <p:cover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EF78CE-8442-53FB-3E69-DDC88113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316539"/>
            <a:ext cx="8839200" cy="5695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7BF97-F7FE-FB22-297A-77F9CFDFA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43122" b="-12903"/>
          <a:stretch/>
        </p:blipFill>
        <p:spPr>
          <a:xfrm>
            <a:off x="1154723" y="2315918"/>
            <a:ext cx="8001000" cy="6033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6D58A3-3F2C-FE31-C3D0-ACA74A11A848}"/>
              </a:ext>
            </a:extLst>
          </p:cNvPr>
          <p:cNvSpPr txBox="1"/>
          <p:nvPr/>
        </p:nvSpPr>
        <p:spPr>
          <a:xfrm>
            <a:off x="5676900" y="723900"/>
            <a:ext cx="693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Regeneration Of Data  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C6A576EA-209C-A30A-D9BF-0253FBBF4967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157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362820" y="1134205"/>
            <a:ext cx="15562359" cy="1398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879"/>
              </a:lnSpc>
              <a:spcBef>
                <a:spcPct val="0"/>
              </a:spcBef>
            </a:pPr>
            <a:r>
              <a:rPr lang="en-US" sz="989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Data issues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62820" y="4356222"/>
            <a:ext cx="3696579" cy="1790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78"/>
              </a:lnSpc>
            </a:pPr>
            <a:r>
              <a:rPr lang="en-US" sz="2796" b="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1️⃣ </a:t>
            </a:r>
            <a:r>
              <a:rPr lang="en-US" sz="2796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Missing Values – Some fields contained empty or missing values.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95710" y="4356222"/>
            <a:ext cx="3696579" cy="1852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2️⃣ Outliers in Salaries &amp; Other Columns – Extreme values distorted the dataset.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28600" y="4356222"/>
            <a:ext cx="3696579" cy="375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3️⃣ Years at Company vs. Years with Current Manager – Some employees had more years with their manager than at the company, which was illogical.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3555" y="7092840"/>
            <a:ext cx="3696579" cy="280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6️⃣ General Data Inconsistencies – Misalignment between employee records and generated data led to inaccuracies.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98510" y="7092840"/>
            <a:ext cx="3696579" cy="3276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73"/>
              </a:lnSpc>
            </a:pPr>
            <a:r>
              <a:rPr lang="en-US" sz="2869" b="1" u="none" strike="noStrike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4️⃣ Hire Date vs. Review Date Issues – Some review dates were earlier than hire dates, causing timeline inconsistencies.</a:t>
            </a:r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091082" y="1963130"/>
            <a:ext cx="14126266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Table of Content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83907" y="4897235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Objective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7501" y="4665778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83907" y="5951829"/>
            <a:ext cx="590159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7501" y="5720372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3907" y="7006423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Challenges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7501" y="6774966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83907" y="8061018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 err="1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Methedology</a:t>
            </a:r>
            <a:endParaRPr lang="en-US" sz="2799" dirty="0">
              <a:solidFill>
                <a:srgbClr val="3B3B3B"/>
              </a:solidFill>
              <a:latin typeface="Opun"/>
              <a:ea typeface="Opun"/>
              <a:cs typeface="Opun"/>
              <a:sym typeface="Opu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501" y="7829560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56508" y="4897235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EDA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00103" y="4614545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356508" y="6357277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Recommendations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00103" y="6125819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06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356508" y="7798763"/>
            <a:ext cx="5901593" cy="500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Questions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00103" y="7567305"/>
            <a:ext cx="10635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B3B3B"/>
                </a:solidFill>
                <a:latin typeface="Opun"/>
                <a:ea typeface="Opun"/>
                <a:cs typeface="Opun"/>
                <a:sym typeface="Opun"/>
              </a:rPr>
              <a:t>07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65727" y="7127097"/>
            <a:ext cx="10393573" cy="2050039"/>
            <a:chOff x="0" y="0"/>
            <a:chExt cx="13858097" cy="2733386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3858097" cy="1812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0665"/>
                </a:lnSpc>
              </a:pPr>
              <a:r>
                <a:rPr lang="en-US" sz="8887" b="1">
                  <a:solidFill>
                    <a:srgbClr val="41C1BA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Handling issues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004512"/>
              <a:ext cx="13858097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#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869790"/>
            <a:ext cx="4232004" cy="1723233"/>
            <a:chOff x="0" y="0"/>
            <a:chExt cx="5642673" cy="2297644"/>
          </a:xfrm>
        </p:grpSpPr>
        <p:sp>
          <p:nvSpPr>
            <p:cNvPr id="6" name="TextBox 6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02591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Fixed Review Date Issues – Adjusted review dates to always be after hire dates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3247097"/>
            <a:ext cx="4232004" cy="1720893"/>
            <a:chOff x="0" y="0"/>
            <a:chExt cx="5642673" cy="229452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04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Corrected Experience Mismatch – Ensured years with manager did not exceed years at the company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872256" y="869790"/>
            <a:ext cx="4232004" cy="1723233"/>
            <a:chOff x="0" y="0"/>
            <a:chExt cx="5642673" cy="229764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25914"/>
              <a:ext cx="5642673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Treated Outliers – Applied upper/lower bound capping to keep values within a reasonable range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872256" y="3247097"/>
            <a:ext cx="4232004" cy="1720893"/>
            <a:chOff x="0" y="0"/>
            <a:chExt cx="5642673" cy="2294524"/>
          </a:xfrm>
        </p:grpSpPr>
        <p:sp>
          <p:nvSpPr>
            <p:cNvPr id="18" name="TextBox 18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05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Aligned Employee Records – Ensured consistency across datasets for logical accuracy.</a:t>
              </a:r>
            </a:p>
          </p:txBody>
        </p:sp>
        <p:sp>
          <p:nvSpPr>
            <p:cNvPr id="20" name="AutoShape 20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640695" y="869790"/>
            <a:ext cx="4232004" cy="2047083"/>
            <a:chOff x="0" y="0"/>
            <a:chExt cx="5642673" cy="2729444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46228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03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025914"/>
              <a:ext cx="5383645" cy="17035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trike="noStrike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Adjusted Salary Ranges – Used the original dataset to set realistic min/max thresholds and capped extreme value</a:t>
              </a:r>
            </a:p>
          </p:txBody>
        </p:sp>
        <p:sp>
          <p:nvSpPr>
            <p:cNvPr id="24" name="AutoShape 24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918444" y="3247097"/>
            <a:ext cx="3954255" cy="2768988"/>
            <a:chOff x="0" y="0"/>
            <a:chExt cx="5272340" cy="369198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3725"/>
              <a:ext cx="5030313" cy="514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01"/>
                </a:lnSpc>
              </a:pPr>
              <a:r>
                <a:rPr lang="en-US" sz="2385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06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684718"/>
              <a:ext cx="5030313" cy="30072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Calculated Attrition Rate – Derived insights by measuring employee turnover trends.</a:t>
              </a:r>
            </a:p>
            <a:p>
              <a:pPr algn="l">
                <a:lnSpc>
                  <a:spcPts val="2602"/>
                </a:lnSpc>
              </a:pPr>
              <a:r>
                <a:rPr lang="en-US" sz="1859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This structured approach improved data accuracy, consistency, and reliability for analysis.</a:t>
              </a:r>
            </a:p>
            <a:p>
              <a:pPr marL="0" lvl="0" indent="0" algn="l">
                <a:lnSpc>
                  <a:spcPts val="2602"/>
                </a:lnSpc>
              </a:pPr>
              <a:endParaRPr lang="en-US" sz="1859" b="1" spc="7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endParaRPr>
            </a:p>
          </p:txBody>
        </p:sp>
        <p:sp>
          <p:nvSpPr>
            <p:cNvPr id="28" name="AutoShape 28"/>
            <p:cNvSpPr/>
            <p:nvPr/>
          </p:nvSpPr>
          <p:spPr>
            <a:xfrm>
              <a:off x="0" y="4383"/>
              <a:ext cx="5272340" cy="0"/>
            </a:xfrm>
            <a:prstGeom prst="line">
              <a:avLst/>
            </a:prstGeom>
            <a:ln w="8767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8700" y="5406204"/>
            <a:ext cx="4232004" cy="1720893"/>
            <a:chOff x="0" y="0"/>
            <a:chExt cx="5642673" cy="2294524"/>
          </a:xfrm>
        </p:grpSpPr>
        <p:sp>
          <p:nvSpPr>
            <p:cNvPr id="30" name="TextBox 30"/>
            <p:cNvSpPr txBox="1"/>
            <p:nvPr/>
          </p:nvSpPr>
          <p:spPr>
            <a:xfrm>
              <a:off x="0" y="152865"/>
              <a:ext cx="5383645" cy="7288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93"/>
                </a:lnSpc>
              </a:pPr>
              <a:r>
                <a:rPr lang="en-US" sz="3456" b="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07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022794"/>
              <a:ext cx="5383645" cy="12717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53"/>
                </a:lnSpc>
              </a:pPr>
              <a:r>
                <a:rPr lang="en-US" sz="1823" b="1" spc="7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Handled Missing Values – Replaced using mean or median based on data distribution.</a:t>
              </a:r>
            </a:p>
          </p:txBody>
        </p:sp>
        <p:sp>
          <p:nvSpPr>
            <p:cNvPr id="32" name="AutoShape 32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087-B501-F4A6-CE31-199868E1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1533"/>
            <a:ext cx="8229600" cy="1143000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5D233D-ABF4-D24B-2830-93B73DCD5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118156"/>
            <a:ext cx="9525000" cy="9583347"/>
          </a:xfrm>
          <a:prstGeom prst="rect">
            <a:avLst/>
          </a:prstGeom>
        </p:spPr>
      </p:pic>
      <p:sp>
        <p:nvSpPr>
          <p:cNvPr id="10" name="Freeform 2">
            <a:extLst>
              <a:ext uri="{FF2B5EF4-FFF2-40B4-BE49-F238E27FC236}">
                <a16:creationId xmlns:a16="http://schemas.microsoft.com/office/drawing/2014/main" id="{C2C6F611-18B5-D013-0AFC-11D963D1CBD6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235A1F92-E302-E377-432B-D6C58E62125D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78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A6BC5-BA9B-674D-4E85-D0F0C5BE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51A-DA8A-1098-2709-25225AA5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Retirement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395F0-2546-85D3-68B5-0181085C3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738249"/>
            <a:ext cx="12725400" cy="8354668"/>
          </a:xfrm>
          <a:prstGeom prst="rect">
            <a:avLst/>
          </a:prstGeom>
        </p:spPr>
      </p:pic>
      <p:sp>
        <p:nvSpPr>
          <p:cNvPr id="5" name="Freeform 2">
            <a:extLst>
              <a:ext uri="{FF2B5EF4-FFF2-40B4-BE49-F238E27FC236}">
                <a16:creationId xmlns:a16="http://schemas.microsoft.com/office/drawing/2014/main" id="{94EFFC10-A6D1-D21C-FD9B-AFFA20CE1D9B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7788C3E-0540-3C10-DFBE-8438619BB91B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037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7F9F4-6577-F788-AF1F-B3F3E645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110B-FDDE-E89B-13D4-32F15E30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Promotion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5B890957-4CE8-4872-B84A-28C6D72594A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1A11F524-31E6-44DA-45E2-D85E2BEF4E76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08223-5633-4C24-288E-6FE0CE8CE9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303" y="1404457"/>
            <a:ext cx="12661752" cy="850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6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8DB6E-C91C-923A-00F2-8D49849E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FADF-8102-BA36-268C-4A686EEB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93695"/>
            <a:ext cx="8229600" cy="1143000"/>
          </a:xfrm>
        </p:spPr>
        <p:txBody>
          <a:bodyPr/>
          <a:lstStyle/>
          <a:p>
            <a:r>
              <a:rPr lang="en-GB" dirty="0"/>
              <a:t>Most Recent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8713204F-36BA-34F1-AA4C-48569A8F8FE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C2F0C71D-0014-8725-F1A9-B12E608302A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866F9-19AD-7201-6389-5A669AF81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078" y="1570897"/>
            <a:ext cx="12420716" cy="81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3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42B12-5F82-2529-AE58-779E2B2F1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1858-4918-0854-8523-F6054BC1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Most current Role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EC6A16D-A0EA-BC6C-F39C-26C2ED24855C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BFBFA078-70DE-9C0A-10F8-C20188122EF5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91FA7-2766-C2B4-5BE6-B850224DB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31" y="1649747"/>
            <a:ext cx="11218987" cy="77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67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01D5B-0C72-50B2-CB51-697D22A1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E407-557D-DD38-A115-6A9090F5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Current Manger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40352C8-1D70-2B99-0256-00A634E8169D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765F959-7704-436C-BA3A-B02910854AC7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97D983-3C44-1740-7118-139D88CD7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8" y="1386494"/>
            <a:ext cx="12039600" cy="8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9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ED2E-9AF0-73B9-C0A5-BEC8C37DE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3075-92F0-BDE0-A7A7-CA44EF5C0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Review Date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AC4E358-8F47-9EB9-FC3B-873B75B947A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EE8C9C8-5804-F73E-1DD8-A27041319671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B0642-C09B-7B38-22F4-CD21B6CAF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025" y="2083805"/>
            <a:ext cx="11449893" cy="52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4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BAFE1-9B39-7382-D767-0BD04867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B22-0C2F-4776-B230-AE1309ED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>
            <a:normAutofit fontScale="90000"/>
          </a:bodyPr>
          <a:lstStyle/>
          <a:p>
            <a:r>
              <a:rPr lang="en-GB" dirty="0"/>
              <a:t>AGE Capping</a:t>
            </a:r>
            <a:br>
              <a:rPr lang="en-GB" dirty="0"/>
            </a:br>
            <a:endParaRPr lang="en-GB" dirty="0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9253A312-2A06-D975-D9BD-0B335683FC72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6E0AC02-7F6B-1DC4-8116-1B0191C3AF62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25A6B0-D08A-583A-BB01-42BB39E836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2781300"/>
            <a:ext cx="175807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60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8DCBE-A6A1-EA9B-0EC6-D6850200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BB3E-78B7-2449-7A73-47D9EE1C1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Gender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BF9E989-62DA-EC72-E07E-1009AD21BFC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6F019BE-DD04-E5DB-E4DB-B814C8A6938E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BA31D-349E-319D-9683-E2F5651C4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952" y="2038081"/>
            <a:ext cx="10806096" cy="62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4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9462D-CF20-0E64-8B89-4FD1E909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20599FE-C9A1-6BD9-693D-D24D4765C95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168FDCAA-6B42-1052-5CC9-A6EBF39C9DBB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7E43ABA-00F5-40D5-7E9B-AFAE7178EA9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48FA8AD-35A1-FADF-FC84-C5BE990348E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D52EB0B3-DEDB-45F3-A454-5D6CA78262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12D80AA-DBFB-5025-7CC7-83DA17E848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BE3B65-320E-3ACB-A1BA-EBEAAD722DC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12643954-D9FF-BD68-F80E-E443353BEBEB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D371F74D-0095-E93F-EDC2-7D115CA2778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852C5277-2F20-3CA0-0CE5-33994450BA2A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F059F0A-13F7-6498-FCD2-DA7BDC41791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E504452-93D8-CF75-040A-9633182B99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C67F15AB-21F7-1CCA-0A6C-87F2A0F8ADA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4454BFE5-1459-9329-798A-33455621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Objectives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3B0416DA-B135-A0BB-20A5-2018D72A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Analyze HR data to identify trends that contribute to employee retention and satisfaction, providing actionable insights to improve employee engagement.</a:t>
            </a:r>
          </a:p>
          <a:p>
            <a:r>
              <a:rPr lang="en-CA" dirty="0"/>
              <a:t>Utilize HR data to recommend informed decisions on promotions and salary adjustments, ensuring equitable outcomes for all employees.</a:t>
            </a:r>
          </a:p>
          <a:p>
            <a:r>
              <a:rPr lang="en-CA" dirty="0"/>
              <a:t>Leverage HR insights to assess and improve workplace fairness and productivity, supporting the development of better policies and practices</a:t>
            </a:r>
          </a:p>
          <a:p>
            <a:r>
              <a:rPr lang="en-CA" dirty="0"/>
              <a:t>Conduct workforce analysis to guide strategic decisions, ensuring the right talent is in place to meet future business growth and role requirements</a:t>
            </a:r>
          </a:p>
          <a:p>
            <a:r>
              <a:rPr lang="en-CA" dirty="0"/>
              <a:t>Monitor HR trends and insights to help the organization stay competitive and adaptable as it evolves, providing data-driven support for ongoing success</a:t>
            </a:r>
            <a:endParaRPr lang="en-GB" dirty="0"/>
          </a:p>
        </p:txBody>
      </p:sp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80E61290-2365-F183-2BA4-94AC99EBA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01617"/>
      </p:ext>
    </p:extLst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2A7D-80A1-65E6-83EC-EFD3595A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A761-2C80-9F9B-9A95-998BD810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198" y="503008"/>
            <a:ext cx="8382001" cy="1211491"/>
          </a:xfrm>
        </p:spPr>
        <p:txBody>
          <a:bodyPr/>
          <a:lstStyle/>
          <a:p>
            <a:r>
              <a:rPr lang="en-GB" dirty="0"/>
              <a:t>Salary</a:t>
            </a: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F6AA5C1B-627B-5FC5-7EC5-1312CB01EE75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8BC723D-1254-B40F-2C9C-D1D861F514AC}"/>
              </a:ext>
            </a:extLst>
          </p:cNvPr>
          <p:cNvSpPr/>
          <p:nvPr/>
        </p:nvSpPr>
        <p:spPr>
          <a:xfrm>
            <a:off x="14802918" y="5248547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B2115-0D55-01F1-F55E-108357940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7355" y="1714499"/>
            <a:ext cx="18385355" cy="1752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D2FA6-5267-76C2-0541-D8A5EAD17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4271362"/>
            <a:ext cx="9544356" cy="4653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AE142-926A-926A-6536-5B8C8E655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4533411"/>
            <a:ext cx="5029670" cy="40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80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0200" y="2628900"/>
            <a:ext cx="15697200" cy="7086600"/>
          </a:xfrm>
          <a:custGeom>
            <a:avLst/>
            <a:gdLst/>
            <a:ahLst/>
            <a:cxnLst/>
            <a:rect l="l" t="t" r="r" b="b"/>
            <a:pathLst>
              <a:path w="13939520" h="6534150">
                <a:moveTo>
                  <a:pt x="0" y="0"/>
                </a:moveTo>
                <a:lnTo>
                  <a:pt x="13939520" y="0"/>
                </a:lnTo>
                <a:lnTo>
                  <a:pt x="13939520" y="6534150"/>
                </a:lnTo>
                <a:lnTo>
                  <a:pt x="0" y="653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526428" y="942975"/>
            <a:ext cx="12625545" cy="2943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00"/>
              </a:lnSpc>
            </a:pPr>
            <a:r>
              <a:rPr lang="en-US" sz="9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Model</a:t>
            </a:r>
          </a:p>
          <a:p>
            <a:pPr marL="0" lvl="0" indent="0" algn="ctr">
              <a:lnSpc>
                <a:spcPts val="11700"/>
              </a:lnSpc>
            </a:pPr>
            <a:endParaRPr lang="en-US" sz="9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381317636"/>
      </p:ext>
    </p:extLst>
  </p:cSld>
  <p:clrMapOvr>
    <a:masterClrMapping/>
  </p:clrMapOvr>
  <p:transition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764C-E655-F901-EF41-1B19FDFB5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274638"/>
            <a:ext cx="8229600" cy="1143000"/>
          </a:xfrm>
        </p:spPr>
        <p:txBody>
          <a:bodyPr/>
          <a:lstStyle/>
          <a:p>
            <a:r>
              <a:rPr lang="en-GB" dirty="0"/>
              <a:t>EDA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66D3619-6DE6-0D6E-5EB5-595B4CF6C5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200" y="2498382"/>
          <a:ext cx="115062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Freeform 2">
            <a:extLst>
              <a:ext uri="{FF2B5EF4-FFF2-40B4-BE49-F238E27FC236}">
                <a16:creationId xmlns:a16="http://schemas.microsoft.com/office/drawing/2014/main" id="{5599186B-ECC5-7D90-5677-19A7B2CA0389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9" name="Freeform 3">
            <a:extLst>
              <a:ext uri="{FF2B5EF4-FFF2-40B4-BE49-F238E27FC236}">
                <a16:creationId xmlns:a16="http://schemas.microsoft.com/office/drawing/2014/main" id="{CA7A809D-1F73-E5A8-22E1-E99FF5C9326D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0" name="Picture 9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C6C0243-EAFA-3FF8-73A8-8AFD31EFD4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4741" y="1498257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2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083CA-E67E-445C-4F80-1F5EF2121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AC1922-C0A2-53A5-8B8C-3383782BBC8D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FD252A4-9CF4-D86B-EC4C-B88B09D998BC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AF7FF490-D003-FCBB-D9E2-12E80CA9A29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12C465C-5BA6-C252-D524-4760B0716E1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275CBF35-3BB3-E1AB-3890-AFED83D3ED1D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7C9969AE-167B-0563-B4B1-6A1A1159620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713E7233-E822-6D50-1BC6-582EC07E17DF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9E39A5E-1A94-DF4C-F85B-9E23309F6333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F078F67-AA5C-3960-7D66-6C0988D9F92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434EBAD7-1FC4-1B01-1AA9-7AF26364A96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C1BD5A2C-3766-9BF4-0D5E-FAD236163E4B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A5239D3-1AB6-202D-ADCE-2652AD286B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D88E2D1C-0C4D-EB32-DB3B-A4C4209CBD7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130E6CCC-FDF3-F964-A7AF-17D44430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Excel Dashboard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46C46A72-B5EA-8134-380A-BE6AC788C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25580"/>
      </p:ext>
    </p:extLst>
  </p:cSld>
  <p:clrMapOvr>
    <a:masterClrMapping/>
  </p:clrMapOvr>
  <p:transition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160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F015CD-1096-8200-08F4-8AD117E28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914" y="965200"/>
            <a:ext cx="14856171" cy="835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10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E9F0-BA5C-A741-8119-AD3ABD2C3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C9D3F0-05CB-B770-5E7D-661940F04183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9BE29DF-C6CE-1CAA-8E17-9ECAAF5E456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4D878E7-813A-DEFB-82DB-F6AA446F65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84B954F-6AA7-940C-C861-865A1AA186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F2C92AE1-BA3B-0D92-664B-6003E66437B6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B7B3EFEC-25DD-B2F3-BBEE-A04AFB268A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DCCC509-F4CE-6B1C-886D-5BC25BF48AF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9192B63F-2065-3D05-609A-BC75B115BB5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B5C91CCF-B09D-F075-DDF1-7CD9B4C482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FF0210F6-BC18-A766-1A7E-0DCB94C3220C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89B74F20-4E3A-32FE-5218-14683658C8A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223E506-2F2D-42F5-C7D8-50416070615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8E5BB88F-B6F7-6AF4-51E8-2FA0AF5692D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E4DFFCAD-71D3-642E-3C8D-2F0D5E95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PowerBi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CF7F9F7A-6C8E-26A0-5F35-3A0FF2BC4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37278"/>
      </p:ext>
    </p:extLst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3548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95BB9-7184-E30B-69D6-0BBFB3E0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606169"/>
            <a:ext cx="16357599" cy="70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2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B767D-01E8-0542-FE36-6593FED8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4061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5C883-6DCB-8E4C-45C7-CB50389F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708405"/>
            <a:ext cx="16357599" cy="687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83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17631EB-3F9A-38D0-2D7F-AEEAE78A906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29000" y="2497386"/>
            <a:ext cx="8229600" cy="2493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Address Salary &amp; Compensation Gaps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all employees receive performance-based bonuses or stock options to enhance job satisfaction.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Adjust salary structures based on performance trends and industry benchmarks to maintain competitiveness.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Identify salary outliers and rectify inconsistencies in pay distribution.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5BAD7-17FC-36D8-70D8-45B6BA839CA0}"/>
              </a:ext>
            </a:extLst>
          </p:cNvPr>
          <p:cNvSpPr txBox="1"/>
          <p:nvPr/>
        </p:nvSpPr>
        <p:spPr>
          <a:xfrm>
            <a:off x="714829" y="6629065"/>
            <a:ext cx="9144000" cy="239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Strengthen Data Collection &amp; Validation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Ensure consistent data entry to prevent missing values in crucial fields like promotions, tenure, and manager records.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Implement automated data validation rules at the point of collection to reduce errors.</a:t>
            </a:r>
          </a:p>
          <a:p>
            <a:pPr marL="342900" lvl="0" indent="-342900" algn="l">
              <a:lnSpc>
                <a:spcPts val="2571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Opun"/>
                <a:cs typeface="Arial" panose="020B0604020202020204" pitchFamily="34" charset="0"/>
                <a:sym typeface="Opun"/>
              </a:rPr>
              <a:t>Conduct regular audits to ensure historical data remains complete and accurate.</a:t>
            </a:r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6A5B1542-2EFA-E756-BAB2-4EC8B2BD1CB0}"/>
              </a:ext>
            </a:extLst>
          </p:cNvPr>
          <p:cNvSpPr/>
          <p:nvPr/>
        </p:nvSpPr>
        <p:spPr>
          <a:xfrm>
            <a:off x="-134247" y="156562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B321D17F-10A5-FB02-03C2-BDD9977A3C5B}"/>
              </a:ext>
            </a:extLst>
          </p:cNvPr>
          <p:cNvSpPr/>
          <p:nvPr/>
        </p:nvSpPr>
        <p:spPr>
          <a:xfrm>
            <a:off x="14802918" y="5295900"/>
            <a:ext cx="6970164" cy="6551954"/>
          </a:xfrm>
          <a:custGeom>
            <a:avLst/>
            <a:gdLst/>
            <a:ahLst/>
            <a:cxnLst/>
            <a:rect l="l" t="t" r="r" b="b"/>
            <a:pathLst>
              <a:path w="6970164" h="655195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286C5-EFCE-29D3-43D5-3217156E2119}"/>
              </a:ext>
            </a:extLst>
          </p:cNvPr>
          <p:cNvSpPr txBox="1"/>
          <p:nvPr/>
        </p:nvSpPr>
        <p:spPr>
          <a:xfrm>
            <a:off x="7391400" y="4191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u="sn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8359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1358772" y="0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6913821" y="0"/>
                </a:moveTo>
                <a:lnTo>
                  <a:pt x="0" y="0"/>
                </a:lnTo>
                <a:lnTo>
                  <a:pt x="0" y="4114800"/>
                </a:lnTo>
                <a:lnTo>
                  <a:pt x="6913821" y="4114800"/>
                </a:lnTo>
                <a:lnTo>
                  <a:pt x="69138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2251804" y="4348990"/>
            <a:ext cx="13784393" cy="2089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481"/>
              </a:lnSpc>
            </a:pPr>
            <a:r>
              <a:rPr lang="en-US" sz="16296">
                <a:solidFill>
                  <a:srgbClr val="000000"/>
                </a:solidFill>
                <a:latin typeface="Opun"/>
                <a:ea typeface="Opun"/>
                <a:cs typeface="Opun"/>
                <a:sym typeface="Opun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5932622">
            <a:off x="-2076779" y="-1557234"/>
            <a:ext cx="8581051" cy="7660538"/>
          </a:xfrm>
          <a:custGeom>
            <a:avLst/>
            <a:gdLst/>
            <a:ahLst/>
            <a:cxnLst/>
            <a:rect l="l" t="t" r="r" b="b"/>
            <a:pathLst>
              <a:path w="8581051" h="7660538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5" name="Group 5"/>
          <p:cNvGrpSpPr/>
          <p:nvPr/>
        </p:nvGrpSpPr>
        <p:grpSpPr>
          <a:xfrm>
            <a:off x="3100733" y="431560"/>
            <a:ext cx="839499" cy="83949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13747" y="1275900"/>
            <a:ext cx="494400" cy="494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259300" y="431560"/>
            <a:ext cx="555717" cy="5557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036196" y="744709"/>
            <a:ext cx="1062382" cy="106238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4248" y="7890032"/>
            <a:ext cx="839499" cy="83949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2400" y="8482330"/>
            <a:ext cx="494400" cy="4944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DA3C92-3B35-D8B9-48CC-2A6B9F75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2720119-801E-A471-B764-0F96B1315151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81E41F1E-5ECB-C1FB-4E72-CAD556DE3BCF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8F765CA-5D7D-85B1-9276-99A6AC0B3F1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DFAFEF8-27B3-88ED-9AB2-97959279286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61103BC9-5C64-B98B-7C1B-4BA58E6F2D7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28F80E00-6681-226D-7FDA-566B1EC9FB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A3346729-BB0B-C343-3D59-193E7D24CE25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129B8F7-7893-5069-482E-8E6FC2D98436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81A94BA1-07EF-5D71-FB0D-4994EC7C50B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2D8DDBD5-F84D-396C-6935-8F4A560D974D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9A05DA1-757C-1A08-D386-207E815F3B5E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65BF7D0-FF62-AEBE-DA20-9F49E5284B5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6CC85F7-1D12-98CA-090E-F4E965C0C51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0B45141A-D282-BEBE-1D86-0DD568C54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6B47ADB-01A8-E0C7-D458-2BBB95CD9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/>
              <a:t>HR today is about more than just hiring and payroll—it's a key part of shaping company success. From keeping employees happy to building strong teams and planning for the future, HR plays a big role.</a:t>
            </a:r>
          </a:p>
          <a:p>
            <a:pPr>
              <a:buNone/>
            </a:pPr>
            <a:r>
              <a:rPr lang="en-CA" dirty="0"/>
              <a:t>Understanding HR data helps companies: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Keep good employees and boost satisfaction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Make smart choices about promotions and salaries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a fair and productive work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Plan for future growth with the right people in the right roles</a:t>
            </a:r>
          </a:p>
          <a:p>
            <a:r>
              <a:rPr lang="en-CA" dirty="0"/>
              <a:t>As businesses grow and change, using HR insights is essential to stay competitive and successful</a:t>
            </a:r>
          </a:p>
          <a:p>
            <a:endParaRPr lang="en-CA" dirty="0"/>
          </a:p>
          <a:p>
            <a:endParaRPr lang="en-GB" dirty="0"/>
          </a:p>
        </p:txBody>
      </p:sp>
      <p:pic>
        <p:nvPicPr>
          <p:cNvPr id="35" name="Picture 34" descr="A magnifying glass with a person inside&#10;&#10;AI-generated content may be incorrect.">
            <a:extLst>
              <a:ext uri="{FF2B5EF4-FFF2-40B4-BE49-F238E27FC236}">
                <a16:creationId xmlns:a16="http://schemas.microsoft.com/office/drawing/2014/main" id="{E1A3167B-307E-8384-8133-59CF3DAB8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" t="3332" b="6234"/>
          <a:stretch/>
        </p:blipFill>
        <p:spPr>
          <a:xfrm>
            <a:off x="13411200" y="3162300"/>
            <a:ext cx="4572000" cy="43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01496"/>
      </p:ext>
    </p:extLst>
  </p:cSld>
  <p:clrMapOvr>
    <a:masterClrMapping/>
  </p:clrMapOvr>
  <p:transition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47F50-FE10-A0C5-3819-3BBDFD5A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ED0C2-53A2-B17C-FF05-A32DD8FF04FA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E4BEAE5F-DCB2-011D-43DD-AE93371FA6A9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6D49710-5706-53CB-84C0-CF582AA6773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9ED9C70-EBCE-39F3-B100-8F3946A42C6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4CB99E41-D776-A96D-27EF-74B4D3D238BA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41BC170A-D319-8E50-C107-F4E744A5C1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188FA0DB-BB1F-2D6A-1CD2-30951792F5F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2C77868-376D-DCED-DB71-6660F92F4EA3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E9AEFCC8-9ED3-7DC7-8CDD-293C4D655E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A20A9EF6-812C-1A15-9C0A-510FDB5A27FE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B917F6AE-74CC-F85E-EF78-099AC5797CC7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370EDF4D-DEAE-5396-6058-0F193114C1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130AA1D-11D6-5F88-CCF9-9F769426B3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C4B36871-B0B6-D76A-5C67-AEDA36AF2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Challenges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157FBCB7-519C-5EBE-BDFB-61C75FBD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410" y="2997688"/>
            <a:ext cx="11697899" cy="583434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CA" b="1" dirty="0"/>
              <a:t>Data Quality &amp; Accuracy</a:t>
            </a:r>
            <a:br>
              <a:rPr lang="en-CA" dirty="0"/>
            </a:br>
            <a:r>
              <a:rPr lang="en-CA" dirty="0"/>
              <a:t>Incomplete, outdated, or inconsistent employee records can lead to poor decisions.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Lack of Standardization</a:t>
            </a:r>
            <a:br>
              <a:rPr lang="en-CA" dirty="0"/>
            </a:br>
            <a:r>
              <a:rPr lang="en-CA" dirty="0"/>
              <a:t>Inconsistent formats or definitions (e.g., job titles, departments) make it hard to compare or combine data.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Change Resistance</a:t>
            </a:r>
            <a:br>
              <a:rPr lang="en-CA" dirty="0"/>
            </a:br>
            <a:r>
              <a:rPr lang="en-CA" dirty="0"/>
              <a:t>Teams may be hesitant to rely on data over intuition, especially in people-centered roles.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8F8ECF65-AC71-4AA4-A928-210DEF30D9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6601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97D30-7681-C3B1-3C53-E2D7FD1D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8CE073-968A-FF54-3C8B-EF5B49FBF010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A890CDA7-D718-5038-8A72-560EF2869E16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D274BC-3C38-0E21-93C4-51A008DE30F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DDEB3DF-557A-1B39-610C-A07895D05D1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0D75CDC-02DB-1941-7864-764BEE96D004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FBB20D5A-60C1-D8DB-1263-493069FB5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F44F393-8715-B450-AC39-21C3E81B7CC7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8A22D917-26EA-EA3C-0853-296B42D5A9FE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46E146C-9049-F92E-F146-29CCC1E91B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E2E191AD-67CB-45FB-1513-F311B1DB2B0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F42DE9C2-271B-5FFA-8927-A2824CEDE3A4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59BC9838-6E27-BB0A-255D-FC44A7F9BDE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9E6D307-34E2-012E-EA07-2BDFB1D6E7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79D94365-C5AE-0B7B-CC1F-B52F97BF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384810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9" name="Picture 8" descr="A magnifying glass and pen&#10;&#10;AI-generated content may be incorrect.">
            <a:extLst>
              <a:ext uri="{FF2B5EF4-FFF2-40B4-BE49-F238E27FC236}">
                <a16:creationId xmlns:a16="http://schemas.microsoft.com/office/drawing/2014/main" id="{94DE33F1-C729-7ACE-6B0F-2E660D325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135" y="1797024"/>
            <a:ext cx="5994459" cy="524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7786"/>
      </p:ext>
    </p:extLst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53559" y="366108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9153559" y="4562586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9153559" y="5464085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9153559" y="6365584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 flipV="1">
            <a:off x="17688402" y="2759589"/>
            <a:ext cx="0" cy="4504125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779512" y="4859671"/>
            <a:ext cx="3931751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Identifying Outliers &amp; Data Distribution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74133" y="5676383"/>
            <a:ext cx="3676824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Capping Outliers to Normal Ranges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774133" y="6634094"/>
            <a:ext cx="3464385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Data Consolidation &amp; Modeling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64608" y="7353477"/>
            <a:ext cx="5758727" cy="32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Producing Insights using DAX and visulization using Excel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54522" y="3053636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54522" y="3955135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54522" y="4856634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4522" y="5758133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4522" y="6659632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79512" y="3024354"/>
            <a:ext cx="5758727" cy="314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20"/>
              </a:lnSpc>
            </a:pPr>
            <a:r>
              <a:rPr lang="en-US" sz="1746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Understanding the Data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68172" y="3926560"/>
            <a:ext cx="5493857" cy="2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49" b="1">
                <a:solidFill>
                  <a:srgbClr val="050A30"/>
                </a:solidFill>
                <a:latin typeface="Opun Bold"/>
                <a:ea typeface="Opun Bold"/>
                <a:cs typeface="Opun Bold"/>
                <a:sym typeface="Opun Bold"/>
              </a:rPr>
              <a:t>Data Cleaning (Using Power Query &amp; Other Methods</a:t>
            </a:r>
          </a:p>
        </p:txBody>
      </p:sp>
      <p:sp>
        <p:nvSpPr>
          <p:cNvPr id="18" name="Freeform 18"/>
          <p:cNvSpPr/>
          <p:nvPr/>
        </p:nvSpPr>
        <p:spPr>
          <a:xfrm>
            <a:off x="1367525" y="4710326"/>
            <a:ext cx="6439609" cy="4547974"/>
          </a:xfrm>
          <a:custGeom>
            <a:avLst/>
            <a:gdLst/>
            <a:ahLst/>
            <a:cxnLst/>
            <a:rect l="l" t="t" r="r" b="b"/>
            <a:pathLst>
              <a:path w="6439609" h="4547974">
                <a:moveTo>
                  <a:pt x="0" y="0"/>
                </a:moveTo>
                <a:lnTo>
                  <a:pt x="6439610" y="0"/>
                </a:lnTo>
                <a:lnTo>
                  <a:pt x="6439610" y="4547974"/>
                </a:lnTo>
                <a:lnTo>
                  <a:pt x="0" y="4547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9" name="TextBox 19"/>
          <p:cNvSpPr txBox="1"/>
          <p:nvPr/>
        </p:nvSpPr>
        <p:spPr>
          <a:xfrm>
            <a:off x="1028700" y="1028700"/>
            <a:ext cx="6394855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240"/>
              </a:lnSpc>
              <a:spcBef>
                <a:spcPct val="0"/>
              </a:spcBef>
            </a:pPr>
            <a:r>
              <a:rPr lang="en-US" sz="7700" b="1">
                <a:solidFill>
                  <a:srgbClr val="050A3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Methods</a:t>
            </a:r>
          </a:p>
        </p:txBody>
      </p:sp>
      <p:sp>
        <p:nvSpPr>
          <p:cNvPr id="20" name="AutoShape 20"/>
          <p:cNvSpPr/>
          <p:nvPr/>
        </p:nvSpPr>
        <p:spPr>
          <a:xfrm>
            <a:off x="9140663" y="7193718"/>
            <a:ext cx="8547737" cy="337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GB"/>
          </a:p>
        </p:txBody>
      </p:sp>
      <p:sp>
        <p:nvSpPr>
          <p:cNvPr id="21" name="TextBox 21"/>
          <p:cNvSpPr txBox="1"/>
          <p:nvPr/>
        </p:nvSpPr>
        <p:spPr>
          <a:xfrm>
            <a:off x="10044997" y="7410627"/>
            <a:ext cx="313650" cy="235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68"/>
              </a:lnSpc>
            </a:pPr>
            <a:r>
              <a:rPr lang="en-US" sz="1556" b="1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1370721"/>
      </p:ext>
    </p:extLst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Beige wavy abstract shape, graphic element"/>
          <p:cNvSpPr/>
          <p:nvPr/>
        </p:nvSpPr>
        <p:spPr>
          <a:xfrm>
            <a:off x="3010277" y="5192749"/>
            <a:ext cx="3085345" cy="3491197"/>
          </a:xfrm>
          <a:custGeom>
            <a:avLst/>
            <a:gdLst/>
            <a:ahLst/>
            <a:cxnLst/>
            <a:rect l="l" t="t" r="r" b="b"/>
            <a:pathLst>
              <a:path w="3085345" h="3491197">
                <a:moveTo>
                  <a:pt x="0" y="0"/>
                </a:moveTo>
                <a:lnTo>
                  <a:pt x="3085346" y="0"/>
                </a:lnTo>
                <a:lnTo>
                  <a:pt x="3085346" y="3491197"/>
                </a:lnTo>
                <a:lnTo>
                  <a:pt x="0" y="3491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961652" y="1603054"/>
            <a:ext cx="7182596" cy="3329283"/>
            <a:chOff x="0" y="0"/>
            <a:chExt cx="1369949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99491" cy="6350000"/>
            </a:xfrm>
            <a:custGeom>
              <a:avLst/>
              <a:gdLst/>
              <a:ahLst/>
              <a:cxnLst/>
              <a:rect l="l" t="t" r="r" b="b"/>
              <a:pathLst>
                <a:path w="13699491" h="6350000">
                  <a:moveTo>
                    <a:pt x="13699489" y="6350000"/>
                  </a:moveTo>
                  <a:lnTo>
                    <a:pt x="0" y="6350000"/>
                  </a:lnTo>
                  <a:lnTo>
                    <a:pt x="0" y="1899920"/>
                  </a:lnTo>
                  <a:cubicBezTo>
                    <a:pt x="0" y="1899920"/>
                    <a:pt x="2849880" y="0"/>
                    <a:pt x="6899910" y="0"/>
                  </a:cubicBezTo>
                  <a:cubicBezTo>
                    <a:pt x="11300460" y="0"/>
                    <a:pt x="13699491" y="1899920"/>
                    <a:pt x="13699491" y="1899920"/>
                  </a:cubicBezTo>
                  <a:lnTo>
                    <a:pt x="13699491" y="6350000"/>
                  </a:lnTo>
                  <a:close/>
                </a:path>
              </a:pathLst>
            </a:custGeom>
            <a:blipFill>
              <a:blip r:embed="rId4"/>
              <a:stretch>
                <a:fillRect t="-6901" b="-6901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67800" y="0"/>
            <a:ext cx="9220200" cy="10287000"/>
            <a:chOff x="0" y="0"/>
            <a:chExt cx="2428365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28365" cy="2709333"/>
            </a:xfrm>
            <a:custGeom>
              <a:avLst/>
              <a:gdLst/>
              <a:ahLst/>
              <a:cxnLst/>
              <a:rect l="l" t="t" r="r" b="b"/>
              <a:pathLst>
                <a:path w="2428365" h="2709333">
                  <a:moveTo>
                    <a:pt x="0" y="0"/>
                  </a:moveTo>
                  <a:lnTo>
                    <a:pt x="2428365" y="0"/>
                  </a:lnTo>
                  <a:lnTo>
                    <a:pt x="242836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0E7E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42836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958535" y="1834882"/>
            <a:ext cx="6945165" cy="89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951"/>
              </a:lnSpc>
              <a:spcBef>
                <a:spcPct val="0"/>
              </a:spcBef>
            </a:pPr>
            <a:r>
              <a:rPr lang="en-US" sz="6319" u="none" dirty="0">
                <a:solidFill>
                  <a:srgbClr val="000000"/>
                </a:solidFill>
                <a:latin typeface="Hero"/>
                <a:ea typeface="Hero"/>
                <a:cs typeface="Hero"/>
                <a:sym typeface="Hero"/>
              </a:rPr>
              <a:t>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72810" y="3306639"/>
            <a:ext cx="6945165" cy="559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r>
              <a:rPr lang="en-US" sz="2664" b="1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T</a:t>
            </a: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his dataset provides structured insights into various aspects of an organization’s workforce, including: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Employee Performance – Tracks performance evaluations and reviews.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Satisfaction Levels – Links employee satisfaction to workplace factors.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Education &amp; Qualifications – Captures educational background and its impact.</a:t>
            </a:r>
          </a:p>
          <a:p>
            <a:pPr marL="575373" lvl="1" indent="-287686" algn="l">
              <a:lnSpc>
                <a:spcPts val="3730"/>
              </a:lnSpc>
              <a:spcBef>
                <a:spcPct val="0"/>
              </a:spcBef>
              <a:buFont typeface="Arial"/>
              <a:buChar char="•"/>
            </a:pPr>
            <a:r>
              <a:rPr lang="en-US" sz="2664" b="1" u="none" dirty="0">
                <a:solidFill>
                  <a:srgbClr val="000000"/>
                </a:solidFill>
                <a:latin typeface="Opun Bold"/>
                <a:ea typeface="Opun Bold"/>
                <a:cs typeface="Opun Bold"/>
                <a:sym typeface="Opun Bold"/>
              </a:rPr>
              <a:t>Salary Distribution – Provides salary ranges for different job roles.</a:t>
            </a:r>
          </a:p>
          <a:p>
            <a:pPr marL="0" lvl="0" indent="0" algn="l">
              <a:lnSpc>
                <a:spcPts val="3730"/>
              </a:lnSpc>
              <a:spcBef>
                <a:spcPct val="0"/>
              </a:spcBef>
            </a:pPr>
            <a:endParaRPr lang="en-US" sz="2664" b="1" u="none" dirty="0">
              <a:solidFill>
                <a:srgbClr val="000000"/>
              </a:solidFill>
              <a:latin typeface="Opun Bold"/>
              <a:ea typeface="Opun Bold"/>
              <a:cs typeface="Opun Bold"/>
              <a:sym typeface="Opun Bold"/>
            </a:endParaRPr>
          </a:p>
        </p:txBody>
      </p:sp>
    </p:spTree>
    <p:extLst>
      <p:ext uri="{BB962C8B-B14F-4D97-AF65-F5344CB8AC3E}">
        <p14:creationId xmlns:p14="http://schemas.microsoft.com/office/powerpoint/2010/main" val="1446700948"/>
      </p:ext>
    </p:extLst>
  </p:cSld>
  <p:clrMapOvr>
    <a:masterClrMapping/>
  </p:clrMapOvr>
  <p:transition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2EEB5-945F-55EA-64F1-0DF4626D9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88BF8E-0E02-D8D4-1658-03D450F8F6AB}"/>
              </a:ext>
            </a:extLst>
          </p:cNvPr>
          <p:cNvSpPr/>
          <p:nvPr/>
        </p:nvSpPr>
        <p:spPr>
          <a:xfrm>
            <a:off x="0" y="27103"/>
            <a:ext cx="6913821" cy="4114800"/>
          </a:xfrm>
          <a:custGeom>
            <a:avLst/>
            <a:gdLst/>
            <a:ahLst/>
            <a:cxnLst/>
            <a:rect l="l" t="t" r="r" b="b"/>
            <a:pathLst>
              <a:path w="6913821" h="4114800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599952C5-AFEF-AC6B-34D4-D241B6E38587}"/>
              </a:ext>
            </a:extLst>
          </p:cNvPr>
          <p:cNvGrpSpPr/>
          <p:nvPr/>
        </p:nvGrpSpPr>
        <p:grpSpPr>
          <a:xfrm>
            <a:off x="471784" y="1219072"/>
            <a:ext cx="555717" cy="555717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2E2B3C5-430D-43E5-7873-E8EA847654B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A7772601-EEF3-7E23-E9B3-565214F0D39B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728D9D36-A9BD-329C-28DD-F7AF1FF5F08B}"/>
              </a:ext>
            </a:extLst>
          </p:cNvPr>
          <p:cNvGrpSpPr/>
          <p:nvPr/>
        </p:nvGrpSpPr>
        <p:grpSpPr>
          <a:xfrm>
            <a:off x="1028700" y="156690"/>
            <a:ext cx="1062382" cy="1062382"/>
            <a:chOff x="0" y="0"/>
            <a:chExt cx="812800" cy="812800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33EA41A2-C8B9-F6A8-B944-23A0D6ED54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F221AAF-4192-E9B6-0BE3-7C875D16597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28E769BE-5571-76EC-390B-5077F53B2AB9}"/>
              </a:ext>
            </a:extLst>
          </p:cNvPr>
          <p:cNvGrpSpPr/>
          <p:nvPr/>
        </p:nvGrpSpPr>
        <p:grpSpPr>
          <a:xfrm>
            <a:off x="17232976" y="1818621"/>
            <a:ext cx="555717" cy="555717"/>
            <a:chOff x="0" y="0"/>
            <a:chExt cx="812800" cy="81280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88CF92B-F4D4-E94E-9B05-F52D04E4BA0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13871C62-E451-BD73-8FF5-DB2063A5AD64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DCE964CA-EF46-3FE3-99A7-11E835967316}"/>
              </a:ext>
            </a:extLst>
          </p:cNvPr>
          <p:cNvGrpSpPr/>
          <p:nvPr/>
        </p:nvGrpSpPr>
        <p:grpSpPr>
          <a:xfrm>
            <a:off x="16448452" y="434549"/>
            <a:ext cx="1062382" cy="1062382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0DD309D-B36C-E504-BDE2-AD461AC978D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4CA647DC-4946-97FF-07A8-DA6C867D5899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/>
            </a:p>
          </p:txBody>
        </p:sp>
      </p:grpSp>
      <p:sp>
        <p:nvSpPr>
          <p:cNvPr id="32" name="Title 31">
            <a:extLst>
              <a:ext uri="{FF2B5EF4-FFF2-40B4-BE49-F238E27FC236}">
                <a16:creationId xmlns:a16="http://schemas.microsoft.com/office/drawing/2014/main" id="{AB21029B-C389-6EDB-5E82-2AA72A72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234" y="909150"/>
            <a:ext cx="8229600" cy="1143000"/>
          </a:xfrm>
        </p:spPr>
        <p:txBody>
          <a:bodyPr/>
          <a:lstStyle/>
          <a:p>
            <a:pPr>
              <a:buNone/>
            </a:pPr>
            <a:r>
              <a:rPr lang="en-CA" b="1" dirty="0"/>
              <a:t>Data </a:t>
            </a:r>
            <a:r>
              <a:rPr lang="en-CA" b="1" dirty="0" err="1"/>
              <a:t>OverView</a:t>
            </a:r>
            <a:r>
              <a:rPr lang="en-CA" b="1" dirty="0"/>
              <a:t> </a:t>
            </a:r>
          </a:p>
        </p:txBody>
      </p:sp>
      <p:pic>
        <p:nvPicPr>
          <p:cNvPr id="6" name="Picture 5" descr="A person pushing a blue gear&#10;&#10;AI-generated content may be incorrect.">
            <a:extLst>
              <a:ext uri="{FF2B5EF4-FFF2-40B4-BE49-F238E27FC236}">
                <a16:creationId xmlns:a16="http://schemas.microsoft.com/office/drawing/2014/main" id="{FD38D92C-4FBF-C2B0-90B8-559CBE00E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789" y="3467100"/>
            <a:ext cx="4806786" cy="36004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5877C8-A63C-DB4C-3474-3D1A0D1E6D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" y="2185266"/>
            <a:ext cx="17918536" cy="719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0016"/>
      </p:ext>
    </p:extLst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966</Words>
  <Application>Microsoft Office PowerPoint</Application>
  <PresentationFormat>Custom</PresentationFormat>
  <Paragraphs>161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Barlow</vt:lpstr>
      <vt:lpstr>Barlow Bold</vt:lpstr>
      <vt:lpstr>Opun Bold</vt:lpstr>
      <vt:lpstr>Aptos Narrow</vt:lpstr>
      <vt:lpstr>Wingdings</vt:lpstr>
      <vt:lpstr>Calibri</vt:lpstr>
      <vt:lpstr>Hero</vt:lpstr>
      <vt:lpstr>HK Grotesk Bold</vt:lpstr>
      <vt:lpstr>HK Grotesk Medium</vt:lpstr>
      <vt:lpstr>Opun</vt:lpstr>
      <vt:lpstr>Canva Sans</vt:lpstr>
      <vt:lpstr>Arial</vt:lpstr>
      <vt:lpstr>Office Theme</vt:lpstr>
      <vt:lpstr>PowerPoint Presentation</vt:lpstr>
      <vt:lpstr>PowerPoint Presentation</vt:lpstr>
      <vt:lpstr>Objectives</vt:lpstr>
      <vt:lpstr>Introduction</vt:lpstr>
      <vt:lpstr>Challenges </vt:lpstr>
      <vt:lpstr>Methodology</vt:lpstr>
      <vt:lpstr>PowerPoint Presentation</vt:lpstr>
      <vt:lpstr>PowerPoint Presentation</vt:lpstr>
      <vt:lpstr>Data OverView </vt:lpstr>
      <vt:lpstr>Employee Data</vt:lpstr>
      <vt:lpstr>Data OverView</vt:lpstr>
      <vt:lpstr>Performance</vt:lpstr>
      <vt:lpstr>Data OverView</vt:lpstr>
      <vt:lpstr>Data OverView</vt:lpstr>
      <vt:lpstr>Data OverView</vt:lpstr>
      <vt:lpstr>Data OverView</vt:lpstr>
      <vt:lpstr>PowerPoint Presentation</vt:lpstr>
      <vt:lpstr>PowerPoint Presentation</vt:lpstr>
      <vt:lpstr>PowerPoint Presentation</vt:lpstr>
      <vt:lpstr>PowerPoint Presentation</vt:lpstr>
      <vt:lpstr>Salary</vt:lpstr>
      <vt:lpstr>Retirement</vt:lpstr>
      <vt:lpstr>Promotion</vt:lpstr>
      <vt:lpstr>Most Recent Role</vt:lpstr>
      <vt:lpstr>Most current Role</vt:lpstr>
      <vt:lpstr>Current Manger</vt:lpstr>
      <vt:lpstr>Review Date</vt:lpstr>
      <vt:lpstr>AGE Capping </vt:lpstr>
      <vt:lpstr>Gender</vt:lpstr>
      <vt:lpstr>Salary</vt:lpstr>
      <vt:lpstr>PowerPoint Presentation</vt:lpstr>
      <vt:lpstr>EDA</vt:lpstr>
      <vt:lpstr>Excel Dashboard</vt:lpstr>
      <vt:lpstr>PowerPoint Presentation</vt:lpstr>
      <vt:lpstr>PowerBi Dashboard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Data analyiss</dc:title>
  <dc:creator>dell</dc:creator>
  <cp:lastModifiedBy>abdelrhman hesham</cp:lastModifiedBy>
  <cp:revision>6</cp:revision>
  <dcterms:created xsi:type="dcterms:W3CDTF">2006-08-16T00:00:00Z</dcterms:created>
  <dcterms:modified xsi:type="dcterms:W3CDTF">2025-04-07T17:28:01Z</dcterms:modified>
  <dc:identifier>DAGgkc4adt4</dc:identifier>
</cp:coreProperties>
</file>