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5" r:id="rId6"/>
    <p:sldId id="258" r:id="rId7"/>
    <p:sldId id="270" r:id="rId8"/>
    <p:sldId id="271" r:id="rId9"/>
    <p:sldId id="274" r:id="rId10"/>
    <p:sldId id="272" r:id="rId11"/>
    <p:sldId id="277" r:id="rId12"/>
    <p:sldId id="278" r:id="rId13"/>
    <p:sldId id="279" r:id="rId14"/>
    <p:sldId id="280" r:id="rId15"/>
    <p:sldId id="261" r:id="rId16"/>
    <p:sldId id="281" r:id="rId17"/>
    <p:sldId id="262" r:id="rId18"/>
    <p:sldId id="263" r:id="rId19"/>
    <p:sldId id="264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59" r:id="rId31"/>
    <p:sldId id="265" r:id="rId32"/>
    <p:sldId id="266" r:id="rId33"/>
  </p:sldIdLst>
  <p:sldSz cx="18288000" cy="10287000"/>
  <p:notesSz cx="6858000" cy="9144000"/>
  <p:embeddedFontLst>
    <p:embeddedFont>
      <p:font typeface="Aptos Narrow" panose="020B0004020202020204" pitchFamily="34" charset="0"/>
      <p:regular r:id="rId34"/>
      <p:bold r:id="rId35"/>
      <p:italic r:id="rId36"/>
      <p:boldItalic r:id="rId37"/>
    </p:embeddedFont>
    <p:embeddedFont>
      <p:font typeface="Barlow" panose="00000500000000000000" pitchFamily="2" charset="0"/>
      <p:regular r:id="rId38"/>
    </p:embeddedFont>
    <p:embeddedFont>
      <p:font typeface="Barlow Bold" panose="00000800000000000000" charset="0"/>
      <p:regular r:id="rId39"/>
    </p:embeddedFont>
    <p:embeddedFont>
      <p:font typeface="Canva Sans" panose="020B0604020202020204" charset="0"/>
      <p:regular r:id="rId40"/>
    </p:embeddedFont>
    <p:embeddedFont>
      <p:font typeface="Hero" panose="020B0604020202020204" charset="0"/>
      <p:regular r:id="rId41"/>
    </p:embeddedFont>
    <p:embeddedFont>
      <p:font typeface="HK Grotesk Bold" panose="020B0604020202020204" charset="0"/>
      <p:regular r:id="rId42"/>
    </p:embeddedFont>
    <p:embeddedFont>
      <p:font typeface="HK Grotesk Medium" panose="020B0604020202020204" charset="0"/>
      <p:regular r:id="rId43"/>
    </p:embeddedFont>
    <p:embeddedFont>
      <p:font typeface="Opun" panose="020B0604020202020204" charset="-34"/>
      <p:regular r:id="rId44"/>
    </p:embeddedFont>
    <p:embeddedFont>
      <p:font typeface="Opun Bold" panose="020B0604020202020204" charset="-34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902" autoAdjust="0"/>
  </p:normalViewPr>
  <p:slideViewPr>
    <p:cSldViewPr>
      <p:cViewPr varScale="1">
        <p:scale>
          <a:sx n="49" d="100"/>
          <a:sy n="49" d="100"/>
        </p:scale>
        <p:origin x="97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sv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89490">
            <a:off x="277293" y="2025591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3" y="0"/>
                </a:lnTo>
                <a:lnTo>
                  <a:pt x="6970163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28700" y="3422594"/>
            <a:ext cx="5647513" cy="3757949"/>
          </a:xfrm>
          <a:custGeom>
            <a:avLst/>
            <a:gdLst/>
            <a:ahLst/>
            <a:cxnLst/>
            <a:rect l="l" t="t" r="r" b="b"/>
            <a:pathLst>
              <a:path w="5647513" h="3757949">
                <a:moveTo>
                  <a:pt x="0" y="0"/>
                </a:moveTo>
                <a:lnTo>
                  <a:pt x="5647513" y="0"/>
                </a:lnTo>
                <a:lnTo>
                  <a:pt x="5647513" y="3757949"/>
                </a:lnTo>
                <a:lnTo>
                  <a:pt x="0" y="37579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7428340" y="3498794"/>
            <a:ext cx="9830960" cy="3251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59"/>
              </a:lnSpc>
            </a:pPr>
            <a:r>
              <a:rPr lang="en-US" sz="87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Human Resources Dataset Analysis</a:t>
            </a:r>
          </a:p>
        </p:txBody>
      </p:sp>
      <p:sp>
        <p:nvSpPr>
          <p:cNvPr id="5" name="AutoShape 5"/>
          <p:cNvSpPr/>
          <p:nvPr/>
        </p:nvSpPr>
        <p:spPr>
          <a:xfrm>
            <a:off x="7428340" y="6072077"/>
            <a:ext cx="9830960" cy="0"/>
          </a:xfrm>
          <a:prstGeom prst="line">
            <a:avLst/>
          </a:prstGeom>
          <a:ln w="19050" cap="flat">
            <a:solidFill>
              <a:srgbClr val="909CB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993B88-A241-B8DE-432C-E05190C29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65A2727-CC94-AC0A-EB34-9BCFF20D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C4C8FD-4201-7403-305F-114975AEE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4AD385-9A9B-F308-29DA-8BA4CABE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C55E92-3034-723A-5618-4FD544D3B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A4F8E2D-C9C7-4C78-CB3E-B4485003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3040EFE-69D4-C876-1EF9-518555129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8C8392B-E41F-0F15-2625-1EE0E592D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CD2B60-53E5-F25F-5DA6-EB5C1E34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64519"/>
            <a:ext cx="5783580" cy="6557961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2"/>
                </a:solidFill>
              </a:rPr>
              <a:t>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A0E05-F0F7-0E9C-55BB-C06C38CB7518}"/>
              </a:ext>
            </a:extLst>
          </p:cNvPr>
          <p:cNvSpPr txBox="1"/>
          <p:nvPr/>
        </p:nvSpPr>
        <p:spPr>
          <a:xfrm>
            <a:off x="9159011" y="7930037"/>
            <a:ext cx="5791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Rows: 6710  rows</a:t>
            </a:r>
          </a:p>
          <a:p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EE7B5B7D-F43A-D02A-0A93-F1CAF5CC9BAF}"/>
              </a:ext>
            </a:extLst>
          </p:cNvPr>
          <p:cNvSpPr txBox="1">
            <a:spLocks/>
          </p:cNvSpPr>
          <p:nvPr/>
        </p:nvSpPr>
        <p:spPr>
          <a:xfrm>
            <a:off x="7852595" y="865591"/>
            <a:ext cx="10431016" cy="6793155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 ID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ID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Date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Satisfaction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Satisfaction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Satisfaction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Opportunities Within a Year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Opportunities Taken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 life balance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Rating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 Rating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4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D84CB-4BB9-3170-FBC2-6BE511021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0AB71B0-A88B-8ADF-5D0B-AE39D006C187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49D8536-4294-AE08-112C-DD64A581A831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BEC50D3-4964-4F78-81E9-23F32327E9C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0616DEB0-E1D9-143D-6138-2BD605C8ABD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97AEAA5D-C301-F68B-6B33-663ADD746696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8ABE223-5C3F-FF2E-0B7D-269ACA95A3A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A840D138-E820-57BC-9A40-DA273F400EC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9D9155ED-9BFF-3424-6C3B-9ECB8BCF22BE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5ACD78A9-B455-FA65-7A84-B92DF4CDD15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4C9D9973-607E-83B0-779A-6B8FD56E0FA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965478AD-B0B6-0089-7D20-AFD80B14B576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7FE9E6F-D83D-F5A9-FC6B-6428ABFFD98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F26A3910-41C2-7C3C-CFA8-33E0E387F27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C1A33DCB-1287-BBED-38C4-D77A589E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6EE857FE-9A24-FF5B-A79D-766823AA4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0C0B0-C201-5D1C-B279-BD821A3D7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374338"/>
            <a:ext cx="7237989" cy="54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0993"/>
      </p:ext>
    </p:extLst>
  </p:cSld>
  <p:clrMapOvr>
    <a:masterClrMapping/>
  </p:clrMapOvr>
  <p:transition>
    <p:cover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DDE0A6-3181-0A92-E27B-57F5743AC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7B3C930-191F-8A89-9627-4A002DBEDA13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686D9C17-409E-AE35-7638-B834B2BC34CB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55C70DB-516B-B29A-5493-45A52085B43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B474BBC1-0A4A-C805-7AC2-44D3C978A64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DC072C2B-2360-E5D1-FC2C-606268531A92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9BA7A10-82EB-FE38-1A7A-E57AF0EC2C2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E0A6A6A2-F93B-3DEF-3B66-54FC4BC5E27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A3B32523-A791-1532-2AE1-7F7847E44300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ED423046-0D33-3803-2D6E-C8E7EFCDFB6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DB74D87C-34E8-E209-822E-62401EBBF464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96464689-1AC9-5239-FE16-DB01BD7B2752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998B8E39-F137-6F7C-6B0A-28930CF63D1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D36C5D5D-E1FB-B97C-958A-6EF0670F8AB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673F7644-DE09-37AA-2498-1F21FF20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CDC854BA-7829-76A7-B043-44B9ED8E8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F6DDE-EFAA-DC37-89F3-7D4584A3C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374338"/>
            <a:ext cx="7237989" cy="54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75687"/>
      </p:ext>
    </p:extLst>
  </p:cSld>
  <p:clrMapOvr>
    <a:masterClrMapping/>
  </p:clrMapOvr>
  <p:transition>
    <p:cover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9C0137-2CB3-662A-055C-6C868456F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D6B085F-E7AE-4502-7BFC-842AE01CC02F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AAC06D03-D7C2-F55C-4198-11ED4B98DD66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839D4545-2F6E-DCE0-5971-7624E885206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A3D7681B-822E-3EC5-76EF-908DF3C5705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A108D485-8BCA-6815-9BD0-CCF1A28FC1D7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F7939255-2259-591F-11ED-4640D7B2622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48129EEE-D6BC-620A-90C6-1F9F000F488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C924879B-368D-BE05-52A7-78F57B67E2C2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715B8E3-ACA3-5C5E-7002-3A36A1E3606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090ADEF8-1E79-F976-0C9B-B1F19CBE6B6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9BCDF7F6-E149-1B69-48FE-1D1DE6546D09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0B163D0-8C35-F204-673E-A32CBACB7C2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A2112732-8DF5-8F73-E63F-190E8B16DA6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846398F2-C744-812F-1832-09E0D9F3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2C45E9B9-7197-C372-CB8F-F7B0960C5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35B425-6CC0-FD17-58C3-23D2137CB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34024"/>
            <a:ext cx="8064915" cy="426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79081"/>
      </p:ext>
    </p:extLst>
  </p:cSld>
  <p:clrMapOvr>
    <a:masterClrMapping/>
  </p:clrMapOvr>
  <p:transition>
    <p:cover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3B071E-4177-E789-3D35-DA8F2D916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594A29D-DAC6-85D9-A4AB-AF06BF651859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4DDAD0B4-5A43-1050-F58B-A983D9786E00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674652B-15CE-88C0-D967-B5CFF927DDB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E21470C-0105-D2F9-3248-54813AB124F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E08487F2-2608-4AA2-C6A2-662AB789ABB3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EB42B02-89D1-C7AB-0445-DB49C64D1D9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8B410231-752C-160D-BB33-2FA481CD145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172EE8E9-BBD7-AC03-6F93-8630715BF09F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7CFAA25-06D9-55A2-E2CD-FE55D095226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F729946E-9800-4C20-5F04-A0C587B6F8E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6CEC94B6-2049-733D-180D-7276F9CA2DAE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B1C85F3-6DA2-A130-3477-3EBAFCE4DD8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E66E973C-17BC-9829-EF23-1601943C27C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71593D09-171A-093B-F332-47AE83E4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F93A9072-03F1-76B5-82B0-379E4499B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EE66-880A-4FFE-0E00-BCE6812D8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32" y="2660728"/>
            <a:ext cx="7027777" cy="43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0431"/>
      </p:ext>
    </p:extLst>
  </p:cSld>
  <p:clrMapOvr>
    <a:masterClrMapping/>
  </p:clrMapOvr>
  <p:transition>
    <p:cover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932622">
            <a:off x="-2076779" y="-1557234"/>
            <a:ext cx="8581051" cy="7660538"/>
          </a:xfrm>
          <a:custGeom>
            <a:avLst/>
            <a:gdLst/>
            <a:ahLst/>
            <a:cxnLst/>
            <a:rect l="l" t="t" r="r" b="b"/>
            <a:pathLst>
              <a:path w="8581051" h="7660538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3100733" y="431560"/>
            <a:ext cx="839499" cy="83949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213747" y="1275900"/>
            <a:ext cx="494400" cy="4944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839551" y="4096022"/>
            <a:ext cx="839499" cy="83949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011294" y="5143500"/>
            <a:ext cx="494400" cy="49440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4169244" y="2970618"/>
            <a:ext cx="9949511" cy="4345764"/>
          </a:xfrm>
          <a:custGeom>
            <a:avLst/>
            <a:gdLst/>
            <a:ahLst/>
            <a:cxnLst/>
            <a:rect l="l" t="t" r="r" b="b"/>
            <a:pathLst>
              <a:path w="9949511" h="4345764">
                <a:moveTo>
                  <a:pt x="0" y="0"/>
                </a:moveTo>
                <a:lnTo>
                  <a:pt x="9949512" y="0"/>
                </a:lnTo>
                <a:lnTo>
                  <a:pt x="9949512" y="4345764"/>
                </a:lnTo>
                <a:lnTo>
                  <a:pt x="0" y="43457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2708147" y="3123018"/>
            <a:ext cx="11563009" cy="5401506"/>
          </a:xfrm>
          <a:custGeom>
            <a:avLst/>
            <a:gdLst/>
            <a:ahLst/>
            <a:cxnLst/>
            <a:rect l="l" t="t" r="r" b="b"/>
            <a:pathLst>
              <a:path w="11563009" h="5401506">
                <a:moveTo>
                  <a:pt x="0" y="0"/>
                </a:moveTo>
                <a:lnTo>
                  <a:pt x="11563009" y="0"/>
                </a:lnTo>
                <a:lnTo>
                  <a:pt x="11563009" y="5401506"/>
                </a:lnTo>
                <a:lnTo>
                  <a:pt x="0" y="54015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14" r="-10831" b="-181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3100733" y="1389750"/>
            <a:ext cx="12086533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After  Prompt Generation</a:t>
            </a:r>
          </a:p>
        </p:txBody>
      </p:sp>
    </p:spTree>
  </p:cSld>
  <p:clrMapOvr>
    <a:masterClrMapping/>
  </p:clrMapOvr>
  <p:transition>
    <p:cover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EF78CE-8442-53FB-3E69-DDC88113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316539"/>
            <a:ext cx="8839200" cy="5695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7BF97-F7FE-FB22-297A-77F9CFDF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43122" b="-12903"/>
          <a:stretch/>
        </p:blipFill>
        <p:spPr>
          <a:xfrm>
            <a:off x="1154723" y="2315918"/>
            <a:ext cx="8001000" cy="60330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6D58A3-3F2C-FE31-C3D0-ACA74A11A848}"/>
              </a:ext>
            </a:extLst>
          </p:cNvPr>
          <p:cNvSpPr txBox="1"/>
          <p:nvPr/>
        </p:nvSpPr>
        <p:spPr>
          <a:xfrm>
            <a:off x="5676900" y="7239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Regeneration Of Data  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C6A576EA-209C-A30A-D9BF-0253FBBF4967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57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362820" y="1134205"/>
            <a:ext cx="15562359" cy="1398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879"/>
              </a:lnSpc>
              <a:spcBef>
                <a:spcPct val="0"/>
              </a:spcBef>
            </a:pPr>
            <a:r>
              <a:rPr lang="en-US" sz="9899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Data issues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62820" y="4356222"/>
            <a:ext cx="3696579" cy="1790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78"/>
              </a:lnSpc>
            </a:pPr>
            <a:r>
              <a:rPr lang="en-US" sz="2796" b="1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1️⃣ </a:t>
            </a:r>
            <a:r>
              <a:rPr lang="en-US" sz="2796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Missing Values – Some fields contained empty or missing values.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95710" y="4356222"/>
            <a:ext cx="3696579" cy="185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3"/>
              </a:lnSpc>
            </a:pPr>
            <a:r>
              <a:rPr lang="en-US" sz="2869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2️⃣ Outliers in Salaries &amp; Other Columns – Extreme values distorted the dataset.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228600" y="4356222"/>
            <a:ext cx="3696579" cy="3750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3"/>
              </a:lnSpc>
            </a:pPr>
            <a:r>
              <a:rPr lang="en-US" sz="2869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3️⃣ Years at Company vs. Years with Current Manager – Some employees had more years with their manager than at the company, which was illogical.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63555" y="7092840"/>
            <a:ext cx="3696579" cy="2801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3"/>
              </a:lnSpc>
            </a:pPr>
            <a:r>
              <a:rPr lang="en-US" sz="2869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6️⃣ General Data Inconsistencies – Misalignment between employee records and generated data led to inaccuracies.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98510" y="7092840"/>
            <a:ext cx="3696579" cy="3276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3"/>
              </a:lnSpc>
            </a:pPr>
            <a:r>
              <a:rPr lang="en-US" sz="2869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4️⃣ Hire Date vs. Review Date Issues – Some review dates were earlier than hire dates, causing timeline inconsistencies.</a:t>
            </a:r>
          </a:p>
        </p:txBody>
      </p:sp>
    </p:spTree>
  </p:cSld>
  <p:clrMapOvr>
    <a:masterClrMapping/>
  </p:clrMapOvr>
  <p:transition>
    <p:cover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65727" y="7127097"/>
            <a:ext cx="10393573" cy="2050039"/>
            <a:chOff x="0" y="0"/>
            <a:chExt cx="13858097" cy="2733386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3858097" cy="1812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10665"/>
                </a:lnSpc>
              </a:pPr>
              <a:r>
                <a:rPr lang="en-US" sz="8887" b="1">
                  <a:solidFill>
                    <a:srgbClr val="41C1BA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Handling issues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04512"/>
              <a:ext cx="13858097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#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869790"/>
            <a:ext cx="4232004" cy="1723233"/>
            <a:chOff x="0" y="0"/>
            <a:chExt cx="5642673" cy="2297644"/>
          </a:xfrm>
        </p:grpSpPr>
        <p:sp>
          <p:nvSpPr>
            <p:cNvPr id="6" name="TextBox 6"/>
            <p:cNvSpPr txBox="1"/>
            <p:nvPr/>
          </p:nvSpPr>
          <p:spPr>
            <a:xfrm>
              <a:off x="0" y="146228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25914"/>
              <a:ext cx="5383645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Fixed Review Date Issues – Adjusted review dates to always be after hire dates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3247097"/>
            <a:ext cx="4232004" cy="1720893"/>
            <a:chOff x="0" y="0"/>
            <a:chExt cx="5642673" cy="229452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52865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04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022794"/>
              <a:ext cx="5383645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trike="noStrike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Corrected Experience Mismatch – Ensured years with manager did not exceed years at the company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872256" y="869790"/>
            <a:ext cx="4232004" cy="1723233"/>
            <a:chOff x="0" y="0"/>
            <a:chExt cx="5642673" cy="229764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46228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02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025914"/>
              <a:ext cx="5642673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trike="noStrike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Treated Outliers – Applied upper/lower bound capping to keep values within a reasonable range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872256" y="3247097"/>
            <a:ext cx="4232004" cy="1720893"/>
            <a:chOff x="0" y="0"/>
            <a:chExt cx="5642673" cy="229452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152865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05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022794"/>
              <a:ext cx="5383645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trike="noStrike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Aligned Employee Records – Ensured consistency across datasets for logical accuracy.</a:t>
              </a:r>
            </a:p>
          </p:txBody>
        </p:sp>
        <p:sp>
          <p:nvSpPr>
            <p:cNvPr id="20" name="AutoShape 20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640695" y="869790"/>
            <a:ext cx="4232004" cy="2047083"/>
            <a:chOff x="0" y="0"/>
            <a:chExt cx="5642673" cy="2729444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46228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03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025914"/>
              <a:ext cx="5383645" cy="1703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trike="noStrike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Adjusted Salary Ranges – Used the original dataset to set realistic min/max thresholds and capped extreme value</a:t>
              </a:r>
            </a:p>
          </p:txBody>
        </p:sp>
        <p:sp>
          <p:nvSpPr>
            <p:cNvPr id="24" name="AutoShape 24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918444" y="3247097"/>
            <a:ext cx="3954255" cy="2768988"/>
            <a:chOff x="0" y="0"/>
            <a:chExt cx="5272340" cy="3691984"/>
          </a:xfrm>
        </p:grpSpPr>
        <p:sp>
          <p:nvSpPr>
            <p:cNvPr id="26" name="TextBox 26"/>
            <p:cNvSpPr txBox="1"/>
            <p:nvPr/>
          </p:nvSpPr>
          <p:spPr>
            <a:xfrm>
              <a:off x="0" y="93725"/>
              <a:ext cx="5030313" cy="5149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01"/>
                </a:lnSpc>
              </a:pPr>
              <a:r>
                <a:rPr lang="en-US" sz="2385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06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684718"/>
              <a:ext cx="5030313" cy="3007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2"/>
                </a:lnSpc>
              </a:pPr>
              <a:r>
                <a:rPr lang="en-US" sz="1859" b="1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Calculated Attrition Rate – Derived insights by measuring employee turnover trends.</a:t>
              </a:r>
            </a:p>
            <a:p>
              <a:pPr algn="l">
                <a:lnSpc>
                  <a:spcPts val="2602"/>
                </a:lnSpc>
              </a:pPr>
              <a:r>
                <a:rPr lang="en-US" sz="1859" b="1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This structured approach improved data accuracy, consistency, and reliability for analysis.</a:t>
              </a:r>
            </a:p>
            <a:p>
              <a:pPr marL="0" lvl="0" indent="0" algn="l">
                <a:lnSpc>
                  <a:spcPts val="2602"/>
                </a:lnSpc>
              </a:pPr>
              <a:endParaRPr lang="en-US" sz="1859" b="1" spc="7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endParaRP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0" y="4383"/>
              <a:ext cx="5272340" cy="0"/>
            </a:xfrm>
            <a:prstGeom prst="line">
              <a:avLst/>
            </a:prstGeom>
            <a:ln w="8767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28700" y="5406204"/>
            <a:ext cx="4232004" cy="1720893"/>
            <a:chOff x="0" y="0"/>
            <a:chExt cx="5642673" cy="2294524"/>
          </a:xfrm>
        </p:grpSpPr>
        <p:sp>
          <p:nvSpPr>
            <p:cNvPr id="30" name="TextBox 30"/>
            <p:cNvSpPr txBox="1"/>
            <p:nvPr/>
          </p:nvSpPr>
          <p:spPr>
            <a:xfrm>
              <a:off x="0" y="152865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07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1022794"/>
              <a:ext cx="5383645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Handled Missing Values – Replaced using mean or median based on data distribution.</a:t>
              </a:r>
            </a:p>
          </p:txBody>
        </p:sp>
        <p:sp>
          <p:nvSpPr>
            <p:cNvPr id="32" name="AutoShape 32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>
    <p:cover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53559" y="3661088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>
            <a:off x="9153559" y="4562586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>
            <a:off x="9153559" y="5464085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" name="AutoShape 5"/>
          <p:cNvSpPr/>
          <p:nvPr/>
        </p:nvSpPr>
        <p:spPr>
          <a:xfrm>
            <a:off x="9153559" y="6365584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 flipV="1">
            <a:off x="17688402" y="2759589"/>
            <a:ext cx="0" cy="4504125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0779512" y="4859671"/>
            <a:ext cx="3931751" cy="31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Identifying Outliers &amp; Data Distribution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74133" y="5676383"/>
            <a:ext cx="3676824" cy="31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Capping Outliers to Normal Ranges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774133" y="6634094"/>
            <a:ext cx="3464385" cy="31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Data Consolidation &amp; Modeling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764608" y="7353477"/>
            <a:ext cx="5758727" cy="320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Producing Insights using DAX and visulization using Excel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54522" y="3053636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054522" y="3955135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54522" y="4856634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54522" y="5758133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54522" y="6659632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779512" y="3024354"/>
            <a:ext cx="5758727" cy="31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Understanding the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368172" y="3926560"/>
            <a:ext cx="5493857" cy="28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 b="1">
                <a:solidFill>
                  <a:srgbClr val="050A30"/>
                </a:solidFill>
                <a:latin typeface="Opun Bold"/>
                <a:ea typeface="Opun Bold"/>
                <a:cs typeface="Opun Bold"/>
                <a:sym typeface="Opun Bold"/>
              </a:rPr>
              <a:t>Data Cleaning (Using Power Query &amp; Other Methods</a:t>
            </a:r>
          </a:p>
        </p:txBody>
      </p:sp>
      <p:sp>
        <p:nvSpPr>
          <p:cNvPr id="18" name="Freeform 18"/>
          <p:cNvSpPr/>
          <p:nvPr/>
        </p:nvSpPr>
        <p:spPr>
          <a:xfrm>
            <a:off x="1367525" y="4710326"/>
            <a:ext cx="6439609" cy="4547974"/>
          </a:xfrm>
          <a:custGeom>
            <a:avLst/>
            <a:gdLst/>
            <a:ahLst/>
            <a:cxnLst/>
            <a:rect l="l" t="t" r="r" b="b"/>
            <a:pathLst>
              <a:path w="6439609" h="4547974">
                <a:moveTo>
                  <a:pt x="0" y="0"/>
                </a:moveTo>
                <a:lnTo>
                  <a:pt x="6439610" y="0"/>
                </a:lnTo>
                <a:lnTo>
                  <a:pt x="6439610" y="4547974"/>
                </a:lnTo>
                <a:lnTo>
                  <a:pt x="0" y="4547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TextBox 19"/>
          <p:cNvSpPr txBox="1"/>
          <p:nvPr/>
        </p:nvSpPr>
        <p:spPr>
          <a:xfrm>
            <a:off x="1028700" y="1028700"/>
            <a:ext cx="6394855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240"/>
              </a:lnSpc>
              <a:spcBef>
                <a:spcPct val="0"/>
              </a:spcBef>
            </a:pPr>
            <a:r>
              <a:rPr lang="en-US" sz="7700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Methods</a:t>
            </a:r>
          </a:p>
        </p:txBody>
      </p:sp>
      <p:sp>
        <p:nvSpPr>
          <p:cNvPr id="20" name="AutoShape 20"/>
          <p:cNvSpPr/>
          <p:nvPr/>
        </p:nvSpPr>
        <p:spPr>
          <a:xfrm>
            <a:off x="9140663" y="7193718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TextBox 21"/>
          <p:cNvSpPr txBox="1"/>
          <p:nvPr/>
        </p:nvSpPr>
        <p:spPr>
          <a:xfrm>
            <a:off x="10044997" y="7410627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22543444"/>
      </p:ext>
    </p:extLst>
  </p:cSld>
  <p:clrMapOvr>
    <a:masterClrMapping/>
  </p:clrMapOvr>
  <p:transition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2091082" y="1963130"/>
            <a:ext cx="14126266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Table of Content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83907" y="4897235"/>
            <a:ext cx="590159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Agenda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7501" y="4665778"/>
            <a:ext cx="1063581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83907" y="5951829"/>
            <a:ext cx="590159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7501" y="5720372"/>
            <a:ext cx="1063581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83907" y="7006423"/>
            <a:ext cx="5901593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Challenges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7501" y="6774966"/>
            <a:ext cx="1063581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83907" y="8061018"/>
            <a:ext cx="5901593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 err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Methedology</a:t>
            </a:r>
            <a:endParaRPr lang="en-US" sz="2799" dirty="0">
              <a:solidFill>
                <a:srgbClr val="3B3B3B"/>
              </a:solidFill>
              <a:latin typeface="Opun"/>
              <a:ea typeface="Opun"/>
              <a:cs typeface="Opun"/>
              <a:sym typeface="Opu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7501" y="7829560"/>
            <a:ext cx="1063581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56508" y="4897235"/>
            <a:ext cx="5901593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EDA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00103" y="4614545"/>
            <a:ext cx="1063581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356508" y="6357277"/>
            <a:ext cx="5901593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Recommendations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00103" y="6125819"/>
            <a:ext cx="1063581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56508" y="7798763"/>
            <a:ext cx="5901593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Questions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00103" y="7567305"/>
            <a:ext cx="1063581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07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</p:spTree>
  </p:cSld>
  <p:clrMapOvr>
    <a:masterClrMapping/>
  </p:clrMapOvr>
  <p:transition>
    <p:cover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A087-B501-F4A6-CE31-199868E1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1533"/>
            <a:ext cx="8229600" cy="1143000"/>
          </a:xfrm>
        </p:spPr>
        <p:txBody>
          <a:bodyPr/>
          <a:lstStyle/>
          <a:p>
            <a:r>
              <a:rPr lang="en-GB" dirty="0"/>
              <a:t>Salary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5D233D-ABF4-D24B-2830-93B73DCD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118156"/>
            <a:ext cx="9525000" cy="9583347"/>
          </a:xfrm>
          <a:prstGeom prst="rect">
            <a:avLst/>
          </a:prstGeom>
        </p:spPr>
      </p:pic>
      <p:sp>
        <p:nvSpPr>
          <p:cNvPr id="10" name="Freeform 2">
            <a:extLst>
              <a:ext uri="{FF2B5EF4-FFF2-40B4-BE49-F238E27FC236}">
                <a16:creationId xmlns:a16="http://schemas.microsoft.com/office/drawing/2014/main" id="{C2C6F611-18B5-D013-0AFC-11D963D1CBD6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235A1F92-E302-E377-432B-D6C58E62125D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8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A6BC5-BA9B-674D-4E85-D0F0C5BED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B51A-DA8A-1098-2709-25225AA5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93695"/>
            <a:ext cx="8229600" cy="1143000"/>
          </a:xfrm>
        </p:spPr>
        <p:txBody>
          <a:bodyPr/>
          <a:lstStyle/>
          <a:p>
            <a:r>
              <a:rPr lang="en-GB" dirty="0"/>
              <a:t>Retirement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395F0-2546-85D3-68B5-0181085C3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38249"/>
            <a:ext cx="12725400" cy="8354668"/>
          </a:xfrm>
          <a:prstGeom prst="rect">
            <a:avLst/>
          </a:prstGeom>
        </p:spPr>
      </p:pic>
      <p:sp>
        <p:nvSpPr>
          <p:cNvPr id="5" name="Freeform 2">
            <a:extLst>
              <a:ext uri="{FF2B5EF4-FFF2-40B4-BE49-F238E27FC236}">
                <a16:creationId xmlns:a16="http://schemas.microsoft.com/office/drawing/2014/main" id="{94EFFC10-A6D1-D21C-FD9B-AFFA20CE1D9B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97788C3E-0540-3C10-DFBE-8438619BB91B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037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7F9F4-6577-F788-AF1F-B3F3E645C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110B-FDDE-E89B-13D4-32F15E30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93695"/>
            <a:ext cx="8229600" cy="1143000"/>
          </a:xfrm>
        </p:spPr>
        <p:txBody>
          <a:bodyPr/>
          <a:lstStyle/>
          <a:p>
            <a:r>
              <a:rPr lang="en-GB" dirty="0"/>
              <a:t>Promotion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B890957-4CE8-4872-B84A-28C6D72594A0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1A11F524-31E6-44DA-45E2-D85E2BEF4E76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08223-5633-4C24-288E-6FE0CE8CE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03" y="1404457"/>
            <a:ext cx="12661752" cy="85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7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8DB6E-C91C-923A-00F2-8D49849EA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FADF-8102-BA36-268C-4A686EEB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93695"/>
            <a:ext cx="8229600" cy="1143000"/>
          </a:xfrm>
        </p:spPr>
        <p:txBody>
          <a:bodyPr/>
          <a:lstStyle/>
          <a:p>
            <a:r>
              <a:rPr lang="en-GB" dirty="0"/>
              <a:t>Most Recent Role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8713204F-36BA-34F1-AA4C-48569A8F8FE5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C2F0C71D-0014-8725-F1A9-B12E608302A7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866F9-19AD-7201-6389-5A669AF81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78" y="1570897"/>
            <a:ext cx="12420716" cy="81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33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42B12-5F82-2529-AE58-779E2B2F1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1858-4918-0854-8523-F6054BC1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Most current Role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9EC6A16D-A0EA-BC6C-F39C-26C2ED24855C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BFBFA078-70DE-9C0A-10F8-C20188122EF5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91FA7-2766-C2B4-5BE6-B850224DB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31" y="1649747"/>
            <a:ext cx="11218987" cy="77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67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01D5B-0C72-50B2-CB51-697D22A1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E407-557D-DD38-A115-6A9090F5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Current Manger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040352C8-1D70-2B99-0256-00A634E8169D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765F959-7704-436C-BA3A-B02910854AC7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97D983-3C44-1740-7118-139D88CD7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8" y="1386494"/>
            <a:ext cx="12039600" cy="83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96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BED2E-9AF0-73B9-C0A5-BEC8C37DE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3075-92F0-BDE0-A7A7-CA44EF5C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Review Date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6AC4E358-8F47-9EB9-FC3B-873B75B947A2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9EE8C9C8-5804-F73E-1DD8-A27041319671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B0642-C09B-7B38-22F4-CD21B6CAF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025" y="2083805"/>
            <a:ext cx="11449893" cy="52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14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BAFE1-9B39-7382-D767-0BD04867C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BB22-0C2F-4776-B230-AE1309ED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AGE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9253A312-2A06-D975-D9BD-0B335683FC72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66E0AC02-7F6B-1DC4-8116-1B0191C3AF62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5A6B0-D08A-583A-BB01-42BB39E83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2781300"/>
            <a:ext cx="17580712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60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8DCBE-A6A1-EA9B-0EC6-D68502004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BB3E-78B7-2449-7A73-47D9EE1C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Gender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0BF9E989-62DA-EC72-E07E-1009AD21BFC9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6F019BE-DD04-E5DB-E4DB-B814C8A6938E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BA31D-349E-319D-9683-E2F5651C4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0952" y="2038081"/>
            <a:ext cx="10806096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47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F2A7D-80A1-65E6-83EC-EFD3595A3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A761-2C80-9F9B-9A95-998BD810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Salary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F6AA5C1B-627B-5FC5-7EC5-1312CB01EE75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D8BC723D-1254-B40F-2C9C-D1D861F514AC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B2115-0D55-01F1-F55E-108357940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7355" y="1714499"/>
            <a:ext cx="18385355" cy="1752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D2FA6-5267-76C2-0541-D8A5EAD17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4271362"/>
            <a:ext cx="9544356" cy="4653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2AE142-926A-926A-6536-5B8C8E655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0" y="4533411"/>
            <a:ext cx="5029670" cy="40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8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9462D-CF20-0E64-8B89-4FD1E909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20599FE-C9A1-6BD9-693D-D24D4765C95B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168FDCAA-6B42-1052-5CC9-A6EBF39C9DBB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7E43ABA-00F5-40D5-7E9B-AFAE7178EA9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48FA8AD-35A1-FADF-FC84-C5BE990348E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D52EB0B3-DEDB-45F3-A454-5D6CA78262BA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12D80AA-DBFB-5025-7CC7-83DA17E8486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4FBE3B65-320E-3ACB-A1BA-EBEAAD722DC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12643954-D9FF-BD68-F80E-E443353BEBEB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371F74D-0095-E93F-EDC2-7D115CA2778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852C5277-2F20-3CA0-0CE5-33994450BA2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7F059F0A-13F7-6498-FCD2-DA7BDC41791B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E504452-93D8-CF75-040A-9633182B993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C67F15AB-21F7-1CCA-0A6C-87F2A0F8ADA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4454BFE5-1459-9329-798A-33455621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3B0416DA-B135-A0BB-20A5-2018D72AA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410" y="2997688"/>
            <a:ext cx="11697899" cy="583434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/>
              <a:t>HR today is about more than just hiring and payroll—it's a key part of shaping company success. From keeping employees happy to building strong teams and planning for the future, HR plays a big role.</a:t>
            </a:r>
          </a:p>
          <a:p>
            <a:pPr>
              <a:buNone/>
            </a:pPr>
            <a:r>
              <a:rPr lang="en-CA" dirty="0"/>
              <a:t>Understanding HR data helps companies: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Keep good employees and boost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Make smart choices about promotions and salaries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Create a fair and productive work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Plan for future growth with the right people in the right roles</a:t>
            </a:r>
          </a:p>
          <a:p>
            <a:r>
              <a:rPr lang="en-CA" dirty="0"/>
              <a:t>As businesses grow and change, using HR insights is essential to stay competitive and successful</a:t>
            </a:r>
          </a:p>
          <a:p>
            <a:endParaRPr lang="en-CA" dirty="0"/>
          </a:p>
          <a:p>
            <a:endParaRPr lang="en-GB" dirty="0"/>
          </a:p>
        </p:txBody>
      </p:sp>
      <p:pic>
        <p:nvPicPr>
          <p:cNvPr id="35" name="Picture 34" descr="A magnifying glass with a person inside&#10;&#10;AI-generated content may be incorrect.">
            <a:extLst>
              <a:ext uri="{FF2B5EF4-FFF2-40B4-BE49-F238E27FC236}">
                <a16:creationId xmlns:a16="http://schemas.microsoft.com/office/drawing/2014/main" id="{80E61290-2365-F183-2BA4-94AC99EBA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3332" b="6234"/>
          <a:stretch/>
        </p:blipFill>
        <p:spPr>
          <a:xfrm>
            <a:off x="13411200" y="3162300"/>
            <a:ext cx="4572000" cy="43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1617"/>
      </p:ext>
    </p:extLst>
  </p:cSld>
  <p:clrMapOvr>
    <a:masterClrMapping/>
  </p:clrMapOvr>
  <p:transition>
    <p:cover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0200" y="2628900"/>
            <a:ext cx="15697200" cy="7086600"/>
          </a:xfrm>
          <a:custGeom>
            <a:avLst/>
            <a:gdLst/>
            <a:ahLst/>
            <a:cxnLst/>
            <a:rect l="l" t="t" r="r" b="b"/>
            <a:pathLst>
              <a:path w="13939520" h="6534150">
                <a:moveTo>
                  <a:pt x="0" y="0"/>
                </a:moveTo>
                <a:lnTo>
                  <a:pt x="13939520" y="0"/>
                </a:lnTo>
                <a:lnTo>
                  <a:pt x="13939520" y="6534150"/>
                </a:lnTo>
                <a:lnTo>
                  <a:pt x="0" y="653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2526428" y="942975"/>
            <a:ext cx="12625545" cy="294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00"/>
              </a:lnSpc>
            </a:pPr>
            <a:r>
              <a:rPr lang="en-US" sz="9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Model</a:t>
            </a:r>
          </a:p>
          <a:p>
            <a:pPr marL="0" lvl="0" indent="0" algn="ctr">
              <a:lnSpc>
                <a:spcPts val="11700"/>
              </a:lnSpc>
            </a:pPr>
            <a:endParaRPr lang="en-US" sz="9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381317636"/>
      </p:ext>
    </p:extLst>
  </p:cSld>
  <p:clrMapOvr>
    <a:masterClrMapping/>
  </p:clrMapOvr>
  <p:transition>
    <p:cover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723792"/>
            <a:ext cx="2464214" cy="2464204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99" r="-2499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4156524" y="1491586"/>
            <a:ext cx="4054772" cy="2900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71"/>
              </a:lnSpc>
            </a:pPr>
            <a:r>
              <a:rPr lang="en-US" sz="183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Address Salary &amp; Compensation Gaps</a:t>
            </a:r>
          </a:p>
          <a:p>
            <a:pPr marL="0" lvl="0" indent="0" algn="l">
              <a:lnSpc>
                <a:spcPts val="2571"/>
              </a:lnSpc>
            </a:pPr>
            <a:r>
              <a:rPr lang="en-US" sz="183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Ensure all employees receive performance-based bonuses or stock options to enhance job satisfaction.</a:t>
            </a:r>
          </a:p>
          <a:p>
            <a:pPr marL="0" lvl="0" indent="0" algn="l">
              <a:lnSpc>
                <a:spcPts val="2571"/>
              </a:lnSpc>
            </a:pPr>
            <a:r>
              <a:rPr lang="en-US" sz="183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Adjust salary structures based on performance trends and industry benchmarks to maintain competitiveness.</a:t>
            </a:r>
          </a:p>
          <a:p>
            <a:pPr marL="0" lvl="0" indent="0" algn="l">
              <a:lnSpc>
                <a:spcPts val="2571"/>
              </a:lnSpc>
            </a:pPr>
            <a:r>
              <a:rPr lang="en-US" sz="183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Identify salary outliers and rectify inconsistencies in pay distribution.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6099004"/>
            <a:ext cx="2464214" cy="2464204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24999" r="-2499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156524" y="5704681"/>
            <a:ext cx="4054772" cy="3224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71"/>
              </a:lnSpc>
            </a:pPr>
            <a:r>
              <a:rPr lang="en-US" sz="183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Strengthen Data Collection &amp; Validation</a:t>
            </a:r>
          </a:p>
          <a:p>
            <a:pPr marL="0" lvl="0" indent="0" algn="l">
              <a:lnSpc>
                <a:spcPts val="2571"/>
              </a:lnSpc>
            </a:pPr>
            <a:r>
              <a:rPr lang="en-US" sz="183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Ensure consistent data entry to prevent missing values in crucial fields like promotions, tenure, and manager records.</a:t>
            </a:r>
          </a:p>
          <a:p>
            <a:pPr marL="0" lvl="0" indent="0" algn="l">
              <a:lnSpc>
                <a:spcPts val="2571"/>
              </a:lnSpc>
            </a:pPr>
            <a:r>
              <a:rPr lang="en-US" sz="183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Implement automated data validation rules at the point of collection to reduce errors.</a:t>
            </a:r>
          </a:p>
          <a:p>
            <a:pPr marL="0" lvl="0" indent="0" algn="l">
              <a:lnSpc>
                <a:spcPts val="2571"/>
              </a:lnSpc>
            </a:pPr>
            <a:r>
              <a:rPr lang="en-US" sz="183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Conduct regular audits to ensure historical data remains complete and accurate.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09174" y="4225920"/>
            <a:ext cx="5122944" cy="496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56"/>
              </a:lnSpc>
            </a:pPr>
            <a:r>
              <a:rPr lang="en-US" sz="3578" b="1" spc="286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RECOMMENDATIONS</a:t>
            </a:r>
          </a:p>
        </p:txBody>
      </p:sp>
      <p:sp>
        <p:nvSpPr>
          <p:cNvPr id="9" name="AutoShape 9"/>
          <p:cNvSpPr/>
          <p:nvPr/>
        </p:nvSpPr>
        <p:spPr>
          <a:xfrm flipV="1">
            <a:off x="9709174" y="5513281"/>
            <a:ext cx="6770652" cy="0"/>
          </a:xfrm>
          <a:prstGeom prst="line">
            <a:avLst/>
          </a:prstGeom>
          <a:ln w="38100" cap="flat">
            <a:solidFill>
              <a:srgbClr val="1222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cover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358772" y="0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6913821" y="0"/>
                </a:moveTo>
                <a:lnTo>
                  <a:pt x="0" y="0"/>
                </a:lnTo>
                <a:lnTo>
                  <a:pt x="0" y="4114800"/>
                </a:lnTo>
                <a:lnTo>
                  <a:pt x="6913821" y="4114800"/>
                </a:lnTo>
                <a:lnTo>
                  <a:pt x="69138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2251804" y="4348990"/>
            <a:ext cx="13784393" cy="2089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81"/>
              </a:lnSpc>
            </a:pPr>
            <a:r>
              <a:rPr lang="en-US" sz="1629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 rot="5932622">
            <a:off x="-2076779" y="-1557234"/>
            <a:ext cx="8581051" cy="7660538"/>
          </a:xfrm>
          <a:custGeom>
            <a:avLst/>
            <a:gdLst/>
            <a:ahLst/>
            <a:cxnLst/>
            <a:rect l="l" t="t" r="r" b="b"/>
            <a:pathLst>
              <a:path w="8581051" h="7660538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>
            <a:off x="3100733" y="431560"/>
            <a:ext cx="839499" cy="83949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213747" y="1275900"/>
            <a:ext cx="494400" cy="4944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259300" y="431560"/>
            <a:ext cx="555717" cy="55571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036196" y="744709"/>
            <a:ext cx="1062382" cy="1062382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74248" y="7890032"/>
            <a:ext cx="839499" cy="839499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32400" y="8482330"/>
            <a:ext cx="494400" cy="49440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47F50-FE10-A0C5-3819-3BBDFD5A7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FEED0C2-53A2-B17C-FF05-A32DD8FF04FA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E4BEAE5F-DCB2-011D-43DD-AE93371FA6A9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6D49710-5706-53CB-84C0-CF582AA6773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09ED9C70-EBCE-39F3-B100-8F3946A42C6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4CB99E41-D776-A96D-27EF-74B4D3D238BA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41BC170A-D319-8E50-C107-F4E744A5C15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188FA0DB-BB1F-2D6A-1CD2-30951792F5F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62C77868-376D-DCED-DB71-6660F92F4EA3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E9AEFCC8-9ED3-7DC7-8CDD-293C4D655E3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A20A9EF6-812C-1A15-9C0A-510FDB5A27F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B917F6AE-74CC-F85E-EF78-099AC5797CC7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70EDF4D-DEAE-5396-6058-0F193114C1A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A130AA1D-11D6-5F88-CCF9-9F769426B38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C4B36871-B0B6-D76A-5C67-AEDA36AF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Challenges 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157FBCB7-519C-5EBE-BDFB-61C75FBD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410" y="2997688"/>
            <a:ext cx="11697899" cy="583434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CA" b="1" dirty="0"/>
              <a:t>Data Quality &amp; Accuracy</a:t>
            </a:r>
            <a:br>
              <a:rPr lang="en-CA" dirty="0"/>
            </a:br>
            <a:r>
              <a:rPr lang="en-CA" dirty="0"/>
              <a:t>Incomplete, outdated, or inconsistent employee records can lead to poor decisions.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Lack of Standardization</a:t>
            </a:r>
            <a:br>
              <a:rPr lang="en-CA" dirty="0"/>
            </a:br>
            <a:r>
              <a:rPr lang="en-CA" dirty="0"/>
              <a:t>Inconsistent formats or definitions (e.g., job titles, departments) make it hard to compare or combine data.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Change Resistance</a:t>
            </a:r>
            <a:br>
              <a:rPr lang="en-CA" dirty="0"/>
            </a:br>
            <a:r>
              <a:rPr lang="en-CA" dirty="0"/>
              <a:t>Teams may be hesitant to rely on data over intuition, especially in people-centered roles.</a:t>
            </a:r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8F8ECF65-AC71-4AA4-A928-210DEF30D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96601"/>
      </p:ext>
    </p:extLst>
  </p:cSld>
  <p:clrMapOvr>
    <a:masterClrMapping/>
  </p:clrMapOvr>
  <p:transition>
    <p:cover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97D30-7681-C3B1-3C53-E2D7FD1D5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48CE073-968A-FF54-3C8B-EF5B49FBF010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A890CDA7-D718-5038-8A72-560EF2869E16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D274BC-3C38-0E21-93C4-51A008DE30F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DDEB3DF-557A-1B39-610C-A07895D05D1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70D75CDC-02DB-1941-7864-764BEE96D004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FBB20D5A-60C1-D8DB-1263-493069FB583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F44F393-8715-B450-AC39-21C3E81B7CC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8A22D917-26EA-EA3C-0853-296B42D5A9FE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546E146C-9049-F92E-F146-29CCC1E91B5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E2E191AD-67CB-45FB-1513-F311B1DB2B0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F42DE9C2-271B-5FFA-8927-A2824CEDE3A4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9BC9838-6E27-BB0A-255D-FC44A7F9BDE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99E6D307-34E2-012E-EA07-2BDFB1D6E72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79D94365-C5AE-0B7B-CC1F-B52F97B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384810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9" name="Picture 8" descr="A magnifying glass and pen&#10;&#10;AI-generated content may be incorrect.">
            <a:extLst>
              <a:ext uri="{FF2B5EF4-FFF2-40B4-BE49-F238E27FC236}">
                <a16:creationId xmlns:a16="http://schemas.microsoft.com/office/drawing/2014/main" id="{94DE33F1-C729-7ACE-6B0F-2E660D325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135" y="1797024"/>
            <a:ext cx="5994459" cy="52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37786"/>
      </p:ext>
    </p:extLst>
  </p:cSld>
  <p:clrMapOvr>
    <a:masterClrMapping/>
  </p:clrMapOvr>
  <p:transition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Beige wavy abstract shape, graphic element"/>
          <p:cNvSpPr/>
          <p:nvPr/>
        </p:nvSpPr>
        <p:spPr>
          <a:xfrm>
            <a:off x="3010277" y="5192749"/>
            <a:ext cx="3085345" cy="3491197"/>
          </a:xfrm>
          <a:custGeom>
            <a:avLst/>
            <a:gdLst/>
            <a:ahLst/>
            <a:cxnLst/>
            <a:rect l="l" t="t" r="r" b="b"/>
            <a:pathLst>
              <a:path w="3085345" h="3491197">
                <a:moveTo>
                  <a:pt x="0" y="0"/>
                </a:moveTo>
                <a:lnTo>
                  <a:pt x="3085346" y="0"/>
                </a:lnTo>
                <a:lnTo>
                  <a:pt x="3085346" y="3491197"/>
                </a:lnTo>
                <a:lnTo>
                  <a:pt x="0" y="3491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961652" y="1603054"/>
            <a:ext cx="7182596" cy="3329283"/>
            <a:chOff x="0" y="0"/>
            <a:chExt cx="1369949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99491" cy="6350000"/>
            </a:xfrm>
            <a:custGeom>
              <a:avLst/>
              <a:gdLst/>
              <a:ahLst/>
              <a:cxnLst/>
              <a:rect l="l" t="t" r="r" b="b"/>
              <a:pathLst>
                <a:path w="13699491" h="6350000">
                  <a:moveTo>
                    <a:pt x="13699489" y="6350000"/>
                  </a:moveTo>
                  <a:lnTo>
                    <a:pt x="0" y="6350000"/>
                  </a:lnTo>
                  <a:lnTo>
                    <a:pt x="0" y="1899920"/>
                  </a:lnTo>
                  <a:cubicBezTo>
                    <a:pt x="0" y="1899920"/>
                    <a:pt x="2849880" y="0"/>
                    <a:pt x="6899910" y="0"/>
                  </a:cubicBezTo>
                  <a:cubicBezTo>
                    <a:pt x="11300460" y="0"/>
                    <a:pt x="13699491" y="1899920"/>
                    <a:pt x="13699491" y="1899920"/>
                  </a:cubicBezTo>
                  <a:lnTo>
                    <a:pt x="13699491" y="6350000"/>
                  </a:lnTo>
                  <a:close/>
                </a:path>
              </a:pathLst>
            </a:custGeom>
            <a:blipFill>
              <a:blip r:embed="rId4"/>
              <a:stretch>
                <a:fillRect t="-6901" b="-6901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67800" y="0"/>
            <a:ext cx="9220200" cy="10287000"/>
            <a:chOff x="0" y="0"/>
            <a:chExt cx="2428365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28365" cy="2709333"/>
            </a:xfrm>
            <a:custGeom>
              <a:avLst/>
              <a:gdLst/>
              <a:ahLst/>
              <a:cxnLst/>
              <a:rect l="l" t="t" r="r" b="b"/>
              <a:pathLst>
                <a:path w="2428365" h="2709333">
                  <a:moveTo>
                    <a:pt x="0" y="0"/>
                  </a:moveTo>
                  <a:lnTo>
                    <a:pt x="2428365" y="0"/>
                  </a:lnTo>
                  <a:lnTo>
                    <a:pt x="24283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0E7E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428365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958535" y="1834882"/>
            <a:ext cx="6945165" cy="899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51"/>
              </a:lnSpc>
              <a:spcBef>
                <a:spcPct val="0"/>
              </a:spcBef>
            </a:pPr>
            <a:r>
              <a:rPr lang="en-US" sz="6319" u="none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72810" y="3306639"/>
            <a:ext cx="6945165" cy="559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30"/>
              </a:lnSpc>
              <a:spcBef>
                <a:spcPct val="0"/>
              </a:spcBef>
            </a:pPr>
            <a:r>
              <a:rPr lang="en-US" sz="2664" b="1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T</a:t>
            </a: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his dataset provides structured insights into various aspects of an organization’s workforce, including:</a:t>
            </a:r>
          </a:p>
          <a:p>
            <a:pPr marL="575373" lvl="1" indent="-287686" algn="l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Employee Performance – Tracks performance evaluations and reviews.</a:t>
            </a:r>
          </a:p>
          <a:p>
            <a:pPr marL="575373" lvl="1" indent="-287686" algn="l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Satisfaction Levels – Links employee satisfaction to workplace factors.</a:t>
            </a:r>
          </a:p>
          <a:p>
            <a:pPr marL="575373" lvl="1" indent="-287686" algn="l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Education &amp; Qualifications – Captures educational background and its impact.</a:t>
            </a:r>
          </a:p>
          <a:p>
            <a:pPr marL="575373" lvl="1" indent="-287686" algn="l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Salary Distribution – Provides salary ranges for different job roles.</a:t>
            </a:r>
          </a:p>
          <a:p>
            <a:pPr marL="0" lvl="0" indent="0" algn="l">
              <a:lnSpc>
                <a:spcPts val="3730"/>
              </a:lnSpc>
              <a:spcBef>
                <a:spcPct val="0"/>
              </a:spcBef>
            </a:pPr>
            <a:endParaRPr lang="en-US" sz="2664" b="1" u="none" dirty="0">
              <a:solidFill>
                <a:srgbClr val="000000"/>
              </a:solidFill>
              <a:latin typeface="Opun Bold"/>
              <a:ea typeface="Opun Bold"/>
              <a:cs typeface="Opun Bold"/>
              <a:sym typeface="Opun Bold"/>
            </a:endParaRPr>
          </a:p>
        </p:txBody>
      </p:sp>
    </p:spTree>
    <p:extLst>
      <p:ext uri="{BB962C8B-B14F-4D97-AF65-F5344CB8AC3E}">
        <p14:creationId xmlns:p14="http://schemas.microsoft.com/office/powerpoint/2010/main" val="1446700948"/>
      </p:ext>
    </p:extLst>
  </p:cSld>
  <p:clrMapOvr>
    <a:masterClrMapping/>
  </p:clrMapOvr>
  <p:transition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A2EEB5-945F-55EA-64F1-0DF4626D9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C88BF8E-0E02-D8D4-1658-03D450F8F6AB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99952C5-AFEF-AC6B-34D4-D241B6E38587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22E2B3C5-430D-43E5-7873-E8EA847654B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A7772601-EEF3-7E23-E9B3-565214F0D39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728D9D36-A9BD-329C-28DD-F7AF1FF5F08B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3EA41A2-C8B9-F6A8-B944-23A0D6ED540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4F221AAF-4192-E9B6-0BE3-7C875D16597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28E769BE-5571-76EC-390B-5077F53B2AB9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988CF92B-F4D4-E94E-9B05-F52D04E4BA0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13871C62-E451-BD73-8FF5-DB2063A5AD64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DCE964CA-EF46-3FE3-99A7-11E835967316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0DD309D-B36C-E504-BDE2-AD461AC978D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4CA647DC-4946-97FF-07A8-DA6C867D5899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AB21029B-C389-6EDB-5E82-2AA72A72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r>
              <a:rPr lang="en-CA" b="1" dirty="0"/>
              <a:t> </a:t>
            </a:r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FD38D92C-4FBF-C2B0-90B8-559CBE00E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5877C8-A63C-DB4C-3474-3D1A0D1E6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" y="2185266"/>
            <a:ext cx="17918536" cy="71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60016"/>
      </p:ext>
    </p:extLst>
  </p:cSld>
  <p:clrMapOvr>
    <a:masterClrMapping/>
  </p:clrMapOvr>
  <p:transition>
    <p:cover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FC0631-E410-D6AD-BCDC-9E45720E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64519"/>
            <a:ext cx="5783580" cy="6557961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2"/>
                </a:solidFill>
              </a:rPr>
              <a:t>Employee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89D823-1D17-6CCB-8581-6EA0DCB3A56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05800" y="1220723"/>
            <a:ext cx="7831836" cy="6437377"/>
          </a:xfrm>
          <a:prstGeom prst="rect">
            <a:avLst/>
          </a:prstGeom>
        </p:spPr>
        <p:txBody>
          <a:bodyPr numCol="2" anchor="ctr"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Employee ID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FirstName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LastName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Gender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Business Travel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Department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Distance From Home (KM)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State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Ethnicity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Education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Education Field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Job Role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Marital Status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Salary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Stock Option Level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Over Time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Hire Date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Attrition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Years At Company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Years In Most Recent Role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Year Since Last Promotion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Years With Curr 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35DDE-5571-526F-9A0F-9A0A815280DE}"/>
              </a:ext>
            </a:extLst>
          </p:cNvPr>
          <p:cNvSpPr txBox="1"/>
          <p:nvPr/>
        </p:nvSpPr>
        <p:spPr>
          <a:xfrm>
            <a:off x="9159011" y="7930037"/>
            <a:ext cx="5791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Rows: 1471  rows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52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B8A250-5E5C-3D8E-F25D-4E30AF342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0B16E19-9EE2-7111-0B02-73AC256757D7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F3AFD5F-0B88-2C95-75B6-F47E3C06A512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633532B-6933-8122-1B43-BBBCCF1A87D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7CE9A4F-F904-CFE5-75C3-160DAAC5EA2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CA77CFF1-1121-4B94-76C3-BDAB89F46ADA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0AC1E730-3BE0-CCBD-BC53-B53B9F61376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03EC9F9-F69C-747E-5B84-94902897E72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26744931-032A-1DDE-BDB1-6B58292625C9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90C9E2A7-9629-18BE-EA0C-7DE1F23E247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1712269B-39EE-3D2B-A4A7-0804F04D453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AFCC6E8D-7BDF-B83A-2D80-9567AEFB793B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5669B02-0BD6-2737-720C-B0557D6B2D5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411A7ECC-96C5-8E0C-D04F-485D3872B539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6E864FDC-3105-8105-EE0D-ADCB9919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7308B198-958F-87A4-C50B-BBCAA876A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4" name="Picture 3" descr="A screenshot of a number grid&#10;&#10;AI-generated content may be incorrect.">
            <a:extLst>
              <a:ext uri="{FF2B5EF4-FFF2-40B4-BE49-F238E27FC236}">
                <a16:creationId xmlns:a16="http://schemas.microsoft.com/office/drawing/2014/main" id="{0079C1B7-364A-34CC-295F-B1078E359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0" y="2147684"/>
            <a:ext cx="18060459" cy="726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6686"/>
      </p:ext>
    </p:extLst>
  </p:cSld>
  <p:clrMapOvr>
    <a:masterClrMapping/>
  </p:clrMapOvr>
  <p:transition>
    <p:cover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741</Words>
  <Application>Microsoft Office PowerPoint</Application>
  <PresentationFormat>Custom</PresentationFormat>
  <Paragraphs>139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Hero</vt:lpstr>
      <vt:lpstr>Opun Bold</vt:lpstr>
      <vt:lpstr>Canva Sans</vt:lpstr>
      <vt:lpstr>Barlow Bold</vt:lpstr>
      <vt:lpstr>Barlow</vt:lpstr>
      <vt:lpstr>HK Grotesk Medium</vt:lpstr>
      <vt:lpstr>Arial</vt:lpstr>
      <vt:lpstr>Aptos Narrow</vt:lpstr>
      <vt:lpstr>Opun</vt:lpstr>
      <vt:lpstr>Wingdings</vt:lpstr>
      <vt:lpstr>HK Grotesk Bold</vt:lpstr>
      <vt:lpstr>Calibri</vt:lpstr>
      <vt:lpstr>Office Theme</vt:lpstr>
      <vt:lpstr>PowerPoint Presentation</vt:lpstr>
      <vt:lpstr>PowerPoint Presentation</vt:lpstr>
      <vt:lpstr>Introduction</vt:lpstr>
      <vt:lpstr>Challenges </vt:lpstr>
      <vt:lpstr>Methodology</vt:lpstr>
      <vt:lpstr>PowerPoint Presentation</vt:lpstr>
      <vt:lpstr>Data OverView </vt:lpstr>
      <vt:lpstr>Employee Data</vt:lpstr>
      <vt:lpstr>Data OverView</vt:lpstr>
      <vt:lpstr>Performance</vt:lpstr>
      <vt:lpstr>Data OverView</vt:lpstr>
      <vt:lpstr>Data OverView</vt:lpstr>
      <vt:lpstr>Data OverView</vt:lpstr>
      <vt:lpstr>Data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Salary</vt:lpstr>
      <vt:lpstr>Retirement</vt:lpstr>
      <vt:lpstr>Promotion</vt:lpstr>
      <vt:lpstr>Most Recent Role</vt:lpstr>
      <vt:lpstr>Most current Role</vt:lpstr>
      <vt:lpstr>Current Manger</vt:lpstr>
      <vt:lpstr>Review Date</vt:lpstr>
      <vt:lpstr>AGE</vt:lpstr>
      <vt:lpstr>Gender</vt:lpstr>
      <vt:lpstr>Salary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Data analyiss</dc:title>
  <cp:lastModifiedBy>abdelrhman hesham</cp:lastModifiedBy>
  <cp:revision>2</cp:revision>
  <dcterms:created xsi:type="dcterms:W3CDTF">2006-08-16T00:00:00Z</dcterms:created>
  <dcterms:modified xsi:type="dcterms:W3CDTF">2025-04-07T12:33:04Z</dcterms:modified>
  <dc:identifier>DAGgkc4adt4</dc:identifier>
</cp:coreProperties>
</file>