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80a07979e9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80a07979e9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80a07979e9_0_2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80a07979e9_0_2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80a07979e9_0_2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80a07979e9_0_2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80a07979e9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80a07979e9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80a07979e9_0_1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80a07979e9_0_1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80a07979e9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80a07979e9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80a07979e9_0_2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80a07979e9_0_2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80a07979e9_0_2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80a07979e9_0_2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gallery dir="l"/>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RAHUL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TravelTide Customer Segments Analysis</a:t>
            </a:r>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131275" y="221875"/>
            <a:ext cx="5948700" cy="607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800"/>
              <a:t>Abstract of </a:t>
            </a:r>
            <a:r>
              <a:rPr lang="en" sz="1800"/>
              <a:t>TravelTide Customer Segment Analysis</a:t>
            </a:r>
            <a:endParaRPr sz="1800"/>
          </a:p>
        </p:txBody>
      </p:sp>
      <p:sp>
        <p:nvSpPr>
          <p:cNvPr id="284" name="Google Shape;284;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5" name="Google Shape;285;p14"/>
          <p:cNvSpPr txBox="1"/>
          <p:nvPr/>
        </p:nvSpPr>
        <p:spPr>
          <a:xfrm>
            <a:off x="342900" y="879450"/>
            <a:ext cx="8350500" cy="39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Hello everyone, Today, I'm here to share an exciting journey through data and insights that can help our business thrive. Imagine data as puzzle pieces; we'll put them together to reveal a bigger picture.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We started by organizing our customer data, making it easier to understand. Then, we looked at customer behaviors and preferences. It's like getting to know your friends better to plan exciting adventures together.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Our journey has five stops: hotel stays, luggage, flights, discounts, and flexible plans. At each stop, we'll discover something special. </a:t>
            </a:r>
            <a:br>
              <a:rPr lang="en">
                <a:solidFill>
                  <a:schemeClr val="lt1"/>
                </a:solidFill>
                <a:latin typeface="Nunito"/>
                <a:ea typeface="Nunito"/>
                <a:cs typeface="Nunito"/>
                <a:sym typeface="Nunito"/>
              </a:rPr>
            </a:b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For example, we'll find out which customers might love a free hotel meal or a free checked bag. We'll learn how to make travel more appealing for different groups and personalized rewards program that keeps customers returning to the TravelTide platform.</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So, let's embark on this data-driven adventure, unlocking insights that will make Elena’s rewards program project to be successful and customers happier.</a:t>
            </a:r>
            <a:endParaRPr>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9" name="Shape 289"/>
        <p:cNvGrpSpPr/>
        <p:nvPr/>
      </p:nvGrpSpPr>
      <p:grpSpPr>
        <a:xfrm>
          <a:off x="0" y="0"/>
          <a:ext cx="0" cy="0"/>
          <a:chOff x="0" y="0"/>
          <a:chExt cx="0" cy="0"/>
        </a:xfrm>
      </p:grpSpPr>
      <p:sp>
        <p:nvSpPr>
          <p:cNvPr id="290" name="Google Shape;290;p15"/>
          <p:cNvSpPr txBox="1"/>
          <p:nvPr>
            <p:ph idx="4294967295" type="subTitle"/>
          </p:nvPr>
        </p:nvSpPr>
        <p:spPr>
          <a:xfrm>
            <a:off x="4860900" y="998450"/>
            <a:ext cx="4283100" cy="349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lt1"/>
                </a:solidFill>
                <a:latin typeface="Calibri"/>
                <a:ea typeface="Calibri"/>
                <a:cs typeface="Calibri"/>
                <a:sym typeface="Calibri"/>
              </a:rPr>
              <a:t>Mid-Stay Visitors and Extended-Stay Travelers:</a:t>
            </a:r>
            <a:endParaRPr b="1" sz="1400">
              <a:solidFill>
                <a:schemeClr val="lt1"/>
              </a:solidFill>
              <a:latin typeface="Calibri"/>
              <a:ea typeface="Calibri"/>
              <a:cs typeface="Calibri"/>
              <a:sym typeface="Calibri"/>
            </a:endParaRPr>
          </a:p>
          <a:p>
            <a:pPr indent="-311150" lvl="0" marL="457200" rtl="0" algn="l">
              <a:spcBef>
                <a:spcPts val="1200"/>
              </a:spcBef>
              <a:spcAft>
                <a:spcPts val="0"/>
              </a:spcAft>
              <a:buClr>
                <a:schemeClr val="lt1"/>
              </a:buClr>
              <a:buSzPts val="1300"/>
              <a:buFont typeface="Calibri"/>
              <a:buChar char="●"/>
            </a:pPr>
            <a:r>
              <a:rPr lang="en">
                <a:solidFill>
                  <a:schemeClr val="lt1"/>
                </a:solidFill>
                <a:latin typeface="Calibri"/>
                <a:ea typeface="Calibri"/>
                <a:cs typeface="Calibri"/>
                <a:sym typeface="Calibri"/>
              </a:rPr>
              <a:t>Prefer longer hotel stays.</a:t>
            </a:r>
            <a:endParaRPr>
              <a:solidFill>
                <a:schemeClr val="lt1"/>
              </a:solidFill>
              <a:latin typeface="Calibri"/>
              <a:ea typeface="Calibri"/>
              <a:cs typeface="Calibri"/>
              <a:sym typeface="Calibri"/>
            </a:endParaRPr>
          </a:p>
          <a:p>
            <a:pPr indent="-311150" lvl="0" marL="457200" rtl="0" algn="l">
              <a:spcBef>
                <a:spcPts val="0"/>
              </a:spcBef>
              <a:spcAft>
                <a:spcPts val="0"/>
              </a:spcAft>
              <a:buClr>
                <a:schemeClr val="lt1"/>
              </a:buClr>
              <a:buSzPts val="1300"/>
              <a:buFont typeface="Calibri"/>
              <a:buChar char="●"/>
            </a:pPr>
            <a:r>
              <a:rPr lang="en">
                <a:solidFill>
                  <a:schemeClr val="lt1"/>
                </a:solidFill>
                <a:latin typeface="Calibri"/>
                <a:ea typeface="Calibri"/>
                <a:cs typeface="Calibri"/>
                <a:sym typeface="Calibri"/>
              </a:rPr>
              <a:t>Value added benefits during their visit.</a:t>
            </a:r>
            <a:endParaRPr>
              <a:solidFill>
                <a:schemeClr val="lt1"/>
              </a:solidFill>
              <a:latin typeface="Calibri"/>
              <a:ea typeface="Calibri"/>
              <a:cs typeface="Calibri"/>
              <a:sym typeface="Calibri"/>
            </a:endParaRPr>
          </a:p>
          <a:p>
            <a:pPr indent="-311150" lvl="0" marL="457200" rtl="0" algn="l">
              <a:spcBef>
                <a:spcPts val="0"/>
              </a:spcBef>
              <a:spcAft>
                <a:spcPts val="0"/>
              </a:spcAft>
              <a:buClr>
                <a:schemeClr val="lt1"/>
              </a:buClr>
              <a:buSzPts val="1300"/>
              <a:buFont typeface="Calibri"/>
              <a:buChar char="●"/>
            </a:pPr>
            <a:r>
              <a:rPr lang="en">
                <a:solidFill>
                  <a:schemeClr val="lt1"/>
                </a:solidFill>
                <a:latin typeface="Calibri"/>
                <a:ea typeface="Calibri"/>
                <a:cs typeface="Calibri"/>
                <a:sym typeface="Calibri"/>
              </a:rPr>
              <a:t>Attracted by free hotel meals for convenience.</a:t>
            </a:r>
            <a:endParaRPr>
              <a:solidFill>
                <a:schemeClr val="lt1"/>
              </a:solidFill>
              <a:latin typeface="Calibri"/>
              <a:ea typeface="Calibri"/>
              <a:cs typeface="Calibri"/>
              <a:sym typeface="Calibri"/>
            </a:endParaRPr>
          </a:p>
          <a:p>
            <a:pPr indent="0" lvl="0" marL="0" rtl="0" algn="l">
              <a:spcBef>
                <a:spcPts val="1200"/>
              </a:spcBef>
              <a:spcAft>
                <a:spcPts val="0"/>
              </a:spcAft>
              <a:buNone/>
            </a:pPr>
            <a:r>
              <a:t/>
            </a:r>
            <a:endParaRPr>
              <a:solidFill>
                <a:schemeClr val="lt1"/>
              </a:solidFill>
              <a:latin typeface="Calibri"/>
              <a:ea typeface="Calibri"/>
              <a:cs typeface="Calibri"/>
              <a:sym typeface="Calibri"/>
            </a:endParaRPr>
          </a:p>
          <a:p>
            <a:pPr indent="0" lvl="0" marL="0" rtl="0" algn="l">
              <a:spcBef>
                <a:spcPts val="1200"/>
              </a:spcBef>
              <a:spcAft>
                <a:spcPts val="0"/>
              </a:spcAft>
              <a:buNone/>
            </a:pPr>
            <a:r>
              <a:rPr b="1" lang="en" sz="1400">
                <a:solidFill>
                  <a:schemeClr val="lt1"/>
                </a:solidFill>
              </a:rPr>
              <a:t>Short-Stay Guests:</a:t>
            </a:r>
            <a:endParaRPr b="1" sz="1400">
              <a:solidFill>
                <a:schemeClr val="lt1"/>
              </a:solidFill>
            </a:endParaRPr>
          </a:p>
          <a:p>
            <a:pPr indent="-311150" lvl="0" marL="457200" rtl="0" algn="l">
              <a:spcBef>
                <a:spcPts val="1200"/>
              </a:spcBef>
              <a:spcAft>
                <a:spcPts val="0"/>
              </a:spcAft>
              <a:buClr>
                <a:schemeClr val="lt1"/>
              </a:buClr>
              <a:buSzPts val="1300"/>
              <a:buFont typeface="Calibri"/>
              <a:buChar char="●"/>
            </a:pPr>
            <a:r>
              <a:rPr lang="en">
                <a:solidFill>
                  <a:schemeClr val="lt1"/>
                </a:solidFill>
                <a:latin typeface="Calibri"/>
                <a:ea typeface="Calibri"/>
                <a:cs typeface="Calibri"/>
                <a:sym typeface="Calibri"/>
              </a:rPr>
              <a:t>Opt for quick trips and convenience. </a:t>
            </a:r>
            <a:endParaRPr>
              <a:solidFill>
                <a:schemeClr val="lt1"/>
              </a:solidFill>
              <a:latin typeface="Calibri"/>
              <a:ea typeface="Calibri"/>
              <a:cs typeface="Calibri"/>
              <a:sym typeface="Calibri"/>
            </a:endParaRPr>
          </a:p>
          <a:p>
            <a:pPr indent="-311150" lvl="0" marL="457200" rtl="0" algn="l">
              <a:spcBef>
                <a:spcPts val="0"/>
              </a:spcBef>
              <a:spcAft>
                <a:spcPts val="0"/>
              </a:spcAft>
              <a:buClr>
                <a:schemeClr val="lt1"/>
              </a:buClr>
              <a:buSzPts val="1300"/>
              <a:buFont typeface="Calibri"/>
              <a:buChar char="●"/>
            </a:pPr>
            <a:r>
              <a:rPr lang="en">
                <a:solidFill>
                  <a:schemeClr val="lt1"/>
                </a:solidFill>
                <a:latin typeface="Calibri"/>
                <a:ea typeface="Calibri"/>
                <a:cs typeface="Calibri"/>
                <a:sym typeface="Calibri"/>
              </a:rPr>
              <a:t>May appreciate complimentary breakfast or meals. </a:t>
            </a:r>
            <a:endParaRPr>
              <a:solidFill>
                <a:schemeClr val="lt1"/>
              </a:solidFill>
              <a:latin typeface="Calibri"/>
              <a:ea typeface="Calibri"/>
              <a:cs typeface="Calibri"/>
              <a:sym typeface="Calibri"/>
            </a:endParaRPr>
          </a:p>
          <a:p>
            <a:pPr indent="-311150" lvl="0" marL="457200" rtl="0" algn="l">
              <a:spcBef>
                <a:spcPts val="0"/>
              </a:spcBef>
              <a:spcAft>
                <a:spcPts val="0"/>
              </a:spcAft>
              <a:buClr>
                <a:schemeClr val="lt1"/>
              </a:buClr>
              <a:buSzPts val="1300"/>
              <a:buFont typeface="Calibri"/>
              <a:buChar char="●"/>
            </a:pPr>
            <a:r>
              <a:rPr lang="en">
                <a:solidFill>
                  <a:schemeClr val="lt1"/>
                </a:solidFill>
                <a:latin typeface="Calibri"/>
                <a:ea typeface="Calibri"/>
                <a:cs typeface="Calibri"/>
                <a:sym typeface="Calibri"/>
              </a:rPr>
              <a:t>Offering a special promotion like "Stay 3 Nights, Get Breakfast Included" can be compelling.</a:t>
            </a:r>
            <a:endParaRPr>
              <a:solidFill>
                <a:schemeClr val="lt1"/>
              </a:solidFill>
              <a:latin typeface="Calibri"/>
              <a:ea typeface="Calibri"/>
              <a:cs typeface="Calibri"/>
              <a:sym typeface="Calibri"/>
            </a:endParaRPr>
          </a:p>
        </p:txBody>
      </p:sp>
      <p:pic>
        <p:nvPicPr>
          <p:cNvPr id="291" name="Google Shape;291;p15"/>
          <p:cNvPicPr preferRelativeResize="0"/>
          <p:nvPr/>
        </p:nvPicPr>
        <p:blipFill rotWithShape="1">
          <a:blip r:embed="rId3">
            <a:alphaModFix/>
          </a:blip>
          <a:srcRect b="0" l="199" r="0" t="0"/>
          <a:stretch/>
        </p:blipFill>
        <p:spPr>
          <a:xfrm>
            <a:off x="160725" y="1391075"/>
            <a:ext cx="4570975" cy="2935425"/>
          </a:xfrm>
          <a:prstGeom prst="rect">
            <a:avLst/>
          </a:prstGeom>
          <a:noFill/>
          <a:ln>
            <a:noFill/>
          </a:ln>
        </p:spPr>
      </p:pic>
      <p:sp>
        <p:nvSpPr>
          <p:cNvPr id="292" name="Google Shape;292;p15"/>
          <p:cNvSpPr txBox="1"/>
          <p:nvPr/>
        </p:nvSpPr>
        <p:spPr>
          <a:xfrm>
            <a:off x="522600" y="3763800"/>
            <a:ext cx="4338300" cy="4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Nunito"/>
                <a:ea typeface="Nunito"/>
                <a:cs typeface="Nunito"/>
                <a:sym typeface="Nunito"/>
              </a:rPr>
              <a:t>Fig: Customer Segments By Staying Night in Hotel</a:t>
            </a:r>
            <a:endParaRPr sz="1100">
              <a:solidFill>
                <a:schemeClr val="lt1"/>
              </a:solidFill>
              <a:latin typeface="Nunito"/>
              <a:ea typeface="Nunito"/>
              <a:cs typeface="Nunito"/>
              <a:sym typeface="Nunito"/>
            </a:endParaRPr>
          </a:p>
        </p:txBody>
      </p:sp>
      <p:sp>
        <p:nvSpPr>
          <p:cNvPr id="293" name="Google Shape;293;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idx="1" type="body"/>
          </p:nvPr>
        </p:nvSpPr>
        <p:spPr>
          <a:xfrm>
            <a:off x="50" y="3045750"/>
            <a:ext cx="3045600" cy="2097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425">
                <a:latin typeface="Calibri"/>
                <a:ea typeface="Calibri"/>
                <a:cs typeface="Calibri"/>
                <a:sym typeface="Calibri"/>
              </a:rPr>
              <a:t>Single Bag Travelers: 	</a:t>
            </a:r>
            <a:endParaRPr b="1" sz="1425">
              <a:latin typeface="Calibri"/>
              <a:ea typeface="Calibri"/>
              <a:cs typeface="Calibri"/>
              <a:sym typeface="Calibri"/>
            </a:endParaRPr>
          </a:p>
          <a:p>
            <a:pPr indent="-312737" lvl="0" marL="457200" rtl="0" algn="l">
              <a:lnSpc>
                <a:spcPct val="95000"/>
              </a:lnSpc>
              <a:spcBef>
                <a:spcPts val="1200"/>
              </a:spcBef>
              <a:spcAft>
                <a:spcPts val="0"/>
              </a:spcAft>
              <a:buSzPts val="1325"/>
              <a:buFont typeface="Calibri"/>
              <a:buChar char="●"/>
            </a:pPr>
            <a:r>
              <a:rPr lang="en" sz="1325">
                <a:latin typeface="Calibri"/>
                <a:ea typeface="Calibri"/>
                <a:cs typeface="Calibri"/>
                <a:sym typeface="Calibri"/>
              </a:rPr>
              <a:t>Typically travel light with just one bag.</a:t>
            </a:r>
            <a:endParaRPr sz="1325">
              <a:latin typeface="Calibri"/>
              <a:ea typeface="Calibri"/>
              <a:cs typeface="Calibri"/>
              <a:sym typeface="Calibri"/>
            </a:endParaRPr>
          </a:p>
          <a:p>
            <a:pPr indent="-312737" lvl="0" marL="457200" rtl="0" algn="l">
              <a:lnSpc>
                <a:spcPct val="95000"/>
              </a:lnSpc>
              <a:spcBef>
                <a:spcPts val="0"/>
              </a:spcBef>
              <a:spcAft>
                <a:spcPts val="0"/>
              </a:spcAft>
              <a:buSzPts val="1325"/>
              <a:buFont typeface="Calibri"/>
              <a:buChar char="●"/>
            </a:pPr>
            <a:r>
              <a:rPr lang="en" sz="1325">
                <a:latin typeface="Calibri"/>
                <a:ea typeface="Calibri"/>
                <a:cs typeface="Calibri"/>
                <a:sym typeface="Calibri"/>
              </a:rPr>
              <a:t>Ideal for promoting free checked bags as a loyalty perk.</a:t>
            </a:r>
            <a:endParaRPr sz="1325">
              <a:latin typeface="Calibri"/>
              <a:ea typeface="Calibri"/>
              <a:cs typeface="Calibri"/>
              <a:sym typeface="Calibri"/>
            </a:endParaRPr>
          </a:p>
        </p:txBody>
      </p:sp>
      <p:sp>
        <p:nvSpPr>
          <p:cNvPr id="299" name="Google Shape;299;p16"/>
          <p:cNvSpPr txBox="1"/>
          <p:nvPr>
            <p:ph idx="1" type="body"/>
          </p:nvPr>
        </p:nvSpPr>
        <p:spPr>
          <a:xfrm>
            <a:off x="3045650" y="3045925"/>
            <a:ext cx="3088500" cy="2097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425">
                <a:latin typeface="Calibri"/>
                <a:ea typeface="Calibri"/>
                <a:cs typeface="Calibri"/>
                <a:sym typeface="Calibri"/>
              </a:rPr>
              <a:t>Double Bag Travelers:</a:t>
            </a:r>
            <a:endParaRPr b="1" sz="1425">
              <a:latin typeface="Calibri"/>
              <a:ea typeface="Calibri"/>
              <a:cs typeface="Calibri"/>
              <a:sym typeface="Calibri"/>
            </a:endParaRPr>
          </a:p>
          <a:p>
            <a:pPr indent="-312737" lvl="0" marL="457200" rtl="0" algn="l">
              <a:lnSpc>
                <a:spcPct val="95000"/>
              </a:lnSpc>
              <a:spcBef>
                <a:spcPts val="1200"/>
              </a:spcBef>
              <a:spcAft>
                <a:spcPts val="0"/>
              </a:spcAft>
              <a:buSzPts val="1325"/>
              <a:buFont typeface="Calibri"/>
              <a:buChar char="●"/>
            </a:pPr>
            <a:r>
              <a:rPr lang="en" sz="1325">
                <a:latin typeface="Calibri"/>
                <a:ea typeface="Calibri"/>
                <a:cs typeface="Calibri"/>
                <a:sym typeface="Calibri"/>
              </a:rPr>
              <a:t>Frequently check in two bags.</a:t>
            </a:r>
            <a:endParaRPr sz="1325">
              <a:latin typeface="Calibri"/>
              <a:ea typeface="Calibri"/>
              <a:cs typeface="Calibri"/>
              <a:sym typeface="Calibri"/>
            </a:endParaRPr>
          </a:p>
          <a:p>
            <a:pPr indent="-312737" lvl="0" marL="457200" rtl="0" algn="l">
              <a:lnSpc>
                <a:spcPct val="95000"/>
              </a:lnSpc>
              <a:spcBef>
                <a:spcPts val="0"/>
              </a:spcBef>
              <a:spcAft>
                <a:spcPts val="0"/>
              </a:spcAft>
              <a:buSzPts val="1325"/>
              <a:buFont typeface="Calibri"/>
              <a:buChar char="●"/>
            </a:pPr>
            <a:r>
              <a:rPr lang="en" sz="1325">
                <a:latin typeface="Calibri"/>
                <a:ea typeface="Calibri"/>
                <a:cs typeface="Calibri"/>
                <a:sym typeface="Calibri"/>
              </a:rPr>
              <a:t>Could benefit from free checked bag services for added convenience.</a:t>
            </a:r>
            <a:endParaRPr sz="1325">
              <a:latin typeface="Calibri"/>
              <a:ea typeface="Calibri"/>
              <a:cs typeface="Calibri"/>
              <a:sym typeface="Calibri"/>
            </a:endParaRPr>
          </a:p>
        </p:txBody>
      </p:sp>
      <p:sp>
        <p:nvSpPr>
          <p:cNvPr id="300" name="Google Shape;300;p16"/>
          <p:cNvSpPr txBox="1"/>
          <p:nvPr>
            <p:ph idx="1" type="body"/>
          </p:nvPr>
        </p:nvSpPr>
        <p:spPr>
          <a:xfrm>
            <a:off x="6134125" y="3045750"/>
            <a:ext cx="3045600" cy="2139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425">
                <a:latin typeface="Calibri"/>
                <a:ea typeface="Calibri"/>
                <a:cs typeface="Calibri"/>
                <a:sym typeface="Calibri"/>
              </a:rPr>
              <a:t>Heavy Packers:</a:t>
            </a:r>
            <a:endParaRPr b="1" sz="1425">
              <a:latin typeface="Calibri"/>
              <a:ea typeface="Calibri"/>
              <a:cs typeface="Calibri"/>
              <a:sym typeface="Calibri"/>
            </a:endParaRPr>
          </a:p>
          <a:p>
            <a:pPr indent="-312737" lvl="0" marL="457200" rtl="0" algn="l">
              <a:lnSpc>
                <a:spcPct val="95000"/>
              </a:lnSpc>
              <a:spcBef>
                <a:spcPts val="1200"/>
              </a:spcBef>
              <a:spcAft>
                <a:spcPts val="0"/>
              </a:spcAft>
              <a:buSzPts val="1325"/>
              <a:buFont typeface="Calibri"/>
              <a:buChar char="●"/>
            </a:pPr>
            <a:r>
              <a:rPr lang="en" sz="1325">
                <a:latin typeface="Calibri"/>
                <a:ea typeface="Calibri"/>
                <a:cs typeface="Calibri"/>
                <a:sym typeface="Calibri"/>
              </a:rPr>
              <a:t>Travel with multiple checked bags.</a:t>
            </a:r>
            <a:endParaRPr sz="1325">
              <a:latin typeface="Calibri"/>
              <a:ea typeface="Calibri"/>
              <a:cs typeface="Calibri"/>
              <a:sym typeface="Calibri"/>
            </a:endParaRPr>
          </a:p>
          <a:p>
            <a:pPr indent="-312737" lvl="0" marL="457200" rtl="0" algn="l">
              <a:lnSpc>
                <a:spcPct val="95000"/>
              </a:lnSpc>
              <a:spcBef>
                <a:spcPts val="0"/>
              </a:spcBef>
              <a:spcAft>
                <a:spcPts val="0"/>
              </a:spcAft>
              <a:buSzPts val="1325"/>
              <a:buFont typeface="Calibri"/>
              <a:buChar char="●"/>
            </a:pPr>
            <a:r>
              <a:rPr lang="en" sz="1325">
                <a:latin typeface="Calibri"/>
                <a:ea typeface="Calibri"/>
                <a:cs typeface="Calibri"/>
                <a:sym typeface="Calibri"/>
              </a:rPr>
              <a:t>Offering free checked bags can cater to their needs and enhance their experience.</a:t>
            </a:r>
            <a:endParaRPr sz="1325">
              <a:latin typeface="Calibri"/>
              <a:ea typeface="Calibri"/>
              <a:cs typeface="Calibri"/>
              <a:sym typeface="Calibri"/>
            </a:endParaRPr>
          </a:p>
          <a:p>
            <a:pPr indent="0" lvl="0" marL="457200" rtl="0" algn="l">
              <a:lnSpc>
                <a:spcPct val="95000"/>
              </a:lnSpc>
              <a:spcBef>
                <a:spcPts val="1200"/>
              </a:spcBef>
              <a:spcAft>
                <a:spcPts val="1200"/>
              </a:spcAft>
              <a:buNone/>
            </a:pPr>
            <a:r>
              <a:t/>
            </a:r>
            <a:endParaRPr sz="1325">
              <a:latin typeface="Calibri"/>
              <a:ea typeface="Calibri"/>
              <a:cs typeface="Calibri"/>
              <a:sym typeface="Calibri"/>
            </a:endParaRPr>
          </a:p>
        </p:txBody>
      </p:sp>
      <p:pic>
        <p:nvPicPr>
          <p:cNvPr id="301" name="Google Shape;301;p16"/>
          <p:cNvPicPr preferRelativeResize="0"/>
          <p:nvPr/>
        </p:nvPicPr>
        <p:blipFill>
          <a:blip r:embed="rId3">
            <a:alphaModFix/>
          </a:blip>
          <a:stretch>
            <a:fillRect/>
          </a:stretch>
        </p:blipFill>
        <p:spPr>
          <a:xfrm>
            <a:off x="2218963" y="212900"/>
            <a:ext cx="4741884" cy="2470676"/>
          </a:xfrm>
          <a:prstGeom prst="rect">
            <a:avLst/>
          </a:prstGeom>
          <a:noFill/>
          <a:ln>
            <a:noFill/>
          </a:ln>
        </p:spPr>
      </p:pic>
      <p:sp>
        <p:nvSpPr>
          <p:cNvPr id="302" name="Google Shape;302;p16"/>
          <p:cNvSpPr txBox="1"/>
          <p:nvPr/>
        </p:nvSpPr>
        <p:spPr>
          <a:xfrm>
            <a:off x="2672600" y="2683575"/>
            <a:ext cx="4338300" cy="4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Nunito"/>
                <a:ea typeface="Nunito"/>
                <a:cs typeface="Nunito"/>
                <a:sym typeface="Nunito"/>
              </a:rPr>
              <a:t>Fig: Customer Segments By Checked Bags</a:t>
            </a:r>
            <a:endParaRPr sz="1100">
              <a:solidFill>
                <a:schemeClr val="lt1"/>
              </a:solidFill>
              <a:latin typeface="Nunito"/>
              <a:ea typeface="Nunito"/>
              <a:cs typeface="Nunito"/>
              <a:sym typeface="Nunito"/>
            </a:endParaRPr>
          </a:p>
        </p:txBody>
      </p:sp>
      <p:sp>
        <p:nvSpPr>
          <p:cNvPr id="303" name="Google Shape;303;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7" name="Shape 307"/>
        <p:cNvGrpSpPr/>
        <p:nvPr/>
      </p:nvGrpSpPr>
      <p:grpSpPr>
        <a:xfrm>
          <a:off x="0" y="0"/>
          <a:ext cx="0" cy="0"/>
          <a:chOff x="0" y="0"/>
          <a:chExt cx="0" cy="0"/>
        </a:xfrm>
      </p:grpSpPr>
      <p:pic>
        <p:nvPicPr>
          <p:cNvPr id="308" name="Google Shape;308;p17"/>
          <p:cNvPicPr preferRelativeResize="0"/>
          <p:nvPr/>
        </p:nvPicPr>
        <p:blipFill>
          <a:blip r:embed="rId3">
            <a:alphaModFix/>
          </a:blip>
          <a:stretch>
            <a:fillRect/>
          </a:stretch>
        </p:blipFill>
        <p:spPr>
          <a:xfrm>
            <a:off x="1922700" y="115574"/>
            <a:ext cx="5298600" cy="2561600"/>
          </a:xfrm>
          <a:prstGeom prst="rect">
            <a:avLst/>
          </a:prstGeom>
          <a:noFill/>
          <a:ln>
            <a:noFill/>
          </a:ln>
        </p:spPr>
      </p:pic>
      <p:sp>
        <p:nvSpPr>
          <p:cNvPr id="309" name="Google Shape;309;p17"/>
          <p:cNvSpPr txBox="1"/>
          <p:nvPr/>
        </p:nvSpPr>
        <p:spPr>
          <a:xfrm>
            <a:off x="2402850" y="2677175"/>
            <a:ext cx="4338300" cy="4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Nunito"/>
                <a:ea typeface="Nunito"/>
                <a:cs typeface="Nunito"/>
                <a:sym typeface="Nunito"/>
              </a:rPr>
              <a:t>Fig: Customer Segments By Frequency of Travelling</a:t>
            </a:r>
            <a:endParaRPr sz="1100">
              <a:solidFill>
                <a:schemeClr val="lt1"/>
              </a:solidFill>
              <a:latin typeface="Nunito"/>
              <a:ea typeface="Nunito"/>
              <a:cs typeface="Nunito"/>
              <a:sym typeface="Nunito"/>
            </a:endParaRPr>
          </a:p>
          <a:p>
            <a:pPr indent="0" lvl="0" marL="0" rtl="0" algn="ctr">
              <a:spcBef>
                <a:spcPts val="0"/>
              </a:spcBef>
              <a:spcAft>
                <a:spcPts val="0"/>
              </a:spcAft>
              <a:buNone/>
            </a:pPr>
            <a:r>
              <a:t/>
            </a:r>
            <a:endParaRPr sz="1100">
              <a:solidFill>
                <a:schemeClr val="lt1"/>
              </a:solidFill>
              <a:latin typeface="Nunito"/>
              <a:ea typeface="Nunito"/>
              <a:cs typeface="Nunito"/>
              <a:sym typeface="Nunito"/>
            </a:endParaRPr>
          </a:p>
        </p:txBody>
      </p:sp>
      <p:sp>
        <p:nvSpPr>
          <p:cNvPr id="310" name="Google Shape;310;p17"/>
          <p:cNvSpPr txBox="1"/>
          <p:nvPr/>
        </p:nvSpPr>
        <p:spPr>
          <a:xfrm>
            <a:off x="50425" y="3219225"/>
            <a:ext cx="2944800" cy="18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Nunito"/>
                <a:ea typeface="Nunito"/>
                <a:cs typeface="Nunito"/>
                <a:sym typeface="Nunito"/>
              </a:rPr>
              <a:t>Frequent Travelers:</a:t>
            </a:r>
            <a:endParaRPr b="1">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Travel often, appreciate value-added perks.</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Incentivized by a "1 Night Free Hotel with Flight" offer</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11" name="Google Shape;311;p17"/>
          <p:cNvSpPr txBox="1"/>
          <p:nvPr/>
        </p:nvSpPr>
        <p:spPr>
          <a:xfrm>
            <a:off x="2995225" y="3219225"/>
            <a:ext cx="2944800" cy="19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Nunito"/>
                <a:ea typeface="Nunito"/>
                <a:cs typeface="Nunito"/>
                <a:sym typeface="Nunito"/>
              </a:rPr>
              <a:t>Occasional Travelers:</a:t>
            </a:r>
            <a:endParaRPr b="1">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Take infrequent trips, prioritize value.</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Attracted to vacation packages with a free hotel night.</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12" name="Google Shape;312;p17"/>
          <p:cNvSpPr txBox="1"/>
          <p:nvPr/>
        </p:nvSpPr>
        <p:spPr>
          <a:xfrm>
            <a:off x="5940025" y="3219225"/>
            <a:ext cx="2944800" cy="19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Nunito"/>
                <a:ea typeface="Nunito"/>
                <a:cs typeface="Nunito"/>
                <a:sym typeface="Nunito"/>
              </a:rPr>
              <a:t>Rare Travelers:</a:t>
            </a:r>
            <a:endParaRPr b="1">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Infrequent travelers seeking special offers.</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A free hotel night can make their occasional trips more appealing.</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13" name="Google Shape;313;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17" name="Shape 317"/>
        <p:cNvGrpSpPr/>
        <p:nvPr/>
      </p:nvGrpSpPr>
      <p:grpSpPr>
        <a:xfrm>
          <a:off x="0" y="0"/>
          <a:ext cx="0" cy="0"/>
          <a:chOff x="0" y="0"/>
          <a:chExt cx="0" cy="0"/>
        </a:xfrm>
      </p:grpSpPr>
      <p:pic>
        <p:nvPicPr>
          <p:cNvPr id="318" name="Google Shape;318;p18"/>
          <p:cNvPicPr preferRelativeResize="0"/>
          <p:nvPr/>
        </p:nvPicPr>
        <p:blipFill rotWithShape="1">
          <a:blip r:embed="rId3">
            <a:alphaModFix/>
          </a:blip>
          <a:srcRect b="2257" l="0" r="0" t="0"/>
          <a:stretch/>
        </p:blipFill>
        <p:spPr>
          <a:xfrm>
            <a:off x="252650" y="243175"/>
            <a:ext cx="6635600" cy="2847375"/>
          </a:xfrm>
          <a:prstGeom prst="rect">
            <a:avLst/>
          </a:prstGeom>
          <a:noFill/>
          <a:ln>
            <a:noFill/>
          </a:ln>
        </p:spPr>
      </p:pic>
      <p:sp>
        <p:nvSpPr>
          <p:cNvPr id="319" name="Google Shape;319;p18"/>
          <p:cNvSpPr txBox="1"/>
          <p:nvPr/>
        </p:nvSpPr>
        <p:spPr>
          <a:xfrm>
            <a:off x="40350" y="3209150"/>
            <a:ext cx="3066000" cy="18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Nunito"/>
                <a:ea typeface="Nunito"/>
                <a:cs typeface="Nunito"/>
                <a:sym typeface="Nunito"/>
              </a:rPr>
              <a:t>Discount Enthusiasts:</a:t>
            </a:r>
            <a:endParaRPr b="1">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Actively seek substantial savings.</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Attracted to exclusive discounts and promotions.</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20" name="Google Shape;320;p18"/>
          <p:cNvSpPr txBox="1"/>
          <p:nvPr/>
        </p:nvSpPr>
        <p:spPr>
          <a:xfrm>
            <a:off x="3106350" y="3209150"/>
            <a:ext cx="2955000" cy="18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Nunito"/>
                <a:ea typeface="Nunito"/>
                <a:cs typeface="Nunito"/>
                <a:sym typeface="Nunito"/>
              </a:rPr>
              <a:t>Discount Seekers:</a:t>
            </a:r>
            <a:endParaRPr b="1">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Appreciate moderate savings.</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Respond positively to exclusive discounts and offers.</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21" name="Google Shape;321;p18"/>
          <p:cNvSpPr txBox="1"/>
          <p:nvPr/>
        </p:nvSpPr>
        <p:spPr>
          <a:xfrm>
            <a:off x="6061350" y="3209150"/>
            <a:ext cx="2884500" cy="18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Nunito"/>
                <a:ea typeface="Nunito"/>
                <a:cs typeface="Nunito"/>
                <a:sym typeface="Nunito"/>
              </a:rPr>
              <a:t>Standard Rate Guests:</a:t>
            </a:r>
            <a:endParaRPr b="1">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Typically book at regular prices.</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May choose based on quality and competitive pricing.</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22" name="Google Shape;322;p18"/>
          <p:cNvSpPr txBox="1"/>
          <p:nvPr/>
        </p:nvSpPr>
        <p:spPr>
          <a:xfrm>
            <a:off x="1401300" y="2735150"/>
            <a:ext cx="4338300" cy="4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Nunito"/>
                <a:ea typeface="Nunito"/>
                <a:cs typeface="Nunito"/>
                <a:sym typeface="Nunito"/>
              </a:rPr>
              <a:t>Fig: Customer Segments By Flight Discount &amp; Hotel Discount</a:t>
            </a:r>
            <a:endParaRPr sz="1100">
              <a:solidFill>
                <a:schemeClr val="lt1"/>
              </a:solidFill>
              <a:latin typeface="Nunito"/>
              <a:ea typeface="Nunito"/>
              <a:cs typeface="Nunito"/>
              <a:sym typeface="Nunito"/>
            </a:endParaRPr>
          </a:p>
          <a:p>
            <a:pPr indent="0" lvl="0" marL="0" rtl="0" algn="ctr">
              <a:spcBef>
                <a:spcPts val="0"/>
              </a:spcBef>
              <a:spcAft>
                <a:spcPts val="0"/>
              </a:spcAft>
              <a:buNone/>
            </a:pPr>
            <a:r>
              <a:t/>
            </a:r>
            <a:endParaRPr sz="1100">
              <a:solidFill>
                <a:schemeClr val="lt1"/>
              </a:solidFill>
              <a:latin typeface="Nunito"/>
              <a:ea typeface="Nunito"/>
              <a:cs typeface="Nunito"/>
              <a:sym typeface="Nunito"/>
            </a:endParaRPr>
          </a:p>
        </p:txBody>
      </p:sp>
      <p:sp>
        <p:nvSpPr>
          <p:cNvPr id="323" name="Google Shape;323;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med">
        <p14:flip dir="l"/>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19"/>
          <p:cNvPicPr preferRelativeResize="0"/>
          <p:nvPr/>
        </p:nvPicPr>
        <p:blipFill>
          <a:blip r:embed="rId3">
            <a:alphaModFix/>
          </a:blip>
          <a:stretch>
            <a:fillRect/>
          </a:stretch>
        </p:blipFill>
        <p:spPr>
          <a:xfrm>
            <a:off x="127475" y="867374"/>
            <a:ext cx="5298600" cy="2561600"/>
          </a:xfrm>
          <a:prstGeom prst="rect">
            <a:avLst/>
          </a:prstGeom>
          <a:noFill/>
          <a:ln>
            <a:noFill/>
          </a:ln>
        </p:spPr>
      </p:pic>
      <p:sp>
        <p:nvSpPr>
          <p:cNvPr id="329" name="Google Shape;329;p19"/>
          <p:cNvSpPr txBox="1"/>
          <p:nvPr/>
        </p:nvSpPr>
        <p:spPr>
          <a:xfrm>
            <a:off x="5426075" y="274300"/>
            <a:ext cx="3375300" cy="11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Nunito"/>
                <a:ea typeface="Nunito"/>
                <a:cs typeface="Nunito"/>
                <a:sym typeface="Nunito"/>
              </a:rPr>
              <a:t>Frequent Travelers:</a:t>
            </a:r>
            <a:endParaRPr b="1">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Have dynamic schedules, value flexibility.</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Find value in no cancellation fees or flexible booking options.</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30" name="Google Shape;330;p19"/>
          <p:cNvSpPr txBox="1"/>
          <p:nvPr/>
        </p:nvSpPr>
        <p:spPr>
          <a:xfrm>
            <a:off x="5426075" y="1686225"/>
            <a:ext cx="3375300" cy="12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Nunito"/>
                <a:ea typeface="Nunito"/>
                <a:cs typeface="Nunito"/>
                <a:sym typeface="Nunito"/>
              </a:rPr>
              <a:t>Occasional </a:t>
            </a:r>
            <a:r>
              <a:rPr b="1" lang="en">
                <a:solidFill>
                  <a:schemeClr val="lt1"/>
                </a:solidFill>
                <a:latin typeface="Nunito"/>
                <a:ea typeface="Nunito"/>
                <a:cs typeface="Nunito"/>
                <a:sym typeface="Nunito"/>
              </a:rPr>
              <a:t>Travelers:</a:t>
            </a:r>
            <a:endParaRPr b="1">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Travel less frequently, seek flexibility.</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Attracted to promotional perks like no cancellation fees.</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31" name="Google Shape;331;p19"/>
          <p:cNvSpPr txBox="1"/>
          <p:nvPr/>
        </p:nvSpPr>
        <p:spPr>
          <a:xfrm>
            <a:off x="5426075" y="3013200"/>
            <a:ext cx="3375300" cy="11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Nunito"/>
                <a:ea typeface="Nunito"/>
                <a:cs typeface="Nunito"/>
                <a:sym typeface="Nunito"/>
              </a:rPr>
              <a:t>Rare </a:t>
            </a:r>
            <a:r>
              <a:rPr b="1" lang="en">
                <a:solidFill>
                  <a:schemeClr val="lt1"/>
                </a:solidFill>
                <a:latin typeface="Nunito"/>
                <a:ea typeface="Nunito"/>
                <a:cs typeface="Nunito"/>
                <a:sym typeface="Nunito"/>
              </a:rPr>
              <a:t>Travelers:</a:t>
            </a:r>
            <a:endParaRPr b="1">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Rare travelers seeking cost-effective options.</a:t>
            </a:r>
            <a:endParaRPr sz="1300">
              <a:solidFill>
                <a:schemeClr val="lt1"/>
              </a:solidFill>
              <a:latin typeface="Nunito"/>
              <a:ea typeface="Nunito"/>
              <a:cs typeface="Nunito"/>
              <a:sym typeface="Nunito"/>
            </a:endParaRPr>
          </a:p>
          <a:p>
            <a:pPr indent="-311150" lvl="0" marL="457200" rtl="0" algn="l">
              <a:spcBef>
                <a:spcPts val="0"/>
              </a:spcBef>
              <a:spcAft>
                <a:spcPts val="0"/>
              </a:spcAft>
              <a:buClr>
                <a:schemeClr val="lt1"/>
              </a:buClr>
              <a:buSzPts val="1300"/>
              <a:buFont typeface="Nunito"/>
              <a:buChar char="●"/>
            </a:pPr>
            <a:r>
              <a:rPr lang="en" sz="1300">
                <a:solidFill>
                  <a:schemeClr val="lt1"/>
                </a:solidFill>
                <a:latin typeface="Nunito"/>
                <a:ea typeface="Nunito"/>
                <a:cs typeface="Nunito"/>
                <a:sym typeface="Nunito"/>
              </a:rPr>
              <a:t>No cancellation fees offer peace of mind for occasional trips.</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p:txBody>
      </p:sp>
      <p:sp>
        <p:nvSpPr>
          <p:cNvPr id="332" name="Google Shape;332;p19"/>
          <p:cNvSpPr txBox="1"/>
          <p:nvPr/>
        </p:nvSpPr>
        <p:spPr>
          <a:xfrm>
            <a:off x="547150" y="3428975"/>
            <a:ext cx="4338300" cy="4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Nunito"/>
                <a:ea typeface="Nunito"/>
                <a:cs typeface="Nunito"/>
                <a:sym typeface="Nunito"/>
              </a:rPr>
              <a:t>Fig: Customer Segments By Frequency </a:t>
            </a:r>
            <a:r>
              <a:rPr lang="en" sz="1100">
                <a:solidFill>
                  <a:schemeClr val="lt1"/>
                </a:solidFill>
                <a:latin typeface="Nunito"/>
                <a:ea typeface="Nunito"/>
                <a:cs typeface="Nunito"/>
                <a:sym typeface="Nunito"/>
              </a:rPr>
              <a:t>of Travelling</a:t>
            </a:r>
            <a:endParaRPr sz="1100">
              <a:solidFill>
                <a:schemeClr val="lt1"/>
              </a:solidFill>
              <a:latin typeface="Nunito"/>
              <a:ea typeface="Nunito"/>
              <a:cs typeface="Nunito"/>
              <a:sym typeface="Nunito"/>
            </a:endParaRPr>
          </a:p>
          <a:p>
            <a:pPr indent="0" lvl="0" marL="0" rtl="0" algn="ctr">
              <a:spcBef>
                <a:spcPts val="0"/>
              </a:spcBef>
              <a:spcAft>
                <a:spcPts val="0"/>
              </a:spcAft>
              <a:buNone/>
            </a:pPr>
            <a:r>
              <a:t/>
            </a:r>
            <a:endParaRPr sz="1100">
              <a:solidFill>
                <a:schemeClr val="lt1"/>
              </a:solidFill>
              <a:latin typeface="Nunito"/>
              <a:ea typeface="Nunito"/>
              <a:cs typeface="Nunito"/>
              <a:sym typeface="Nunito"/>
            </a:endParaRPr>
          </a:p>
        </p:txBody>
      </p:sp>
      <p:sp>
        <p:nvSpPr>
          <p:cNvPr id="333" name="Google Shape;333;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med">
    <p:push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0"/>
          <p:cNvSpPr txBox="1"/>
          <p:nvPr>
            <p:ph type="ctrTitle"/>
          </p:nvPr>
        </p:nvSpPr>
        <p:spPr>
          <a:xfrm>
            <a:off x="975025" y="1412125"/>
            <a:ext cx="76377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 for your patience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