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7" r:id="rId5"/>
    <p:sldId id="272" r:id="rId6"/>
    <p:sldId id="274" r:id="rId7"/>
    <p:sldId id="268" r:id="rId8"/>
    <p:sldId id="275" r:id="rId9"/>
    <p:sldId id="276" r:id="rId10"/>
    <p:sldId id="277" r:id="rId11"/>
    <p:sldId id="278" r:id="rId12"/>
    <p:sldId id="279" r:id="rId13"/>
    <p:sldId id="281" r:id="rId14"/>
    <p:sldId id="282" r:id="rId15"/>
    <p:sldId id="283"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p:cViewPr varScale="1">
        <p:scale>
          <a:sx n="69" d="100"/>
          <a:sy n="69" d="100"/>
        </p:scale>
        <p:origin x="690" y="4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2/17/2025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2/17/2025</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2/17/2025</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2/17/2025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2/17/2025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2/17/2025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2/17/2025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2/17/2025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2/17/2025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2/17/2025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2/17/2025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2/17/2025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2/17/2025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2/17/2025</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Quantum Resistant </a:t>
            </a:r>
            <a:br>
              <a:rPr lang="en-US" b="1" dirty="0"/>
            </a:br>
            <a:r>
              <a:rPr lang="en-US" b="1" dirty="0"/>
              <a:t>Algorithm Encryptor</a:t>
            </a:r>
          </a:p>
        </p:txBody>
      </p:sp>
      <p:sp>
        <p:nvSpPr>
          <p:cNvPr id="5" name="Subtitle 4"/>
          <p:cNvSpPr>
            <a:spLocks noGrp="1"/>
          </p:cNvSpPr>
          <p:nvPr>
            <p:ph type="subTitle" idx="1"/>
          </p:nvPr>
        </p:nvSpPr>
        <p:spPr>
          <a:xfrm>
            <a:off x="1625176" y="2616200"/>
            <a:ext cx="8735325" cy="2946400"/>
          </a:xfrm>
        </p:spPr>
        <p:txBody>
          <a:bodyPr>
            <a:normAutofit/>
          </a:bodyPr>
          <a:lstStyle/>
          <a:p>
            <a:pPr>
              <a:lnSpc>
                <a:spcPct val="100000"/>
              </a:lnSpc>
            </a:pPr>
            <a:endParaRPr lang="en-US" sz="1800" b="1" i="1" u="sng" dirty="0"/>
          </a:p>
          <a:p>
            <a:pPr>
              <a:lnSpc>
                <a:spcPct val="100000"/>
              </a:lnSpc>
            </a:pPr>
            <a:r>
              <a:rPr lang="en-US" sz="1800" b="1" i="1" u="sng" dirty="0"/>
              <a:t>FOR CISC-4900-VC1B WITH PROFESSOR CHUANG</a:t>
            </a:r>
          </a:p>
          <a:p>
            <a:pPr>
              <a:lnSpc>
                <a:spcPct val="100000"/>
              </a:lnSpc>
            </a:pPr>
            <a:endParaRPr lang="en-US" sz="1800" b="1" i="1" dirty="0"/>
          </a:p>
          <a:p>
            <a:pPr>
              <a:lnSpc>
                <a:spcPct val="100000"/>
              </a:lnSpc>
            </a:pPr>
            <a:r>
              <a:rPr lang="en-US" sz="1800" b="1" i="1" u="sng" dirty="0"/>
              <a:t>SUPERVISED BY MATTHEW MCNEILL</a:t>
            </a:r>
          </a:p>
          <a:p>
            <a:pPr>
              <a:lnSpc>
                <a:spcPct val="100000"/>
              </a:lnSpc>
            </a:pPr>
            <a:r>
              <a:rPr lang="en-US" sz="1200" b="1" i="1" dirty="0"/>
              <a:t>&lt;mcneill@brooklyn.cuny.edu&gt;</a:t>
            </a:r>
          </a:p>
          <a:p>
            <a:pPr>
              <a:lnSpc>
                <a:spcPct val="100000"/>
              </a:lnSpc>
            </a:pPr>
            <a:endParaRPr lang="en-US" sz="1800" b="1" i="1" dirty="0"/>
          </a:p>
          <a:p>
            <a:pPr>
              <a:lnSpc>
                <a:spcPct val="100000"/>
              </a:lnSpc>
            </a:pPr>
            <a:r>
              <a:rPr lang="en-US" sz="1800" b="1" i="1" u="sng" dirty="0"/>
              <a:t>By Ahmed Omer</a:t>
            </a:r>
          </a:p>
          <a:p>
            <a:pPr>
              <a:lnSpc>
                <a:spcPct val="100000"/>
              </a:lnSpc>
            </a:pPr>
            <a:r>
              <a:rPr lang="en-US" sz="1200" b="1" i="1" dirty="0"/>
              <a:t>&lt;ahmed.omer68@bcmail.cuny.edu&gt;</a:t>
            </a:r>
          </a:p>
          <a:p>
            <a:pPr>
              <a:lnSpc>
                <a:spcPct val="100000"/>
              </a:lnSpc>
            </a:pPr>
            <a:endParaRPr lang="en-US" b="1"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8B917-2199-93F3-B273-BBCD1BBDA1F2}"/>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20B8666-662B-E645-E3B3-19F2258D0741}"/>
              </a:ext>
            </a:extLst>
          </p:cNvPr>
          <p:cNvSpPr>
            <a:spLocks noGrp="1"/>
          </p:cNvSpPr>
          <p:nvPr>
            <p:ph type="title"/>
          </p:nvPr>
        </p:nvSpPr>
        <p:spPr/>
        <p:txBody>
          <a:bodyPr/>
          <a:lstStyle/>
          <a:p>
            <a:r>
              <a:rPr lang="en-US" b="1" dirty="0"/>
              <a:t>THE THREE CHUNKS OF THE PROJECT</a:t>
            </a:r>
            <a:r>
              <a:rPr lang="en-US" sz="1600" b="1" dirty="0"/>
              <a:t>(cont.)</a:t>
            </a:r>
            <a:r>
              <a:rPr lang="en-US" b="1" dirty="0"/>
              <a:t>;</a:t>
            </a:r>
            <a:endParaRPr lang="en-US" dirty="0"/>
          </a:p>
        </p:txBody>
      </p:sp>
      <p:sp>
        <p:nvSpPr>
          <p:cNvPr id="10" name="Content Placeholder 9">
            <a:extLst>
              <a:ext uri="{FF2B5EF4-FFF2-40B4-BE49-F238E27FC236}">
                <a16:creationId xmlns:a16="http://schemas.microsoft.com/office/drawing/2014/main" id="{FDD69215-68D2-8FD8-8A44-2A9840C220A2}"/>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600" i="1" u="sng" dirty="0">
                <a:solidFill>
                  <a:schemeClr val="accent1"/>
                </a:solidFill>
              </a:rPr>
              <a:t>When, specifically, do you plan to accomplish these tasks(?);</a:t>
            </a:r>
          </a:p>
          <a:p>
            <a:pPr marL="0" indent="0">
              <a:lnSpc>
                <a:spcPct val="100000"/>
              </a:lnSpc>
              <a:spcBef>
                <a:spcPts val="0"/>
              </a:spcBef>
              <a:buNone/>
            </a:pPr>
            <a:r>
              <a:rPr lang="en-US" sz="1900" dirty="0"/>
              <a:t>	The Application Wizard &amp; it’s basis;		weeks 3-5</a:t>
            </a:r>
          </a:p>
          <a:p>
            <a:pPr marL="0" indent="0">
              <a:lnSpc>
                <a:spcPct val="100000"/>
              </a:lnSpc>
              <a:spcBef>
                <a:spcPts val="0"/>
              </a:spcBef>
              <a:buNone/>
            </a:pPr>
            <a:r>
              <a:rPr lang="en-US" sz="1900" dirty="0"/>
              <a:t>	The AES &amp; Lattice encryptor;		weeks 5-7</a:t>
            </a:r>
          </a:p>
          <a:p>
            <a:pPr marL="0" indent="0">
              <a:lnSpc>
                <a:spcPct val="100000"/>
              </a:lnSpc>
              <a:spcBef>
                <a:spcPts val="0"/>
              </a:spcBef>
              <a:buNone/>
            </a:pPr>
            <a:r>
              <a:rPr lang="en-US" sz="1900" dirty="0"/>
              <a:t>	Third encryptor find, &amp; incorporation;	weeks 6-8</a:t>
            </a:r>
          </a:p>
          <a:p>
            <a:pPr marL="0" indent="0">
              <a:lnSpc>
                <a:spcPct val="100000"/>
              </a:lnSpc>
              <a:spcBef>
                <a:spcPts val="0"/>
              </a:spcBef>
              <a:buNone/>
            </a:pPr>
            <a:r>
              <a:rPr lang="en-US" sz="1900" dirty="0"/>
              <a:t>	The educational segment, &amp; testing;		weeks 10-12</a:t>
            </a:r>
          </a:p>
          <a:p>
            <a:pPr marL="0" indent="0">
              <a:lnSpc>
                <a:spcPct val="100000"/>
              </a:lnSpc>
              <a:spcBef>
                <a:spcPts val="0"/>
              </a:spcBef>
              <a:buNone/>
            </a:pPr>
            <a:r>
              <a:rPr lang="en-US" sz="1900" dirty="0"/>
              <a:t>	Tidying up &amp; adding anything extra		weeks 12+</a:t>
            </a:r>
          </a:p>
          <a:p>
            <a:pPr marL="0" indent="0">
              <a:lnSpc>
                <a:spcPct val="100000"/>
              </a:lnSpc>
              <a:spcBef>
                <a:spcPts val="0"/>
              </a:spcBef>
              <a:buNone/>
            </a:pPr>
            <a:endParaRPr lang="en-US" sz="1900" dirty="0"/>
          </a:p>
          <a:p>
            <a:pPr marL="0" indent="0">
              <a:lnSpc>
                <a:spcPct val="100000"/>
              </a:lnSpc>
              <a:spcBef>
                <a:spcPts val="0"/>
              </a:spcBef>
              <a:buNone/>
            </a:pPr>
            <a:r>
              <a:rPr lang="en-US" sz="1900" dirty="0"/>
              <a:t>	You might notice these are different times than I projected for the Project-Proposal survey; this is because despite the simultaneous workings of finding, researching, securing, and setting up a project’s idea, alongside the project itself, I managed to create the installer fairly quickly, thanks to a mixture of Microsoft’s resources, and my willingness to switch language types ( just a jump from C++ back to C#; but the .NET basis for application-building has been so standard for so long, resources are abundant ).</a:t>
            </a:r>
          </a:p>
          <a:p>
            <a:pPr marL="0" indent="0">
              <a:lnSpc>
                <a:spcPct val="100000"/>
              </a:lnSpc>
              <a:spcBef>
                <a:spcPts val="0"/>
              </a:spcBef>
              <a:buNone/>
            </a:pPr>
            <a:endParaRPr lang="en-US" sz="1900" dirty="0"/>
          </a:p>
          <a:p>
            <a:pPr marL="0" indent="0">
              <a:lnSpc>
                <a:spcPct val="100000"/>
              </a:lnSpc>
              <a:spcBef>
                <a:spcPts val="0"/>
              </a:spcBef>
              <a:buNone/>
            </a:pPr>
            <a:r>
              <a:rPr lang="en-US" sz="1900" dirty="0"/>
              <a:t>	This has been overall a major boon for my projected *best* times, since now, average case, I have some wiggle-room for time-sensitive project emergencies!</a:t>
            </a:r>
          </a:p>
        </p:txBody>
      </p:sp>
    </p:spTree>
    <p:extLst>
      <p:ext uri="{BB962C8B-B14F-4D97-AF65-F5344CB8AC3E}">
        <p14:creationId xmlns:p14="http://schemas.microsoft.com/office/powerpoint/2010/main" val="114623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9AD7D-735E-4552-708E-C907734092F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3BD2775-8085-CAD9-BBA3-144E2FCF6C5A}"/>
              </a:ext>
            </a:extLst>
          </p:cNvPr>
          <p:cNvSpPr>
            <a:spLocks noGrp="1"/>
          </p:cNvSpPr>
          <p:nvPr>
            <p:ph type="title"/>
          </p:nvPr>
        </p:nvSpPr>
        <p:spPr>
          <a:xfrm>
            <a:off x="1218883" y="274637"/>
            <a:ext cx="10360501" cy="1223963"/>
          </a:xfrm>
        </p:spPr>
        <p:txBody>
          <a:bodyPr anchor="b">
            <a:normAutofit/>
          </a:bodyPr>
          <a:lstStyle/>
          <a:p>
            <a:r>
              <a:rPr lang="en-US" dirty="0"/>
              <a:t>Some quick final portions/thoughts;</a:t>
            </a:r>
          </a:p>
        </p:txBody>
      </p:sp>
      <p:sp>
        <p:nvSpPr>
          <p:cNvPr id="10" name="Content Placeholder 9">
            <a:extLst>
              <a:ext uri="{FF2B5EF4-FFF2-40B4-BE49-F238E27FC236}">
                <a16:creationId xmlns:a16="http://schemas.microsoft.com/office/drawing/2014/main" id="{8072B7E2-740A-3D4E-5C6B-C5F423BA924D}"/>
              </a:ext>
            </a:extLst>
          </p:cNvPr>
          <p:cNvSpPr>
            <a:spLocks noGrp="1"/>
          </p:cNvSpPr>
          <p:nvPr>
            <p:ph sz="half" idx="1"/>
          </p:nvPr>
        </p:nvSpPr>
        <p:spPr>
          <a:xfrm>
            <a:off x="1218883" y="1706880"/>
            <a:ext cx="5078677" cy="4465320"/>
          </a:xfrm>
        </p:spPr>
        <p:txBody>
          <a:bodyPr>
            <a:normAutofit/>
          </a:bodyPr>
          <a:lstStyle/>
          <a:p>
            <a:pPr marL="0" indent="0">
              <a:buNone/>
            </a:pPr>
            <a:r>
              <a:rPr lang="en-US" sz="1600" i="1" u="sng" dirty="0">
                <a:solidFill>
                  <a:schemeClr val="accent1"/>
                </a:solidFill>
              </a:rPr>
              <a:t>specifically, Uses for this project ( examples );</a:t>
            </a:r>
            <a:endParaRPr lang="en-US" sz="1500" dirty="0"/>
          </a:p>
          <a:p>
            <a:r>
              <a:rPr lang="en-US" sz="1500" dirty="0"/>
              <a:t>As a regular file encryption, decryption program for windows ( examples of such include WinRAR, 7-Zip, </a:t>
            </a:r>
            <a:r>
              <a:rPr lang="en-US" sz="1500" dirty="0" err="1"/>
              <a:t>DiskCryptor</a:t>
            </a:r>
            <a:r>
              <a:rPr lang="en-US" sz="1500" dirty="0"/>
              <a:t>, </a:t>
            </a:r>
            <a:r>
              <a:rPr lang="en-US" sz="1500" dirty="0" err="1"/>
              <a:t>etc</a:t>
            </a:r>
            <a:r>
              <a:rPr lang="en-US" sz="1500" dirty="0"/>
              <a:t> )</a:t>
            </a:r>
          </a:p>
          <a:p>
            <a:r>
              <a:rPr lang="en-US" sz="1500" dirty="0"/>
              <a:t>As a Working example on your windows machine of Quantum-Resistant encryption, decryption; plus, since consumer versions aren’t common, slightly more obtuse file-protection for the average user who choses to do so- an actually legitimate application selling point</a:t>
            </a:r>
          </a:p>
          <a:p>
            <a:r>
              <a:rPr lang="en-US" sz="1500" dirty="0"/>
              <a:t>And as an encryption educational tool! While I’m 100% my specific program won’t be of said standard, I can easily imagine a more professional version of my project being done by, </a:t>
            </a:r>
            <a:r>
              <a:rPr lang="en-US" sz="1500" dirty="0" err="1"/>
              <a:t>persay</a:t>
            </a:r>
            <a:r>
              <a:rPr lang="en-US" sz="1500" dirty="0"/>
              <a:t>, a educational company, and selling it to  add to </a:t>
            </a:r>
            <a:r>
              <a:rPr lang="en-US" sz="1500" dirty="0" err="1"/>
              <a:t>highschool</a:t>
            </a:r>
            <a:r>
              <a:rPr lang="en-US" sz="1500" dirty="0"/>
              <a:t> computer</a:t>
            </a:r>
          </a:p>
        </p:txBody>
      </p:sp>
      <p:pic>
        <p:nvPicPr>
          <p:cNvPr id="12" name="Picture 11" descr="A screenshot of a computer&#10;&#10;AI-generated content may be incorrect.">
            <a:extLst>
              <a:ext uri="{FF2B5EF4-FFF2-40B4-BE49-F238E27FC236}">
                <a16:creationId xmlns:a16="http://schemas.microsoft.com/office/drawing/2014/main" id="{0FFB4E4B-024D-FCD9-07F2-9741E1F11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2" y="1484950"/>
            <a:ext cx="5078677" cy="2450462"/>
          </a:xfrm>
          <a:prstGeom prst="rect">
            <a:avLst/>
          </a:prstGeom>
          <a:noFill/>
        </p:spPr>
      </p:pic>
      <p:sp>
        <p:nvSpPr>
          <p:cNvPr id="13" name="Content Placeholder 9">
            <a:extLst>
              <a:ext uri="{FF2B5EF4-FFF2-40B4-BE49-F238E27FC236}">
                <a16:creationId xmlns:a16="http://schemas.microsoft.com/office/drawing/2014/main" id="{98CD1890-8B6E-A9B2-A2E7-61416394EA3C}"/>
              </a:ext>
            </a:extLst>
          </p:cNvPr>
          <p:cNvSpPr txBox="1">
            <a:spLocks/>
          </p:cNvSpPr>
          <p:nvPr/>
        </p:nvSpPr>
        <p:spPr>
          <a:xfrm>
            <a:off x="1218883" y="3935412"/>
            <a:ext cx="10360501" cy="2662869"/>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spcBef>
                <a:spcPts val="0"/>
              </a:spcBef>
              <a:buNone/>
            </a:pPr>
            <a:r>
              <a:rPr lang="en-US" sz="1500" dirty="0"/>
              <a:t>				 </a:t>
            </a:r>
            <a:r>
              <a:rPr lang="en-US" sz="1600" i="1" u="sng" dirty="0">
                <a:solidFill>
                  <a:schemeClr val="accent1"/>
                </a:solidFill>
              </a:rPr>
              <a:t>Final thoughts;</a:t>
            </a:r>
            <a:endParaRPr lang="en-US" sz="1500" dirty="0"/>
          </a:p>
          <a:p>
            <a:pPr marL="0" indent="0">
              <a:spcBef>
                <a:spcPts val="0"/>
              </a:spcBef>
              <a:buFont typeface="Arial" pitchFamily="34" charset="0"/>
              <a:buNone/>
            </a:pPr>
            <a:r>
              <a:rPr lang="en-US" sz="1500" dirty="0"/>
              <a:t>				     This has been fun so far! As I’ve mentioned prior, this is 					majorly a learning project for me- and I’ve been learning a lot! 					Both code-base wise, and project management wise ( ha )! So, I 				just want to say two things;</a:t>
            </a:r>
          </a:p>
          <a:p>
            <a:pPr marL="0" indent="0">
              <a:spcBef>
                <a:spcPts val="0"/>
              </a:spcBef>
              <a:buFont typeface="Arial" pitchFamily="34" charset="0"/>
              <a:buNone/>
            </a:pPr>
            <a:r>
              <a:rPr lang="en-US" sz="1500" dirty="0"/>
              <a:t>					Thank you for the chance for this experience! I’m 				not </a:t>
            </a:r>
            <a:r>
              <a:rPr lang="en-US" sz="1500" dirty="0" err="1"/>
              <a:t>gonna</a:t>
            </a:r>
            <a:r>
              <a:rPr lang="en-US" sz="1500" dirty="0"/>
              <a:t> start counting my chickens before they hatch, but 					things have been going swell, so far! </a:t>
            </a:r>
          </a:p>
          <a:p>
            <a:pPr marL="0" indent="0">
              <a:spcBef>
                <a:spcPts val="0"/>
              </a:spcBef>
              <a:buFont typeface="Arial" pitchFamily="34" charset="0"/>
              <a:buNone/>
            </a:pPr>
            <a:r>
              <a:rPr lang="en-US" sz="1500" dirty="0"/>
              <a:t>					And secondly; I really, really hope I understood this 				diagram assignment correctly ( lmao )!</a:t>
            </a:r>
          </a:p>
          <a:p>
            <a:pPr marL="0" indent="0">
              <a:spcBef>
                <a:spcPts val="0"/>
              </a:spcBef>
              <a:buFont typeface="Arial" pitchFamily="34" charset="0"/>
              <a:buNone/>
            </a:pPr>
            <a:endParaRPr lang="en-US" sz="1500" dirty="0"/>
          </a:p>
          <a:p>
            <a:pPr marL="0" indent="0">
              <a:spcBef>
                <a:spcPts val="0"/>
              </a:spcBef>
              <a:buFont typeface="Arial" pitchFamily="34" charset="0"/>
              <a:buNone/>
            </a:pPr>
            <a:r>
              <a:rPr lang="en-US" sz="1500" dirty="0"/>
              <a:t>			                Cheers!</a:t>
            </a:r>
          </a:p>
        </p:txBody>
      </p:sp>
    </p:spTree>
    <p:extLst>
      <p:ext uri="{BB962C8B-B14F-4D97-AF65-F5344CB8AC3E}">
        <p14:creationId xmlns:p14="http://schemas.microsoft.com/office/powerpoint/2010/main" val="5813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402CF-BF4E-EFD1-3BB9-49044B6F12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E45673-9823-3F50-1A3A-5994C621E25F}"/>
              </a:ext>
            </a:extLst>
          </p:cNvPr>
          <p:cNvSpPr>
            <a:spLocks noGrp="1"/>
          </p:cNvSpPr>
          <p:nvPr>
            <p:ph type="ctrTitle"/>
          </p:nvPr>
        </p:nvSpPr>
        <p:spPr/>
        <p:txBody>
          <a:bodyPr/>
          <a:lstStyle/>
          <a:p>
            <a:r>
              <a:rPr lang="en-US" b="1" dirty="0"/>
              <a:t>Quantum Resistant </a:t>
            </a:r>
            <a:br>
              <a:rPr lang="en-US" b="1" dirty="0"/>
            </a:br>
            <a:r>
              <a:rPr lang="en-US" b="1" dirty="0"/>
              <a:t>Algorithm Encryptor -END</a:t>
            </a:r>
          </a:p>
        </p:txBody>
      </p:sp>
      <p:sp>
        <p:nvSpPr>
          <p:cNvPr id="5" name="Subtitle 4">
            <a:extLst>
              <a:ext uri="{FF2B5EF4-FFF2-40B4-BE49-F238E27FC236}">
                <a16:creationId xmlns:a16="http://schemas.microsoft.com/office/drawing/2014/main" id="{09AC04D3-1D2A-9A76-F2A2-5695F056A86D}"/>
              </a:ext>
            </a:extLst>
          </p:cNvPr>
          <p:cNvSpPr>
            <a:spLocks noGrp="1"/>
          </p:cNvSpPr>
          <p:nvPr>
            <p:ph type="subTitle" idx="1"/>
          </p:nvPr>
        </p:nvSpPr>
        <p:spPr>
          <a:xfrm>
            <a:off x="1625176" y="2616200"/>
            <a:ext cx="8735325" cy="2946400"/>
          </a:xfrm>
        </p:spPr>
        <p:txBody>
          <a:bodyPr>
            <a:normAutofit/>
          </a:bodyPr>
          <a:lstStyle/>
          <a:p>
            <a:pPr>
              <a:lnSpc>
                <a:spcPct val="100000"/>
              </a:lnSpc>
            </a:pPr>
            <a:endParaRPr lang="en-US" sz="1800" b="1" i="1" u="sng" dirty="0"/>
          </a:p>
          <a:p>
            <a:pPr>
              <a:lnSpc>
                <a:spcPct val="100000"/>
              </a:lnSpc>
            </a:pPr>
            <a:r>
              <a:rPr lang="en-US" sz="1800" b="1" i="1" u="sng" dirty="0"/>
              <a:t>FOR CISC-4900-VC1B WITH PROFESSOR CHUANG</a:t>
            </a:r>
          </a:p>
          <a:p>
            <a:pPr>
              <a:lnSpc>
                <a:spcPct val="100000"/>
              </a:lnSpc>
            </a:pPr>
            <a:endParaRPr lang="en-US" sz="1800" b="1" i="1" dirty="0"/>
          </a:p>
          <a:p>
            <a:pPr>
              <a:lnSpc>
                <a:spcPct val="100000"/>
              </a:lnSpc>
            </a:pPr>
            <a:r>
              <a:rPr lang="en-US" sz="1800" b="1" i="1" u="sng" dirty="0"/>
              <a:t>SUPERVISED BY MATTHEW MCNEILL</a:t>
            </a:r>
          </a:p>
          <a:p>
            <a:pPr>
              <a:lnSpc>
                <a:spcPct val="100000"/>
              </a:lnSpc>
            </a:pPr>
            <a:r>
              <a:rPr lang="en-US" sz="1200" b="1" i="1" dirty="0"/>
              <a:t>&lt;mcneill@brooklyn.cuny.edu&gt;</a:t>
            </a:r>
          </a:p>
          <a:p>
            <a:pPr>
              <a:lnSpc>
                <a:spcPct val="100000"/>
              </a:lnSpc>
            </a:pPr>
            <a:endParaRPr lang="en-US" sz="1800" b="1" i="1" dirty="0"/>
          </a:p>
          <a:p>
            <a:pPr>
              <a:lnSpc>
                <a:spcPct val="100000"/>
              </a:lnSpc>
            </a:pPr>
            <a:r>
              <a:rPr lang="en-US" sz="1800" b="1" i="1" u="sng" dirty="0"/>
              <a:t>By Ahmed Omer</a:t>
            </a:r>
          </a:p>
          <a:p>
            <a:pPr>
              <a:lnSpc>
                <a:spcPct val="100000"/>
              </a:lnSpc>
            </a:pPr>
            <a:r>
              <a:rPr lang="en-US" sz="1200" b="1" i="1" dirty="0"/>
              <a:t>&lt;ahmed.omer68@bcmail.cuny.edu&gt;</a:t>
            </a:r>
          </a:p>
          <a:p>
            <a:pPr>
              <a:lnSpc>
                <a:spcPct val="100000"/>
              </a:lnSpc>
            </a:pPr>
            <a:endParaRPr lang="en-US" b="1" dirty="0"/>
          </a:p>
        </p:txBody>
      </p:sp>
    </p:spTree>
    <p:extLst>
      <p:ext uri="{BB962C8B-B14F-4D97-AF65-F5344CB8AC3E}">
        <p14:creationId xmlns:p14="http://schemas.microsoft.com/office/powerpoint/2010/main" val="387318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4B716-5388-BA3B-27DC-D1845192FB77}"/>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BA86B5D-3D28-EE69-AF2C-43EEC868C7C9}"/>
              </a:ext>
            </a:extLst>
          </p:cNvPr>
          <p:cNvSpPr>
            <a:spLocks noGrp="1"/>
          </p:cNvSpPr>
          <p:nvPr>
            <p:ph type="title"/>
          </p:nvPr>
        </p:nvSpPr>
        <p:spPr/>
        <p:txBody>
          <a:bodyPr/>
          <a:lstStyle/>
          <a:p>
            <a:r>
              <a:rPr lang="en-US" b="1" dirty="0"/>
              <a:t>ABSTRACT</a:t>
            </a:r>
            <a:endParaRPr lang="en-US" dirty="0"/>
          </a:p>
        </p:txBody>
      </p:sp>
      <p:sp>
        <p:nvSpPr>
          <p:cNvPr id="10" name="Content Placeholder 9">
            <a:extLst>
              <a:ext uri="{FF2B5EF4-FFF2-40B4-BE49-F238E27FC236}">
                <a16:creationId xmlns:a16="http://schemas.microsoft.com/office/drawing/2014/main" id="{50888632-CB63-F900-7B76-01739DCD045D}"/>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600" i="1" u="sng" dirty="0">
                <a:solidFill>
                  <a:schemeClr val="accent1"/>
                </a:solidFill>
              </a:rPr>
              <a:t>Quantum Chips are on the rise;</a:t>
            </a:r>
          </a:p>
          <a:p>
            <a:pPr marL="0" indent="0">
              <a:lnSpc>
                <a:spcPct val="100000"/>
              </a:lnSpc>
              <a:spcBef>
                <a:spcPts val="0"/>
              </a:spcBef>
              <a:buNone/>
            </a:pPr>
            <a:r>
              <a:rPr lang="en-US" sz="2000" dirty="0"/>
              <a:t>	</a:t>
            </a:r>
            <a:r>
              <a:rPr lang="en-US" sz="1900" dirty="0"/>
              <a:t>And they seek to completely invalidate our cyber security. To combat this, many cryptographers are working time in and out around the globe, to workshop solutions. Of these solutions, there resulting were many quantum resistant algorithms; but they are of little public awareness; which is an issue. As we stand; we are ahead of what could legitimately be called a decryption crisis- and consequently, all we </a:t>
            </a:r>
            <a:r>
              <a:rPr lang="en-US" sz="1900" i="1" dirty="0"/>
              <a:t>need</a:t>
            </a:r>
            <a:r>
              <a:rPr lang="en-US" sz="1900" dirty="0"/>
              <a:t> to do to combat it, is spread awareness.</a:t>
            </a:r>
          </a:p>
          <a:p>
            <a:pPr marL="0" indent="0">
              <a:lnSpc>
                <a:spcPct val="100000"/>
              </a:lnSpc>
              <a:spcBef>
                <a:spcPts val="0"/>
              </a:spcBef>
              <a:buNone/>
            </a:pPr>
            <a:endParaRPr lang="en-US" sz="2000" dirty="0"/>
          </a:p>
          <a:p>
            <a:pPr marL="0" indent="0">
              <a:lnSpc>
                <a:spcPct val="100000"/>
              </a:lnSpc>
              <a:spcBef>
                <a:spcPts val="0"/>
              </a:spcBef>
              <a:buNone/>
            </a:pPr>
            <a:r>
              <a:rPr lang="en-US" sz="2600" i="1" u="sng" dirty="0">
                <a:solidFill>
                  <a:schemeClr val="accent1"/>
                </a:solidFill>
              </a:rPr>
              <a:t>The project’s core response;</a:t>
            </a:r>
          </a:p>
          <a:p>
            <a:pPr marL="0" indent="0">
              <a:lnSpc>
                <a:spcPct val="100000"/>
              </a:lnSpc>
              <a:spcBef>
                <a:spcPts val="0"/>
              </a:spcBef>
              <a:buNone/>
            </a:pPr>
            <a:r>
              <a:rPr lang="en-US" sz="2000" dirty="0"/>
              <a:t>	</a:t>
            </a:r>
            <a:r>
              <a:rPr lang="en-US" sz="1900" dirty="0"/>
              <a:t>Which leads to my project, specifically- my project is a runnable windows application with its own install wizard; focusing primarily on the </a:t>
            </a:r>
            <a:r>
              <a:rPr lang="en-US" sz="1900" i="1" dirty="0"/>
              <a:t>educational</a:t>
            </a:r>
            <a:r>
              <a:rPr lang="en-US" sz="1900" dirty="0"/>
              <a:t> function of introducing, and explaining, multiple encryption types, while also fulfilling the </a:t>
            </a:r>
            <a:r>
              <a:rPr lang="en-US" sz="1900" i="1" dirty="0"/>
              <a:t>exemplary</a:t>
            </a:r>
            <a:r>
              <a:rPr lang="en-US" sz="1900" dirty="0"/>
              <a:t> function of working wholesale also as a file encryptor </a:t>
            </a:r>
            <a:r>
              <a:rPr lang="en-US" sz="1900" i="1" dirty="0"/>
              <a:t>using</a:t>
            </a:r>
            <a:r>
              <a:rPr lang="en-US" sz="1900" dirty="0"/>
              <a:t> said types.</a:t>
            </a:r>
          </a:p>
          <a:p>
            <a:pPr marL="0" indent="0">
              <a:lnSpc>
                <a:spcPct val="100000"/>
              </a:lnSpc>
              <a:spcBef>
                <a:spcPts val="0"/>
              </a:spcBef>
              <a:buNone/>
            </a:pPr>
            <a:endParaRPr lang="en-US" sz="1900" dirty="0"/>
          </a:p>
          <a:p>
            <a:pPr marL="0" indent="0">
              <a:lnSpc>
                <a:spcPct val="100000"/>
              </a:lnSpc>
              <a:spcBef>
                <a:spcPts val="0"/>
              </a:spcBef>
              <a:buNone/>
            </a:pPr>
            <a:r>
              <a:rPr lang="en-US" sz="1900" dirty="0"/>
              <a:t>	The projected end-result of the project is a Windows Application (7+) with it’s own install wizard, internal-file-storage within the user’s directory(</a:t>
            </a:r>
            <a:r>
              <a:rPr lang="en-US" sz="1900" dirty="0" err="1"/>
              <a:t>ies</a:t>
            </a:r>
            <a:r>
              <a:rPr lang="en-US" sz="1900" dirty="0"/>
              <a:t>), and a hookup to Window’s uninstall manager system client.</a:t>
            </a:r>
          </a:p>
        </p:txBody>
      </p:sp>
    </p:spTree>
    <p:extLst>
      <p:ext uri="{BB962C8B-B14F-4D97-AF65-F5344CB8AC3E}">
        <p14:creationId xmlns:p14="http://schemas.microsoft.com/office/powerpoint/2010/main" val="265621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995CF-DC4D-E9F1-4944-82643048D7E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32F6E1D-BBBF-25AA-D60A-BE760A0998D4}"/>
              </a:ext>
            </a:extLst>
          </p:cNvPr>
          <p:cNvSpPr>
            <a:spLocks noGrp="1"/>
          </p:cNvSpPr>
          <p:nvPr>
            <p:ph type="title"/>
          </p:nvPr>
        </p:nvSpPr>
        <p:spPr/>
        <p:txBody>
          <a:bodyPr/>
          <a:lstStyle/>
          <a:p>
            <a:r>
              <a:rPr lang="en-US" b="1" dirty="0"/>
              <a:t>ABSTRACT</a:t>
            </a:r>
            <a:r>
              <a:rPr lang="en-US" sz="1600" b="1" dirty="0"/>
              <a:t>(cont.)</a:t>
            </a:r>
            <a:endParaRPr lang="en-US" dirty="0"/>
          </a:p>
        </p:txBody>
      </p:sp>
      <p:sp>
        <p:nvSpPr>
          <p:cNvPr id="10" name="Content Placeholder 9">
            <a:extLst>
              <a:ext uri="{FF2B5EF4-FFF2-40B4-BE49-F238E27FC236}">
                <a16:creationId xmlns:a16="http://schemas.microsoft.com/office/drawing/2014/main" id="{6E9F2DB1-B3DE-3A44-D20C-D87DD323F633}"/>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600" i="1" u="sng" dirty="0">
                <a:solidFill>
                  <a:schemeClr val="accent1"/>
                </a:solidFill>
              </a:rPr>
              <a:t>The project’s core response</a:t>
            </a:r>
            <a:r>
              <a:rPr lang="en-US" sz="1400" i="1" u="sng" dirty="0">
                <a:solidFill>
                  <a:schemeClr val="accent1"/>
                </a:solidFill>
              </a:rPr>
              <a:t>(cont.)</a:t>
            </a:r>
            <a:r>
              <a:rPr lang="en-US" sz="2600" i="1" u="sng" dirty="0">
                <a:solidFill>
                  <a:schemeClr val="accent1"/>
                </a:solidFill>
              </a:rPr>
              <a:t>;</a:t>
            </a:r>
          </a:p>
          <a:p>
            <a:pPr marL="0" indent="0">
              <a:lnSpc>
                <a:spcPct val="100000"/>
              </a:lnSpc>
              <a:spcBef>
                <a:spcPts val="0"/>
              </a:spcBef>
              <a:buNone/>
            </a:pPr>
            <a:r>
              <a:rPr lang="en-US" sz="1900" dirty="0"/>
              <a:t>	From there, the user will have access to a minimum of three encryption types; AES standard encryption, a Quantum-Resistant-Algorithm Based Vector-Lattice encryption ( exemplifying IRL minor usage via algorithms such as KYBER or DILITHIUM ), and an unchosen third. Then, beyond access to the base encryption &amp; decryption of their files ( such as when in using the apps the likes of WinRAR or 7-Zip ); there will additionally be a blurb </a:t>
            </a:r>
            <a:r>
              <a:rPr lang="en-US" sz="1900" i="1" dirty="0"/>
              <a:t>explaining</a:t>
            </a:r>
            <a:r>
              <a:rPr lang="en-US" sz="1900" dirty="0"/>
              <a:t> each algorithm, its current history, common places of usage, and, if a </a:t>
            </a:r>
            <a:r>
              <a:rPr lang="en-US" sz="1900" i="1" dirty="0"/>
              <a:t>Quantum-Resistant</a:t>
            </a:r>
            <a:r>
              <a:rPr lang="en-US" sz="1900" dirty="0"/>
              <a:t> Algorithm,  how it’s stated in in tech literature to stack up to projected findings and thoughts on Quantum-</a:t>
            </a:r>
            <a:r>
              <a:rPr lang="en-US" sz="1900" i="1" dirty="0"/>
              <a:t>Chips</a:t>
            </a:r>
            <a:r>
              <a:rPr lang="en-US" sz="1900" dirty="0"/>
              <a:t>.</a:t>
            </a:r>
          </a:p>
          <a:p>
            <a:pPr marL="0" indent="0">
              <a:lnSpc>
                <a:spcPct val="100000"/>
              </a:lnSpc>
              <a:spcBef>
                <a:spcPts val="0"/>
              </a:spcBef>
              <a:buNone/>
            </a:pPr>
            <a:endParaRPr lang="en-US" sz="1900" dirty="0"/>
          </a:p>
          <a:p>
            <a:pPr marL="0" indent="0">
              <a:lnSpc>
                <a:spcPct val="100000"/>
              </a:lnSpc>
              <a:spcBef>
                <a:spcPts val="0"/>
              </a:spcBef>
              <a:buNone/>
            </a:pPr>
            <a:r>
              <a:rPr lang="en-US" sz="1900" dirty="0"/>
              <a:t>	For complete accuracy of the project, while unflattering, it must be said that this is majorly  a </a:t>
            </a:r>
            <a:r>
              <a:rPr lang="en-US" sz="1900" i="1" dirty="0"/>
              <a:t>learning project</a:t>
            </a:r>
            <a:r>
              <a:rPr lang="en-US" sz="1900" dirty="0"/>
              <a:t>. Before this project, I have had never made a proper Windows application, much less an install-wizard; and while my knowledge of cyber-security is </a:t>
            </a:r>
            <a:r>
              <a:rPr lang="en-US" sz="1900" i="1" dirty="0"/>
              <a:t>possibly</a:t>
            </a:r>
            <a:r>
              <a:rPr lang="en-US" sz="1900" dirty="0"/>
              <a:t> better than most; it is not my major for a reason. As such; the projected completed project, while </a:t>
            </a:r>
            <a:r>
              <a:rPr lang="en-US" sz="1900" i="1" dirty="0"/>
              <a:t>looking</a:t>
            </a:r>
            <a:r>
              <a:rPr lang="en-US" sz="1900" dirty="0"/>
              <a:t> to be satisfactory in its totalized development; it will most likely NOT be anything… striking.</a:t>
            </a:r>
          </a:p>
        </p:txBody>
      </p:sp>
    </p:spTree>
    <p:extLst>
      <p:ext uri="{BB962C8B-B14F-4D97-AF65-F5344CB8AC3E}">
        <p14:creationId xmlns:p14="http://schemas.microsoft.com/office/powerpoint/2010/main" val="58978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TOOLS &amp; REQUIREMENTS</a:t>
            </a:r>
            <a:endParaRPr lang="en-US" dirty="0"/>
          </a:p>
        </p:txBody>
      </p:sp>
      <p:sp>
        <p:nvSpPr>
          <p:cNvPr id="14" name="Content Placeholder 13"/>
          <p:cNvSpPr>
            <a:spLocks noGrp="1"/>
          </p:cNvSpPr>
          <p:nvPr>
            <p:ph idx="1"/>
          </p:nvPr>
        </p:nvSpPr>
        <p:spPr/>
        <p:txBody>
          <a:bodyPr>
            <a:normAutofit lnSpcReduction="10000"/>
          </a:bodyPr>
          <a:lstStyle/>
          <a:p>
            <a:pPr marL="0" indent="0">
              <a:lnSpc>
                <a:spcPct val="100000"/>
              </a:lnSpc>
              <a:spcBef>
                <a:spcPts val="0"/>
              </a:spcBef>
              <a:buNone/>
            </a:pPr>
            <a:r>
              <a:rPr lang="en-US" sz="2800" i="1" u="sng" dirty="0">
                <a:solidFill>
                  <a:schemeClr val="accent1"/>
                </a:solidFill>
              </a:rPr>
              <a:t>User-end;</a:t>
            </a:r>
          </a:p>
          <a:p>
            <a:pPr>
              <a:lnSpc>
                <a:spcPct val="100000"/>
              </a:lnSpc>
              <a:spcBef>
                <a:spcPts val="0"/>
              </a:spcBef>
            </a:pPr>
            <a:r>
              <a:rPr lang="en-US" dirty="0"/>
              <a:t>Windows 7+</a:t>
            </a:r>
          </a:p>
          <a:p>
            <a:pPr>
              <a:lnSpc>
                <a:spcPct val="100000"/>
              </a:lnSpc>
              <a:spcBef>
                <a:spcPts val="0"/>
              </a:spcBef>
            </a:pPr>
            <a:r>
              <a:rPr lang="en-US" dirty="0"/>
              <a:t>Upwards to 3 MB of free space ( looking to be much, much smaller; &gt;1MB, but overestimation is safer )</a:t>
            </a:r>
          </a:p>
          <a:p>
            <a:pPr>
              <a:lnSpc>
                <a:spcPct val="100000"/>
              </a:lnSpc>
              <a:spcBef>
                <a:spcPts val="0"/>
              </a:spcBef>
            </a:pPr>
            <a:r>
              <a:rPr lang="en-US" dirty="0"/>
              <a:t>Internet access to download from Github, and nothing else! Every other file/thing required is packaged within the installer.</a:t>
            </a:r>
          </a:p>
          <a:p>
            <a:pPr marL="0" indent="0">
              <a:lnSpc>
                <a:spcPct val="100000"/>
              </a:lnSpc>
              <a:spcBef>
                <a:spcPts val="0"/>
              </a:spcBef>
              <a:buNone/>
            </a:pPr>
            <a:r>
              <a:rPr lang="en-US" sz="2800" i="1" u="sng" dirty="0">
                <a:solidFill>
                  <a:schemeClr val="accent1"/>
                </a:solidFill>
              </a:rPr>
              <a:t>Project-end;</a:t>
            </a:r>
            <a:r>
              <a:rPr lang="en-US" dirty="0"/>
              <a:t> </a:t>
            </a:r>
          </a:p>
          <a:p>
            <a:pPr>
              <a:lnSpc>
                <a:spcPct val="100000"/>
              </a:lnSpc>
              <a:spcBef>
                <a:spcPts val="0"/>
              </a:spcBef>
            </a:pPr>
            <a:r>
              <a:rPr lang="en-US" dirty="0"/>
              <a:t>Visual Studio 2022, version 17.12.4+</a:t>
            </a:r>
          </a:p>
          <a:p>
            <a:pPr>
              <a:lnSpc>
                <a:spcPct val="100000"/>
              </a:lnSpc>
              <a:spcBef>
                <a:spcPts val="0"/>
              </a:spcBef>
            </a:pPr>
            <a:r>
              <a:rPr lang="en-US" dirty="0"/>
              <a:t>My Laptop, &amp; it’s Windows OS</a:t>
            </a:r>
          </a:p>
          <a:p>
            <a:pPr>
              <a:lnSpc>
                <a:spcPct val="100000"/>
              </a:lnSpc>
              <a:spcBef>
                <a:spcPts val="0"/>
              </a:spcBef>
            </a:pPr>
            <a:r>
              <a:rPr lang="en-US" dirty="0"/>
              <a:t>Microsoft’s development resources ( online )</a:t>
            </a:r>
          </a:p>
          <a:p>
            <a:pPr>
              <a:lnSpc>
                <a:spcPct val="100000"/>
              </a:lnSpc>
              <a:spcBef>
                <a:spcPts val="0"/>
              </a:spcBef>
            </a:pPr>
            <a:r>
              <a:rPr lang="en-US" dirty="0"/>
              <a:t>And nothing else!</a:t>
            </a:r>
          </a:p>
          <a:p>
            <a:pPr>
              <a:lnSpc>
                <a:spcPct val="100000"/>
              </a:lnSpc>
              <a:spcBef>
                <a:spcPts val="0"/>
              </a:spcBef>
            </a:pPr>
            <a:endParaRPr lang="en-US" sz="2800" i="1" u="sng" dirty="0">
              <a:solidFill>
                <a:schemeClr val="accent1"/>
              </a:solidFill>
            </a:endParaRPr>
          </a:p>
          <a:p>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11E68-EA20-12C5-7AA6-A4057D00015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E5C097A-2F4A-75DA-DF8A-1A4979F3EF8A}"/>
              </a:ext>
            </a:extLst>
          </p:cNvPr>
          <p:cNvSpPr>
            <a:spLocks noGrp="1"/>
          </p:cNvSpPr>
          <p:nvPr>
            <p:ph type="title"/>
          </p:nvPr>
        </p:nvSpPr>
        <p:spPr>
          <a:xfrm>
            <a:off x="1218883" y="274637"/>
            <a:ext cx="10360501" cy="1223963"/>
          </a:xfrm>
        </p:spPr>
        <p:txBody>
          <a:bodyPr anchor="b">
            <a:normAutofit/>
          </a:bodyPr>
          <a:lstStyle/>
          <a:p>
            <a:r>
              <a:rPr lang="en-US" b="1" dirty="0"/>
              <a:t>PROPOSED USER INTERFACE FLOW</a:t>
            </a:r>
            <a:endParaRPr lang="en-US" dirty="0"/>
          </a:p>
        </p:txBody>
      </p:sp>
      <p:sp>
        <p:nvSpPr>
          <p:cNvPr id="2" name="Rectangle 1">
            <a:extLst>
              <a:ext uri="{FF2B5EF4-FFF2-40B4-BE49-F238E27FC236}">
                <a16:creationId xmlns:a16="http://schemas.microsoft.com/office/drawing/2014/main" id="{CD806051-BFBC-B829-21EB-70331A78C3A0}"/>
              </a:ext>
            </a:extLst>
          </p:cNvPr>
          <p:cNvSpPr/>
          <p:nvPr/>
        </p:nvSpPr>
        <p:spPr>
          <a:xfrm>
            <a:off x="1369855" y="1600200"/>
            <a:ext cx="10209529" cy="47244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4" name="Picture Placeholder 3" descr="A screenshot of a computer screen&#10;&#10;AI-generated content may be incorrect.">
            <a:extLst>
              <a:ext uri="{FF2B5EF4-FFF2-40B4-BE49-F238E27FC236}">
                <a16:creationId xmlns:a16="http://schemas.microsoft.com/office/drawing/2014/main" id="{FC728B6E-EB54-9ABD-ED15-4669A8A068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0984" y="1701797"/>
            <a:ext cx="9905999" cy="4462272"/>
          </a:xfrm>
          <a:noFill/>
        </p:spPr>
      </p:pic>
    </p:spTree>
    <p:extLst>
      <p:ext uri="{BB962C8B-B14F-4D97-AF65-F5344CB8AC3E}">
        <p14:creationId xmlns:p14="http://schemas.microsoft.com/office/powerpoint/2010/main" val="56011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CAEED-E966-8291-EB08-A722F8830D2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2A28423-0DDD-0D17-6308-F4CFCC67243B}"/>
              </a:ext>
            </a:extLst>
          </p:cNvPr>
          <p:cNvSpPr>
            <a:spLocks noGrp="1"/>
          </p:cNvSpPr>
          <p:nvPr>
            <p:ph type="title"/>
          </p:nvPr>
        </p:nvSpPr>
        <p:spPr>
          <a:xfrm>
            <a:off x="1218883" y="274637"/>
            <a:ext cx="10360501" cy="1223963"/>
          </a:xfrm>
        </p:spPr>
        <p:txBody>
          <a:bodyPr anchor="b">
            <a:normAutofit/>
          </a:bodyPr>
          <a:lstStyle/>
          <a:p>
            <a:r>
              <a:rPr lang="en-US" b="1" dirty="0"/>
              <a:t>PROPOSED GENERAL APPLICATION FLOW</a:t>
            </a:r>
            <a:endParaRPr lang="en-US" dirty="0"/>
          </a:p>
        </p:txBody>
      </p:sp>
      <p:sp>
        <p:nvSpPr>
          <p:cNvPr id="2" name="Rectangle 1">
            <a:extLst>
              <a:ext uri="{FF2B5EF4-FFF2-40B4-BE49-F238E27FC236}">
                <a16:creationId xmlns:a16="http://schemas.microsoft.com/office/drawing/2014/main" id="{1D46C9A2-E0A7-5A2C-3A3B-2EA2EB75C786}"/>
              </a:ext>
            </a:extLst>
          </p:cNvPr>
          <p:cNvSpPr/>
          <p:nvPr/>
        </p:nvSpPr>
        <p:spPr>
          <a:xfrm>
            <a:off x="1369855" y="1600200"/>
            <a:ext cx="10209529" cy="47244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4" name="Picture Placeholder 3">
            <a:extLst>
              <a:ext uri="{FF2B5EF4-FFF2-40B4-BE49-F238E27FC236}">
                <a16:creationId xmlns:a16="http://schemas.microsoft.com/office/drawing/2014/main" id="{6F2B27F1-5CC0-1744-561C-1ECA50160B4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520984" y="1701797"/>
            <a:ext cx="9905999" cy="4462272"/>
          </a:xfrm>
          <a:noFill/>
        </p:spPr>
      </p:pic>
    </p:spTree>
    <p:extLst>
      <p:ext uri="{BB962C8B-B14F-4D97-AF65-F5344CB8AC3E}">
        <p14:creationId xmlns:p14="http://schemas.microsoft.com/office/powerpoint/2010/main" val="161955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B2387-EC5C-75FD-883B-C4AC3365FD1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939AA26-3703-74F4-ACF2-5C938E6936D1}"/>
              </a:ext>
            </a:extLst>
          </p:cNvPr>
          <p:cNvSpPr>
            <a:spLocks noGrp="1"/>
          </p:cNvSpPr>
          <p:nvPr>
            <p:ph type="title"/>
          </p:nvPr>
        </p:nvSpPr>
        <p:spPr>
          <a:xfrm>
            <a:off x="1218883" y="274637"/>
            <a:ext cx="10360501" cy="1223963"/>
          </a:xfrm>
        </p:spPr>
        <p:txBody>
          <a:bodyPr anchor="b">
            <a:normAutofit/>
          </a:bodyPr>
          <a:lstStyle/>
          <a:p>
            <a:r>
              <a:rPr lang="en-US" b="1" dirty="0"/>
              <a:t>SO FAR IMAGE INSTANCES;</a:t>
            </a:r>
            <a:endParaRPr lang="en-US" dirty="0"/>
          </a:p>
        </p:txBody>
      </p:sp>
      <p:pic>
        <p:nvPicPr>
          <p:cNvPr id="8" name="Picture 7" descr="A screenshot of a computer&#10;&#10;AI-generated content may be incorrect.">
            <a:extLst>
              <a:ext uri="{FF2B5EF4-FFF2-40B4-BE49-F238E27FC236}">
                <a16:creationId xmlns:a16="http://schemas.microsoft.com/office/drawing/2014/main" id="{261BA016-9F45-9738-72A0-DED5CC051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8222" y="360734"/>
            <a:ext cx="3470038" cy="2837873"/>
          </a:xfrm>
          <a:prstGeom prst="rect">
            <a:avLst/>
          </a:prstGeom>
          <a:ln w="88900" cap="sq" cmpd="thickThin">
            <a:solidFill>
              <a:schemeClr val="accent1"/>
            </a:solidFill>
            <a:prstDash val="solid"/>
            <a:miter lim="800000"/>
          </a:ln>
          <a:effectLst>
            <a:innerShdw blurRad="76200">
              <a:srgbClr val="000000"/>
            </a:innerShdw>
          </a:effectLst>
        </p:spPr>
      </p:pic>
      <p:pic>
        <p:nvPicPr>
          <p:cNvPr id="10" name="Picture 9" descr="A screenshot of a computer&#10;&#10;AI-generated content may be incorrect.">
            <a:extLst>
              <a:ext uri="{FF2B5EF4-FFF2-40B4-BE49-F238E27FC236}">
                <a16:creationId xmlns:a16="http://schemas.microsoft.com/office/drawing/2014/main" id="{C6C9D2D9-A9F4-C844-8D70-0840D792A3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9801" y="3323899"/>
            <a:ext cx="3733800" cy="3149433"/>
          </a:xfrm>
          <a:prstGeom prst="rect">
            <a:avLst/>
          </a:prstGeom>
          <a:ln w="88900" cap="sq" cmpd="thickThin">
            <a:solidFill>
              <a:schemeClr val="accent1"/>
            </a:solidFill>
            <a:prstDash val="solid"/>
            <a:miter lim="800000"/>
          </a:ln>
          <a:effectLst>
            <a:innerShdw blurRad="76200">
              <a:srgbClr val="000000"/>
            </a:innerShdw>
          </a:effectLst>
        </p:spPr>
      </p:pic>
      <p:pic>
        <p:nvPicPr>
          <p:cNvPr id="18" name="Picture 17" descr="A screenshot of a computer&#10;&#10;AI-generated content may be incorrect.">
            <a:extLst>
              <a:ext uri="{FF2B5EF4-FFF2-40B4-BE49-F238E27FC236}">
                <a16:creationId xmlns:a16="http://schemas.microsoft.com/office/drawing/2014/main" id="{EA1332B8-90BD-E29E-C77E-81D324A2C9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7511" y="1549483"/>
            <a:ext cx="3733801" cy="3149433"/>
          </a:xfrm>
          <a:prstGeom prst="rect">
            <a:avLst/>
          </a:prstGeom>
          <a:ln w="88900" cap="sq" cmpd="thickThin">
            <a:solidFill>
              <a:schemeClr val="accent1"/>
            </a:solidFill>
            <a:prstDash val="solid"/>
            <a:miter lim="800000"/>
          </a:ln>
          <a:effectLst>
            <a:innerShdw blurRad="76200">
              <a:srgbClr val="000000"/>
            </a:innerShdw>
          </a:effectLst>
        </p:spPr>
      </p:pic>
      <p:pic>
        <p:nvPicPr>
          <p:cNvPr id="16" name="Picture 15" descr="A screen shot of a computer&#10;&#10;AI-generated content may be incorrect.">
            <a:extLst>
              <a:ext uri="{FF2B5EF4-FFF2-40B4-BE49-F238E27FC236}">
                <a16:creationId xmlns:a16="http://schemas.microsoft.com/office/drawing/2014/main" id="{CA2E7B82-2ABC-2E69-6BF4-EBD2315B67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0563" y="3733800"/>
            <a:ext cx="5395245" cy="2598018"/>
          </a:xfrm>
          <a:prstGeom prst="rect">
            <a:avLst/>
          </a:prstGeom>
          <a:ln w="88900" cap="sq" cmpd="thickThin">
            <a:solidFill>
              <a:schemeClr val="accent1"/>
            </a:solidFill>
            <a:prstDash val="solid"/>
            <a:miter lim="800000"/>
          </a:ln>
          <a:effectLst>
            <a:innerShdw blurRad="76200">
              <a:srgbClr val="000000"/>
            </a:innerShdw>
          </a:effectLst>
        </p:spPr>
      </p:pic>
      <p:sp>
        <p:nvSpPr>
          <p:cNvPr id="20" name="Content Placeholder 13">
            <a:extLst>
              <a:ext uri="{FF2B5EF4-FFF2-40B4-BE49-F238E27FC236}">
                <a16:creationId xmlns:a16="http://schemas.microsoft.com/office/drawing/2014/main" id="{C4083098-F137-AAF0-00F4-3415065D0AB4}"/>
              </a:ext>
            </a:extLst>
          </p:cNvPr>
          <p:cNvSpPr>
            <a:spLocks noGrp="1"/>
          </p:cNvSpPr>
          <p:nvPr>
            <p:ph idx="1"/>
          </p:nvPr>
        </p:nvSpPr>
        <p:spPr>
          <a:xfrm>
            <a:off x="1218883" y="1701797"/>
            <a:ext cx="2840139" cy="1803403"/>
          </a:xfrm>
        </p:spPr>
        <p:txBody>
          <a:bodyPr>
            <a:normAutofit fontScale="70000" lnSpcReduction="20000"/>
          </a:bodyPr>
          <a:lstStyle/>
          <a:p>
            <a:pPr marL="0" indent="0">
              <a:lnSpc>
                <a:spcPct val="100000"/>
              </a:lnSpc>
              <a:spcBef>
                <a:spcPts val="0"/>
              </a:spcBef>
              <a:buNone/>
            </a:pPr>
            <a:r>
              <a:rPr lang="en-US" sz="3100" i="1" u="sng" dirty="0">
                <a:solidFill>
                  <a:schemeClr val="accent1"/>
                </a:solidFill>
              </a:rPr>
              <a:t>Left to right;</a:t>
            </a:r>
          </a:p>
          <a:p>
            <a:pPr>
              <a:lnSpc>
                <a:spcPct val="100000"/>
              </a:lnSpc>
              <a:spcBef>
                <a:spcPts val="0"/>
              </a:spcBef>
            </a:pPr>
            <a:r>
              <a:rPr lang="en-US" sz="3100" dirty="0"/>
              <a:t>Install example</a:t>
            </a:r>
          </a:p>
          <a:p>
            <a:pPr>
              <a:lnSpc>
                <a:spcPct val="100000"/>
              </a:lnSpc>
              <a:spcBef>
                <a:spcPts val="0"/>
              </a:spcBef>
            </a:pPr>
            <a:r>
              <a:rPr lang="en-US" sz="3100" dirty="0"/>
              <a:t>Shown existence</a:t>
            </a:r>
          </a:p>
          <a:p>
            <a:pPr>
              <a:lnSpc>
                <a:spcPct val="100000"/>
              </a:lnSpc>
              <a:spcBef>
                <a:spcPts val="0"/>
              </a:spcBef>
            </a:pPr>
            <a:r>
              <a:rPr lang="en-US" sz="3100" dirty="0"/>
              <a:t>Uninstall example</a:t>
            </a:r>
          </a:p>
          <a:p>
            <a:pPr>
              <a:lnSpc>
                <a:spcPct val="100000"/>
              </a:lnSpc>
              <a:spcBef>
                <a:spcPts val="0"/>
              </a:spcBef>
            </a:pPr>
            <a:r>
              <a:rPr lang="en-US" sz="3100" dirty="0"/>
              <a:t>The growing UI of the app itself! </a:t>
            </a:r>
            <a:endParaRPr lang="en-US" sz="3100" i="1" u="sng" dirty="0">
              <a:solidFill>
                <a:schemeClr val="accent1"/>
              </a:solidFill>
            </a:endParaRPr>
          </a:p>
          <a:p>
            <a:pPr marL="0" indent="0">
              <a:lnSpc>
                <a:spcPct val="100000"/>
              </a:lnSpc>
              <a:spcBef>
                <a:spcPts val="0"/>
              </a:spcBef>
              <a:buNone/>
            </a:pPr>
            <a:endParaRPr lang="en-US" sz="2800" i="1" u="sng" dirty="0">
              <a:solidFill>
                <a:schemeClr val="accent1"/>
              </a:solidFill>
            </a:endParaRPr>
          </a:p>
          <a:p>
            <a:endParaRPr lang="en-US" dirty="0"/>
          </a:p>
        </p:txBody>
      </p:sp>
      <p:sp>
        <p:nvSpPr>
          <p:cNvPr id="21" name="Content Placeholder 13">
            <a:extLst>
              <a:ext uri="{FF2B5EF4-FFF2-40B4-BE49-F238E27FC236}">
                <a16:creationId xmlns:a16="http://schemas.microsoft.com/office/drawing/2014/main" id="{3C0001F9-590C-CBE8-A1C0-D4702F04A113}"/>
              </a:ext>
            </a:extLst>
          </p:cNvPr>
          <p:cNvSpPr txBox="1">
            <a:spLocks/>
          </p:cNvSpPr>
          <p:nvPr/>
        </p:nvSpPr>
        <p:spPr>
          <a:xfrm>
            <a:off x="5818775" y="4898615"/>
            <a:ext cx="2311026" cy="1528587"/>
          </a:xfrm>
          <a:prstGeom prst="rect">
            <a:avLst/>
          </a:prstGeom>
        </p:spPr>
        <p:txBody>
          <a:bodyPr vert="horz" lIns="121899" tIns="60949" rIns="121899" bIns="60949" rtlCol="0">
            <a:normAutofit fontScale="55000" lnSpcReduction="2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nSpc>
                <a:spcPct val="100000"/>
              </a:lnSpc>
              <a:spcBef>
                <a:spcPts val="0"/>
              </a:spcBef>
              <a:buNone/>
            </a:pPr>
            <a:r>
              <a:rPr lang="en-US" dirty="0"/>
              <a:t>&lt;---------------------------</a:t>
            </a:r>
          </a:p>
          <a:p>
            <a:pPr marL="0" indent="0">
              <a:lnSpc>
                <a:spcPct val="100000"/>
              </a:lnSpc>
              <a:spcBef>
                <a:spcPts val="0"/>
              </a:spcBef>
              <a:buNone/>
            </a:pPr>
            <a:r>
              <a:rPr lang="en-US" dirty="0"/>
              <a:t>Note how there isn’t a Home Page yet; I want to focus on creating the encryptors first, before looks towards frivolous things like that</a:t>
            </a:r>
            <a:endParaRPr lang="en-US" i="1" u="sng" dirty="0">
              <a:solidFill>
                <a:schemeClr val="accent1"/>
              </a:solidFill>
            </a:endParaRPr>
          </a:p>
          <a:p>
            <a:pPr marL="0" indent="0">
              <a:lnSpc>
                <a:spcPct val="100000"/>
              </a:lnSpc>
              <a:spcBef>
                <a:spcPts val="0"/>
              </a:spcBef>
              <a:buFont typeface="Arial" pitchFamily="34" charset="0"/>
              <a:buNone/>
            </a:pPr>
            <a:endParaRPr lang="en-US" i="1" u="sng" dirty="0">
              <a:solidFill>
                <a:schemeClr val="accent1"/>
              </a:solidFill>
            </a:endParaRPr>
          </a:p>
          <a:p>
            <a:endParaRPr lang="en-US" dirty="0"/>
          </a:p>
        </p:txBody>
      </p:sp>
    </p:spTree>
    <p:extLst>
      <p:ext uri="{BB962C8B-B14F-4D97-AF65-F5344CB8AC3E}">
        <p14:creationId xmlns:p14="http://schemas.microsoft.com/office/powerpoint/2010/main" val="426063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25E097-9EE5-707D-341B-7587D9343D4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8051DB8B-D3E2-FC9B-BCC8-7F5D0962ABD7}"/>
              </a:ext>
            </a:extLst>
          </p:cNvPr>
          <p:cNvSpPr>
            <a:spLocks noGrp="1"/>
          </p:cNvSpPr>
          <p:nvPr>
            <p:ph type="title"/>
          </p:nvPr>
        </p:nvSpPr>
        <p:spPr/>
        <p:txBody>
          <a:bodyPr/>
          <a:lstStyle/>
          <a:p>
            <a:r>
              <a:rPr lang="en-US" b="1" dirty="0"/>
              <a:t>THE THREE CHUNKS OF THE PROJECT;</a:t>
            </a:r>
            <a:endParaRPr lang="en-US" dirty="0"/>
          </a:p>
        </p:txBody>
      </p:sp>
      <p:sp>
        <p:nvSpPr>
          <p:cNvPr id="10" name="Content Placeholder 9">
            <a:extLst>
              <a:ext uri="{FF2B5EF4-FFF2-40B4-BE49-F238E27FC236}">
                <a16:creationId xmlns:a16="http://schemas.microsoft.com/office/drawing/2014/main" id="{52A3BDFB-915A-B1BB-D31F-9A52B980F941}"/>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600" i="1" u="sng" dirty="0">
                <a:solidFill>
                  <a:schemeClr val="accent1"/>
                </a:solidFill>
              </a:rPr>
              <a:t>In general;</a:t>
            </a:r>
          </a:p>
          <a:p>
            <a:pPr marL="0" indent="0">
              <a:lnSpc>
                <a:spcPct val="100000"/>
              </a:lnSpc>
              <a:spcBef>
                <a:spcPts val="0"/>
              </a:spcBef>
              <a:buNone/>
            </a:pPr>
            <a:r>
              <a:rPr lang="en-US" sz="1900" dirty="0"/>
              <a:t>	I’ve split my project into three ‘general chunks’; each expected to mostly take 4 weeks each, maximum. This way, for the last four weeks, I can focus more on general improvements, having already completed the focus-items.</a:t>
            </a:r>
          </a:p>
          <a:p>
            <a:pPr marL="0" indent="0">
              <a:lnSpc>
                <a:spcPct val="100000"/>
              </a:lnSpc>
              <a:spcBef>
                <a:spcPts val="0"/>
              </a:spcBef>
              <a:buNone/>
            </a:pPr>
            <a:endParaRPr lang="en-US" sz="2000" dirty="0"/>
          </a:p>
          <a:p>
            <a:pPr marL="0" indent="0">
              <a:lnSpc>
                <a:spcPct val="100000"/>
              </a:lnSpc>
              <a:spcBef>
                <a:spcPts val="0"/>
              </a:spcBef>
              <a:buNone/>
            </a:pPr>
            <a:r>
              <a:rPr lang="en-US" sz="2600" i="1" u="sng" dirty="0">
                <a:solidFill>
                  <a:schemeClr val="accent1"/>
                </a:solidFill>
              </a:rPr>
              <a:t>The application wizard, windows, and the App itself;</a:t>
            </a:r>
          </a:p>
          <a:p>
            <a:pPr marL="0" indent="0">
              <a:lnSpc>
                <a:spcPct val="100000"/>
              </a:lnSpc>
              <a:spcBef>
                <a:spcPts val="0"/>
              </a:spcBef>
              <a:buNone/>
            </a:pPr>
            <a:r>
              <a:rPr lang="en-US" sz="1900" dirty="0"/>
              <a:t>	For instance; the install wizard, and it’s install capability is already finished! Throughout these last three weeks, I haven’t just been just focusing on it; I’ve been thinking of a project, finding a supervisor, </a:t>
            </a:r>
            <a:r>
              <a:rPr lang="en-US" sz="1900" dirty="0" err="1"/>
              <a:t>etc</a:t>
            </a:r>
            <a:r>
              <a:rPr lang="en-US" sz="1900" dirty="0"/>
              <a:t>; but despite that, my general time-goal has been accomplished; this week, I’ll be mostly adding panel-switch functionality, and buttons, before I quick-switch to adding the encryption functionality, proper;</a:t>
            </a:r>
          </a:p>
          <a:p>
            <a:pPr marL="0" indent="0">
              <a:lnSpc>
                <a:spcPct val="100000"/>
              </a:lnSpc>
              <a:spcBef>
                <a:spcPts val="0"/>
              </a:spcBef>
              <a:buNone/>
            </a:pPr>
            <a:endParaRPr lang="en-US" sz="2000" dirty="0"/>
          </a:p>
          <a:p>
            <a:pPr marL="0" indent="0">
              <a:lnSpc>
                <a:spcPct val="100000"/>
              </a:lnSpc>
              <a:spcBef>
                <a:spcPts val="0"/>
              </a:spcBef>
              <a:buNone/>
            </a:pPr>
            <a:r>
              <a:rPr lang="en-US" sz="2600" i="1" u="sng" dirty="0">
                <a:solidFill>
                  <a:schemeClr val="accent1"/>
                </a:solidFill>
              </a:rPr>
              <a:t>The encryptors, encryption, and decryption;</a:t>
            </a:r>
          </a:p>
          <a:p>
            <a:pPr marL="0" indent="0">
              <a:lnSpc>
                <a:spcPct val="100000"/>
              </a:lnSpc>
              <a:spcBef>
                <a:spcPts val="0"/>
              </a:spcBef>
              <a:buNone/>
            </a:pPr>
            <a:r>
              <a:rPr lang="en-US" sz="1900" dirty="0"/>
              <a:t>	In this segment; the </a:t>
            </a:r>
            <a:r>
              <a:rPr lang="en-US" sz="1900" dirty="0" err="1"/>
              <a:t>en&amp;decryption</a:t>
            </a:r>
            <a:r>
              <a:rPr lang="en-US" sz="1900" dirty="0"/>
              <a:t> functionality,; being the incorporation of AES &amp; the lattice encryption; in that order ( AES to establish a baseline ). Then, DURING this segment </a:t>
            </a:r>
            <a:r>
              <a:rPr lang="en-US" sz="1900" i="1" dirty="0"/>
              <a:t>also</a:t>
            </a:r>
            <a:r>
              <a:rPr lang="en-US" sz="1900" dirty="0"/>
              <a:t>, finding another suitable third, alongside it’s own implementation.</a:t>
            </a:r>
          </a:p>
        </p:txBody>
      </p:sp>
    </p:spTree>
    <p:extLst>
      <p:ext uri="{BB962C8B-B14F-4D97-AF65-F5344CB8AC3E}">
        <p14:creationId xmlns:p14="http://schemas.microsoft.com/office/powerpoint/2010/main" val="221810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F0E43-BC8F-CEC9-120F-6F02D184DB1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656B91F-7766-28F3-67DC-4D126183B46C}"/>
              </a:ext>
            </a:extLst>
          </p:cNvPr>
          <p:cNvSpPr>
            <a:spLocks noGrp="1"/>
          </p:cNvSpPr>
          <p:nvPr>
            <p:ph type="title"/>
          </p:nvPr>
        </p:nvSpPr>
        <p:spPr/>
        <p:txBody>
          <a:bodyPr/>
          <a:lstStyle/>
          <a:p>
            <a:r>
              <a:rPr lang="en-US" b="1" dirty="0"/>
              <a:t>THE THREE CHUNKS OF THE PROJECT</a:t>
            </a:r>
            <a:r>
              <a:rPr lang="en-US" sz="1600" b="1" dirty="0"/>
              <a:t>(cont.)</a:t>
            </a:r>
            <a:r>
              <a:rPr lang="en-US" b="1" dirty="0"/>
              <a:t>;</a:t>
            </a:r>
            <a:endParaRPr lang="en-US" dirty="0"/>
          </a:p>
        </p:txBody>
      </p:sp>
      <p:sp>
        <p:nvSpPr>
          <p:cNvPr id="10" name="Content Placeholder 9">
            <a:extLst>
              <a:ext uri="{FF2B5EF4-FFF2-40B4-BE49-F238E27FC236}">
                <a16:creationId xmlns:a16="http://schemas.microsoft.com/office/drawing/2014/main" id="{6738B8B2-1B3E-C9E9-8BE2-6159E3F35CEE}"/>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600" i="1" u="sng" dirty="0">
                <a:solidFill>
                  <a:schemeClr val="accent1"/>
                </a:solidFill>
              </a:rPr>
              <a:t>The educational segment, and tidying up;</a:t>
            </a:r>
          </a:p>
          <a:p>
            <a:pPr marL="0" indent="0">
              <a:lnSpc>
                <a:spcPct val="100000"/>
              </a:lnSpc>
              <a:spcBef>
                <a:spcPts val="0"/>
              </a:spcBef>
              <a:buNone/>
            </a:pPr>
            <a:r>
              <a:rPr lang="en-US" sz="2000" dirty="0"/>
              <a:t>	</a:t>
            </a:r>
            <a:r>
              <a:rPr lang="en-US" sz="1900" dirty="0"/>
              <a:t>And finally, possibly the easiest, and simultaneously hardest, segment; writing the educational blurbs, and user-testing. I am not a writer; it’s why I didn’t go for a CW degree- that being said; user-testing will probably the harder segment. I’m planning on finally fixing an old Desktop I have, and factory-resetting it to a windows standard, before downloading the install wizard, and having some family members, and neighbors try to navigate the download, the application itself, and the educational segments.</a:t>
            </a:r>
          </a:p>
          <a:p>
            <a:pPr marL="0" indent="0">
              <a:lnSpc>
                <a:spcPct val="100000"/>
              </a:lnSpc>
              <a:spcBef>
                <a:spcPts val="0"/>
              </a:spcBef>
              <a:buNone/>
            </a:pPr>
            <a:endParaRPr lang="en-US" sz="1900" dirty="0"/>
          </a:p>
          <a:p>
            <a:pPr marL="0" indent="0">
              <a:lnSpc>
                <a:spcPct val="100000"/>
              </a:lnSpc>
              <a:spcBef>
                <a:spcPts val="0"/>
              </a:spcBef>
              <a:buNone/>
            </a:pPr>
            <a:r>
              <a:rPr lang="en-US" sz="1900" dirty="0"/>
              <a:t>	I figure they’ll be a good litmus test, because in all fair’s fair; most of the people that live directly around me are over thrice my age. </a:t>
            </a:r>
            <a:r>
              <a:rPr lang="en-US" sz="1900" i="1" dirty="0"/>
              <a:t>IF</a:t>
            </a:r>
            <a:r>
              <a:rPr lang="en-US" sz="1900" dirty="0"/>
              <a:t> I can manage to finagle all these events together, I’ll probably have a very, very small survey for them to fill out, and tweak the program a bit after a single full round in response, to submit my results.</a:t>
            </a:r>
          </a:p>
          <a:p>
            <a:pPr marL="0" indent="0">
              <a:lnSpc>
                <a:spcPct val="100000"/>
              </a:lnSpc>
              <a:spcBef>
                <a:spcPts val="0"/>
              </a:spcBef>
              <a:buNone/>
            </a:pPr>
            <a:endParaRPr lang="en-US" sz="1900" dirty="0"/>
          </a:p>
          <a:p>
            <a:pPr marL="0" indent="0">
              <a:lnSpc>
                <a:spcPct val="100000"/>
              </a:lnSpc>
              <a:spcBef>
                <a:spcPts val="0"/>
              </a:spcBef>
              <a:buNone/>
            </a:pPr>
            <a:r>
              <a:rPr lang="en-US" sz="1900" dirty="0"/>
              <a:t>	If I can’t, however, schedule this with my neighbors &amp; family; my secondary plan is, honestly, to either A; annoy my college friends about it, or B; ask for the 4900 faculty’s help for possible resources, or background methods of testing the educational/</a:t>
            </a:r>
            <a:r>
              <a:rPr lang="en-US" sz="1900" dirty="0" err="1"/>
              <a:t>explainational</a:t>
            </a:r>
            <a:r>
              <a:rPr lang="en-US" sz="1900" dirty="0"/>
              <a:t> part of my project!</a:t>
            </a:r>
          </a:p>
        </p:txBody>
      </p:sp>
    </p:spTree>
    <p:extLst>
      <p:ext uri="{BB962C8B-B14F-4D97-AF65-F5344CB8AC3E}">
        <p14:creationId xmlns:p14="http://schemas.microsoft.com/office/powerpoint/2010/main" val="76579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http://schemas.microsoft.com/office/2006/documentManagement/types"/>
    <ds:schemaRef ds:uri="http://www.w3.org/XML/1998/namespace"/>
    <ds:schemaRef ds:uri="http://purl.org/dc/terms/"/>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4873beb7-5857-4685-be1f-d57550cc96cc"/>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302</TotalTime>
  <Words>1563</Words>
  <Application>Microsoft Office PowerPoint</Application>
  <PresentationFormat>Custom</PresentationFormat>
  <Paragraphs>89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Tech 16x9</vt:lpstr>
      <vt:lpstr>Quantum Resistant  Algorithm Encryptor</vt:lpstr>
      <vt:lpstr>ABSTRACT</vt:lpstr>
      <vt:lpstr>ABSTRACT(cont.)</vt:lpstr>
      <vt:lpstr>TOOLS &amp; REQUIREMENTS</vt:lpstr>
      <vt:lpstr>PROPOSED USER INTERFACE FLOW</vt:lpstr>
      <vt:lpstr>PROPOSED GENERAL APPLICATION FLOW</vt:lpstr>
      <vt:lpstr>SO FAR IMAGE INSTANCES;</vt:lpstr>
      <vt:lpstr>THE THREE CHUNKS OF THE PROJECT;</vt:lpstr>
      <vt:lpstr>THE THREE CHUNKS OF THE PROJECT(cont.);</vt:lpstr>
      <vt:lpstr>THE THREE CHUNKS OF THE PROJECT(cont.);</vt:lpstr>
      <vt:lpstr>Some quick final portions/thoughts;</vt:lpstr>
      <vt:lpstr>Quantum Resistant  Algorithm Encryptor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Ahmed Omer</dc:creator>
  <cp:lastModifiedBy>Ahmed Omer</cp:lastModifiedBy>
  <cp:revision>16</cp:revision>
  <dcterms:created xsi:type="dcterms:W3CDTF">2025-02-17T22:34:02Z</dcterms:created>
  <dcterms:modified xsi:type="dcterms:W3CDTF">2025-02-18T03:36:20Z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