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7.xml.rels" ContentType="application/vnd.openxmlformats-package.relationships+xml"/>
  <Override PartName="/ppt/theme/_rels/theme6.xml.rels" ContentType="application/vnd.openxmlformats-package.relationships+xml"/>
  <Override PartName="/ppt/theme/_rels/theme5.xml.rels" ContentType="application/vnd.openxmlformats-package.relationships+xml"/>
  <Override PartName="/ppt/theme/_rels/theme4.xml.rels" ContentType="application/vnd.openxmlformats-package.relationships+xml"/>
  <Override PartName="/ppt/theme/_rels/theme3.xml.rels" ContentType="application/vnd.openxmlformats-package.relationships+xml"/>
  <Override PartName="/ppt/theme/_rels/theme2.xml.rels" ContentType="application/vnd.openxmlformats-package.relationships+xml"/>
  <Override PartName="/ppt/theme/_rels/theme11.xml.rels" ContentType="application/vnd.openxmlformats-package.relationship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3.png" ContentType="image/png"/>
  <Override PartName="/ppt/media/image9.png" ContentType="image/png"/>
  <Override PartName="/ppt/media/image8.jpeg" ContentType="image/jpeg"/>
  <Override PartName="/ppt/media/image11.png" ContentType="image/png"/>
  <Override PartName="/ppt/media/image18.jpeg" ContentType="image/jpeg"/>
  <Override PartName="/ppt/media/image16.jpeg" ContentType="image/jpeg"/>
  <Override PartName="/ppt/media/image14.png" ContentType="image/png"/>
  <Override PartName="/ppt/media/image1.jpeg" ContentType="image/jpeg"/>
  <Override PartName="/ppt/media/image10.png" ContentType="image/png"/>
  <Override PartName="/ppt/media/image2.jpeg" ContentType="image/jpeg"/>
  <Override PartName="/ppt/media/image5.jpeg" ContentType="image/jpeg"/>
  <Override PartName="/ppt/media/image6.png" ContentType="image/png"/>
  <Override PartName="/ppt/media/image15.png" ContentType="image/png"/>
  <Override PartName="/ppt/media/image3.jpeg" ContentType="image/jpeg"/>
  <Override PartName="/ppt/media/image4.jpeg" ContentType="image/jpeg"/>
  <Override PartName="/ppt/media/image17.jpeg" ContentType="image/jpe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7F2E19B-3A13-41F1-9986-95D786B611B8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6A4FCF-396C-49B0-AC49-7F3E3DAD4C7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23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ldImg"/>
          </p:nvPr>
        </p:nvSpPr>
        <p:spPr>
          <a:xfrm>
            <a:off x="107316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2C0277-9E74-49B3-95EA-E49EBFD2A0B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23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ldImg"/>
          </p:nvPr>
        </p:nvSpPr>
        <p:spPr>
          <a:xfrm>
            <a:off x="107316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107316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EAEFAC-B2D4-4C62-94CC-0BD240515302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107316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Lucida Sans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20AE186-F0D1-49AB-9A74-88C5FC327098}" type="slidenum">
              <a:rPr b="0" lang="en-US" sz="1200" spc="-1" strike="noStrike">
                <a:solidFill>
                  <a:schemeClr val="dk1"/>
                </a:solidFill>
                <a:latin typeface="Lucida Sans"/>
                <a:ea typeface="ＭＳ Ｐゴシック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107316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Lucida Sans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3F3F97-6E86-4A2B-979D-A3AD40395700}" type="slidenum">
              <a:rPr b="0" lang="en-US" sz="1200" spc="-1" strike="noStrike">
                <a:solidFill>
                  <a:schemeClr val="dk1"/>
                </a:solidFill>
                <a:latin typeface="Lucida Sans"/>
                <a:ea typeface="ＭＳ Ｐゴシック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Lucida Sans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4E2994-43F5-4262-A8AB-F4D1AF315E2D}" type="slidenum">
              <a:rPr b="0" lang="en-US" sz="1200" spc="-1" strike="noStrike">
                <a:solidFill>
                  <a:schemeClr val="dk1"/>
                </a:solidFill>
                <a:latin typeface="Lucida Sans"/>
                <a:ea typeface="ＭＳ Ｐゴシック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ldImg"/>
          </p:nvPr>
        </p:nvSpPr>
        <p:spPr>
          <a:xfrm>
            <a:off x="107316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Lucida Sans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96DE3B-A180-4B68-995C-AACB496DD506}" type="slidenum">
              <a:rPr b="0" lang="en-US" sz="1200" spc="-1" strike="noStrike">
                <a:solidFill>
                  <a:schemeClr val="dk1"/>
                </a:solidFill>
                <a:latin typeface="Lucida Sans"/>
                <a:ea typeface="ＭＳ Ｐゴシック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Img"/>
          </p:nvPr>
        </p:nvSpPr>
        <p:spPr>
          <a:xfrm>
            <a:off x="107316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7589A3-EBE0-42DC-BA2A-7177E7535CE9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23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sldImg"/>
          </p:nvPr>
        </p:nvSpPr>
        <p:spPr>
          <a:xfrm>
            <a:off x="107316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13C41A-7BBF-482E-867C-F2B4705197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0BFD33B-0F13-4F43-BDAB-58618C2A88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6A57591-96AC-42CE-B608-08405C7167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536FC9-50D0-49B0-968A-93F9123780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BA4EFC6-CCC4-432D-AF9C-6D71E89AE0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51B21E-9831-459A-8DE3-1E3F4884FC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88AB69-D5D5-499F-AE71-E32291FEF2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B8C17ED-2B00-493A-8824-CCF446BF83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B1ECFBF-6640-4E1E-A5E4-4AF4492949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85607BB-3FDF-4BDF-92B0-BCC628877D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830ADFE-BB71-4A31-9585-65068CE73C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7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8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dt" idx="1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2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Straight Connector 6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430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8" name="Oval 12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" name="Oval 13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3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4B61E52-A0D0-4C3A-AE3F-E006DCF28D01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accent1"/>
                </a:solidFill>
                <a:latin typeface="Georgia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84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85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86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87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88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89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0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1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2" name="Rectangle 18"/>
          <p:cNvSpPr/>
          <p:nvPr/>
        </p:nvSpPr>
        <p:spPr>
          <a:xfrm>
            <a:off x="152280" y="152280"/>
            <a:ext cx="8832600" cy="30456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3" name="Rectangle 14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4" name="Rectangle 17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5" name="Rectangle 15"/>
          <p:cNvSpPr/>
          <p:nvPr/>
        </p:nvSpPr>
        <p:spPr>
          <a:xfrm>
            <a:off x="0" y="0"/>
            <a:ext cx="9143640" cy="1184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6" name="Rectangle 16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7" name="Rectangle 12"/>
          <p:cNvSpPr/>
          <p:nvPr/>
        </p:nvSpPr>
        <p:spPr>
          <a:xfrm>
            <a:off x="152280" y="609480"/>
            <a:ext cx="2742840" cy="5866920"/>
          </a:xfrm>
          <a:prstGeom prst="rect">
            <a:avLst/>
          </a:prstGeom>
          <a:solidFill>
            <a:schemeClr val="accent1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80880" y="914400"/>
            <a:ext cx="236196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Georgia"/>
              </a:rPr>
              <a:t>Click to edit Master title style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80880" y="1981080"/>
            <a:ext cx="2361960" cy="41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00" name="Rectangle 7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01" name="Straight Connector 8"/>
          <p:cNvSpPr/>
          <p:nvPr/>
        </p:nvSpPr>
        <p:spPr>
          <a:xfrm>
            <a:off x="152280" y="533160"/>
            <a:ext cx="8832960" cy="360"/>
          </a:xfrm>
          <a:prstGeom prst="line">
            <a:avLst/>
          </a:prstGeom>
          <a:ln w="11430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124080" y="685800"/>
            <a:ext cx="5638320" cy="54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03" name="Oval 9"/>
          <p:cNvSpPr/>
          <p:nvPr/>
        </p:nvSpPr>
        <p:spPr>
          <a:xfrm>
            <a:off x="1295280" y="22860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4" name="Oval 10"/>
          <p:cNvSpPr/>
          <p:nvPr/>
        </p:nvSpPr>
        <p:spPr>
          <a:xfrm>
            <a:off x="1389960" y="32292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sldNum" idx="28"/>
          </p:nvPr>
        </p:nvSpPr>
        <p:spPr>
          <a:xfrm>
            <a:off x="1371600" y="31284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83F03B2-B686-4881-924A-7A555C3B81F4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Rectangle 20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29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ftr" idx="30"/>
          </p:nvPr>
        </p:nvSpPr>
        <p:spPr>
          <a:xfrm>
            <a:off x="301680" y="6410880"/>
            <a:ext cx="3382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0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1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2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3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4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5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6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17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18" name="Straight Connector 20"/>
          <p:cNvSpPr/>
          <p:nvPr/>
        </p:nvSpPr>
        <p:spPr>
          <a:xfrm>
            <a:off x="152280" y="533160"/>
            <a:ext cx="8832960" cy="360"/>
          </a:xfrm>
          <a:prstGeom prst="line">
            <a:avLst/>
          </a:prstGeom>
          <a:ln w="11430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9" name="Rectangle 18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0" name="Rectangle 15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1" name="Rectangle 16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2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3" name="Rectangle 19"/>
          <p:cNvSpPr/>
          <p:nvPr/>
        </p:nvSpPr>
        <p:spPr>
          <a:xfrm>
            <a:off x="152280" y="152280"/>
            <a:ext cx="8832600" cy="3013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4" name="Rectangle 7"/>
          <p:cNvSpPr/>
          <p:nvPr/>
        </p:nvSpPr>
        <p:spPr>
          <a:xfrm>
            <a:off x="152280" y="609480"/>
            <a:ext cx="2742840" cy="5866920"/>
          </a:xfrm>
          <a:prstGeom prst="rect">
            <a:avLst/>
          </a:prstGeom>
          <a:solidFill>
            <a:schemeClr val="accent1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25" name="Rectangle 14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6" name="Oval 11"/>
          <p:cNvSpPr/>
          <p:nvPr/>
        </p:nvSpPr>
        <p:spPr>
          <a:xfrm>
            <a:off x="1295280" y="22860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27" name="Oval 12"/>
          <p:cNvSpPr/>
          <p:nvPr/>
        </p:nvSpPr>
        <p:spPr>
          <a:xfrm>
            <a:off x="1389960" y="32292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sldNum" idx="31"/>
          </p:nvPr>
        </p:nvSpPr>
        <p:spPr>
          <a:xfrm>
            <a:off x="1371600" y="31284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986FF270-C8B9-4DFF-B01B-02B3D18387DF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xfrm>
            <a:off x="3000240" y="5029200"/>
            <a:ext cx="5866920" cy="12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chemeClr val="dk2"/>
                </a:solidFill>
                <a:latin typeface="Georgia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000240" y="609480"/>
            <a:ext cx="5866920" cy="426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380880" y="990720"/>
            <a:ext cx="2437920" cy="52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32" name="Rectangle 2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dt" idx="32"/>
          </p:nvPr>
        </p:nvSpPr>
        <p:spPr>
          <a:xfrm>
            <a:off x="578808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ftr" idx="33"/>
          </p:nvPr>
        </p:nvSpPr>
        <p:spPr>
          <a:xfrm>
            <a:off x="301680" y="6410880"/>
            <a:ext cx="35841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6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7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8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1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2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3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01680" y="1523880"/>
            <a:ext cx="8534160" cy="459900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4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5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6"/>
          </p:nvPr>
        </p:nvSpPr>
        <p:spPr>
          <a:xfrm>
            <a:off x="4343400" y="104004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648BD17D-666F-4CB7-AA03-A4948AE0FDC0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0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1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2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4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5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6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7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9" name="Rectangle 7"/>
          <p:cNvSpPr/>
          <p:nvPr/>
        </p:nvSpPr>
        <p:spPr>
          <a:xfrm>
            <a:off x="7010280" y="0"/>
            <a:ext cx="213336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1" name="Rectangle 9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2" name="Rectangle 10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3" name="Rectangle 1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4" name="Straight Connector 12"/>
          <p:cNvSpPr/>
          <p:nvPr/>
        </p:nvSpPr>
        <p:spPr>
          <a:xfrm>
            <a:off x="7144200" y="155160"/>
            <a:ext cx="360" cy="624564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5" name="Oval 13"/>
          <p:cNvSpPr/>
          <p:nvPr/>
        </p:nvSpPr>
        <p:spPr>
          <a:xfrm>
            <a:off x="6839640" y="292572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6" name="Oval 14"/>
          <p:cNvSpPr/>
          <p:nvPr/>
        </p:nvSpPr>
        <p:spPr>
          <a:xfrm>
            <a:off x="6934320" y="302040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sldNum" idx="7"/>
          </p:nvPr>
        </p:nvSpPr>
        <p:spPr>
          <a:xfrm>
            <a:off x="6915960" y="300996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05BEFC2D-A89D-4701-8B17-6F55C87E17A3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04920" y="304920"/>
            <a:ext cx="6552720" cy="582084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8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9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title"/>
          </p:nvPr>
        </p:nvSpPr>
        <p:spPr>
          <a:xfrm>
            <a:off x="7391520" y="304920"/>
            <a:ext cx="1447560" cy="585108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b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3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4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5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7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8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9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0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10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11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2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00B79487-26D0-4A35-B970-8171BC86ADB9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79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0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1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3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4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5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86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87" name="Rectangle 16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8" name="Rectangle 14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9" name="Rectangle 1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0" name="Rectangle 17"/>
          <p:cNvSpPr/>
          <p:nvPr/>
        </p:nvSpPr>
        <p:spPr>
          <a:xfrm>
            <a:off x="8991720" y="1908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1" name="Rectangle 18"/>
          <p:cNvSpPr/>
          <p:nvPr/>
        </p:nvSpPr>
        <p:spPr>
          <a:xfrm>
            <a:off x="152280" y="2286000"/>
            <a:ext cx="8832600" cy="3045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2" name="Rectangle 11"/>
          <p:cNvSpPr/>
          <p:nvPr/>
        </p:nvSpPr>
        <p:spPr>
          <a:xfrm>
            <a:off x="155520" y="142200"/>
            <a:ext cx="8832600" cy="21394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248" strike="noStrike" cap="all">
                <a:solidFill>
                  <a:schemeClr val="dk2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4" name="Rectangle 12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5" name="Rectangle 13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13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dt" idx="14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Straight Connector 7"/>
          <p:cNvSpPr/>
          <p:nvPr/>
        </p:nvSpPr>
        <p:spPr>
          <a:xfrm>
            <a:off x="152280" y="2438280"/>
            <a:ext cx="8832960" cy="360"/>
          </a:xfrm>
          <a:prstGeom prst="line">
            <a:avLst/>
          </a:prstGeom>
          <a:ln w="11430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9" name="Oval 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0" name="Oval 1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sldNum" idx="15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2987E039-EADC-45C7-BB41-05B8D9438C77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Georgia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4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5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6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7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8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9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10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1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dt" idx="16"/>
          </p:nvPr>
        </p:nvSpPr>
        <p:spPr>
          <a:xfrm>
            <a:off x="5791320" y="640980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ftr" idx="17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sldNum" idx="18"/>
          </p:nvPr>
        </p:nvSpPr>
        <p:spPr>
          <a:xfrm>
            <a:off x="4343400" y="104004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04AE990-1DB3-45E9-A68B-AFB79AAA7875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Straight Connector 7"/>
          <p:cNvSpPr/>
          <p:nvPr/>
        </p:nvSpPr>
        <p:spPr>
          <a:xfrm flipV="1">
            <a:off x="4563000" y="1575360"/>
            <a:ext cx="9000" cy="4819680"/>
          </a:xfrm>
          <a:prstGeom prst="line">
            <a:avLst/>
          </a:prstGeom>
          <a:ln w="9525">
            <a:solidFill>
              <a:srgbClr val="646b86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01680" y="1371600"/>
            <a:ext cx="4038120" cy="46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5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800600" y="1371600"/>
            <a:ext cx="4038120" cy="46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5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3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4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5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6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7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8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9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0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1" name="Straight Connector 9"/>
          <p:cNvSpPr/>
          <p:nvPr/>
        </p:nvSpPr>
        <p:spPr>
          <a:xfrm flipV="1">
            <a:off x="4572000" y="2199960"/>
            <a:ext cx="360" cy="4188240"/>
          </a:xfrm>
          <a:prstGeom prst="line">
            <a:avLst/>
          </a:prstGeom>
          <a:ln w="9525">
            <a:solidFill>
              <a:srgbClr val="646b86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2" name="Rectangle 19"/>
          <p:cNvSpPr/>
          <p:nvPr/>
        </p:nvSpPr>
        <p:spPr>
          <a:xfrm>
            <a:off x="0" y="0"/>
            <a:ext cx="9143640" cy="14475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3" name="Rectangle 18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4" name="Rectangle 20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5" name="Rectangle 2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6" name="Rectangle 10"/>
          <p:cNvSpPr/>
          <p:nvPr/>
        </p:nvSpPr>
        <p:spPr>
          <a:xfrm>
            <a:off x="152280" y="1371600"/>
            <a:ext cx="8832600" cy="914040"/>
          </a:xfrm>
          <a:prstGeom prst="rect">
            <a:avLst/>
          </a:prstGeom>
          <a:solidFill>
            <a:schemeClr val="accent1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7" name="Rectangle 12"/>
          <p:cNvSpPr/>
          <p:nvPr/>
        </p:nvSpPr>
        <p:spPr>
          <a:xfrm>
            <a:off x="145800" y="6391800"/>
            <a:ext cx="8832600" cy="310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301680" y="1523880"/>
            <a:ext cx="4039920" cy="732600"/>
          </a:xfrm>
          <a:prstGeom prst="rect">
            <a:avLst/>
          </a:prstGeom>
          <a:noFill/>
          <a:ln w="15840">
            <a:noFill/>
          </a:ln>
          <a:effectLst>
            <a:outerShdw dist="25560" dir="5400000" blurRad="50760" rotWithShape="0">
              <a:srgbClr val="000000">
                <a:alpha val="35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Georgia"/>
              </a:rPr>
              <a:t>Click to edit Master text styles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791240" y="1523880"/>
            <a:ext cx="4041360" cy="731160"/>
          </a:xfrm>
          <a:prstGeom prst="rect">
            <a:avLst/>
          </a:prstGeom>
          <a:noFill/>
          <a:ln w="15840">
            <a:noFill/>
          </a:ln>
          <a:effectLst>
            <a:outerShdw dist="25560" dir="5400000" blurRad="50760" rotWithShape="0">
              <a:srgbClr val="000000">
                <a:alpha val="35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lt1"/>
                </a:solidFill>
                <a:latin typeface="Georgia"/>
              </a:rPr>
              <a:t>Click to edit Master text styles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19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ftr" idx="20"/>
          </p:nvPr>
        </p:nvSpPr>
        <p:spPr>
          <a:xfrm>
            <a:off x="304920" y="640980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Straight Connector 14"/>
          <p:cNvSpPr/>
          <p:nvPr/>
        </p:nvSpPr>
        <p:spPr>
          <a:xfrm>
            <a:off x="152280" y="1280160"/>
            <a:ext cx="8832960" cy="360"/>
          </a:xfrm>
          <a:prstGeom prst="line">
            <a:avLst/>
          </a:prstGeom>
          <a:ln w="11430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3" name="Rectangle 1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301680" y="2471400"/>
            <a:ext cx="4041360" cy="381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4800600" y="2471400"/>
            <a:ext cx="4038120" cy="382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6" name="Oval 24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47" name="Oval 26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sldNum" idx="21"/>
          </p:nvPr>
        </p:nvSpPr>
        <p:spPr>
          <a:xfrm>
            <a:off x="4343400" y="104256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99941C6-B3B2-4951-9F5B-F975F66D58AC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8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51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52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53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54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55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56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57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8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dt" idx="22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23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sldNum" idx="24"/>
          </p:nvPr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7359596-BA9B-4674-B9FD-0F2A5BEA7374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alpha val="1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66" name="Rectangle 15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67" name="Rectangle 17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68" name="Rectangle 18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69" name="Rectangle 8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0" name="Rectangle 7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1" name="Straight Connector 9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tIns="0" bIns="0" anchor="ctr">
            <a:noAutofit/>
          </a:bodyPr>
          <a:p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2" name="Oval 1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3" name="Oval 14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4" name="Rectangle 6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5" name="Rectangle 7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6" name="Rectangle 9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7" name="Rectangle 8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8" name="Rectangle 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9" name="Rectangle 5"/>
          <p:cNvSpPr/>
          <p:nvPr/>
        </p:nvSpPr>
        <p:spPr>
          <a:xfrm>
            <a:off x="152280" y="158400"/>
            <a:ext cx="8832600" cy="654660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dt" idx="25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ftr" idx="26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27"/>
          </p:nvPr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/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CC8F1C49-850D-4331-B572-E78C9537BC0D}" type="slidenum">
              <a:rPr b="0" lang="en-US" sz="1600" spc="-1" strike="noStrike">
                <a:solidFill>
                  <a:schemeClr val="accent3"/>
                </a:solidFill>
                <a:latin typeface="Georgia"/>
              </a:rPr>
              <a:t>&lt;number&gt;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lucene.apache.org/" TargetMode="External"/><Relationship Id="rId2" Type="http://schemas.openxmlformats.org/officeDocument/2006/relationships/hyperlink" Target="https://nlp.stanford.edu/software/tmt/tmt-0.4/" TargetMode="External"/><Relationship Id="rId3" Type="http://schemas.openxmlformats.org/officeDocument/2006/relationships/hyperlink" Target="http://www.nltk.org/download" TargetMode="External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acl2015.org/" TargetMode="External"/><Relationship Id="rId2" Type="http://schemas.openxmlformats.org/officeDocument/2006/relationships/hyperlink" Target="http://aclweb.org/aclwiki/index.php?title=Conference_acceptance_rates" TargetMode="External"/><Relationship Id="rId3" Type="http://schemas.openxmlformats.org/officeDocument/2006/relationships/hyperlink" Target="http://acl2015.org/workshops.html" TargetMode="External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nlp.stanford.edu/software/" TargetMode="External"/><Relationship Id="rId2" Type="http://schemas.openxmlformats.org/officeDocument/2006/relationships/hyperlink" Target="https://github.com/scalanlp/breeze" TargetMode="External"/><Relationship Id="rId3" Type="http://schemas.openxmlformats.org/officeDocument/2006/relationships/hyperlink" Target="https://github.com/scalanlp/nak" TargetMode="External"/><Relationship Id="rId4" Type="http://schemas.openxmlformats.org/officeDocument/2006/relationships/hyperlink" Target="https://github.com/dlwh/epic" TargetMode="External"/><Relationship Id="rId5" Type="http://schemas.openxmlformats.org/officeDocument/2006/relationships/hyperlink" Target="https://github.com/scalanlp/junto" TargetMode="External"/><Relationship Id="rId6" Type="http://schemas.openxmlformats.org/officeDocument/2006/relationships/hyperlink" Target="https://github.com/dlwh/puck" TargetMode="External"/><Relationship Id="rId7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248" strike="noStrike" cap="all">
                <a:solidFill>
                  <a:schemeClr val="dk2"/>
                </a:solidFill>
                <a:latin typeface="Georgia"/>
              </a:rPr>
              <a:t>Dr. k.m. Azharul hasan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248" strike="noStrike" cap="all">
                <a:solidFill>
                  <a:schemeClr val="dk2"/>
                </a:solidFill>
                <a:latin typeface="Georgia"/>
              </a:rPr>
              <a:t>Presented By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248" strike="noStrike" cap="all">
                <a:solidFill>
                  <a:schemeClr val="dk2"/>
                </a:solidFill>
                <a:latin typeface="Georgia"/>
              </a:rPr>
              <a:t>Md badiuzzaman Sh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Georgia"/>
              </a:rPr>
              <a:t>Introduction to NLP</a:t>
            </a:r>
            <a:endParaRPr b="0" lang="en-US" sz="3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Dr. Azhar, KUET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21782F-FD84-4CA5-A7A0-AE9179A94387}" type="slidenum">
              <a:t>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8252823-7A84-4186-9CFE-86A19B5E6509}" type="datetime1">
              <a:rPr lang="en-GB"/>
              <a:t>08/11/2024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NLP Tools(Cont…)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301680" y="1628640"/>
            <a:ext cx="8503560" cy="446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MALLET:( MAchine Learning for LanguagE Toolkit)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500" spc="-1" strike="noStrike">
                <a:solidFill>
                  <a:schemeClr val="dk2"/>
                </a:solidFill>
                <a:latin typeface="Georgia"/>
              </a:rPr>
              <a:t>A Java-based package for statistical natural language processing, document classification, clustering, topic modeling, information extraction, and other machine learning applications to text. (http://mallet.cs.umass.edu/)</a:t>
            </a:r>
            <a:endParaRPr b="0" lang="en-US" sz="15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Apache Lucene Core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500" spc="-1" strike="noStrike">
                <a:solidFill>
                  <a:schemeClr val="dk2"/>
                </a:solidFill>
                <a:latin typeface="Georgia"/>
              </a:rPr>
              <a:t> </a:t>
            </a:r>
            <a:r>
              <a:rPr b="0" lang="en-US" sz="1500" spc="-1" strike="noStrike">
                <a:solidFill>
                  <a:schemeClr val="dk2"/>
                </a:solidFill>
                <a:latin typeface="Georgia"/>
              </a:rPr>
              <a:t>A library for stop-words removal and stemming (</a:t>
            </a:r>
            <a:r>
              <a:rPr b="0" lang="en-US" sz="1500" spc="-1" strike="noStrike" u="sng">
                <a:solidFill>
                  <a:schemeClr val="dk2"/>
                </a:solidFill>
                <a:uFillTx/>
                <a:latin typeface="Georgia"/>
                <a:hlinkClick r:id="rId1"/>
              </a:rPr>
              <a:t>https://lucene.apache.org/</a:t>
            </a:r>
            <a:r>
              <a:rPr b="0" lang="en-US" sz="1500" spc="-1" strike="noStrike">
                <a:solidFill>
                  <a:schemeClr val="dk2"/>
                </a:solidFill>
                <a:latin typeface="Georgia"/>
              </a:rPr>
              <a:t>)</a:t>
            </a:r>
            <a:endParaRPr b="0" lang="en-US" sz="15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Stanford Topic Modelling Toolbox:  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500" spc="-1" strike="noStrike">
                <a:solidFill>
                  <a:schemeClr val="dk2"/>
                </a:solidFill>
                <a:latin typeface="Georgia"/>
              </a:rPr>
              <a:t>Modeling tools to perform analysis on datasets that have a substantial textual component. (</a:t>
            </a:r>
            <a:r>
              <a:rPr b="0" lang="en-US" sz="1500" spc="-1" strike="noStrike" u="sng">
                <a:solidFill>
                  <a:schemeClr val="dk2"/>
                </a:solidFill>
                <a:uFillTx/>
                <a:latin typeface="Georgia"/>
                <a:hlinkClick r:id="rId2"/>
              </a:rPr>
              <a:t>https://nlp.stanford.edu/software/tmt/tmt-0.4/</a:t>
            </a:r>
            <a:r>
              <a:rPr b="0" lang="en-US" sz="1500" spc="-1" strike="noStrike">
                <a:solidFill>
                  <a:schemeClr val="dk2"/>
                </a:solidFill>
                <a:latin typeface="Georgia"/>
              </a:rPr>
              <a:t>)</a:t>
            </a:r>
            <a:endParaRPr b="0" lang="en-US" sz="15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000" spc="-1" strike="noStrike">
                <a:solidFill>
                  <a:schemeClr val="accent6">
                    <a:lumMod val="75000"/>
                  </a:schemeClr>
                </a:solidFill>
                <a:latin typeface="Georgia"/>
              </a:rPr>
              <a:t>Python &amp; NLTK-Natural Language Toolkit (4 or 5)  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2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1500" spc="-1" strike="noStrike">
                <a:solidFill>
                  <a:schemeClr val="accent6">
                    <a:lumMod val="75000"/>
                  </a:schemeClr>
                </a:solidFill>
                <a:latin typeface="Arial"/>
              </a:rPr>
              <a:t>NLTK defines an infrastructure that can be used to build NLP programs in Python. It provides basic classes for representing data relevant to natural language processing. (</a:t>
            </a:r>
            <a:r>
              <a:rPr b="1" lang="en-US" sz="1600" spc="-1" strike="noStrike" u="sng">
                <a:solidFill>
                  <a:schemeClr val="accent6">
                    <a:lumMod val="75000"/>
                  </a:schemeClr>
                </a:solidFill>
                <a:uFillTx/>
                <a:latin typeface="Georgia"/>
                <a:hlinkClick r:id="rId3"/>
              </a:rPr>
              <a:t>http://www.nltk.org/download</a:t>
            </a:r>
            <a:r>
              <a:rPr b="1" lang="en-US" sz="1500" spc="-1" strike="noStrike">
                <a:solidFill>
                  <a:schemeClr val="accent6">
                    <a:lumMod val="75000"/>
                  </a:schemeClr>
                </a:solidFill>
                <a:latin typeface="Arial"/>
              </a:rPr>
              <a:t>)</a:t>
            </a:r>
            <a:endParaRPr b="0" lang="en-US" sz="15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Growth of text data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dt" idx="43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02-Nov-17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ftr" idx="44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sldNum" idx="45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DB4D75E-70CD-40F0-9336-EC5FFDE37E7A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11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1" name="Picture 7" descr=""/>
          <p:cNvPicPr/>
          <p:nvPr/>
        </p:nvPicPr>
        <p:blipFill>
          <a:blip r:embed="rId1"/>
          <a:stretch/>
        </p:blipFill>
        <p:spPr>
          <a:xfrm>
            <a:off x="5940000" y="1873440"/>
            <a:ext cx="1944000" cy="111996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8" descr=""/>
          <p:cNvPicPr/>
          <p:nvPr/>
        </p:nvPicPr>
        <p:blipFill>
          <a:blip r:embed="rId2"/>
          <a:stretch/>
        </p:blipFill>
        <p:spPr>
          <a:xfrm>
            <a:off x="6372360" y="3464280"/>
            <a:ext cx="2088000" cy="1235520"/>
          </a:xfrm>
          <a:prstGeom prst="rect">
            <a:avLst/>
          </a:prstGeom>
          <a:ln w="0">
            <a:noFill/>
          </a:ln>
        </p:spPr>
      </p:pic>
      <p:pic>
        <p:nvPicPr>
          <p:cNvPr id="273" name="Picture 9" descr=""/>
          <p:cNvPicPr/>
          <p:nvPr/>
        </p:nvPicPr>
        <p:blipFill>
          <a:blip r:embed="rId3"/>
          <a:stretch/>
        </p:blipFill>
        <p:spPr>
          <a:xfrm>
            <a:off x="330120" y="2299320"/>
            <a:ext cx="4226040" cy="1440720"/>
          </a:xfrm>
          <a:prstGeom prst="rect">
            <a:avLst/>
          </a:prstGeom>
          <a:ln w="0">
            <a:noFill/>
          </a:ln>
        </p:spPr>
      </p:pic>
      <p:sp>
        <p:nvSpPr>
          <p:cNvPr id="274" name="TextBox 10"/>
          <p:cNvSpPr/>
          <p:nvPr/>
        </p:nvSpPr>
        <p:spPr>
          <a:xfrm>
            <a:off x="301680" y="1941120"/>
            <a:ext cx="32698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In 2015, emails sent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tangle 11"/>
          <p:cNvSpPr/>
          <p:nvPr/>
        </p:nvSpPr>
        <p:spPr>
          <a:xfrm>
            <a:off x="6537240" y="5388480"/>
            <a:ext cx="2349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Georgia"/>
              </a:rPr>
              <a:t>Source: www.textrequest.com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Picture 12" descr=""/>
          <p:cNvPicPr/>
          <p:nvPr/>
        </p:nvPicPr>
        <p:blipFill>
          <a:blip r:embed="rId4"/>
          <a:stretch/>
        </p:blipFill>
        <p:spPr>
          <a:xfrm>
            <a:off x="433800" y="3844800"/>
            <a:ext cx="5434200" cy="16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Text mining typical process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dt" idx="46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02-Nov-17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ftr" idx="47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sldNum" idx="48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7D8B3C5A-EE15-421E-9E1A-32BD7EC5CFDA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12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1" name="Picture 6" descr=""/>
          <p:cNvPicPr/>
          <p:nvPr/>
        </p:nvPicPr>
        <p:blipFill>
          <a:blip r:embed="rId1"/>
          <a:stretch/>
        </p:blipFill>
        <p:spPr>
          <a:xfrm>
            <a:off x="179640" y="1506600"/>
            <a:ext cx="8784720" cy="47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Text mining: The theme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835640" y="2133000"/>
            <a:ext cx="5205960" cy="256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29"/>
          </a:bodyPr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chemeClr val="dk1"/>
                </a:solidFill>
                <a:latin typeface="Georgia"/>
              </a:rPr>
              <a:t>Get the </a:t>
            </a:r>
            <a:r>
              <a:rPr b="0" i="1" lang="en-US" sz="2700" spc="-1" strike="noStrike">
                <a:solidFill>
                  <a:schemeClr val="dk1"/>
                </a:solidFill>
                <a:latin typeface="Georgia"/>
              </a:rPr>
              <a:t>right  information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chemeClr val="dk1"/>
                </a:solidFill>
                <a:latin typeface="Georgia"/>
              </a:rPr>
              <a:t>To the </a:t>
            </a:r>
            <a:r>
              <a:rPr b="0" i="1" lang="en-US" sz="2700" spc="-1" strike="noStrike">
                <a:solidFill>
                  <a:schemeClr val="dk1"/>
                </a:solidFill>
                <a:latin typeface="Georgia"/>
              </a:rPr>
              <a:t>right  people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chemeClr val="dk1"/>
                </a:solidFill>
                <a:latin typeface="Georgia"/>
              </a:rPr>
              <a:t>At the </a:t>
            </a:r>
            <a:r>
              <a:rPr b="0" i="1" lang="en-US" sz="2700" spc="-1" strike="noStrike">
                <a:solidFill>
                  <a:schemeClr val="dk1"/>
                </a:solidFill>
                <a:latin typeface="Georgia"/>
              </a:rPr>
              <a:t>right  time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chemeClr val="dk1"/>
                </a:solidFill>
                <a:latin typeface="Georgia"/>
              </a:rPr>
              <a:t>On the </a:t>
            </a:r>
            <a:r>
              <a:rPr b="0" i="1" lang="en-US" sz="2700" spc="-1" strike="noStrike">
                <a:solidFill>
                  <a:schemeClr val="dk1"/>
                </a:solidFill>
                <a:latin typeface="Georgia"/>
              </a:rPr>
              <a:t>right  medium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chemeClr val="dk1"/>
                </a:solidFill>
                <a:latin typeface="Georgia"/>
              </a:rPr>
              <a:t>In the </a:t>
            </a:r>
            <a:r>
              <a:rPr b="0" i="1" lang="en-US" sz="2700" spc="-1" strike="noStrike">
                <a:solidFill>
                  <a:schemeClr val="dk1"/>
                </a:solidFill>
                <a:latin typeface="Georgia"/>
              </a:rPr>
              <a:t>right  language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chemeClr val="dk1"/>
                </a:solidFill>
                <a:latin typeface="Georgia"/>
              </a:rPr>
              <a:t>With the </a:t>
            </a:r>
            <a:r>
              <a:rPr b="0" i="1" lang="en-US" sz="2700" spc="-1" strike="noStrike">
                <a:solidFill>
                  <a:schemeClr val="dk1"/>
                </a:solidFill>
                <a:latin typeface="Georgia"/>
              </a:rPr>
              <a:t>right  level of detail 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619219-F07C-40E0-82E5-994F16C5B98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    </a:t>
            </a: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Relevant Text Mining Technologies 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299160" y="2253600"/>
            <a:ext cx="8229240" cy="264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361"/>
          </a:bodyPr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“…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right information”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“…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right people”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“…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right time”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“…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right medium”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“…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right language”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“…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right level of detail”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357800" y="2259720"/>
            <a:ext cx="4363560" cy="237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361" lnSpcReduction="10000"/>
          </a:bodyPr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IR (search engines)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Classification, routing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Real time analysis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Info extraction, speech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Machine translation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Summarization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006DAF-4D70-4B4A-B081-48047C2583F0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60320" y="384840"/>
            <a:ext cx="7467120" cy="5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0012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Calibri"/>
                <a:ea typeface="ＭＳ Ｐゴシック"/>
              </a:rPr>
              <a:t>Language Technology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88" name="Rectangle 4"/>
          <p:cNvSpPr/>
          <p:nvPr/>
        </p:nvSpPr>
        <p:spPr>
          <a:xfrm>
            <a:off x="266760" y="2793600"/>
            <a:ext cx="2628360" cy="715320"/>
          </a:xfrm>
          <a:prstGeom prst="rect">
            <a:avLst/>
          </a:prstGeom>
          <a:solidFill>
            <a:srgbClr val="def1de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9" name="Rectangle 5"/>
          <p:cNvSpPr/>
          <p:nvPr/>
        </p:nvSpPr>
        <p:spPr>
          <a:xfrm>
            <a:off x="3048120" y="2006280"/>
            <a:ext cx="3047760" cy="715320"/>
          </a:xfrm>
          <a:prstGeom prst="rect">
            <a:avLst/>
          </a:prstGeom>
          <a:solidFill>
            <a:srgbClr val="fffdd4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0" name="Rectangle 6"/>
          <p:cNvSpPr/>
          <p:nvPr/>
        </p:nvSpPr>
        <p:spPr>
          <a:xfrm>
            <a:off x="6297480" y="2387520"/>
            <a:ext cx="2781000" cy="713880"/>
          </a:xfrm>
          <a:prstGeom prst="rect">
            <a:avLst/>
          </a:prstGeom>
          <a:solidFill>
            <a:srgbClr val="f0dcdc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1" name="Rectangle 8"/>
          <p:cNvSpPr/>
          <p:nvPr/>
        </p:nvSpPr>
        <p:spPr>
          <a:xfrm>
            <a:off x="3048120" y="2769120"/>
            <a:ext cx="3047760" cy="609120"/>
          </a:xfrm>
          <a:prstGeom prst="rect">
            <a:avLst/>
          </a:prstGeom>
          <a:solidFill>
            <a:srgbClr val="fffdd4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2" name="Rectangle 9"/>
          <p:cNvSpPr/>
          <p:nvPr/>
        </p:nvSpPr>
        <p:spPr>
          <a:xfrm>
            <a:off x="6301800" y="3184560"/>
            <a:ext cx="2781000" cy="715320"/>
          </a:xfrm>
          <a:prstGeom prst="rect">
            <a:avLst/>
          </a:prstGeom>
          <a:solidFill>
            <a:srgbClr val="f0dcdc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3" name="Rectangle 10"/>
          <p:cNvSpPr/>
          <p:nvPr/>
        </p:nvSpPr>
        <p:spPr>
          <a:xfrm>
            <a:off x="266760" y="3657600"/>
            <a:ext cx="2628360" cy="715320"/>
          </a:xfrm>
          <a:prstGeom prst="rect">
            <a:avLst/>
          </a:prstGeom>
          <a:solidFill>
            <a:srgbClr val="def1de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4" name="Rectangle 11"/>
          <p:cNvSpPr/>
          <p:nvPr/>
        </p:nvSpPr>
        <p:spPr>
          <a:xfrm>
            <a:off x="3052440" y="3413880"/>
            <a:ext cx="3043080" cy="548280"/>
          </a:xfrm>
          <a:prstGeom prst="rect">
            <a:avLst/>
          </a:prstGeom>
          <a:solidFill>
            <a:srgbClr val="fffdd4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5" name="Rectangle 12"/>
          <p:cNvSpPr/>
          <p:nvPr/>
        </p:nvSpPr>
        <p:spPr>
          <a:xfrm>
            <a:off x="6301800" y="3958200"/>
            <a:ext cx="2781000" cy="715320"/>
          </a:xfrm>
          <a:prstGeom prst="rect">
            <a:avLst/>
          </a:prstGeom>
          <a:solidFill>
            <a:srgbClr val="f0dcdc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6" name="Rectangle 13"/>
          <p:cNvSpPr/>
          <p:nvPr/>
        </p:nvSpPr>
        <p:spPr>
          <a:xfrm>
            <a:off x="266760" y="4495680"/>
            <a:ext cx="2628360" cy="715320"/>
          </a:xfrm>
          <a:prstGeom prst="rect">
            <a:avLst/>
          </a:prstGeom>
          <a:solidFill>
            <a:srgbClr val="def1de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7" name="Rectangle 14"/>
          <p:cNvSpPr/>
          <p:nvPr/>
        </p:nvSpPr>
        <p:spPr>
          <a:xfrm>
            <a:off x="3048120" y="4021560"/>
            <a:ext cx="3047760" cy="533160"/>
          </a:xfrm>
          <a:prstGeom prst="rect">
            <a:avLst/>
          </a:prstGeom>
          <a:solidFill>
            <a:srgbClr val="fffdd4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8" name="Rectangle 15"/>
          <p:cNvSpPr/>
          <p:nvPr/>
        </p:nvSpPr>
        <p:spPr>
          <a:xfrm>
            <a:off x="6301800" y="4848120"/>
            <a:ext cx="2781000" cy="713880"/>
          </a:xfrm>
          <a:prstGeom prst="rect">
            <a:avLst/>
          </a:prstGeom>
          <a:solidFill>
            <a:srgbClr val="f0dcdc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9" name="Rectangle 16"/>
          <p:cNvSpPr/>
          <p:nvPr/>
        </p:nvSpPr>
        <p:spPr>
          <a:xfrm>
            <a:off x="3048120" y="5335200"/>
            <a:ext cx="3047760" cy="637920"/>
          </a:xfrm>
          <a:prstGeom prst="rect">
            <a:avLst/>
          </a:prstGeom>
          <a:solidFill>
            <a:srgbClr val="ffffcc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0" name="Rectangle 17"/>
          <p:cNvSpPr/>
          <p:nvPr/>
        </p:nvSpPr>
        <p:spPr>
          <a:xfrm>
            <a:off x="3048120" y="4608720"/>
            <a:ext cx="3047760" cy="671400"/>
          </a:xfrm>
          <a:prstGeom prst="rect">
            <a:avLst/>
          </a:prstGeom>
          <a:solidFill>
            <a:srgbClr val="fffdd4"/>
          </a:solidFill>
          <a:ln>
            <a:solidFill>
              <a:srgbClr val="ffffff">
                <a:lumMod val="50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TextBox 24"/>
          <p:cNvSpPr/>
          <p:nvPr/>
        </p:nvSpPr>
        <p:spPr>
          <a:xfrm>
            <a:off x="3005280" y="2743200"/>
            <a:ext cx="20937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Coreference resolution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Box 25"/>
          <p:cNvSpPr/>
          <p:nvPr/>
        </p:nvSpPr>
        <p:spPr>
          <a:xfrm>
            <a:off x="6140880" y="2362320"/>
            <a:ext cx="2267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Question answering (QA)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Box 26"/>
          <p:cNvSpPr/>
          <p:nvPr/>
        </p:nvSpPr>
        <p:spPr>
          <a:xfrm>
            <a:off x="107640" y="3657600"/>
            <a:ext cx="25952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Part-of-speech (POS) tagging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Box 27"/>
          <p:cNvSpPr/>
          <p:nvPr/>
        </p:nvSpPr>
        <p:spPr>
          <a:xfrm>
            <a:off x="3048120" y="3352680"/>
            <a:ext cx="25142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sense disambiguation (WSD)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Box 28"/>
          <p:cNvSpPr/>
          <p:nvPr/>
        </p:nvSpPr>
        <p:spPr>
          <a:xfrm>
            <a:off x="6202080" y="3124080"/>
            <a:ext cx="1132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Paraphrase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Box 29"/>
          <p:cNvSpPr/>
          <p:nvPr/>
        </p:nvSpPr>
        <p:spPr>
          <a:xfrm>
            <a:off x="185760" y="4495680"/>
            <a:ext cx="2817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Named entity recognition (NER)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Box 30"/>
          <p:cNvSpPr/>
          <p:nvPr/>
        </p:nvSpPr>
        <p:spPr>
          <a:xfrm>
            <a:off x="3073680" y="4038480"/>
            <a:ext cx="812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Parsing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Box 31"/>
          <p:cNvSpPr/>
          <p:nvPr/>
        </p:nvSpPr>
        <p:spPr>
          <a:xfrm>
            <a:off x="6173640" y="3915720"/>
            <a:ext cx="14522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Summarization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32"/>
          <p:cNvSpPr/>
          <p:nvPr/>
        </p:nvSpPr>
        <p:spPr>
          <a:xfrm>
            <a:off x="3153960" y="5284440"/>
            <a:ext cx="2213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Information extraction (IE)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Box 33"/>
          <p:cNvSpPr/>
          <p:nvPr/>
        </p:nvSpPr>
        <p:spPr>
          <a:xfrm>
            <a:off x="3015720" y="4572000"/>
            <a:ext cx="2258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Machine translation (MT)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Box 34"/>
          <p:cNvSpPr/>
          <p:nvPr/>
        </p:nvSpPr>
        <p:spPr>
          <a:xfrm>
            <a:off x="6221880" y="4777200"/>
            <a:ext cx="719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Dialog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Box 36"/>
          <p:cNvSpPr/>
          <p:nvPr/>
        </p:nvSpPr>
        <p:spPr>
          <a:xfrm>
            <a:off x="3023640" y="1981080"/>
            <a:ext cx="1751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Sentiment analysis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Box 37"/>
          <p:cNvSpPr/>
          <p:nvPr/>
        </p:nvSpPr>
        <p:spPr>
          <a:xfrm>
            <a:off x="6256080" y="4743360"/>
            <a:ext cx="2710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Box 38"/>
          <p:cNvSpPr/>
          <p:nvPr/>
        </p:nvSpPr>
        <p:spPr>
          <a:xfrm>
            <a:off x="304920" y="2221560"/>
            <a:ext cx="246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mostly solved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Box 39"/>
          <p:cNvSpPr/>
          <p:nvPr/>
        </p:nvSpPr>
        <p:spPr>
          <a:xfrm>
            <a:off x="3276720" y="1600200"/>
            <a:ext cx="246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making good progress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Box 40"/>
          <p:cNvSpPr/>
          <p:nvPr/>
        </p:nvSpPr>
        <p:spPr>
          <a:xfrm>
            <a:off x="6324480" y="1981080"/>
            <a:ext cx="246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still really hard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Box 41"/>
          <p:cNvSpPr/>
          <p:nvPr/>
        </p:nvSpPr>
        <p:spPr>
          <a:xfrm>
            <a:off x="343080" y="2768760"/>
            <a:ext cx="13330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Spam detection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Rectangle 43"/>
          <p:cNvSpPr/>
          <p:nvPr/>
        </p:nvSpPr>
        <p:spPr>
          <a:xfrm>
            <a:off x="588600" y="3062880"/>
            <a:ext cx="1688760" cy="17856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Let’s go to Agra!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tangle 44"/>
          <p:cNvSpPr/>
          <p:nvPr/>
        </p:nvSpPr>
        <p:spPr>
          <a:xfrm>
            <a:off x="602280" y="3275640"/>
            <a:ext cx="1662120" cy="16992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Buy V1AGRA …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tangle 45"/>
          <p:cNvSpPr/>
          <p:nvPr/>
        </p:nvSpPr>
        <p:spPr>
          <a:xfrm>
            <a:off x="2374920" y="2905560"/>
            <a:ext cx="304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Zapf Dingbats"/>
              </a:rPr>
              <a:t>✓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tangle 46"/>
          <p:cNvSpPr/>
          <p:nvPr/>
        </p:nvSpPr>
        <p:spPr>
          <a:xfrm>
            <a:off x="2382840" y="3169800"/>
            <a:ext cx="33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Zapf Dingbats"/>
              </a:rPr>
              <a:t>✗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Rectangle 55"/>
          <p:cNvSpPr/>
          <p:nvPr/>
        </p:nvSpPr>
        <p:spPr>
          <a:xfrm>
            <a:off x="343080" y="4116600"/>
            <a:ext cx="2590560" cy="15192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Colorless   green   ideas   sleep   furiously.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tangle 56"/>
          <p:cNvSpPr/>
          <p:nvPr/>
        </p:nvSpPr>
        <p:spPr>
          <a:xfrm>
            <a:off x="465120" y="3963960"/>
            <a:ext cx="2154600" cy="124560"/>
          </a:xfrm>
          <a:prstGeom prst="rect">
            <a:avLst/>
          </a:prstGeom>
          <a:solidFill>
            <a:srgbClr val="def1de"/>
          </a:solidFill>
          <a:ln w="3175">
            <a:noFill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ADJ         ADJ    NOUN  VERB      ADV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Rectangle 57"/>
          <p:cNvSpPr/>
          <p:nvPr/>
        </p:nvSpPr>
        <p:spPr>
          <a:xfrm>
            <a:off x="304920" y="4938840"/>
            <a:ext cx="2590560" cy="196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Einstein met with UN officials in Princeton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tangle 58"/>
          <p:cNvSpPr/>
          <p:nvPr/>
        </p:nvSpPr>
        <p:spPr>
          <a:xfrm>
            <a:off x="521640" y="4814280"/>
            <a:ext cx="2156400" cy="124560"/>
          </a:xfrm>
          <a:prstGeom prst="rect">
            <a:avLst/>
          </a:prstGeom>
          <a:solidFill>
            <a:srgbClr val="def1de"/>
          </a:solidFill>
          <a:ln w="3175">
            <a:noFill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PERSON              ORG                      LOC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ectangle 62"/>
          <p:cNvSpPr/>
          <p:nvPr/>
        </p:nvSpPr>
        <p:spPr>
          <a:xfrm>
            <a:off x="3246480" y="5592240"/>
            <a:ext cx="1830960" cy="30456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0" bIns="0" anchor="ctr">
            <a:noAutofit/>
          </a:bodyPr>
          <a:p>
            <a:pPr defTabSz="457200">
              <a:lnSpc>
                <a:spcPct val="9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You’re invited to our dinner party, Friday May 27 at 8:30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Picture 64" descr=""/>
          <p:cNvPicPr/>
          <p:nvPr/>
        </p:nvPicPr>
        <p:blipFill>
          <a:blip r:embed="rId1"/>
          <a:stretch/>
        </p:blipFill>
        <p:spPr>
          <a:xfrm>
            <a:off x="5137560" y="5549400"/>
            <a:ext cx="288720" cy="193320"/>
          </a:xfrm>
          <a:prstGeom prst="rect">
            <a:avLst/>
          </a:prstGeom>
          <a:ln w="0">
            <a:noFill/>
          </a:ln>
        </p:spPr>
      </p:pic>
      <p:sp>
        <p:nvSpPr>
          <p:cNvPr id="328" name="Rectangle 65"/>
          <p:cNvSpPr/>
          <p:nvPr/>
        </p:nvSpPr>
        <p:spPr>
          <a:xfrm>
            <a:off x="5385960" y="5515920"/>
            <a:ext cx="563760" cy="345960"/>
          </a:xfrm>
          <a:prstGeom prst="rect">
            <a:avLst/>
          </a:prstGeom>
          <a:noFill/>
          <a:ln w="3175">
            <a:noFill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900" spc="-1" strike="noStrike">
                <a:solidFill>
                  <a:srgbClr val="808080"/>
                </a:solidFill>
                <a:latin typeface="Calibri"/>
              </a:rPr>
              <a:t>Party</a:t>
            </a:r>
            <a:br>
              <a:rPr sz="900"/>
            </a:br>
            <a:r>
              <a:rPr b="0" lang="en-US" sz="900" spc="-1" strike="noStrike">
                <a:solidFill>
                  <a:srgbClr val="808080"/>
                </a:solidFill>
                <a:latin typeface="Calibri"/>
              </a:rPr>
              <a:t>May 27</a:t>
            </a:r>
            <a:br>
              <a:rPr sz="900"/>
            </a:br>
            <a:r>
              <a:rPr b="0" lang="en-US" sz="900" spc="-1" strike="noStrike">
                <a:solidFill>
                  <a:srgbClr val="0000ff"/>
                </a:solidFill>
                <a:latin typeface="Calibri"/>
              </a:rPr>
              <a:t>add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9" name="Straight Connector 68"/>
          <p:cNvCxnSpPr/>
          <p:nvPr/>
        </p:nvCxnSpPr>
        <p:spPr>
          <a:xfrm flipV="1">
            <a:off x="5507640" y="5973120"/>
            <a:ext cx="163080" cy="1440"/>
          </a:xfrm>
          <a:prstGeom prst="straightConnector1">
            <a:avLst/>
          </a:prstGeom>
          <a:ln w="9525">
            <a:solidFill>
              <a:srgbClr val="0000ff"/>
            </a:solidFill>
            <a:round/>
          </a:ln>
        </p:spPr>
      </p:cxnSp>
      <p:sp>
        <p:nvSpPr>
          <p:cNvPr id="330" name="Rectangle 74"/>
          <p:cNvSpPr/>
          <p:nvPr/>
        </p:nvSpPr>
        <p:spPr>
          <a:xfrm>
            <a:off x="3378240" y="2283120"/>
            <a:ext cx="2136960" cy="1548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Best roast chicken in San Francisco!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ectangle 75"/>
          <p:cNvSpPr/>
          <p:nvPr/>
        </p:nvSpPr>
        <p:spPr>
          <a:xfrm>
            <a:off x="3378240" y="2514600"/>
            <a:ext cx="2136960" cy="15192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The waiter ignored us for 20 minutes.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Picture 82" descr=""/>
          <p:cNvPicPr/>
          <p:nvPr/>
        </p:nvPicPr>
        <p:blipFill>
          <a:blip r:embed="rId2"/>
          <a:stretch/>
        </p:blipFill>
        <p:spPr>
          <a:xfrm>
            <a:off x="5621760" y="2209680"/>
            <a:ext cx="275400" cy="190800"/>
          </a:xfrm>
          <a:prstGeom prst="rect">
            <a:avLst/>
          </a:prstGeom>
          <a:ln w="0">
            <a:noFill/>
          </a:ln>
        </p:spPr>
      </p:pic>
      <p:pic>
        <p:nvPicPr>
          <p:cNvPr id="333" name="Picture 83" descr=""/>
          <p:cNvPicPr/>
          <p:nvPr/>
        </p:nvPicPr>
        <p:blipFill>
          <a:blip r:embed="rId3"/>
          <a:stretch/>
        </p:blipFill>
        <p:spPr>
          <a:xfrm flipH="1" rot="10800000">
            <a:off x="5621760" y="2514960"/>
            <a:ext cx="274680" cy="190080"/>
          </a:xfrm>
          <a:prstGeom prst="rect">
            <a:avLst/>
          </a:prstGeom>
          <a:ln w="0">
            <a:noFill/>
          </a:ln>
        </p:spPr>
      </p:pic>
      <p:sp>
        <p:nvSpPr>
          <p:cNvPr id="334" name="Rectangle 84"/>
          <p:cNvSpPr/>
          <p:nvPr/>
        </p:nvSpPr>
        <p:spPr>
          <a:xfrm>
            <a:off x="3352680" y="3178800"/>
            <a:ext cx="2639880" cy="14688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Carter told Mubarak he shouldn’t run again.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Arc 99"/>
          <p:cNvSpPr/>
          <p:nvPr/>
        </p:nvSpPr>
        <p:spPr>
          <a:xfrm>
            <a:off x="3581280" y="3073680"/>
            <a:ext cx="1066320" cy="228240"/>
          </a:xfrm>
          <a:prstGeom prst="arc">
            <a:avLst>
              <a:gd name="adj1" fmla="val 10822610"/>
              <a:gd name="adj2" fmla="val 0"/>
            </a:avLst>
          </a:prstGeom>
          <a:noFill/>
          <a:ln w="12700">
            <a:solidFill>
              <a:srgbClr val="ff0000"/>
            </a:solidFill>
            <a:round/>
            <a:headEnd len="med" type="triangle" w="med"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Arc 100"/>
          <p:cNvSpPr/>
          <p:nvPr/>
        </p:nvSpPr>
        <p:spPr>
          <a:xfrm>
            <a:off x="4267080" y="3090600"/>
            <a:ext cx="375840" cy="287640"/>
          </a:xfrm>
          <a:prstGeom prst="arc">
            <a:avLst>
              <a:gd name="adj1" fmla="val 10830349"/>
              <a:gd name="adj2" fmla="val 10"/>
            </a:avLst>
          </a:prstGeom>
          <a:noFill/>
          <a:ln w="12700">
            <a:solidFill>
              <a:srgbClr val="008000"/>
            </a:solidFill>
            <a:round/>
            <a:headEnd len="med" type="triangle" w="med"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7" name="Picture 101" descr=""/>
          <p:cNvPicPr/>
          <p:nvPr/>
        </p:nvPicPr>
        <p:blipFill>
          <a:blip r:embed="rId4"/>
          <a:stretch/>
        </p:blipFill>
        <p:spPr>
          <a:xfrm>
            <a:off x="5562720" y="3733920"/>
            <a:ext cx="380520" cy="197640"/>
          </a:xfrm>
          <a:prstGeom prst="rect">
            <a:avLst/>
          </a:prstGeom>
          <a:ln w="9525">
            <a:noFill/>
          </a:ln>
        </p:spPr>
      </p:pic>
      <p:sp>
        <p:nvSpPr>
          <p:cNvPr id="338" name="Rectangle 103"/>
          <p:cNvSpPr/>
          <p:nvPr/>
        </p:nvSpPr>
        <p:spPr>
          <a:xfrm>
            <a:off x="3124080" y="3659400"/>
            <a:ext cx="2285640" cy="22824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need new batteries for my </a:t>
            </a:r>
            <a:r>
              <a:rPr b="1" i="1" lang="en-US" sz="1200" spc="-1" strike="noStrike">
                <a:solidFill>
                  <a:srgbClr val="ff0000"/>
                </a:solidFill>
                <a:latin typeface="Calibri"/>
              </a:rPr>
              <a:t>mouse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Rectangle 107"/>
          <p:cNvSpPr/>
          <p:nvPr/>
        </p:nvSpPr>
        <p:spPr>
          <a:xfrm>
            <a:off x="3107520" y="5038920"/>
            <a:ext cx="2607120" cy="16524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The 13</a:t>
            </a:r>
            <a:r>
              <a:rPr b="0" lang="en-US" sz="10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Shanghai International Film Festival…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tangle 108"/>
          <p:cNvSpPr/>
          <p:nvPr/>
        </p:nvSpPr>
        <p:spPr>
          <a:xfrm>
            <a:off x="3124080" y="4839840"/>
            <a:ext cx="2065680" cy="1440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zh-TW" sz="1000" spc="-1" strike="noStrike">
                <a:solidFill>
                  <a:srgbClr val="000000"/>
                </a:solidFill>
                <a:latin typeface="Georgia"/>
              </a:rPr>
              <a:t>第</a:t>
            </a:r>
            <a:r>
              <a:rPr b="0" lang="en-US" sz="1000" spc="-1" strike="noStrike">
                <a:solidFill>
                  <a:srgbClr val="000000"/>
                </a:solidFill>
                <a:latin typeface="Georgia"/>
              </a:rPr>
              <a:t>13</a:t>
            </a:r>
            <a:r>
              <a:rPr b="0" lang="zh-TW" sz="1000" spc="-1" strike="noStrike">
                <a:solidFill>
                  <a:srgbClr val="000000"/>
                </a:solidFill>
                <a:latin typeface="Georgia"/>
              </a:rPr>
              <a:t>届上海国际电影节开幕…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ight Arrow 109"/>
          <p:cNvSpPr/>
          <p:nvPr/>
        </p:nvSpPr>
        <p:spPr>
          <a:xfrm>
            <a:off x="5384880" y="4840560"/>
            <a:ext cx="216720" cy="13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16349"/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2" name="Rectangle 110"/>
          <p:cNvSpPr/>
          <p:nvPr/>
        </p:nvSpPr>
        <p:spPr>
          <a:xfrm>
            <a:off x="6477120" y="4199400"/>
            <a:ext cx="1318680" cy="11844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The Dow Jones is up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tangle 112"/>
          <p:cNvSpPr/>
          <p:nvPr/>
        </p:nvSpPr>
        <p:spPr>
          <a:xfrm>
            <a:off x="6705720" y="4495680"/>
            <a:ext cx="1191600" cy="15588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Housing prices rose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Right Arrow 113"/>
          <p:cNvSpPr/>
          <p:nvPr/>
        </p:nvSpPr>
        <p:spPr>
          <a:xfrm>
            <a:off x="7947000" y="4318560"/>
            <a:ext cx="178920" cy="12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16349"/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17640" bIns="1764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5" name="Rectangle 114"/>
          <p:cNvSpPr/>
          <p:nvPr/>
        </p:nvSpPr>
        <p:spPr>
          <a:xfrm>
            <a:off x="8248320" y="4236840"/>
            <a:ext cx="766440" cy="30996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Economy is good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ectangle 115"/>
          <p:cNvSpPr/>
          <p:nvPr/>
        </p:nvSpPr>
        <p:spPr>
          <a:xfrm>
            <a:off x="6388560" y="2667240"/>
            <a:ext cx="2373840" cy="304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Q. How effective is ibuprofen in reducing fever in patients with acute febrile illness?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Rectangle 118"/>
          <p:cNvSpPr/>
          <p:nvPr/>
        </p:nvSpPr>
        <p:spPr>
          <a:xfrm>
            <a:off x="3809880" y="4387680"/>
            <a:ext cx="2209320" cy="15192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I can see Alcatraz from the window!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8" name="Straight Connector 120"/>
          <p:cNvCxnSpPr/>
          <p:nvPr/>
        </p:nvCxnSpPr>
        <p:spPr>
          <a:xfrm flipH="1" flipV="1">
            <a:off x="5257800" y="4316400"/>
            <a:ext cx="93960" cy="5976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49" name="Straight Connector 123"/>
          <p:cNvCxnSpPr/>
          <p:nvPr/>
        </p:nvCxnSpPr>
        <p:spPr>
          <a:xfrm flipV="1">
            <a:off x="5165640" y="4316400"/>
            <a:ext cx="95400" cy="5976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0" name="Straight Connector 126"/>
          <p:cNvCxnSpPr/>
          <p:nvPr/>
        </p:nvCxnSpPr>
        <p:spPr>
          <a:xfrm flipH="1" flipV="1">
            <a:off x="5111640" y="4257000"/>
            <a:ext cx="149400" cy="5976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1" name="Straight Connector 127"/>
          <p:cNvCxnSpPr/>
          <p:nvPr/>
        </p:nvCxnSpPr>
        <p:spPr>
          <a:xfrm flipV="1">
            <a:off x="4981320" y="4257000"/>
            <a:ext cx="130680" cy="11916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2" name="Straight Connector 135"/>
          <p:cNvCxnSpPr/>
          <p:nvPr/>
        </p:nvCxnSpPr>
        <p:spPr>
          <a:xfrm flipH="1" flipV="1">
            <a:off x="4962240" y="4198320"/>
            <a:ext cx="149760" cy="5904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3" name="Straight Connector 136"/>
          <p:cNvCxnSpPr/>
          <p:nvPr/>
        </p:nvCxnSpPr>
        <p:spPr>
          <a:xfrm flipV="1">
            <a:off x="4719600" y="4198320"/>
            <a:ext cx="243000" cy="17784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4" name="Straight Connector 139"/>
          <p:cNvCxnSpPr/>
          <p:nvPr/>
        </p:nvCxnSpPr>
        <p:spPr>
          <a:xfrm flipV="1">
            <a:off x="4476600" y="4198320"/>
            <a:ext cx="486000" cy="17784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5" name="Straight Connector 141"/>
          <p:cNvCxnSpPr/>
          <p:nvPr/>
        </p:nvCxnSpPr>
        <p:spPr>
          <a:xfrm flipH="1" flipV="1">
            <a:off x="4809960" y="4138920"/>
            <a:ext cx="149760" cy="5976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6" name="Straight Connector 142"/>
          <p:cNvCxnSpPr/>
          <p:nvPr/>
        </p:nvCxnSpPr>
        <p:spPr>
          <a:xfrm flipH="1" flipV="1">
            <a:off x="4660560" y="4079520"/>
            <a:ext cx="149760" cy="5976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7" name="Straight Connector 143"/>
          <p:cNvCxnSpPr/>
          <p:nvPr/>
        </p:nvCxnSpPr>
        <p:spPr>
          <a:xfrm flipV="1">
            <a:off x="4325760" y="4141440"/>
            <a:ext cx="484560" cy="23472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cxnSp>
        <p:nvCxnSpPr>
          <p:cNvPr id="358" name="Straight Connector 145"/>
          <p:cNvCxnSpPr/>
          <p:nvPr/>
        </p:nvCxnSpPr>
        <p:spPr>
          <a:xfrm flipV="1">
            <a:off x="4114800" y="4084200"/>
            <a:ext cx="543240" cy="335520"/>
          </a:xfrm>
          <a:prstGeom prst="straightConnector1">
            <a:avLst/>
          </a:prstGeom>
          <a:ln w="6350">
            <a:solidFill>
              <a:srgbClr val="ffffff">
                <a:lumMod val="50000"/>
              </a:srgbClr>
            </a:solidFill>
            <a:round/>
          </a:ln>
        </p:spPr>
      </p:cxnSp>
      <p:sp>
        <p:nvSpPr>
          <p:cNvPr id="359" name="Rectangle 147"/>
          <p:cNvSpPr/>
          <p:nvPr/>
        </p:nvSpPr>
        <p:spPr>
          <a:xfrm>
            <a:off x="6405840" y="3477960"/>
            <a:ext cx="2121480" cy="15228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XYZ acquired ABC yesterday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Rectangle 148"/>
          <p:cNvSpPr/>
          <p:nvPr/>
        </p:nvSpPr>
        <p:spPr>
          <a:xfrm>
            <a:off x="6405840" y="3647160"/>
            <a:ext cx="2121480" cy="15552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ABC has been taken over by XYZ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Rectangular Callout 150"/>
          <p:cNvSpPr/>
          <p:nvPr/>
        </p:nvSpPr>
        <p:spPr>
          <a:xfrm>
            <a:off x="6986160" y="4876920"/>
            <a:ext cx="2054160" cy="207720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5400000" dist="126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Where is Citizen Kane playing in SF? 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Rectangular Callout 151"/>
          <p:cNvSpPr/>
          <p:nvPr/>
        </p:nvSpPr>
        <p:spPr>
          <a:xfrm>
            <a:off x="6936480" y="5181480"/>
            <a:ext cx="1714320" cy="326880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5400000" dist="126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Castro Theatre at 7:30. Do you want a ticket?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Picture 152" descr=""/>
          <p:cNvPicPr/>
          <p:nvPr/>
        </p:nvPicPr>
        <p:blipFill>
          <a:blip r:embed="rId5"/>
          <a:stretch/>
        </p:blipFill>
        <p:spPr>
          <a:xfrm flipH="1">
            <a:off x="6298920" y="5198040"/>
            <a:ext cx="379440" cy="288360"/>
          </a:xfrm>
          <a:prstGeom prst="rect">
            <a:avLst/>
          </a:prstGeom>
          <a:ln w="0">
            <a:noFill/>
          </a:ln>
        </p:spPr>
      </p:pic>
      <p:sp>
        <p:nvSpPr>
          <p:cNvPr id="364" name="Rectangle 111"/>
          <p:cNvSpPr/>
          <p:nvPr/>
        </p:nvSpPr>
        <p:spPr>
          <a:xfrm>
            <a:off x="6553080" y="4343400"/>
            <a:ext cx="1294920" cy="15192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  <a:round/>
          </a:ln>
          <a:effectLst>
            <a:outerShdw blurRad="25560" dir="2700000" dist="12218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The S&amp;P500 jumped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5" name="Picture 1" descr="BU009519.png"/>
          <p:cNvPicPr/>
          <p:nvPr/>
        </p:nvPicPr>
        <p:blipFill>
          <a:blip r:embed="rId6"/>
          <a:stretch/>
        </p:blipFill>
        <p:spPr>
          <a:xfrm>
            <a:off x="5655600" y="3429000"/>
            <a:ext cx="440280" cy="4377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2" descr="skd186802sdc.png"/>
          <p:cNvPicPr/>
          <p:nvPr/>
        </p:nvPicPr>
        <p:blipFill>
          <a:blip r:embed="rId7"/>
          <a:stretch/>
        </p:blipFill>
        <p:spPr>
          <a:xfrm>
            <a:off x="8812080" y="4928040"/>
            <a:ext cx="407880" cy="4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Information Extraction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chemeClr val="lt1">
                    <a:lumMod val="65000"/>
                  </a:schemeClr>
                </a:solidFill>
                <a:latin typeface="Georgia"/>
              </a:rPr>
              <a:t>Subject: </a:t>
            </a:r>
            <a:r>
              <a:rPr b="1" lang="en-US" sz="2700" spc="-1" strike="noStrike">
                <a:solidFill>
                  <a:schemeClr val="dk1"/>
                </a:solidFill>
                <a:latin typeface="Georgia"/>
              </a:rPr>
              <a:t>curriculum meeting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2700" spc="-1" strike="noStrike">
                <a:solidFill>
                  <a:schemeClr val="lt1">
                    <a:lumMod val="65000"/>
                  </a:schemeClr>
                </a:solidFill>
                <a:latin typeface="Georgia"/>
              </a:rPr>
              <a:t>To: </a:t>
            </a: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az@cse.kuet.ac.bd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Dear all,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we’ve now scheduled the curriculum meeting.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It will be in CSE 301. tomorrow from 10:30-11:30.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-Head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cxnSp>
        <p:nvCxnSpPr>
          <p:cNvPr id="369" name="Straight Connector 5"/>
          <p:cNvCxnSpPr/>
          <p:nvPr/>
        </p:nvCxnSpPr>
        <p:spPr>
          <a:xfrm>
            <a:off x="380880" y="3581280"/>
            <a:ext cx="8534880" cy="360"/>
          </a:xfrm>
          <a:prstGeom prst="straightConnector1">
            <a:avLst/>
          </a:prstGeom>
          <a:ln w="9525">
            <a:solidFill>
              <a:srgbClr val="ffffff">
                <a:lumMod val="65000"/>
              </a:srgbClr>
            </a:solidFill>
            <a:miter/>
          </a:ln>
        </p:spPr>
      </p:cxnSp>
      <p:sp>
        <p:nvSpPr>
          <p:cNvPr id="370" name="Rectangle 7"/>
          <p:cNvSpPr/>
          <p:nvPr/>
        </p:nvSpPr>
        <p:spPr>
          <a:xfrm>
            <a:off x="1766160" y="4419720"/>
            <a:ext cx="5028840" cy="456840"/>
          </a:xfrm>
          <a:prstGeom prst="rect">
            <a:avLst/>
          </a:prstGeom>
          <a:noFill/>
          <a:ln w="9525">
            <a:solidFill>
              <a:srgbClr val="3366ff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Lucida Sans"/>
            </a:endParaRPr>
          </a:p>
        </p:txBody>
      </p:sp>
      <p:sp>
        <p:nvSpPr>
          <p:cNvPr id="371" name="Action Button: Forward or Next 8">
            <a:hlinkClick r:id="" action="ppaction://hlinkshowjump?jump=nextslide"/>
          </p:cNvPr>
          <p:cNvSpPr/>
          <p:nvPr/>
        </p:nvSpPr>
        <p:spPr>
          <a:xfrm rot="5400000">
            <a:off x="6782040" y="4648320"/>
            <a:ext cx="304560" cy="304560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Lucida Sans"/>
            </a:endParaRPr>
          </a:p>
        </p:txBody>
      </p:sp>
      <p:sp>
        <p:nvSpPr>
          <p:cNvPr id="372" name="Rounded Rectangle 10"/>
          <p:cNvSpPr/>
          <p:nvPr/>
        </p:nvSpPr>
        <p:spPr>
          <a:xfrm>
            <a:off x="3276720" y="4876920"/>
            <a:ext cx="4495320" cy="53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Lucida Sans"/>
            </a:endParaRPr>
          </a:p>
        </p:txBody>
      </p:sp>
      <p:sp>
        <p:nvSpPr>
          <p:cNvPr id="373" name="Rectangle 11"/>
          <p:cNvSpPr/>
          <p:nvPr/>
        </p:nvSpPr>
        <p:spPr>
          <a:xfrm>
            <a:off x="3200400" y="4952880"/>
            <a:ext cx="4495320" cy="380520"/>
          </a:xfrm>
          <a:prstGeom prst="rect">
            <a:avLst/>
          </a:prstGeom>
          <a:solidFill>
            <a:srgbClr val="0000c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Lucida Sans"/>
              </a:rPr>
              <a:t> </a:t>
            </a:r>
            <a:r>
              <a:rPr b="0" lang="en-US" sz="1800" spc="-1" strike="noStrike">
                <a:solidFill>
                  <a:schemeClr val="lt1"/>
                </a:solidFill>
                <a:latin typeface="Lucida Sans"/>
              </a:rPr>
              <a:t>Create new Calendar entry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Rounded Rectangle 12"/>
          <p:cNvSpPr/>
          <p:nvPr/>
        </p:nvSpPr>
        <p:spPr>
          <a:xfrm>
            <a:off x="5410080" y="1828800"/>
            <a:ext cx="3580920" cy="159984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Lucida Sans"/>
              </a:rPr>
              <a:t>Event:  </a:t>
            </a:r>
            <a:r>
              <a:rPr b="0" lang="en-US" sz="1800" spc="-1" strike="noStrike">
                <a:solidFill>
                  <a:schemeClr val="dk1"/>
                </a:solidFill>
                <a:latin typeface="Lucida Sans"/>
              </a:rPr>
              <a:t>Curriculum mtg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Lucida Sans"/>
              </a:rPr>
              <a:t>Date:   </a:t>
            </a:r>
            <a:r>
              <a:rPr b="0" lang="en-US" sz="1800" spc="-1" strike="noStrike">
                <a:solidFill>
                  <a:schemeClr val="dk1"/>
                </a:solidFill>
                <a:latin typeface="Lucida Sans"/>
              </a:rPr>
              <a:t>Jan-16-2012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Lucida Sans"/>
              </a:rPr>
              <a:t>Start</a:t>
            </a:r>
            <a:r>
              <a:rPr b="0" lang="en-US" sz="1800" spc="-1" strike="noStrike">
                <a:solidFill>
                  <a:srgbClr val="7f7f7f"/>
                </a:solidFill>
                <a:latin typeface="Lucida Sans"/>
              </a:rPr>
              <a:t>:</a:t>
            </a:r>
            <a:r>
              <a:rPr b="0" lang="en-US" sz="1800" spc="-1" strike="noStrike">
                <a:solidFill>
                  <a:schemeClr val="dk1"/>
                </a:solidFill>
                <a:latin typeface="Lucida Sans"/>
              </a:rPr>
              <a:t>   10:30am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Lucida Sans"/>
              </a:rPr>
              <a:t>End:    </a:t>
            </a:r>
            <a:r>
              <a:rPr b="0" lang="en-US" sz="1800" spc="-1" strike="noStrike">
                <a:solidFill>
                  <a:schemeClr val="dk1"/>
                </a:solidFill>
                <a:latin typeface="Lucida Sans"/>
              </a:rPr>
              <a:t>11:30am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Lucida Sans"/>
              </a:rPr>
              <a:t>Where: </a:t>
            </a:r>
            <a:r>
              <a:rPr b="0" lang="en-US" sz="1800" spc="-1" strike="noStrike">
                <a:solidFill>
                  <a:schemeClr val="dk1"/>
                </a:solidFill>
                <a:latin typeface="Lucida Sans"/>
              </a:rPr>
              <a:t>CSE 301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5F6562-AE98-4D77-9B87-E778CEFD6C3E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28600" y="362160"/>
            <a:ext cx="8686440" cy="59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3346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Information Extraction &amp; Sentiment Analysis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Num" idx="49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735144B4-69A9-48B0-8FC1-33D1DAC40DE6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17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990720" y="3831120"/>
            <a:ext cx="8152920" cy="188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7736"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nice and compact to carry! 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since the camera is small and light, I won't need to carry around those heavy, bulky professional cameras either! 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the camera feels flimsy, is plastic and very light in weight you have to be very delicate in the handling of this camera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378" name="Picture 1" descr=""/>
          <p:cNvPicPr/>
          <p:nvPr/>
        </p:nvPicPr>
        <p:blipFill>
          <a:blip r:embed="rId1"/>
          <a:stretch/>
        </p:blipFill>
        <p:spPr>
          <a:xfrm>
            <a:off x="1981080" y="1828800"/>
            <a:ext cx="1514880" cy="14724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2"/>
          <p:cNvSpPr/>
          <p:nvPr/>
        </p:nvSpPr>
        <p:spPr>
          <a:xfrm>
            <a:off x="170640" y="3276720"/>
            <a:ext cx="189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Size and weight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Box 3"/>
          <p:cNvSpPr/>
          <p:nvPr/>
        </p:nvSpPr>
        <p:spPr>
          <a:xfrm>
            <a:off x="3812760" y="1752480"/>
            <a:ext cx="2081520" cy="18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950" spc="-1" strike="noStrike">
                <a:solidFill>
                  <a:srgbClr val="000000"/>
                </a:solidFill>
                <a:latin typeface="Georgia"/>
              </a:rPr>
              <a:t>Attributes</a:t>
            </a: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:</a:t>
            </a:r>
            <a:endParaRPr b="0" lang="en-GB" sz="19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 </a:t>
            </a: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zoom</a:t>
            </a:r>
            <a:endParaRPr b="0" lang="en-GB" sz="19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 </a:t>
            </a: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affordability</a:t>
            </a:r>
            <a:endParaRPr b="0" lang="en-GB" sz="19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 </a:t>
            </a: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size and weight</a:t>
            </a:r>
            <a:endParaRPr b="0" lang="en-GB" sz="19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 </a:t>
            </a: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flash </a:t>
            </a:r>
            <a:endParaRPr b="0" lang="en-GB" sz="19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 </a:t>
            </a:r>
            <a:r>
              <a:rPr b="0" lang="en-US" sz="1950" spc="-1" strike="noStrike">
                <a:solidFill>
                  <a:srgbClr val="800000"/>
                </a:solidFill>
                <a:latin typeface="Georgia"/>
              </a:rPr>
              <a:t>ease of use</a:t>
            </a:r>
            <a:endParaRPr b="0" lang="en-GB" sz="19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1" name="Group 7"/>
          <p:cNvGrpSpPr/>
          <p:nvPr/>
        </p:nvGrpSpPr>
        <p:grpSpPr>
          <a:xfrm>
            <a:off x="5638680" y="2057400"/>
            <a:ext cx="2361960" cy="1447560"/>
            <a:chOff x="5638680" y="2057400"/>
            <a:chExt cx="2361960" cy="1447560"/>
          </a:xfrm>
        </p:grpSpPr>
        <p:sp>
          <p:nvSpPr>
            <p:cNvPr id="382" name="Rectangle 4"/>
            <p:cNvSpPr/>
            <p:nvPr/>
          </p:nvSpPr>
          <p:spPr>
            <a:xfrm>
              <a:off x="5638680" y="2057400"/>
              <a:ext cx="2361960" cy="228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83" name="Rectangle 11"/>
            <p:cNvSpPr/>
            <p:nvPr/>
          </p:nvSpPr>
          <p:spPr>
            <a:xfrm>
              <a:off x="5638680" y="2057400"/>
              <a:ext cx="1828440" cy="2282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84" name="Rectangle 12"/>
            <p:cNvSpPr/>
            <p:nvPr/>
          </p:nvSpPr>
          <p:spPr>
            <a:xfrm>
              <a:off x="5638680" y="2362320"/>
              <a:ext cx="2361960" cy="228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85" name="Rectangle 13"/>
            <p:cNvSpPr/>
            <p:nvPr/>
          </p:nvSpPr>
          <p:spPr>
            <a:xfrm>
              <a:off x="5638680" y="2362320"/>
              <a:ext cx="2133360" cy="2282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86" name="Rectangle 14"/>
            <p:cNvSpPr/>
            <p:nvPr/>
          </p:nvSpPr>
          <p:spPr>
            <a:xfrm>
              <a:off x="5638680" y="2666880"/>
              <a:ext cx="2361960" cy="228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87" name="Rectangle 15"/>
            <p:cNvSpPr/>
            <p:nvPr/>
          </p:nvSpPr>
          <p:spPr>
            <a:xfrm>
              <a:off x="5638680" y="2666880"/>
              <a:ext cx="1599840" cy="2282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88" name="Rectangle 16"/>
            <p:cNvSpPr/>
            <p:nvPr/>
          </p:nvSpPr>
          <p:spPr>
            <a:xfrm>
              <a:off x="5638680" y="2971800"/>
              <a:ext cx="2361960" cy="228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89" name="Rectangle 17"/>
            <p:cNvSpPr/>
            <p:nvPr/>
          </p:nvSpPr>
          <p:spPr>
            <a:xfrm>
              <a:off x="5638680" y="2971800"/>
              <a:ext cx="2361960" cy="2282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90" name="Rectangle 18"/>
            <p:cNvSpPr/>
            <p:nvPr/>
          </p:nvSpPr>
          <p:spPr>
            <a:xfrm>
              <a:off x="5638680" y="3276720"/>
              <a:ext cx="2361960" cy="228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  <p:sp>
          <p:nvSpPr>
            <p:cNvPr id="391" name="Rectangle 19"/>
            <p:cNvSpPr/>
            <p:nvPr/>
          </p:nvSpPr>
          <p:spPr>
            <a:xfrm>
              <a:off x="5638680" y="3276720"/>
              <a:ext cx="1294920" cy="2282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Lucida Sans"/>
              </a:endParaRPr>
            </a:p>
          </p:txBody>
        </p:sp>
      </p:grpSp>
      <p:sp>
        <p:nvSpPr>
          <p:cNvPr id="392" name="TextBox 5"/>
          <p:cNvSpPr/>
          <p:nvPr/>
        </p:nvSpPr>
        <p:spPr>
          <a:xfrm>
            <a:off x="519120" y="3886200"/>
            <a:ext cx="5209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3366ff"/>
                </a:solidFill>
                <a:latin typeface="Zapf Dingbats"/>
                <a:ea typeface="Zapf Dingbats"/>
              </a:rPr>
              <a:t>✓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Box 21"/>
          <p:cNvSpPr/>
          <p:nvPr/>
        </p:nvSpPr>
        <p:spPr>
          <a:xfrm>
            <a:off x="561600" y="5105520"/>
            <a:ext cx="5209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Zapf Dingbats"/>
                <a:ea typeface="Zapf Dingbats"/>
              </a:rPr>
              <a:t>✗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Box 22"/>
          <p:cNvSpPr/>
          <p:nvPr/>
        </p:nvSpPr>
        <p:spPr>
          <a:xfrm>
            <a:off x="519120" y="4495680"/>
            <a:ext cx="5209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3366ff"/>
                </a:solidFill>
                <a:latin typeface="Zapf Dingbats"/>
                <a:ea typeface="Zapf Dingbats"/>
              </a:rPr>
              <a:t>✓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24160" y="412560"/>
            <a:ext cx="7467120" cy="43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1222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Machine Translation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228600" y="1981080"/>
            <a:ext cx="4419360" cy="6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Fully automatic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97" name="Content Placeholder 2"/>
          <p:cNvSpPr/>
          <p:nvPr/>
        </p:nvSpPr>
        <p:spPr>
          <a:xfrm>
            <a:off x="4419720" y="1905120"/>
            <a:ext cx="4647960" cy="33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  <a:ea typeface="ＭＳ Ｐゴシック"/>
              </a:rPr>
              <a:t>Helping human translators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Box 6"/>
          <p:cNvSpPr/>
          <p:nvPr/>
        </p:nvSpPr>
        <p:spPr>
          <a:xfrm>
            <a:off x="189720" y="2895480"/>
            <a:ext cx="217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Enter Source Text: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Rounded Rectangle 7"/>
          <p:cNvSpPr/>
          <p:nvPr/>
        </p:nvSpPr>
        <p:spPr>
          <a:xfrm>
            <a:off x="380880" y="3352680"/>
            <a:ext cx="4266720" cy="53316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华文仿宋"/>
              <a:ea typeface="华文仿宋"/>
            </a:endParaRPr>
          </a:p>
        </p:txBody>
      </p:sp>
      <p:sp>
        <p:nvSpPr>
          <p:cNvPr id="400" name="Rounded Rectangle 8"/>
          <p:cNvSpPr/>
          <p:nvPr/>
        </p:nvSpPr>
        <p:spPr>
          <a:xfrm>
            <a:off x="380880" y="4724280"/>
            <a:ext cx="4190760" cy="53316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  <a:ea typeface="华文仿宋"/>
            </a:endParaRPr>
          </a:p>
        </p:txBody>
      </p:sp>
      <p:sp>
        <p:nvSpPr>
          <p:cNvPr id="401" name="TextBox 9"/>
          <p:cNvSpPr/>
          <p:nvPr/>
        </p:nvSpPr>
        <p:spPr>
          <a:xfrm>
            <a:off x="140040" y="4126320"/>
            <a:ext cx="412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Translation from Stanford’s </a:t>
            </a:r>
            <a:r>
              <a:rPr b="0" i="1" lang="en-US" sz="1800" spc="-1" strike="noStrike">
                <a:solidFill>
                  <a:schemeClr val="dk1"/>
                </a:solidFill>
                <a:latin typeface="Georgia"/>
              </a:rPr>
              <a:t>Phrasal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Box 10"/>
          <p:cNvSpPr/>
          <p:nvPr/>
        </p:nvSpPr>
        <p:spPr>
          <a:xfrm>
            <a:off x="324720" y="3415320"/>
            <a:ext cx="3324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华文仿宋"/>
                <a:ea typeface="华文仿宋"/>
              </a:rPr>
              <a:t> </a:t>
            </a:r>
            <a:r>
              <a:rPr b="0" lang="zh-TW" sz="1800" spc="-1" strike="noStrike">
                <a:solidFill>
                  <a:schemeClr val="dk1"/>
                </a:solidFill>
                <a:latin typeface="华文仿宋"/>
                <a:ea typeface="华文仿宋"/>
              </a:rPr>
              <a:t>这 不过 是 一 个 时间 的 问题 </a:t>
            </a:r>
            <a:r>
              <a:rPr b="0" lang="en-US" sz="1800" spc="-1" strike="noStrike">
                <a:solidFill>
                  <a:schemeClr val="dk1"/>
                </a:solidFill>
                <a:latin typeface="华文仿宋"/>
                <a:ea typeface="华文仿宋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Box 11"/>
          <p:cNvSpPr/>
          <p:nvPr/>
        </p:nvSpPr>
        <p:spPr>
          <a:xfrm>
            <a:off x="273240" y="4786920"/>
            <a:ext cx="3216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华文仿宋"/>
              </a:rPr>
              <a:t>This is only a matter of time.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4" name="Picture 12" descr=""/>
          <p:cNvPicPr/>
          <p:nvPr/>
        </p:nvPicPr>
        <p:blipFill>
          <a:blip r:embed="rId1"/>
          <a:stretch/>
        </p:blipFill>
        <p:spPr>
          <a:xfrm>
            <a:off x="5103360" y="2895480"/>
            <a:ext cx="3430440" cy="2590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110FBD-B7F5-4F09-B491-99EEF67A18A1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Lucida Sans"/>
                <a:ea typeface="ＭＳ Ｐゴシック"/>
              </a:rPr>
              <a:t>Ambiguity is pervasive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1187640" y="2199240"/>
            <a:ext cx="312372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Lucida Sans"/>
                <a:ea typeface="ＭＳ Ｐゴシック"/>
              </a:rPr>
              <a:t>Fed raises interest rates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07" name="TextBox 1"/>
          <p:cNvSpPr/>
          <p:nvPr/>
        </p:nvSpPr>
        <p:spPr>
          <a:xfrm>
            <a:off x="2865600" y="1670400"/>
            <a:ext cx="35798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Georgia"/>
              </a:rPr>
              <a:t>New York Times </a:t>
            </a:r>
            <a:r>
              <a:rPr b="0" lang="en-US" sz="1400" spc="-1" strike="noStrike">
                <a:solidFill>
                  <a:schemeClr val="dk1"/>
                </a:solidFill>
                <a:latin typeface="Georgia"/>
              </a:rPr>
              <a:t>headline (17 May 2000)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ontent Placeholder 2"/>
          <p:cNvSpPr/>
          <p:nvPr/>
        </p:nvSpPr>
        <p:spPr>
          <a:xfrm>
            <a:off x="4860000" y="2175840"/>
            <a:ext cx="266652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Lucida Sans"/>
                <a:ea typeface="ＭＳ Ｐゴシック"/>
              </a:rPr>
              <a:t>Fed raises interest rates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ontent Placeholder 2"/>
          <p:cNvSpPr/>
          <p:nvPr/>
        </p:nvSpPr>
        <p:spPr>
          <a:xfrm>
            <a:off x="2781720" y="2711880"/>
            <a:ext cx="312372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Lucida Sans"/>
                <a:ea typeface="ＭＳ Ｐゴシック"/>
              </a:rPr>
              <a:t>Fed raises interest rates 0.5%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5528520" y="3745080"/>
            <a:ext cx="3297240" cy="2560320"/>
          </a:xfrm>
          <a:prstGeom prst="rect">
            <a:avLst/>
          </a:prstGeom>
          <a:ln w="0">
            <a:noFill/>
          </a:ln>
        </p:spPr>
      </p:pic>
      <p:pic>
        <p:nvPicPr>
          <p:cNvPr id="411" name="Picture 3" descr=""/>
          <p:cNvPicPr/>
          <p:nvPr/>
        </p:nvPicPr>
        <p:blipFill>
          <a:blip r:embed="rId2"/>
          <a:stretch/>
        </p:blipFill>
        <p:spPr>
          <a:xfrm>
            <a:off x="536400" y="3501000"/>
            <a:ext cx="4032000" cy="268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NLP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44" name="Picture 2" descr="Image result for NLP"/>
          <p:cNvPicPr/>
          <p:nvPr/>
        </p:nvPicPr>
        <p:blipFill>
          <a:blip r:embed="rId1"/>
          <a:stretch/>
        </p:blipFill>
        <p:spPr>
          <a:xfrm>
            <a:off x="1219320" y="1905120"/>
            <a:ext cx="6781320" cy="2771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B0C2B5A-E700-4249-8922-F7B3C2DAB79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Assistive computing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301680" y="2002680"/>
            <a:ext cx="8503560" cy="22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544"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GB" sz="2700" spc="-1" strike="noStrike">
                <a:solidFill>
                  <a:schemeClr val="dk1"/>
                </a:solidFill>
                <a:latin typeface="Georgia"/>
              </a:rPr>
              <a:t>Interfaces for disabled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GB" sz="2700" spc="-1" strike="noStrike">
                <a:solidFill>
                  <a:schemeClr val="dk1"/>
                </a:solidFill>
                <a:latin typeface="Georgia"/>
              </a:rPr>
              <a:t>Many devices involve language issues, e.g.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GB" sz="2200" spc="-1" strike="noStrike">
                <a:solidFill>
                  <a:schemeClr val="dk2"/>
                </a:solidFill>
                <a:latin typeface="Georgia"/>
              </a:rPr>
              <a:t>Text simplification or summarization for users with low literacy (partially sighted, dyslexic, non-native speaker, illiterate, etc.)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GB" sz="2200" spc="-1" strike="noStrike">
                <a:solidFill>
                  <a:schemeClr val="dk2"/>
                </a:solidFill>
                <a:latin typeface="Georgia"/>
              </a:rPr>
              <a:t>Text completion (predictive or retrospective)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GB" sz="2000" spc="-1" strike="noStrike">
                <a:solidFill>
                  <a:schemeClr val="dk1"/>
                </a:solidFill>
                <a:latin typeface="Georgia"/>
              </a:rPr>
              <a:t>Works on basis of probabilities or previous examples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ounded Rectangle 3"/>
          <p:cNvSpPr/>
          <p:nvPr/>
        </p:nvSpPr>
        <p:spPr>
          <a:xfrm>
            <a:off x="380880" y="2128320"/>
            <a:ext cx="2765880" cy="160524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16349"/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4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5" name="Rounded Rectangle 4"/>
          <p:cNvSpPr/>
          <p:nvPr/>
        </p:nvSpPr>
        <p:spPr>
          <a:xfrm>
            <a:off x="3293280" y="2128320"/>
            <a:ext cx="2765880" cy="160524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16349"/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4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6" name="TextBox 7"/>
          <p:cNvSpPr/>
          <p:nvPr/>
        </p:nvSpPr>
        <p:spPr>
          <a:xfrm>
            <a:off x="181800" y="2057400"/>
            <a:ext cx="31406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cc0000"/>
                </a:solidFill>
                <a:latin typeface="Calibri"/>
              </a:rPr>
              <a:t>non-standard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 English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Box 8"/>
          <p:cNvSpPr/>
          <p:nvPr/>
        </p:nvSpPr>
        <p:spPr>
          <a:xfrm>
            <a:off x="453600" y="2490480"/>
            <a:ext cx="28951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Great job @justinbieber! Were SOO PROUD of what youve accomplished! U taught us 2 #neversaynever &amp; you yourself should never give up either♥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Box 9"/>
          <p:cNvSpPr/>
          <p:nvPr/>
        </p:nvSpPr>
        <p:spPr>
          <a:xfrm>
            <a:off x="3068280" y="2053080"/>
            <a:ext cx="2535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segmentation issues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Rounded Rectangle 5"/>
          <p:cNvSpPr/>
          <p:nvPr/>
        </p:nvSpPr>
        <p:spPr>
          <a:xfrm>
            <a:off x="6149520" y="2128320"/>
            <a:ext cx="2765880" cy="160524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16349"/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4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0" name="TextBox 10"/>
          <p:cNvSpPr/>
          <p:nvPr/>
        </p:nvSpPr>
        <p:spPr>
          <a:xfrm>
            <a:off x="6900840" y="2057400"/>
            <a:ext cx="943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idioms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Box 12"/>
          <p:cNvSpPr/>
          <p:nvPr/>
        </p:nvSpPr>
        <p:spPr>
          <a:xfrm>
            <a:off x="6149520" y="2616840"/>
            <a:ext cx="27658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dark horse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get cold feet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lose face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throw in the towel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ounded Rectangle 15"/>
          <p:cNvSpPr/>
          <p:nvPr/>
        </p:nvSpPr>
        <p:spPr>
          <a:xfrm>
            <a:off x="380880" y="3883320"/>
            <a:ext cx="2765880" cy="160272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16349"/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4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3" name="TextBox 16"/>
          <p:cNvSpPr/>
          <p:nvPr/>
        </p:nvSpPr>
        <p:spPr>
          <a:xfrm>
            <a:off x="775440" y="3805560"/>
            <a:ext cx="148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neologisms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Box 17"/>
          <p:cNvSpPr/>
          <p:nvPr/>
        </p:nvSpPr>
        <p:spPr>
          <a:xfrm>
            <a:off x="380880" y="4277520"/>
            <a:ext cx="27658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unfriend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Retweet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bromance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Rounded Rectangle 23"/>
          <p:cNvSpPr/>
          <p:nvPr/>
        </p:nvSpPr>
        <p:spPr>
          <a:xfrm>
            <a:off x="6149520" y="3868200"/>
            <a:ext cx="2765880" cy="160524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16349"/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4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6" name="TextBox 24"/>
          <p:cNvSpPr/>
          <p:nvPr/>
        </p:nvSpPr>
        <p:spPr>
          <a:xfrm>
            <a:off x="6055200" y="3754800"/>
            <a:ext cx="240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tricky entity names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Box 25"/>
          <p:cNvSpPr/>
          <p:nvPr/>
        </p:nvSpPr>
        <p:spPr>
          <a:xfrm>
            <a:off x="6248520" y="4319280"/>
            <a:ext cx="2805120" cy="13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Where is </a:t>
            </a:r>
            <a:r>
              <a:rPr b="0" i="1" lang="en-US" sz="1600" spc="-1" strike="noStrike">
                <a:solidFill>
                  <a:schemeClr val="dk1"/>
                </a:solidFill>
                <a:latin typeface="Calibri"/>
              </a:rPr>
              <a:t>A Bug’s Life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playing 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00"/>
              </a:spcBef>
            </a:pPr>
            <a:r>
              <a:rPr b="0" i="1" lang="en-US" sz="1600" spc="-1" strike="noStrike">
                <a:solidFill>
                  <a:schemeClr val="dk1"/>
                </a:solidFill>
                <a:latin typeface="Calibri"/>
              </a:rPr>
              <a:t>Let It Be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was recorded 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…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 mutation on the </a:t>
            </a:r>
            <a:r>
              <a:rPr b="0" i="1" lang="en-US" sz="1600" spc="-1" strike="noStrike">
                <a:solidFill>
                  <a:schemeClr val="dk1"/>
                </a:solidFill>
                <a:latin typeface="Calibri"/>
              </a:rPr>
              <a:t>for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gene 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Rounded Rectangle 27"/>
          <p:cNvSpPr/>
          <p:nvPr/>
        </p:nvSpPr>
        <p:spPr>
          <a:xfrm>
            <a:off x="3330000" y="3854520"/>
            <a:ext cx="2765880" cy="160272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16349"/>
            </a:solidFill>
            <a:round/>
          </a:ln>
          <a:effectLst>
            <a:outerShdw blurRad="507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4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9" name="TextBox 28"/>
          <p:cNvSpPr/>
          <p:nvPr/>
        </p:nvSpPr>
        <p:spPr>
          <a:xfrm>
            <a:off x="3426480" y="3758040"/>
            <a:ext cx="214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world knowledge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Box 29"/>
          <p:cNvSpPr/>
          <p:nvPr/>
        </p:nvSpPr>
        <p:spPr>
          <a:xfrm>
            <a:off x="3330000" y="4332240"/>
            <a:ext cx="276588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Mary and Sue are sisters.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Mary and Sue are mothers.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Box 51"/>
          <p:cNvSpPr/>
          <p:nvPr/>
        </p:nvSpPr>
        <p:spPr>
          <a:xfrm>
            <a:off x="523440" y="5532120"/>
            <a:ext cx="329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But that’s what makes it fun!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Group 80"/>
          <p:cNvGrpSpPr/>
          <p:nvPr/>
        </p:nvGrpSpPr>
        <p:grpSpPr>
          <a:xfrm>
            <a:off x="3288600" y="2795040"/>
            <a:ext cx="2755080" cy="533160"/>
            <a:chOff x="3288600" y="2795040"/>
            <a:chExt cx="2755080" cy="533160"/>
          </a:xfrm>
        </p:grpSpPr>
        <p:sp>
          <p:nvSpPr>
            <p:cNvPr id="433" name="Rectangle 68"/>
            <p:cNvSpPr/>
            <p:nvPr/>
          </p:nvSpPr>
          <p:spPr>
            <a:xfrm>
              <a:off x="3288600" y="2795040"/>
              <a:ext cx="28224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34" name="Rectangle 70"/>
            <p:cNvSpPr/>
            <p:nvPr/>
          </p:nvSpPr>
          <p:spPr>
            <a:xfrm>
              <a:off x="3616560" y="2795040"/>
              <a:ext cx="36828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35" name="Rectangle 71"/>
            <p:cNvSpPr/>
            <p:nvPr/>
          </p:nvSpPr>
          <p:spPr>
            <a:xfrm>
              <a:off x="4024080" y="2795040"/>
              <a:ext cx="76572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36" name="Rectangle 72"/>
            <p:cNvSpPr/>
            <p:nvPr/>
          </p:nvSpPr>
          <p:spPr>
            <a:xfrm>
              <a:off x="4829040" y="2795040"/>
              <a:ext cx="50976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37" name="Rectangle 73"/>
            <p:cNvSpPr/>
            <p:nvPr/>
          </p:nvSpPr>
          <p:spPr>
            <a:xfrm>
              <a:off x="5374080" y="2795040"/>
              <a:ext cx="66960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38" name="Rectangle 74"/>
            <p:cNvSpPr/>
            <p:nvPr/>
          </p:nvSpPr>
          <p:spPr>
            <a:xfrm>
              <a:off x="3288600" y="3098880"/>
              <a:ext cx="28224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39" name="Rectangle 75"/>
            <p:cNvSpPr/>
            <p:nvPr/>
          </p:nvSpPr>
          <p:spPr>
            <a:xfrm>
              <a:off x="3616560" y="3098880"/>
              <a:ext cx="75132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40" name="Rectangle 77"/>
            <p:cNvSpPr/>
            <p:nvPr/>
          </p:nvSpPr>
          <p:spPr>
            <a:xfrm>
              <a:off x="4417560" y="3098880"/>
              <a:ext cx="92160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41" name="Rectangle 78"/>
            <p:cNvSpPr/>
            <p:nvPr/>
          </p:nvSpPr>
          <p:spPr>
            <a:xfrm>
              <a:off x="5374080" y="3098880"/>
              <a:ext cx="669600" cy="229320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507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44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442" name="TextBox 11"/>
          <p:cNvSpPr/>
          <p:nvPr/>
        </p:nvSpPr>
        <p:spPr>
          <a:xfrm>
            <a:off x="3212640" y="2743200"/>
            <a:ext cx="2895120" cy="104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the New York-New Haven Railroad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the New York-New Haven Railroad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316800" y="412560"/>
            <a:ext cx="8686440" cy="74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0617" lnSpcReduction="20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Lucida Sans"/>
                <a:ea typeface="ＭＳ Ｐゴシック"/>
              </a:rPr>
              <a:t>Why else is natural language understanding difficult?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Making progress on this problem…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The task is difficult!  What tools do we need?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Knowledge about language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Knowledge about the world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A way to combine knowledge sources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Georgia"/>
              </a:rPr>
              <a:t>How we generally do this: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probabilistic models built from language data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P(“maison” 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</a:rPr>
              <a:t>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 “house”)   </a:t>
            </a:r>
            <a:r>
              <a:rPr b="0" lang="en-US" sz="2000" spc="-1" strike="noStrike">
                <a:solidFill>
                  <a:srgbClr val="008000"/>
                </a:solidFill>
                <a:latin typeface="Georgia"/>
              </a:rPr>
              <a:t>high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P(“L’avocat général” 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</a:rPr>
              <a:t>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 “the general avocado”)   </a:t>
            </a:r>
            <a:r>
              <a:rPr b="0" lang="en-US" sz="2000" spc="-1" strike="noStrike">
                <a:solidFill>
                  <a:srgbClr val="008000"/>
                </a:solidFill>
                <a:latin typeface="Georgia"/>
              </a:rPr>
              <a:t>low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Luckily, rough text features can often do half the job.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Skills you’ll need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Simple linear algebra (vectors, matrices)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Basic probability theory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Java or Python programming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45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300" spc="-1" strike="noStrike">
                <a:solidFill>
                  <a:schemeClr val="dk2"/>
                </a:solidFill>
                <a:latin typeface="Georgia"/>
              </a:rPr>
              <a:t>(if you want to implement)</a:t>
            </a:r>
            <a:endParaRPr b="0" lang="en-US" sz="23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76520" y="2971800"/>
            <a:ext cx="5638320" cy="6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THANK  YOU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Dr. Azhar, KUET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B4F17C-8BAE-4F94-9CF0-6683318AB731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9CBAD637-1F9A-4213-BAE1-74B392DC7A5E}" type="datetime1">
              <a:rPr lang="en-GB"/>
              <a:t>08/11/2024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Natural Language Processing(NLP)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277560" y="1700640"/>
            <a:ext cx="8503560" cy="42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Natural language processing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(</a:t>
            </a: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NLP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) is a field of computer science, artificial intelligence and computational linguistics 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8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900" spc="-1" strike="noStrike">
                <a:solidFill>
                  <a:schemeClr val="dk2"/>
                </a:solidFill>
                <a:latin typeface="Times New Roman"/>
              </a:rPr>
              <a:t>concerned with the interactions between </a:t>
            </a:r>
            <a:r>
              <a:rPr b="1" lang="en-US" sz="1900" spc="-1" strike="noStrike">
                <a:solidFill>
                  <a:srgbClr val="ff0000"/>
                </a:solidFill>
                <a:latin typeface="Times New Roman"/>
              </a:rPr>
              <a:t>computers and human natural languages</a:t>
            </a:r>
            <a:r>
              <a:rPr b="0" lang="en-US" sz="1900" spc="-1" strike="noStrike">
                <a:solidFill>
                  <a:schemeClr val="dk2"/>
                </a:solidFill>
                <a:latin typeface="Times New Roman"/>
              </a:rPr>
              <a:t>.</a:t>
            </a:r>
            <a:endParaRPr b="0" lang="en-US" sz="19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Mid-1930s,  by G. Artsrouni 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8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900" spc="-1" strike="noStrike">
                <a:solidFill>
                  <a:schemeClr val="dk2"/>
                </a:solidFill>
                <a:latin typeface="Times New Roman"/>
              </a:rPr>
              <a:t> </a:t>
            </a:r>
            <a:r>
              <a:rPr b="0" lang="en-US" sz="1900" spc="-1" strike="noStrike">
                <a:solidFill>
                  <a:schemeClr val="dk2"/>
                </a:solidFill>
                <a:latin typeface="Times New Roman"/>
              </a:rPr>
              <a:t>an automatic bilingual dictionary using paper tape.</a:t>
            </a:r>
            <a:endParaRPr b="0" lang="en-US" sz="19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The first attempt to use Bangla in computing was made in the early 1980s with Bangla font development in the Windows environment.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dt" idx="37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02-Nov-17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ftr" idx="38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sldNum" idx="39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FC8A622-136C-455F-8DBA-40870AA19A21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3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NLP vs Text mining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dt" idx="40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Georgia"/>
              </a:rPr>
              <a:t>02-Nov-17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ftr" idx="41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sldNum" idx="42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2D7A2E2-AA46-4C6A-8CC3-50F2FDB86308}" type="slidenum">
              <a:rPr b="0" lang="en-US" sz="1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4</a:t>
            </a:fld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Text Box 7"/>
          <p:cNvSpPr/>
          <p:nvPr/>
        </p:nvSpPr>
        <p:spPr>
          <a:xfrm>
            <a:off x="285840" y="2035800"/>
            <a:ext cx="853416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/>
              </a:rPr>
              <a:t>NLP</a:t>
            </a: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imes New Roman"/>
              </a:rPr>
              <a:t> automates things that </a:t>
            </a:r>
            <a:r>
              <a:rPr b="0" lang="en-US" sz="2800" spc="-1" strike="noStrike">
                <a:solidFill>
                  <a:srgbClr val="cc0000"/>
                </a:solidFill>
                <a:latin typeface="Times New Roman"/>
              </a:rPr>
              <a:t>humans do well</a:t>
            </a: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imes New Roman"/>
              </a:rPr>
              <a:t>, so that they can be done automatically. 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imes New Roman"/>
              </a:rPr>
              <a:t>But </a:t>
            </a:r>
            <a:r>
              <a:rPr b="0" lang="en-US" sz="2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/>
              </a:rPr>
              <a:t>Text mining </a:t>
            </a: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imes New Roman"/>
              </a:rPr>
              <a:t>that’s hard even for humans. 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imes New Roman"/>
              </a:rPr>
              <a:t>Text mining /Computational linguistics can discover underlying patterns in large datasets: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imes New Roman"/>
              </a:rPr>
              <a:t>things we didn’t know!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2"/>
                </a:solidFill>
                <a:latin typeface="Georgia"/>
              </a:rPr>
              <a:t>Why NLP is difficult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304920" y="1295280"/>
            <a:ext cx="8537040" cy="453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986"/>
          </a:bodyPr>
          <a:p>
            <a:pPr marL="274320" indent="-27432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Many hidden variables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Knowledge about the language (ins and outs)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Knowledge about the world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Knowledge about the context of the language.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Knowledge about human communication techniques with the language.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32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Structure, semantic, tone, scope….</a:t>
            </a:r>
            <a:endParaRPr b="0" lang="en-US" sz="1600" spc="-1" strike="noStrike">
              <a:solidFill>
                <a:schemeClr val="dk2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Problem of scale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Many (infinite?) possible words, meanings, context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Problem of sparsity 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Very difficult to do statistical analysis, most things (words, concepts) are never </a:t>
            </a: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seen before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chemeClr val="dk2"/>
                </a:solidFill>
                <a:latin typeface="Georgia"/>
              </a:rPr>
              <a:t>Huge computational cost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100000"/>
              </a:lnSpc>
              <a:spcBef>
                <a:spcPts val="32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Processor speed increased</a:t>
            </a:r>
            <a:endParaRPr b="0" lang="en-US" sz="1600" spc="-1" strike="noStrike">
              <a:solidFill>
                <a:schemeClr val="dk2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Long range correlations between the variables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23640" y="548640"/>
            <a:ext cx="8508600" cy="43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1222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The </a:t>
            </a:r>
            <a:r>
              <a:rPr b="0" lang="en-US" sz="32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NL</a:t>
            </a:r>
            <a:r>
              <a:rPr b="0" lang="en-US" sz="32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P </a:t>
            </a:r>
            <a:r>
              <a:rPr b="0" lang="en-US" sz="32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Co</a:t>
            </a:r>
            <a:r>
              <a:rPr b="0" lang="en-US" sz="32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m</a:t>
            </a:r>
            <a:r>
              <a:rPr b="0" lang="en-US" sz="32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mu</a:t>
            </a:r>
            <a:r>
              <a:rPr b="0" lang="en-US" sz="32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nity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52280" y="1295280"/>
            <a:ext cx="8686440" cy="510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356"/>
          </a:bodyPr>
          <a:p>
            <a:pPr marL="274320" indent="-27432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Institutions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9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3399ff"/>
                </a:solidFill>
                <a:latin typeface="Georgia"/>
              </a:rPr>
              <a:t>Universities:</a:t>
            </a: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 Most univ. have NLP lab. and faculty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Several “big players” with many faculty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Some of them also have good linguistics, </a:t>
            </a:r>
            <a:br>
              <a:rPr sz="2000"/>
            </a:br>
            <a:r>
              <a:rPr b="0" lang="en-US" sz="2000" spc="-1" strike="noStrike">
                <a:solidFill>
                  <a:srgbClr val="cc0000"/>
                </a:solidFill>
                <a:latin typeface="Georgia"/>
              </a:rPr>
              <a:t>cognitive science, machine learning, AI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1" marL="548640" indent="-274320">
              <a:lnSpc>
                <a:spcPct val="9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3399ff"/>
                </a:solidFill>
                <a:latin typeface="Georgia"/>
              </a:rPr>
              <a:t>Companies: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Old days: AT&amp;T Bell Labs, IBM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Now: Google, Microsoft, IBM, ORACLE, Amazon, Yahoo ,many startups …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3" marL="1097280" indent="-22860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Speech processing …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097280" indent="-22860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Machine translation … 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097280" indent="-22860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chemeClr val="dk2"/>
                </a:solidFill>
                <a:latin typeface="Georgia"/>
              </a:rPr>
              <a:t>Many niche markets –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9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online reviews,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9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medical transcription,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9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news summarization,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1371600" indent="-228600">
              <a:lnSpc>
                <a:spcPct val="9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legal search and discovery …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80880" y="476640"/>
            <a:ext cx="8508600" cy="43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1222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The NLP Research Community (Cont…)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228600" y="1295280"/>
            <a:ext cx="8534160" cy="495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9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Conferences</a:t>
            </a:r>
            <a:endParaRPr b="0" lang="en-US" sz="27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9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Main annual conferences: ACL, EMNLP, NAACL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Also EACL, IJCNLP, COLING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+ various specialized conferences and workshops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1" marL="548640" indent="-274320">
              <a:lnSpc>
                <a:spcPct val="9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Big events, and growing fast!  </a:t>
            </a:r>
            <a:r>
              <a:rPr b="0" lang="en-US" sz="2200" spc="-1" strike="noStrike" u="sng">
                <a:solidFill>
                  <a:schemeClr val="dk2"/>
                </a:solidFill>
                <a:uFillTx/>
                <a:latin typeface="Georgia"/>
                <a:hlinkClick r:id="rId1"/>
              </a:rPr>
              <a:t>ACL 2015</a:t>
            </a: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: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About 1500 attendees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692 full-length papers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Georgia"/>
                <a:hlinkClick r:id="rId2"/>
              </a:rPr>
              <a:t>submitted 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(173 accepted)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648 short papers submitted (145 accepted)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14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Georgia"/>
                <a:hlinkClick r:id="rId3"/>
              </a:rPr>
              <a:t>workshops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 on various topics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marL="2746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marL="2746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2"/>
                </a:solidFill>
                <a:latin typeface="Comic Sans MS"/>
              </a:rPr>
              <a:t>Most work in NLP is published as 8-page conference papers with 3 double-blind reviewers.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marL="548640" indent="-27432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76840" y="548640"/>
            <a:ext cx="85086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3648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NLP Research </a:t>
            </a:r>
            <a:r>
              <a:rPr b="0" lang="en-US" sz="3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: Standard </a:t>
            </a:r>
            <a:r>
              <a:rPr b="0" lang="en-US" sz="36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task</a:t>
            </a:r>
            <a:endParaRPr b="0" lang="en-US" sz="3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228600" y="1447920"/>
            <a:ext cx="8534160" cy="472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lvl="1" marL="548640" indent="-274320">
              <a:lnSpc>
                <a:spcPct val="9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If you want people to work on your problem, make it easy for them to get started and to measure their progress.  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9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chemeClr val="dk2"/>
                </a:solidFill>
                <a:latin typeface="Georgia"/>
              </a:rPr>
              <a:t>Create</a:t>
            </a:r>
            <a:endParaRPr b="0" lang="en-US" sz="2200" spc="-1" strike="noStrike">
              <a:solidFill>
                <a:schemeClr val="dk1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3399ff"/>
                </a:solidFill>
                <a:latin typeface="Georgia"/>
              </a:rPr>
              <a:t>Test data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, for evaluating the final systems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3399ff"/>
                </a:solidFill>
                <a:latin typeface="Georgia"/>
              </a:rPr>
              <a:t>Development of  dataset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An </a:t>
            </a:r>
            <a:r>
              <a:rPr b="0" lang="en-US" sz="2000" spc="-1" strike="noStrike">
                <a:solidFill>
                  <a:srgbClr val="3399ff"/>
                </a:solidFill>
                <a:latin typeface="Georgia"/>
              </a:rPr>
              <a:t>evaluation metric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 (formula for measuring how well a system does on the dataset)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A </a:t>
            </a:r>
            <a:r>
              <a:rPr b="0" lang="en-US" sz="2000" spc="-1" strike="noStrike">
                <a:solidFill>
                  <a:srgbClr val="3399ff"/>
                </a:solidFill>
                <a:latin typeface="Georgia"/>
              </a:rPr>
              <a:t>program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 for computing the evaluation metric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3399ff"/>
                </a:solidFill>
                <a:latin typeface="Georgia"/>
              </a:rPr>
              <a:t>Labeled training data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 and other data resources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  <a:p>
            <a:pPr lvl="2" marL="822960" indent="-22860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A clear set of </a:t>
            </a:r>
            <a:r>
              <a:rPr b="0" lang="en-US" sz="2000" spc="-1" strike="noStrike">
                <a:solidFill>
                  <a:srgbClr val="3399ff"/>
                </a:solidFill>
                <a:latin typeface="Georgia"/>
              </a:rPr>
              <a:t>rules</a:t>
            </a: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 on what data can be used</a:t>
            </a:r>
            <a:endParaRPr b="0" lang="en-US" sz="2000" spc="-1" strike="noStrike">
              <a:solidFill>
                <a:schemeClr val="dk2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accent3">
                    <a:shade val="75000"/>
                  </a:schemeClr>
                </a:solidFill>
                <a:latin typeface="Georgia"/>
              </a:rPr>
              <a:t>NLP Tools</a:t>
            </a:r>
            <a:endParaRPr b="0" lang="en-US" sz="3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A lot of tools have been published to do natural language processing jobs. Mostly for English.. 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OpenNLP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2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eorgia"/>
              </a:rPr>
              <a:t>The Apache OpenNLP library is a machine learning based toolkit for the processing of natural language text.  (https://opennlp.apache.org/)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Stanford Parser/ Stanford NLP 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32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eorgia"/>
              </a:rPr>
              <a:t>Probabilistic natural language parsers, both highly optimized PCFG* and lexicalized dependency parsers, and a lexicalized PCFG parser; Arabic, Enlish, French, Spanish, Chinese, German ; (</a:t>
            </a:r>
            <a:r>
              <a:rPr b="0" lang="en-US" sz="1600" spc="-1" strike="noStrike" u="sng">
                <a:solidFill>
                  <a:schemeClr val="dk2"/>
                </a:solidFill>
                <a:uFillTx/>
                <a:latin typeface="Georgia"/>
                <a:hlinkClick r:id="rId1"/>
              </a:rPr>
              <a:t>https://nlp.stanford.edu/software/</a:t>
            </a:r>
            <a:r>
              <a:rPr b="0" lang="en-US" sz="1600" spc="-1" strike="noStrike">
                <a:solidFill>
                  <a:schemeClr val="dk2"/>
                </a:solidFill>
                <a:latin typeface="Georgia"/>
              </a:rPr>
              <a:t>)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  <a:p>
            <a:pPr marL="274320" indent="-274320">
              <a:lnSpc>
                <a:spcPct val="100000"/>
              </a:lnSpc>
              <a:spcBef>
                <a:spcPts val="42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Georgia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ScalaNLP: Natural Language Processing and machine learning.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281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400" spc="-1" strike="noStrike" u="sng">
                <a:solidFill>
                  <a:schemeClr val="dk2"/>
                </a:solidFill>
                <a:uFillTx/>
                <a:latin typeface="Georgia"/>
                <a:hlinkClick r:id="rId2"/>
              </a:rPr>
              <a:t>Breeze</a:t>
            </a:r>
            <a:r>
              <a:rPr b="0" lang="en-US" sz="1400" spc="-1" strike="noStrike">
                <a:solidFill>
                  <a:schemeClr val="dk2"/>
                </a:solidFill>
                <a:latin typeface="Georgia"/>
              </a:rPr>
              <a:t>: Linear algebra, numerics, visualization</a:t>
            </a:r>
            <a:endParaRPr b="0" lang="en-US" sz="14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281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400" spc="-1" strike="noStrike" u="sng">
                <a:solidFill>
                  <a:schemeClr val="dk2"/>
                </a:solidFill>
                <a:uFillTx/>
                <a:latin typeface="Georgia"/>
                <a:hlinkClick r:id="rId3"/>
              </a:rPr>
              <a:t>Nak</a:t>
            </a:r>
            <a:r>
              <a:rPr b="0" lang="en-US" sz="1400" spc="-1" strike="noStrike">
                <a:solidFill>
                  <a:schemeClr val="dk2"/>
                </a:solidFill>
                <a:latin typeface="Georgia"/>
              </a:rPr>
              <a:t>: Machine Learning</a:t>
            </a:r>
            <a:endParaRPr b="0" lang="en-US" sz="14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281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400" spc="-1" strike="noStrike" u="sng">
                <a:solidFill>
                  <a:schemeClr val="dk2"/>
                </a:solidFill>
                <a:uFillTx/>
                <a:latin typeface="Georgia"/>
                <a:hlinkClick r:id="rId4"/>
              </a:rPr>
              <a:t>Epic</a:t>
            </a:r>
            <a:r>
              <a:rPr b="0" lang="en-US" sz="1400" spc="-1" strike="noStrike">
                <a:solidFill>
                  <a:schemeClr val="dk2"/>
                </a:solidFill>
                <a:latin typeface="Georgia"/>
              </a:rPr>
              <a:t>: Natural Language Processing and Structured Prediction</a:t>
            </a:r>
            <a:endParaRPr b="0" lang="en-US" sz="14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281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400" spc="-1" strike="noStrike" u="sng">
                <a:solidFill>
                  <a:schemeClr val="dk2"/>
                </a:solidFill>
                <a:uFillTx/>
                <a:latin typeface="Georgia"/>
                <a:hlinkClick r:id="rId5"/>
              </a:rPr>
              <a:t>Junto</a:t>
            </a:r>
            <a:r>
              <a:rPr b="0" lang="en-US" sz="1400" spc="-1" strike="noStrike">
                <a:solidFill>
                  <a:schemeClr val="dk2"/>
                </a:solidFill>
                <a:latin typeface="Georgia"/>
              </a:rPr>
              <a:t>: Label Propagation</a:t>
            </a:r>
            <a:endParaRPr b="0" lang="en-US" sz="1400" spc="-1" strike="noStrike">
              <a:solidFill>
                <a:schemeClr val="dk1"/>
              </a:solidFill>
              <a:latin typeface="Georgia"/>
            </a:endParaRPr>
          </a:p>
          <a:p>
            <a:pPr lvl="1" marL="548640" indent="-274320">
              <a:lnSpc>
                <a:spcPct val="100000"/>
              </a:lnSpc>
              <a:spcBef>
                <a:spcPts val="281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400" spc="-1" strike="noStrike" u="sng">
                <a:solidFill>
                  <a:srgbClr val="00a3d6"/>
                </a:solidFill>
                <a:uFillTx/>
                <a:latin typeface="Georgia"/>
                <a:hlinkClick r:id="rId6"/>
              </a:rPr>
              <a:t>Puck</a:t>
            </a:r>
            <a:r>
              <a:rPr b="0" lang="en-US" sz="1400" spc="-1" strike="noStrike">
                <a:solidFill>
                  <a:srgbClr val="cc0000"/>
                </a:solidFill>
                <a:latin typeface="Georgia"/>
              </a:rPr>
              <a:t>: Super-fast GPU parser</a:t>
            </a:r>
            <a:endParaRPr b="0" lang="en-US" sz="14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prstDash val="solid"/>
        </a:ln>
        <a:ln w="11429" cap="flat" cmpd="sng" algn="ctr">
          <a:prstDash val="sysDash"/>
        </a:ln>
        <a:ln w="200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85000" sy="85000" flip="none" algn="tl"/>
        </a:blipFill>
        <a:blipFill rotWithShape="0">
          <a:blip r:embed="rId2"/>
          <a:srcRect l="0" t="0" r="0" b="0"/>
          <a:tile tx="0" ty="0" sx="65000" sy="65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2174</TotalTime>
  <Application>LibreOffice/24.2.6.2$Linux_X86_64 LibreOffice_project/420$Build-2</Application>
  <AppVersion>15.0000</AppVersion>
  <Words>1513</Words>
  <Paragraphs>293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2015-02-12T06:19:28Z</dcterms:created>
  <dc:creator>K.M.Azharul Hasan</dc:creator>
  <dc:description/>
  <dc:language>en-GB</dc:language>
  <cp:lastModifiedBy/>
  <dcterms:modified xsi:type="dcterms:W3CDTF">2024-11-08T14:26:03Z</dcterms:modified>
  <cp:revision>163</cp:revision>
  <dc:subject/>
  <dc:title>Outlier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(4:3)</vt:lpwstr>
  </property>
  <property fmtid="{D5CDD505-2E9C-101B-9397-08002B2CF9AE}" pid="4" name="Slides">
    <vt:i4>26</vt:i4>
  </property>
</Properties>
</file>