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338" r:id="rId2"/>
    <p:sldId id="361" r:id="rId3"/>
    <p:sldId id="345" r:id="rId4"/>
    <p:sldId id="357" r:id="rId5"/>
    <p:sldId id="358" r:id="rId6"/>
    <p:sldId id="359" r:id="rId7"/>
    <p:sldId id="356" r:id="rId8"/>
    <p:sldId id="363" r:id="rId9"/>
    <p:sldId id="364" r:id="rId10"/>
    <p:sldId id="365" r:id="rId11"/>
    <p:sldId id="366" r:id="rId12"/>
    <p:sldId id="367" r:id="rId13"/>
    <p:sldId id="368" r:id="rId14"/>
    <p:sldId id="360" r:id="rId15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C1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2748" y="-624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920" y="-8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9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9013" y="731838"/>
            <a:ext cx="4879975" cy="3662362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38675"/>
            <a:ext cx="5029200" cy="4395788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05900" cy="5116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08575"/>
            <a:ext cx="91059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943" y="3343419"/>
            <a:ext cx="8043545" cy="1667154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943" y="1822027"/>
            <a:ext cx="8043545" cy="1494062"/>
          </a:xfrm>
        </p:spPr>
        <p:txBody>
          <a:bodyPr lIns="118397" tIns="0" rIns="45537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5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27D5-FFF2-4C92-A259-6AB8A8C7A0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CE591-8CE6-4534-8038-7C84C48D86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70663" y="0"/>
            <a:ext cx="46037" cy="68326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19875" y="0"/>
            <a:ext cx="2503488" cy="68326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542" y="273623"/>
            <a:ext cx="1897063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303671"/>
            <a:ext cx="5994718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8900" y="6353175"/>
            <a:ext cx="38211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7A5F9-B301-4BFB-B7FD-9F65387D663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154872"/>
            <a:ext cx="8195310" cy="1248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67C7-5A06-4C8A-9AD2-ED3BCAFD96E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05900" cy="259238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592388"/>
            <a:ext cx="91059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684" y="118432"/>
            <a:ext cx="7979804" cy="1630714"/>
          </a:xfrm>
        </p:spPr>
        <p:txBody>
          <a:bodyPr tIns="0" rIns="91074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578" y="1822027"/>
            <a:ext cx="7988910" cy="683260"/>
          </a:xfrm>
        </p:spPr>
        <p:txBody>
          <a:bodyPr lIns="145719" tIns="0" rIns="45537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53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4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22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9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BC59E-0B3E-4165-9B40-272003F1E5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767366"/>
            <a:ext cx="4021773" cy="4606691"/>
          </a:xfrm>
        </p:spPr>
        <p:txBody>
          <a:bodyPr lIns="9107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767366"/>
            <a:ext cx="4021773" cy="46066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4927-C31A-4C82-8633-0298F02810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692695"/>
            <a:ext cx="4023354" cy="712706"/>
          </a:xfrm>
        </p:spPr>
        <p:txBody>
          <a:bodyPr lIns="145719" anchor="ctr"/>
          <a:lstStyle>
            <a:lvl1pPr marL="0" indent="0">
              <a:buNone/>
              <a:defRPr sz="2300" b="1" cap="all" baseline="0"/>
            </a:lvl1pPr>
            <a:lvl2pPr marL="455371" indent="0">
              <a:buNone/>
              <a:defRPr sz="2000" b="1"/>
            </a:lvl2pPr>
            <a:lvl3pPr marL="910742" indent="0">
              <a:buNone/>
              <a:defRPr sz="1800" b="1"/>
            </a:lvl3pPr>
            <a:lvl4pPr marL="1366114" indent="0">
              <a:buNone/>
              <a:defRPr sz="1600" b="1"/>
            </a:lvl4pPr>
            <a:lvl5pPr marL="1821485" indent="0">
              <a:buNone/>
              <a:defRPr sz="1600" b="1"/>
            </a:lvl5pPr>
            <a:lvl6pPr marL="2276856" indent="0">
              <a:buNone/>
              <a:defRPr sz="1600" b="1"/>
            </a:lvl6pPr>
            <a:lvl7pPr marL="2732227" indent="0">
              <a:buNone/>
              <a:defRPr sz="1600" b="1"/>
            </a:lvl7pPr>
            <a:lvl8pPr marL="3187598" indent="0">
              <a:buNone/>
              <a:defRPr sz="1600" b="1"/>
            </a:lvl8pPr>
            <a:lvl9pPr marL="364297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" y="2440440"/>
            <a:ext cx="4023354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671" y="1692695"/>
            <a:ext cx="4024934" cy="712706"/>
          </a:xfrm>
        </p:spPr>
        <p:txBody>
          <a:bodyPr lIns="145719" anchor="ctr"/>
          <a:lstStyle>
            <a:lvl1pPr marL="0" indent="0">
              <a:buNone/>
              <a:defRPr sz="2300" b="1" cap="all" baseline="0"/>
            </a:lvl1pPr>
            <a:lvl2pPr marL="455371" indent="0">
              <a:buNone/>
              <a:defRPr sz="2000" b="1"/>
            </a:lvl2pPr>
            <a:lvl3pPr marL="910742" indent="0">
              <a:buNone/>
              <a:defRPr sz="1800" b="1"/>
            </a:lvl3pPr>
            <a:lvl4pPr marL="1366114" indent="0">
              <a:buNone/>
              <a:defRPr sz="1600" b="1"/>
            </a:lvl4pPr>
            <a:lvl5pPr marL="1821485" indent="0">
              <a:buNone/>
              <a:defRPr sz="1600" b="1"/>
            </a:lvl5pPr>
            <a:lvl6pPr marL="2276856" indent="0">
              <a:buNone/>
              <a:defRPr sz="1600" b="1"/>
            </a:lvl6pPr>
            <a:lvl7pPr marL="2732227" indent="0">
              <a:buNone/>
              <a:defRPr sz="1600" b="1"/>
            </a:lvl7pPr>
            <a:lvl8pPr marL="3187598" indent="0">
              <a:buNone/>
              <a:defRPr sz="1600" b="1"/>
            </a:lvl8pPr>
            <a:lvl9pPr marL="364297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440440"/>
            <a:ext cx="4024934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C714-EFBD-4AD8-BAEB-6764DCBBCD4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934F9-9350-4A02-9256-AADB88A30FF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C3F42-CC09-4EF0-BEAD-15DFBFD01DD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43213" y="0"/>
            <a:ext cx="46037" cy="1447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43213" y="0"/>
            <a:ext cx="46037" cy="1447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39" y="151836"/>
            <a:ext cx="2513228" cy="974784"/>
          </a:xfrm>
        </p:spPr>
        <p:txBody>
          <a:bodyPr lIns="72859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797" y="1736678"/>
            <a:ext cx="5895972" cy="45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139" y="1723610"/>
            <a:ext cx="2458593" cy="4555067"/>
          </a:xfrm>
        </p:spPr>
        <p:txBody>
          <a:bodyPr/>
          <a:lstStyle>
            <a:lvl1pPr marL="0" indent="0">
              <a:buNone/>
              <a:defRPr sz="1400"/>
            </a:lvl1pPr>
            <a:lvl2pPr marL="455371" indent="0">
              <a:buNone/>
              <a:defRPr sz="1200"/>
            </a:lvl2pPr>
            <a:lvl3pPr marL="910742" indent="0">
              <a:buNone/>
              <a:defRPr sz="1000"/>
            </a:lvl3pPr>
            <a:lvl4pPr marL="1366114" indent="0">
              <a:buNone/>
              <a:defRPr sz="900"/>
            </a:lvl4pPr>
            <a:lvl5pPr marL="1821485" indent="0">
              <a:buNone/>
              <a:defRPr sz="900"/>
            </a:lvl5pPr>
            <a:lvl6pPr marL="2276856" indent="0">
              <a:buNone/>
              <a:defRPr sz="900"/>
            </a:lvl6pPr>
            <a:lvl7pPr marL="2732227" indent="0">
              <a:buNone/>
              <a:defRPr sz="900"/>
            </a:lvl7pPr>
            <a:lvl8pPr marL="3187598" indent="0">
              <a:buNone/>
              <a:defRPr sz="900"/>
            </a:lvl8pPr>
            <a:lvl9pPr marL="364297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79F1E-02F8-4257-8CCA-20AF34046D9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3213" y="0"/>
            <a:ext cx="46037" cy="68326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43213" y="0"/>
            <a:ext cx="46037" cy="68326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6" y="154872"/>
            <a:ext cx="2514629" cy="974784"/>
          </a:xfrm>
        </p:spPr>
        <p:txBody>
          <a:bodyPr lIns="72859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1706" y="1479309"/>
            <a:ext cx="6221366" cy="5353291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371" indent="0">
              <a:buNone/>
              <a:defRPr sz="2800"/>
            </a:lvl2pPr>
            <a:lvl3pPr marL="910742" indent="0">
              <a:buNone/>
              <a:defRPr sz="2400"/>
            </a:lvl3pPr>
            <a:lvl4pPr marL="1366114" indent="0">
              <a:buNone/>
              <a:defRPr sz="2000"/>
            </a:lvl4pPr>
            <a:lvl5pPr marL="1821485" indent="0">
              <a:buNone/>
              <a:defRPr sz="2000"/>
            </a:lvl5pPr>
            <a:lvl6pPr marL="2276856" indent="0">
              <a:buNone/>
              <a:defRPr sz="2000"/>
            </a:lvl6pPr>
            <a:lvl7pPr marL="2732227" indent="0">
              <a:buNone/>
              <a:defRPr sz="2000"/>
            </a:lvl7pPr>
            <a:lvl8pPr marL="3187598" indent="0">
              <a:buNone/>
              <a:defRPr sz="2000"/>
            </a:lvl8pPr>
            <a:lvl9pPr marL="364297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906" y="1721815"/>
            <a:ext cx="2458593" cy="4555067"/>
          </a:xfrm>
        </p:spPr>
        <p:txBody>
          <a:bodyPr/>
          <a:lstStyle>
            <a:lvl1pPr marL="0" indent="0">
              <a:buNone/>
              <a:defRPr sz="1400"/>
            </a:lvl1pPr>
            <a:lvl2pPr marL="455371" indent="0">
              <a:buNone/>
              <a:defRPr sz="1200"/>
            </a:lvl2pPr>
            <a:lvl3pPr marL="910742" indent="0">
              <a:buNone/>
              <a:defRPr sz="1000"/>
            </a:lvl3pPr>
            <a:lvl4pPr marL="1366114" indent="0">
              <a:buNone/>
              <a:defRPr sz="900"/>
            </a:lvl4pPr>
            <a:lvl5pPr marL="1821485" indent="0">
              <a:buNone/>
              <a:defRPr sz="900"/>
            </a:lvl5pPr>
            <a:lvl6pPr marL="2276856" indent="0">
              <a:buNone/>
              <a:defRPr sz="900"/>
            </a:lvl6pPr>
            <a:lvl7pPr marL="2732227" indent="0">
              <a:buNone/>
              <a:defRPr sz="900"/>
            </a:lvl7pPr>
            <a:lvl8pPr marL="3187598" indent="0">
              <a:buNone/>
              <a:defRPr sz="900"/>
            </a:lvl8pPr>
            <a:lvl9pPr marL="364297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3513" y="1166813"/>
            <a:ext cx="2513012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2600" y="1166813"/>
            <a:ext cx="5172075" cy="200025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4213" y="1166813"/>
            <a:ext cx="731837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0B17-0D81-48B1-9E22-8C3E3EE7FA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0338"/>
            <a:ext cx="91059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05900" cy="142875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194675" cy="1246188"/>
          </a:xfrm>
          <a:prstGeom prst="rect">
            <a:avLst/>
          </a:prstGeom>
        </p:spPr>
        <p:txBody>
          <a:bodyPr vert="horz" lIns="91074" tIns="45537" rIns="45537" bIns="45537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613" y="1768475"/>
            <a:ext cx="8194675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645" tIns="91074" rIns="91074" bIns="45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613" y="6453188"/>
            <a:ext cx="2124075" cy="273050"/>
          </a:xfrm>
          <a:prstGeom prst="rect">
            <a:avLst/>
          </a:prstGeom>
        </p:spPr>
        <p:txBody>
          <a:bodyPr vert="horz" lIns="109289" tIns="45537" rIns="45537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8900" y="6453188"/>
            <a:ext cx="5484813" cy="273050"/>
          </a:xfrm>
          <a:prstGeom prst="rect">
            <a:avLst/>
          </a:prstGeom>
        </p:spPr>
        <p:txBody>
          <a:bodyPr vert="horz" lIns="45537" tIns="45537" rIns="45537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State Transition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0863" y="6453188"/>
            <a:ext cx="730250" cy="273050"/>
          </a:xfrm>
          <a:prstGeom prst="rect">
            <a:avLst/>
          </a:prstGeom>
        </p:spPr>
        <p:txBody>
          <a:bodyPr vert="horz" lIns="91074" tIns="45537" rIns="91074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31446F6-3C05-44D6-BDA1-545A34D088D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0" r:id="rId5"/>
    <p:sldLayoutId id="2147483711" r:id="rId6"/>
    <p:sldLayoutId id="2147483715" r:id="rId7"/>
    <p:sldLayoutId id="2147483716" r:id="rId8"/>
    <p:sldLayoutId id="2147483717" r:id="rId9"/>
    <p:sldLayoutId id="2147483712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6563" indent="-317500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707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2188" indent="-227013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180975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19225" indent="-180975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1121" indent="-18214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1485" indent="-18214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1848" indent="-18214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22211" indent="-18214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nfi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s/gitigno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9150" y="2044700"/>
            <a:ext cx="7543800" cy="114141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Version Control Systems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416300"/>
            <a:ext cx="7239000" cy="1371600"/>
          </a:xfrm>
          <a:noFill/>
        </p:spPr>
        <p:txBody>
          <a:bodyPr/>
          <a:lstStyle/>
          <a:p>
            <a:pPr algn="ctr" eaLnBrk="1" hangingPunct="1"/>
            <a:r>
              <a:rPr lang="en-US" sz="4000" b="1" dirty="0"/>
              <a:t>SWE206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FF22A-B109-BBF6-3573-80216CF4954C}"/>
              </a:ext>
            </a:extLst>
          </p:cNvPr>
          <p:cNvSpPr txBox="1"/>
          <p:nvPr/>
        </p:nvSpPr>
        <p:spPr>
          <a:xfrm>
            <a:off x="1200150" y="53975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rbel (Body)"/>
              </a:rPr>
              <a:t>Sourced from the following</a:t>
            </a:r>
            <a:br>
              <a:rPr lang="en-US" dirty="0">
                <a:solidFill>
                  <a:schemeClr val="tx1"/>
                </a:solidFill>
                <a:latin typeface="Corbel (Body)"/>
              </a:rPr>
            </a:br>
            <a:r>
              <a:rPr lang="en-US" dirty="0">
                <a:solidFill>
                  <a:schemeClr val="tx1"/>
                </a:solidFill>
                <a:latin typeface="Corbel (Body)"/>
              </a:rPr>
              <a:t>Pro 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 Remote commands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69A977-8F56-7D59-FB36-A7006966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1093"/>
              </p:ext>
            </p:extLst>
          </p:nvPr>
        </p:nvGraphicFramePr>
        <p:xfrm>
          <a:off x="455613" y="1768475"/>
          <a:ext cx="8194673" cy="334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762">
                  <a:extLst>
                    <a:ext uri="{9D8B030D-6E8A-4147-A177-3AD203B41FA5}">
                      <a16:colId xmlns:a16="http://schemas.microsoft.com/office/drawing/2014/main" val="3843716854"/>
                    </a:ext>
                  </a:extLst>
                </a:gridCol>
                <a:gridCol w="2331762">
                  <a:extLst>
                    <a:ext uri="{9D8B030D-6E8A-4147-A177-3AD203B41FA5}">
                      <a16:colId xmlns:a16="http://schemas.microsoft.com/office/drawing/2014/main" val="1696898813"/>
                    </a:ext>
                  </a:extLst>
                </a:gridCol>
                <a:gridCol w="3531149">
                  <a:extLst>
                    <a:ext uri="{9D8B030D-6E8A-4147-A177-3AD203B41FA5}">
                      <a16:colId xmlns:a16="http://schemas.microsoft.com/office/drawing/2014/main" val="188704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4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remote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list remotes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2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remote add &lt;name&gt; &lt;</a:t>
                      </a:r>
                      <a:r>
                        <a:rPr kumimoji="0"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add a remote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push &lt;remote&gt; &lt;local branch&gt;:&lt;remote branch&gt;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send objects to remote, and update remote reference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branch --set-upstream-to=&lt;remote&gt;/&lt;remote branch&gt;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set up correspondence between local and remote branch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fetch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retrieve objects/references from a remote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4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pull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same as git fetch; git merge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clone</a:t>
                      </a:r>
                    </a:p>
                  </a:txBody>
                  <a:tcPr marL="85725" marR="9525" marT="9525" marB="0" anchor="ctr"/>
                </a:tc>
                <a:tc gridSpan="2"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download repository from remote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0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 Undo commands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69A977-8F56-7D59-FB36-A7006966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41953"/>
              </p:ext>
            </p:extLst>
          </p:nvPr>
        </p:nvGraphicFramePr>
        <p:xfrm>
          <a:off x="455613" y="1768475"/>
          <a:ext cx="81946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3843716854"/>
                    </a:ext>
                  </a:extLst>
                </a:gridCol>
                <a:gridCol w="4935537">
                  <a:extLst>
                    <a:ext uri="{9D8B030D-6E8A-4147-A177-3AD203B41FA5}">
                      <a16:colId xmlns:a16="http://schemas.microsoft.com/office/drawing/2014/main" val="188704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4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commit --amend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edit a commit’s contents/message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52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reset HEAD &lt;file&gt;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unstage a file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2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kumimoji="0"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  <a:ea typeface="+mn-ea"/>
                          <a:cs typeface="+mn-cs"/>
                        </a:rPr>
                        <a:t>git checkout -- &lt;file&gt;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discard changes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58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 Advanced commands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69A977-8F56-7D59-FB36-A7006966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42721"/>
              </p:ext>
            </p:extLst>
          </p:nvPr>
        </p:nvGraphicFramePr>
        <p:xfrm>
          <a:off x="455613" y="1768475"/>
          <a:ext cx="819467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3843716854"/>
                    </a:ext>
                  </a:extLst>
                </a:gridCol>
                <a:gridCol w="4935537">
                  <a:extLst>
                    <a:ext uri="{9D8B030D-6E8A-4147-A177-3AD203B41FA5}">
                      <a16:colId xmlns:a16="http://schemas.microsoft.com/office/drawing/2014/main" val="188704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4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git config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Git is highly customizable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52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clone --depth=1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shallow clone, without entire version history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42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add -p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interactive staging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45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rebase -i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interactive rebasing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2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blame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show who last edited which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5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stash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temporarily remove modifications to working directory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64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bisect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 binary search history (e.g. for regressions)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7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.gitignore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rbel (Body)"/>
                          <a:ea typeface="+mn-ea"/>
                          <a:cs typeface="+mn-cs"/>
                        </a:rPr>
                        <a:t> specify intentionally untracked files to ignore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0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27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 Tools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5D005F-EA73-6926-BD69-CE008BE2DEEE}"/>
              </a:ext>
            </a:extLst>
          </p:cNvPr>
          <p:cNvSpPr/>
          <p:nvPr/>
        </p:nvSpPr>
        <p:spPr>
          <a:xfrm>
            <a:off x="4857750" y="2273300"/>
            <a:ext cx="3792855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9F482-4D60-8F0C-5420-CD25870CA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9655" y="2285199"/>
            <a:ext cx="3790950" cy="1162050"/>
          </a:xfrm>
        </p:spPr>
      </p:pic>
      <p:pic>
        <p:nvPicPr>
          <p:cNvPr id="2052" name="Picture 4" descr="Sourcetree | Free Git GUI for Mac and Windows">
            <a:extLst>
              <a:ext uri="{FF2B5EF4-FFF2-40B4-BE49-F238E27FC236}">
                <a16:creationId xmlns:a16="http://schemas.microsoft.com/office/drawing/2014/main" id="{EA9681EE-977B-71DD-5F32-1C6CA08D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4171950" cy="218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D3C8D6-C016-9787-A9C4-256F92924775}"/>
              </a:ext>
            </a:extLst>
          </p:cNvPr>
          <p:cNvSpPr txBox="1"/>
          <p:nvPr/>
        </p:nvSpPr>
        <p:spPr>
          <a:xfrm>
            <a:off x="455295" y="3403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1" i="0" dirty="0">
                <a:solidFill>
                  <a:srgbClr val="1B1F23"/>
                </a:solidFill>
                <a:effectLst/>
                <a:latin typeface="Alliance No.1"/>
              </a:rPr>
              <a:t>CI/CD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C0612-F985-95E9-395E-D901BB461604}"/>
              </a:ext>
            </a:extLst>
          </p:cNvPr>
          <p:cNvSpPr txBox="1"/>
          <p:nvPr/>
        </p:nvSpPr>
        <p:spPr>
          <a:xfrm>
            <a:off x="4547217" y="4488553"/>
            <a:ext cx="3623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1B1F23"/>
                </a:solidFill>
                <a:effectLst/>
                <a:latin typeface="Alliance No.1"/>
              </a:rPr>
              <a:t>Marketplace/Addons for git server provider</a:t>
            </a:r>
          </a:p>
        </p:txBody>
      </p:sp>
    </p:spTree>
    <p:extLst>
      <p:ext uri="{BB962C8B-B14F-4D97-AF65-F5344CB8AC3E}">
        <p14:creationId xmlns:p14="http://schemas.microsoft.com/office/powerpoint/2010/main" val="3445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Before we finish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14</a:t>
            </a:fld>
            <a:endParaRPr lang="en-US"/>
          </a:p>
        </p:txBody>
      </p:sp>
      <p:pic>
        <p:nvPicPr>
          <p:cNvPr id="5122" name="Picture 2" descr="Git">
            <a:extLst>
              <a:ext uri="{FF2B5EF4-FFF2-40B4-BE49-F238E27FC236}">
                <a16:creationId xmlns:a16="http://schemas.microsoft.com/office/drawing/2014/main" id="{5310C532-53C0-43BF-4076-2D4AA39A7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6" y="1663700"/>
            <a:ext cx="3181608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C9229-B596-0AA3-0EFE-2DB3096D3B25}"/>
              </a:ext>
            </a:extLst>
          </p:cNvPr>
          <p:cNvSpPr txBox="1"/>
          <p:nvPr/>
        </p:nvSpPr>
        <p:spPr>
          <a:xfrm>
            <a:off x="5697489" y="6215424"/>
            <a:ext cx="461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/>
                </a:solidFill>
              </a:rPr>
              <a:t>xkcd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1894-35C7-68DB-2540-89D7DA5C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DC64D-664A-D756-B08A-8517582C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739900"/>
            <a:ext cx="2552700" cy="1143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FD557-A90C-C4FB-1907-ECB63F7C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467C7-5A06-4C8A-9AD2-ED3BCAFD96EE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3C572A-4AB8-14F3-1D5B-014D8F581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9"/>
          <a:stretch/>
        </p:blipFill>
        <p:spPr>
          <a:xfrm>
            <a:off x="590550" y="2959100"/>
            <a:ext cx="7458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Version Control System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dirty="0"/>
              <a:t>Version control is a system that records changes to a file or set of files over time so that you can recall specific versions later. </a:t>
            </a:r>
            <a:r>
              <a:rPr lang="en-US" sz="2400" dirty="0"/>
              <a:t>(Pro Git)</a:t>
            </a:r>
            <a:endParaRPr lang="en-US" dirty="0"/>
          </a:p>
          <a:p>
            <a:pPr marL="342900" indent="-342900" eaLnBrk="1" hangingPunct="1"/>
            <a:endParaRPr lang="en-US" dirty="0"/>
          </a:p>
          <a:p>
            <a:pPr marL="633412" lvl="1" indent="-342900" eaLnBrk="1" hangingPunct="1"/>
            <a:r>
              <a:rPr lang="en-US" dirty="0"/>
              <a:t>Local Version Control</a:t>
            </a:r>
          </a:p>
          <a:p>
            <a:pPr marL="633412" lvl="1" indent="-342900" eaLnBrk="1" hangingPunct="1"/>
            <a:r>
              <a:rPr lang="en-US" dirty="0"/>
              <a:t>Centralized Version Control</a:t>
            </a:r>
          </a:p>
          <a:p>
            <a:pPr marL="633412" lvl="1" indent="-342900" eaLnBrk="1" hangingPunct="1"/>
            <a:r>
              <a:rPr lang="en-US" dirty="0"/>
              <a:t>Distributed Version Control</a:t>
            </a:r>
          </a:p>
          <a:p>
            <a:pPr marL="342900" indent="-342900" eaLnBrk="1" hangingPunct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Local Version Control System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Local version control diagram">
            <a:extLst>
              <a:ext uri="{FF2B5EF4-FFF2-40B4-BE49-F238E27FC236}">
                <a16:creationId xmlns:a16="http://schemas.microsoft.com/office/drawing/2014/main" id="{209C7ECA-31FD-1CE6-87C6-D31CF04A37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68" y="1768475"/>
            <a:ext cx="5397965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A9C32-48C2-3EAC-B0B0-C67801E1F6D1}"/>
              </a:ext>
            </a:extLst>
          </p:cNvPr>
          <p:cNvSpPr txBox="1"/>
          <p:nvPr/>
        </p:nvSpPr>
        <p:spPr>
          <a:xfrm>
            <a:off x="6668118" y="631190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Pro Git</a:t>
            </a:r>
          </a:p>
        </p:txBody>
      </p:sp>
    </p:spTree>
    <p:extLst>
      <p:ext uri="{BB962C8B-B14F-4D97-AF65-F5344CB8AC3E}">
        <p14:creationId xmlns:p14="http://schemas.microsoft.com/office/powerpoint/2010/main" val="19996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Centralized Version Control System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 descr="Centralized version control diagram">
            <a:extLst>
              <a:ext uri="{FF2B5EF4-FFF2-40B4-BE49-F238E27FC236}">
                <a16:creationId xmlns:a16="http://schemas.microsoft.com/office/drawing/2014/main" id="{BA741A73-6F99-9370-5371-C7C0003F8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74" y="1768475"/>
            <a:ext cx="6630953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B6DBB-ADCF-AADB-9488-442BD4DB81A5}"/>
              </a:ext>
            </a:extLst>
          </p:cNvPr>
          <p:cNvSpPr txBox="1"/>
          <p:nvPr/>
        </p:nvSpPr>
        <p:spPr>
          <a:xfrm>
            <a:off x="7321936" y="631190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Pro Git</a:t>
            </a:r>
          </a:p>
        </p:txBody>
      </p:sp>
    </p:spTree>
    <p:extLst>
      <p:ext uri="{BB962C8B-B14F-4D97-AF65-F5344CB8AC3E}">
        <p14:creationId xmlns:p14="http://schemas.microsoft.com/office/powerpoint/2010/main" val="322107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Distributed Version Control System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Distributed version control diagram">
            <a:extLst>
              <a:ext uri="{FF2B5EF4-FFF2-40B4-BE49-F238E27FC236}">
                <a16:creationId xmlns:a16="http://schemas.microsoft.com/office/drawing/2014/main" id="{04C97539-72CC-8B4F-A371-C14F7FECC8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3" y="1511300"/>
            <a:ext cx="4057654" cy="48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E805C6-608C-8A60-0CE7-BD155ED43EA1}"/>
              </a:ext>
            </a:extLst>
          </p:cNvPr>
          <p:cNvSpPr txBox="1"/>
          <p:nvPr/>
        </p:nvSpPr>
        <p:spPr>
          <a:xfrm>
            <a:off x="5931100" y="6235700"/>
            <a:ext cx="6030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Pro 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3BE60C-9C7A-4B85-22B5-3D6AC046830B}"/>
              </a:ext>
            </a:extLst>
          </p:cNvPr>
          <p:cNvSpPr/>
          <p:nvPr/>
        </p:nvSpPr>
        <p:spPr>
          <a:xfrm>
            <a:off x="4019550" y="48641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9150" y="2274887"/>
            <a:ext cx="7543800" cy="11414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 Basic commands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69A977-8F56-7D59-FB36-A7006966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455213"/>
              </p:ext>
            </p:extLst>
          </p:nvPr>
        </p:nvGraphicFramePr>
        <p:xfrm>
          <a:off x="455613" y="1768475"/>
          <a:ext cx="81946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3843716854"/>
                    </a:ext>
                  </a:extLst>
                </a:gridCol>
                <a:gridCol w="4935537">
                  <a:extLst>
                    <a:ext uri="{9D8B030D-6E8A-4147-A177-3AD203B41FA5}">
                      <a16:colId xmlns:a16="http://schemas.microsoft.com/office/drawing/2014/main" val="188704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4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help &lt;command&gt;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get help for a git command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52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init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creates a new git repo, with data stored in  the .git directory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2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status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tells you what’s going 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5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add &lt;filename&gt;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adds files to staging area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64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commit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creates a new commit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7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log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shows a flattened log of history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0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log --all --graph --decorate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visualizes history as a DAG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325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diff &lt;filename&gt;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show changes you made relative to the staging area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2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diff &lt;revision&gt; &lt;filename&gt;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shows differences in a file between snapshots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069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checkout &lt;revision&gt;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updates HEAD and current branch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469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7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Git Branching commands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5E983-7631-4F18-B859-98CEF44DE3AE}" type="slidenum">
              <a:rPr lang="ar-SA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C69A977-8F56-7D59-FB36-A70069667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134733"/>
              </p:ext>
            </p:extLst>
          </p:nvPr>
        </p:nvGraphicFramePr>
        <p:xfrm>
          <a:off x="455613" y="1768475"/>
          <a:ext cx="81946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137">
                  <a:extLst>
                    <a:ext uri="{9D8B030D-6E8A-4147-A177-3AD203B41FA5}">
                      <a16:colId xmlns:a16="http://schemas.microsoft.com/office/drawing/2014/main" val="3843716854"/>
                    </a:ext>
                  </a:extLst>
                </a:gridCol>
                <a:gridCol w="4935537">
                  <a:extLst>
                    <a:ext uri="{9D8B030D-6E8A-4147-A177-3AD203B41FA5}">
                      <a16:colId xmlns:a16="http://schemas.microsoft.com/office/drawing/2014/main" val="1887049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4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branch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shows branches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652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branch &lt;name&gt;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creates a branch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2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checkout -b &lt;name&gt;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creates a branch and switches to 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5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merge &lt;revision&gt;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merges into current branch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645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mergetool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urce Code Pro" panose="020B0509030403020204" pitchFamily="49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use a fancy tool to help resolve merge conflicts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27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git rebase</a:t>
                      </a: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 (Body)"/>
                        </a:rPr>
                        <a:t> rebase set of patches onto a new base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0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3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6177</TotalTime>
  <Pages>42</Pages>
  <Words>502</Words>
  <Application>Microsoft Office PowerPoint</Application>
  <PresentationFormat>Custom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Alliance No.1</vt:lpstr>
      <vt:lpstr>Arial</vt:lpstr>
      <vt:lpstr>Calibri</vt:lpstr>
      <vt:lpstr>Corbel</vt:lpstr>
      <vt:lpstr>Corbel (Body)</vt:lpstr>
      <vt:lpstr>Source Code Pro</vt:lpstr>
      <vt:lpstr>Times</vt:lpstr>
      <vt:lpstr>Wingdings</vt:lpstr>
      <vt:lpstr>Wingdings 2</vt:lpstr>
      <vt:lpstr>Wingdings 3</vt:lpstr>
      <vt:lpstr>Module</vt:lpstr>
      <vt:lpstr>Version Control Systems </vt:lpstr>
      <vt:lpstr>The problem</vt:lpstr>
      <vt:lpstr>Version Control System</vt:lpstr>
      <vt:lpstr>Local Version Control System</vt:lpstr>
      <vt:lpstr>Centralized Version Control System</vt:lpstr>
      <vt:lpstr>Distributed Version Control System</vt:lpstr>
      <vt:lpstr>Git</vt:lpstr>
      <vt:lpstr>Git Basic commands </vt:lpstr>
      <vt:lpstr>Git Branching commands </vt:lpstr>
      <vt:lpstr>Git Remote commands </vt:lpstr>
      <vt:lpstr>Git Undo commands </vt:lpstr>
      <vt:lpstr>Git Advanced commands </vt:lpstr>
      <vt:lpstr>Git Tools</vt:lpstr>
      <vt:lpstr>Before we 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subject/>
  <dc:creator>alshayeb</dc:creator>
  <cp:keywords/>
  <dc:description/>
  <cp:lastModifiedBy>Abdulmjeed Abdullah Alothman</cp:lastModifiedBy>
  <cp:revision>125</cp:revision>
  <cp:lastPrinted>2000-03-29T19:38:44Z</cp:lastPrinted>
  <dcterms:created xsi:type="dcterms:W3CDTF">2000-04-28T08:06:41Z</dcterms:created>
  <dcterms:modified xsi:type="dcterms:W3CDTF">2022-10-05T10:44:31Z</dcterms:modified>
</cp:coreProperties>
</file>