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4"/>
  </p:notesMasterIdLst>
  <p:sldIdLst>
    <p:sldId id="256" r:id="rId4"/>
    <p:sldId id="287" r:id="rId5"/>
    <p:sldId id="296" r:id="rId6"/>
    <p:sldId id="330" r:id="rId7"/>
    <p:sldId id="329" r:id="rId8"/>
    <p:sldId id="328" r:id="rId9"/>
    <p:sldId id="298" r:id="rId10"/>
    <p:sldId id="327" r:id="rId11"/>
    <p:sldId id="326" r:id="rId12"/>
    <p:sldId id="303" r:id="rId13"/>
    <p:sldId id="299" r:id="rId14"/>
    <p:sldId id="333" r:id="rId15"/>
    <p:sldId id="300" r:id="rId16"/>
    <p:sldId id="335" r:id="rId17"/>
    <p:sldId id="301" r:id="rId18"/>
    <p:sldId id="277" r:id="rId19"/>
    <p:sldId id="331" r:id="rId20"/>
    <p:sldId id="334" r:id="rId21"/>
    <p:sldId id="332" r:id="rId22"/>
    <p:sldId id="323" r:id="rId23"/>
    <p:sldId id="312" r:id="rId24"/>
    <p:sldId id="347" r:id="rId25"/>
    <p:sldId id="322" r:id="rId26"/>
    <p:sldId id="313" r:id="rId27"/>
    <p:sldId id="314" r:id="rId28"/>
    <p:sldId id="315" r:id="rId29"/>
    <p:sldId id="305" r:id="rId30"/>
    <p:sldId id="304" r:id="rId31"/>
    <p:sldId id="346" r:id="rId32"/>
    <p:sldId id="344" r:id="rId33"/>
    <p:sldId id="340" r:id="rId34"/>
    <p:sldId id="341" r:id="rId35"/>
    <p:sldId id="339" r:id="rId36"/>
    <p:sldId id="342" r:id="rId37"/>
    <p:sldId id="343" r:id="rId38"/>
    <p:sldId id="337" r:id="rId39"/>
    <p:sldId id="274" r:id="rId40"/>
    <p:sldId id="321" r:id="rId41"/>
    <p:sldId id="261" r:id="rId42"/>
    <p:sldId id="262" r:id="rId4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din Ahsan" initials="FA" lastIdx="1" clrIdx="0">
    <p:extLst>
      <p:ext uri="{19B8F6BF-5375-455C-9EA6-DF929625EA0E}">
        <p15:presenceInfo xmlns:p15="http://schemas.microsoft.com/office/powerpoint/2012/main" userId="6fa10b2dcda802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CE29"/>
    <a:srgbClr val="1DE3AF"/>
    <a:srgbClr val="FFFFFF"/>
    <a:srgbClr val="666699"/>
    <a:srgbClr val="E2574C"/>
    <a:srgbClr val="4CF7B2"/>
    <a:srgbClr val="ED1C24"/>
    <a:srgbClr val="F2B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>
      <p:cViewPr varScale="1">
        <p:scale>
          <a:sx n="94" d="100"/>
          <a:sy n="94" d="100"/>
        </p:scale>
        <p:origin x="96" y="13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pPr>
              <a:solidFill>
                <a:srgbClr val="404040"/>
              </a:solidFill>
            </c:spPr>
          </c:marker>
          <c:dPt>
            <c:idx val="0"/>
            <c:bubble3D val="0"/>
            <c:spPr>
              <a:ln>
                <a:solidFill>
                  <a:srgbClr val="40404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E4A5-43C6-822C-8284ADCBD514}"/>
              </c:ext>
            </c:extLst>
          </c:dPt>
          <c:dPt>
            <c:idx val="1"/>
            <c:bubble3D val="0"/>
            <c:spPr>
              <a:ln>
                <a:solidFill>
                  <a:srgbClr val="40404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E4A5-43C6-822C-8284ADCBD514}"/>
              </c:ext>
            </c:extLst>
          </c:dPt>
          <c:dPt>
            <c:idx val="2"/>
            <c:bubble3D val="0"/>
            <c:spPr>
              <a:ln>
                <a:solidFill>
                  <a:srgbClr val="40404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E4A5-43C6-822C-8284ADCBD514}"/>
              </c:ext>
            </c:extLst>
          </c:dPt>
          <c:dPt>
            <c:idx val="3"/>
            <c:bubble3D val="0"/>
            <c:spPr>
              <a:ln>
                <a:solidFill>
                  <a:srgbClr val="40404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E4A5-43C6-822C-8284ADCBD514}"/>
              </c:ext>
            </c:extLst>
          </c:dPt>
          <c:dPt>
            <c:idx val="4"/>
            <c:bubble3D val="0"/>
            <c:spPr>
              <a:ln>
                <a:solidFill>
                  <a:srgbClr val="40404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E4A5-43C6-822C-8284ADCBD514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2021</c:v>
                </c:pt>
                <c:pt idx="2">
                  <c:v>2023</c:v>
                </c:pt>
                <c:pt idx="3">
                  <c:v>2025</c:v>
                </c:pt>
                <c:pt idx="4">
                  <c:v>2027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0.3</c:v>
                </c:pt>
                <c:pt idx="1">
                  <c:v>0.25</c:v>
                </c:pt>
                <c:pt idx="2">
                  <c:v>0.45</c:v>
                </c:pt>
                <c:pt idx="3">
                  <c:v>0.7</c:v>
                </c:pt>
                <c:pt idx="4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A5-43C6-822C-8284ADCBD5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2021</c:v>
                </c:pt>
                <c:pt idx="2">
                  <c:v>2023</c:v>
                </c:pt>
                <c:pt idx="3">
                  <c:v>2025</c:v>
                </c:pt>
                <c:pt idx="4">
                  <c:v>2027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A5-43C6-822C-8284ADCBD5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2021</c:v>
                </c:pt>
                <c:pt idx="2">
                  <c:v>2023</c:v>
                </c:pt>
                <c:pt idx="3">
                  <c:v>2025</c:v>
                </c:pt>
                <c:pt idx="4">
                  <c:v>2027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A5-43C6-822C-8284ADCBD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174080"/>
        <c:axId val="140176000"/>
      </c:lineChart>
      <c:catAx>
        <c:axId val="140174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aseline="0">
                    <a:solidFill>
                      <a:srgbClr val="404040"/>
                    </a:solidFill>
                  </a:defRPr>
                </a:pPr>
                <a:r>
                  <a:rPr lang="en-US" baseline="0" dirty="0" smtClean="0">
                    <a:solidFill>
                      <a:srgbClr val="404040"/>
                    </a:solidFill>
                  </a:rPr>
                  <a:t>Year</a:t>
                </a:r>
                <a:endParaRPr lang="en-US" baseline="0" dirty="0">
                  <a:solidFill>
                    <a:srgbClr val="404040"/>
                  </a:solidFill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404040"/>
            </a:solidFill>
          </a:ln>
        </c:spPr>
        <c:txPr>
          <a:bodyPr/>
          <a:lstStyle/>
          <a:p>
            <a:pPr>
              <a:defRPr baseline="0">
                <a:solidFill>
                  <a:srgbClr val="404040"/>
                </a:solidFill>
              </a:defRPr>
            </a:pPr>
            <a:endParaRPr lang="en-US"/>
          </a:p>
        </c:txPr>
        <c:crossAx val="140176000"/>
        <c:crosses val="autoZero"/>
        <c:auto val="1"/>
        <c:lblAlgn val="ctr"/>
        <c:lblOffset val="100"/>
        <c:noMultiLvlLbl val="0"/>
      </c:catAx>
      <c:valAx>
        <c:axId val="140176000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aseline="0">
                    <a:solidFill>
                      <a:srgbClr val="404040"/>
                    </a:solidFill>
                  </a:defRPr>
                </a:pPr>
                <a:r>
                  <a:rPr lang="en-US" baseline="0" dirty="0" smtClean="0">
                    <a:solidFill>
                      <a:srgbClr val="404040"/>
                    </a:solidFill>
                  </a:rPr>
                  <a:t>Percentage</a:t>
                </a:r>
              </a:p>
              <a:p>
                <a:pPr>
                  <a:defRPr baseline="0">
                    <a:solidFill>
                      <a:srgbClr val="404040"/>
                    </a:solidFill>
                  </a:defRPr>
                </a:pPr>
                <a:r>
                  <a:rPr lang="en-US" baseline="0" dirty="0" smtClean="0">
                    <a:solidFill>
                      <a:srgbClr val="404040"/>
                    </a:solidFill>
                  </a:rPr>
                  <a:t>Of </a:t>
                </a:r>
              </a:p>
              <a:p>
                <a:pPr>
                  <a:defRPr baseline="0">
                    <a:solidFill>
                      <a:srgbClr val="404040"/>
                    </a:solidFill>
                  </a:defRPr>
                </a:pPr>
                <a:r>
                  <a:rPr lang="en-US" baseline="0" dirty="0" smtClean="0">
                    <a:solidFill>
                      <a:srgbClr val="404040"/>
                    </a:solidFill>
                  </a:rPr>
                  <a:t>Feasibility</a:t>
                </a:r>
                <a:endParaRPr lang="en-US" baseline="0" dirty="0">
                  <a:solidFill>
                    <a:srgbClr val="40404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9534521779808415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spPr>
          <a:ln>
            <a:solidFill>
              <a:srgbClr val="404040"/>
            </a:solidFill>
          </a:ln>
        </c:spPr>
        <c:txPr>
          <a:bodyPr/>
          <a:lstStyle/>
          <a:p>
            <a:pPr>
              <a:defRPr baseline="0">
                <a:solidFill>
                  <a:srgbClr val="404040"/>
                </a:solidFill>
              </a:defRPr>
            </a:pPr>
            <a:endParaRPr lang="en-US"/>
          </a:p>
        </c:txPr>
        <c:crossAx val="1401740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8F6E0-EE73-4EE1-8110-933B9128B8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4386D21A-64B2-4084-8C65-E798B941AEDA}" type="pres">
      <dgm:prSet presAssocID="{0C28F6E0-EE73-4EE1-8110-933B9128B817}" presName="Name0" presStyleCnt="0">
        <dgm:presLayoutVars>
          <dgm:dir/>
          <dgm:resizeHandles val="exact"/>
        </dgm:presLayoutVars>
      </dgm:prSet>
      <dgm:spPr/>
    </dgm:pt>
  </dgm:ptLst>
  <dgm:cxnLst>
    <dgm:cxn modelId="{718FD348-516C-4591-A97A-DFD34FF87509}" type="presOf" srcId="{0C28F6E0-EE73-4EE1-8110-933B9128B817}" destId="{4386D21A-64B2-4084-8C65-E798B941AED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5B68-0C04-4424-825C-B7BD3810E374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4C99F-05B8-48F3-8D4F-766D0383A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2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0 w 3681862"/>
              <a:gd name="connsiteY0" fmla="*/ 1824663 h 3649326"/>
              <a:gd name="connsiteX1" fmla="*/ 1840931 w 3681862"/>
              <a:gd name="connsiteY1" fmla="*/ 0 h 3649326"/>
              <a:gd name="connsiteX2" fmla="*/ 3681862 w 3681862"/>
              <a:gd name="connsiteY2" fmla="*/ 1824663 h 3649326"/>
              <a:gd name="connsiteX3" fmla="*/ 1840931 w 3681862"/>
              <a:gd name="connsiteY3" fmla="*/ 3649326 h 3649326"/>
              <a:gd name="connsiteX4" fmla="*/ 0 w 3681862"/>
              <a:gd name="connsiteY4" fmla="*/ 1824663 h 3649326"/>
              <a:gd name="connsiteX0" fmla="*/ 0 w 3681862"/>
              <a:gd name="connsiteY0" fmla="*/ 1824663 h 3649326"/>
              <a:gd name="connsiteX1" fmla="*/ 1848883 w 3681862"/>
              <a:gd name="connsiteY1" fmla="*/ 0 h 3649326"/>
              <a:gd name="connsiteX2" fmla="*/ 3681862 w 3681862"/>
              <a:gd name="connsiteY2" fmla="*/ 1824663 h 3649326"/>
              <a:gd name="connsiteX3" fmla="*/ 1840931 w 3681862"/>
              <a:gd name="connsiteY3" fmla="*/ 3649326 h 3649326"/>
              <a:gd name="connsiteX4" fmla="*/ 0 w 3681862"/>
              <a:gd name="connsiteY4" fmla="*/ 1824663 h 3649326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3681862 w 3681862"/>
              <a:gd name="connsiteY2" fmla="*/ 1443001 h 3267664"/>
              <a:gd name="connsiteX3" fmla="*/ 1840931 w 3681862"/>
              <a:gd name="connsiteY3" fmla="*/ 3267664 h 3267664"/>
              <a:gd name="connsiteX4" fmla="*/ 0 w 3681862"/>
              <a:gd name="connsiteY4" fmla="*/ 1443001 h 3267664"/>
              <a:gd name="connsiteX0" fmla="*/ 0 w 3681862"/>
              <a:gd name="connsiteY0" fmla="*/ 1454723 h 3279386"/>
              <a:gd name="connsiteX1" fmla="*/ 1467221 w 3681862"/>
              <a:gd name="connsiteY1" fmla="*/ 11722 h 3279386"/>
              <a:gd name="connsiteX2" fmla="*/ 2292043 w 3681862"/>
              <a:gd name="connsiteY2" fmla="*/ 54845 h 3279386"/>
              <a:gd name="connsiteX3" fmla="*/ 3681862 w 3681862"/>
              <a:gd name="connsiteY3" fmla="*/ 1454723 h 3279386"/>
              <a:gd name="connsiteX4" fmla="*/ 1840931 w 3681862"/>
              <a:gd name="connsiteY4" fmla="*/ 3279386 h 3279386"/>
              <a:gd name="connsiteX5" fmla="*/ 0 w 3681862"/>
              <a:gd name="connsiteY5" fmla="*/ 1454723 h 3279386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92043 w 3681862"/>
              <a:gd name="connsiteY2" fmla="*/ 43123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862" h="3267664">
                <a:moveTo>
                  <a:pt x="0" y="1443001"/>
                </a:moveTo>
                <a:lnTo>
                  <a:pt x="1467221" y="0"/>
                </a:ln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1840931" y="3267664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491431" y="1495130"/>
            <a:ext cx="3681862" cy="364932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0 w 3681862"/>
              <a:gd name="connsiteY0" fmla="*/ 1824663 h 3649326"/>
              <a:gd name="connsiteX1" fmla="*/ 1840931 w 3681862"/>
              <a:gd name="connsiteY1" fmla="*/ 0 h 3649326"/>
              <a:gd name="connsiteX2" fmla="*/ 3681862 w 3681862"/>
              <a:gd name="connsiteY2" fmla="*/ 1824663 h 3649326"/>
              <a:gd name="connsiteX3" fmla="*/ 1840931 w 3681862"/>
              <a:gd name="connsiteY3" fmla="*/ 3649326 h 3649326"/>
              <a:gd name="connsiteX4" fmla="*/ 0 w 3681862"/>
              <a:gd name="connsiteY4" fmla="*/ 1824663 h 3649326"/>
              <a:gd name="connsiteX0" fmla="*/ 0 w 3681862"/>
              <a:gd name="connsiteY0" fmla="*/ 1824663 h 1824663"/>
              <a:gd name="connsiteX1" fmla="*/ 1840931 w 3681862"/>
              <a:gd name="connsiteY1" fmla="*/ 0 h 1824663"/>
              <a:gd name="connsiteX2" fmla="*/ 3681862 w 3681862"/>
              <a:gd name="connsiteY2" fmla="*/ 1824663 h 1824663"/>
              <a:gd name="connsiteX3" fmla="*/ 0 w 3681862"/>
              <a:gd name="connsiteY3" fmla="*/ 1824663 h 1824663"/>
              <a:gd name="connsiteX0" fmla="*/ 0 w 3602349"/>
              <a:gd name="connsiteY0" fmla="*/ 1769004 h 1824663"/>
              <a:gd name="connsiteX1" fmla="*/ 1761418 w 3602349"/>
              <a:gd name="connsiteY1" fmla="*/ 0 h 1824663"/>
              <a:gd name="connsiteX2" fmla="*/ 3602349 w 3602349"/>
              <a:gd name="connsiteY2" fmla="*/ 1824663 h 1824663"/>
              <a:gd name="connsiteX3" fmla="*/ 0 w 3602349"/>
              <a:gd name="connsiteY3" fmla="*/ 1769004 h 1824663"/>
              <a:gd name="connsiteX0" fmla="*/ 0 w 3530788"/>
              <a:gd name="connsiteY0" fmla="*/ 1769004 h 1769004"/>
              <a:gd name="connsiteX1" fmla="*/ 1761418 w 3530788"/>
              <a:gd name="connsiteY1" fmla="*/ 0 h 1769004"/>
              <a:gd name="connsiteX2" fmla="*/ 3530788 w 3530788"/>
              <a:gd name="connsiteY2" fmla="*/ 1761052 h 1769004"/>
              <a:gd name="connsiteX3" fmla="*/ 0 w 3530788"/>
              <a:gd name="connsiteY3" fmla="*/ 1769004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788" h="1769004">
                <a:moveTo>
                  <a:pt x="0" y="1769004"/>
                </a:moveTo>
                <a:lnTo>
                  <a:pt x="1761418" y="0"/>
                </a:lnTo>
                <a:lnTo>
                  <a:pt x="3530788" y="1761052"/>
                </a:lnTo>
                <a:lnTo>
                  <a:pt x="0" y="17690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0 w 3681862"/>
              <a:gd name="connsiteY0" fmla="*/ 1824663 h 3649326"/>
              <a:gd name="connsiteX1" fmla="*/ 1840931 w 3681862"/>
              <a:gd name="connsiteY1" fmla="*/ 0 h 3649326"/>
              <a:gd name="connsiteX2" fmla="*/ 3681862 w 3681862"/>
              <a:gd name="connsiteY2" fmla="*/ 1824663 h 3649326"/>
              <a:gd name="connsiteX3" fmla="*/ 1840931 w 3681862"/>
              <a:gd name="connsiteY3" fmla="*/ 3649326 h 3649326"/>
              <a:gd name="connsiteX4" fmla="*/ 0 w 3681862"/>
              <a:gd name="connsiteY4" fmla="*/ 1824663 h 3649326"/>
              <a:gd name="connsiteX0" fmla="*/ 0 w 1840931"/>
              <a:gd name="connsiteY0" fmla="*/ 1824663 h 3649326"/>
              <a:gd name="connsiteX1" fmla="*/ 1840931 w 1840931"/>
              <a:gd name="connsiteY1" fmla="*/ 0 h 3649326"/>
              <a:gd name="connsiteX2" fmla="*/ 1840931 w 1840931"/>
              <a:gd name="connsiteY2" fmla="*/ 3649326 h 3649326"/>
              <a:gd name="connsiteX3" fmla="*/ 0 w 1840931"/>
              <a:gd name="connsiteY3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0931" h="3649326">
                <a:moveTo>
                  <a:pt x="0" y="1824663"/>
                </a:moveTo>
                <a:lnTo>
                  <a:pt x="1840931" y="0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476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9512" y="195486"/>
            <a:ext cx="3816424" cy="10801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Rockwell" panose="02060603020205020403" pitchFamily="18" charset="0"/>
                <a:ea typeface="맑은 고딕" pitchFamily="50" charset="-127"/>
              </a:rPr>
              <a:t>MedKit</a:t>
            </a:r>
            <a:endParaRPr lang="en-US" altLang="ko-KR" dirty="0">
              <a:latin typeface="Rockwell" panose="020606030202050204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949" y="2139702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404040"/>
                </a:solidFill>
                <a:latin typeface="Rockwell" panose="02060603020205020403" pitchFamily="18" charset="0"/>
              </a:rPr>
              <a:t>IUT_Berserk</a:t>
            </a:r>
            <a:endParaRPr lang="en-US" sz="28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49" y="3065352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Gill Sans MT" panose="020B0502020104020203" pitchFamily="34" charset="0"/>
              </a:rPr>
              <a:t>Fardin Ahsan Sakib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Gill Sans MT" panose="020B0502020104020203" pitchFamily="34" charset="0"/>
              </a:rPr>
              <a:t>A. H. M. Rezaul Karim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Gill Sans MT" panose="020B0502020104020203" pitchFamily="34" charset="0"/>
              </a:rPr>
              <a:t>Ahmad Imam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03848" y="1851670"/>
            <a:ext cx="270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6412204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15816" y="2067694"/>
            <a:ext cx="270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230492"/>
            <a:ext cx="4501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04040"/>
                </a:solidFill>
                <a:latin typeface="Rockwell" panose="02060603020205020403" pitchFamily="18" charset="0"/>
                <a:ea typeface="Microsoft Himalaya" panose="01010100010101010101" pitchFamily="2" charset="0"/>
                <a:cs typeface="Microsoft Sans Serif" panose="020B0604020202020204" pitchFamily="34" charset="0"/>
              </a:rPr>
              <a:t>Order Medicine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54" y="2019823"/>
            <a:ext cx="4631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Microsoft Sans Serif" panose="020B0604020202020204" pitchFamily="34" charset="0"/>
              </a:rPr>
              <a:t>Attach Prescription for authentication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Microsoft Sans Serif" panose="020B0604020202020204" pitchFamily="34" charset="0"/>
              </a:rPr>
              <a:t>Select Medicine and Quantity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Microsoft Sans Serif" panose="020B0604020202020204" pitchFamily="34" charset="0"/>
              </a:rPr>
              <a:t>Confirm Purchase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31590"/>
            <a:ext cx="2942151" cy="294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9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>
                <a:latin typeface="Rockwell" panose="02060603020205020403" pitchFamily="18" charset="0"/>
              </a:rPr>
              <a:t>Order Medicine</a:t>
            </a:r>
            <a:endParaRPr lang="ko-KR" altLang="en-US" sz="3200" b="1" dirty="0">
              <a:latin typeface="Rockwell" panose="02060603020205020403" pitchFamily="18" charset="0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380083" y="106055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892" b="163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06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15816" y="2067694"/>
            <a:ext cx="270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7364" y="177613"/>
            <a:ext cx="357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404040"/>
                </a:solidFill>
                <a:latin typeface="Rockwell" panose="02060603020205020403" pitchFamily="18" charset="0"/>
              </a:rPr>
              <a:t>Nutrition Plan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1275606"/>
            <a:ext cx="4536503" cy="3510003"/>
            <a:chOff x="754993" y="1522740"/>
            <a:chExt cx="3951462" cy="2804071"/>
          </a:xfrm>
        </p:grpSpPr>
        <p:sp>
          <p:nvSpPr>
            <p:cNvPr id="9" name="Freeform 8"/>
            <p:cNvSpPr/>
            <p:nvPr/>
          </p:nvSpPr>
          <p:spPr>
            <a:xfrm>
              <a:off x="2218712" y="1522740"/>
              <a:ext cx="1265118" cy="1215276"/>
            </a:xfrm>
            <a:custGeom>
              <a:avLst/>
              <a:gdLst>
                <a:gd name="connsiteX0" fmla="*/ 0 w 1217692"/>
                <a:gd name="connsiteY0" fmla="*/ 607638 h 1215276"/>
                <a:gd name="connsiteX1" fmla="*/ 608846 w 1217692"/>
                <a:gd name="connsiteY1" fmla="*/ 0 h 1215276"/>
                <a:gd name="connsiteX2" fmla="*/ 1217692 w 1217692"/>
                <a:gd name="connsiteY2" fmla="*/ 607638 h 1215276"/>
                <a:gd name="connsiteX3" fmla="*/ 608846 w 1217692"/>
                <a:gd name="connsiteY3" fmla="*/ 1215276 h 1215276"/>
                <a:gd name="connsiteX4" fmla="*/ 0 w 1217692"/>
                <a:gd name="connsiteY4" fmla="*/ 607638 h 121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692" h="1215276">
                  <a:moveTo>
                    <a:pt x="0" y="607638"/>
                  </a:moveTo>
                  <a:cubicBezTo>
                    <a:pt x="0" y="272049"/>
                    <a:pt x="272590" y="0"/>
                    <a:pt x="608846" y="0"/>
                  </a:cubicBezTo>
                  <a:cubicBezTo>
                    <a:pt x="945102" y="0"/>
                    <a:pt x="1217692" y="272049"/>
                    <a:pt x="1217692" y="607638"/>
                  </a:cubicBezTo>
                  <a:cubicBezTo>
                    <a:pt x="1217692" y="943227"/>
                    <a:pt x="945102" y="1215276"/>
                    <a:pt x="608846" y="1215276"/>
                  </a:cubicBezTo>
                  <a:cubicBezTo>
                    <a:pt x="272590" y="1215276"/>
                    <a:pt x="0" y="943227"/>
                    <a:pt x="0" y="607638"/>
                  </a:cubicBez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107" tIns="195753" rIns="196107" bIns="195753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Calculate BMI </a:t>
              </a:r>
              <a:endParaRPr lang="en-US" sz="1400" kern="1200" dirty="0">
                <a:solidFill>
                  <a:srgbClr val="40404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2962967">
              <a:off x="3178228" y="2630248"/>
              <a:ext cx="457100" cy="558551"/>
            </a:xfrm>
            <a:custGeom>
              <a:avLst/>
              <a:gdLst>
                <a:gd name="connsiteX0" fmla="*/ 0 w 457100"/>
                <a:gd name="connsiteY0" fmla="*/ 111710 h 558551"/>
                <a:gd name="connsiteX1" fmla="*/ 228550 w 457100"/>
                <a:gd name="connsiteY1" fmla="*/ 111710 h 558551"/>
                <a:gd name="connsiteX2" fmla="*/ 228550 w 457100"/>
                <a:gd name="connsiteY2" fmla="*/ 0 h 558551"/>
                <a:gd name="connsiteX3" fmla="*/ 457100 w 457100"/>
                <a:gd name="connsiteY3" fmla="*/ 279276 h 558551"/>
                <a:gd name="connsiteX4" fmla="*/ 228550 w 457100"/>
                <a:gd name="connsiteY4" fmla="*/ 558551 h 558551"/>
                <a:gd name="connsiteX5" fmla="*/ 228550 w 457100"/>
                <a:gd name="connsiteY5" fmla="*/ 446841 h 558551"/>
                <a:gd name="connsiteX6" fmla="*/ 0 w 457100"/>
                <a:gd name="connsiteY6" fmla="*/ 446841 h 558551"/>
                <a:gd name="connsiteX7" fmla="*/ 0 w 457100"/>
                <a:gd name="connsiteY7" fmla="*/ 111710 h 558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00" h="558551">
                  <a:moveTo>
                    <a:pt x="0" y="111710"/>
                  </a:moveTo>
                  <a:lnTo>
                    <a:pt x="228550" y="111710"/>
                  </a:lnTo>
                  <a:lnTo>
                    <a:pt x="228550" y="0"/>
                  </a:lnTo>
                  <a:lnTo>
                    <a:pt x="457100" y="279276"/>
                  </a:lnTo>
                  <a:lnTo>
                    <a:pt x="228550" y="558551"/>
                  </a:lnTo>
                  <a:lnTo>
                    <a:pt x="228550" y="446841"/>
                  </a:lnTo>
                  <a:lnTo>
                    <a:pt x="0" y="446841"/>
                  </a:lnTo>
                  <a:lnTo>
                    <a:pt x="0" y="111710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11709" rIns="137129" bIns="11171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83830" y="3097517"/>
              <a:ext cx="1222625" cy="1229294"/>
            </a:xfrm>
            <a:custGeom>
              <a:avLst/>
              <a:gdLst>
                <a:gd name="connsiteX0" fmla="*/ 0 w 1222624"/>
                <a:gd name="connsiteY0" fmla="*/ 614647 h 1229294"/>
                <a:gd name="connsiteX1" fmla="*/ 611312 w 1222624"/>
                <a:gd name="connsiteY1" fmla="*/ 0 h 1229294"/>
                <a:gd name="connsiteX2" fmla="*/ 1222624 w 1222624"/>
                <a:gd name="connsiteY2" fmla="*/ 614647 h 1229294"/>
                <a:gd name="connsiteX3" fmla="*/ 611312 w 1222624"/>
                <a:gd name="connsiteY3" fmla="*/ 1229294 h 1229294"/>
                <a:gd name="connsiteX4" fmla="*/ 0 w 1222624"/>
                <a:gd name="connsiteY4" fmla="*/ 614647 h 122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624" h="1229294">
                  <a:moveTo>
                    <a:pt x="0" y="614647"/>
                  </a:moveTo>
                  <a:cubicBezTo>
                    <a:pt x="0" y="275187"/>
                    <a:pt x="273694" y="0"/>
                    <a:pt x="611312" y="0"/>
                  </a:cubicBezTo>
                  <a:cubicBezTo>
                    <a:pt x="948930" y="0"/>
                    <a:pt x="1222624" y="275187"/>
                    <a:pt x="1222624" y="614647"/>
                  </a:cubicBezTo>
                  <a:cubicBezTo>
                    <a:pt x="1222624" y="954107"/>
                    <a:pt x="948930" y="1229294"/>
                    <a:pt x="611312" y="1229294"/>
                  </a:cubicBezTo>
                  <a:cubicBezTo>
                    <a:pt x="273694" y="1229294"/>
                    <a:pt x="0" y="954107"/>
                    <a:pt x="0" y="614647"/>
                  </a:cubicBez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29" tIns="197806" rIns="196829" bIns="19780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Provide 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proper 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diet-plan</a:t>
              </a:r>
              <a:endParaRPr lang="en-US" sz="1400" kern="1200" dirty="0">
                <a:solidFill>
                  <a:srgbClr val="40404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21723271">
              <a:off x="2358512" y="3447505"/>
              <a:ext cx="431200" cy="558552"/>
            </a:xfrm>
            <a:custGeom>
              <a:avLst/>
              <a:gdLst>
                <a:gd name="connsiteX0" fmla="*/ 0 w 431199"/>
                <a:gd name="connsiteY0" fmla="*/ 111710 h 558551"/>
                <a:gd name="connsiteX1" fmla="*/ 215600 w 431199"/>
                <a:gd name="connsiteY1" fmla="*/ 111710 h 558551"/>
                <a:gd name="connsiteX2" fmla="*/ 215600 w 431199"/>
                <a:gd name="connsiteY2" fmla="*/ 0 h 558551"/>
                <a:gd name="connsiteX3" fmla="*/ 431199 w 431199"/>
                <a:gd name="connsiteY3" fmla="*/ 279276 h 558551"/>
                <a:gd name="connsiteX4" fmla="*/ 215600 w 431199"/>
                <a:gd name="connsiteY4" fmla="*/ 558551 h 558551"/>
                <a:gd name="connsiteX5" fmla="*/ 215600 w 431199"/>
                <a:gd name="connsiteY5" fmla="*/ 446841 h 558551"/>
                <a:gd name="connsiteX6" fmla="*/ 0 w 431199"/>
                <a:gd name="connsiteY6" fmla="*/ 446841 h 558551"/>
                <a:gd name="connsiteX7" fmla="*/ 0 w 431199"/>
                <a:gd name="connsiteY7" fmla="*/ 111710 h 558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199" h="558551">
                  <a:moveTo>
                    <a:pt x="431199" y="446841"/>
                  </a:moveTo>
                  <a:lnTo>
                    <a:pt x="215599" y="446841"/>
                  </a:lnTo>
                  <a:lnTo>
                    <a:pt x="215599" y="558551"/>
                  </a:lnTo>
                  <a:lnTo>
                    <a:pt x="0" y="279275"/>
                  </a:lnTo>
                  <a:lnTo>
                    <a:pt x="215599" y="0"/>
                  </a:lnTo>
                  <a:lnTo>
                    <a:pt x="215599" y="111710"/>
                  </a:lnTo>
                  <a:lnTo>
                    <a:pt x="431199" y="111710"/>
                  </a:lnTo>
                  <a:lnTo>
                    <a:pt x="431199" y="446841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359" tIns="111711" rIns="1" bIns="11170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54993" y="2983382"/>
              <a:ext cx="1230982" cy="1262079"/>
            </a:xfrm>
            <a:custGeom>
              <a:avLst/>
              <a:gdLst>
                <a:gd name="connsiteX0" fmla="*/ 0 w 1230982"/>
                <a:gd name="connsiteY0" fmla="*/ 631040 h 1262079"/>
                <a:gd name="connsiteX1" fmla="*/ 615491 w 1230982"/>
                <a:gd name="connsiteY1" fmla="*/ 0 h 1262079"/>
                <a:gd name="connsiteX2" fmla="*/ 1230982 w 1230982"/>
                <a:gd name="connsiteY2" fmla="*/ 631040 h 1262079"/>
                <a:gd name="connsiteX3" fmla="*/ 615491 w 1230982"/>
                <a:gd name="connsiteY3" fmla="*/ 1262080 h 1262079"/>
                <a:gd name="connsiteX4" fmla="*/ 0 w 1230982"/>
                <a:gd name="connsiteY4" fmla="*/ 631040 h 126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0982" h="1262079">
                  <a:moveTo>
                    <a:pt x="0" y="631040"/>
                  </a:moveTo>
                  <a:cubicBezTo>
                    <a:pt x="0" y="282526"/>
                    <a:pt x="275565" y="0"/>
                    <a:pt x="615491" y="0"/>
                  </a:cubicBezTo>
                  <a:cubicBezTo>
                    <a:pt x="955417" y="0"/>
                    <a:pt x="1230982" y="282526"/>
                    <a:pt x="1230982" y="631040"/>
                  </a:cubicBezTo>
                  <a:cubicBezTo>
                    <a:pt x="1230982" y="979554"/>
                    <a:pt x="955417" y="1262080"/>
                    <a:pt x="615491" y="1262080"/>
                  </a:cubicBezTo>
                  <a:cubicBezTo>
                    <a:pt x="275565" y="1262080"/>
                    <a:pt x="0" y="979554"/>
                    <a:pt x="0" y="631040"/>
                  </a:cubicBez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053" tIns="202607" rIns="198053" bIns="20260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Update height and weight</a:t>
              </a:r>
              <a:endParaRPr lang="en-US" sz="1400" kern="1200" dirty="0">
                <a:solidFill>
                  <a:srgbClr val="40404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8760304">
              <a:off x="1650937" y="2480972"/>
              <a:ext cx="416832" cy="558551"/>
            </a:xfrm>
            <a:custGeom>
              <a:avLst/>
              <a:gdLst>
                <a:gd name="connsiteX0" fmla="*/ 0 w 416832"/>
                <a:gd name="connsiteY0" fmla="*/ 111710 h 558551"/>
                <a:gd name="connsiteX1" fmla="*/ 208416 w 416832"/>
                <a:gd name="connsiteY1" fmla="*/ 111710 h 558551"/>
                <a:gd name="connsiteX2" fmla="*/ 208416 w 416832"/>
                <a:gd name="connsiteY2" fmla="*/ 0 h 558551"/>
                <a:gd name="connsiteX3" fmla="*/ 416832 w 416832"/>
                <a:gd name="connsiteY3" fmla="*/ 279276 h 558551"/>
                <a:gd name="connsiteX4" fmla="*/ 208416 w 416832"/>
                <a:gd name="connsiteY4" fmla="*/ 558551 h 558551"/>
                <a:gd name="connsiteX5" fmla="*/ 208416 w 416832"/>
                <a:gd name="connsiteY5" fmla="*/ 446841 h 558551"/>
                <a:gd name="connsiteX6" fmla="*/ 0 w 416832"/>
                <a:gd name="connsiteY6" fmla="*/ 446841 h 558551"/>
                <a:gd name="connsiteX7" fmla="*/ 0 w 416832"/>
                <a:gd name="connsiteY7" fmla="*/ 111710 h 558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32" h="558551">
                  <a:moveTo>
                    <a:pt x="0" y="111710"/>
                  </a:moveTo>
                  <a:lnTo>
                    <a:pt x="208416" y="111710"/>
                  </a:lnTo>
                  <a:lnTo>
                    <a:pt x="208416" y="0"/>
                  </a:lnTo>
                  <a:lnTo>
                    <a:pt x="416832" y="279276"/>
                  </a:lnTo>
                  <a:lnTo>
                    <a:pt x="208416" y="558551"/>
                  </a:lnTo>
                  <a:lnTo>
                    <a:pt x="208416" y="446841"/>
                  </a:lnTo>
                  <a:lnTo>
                    <a:pt x="0" y="446841"/>
                  </a:lnTo>
                  <a:lnTo>
                    <a:pt x="0" y="111710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11709" rIns="125049" bIns="11171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944450"/>
            <a:ext cx="2851436" cy="285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02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>
                <a:latin typeface="Rockwell" panose="02060603020205020403" pitchFamily="18" charset="0"/>
              </a:rPr>
              <a:t>Nutrition Plan</a:t>
            </a:r>
            <a:endParaRPr lang="ko-KR" altLang="en-US" sz="3200" b="1" dirty="0">
              <a:latin typeface="Rockwell" panose="02060603020205020403" pitchFamily="18" charset="0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380083" y="106055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892" b="163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15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15816" y="2067694"/>
            <a:ext cx="270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15816" y="22966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04040"/>
                </a:solidFill>
                <a:latin typeface="Rockwell" panose="02060603020205020403" pitchFamily="18" charset="0"/>
              </a:rPr>
              <a:t>Food Exchange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2627721"/>
              </p:ext>
            </p:extLst>
          </p:nvPr>
        </p:nvGraphicFramePr>
        <p:xfrm>
          <a:off x="467544" y="1820493"/>
          <a:ext cx="3657700" cy="276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863588" y="1981028"/>
            <a:ext cx="4500500" cy="1022769"/>
            <a:chOff x="1150102" y="1981029"/>
            <a:chExt cx="4179623" cy="605376"/>
          </a:xfrm>
        </p:grpSpPr>
        <p:sp>
          <p:nvSpPr>
            <p:cNvPr id="10" name="Freeform 9"/>
            <p:cNvSpPr/>
            <p:nvPr/>
          </p:nvSpPr>
          <p:spPr>
            <a:xfrm>
              <a:off x="1150102" y="1981029"/>
              <a:ext cx="1061447" cy="605376"/>
            </a:xfrm>
            <a:custGeom>
              <a:avLst/>
              <a:gdLst>
                <a:gd name="connsiteX0" fmla="*/ 0 w 1061447"/>
                <a:gd name="connsiteY0" fmla="*/ 60538 h 605376"/>
                <a:gd name="connsiteX1" fmla="*/ 60538 w 1061447"/>
                <a:gd name="connsiteY1" fmla="*/ 0 h 605376"/>
                <a:gd name="connsiteX2" fmla="*/ 1000909 w 1061447"/>
                <a:gd name="connsiteY2" fmla="*/ 0 h 605376"/>
                <a:gd name="connsiteX3" fmla="*/ 1061447 w 1061447"/>
                <a:gd name="connsiteY3" fmla="*/ 60538 h 605376"/>
                <a:gd name="connsiteX4" fmla="*/ 1061447 w 1061447"/>
                <a:gd name="connsiteY4" fmla="*/ 544838 h 605376"/>
                <a:gd name="connsiteX5" fmla="*/ 1000909 w 1061447"/>
                <a:gd name="connsiteY5" fmla="*/ 605376 h 605376"/>
                <a:gd name="connsiteX6" fmla="*/ 60538 w 1061447"/>
                <a:gd name="connsiteY6" fmla="*/ 605376 h 605376"/>
                <a:gd name="connsiteX7" fmla="*/ 0 w 1061447"/>
                <a:gd name="connsiteY7" fmla="*/ 544838 h 605376"/>
                <a:gd name="connsiteX8" fmla="*/ 0 w 1061447"/>
                <a:gd name="connsiteY8" fmla="*/ 60538 h 60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1447" h="605376">
                  <a:moveTo>
                    <a:pt x="0" y="60538"/>
                  </a:moveTo>
                  <a:cubicBezTo>
                    <a:pt x="0" y="27104"/>
                    <a:pt x="27104" y="0"/>
                    <a:pt x="60538" y="0"/>
                  </a:cubicBezTo>
                  <a:lnTo>
                    <a:pt x="1000909" y="0"/>
                  </a:lnTo>
                  <a:cubicBezTo>
                    <a:pt x="1034343" y="0"/>
                    <a:pt x="1061447" y="27104"/>
                    <a:pt x="1061447" y="60538"/>
                  </a:cubicBezTo>
                  <a:lnTo>
                    <a:pt x="1061447" y="544838"/>
                  </a:lnTo>
                  <a:cubicBezTo>
                    <a:pt x="1061447" y="578272"/>
                    <a:pt x="1034343" y="605376"/>
                    <a:pt x="1000909" y="605376"/>
                  </a:cubicBezTo>
                  <a:lnTo>
                    <a:pt x="60538" y="605376"/>
                  </a:lnTo>
                  <a:cubicBezTo>
                    <a:pt x="27104" y="605376"/>
                    <a:pt x="0" y="578272"/>
                    <a:pt x="0" y="544838"/>
                  </a:cubicBezTo>
                  <a:lnTo>
                    <a:pt x="0" y="60538"/>
                  </a:lnTo>
                  <a:close/>
                </a:path>
              </a:pathLst>
            </a:cu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071" tIns="71071" rIns="71071" bIns="7107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 MT" panose="020B0502020104020203" pitchFamily="34" charset="0"/>
                </a:rPr>
                <a:t>Select Food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 MT" panose="020B0502020104020203" pitchFamily="34" charset="0"/>
                </a:rPr>
                <a:t>Category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312446" y="2158606"/>
              <a:ext cx="213899" cy="250222"/>
            </a:xfrm>
            <a:custGeom>
              <a:avLst/>
              <a:gdLst>
                <a:gd name="connsiteX0" fmla="*/ 0 w 213899"/>
                <a:gd name="connsiteY0" fmla="*/ 50044 h 250222"/>
                <a:gd name="connsiteX1" fmla="*/ 106950 w 213899"/>
                <a:gd name="connsiteY1" fmla="*/ 50044 h 250222"/>
                <a:gd name="connsiteX2" fmla="*/ 106950 w 213899"/>
                <a:gd name="connsiteY2" fmla="*/ 0 h 250222"/>
                <a:gd name="connsiteX3" fmla="*/ 213899 w 213899"/>
                <a:gd name="connsiteY3" fmla="*/ 125111 h 250222"/>
                <a:gd name="connsiteX4" fmla="*/ 106950 w 213899"/>
                <a:gd name="connsiteY4" fmla="*/ 250222 h 250222"/>
                <a:gd name="connsiteX5" fmla="*/ 106950 w 213899"/>
                <a:gd name="connsiteY5" fmla="*/ 200178 h 250222"/>
                <a:gd name="connsiteX6" fmla="*/ 0 w 213899"/>
                <a:gd name="connsiteY6" fmla="*/ 200178 h 250222"/>
                <a:gd name="connsiteX7" fmla="*/ 0 w 213899"/>
                <a:gd name="connsiteY7" fmla="*/ 50044 h 25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899" h="250222">
                  <a:moveTo>
                    <a:pt x="0" y="50044"/>
                  </a:moveTo>
                  <a:lnTo>
                    <a:pt x="106950" y="50044"/>
                  </a:lnTo>
                  <a:lnTo>
                    <a:pt x="106950" y="0"/>
                  </a:lnTo>
                  <a:lnTo>
                    <a:pt x="213899" y="125111"/>
                  </a:lnTo>
                  <a:lnTo>
                    <a:pt x="106950" y="250222"/>
                  </a:lnTo>
                  <a:lnTo>
                    <a:pt x="106950" y="200178"/>
                  </a:lnTo>
                  <a:lnTo>
                    <a:pt x="0" y="200178"/>
                  </a:lnTo>
                  <a:lnTo>
                    <a:pt x="0" y="50044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0044" rIns="64170" bIns="5004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615134" y="1981029"/>
              <a:ext cx="1302044" cy="605376"/>
            </a:xfrm>
            <a:custGeom>
              <a:avLst/>
              <a:gdLst>
                <a:gd name="connsiteX0" fmla="*/ 0 w 1302044"/>
                <a:gd name="connsiteY0" fmla="*/ 60538 h 605376"/>
                <a:gd name="connsiteX1" fmla="*/ 60538 w 1302044"/>
                <a:gd name="connsiteY1" fmla="*/ 0 h 605376"/>
                <a:gd name="connsiteX2" fmla="*/ 1241506 w 1302044"/>
                <a:gd name="connsiteY2" fmla="*/ 0 h 605376"/>
                <a:gd name="connsiteX3" fmla="*/ 1302044 w 1302044"/>
                <a:gd name="connsiteY3" fmla="*/ 60538 h 605376"/>
                <a:gd name="connsiteX4" fmla="*/ 1302044 w 1302044"/>
                <a:gd name="connsiteY4" fmla="*/ 544838 h 605376"/>
                <a:gd name="connsiteX5" fmla="*/ 1241506 w 1302044"/>
                <a:gd name="connsiteY5" fmla="*/ 605376 h 605376"/>
                <a:gd name="connsiteX6" fmla="*/ 60538 w 1302044"/>
                <a:gd name="connsiteY6" fmla="*/ 605376 h 605376"/>
                <a:gd name="connsiteX7" fmla="*/ 0 w 1302044"/>
                <a:gd name="connsiteY7" fmla="*/ 544838 h 605376"/>
                <a:gd name="connsiteX8" fmla="*/ 0 w 1302044"/>
                <a:gd name="connsiteY8" fmla="*/ 60538 h 60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2044" h="605376">
                  <a:moveTo>
                    <a:pt x="0" y="60538"/>
                  </a:moveTo>
                  <a:cubicBezTo>
                    <a:pt x="0" y="27104"/>
                    <a:pt x="27104" y="0"/>
                    <a:pt x="60538" y="0"/>
                  </a:cubicBezTo>
                  <a:lnTo>
                    <a:pt x="1241506" y="0"/>
                  </a:lnTo>
                  <a:cubicBezTo>
                    <a:pt x="1274940" y="0"/>
                    <a:pt x="1302044" y="27104"/>
                    <a:pt x="1302044" y="60538"/>
                  </a:cubicBezTo>
                  <a:lnTo>
                    <a:pt x="1302044" y="544838"/>
                  </a:lnTo>
                  <a:cubicBezTo>
                    <a:pt x="1302044" y="578272"/>
                    <a:pt x="1274940" y="605376"/>
                    <a:pt x="1241506" y="605376"/>
                  </a:cubicBezTo>
                  <a:lnTo>
                    <a:pt x="60538" y="605376"/>
                  </a:lnTo>
                  <a:cubicBezTo>
                    <a:pt x="27104" y="605376"/>
                    <a:pt x="0" y="578272"/>
                    <a:pt x="0" y="544838"/>
                  </a:cubicBezTo>
                  <a:lnTo>
                    <a:pt x="0" y="60538"/>
                  </a:lnTo>
                  <a:close/>
                </a:path>
              </a:pathLst>
            </a:cu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071" tIns="71071" rIns="71071" bIns="7107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</a:rPr>
                <a:t>Search Food       Item</a:t>
              </a:r>
              <a:endPara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018075" y="2158606"/>
              <a:ext cx="213899" cy="250222"/>
            </a:xfrm>
            <a:custGeom>
              <a:avLst/>
              <a:gdLst>
                <a:gd name="connsiteX0" fmla="*/ 0 w 213899"/>
                <a:gd name="connsiteY0" fmla="*/ 50044 h 250222"/>
                <a:gd name="connsiteX1" fmla="*/ 106950 w 213899"/>
                <a:gd name="connsiteY1" fmla="*/ 50044 h 250222"/>
                <a:gd name="connsiteX2" fmla="*/ 106950 w 213899"/>
                <a:gd name="connsiteY2" fmla="*/ 0 h 250222"/>
                <a:gd name="connsiteX3" fmla="*/ 213899 w 213899"/>
                <a:gd name="connsiteY3" fmla="*/ 125111 h 250222"/>
                <a:gd name="connsiteX4" fmla="*/ 106950 w 213899"/>
                <a:gd name="connsiteY4" fmla="*/ 250222 h 250222"/>
                <a:gd name="connsiteX5" fmla="*/ 106950 w 213899"/>
                <a:gd name="connsiteY5" fmla="*/ 200178 h 250222"/>
                <a:gd name="connsiteX6" fmla="*/ 0 w 213899"/>
                <a:gd name="connsiteY6" fmla="*/ 200178 h 250222"/>
                <a:gd name="connsiteX7" fmla="*/ 0 w 213899"/>
                <a:gd name="connsiteY7" fmla="*/ 50044 h 25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899" h="250222">
                  <a:moveTo>
                    <a:pt x="0" y="50044"/>
                  </a:moveTo>
                  <a:lnTo>
                    <a:pt x="106950" y="50044"/>
                  </a:lnTo>
                  <a:lnTo>
                    <a:pt x="106950" y="0"/>
                  </a:lnTo>
                  <a:lnTo>
                    <a:pt x="213899" y="125111"/>
                  </a:lnTo>
                  <a:lnTo>
                    <a:pt x="106950" y="250222"/>
                  </a:lnTo>
                  <a:lnTo>
                    <a:pt x="106950" y="200178"/>
                  </a:lnTo>
                  <a:lnTo>
                    <a:pt x="0" y="200178"/>
                  </a:lnTo>
                  <a:lnTo>
                    <a:pt x="0" y="50044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0044" rIns="64170" bIns="5004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320764" y="1981029"/>
              <a:ext cx="1008961" cy="605376"/>
            </a:xfrm>
            <a:custGeom>
              <a:avLst/>
              <a:gdLst>
                <a:gd name="connsiteX0" fmla="*/ 0 w 1008961"/>
                <a:gd name="connsiteY0" fmla="*/ 60538 h 605376"/>
                <a:gd name="connsiteX1" fmla="*/ 60538 w 1008961"/>
                <a:gd name="connsiteY1" fmla="*/ 0 h 605376"/>
                <a:gd name="connsiteX2" fmla="*/ 948423 w 1008961"/>
                <a:gd name="connsiteY2" fmla="*/ 0 h 605376"/>
                <a:gd name="connsiteX3" fmla="*/ 1008961 w 1008961"/>
                <a:gd name="connsiteY3" fmla="*/ 60538 h 605376"/>
                <a:gd name="connsiteX4" fmla="*/ 1008961 w 1008961"/>
                <a:gd name="connsiteY4" fmla="*/ 544838 h 605376"/>
                <a:gd name="connsiteX5" fmla="*/ 948423 w 1008961"/>
                <a:gd name="connsiteY5" fmla="*/ 605376 h 605376"/>
                <a:gd name="connsiteX6" fmla="*/ 60538 w 1008961"/>
                <a:gd name="connsiteY6" fmla="*/ 605376 h 605376"/>
                <a:gd name="connsiteX7" fmla="*/ 0 w 1008961"/>
                <a:gd name="connsiteY7" fmla="*/ 544838 h 605376"/>
                <a:gd name="connsiteX8" fmla="*/ 0 w 1008961"/>
                <a:gd name="connsiteY8" fmla="*/ 60538 h 60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961" h="605376">
                  <a:moveTo>
                    <a:pt x="0" y="60538"/>
                  </a:moveTo>
                  <a:cubicBezTo>
                    <a:pt x="0" y="27104"/>
                    <a:pt x="27104" y="0"/>
                    <a:pt x="60538" y="0"/>
                  </a:cubicBezTo>
                  <a:lnTo>
                    <a:pt x="948423" y="0"/>
                  </a:lnTo>
                  <a:cubicBezTo>
                    <a:pt x="981857" y="0"/>
                    <a:pt x="1008961" y="27104"/>
                    <a:pt x="1008961" y="60538"/>
                  </a:cubicBezTo>
                  <a:lnTo>
                    <a:pt x="1008961" y="544838"/>
                  </a:lnTo>
                  <a:cubicBezTo>
                    <a:pt x="1008961" y="578272"/>
                    <a:pt x="981857" y="605376"/>
                    <a:pt x="948423" y="605376"/>
                  </a:cubicBezTo>
                  <a:lnTo>
                    <a:pt x="60538" y="605376"/>
                  </a:lnTo>
                  <a:cubicBezTo>
                    <a:pt x="27104" y="605376"/>
                    <a:pt x="0" y="578272"/>
                    <a:pt x="0" y="544838"/>
                  </a:cubicBezTo>
                  <a:lnTo>
                    <a:pt x="0" y="60538"/>
                  </a:lnTo>
                  <a:close/>
                </a:path>
              </a:pathLst>
            </a:cu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071" tIns="71071" rIns="71071" bIns="7107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</a:rPr>
                <a:t>Choose      Appropriate Alternative</a:t>
              </a:r>
              <a:endPara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50" y="1150163"/>
            <a:ext cx="2573725" cy="25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98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>
                <a:latin typeface="Rockwell" panose="02060603020205020403" pitchFamily="18" charset="0"/>
              </a:rPr>
              <a:t>Food Exchange</a:t>
            </a:r>
            <a:endParaRPr lang="ko-KR" altLang="en-US" sz="3200" b="1" dirty="0">
              <a:latin typeface="Rockwell" panose="02060603020205020403" pitchFamily="18" charset="0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380083" y="106055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376" b="415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13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/>
          <p:cNvPicPr>
            <a:picLocks noGrp="1" noChangeAspect="1"/>
          </p:cNvPicPr>
          <p:nvPr>
            <p:ph type="pic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5" t="31372" r="15748" b="17122"/>
          <a:stretch/>
        </p:blipFill>
        <p:spPr/>
      </p:pic>
      <p:pic>
        <p:nvPicPr>
          <p:cNvPr id="42" name="Picture Placeholder 41"/>
          <p:cNvPicPr>
            <a:picLocks noGrp="1" noChangeAspect="1"/>
          </p:cNvPicPr>
          <p:nvPr>
            <p:ph type="pic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3" t="9575" r="39660" b="8402"/>
          <a:stretch/>
        </p:blipFill>
        <p:spPr/>
      </p:pic>
      <p:pic>
        <p:nvPicPr>
          <p:cNvPr id="41" name="Picture Placeholder 40"/>
          <p:cNvPicPr>
            <a:picLocks noGrp="1" noChangeAspect="1"/>
          </p:cNvPicPr>
          <p:nvPr>
            <p:ph type="pic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9" t="10697" r="23392" b="13247"/>
          <a:stretch/>
        </p:blipFill>
        <p:spPr/>
      </p:pic>
      <p:grpSp>
        <p:nvGrpSpPr>
          <p:cNvPr id="18" name="Group 17"/>
          <p:cNvGrpSpPr/>
          <p:nvPr/>
        </p:nvGrpSpPr>
        <p:grpSpPr>
          <a:xfrm>
            <a:off x="1147853" y="1419622"/>
            <a:ext cx="2016224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Remind for breakfast within 6 am to 9 am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Breakfast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47853" y="2281016"/>
            <a:ext cx="2016224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Remind for lunch within     12 pm to 3 pm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Lunch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47853" y="3142410"/>
            <a:ext cx="2016224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Remind for snacks within     4 pm to 6 pm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Snacks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47853" y="4003805"/>
            <a:ext cx="2016224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Remind for dinner within      7 pm to 10.30 pm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Dinner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Text Placeholder 1"/>
          <p:cNvSpPr txBox="1"/>
          <p:nvPr/>
        </p:nvSpPr>
        <p:spPr>
          <a:xfrm>
            <a:off x="395536" y="147331"/>
            <a:ext cx="2952328" cy="1200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rgbClr val="40404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Food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40404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Reminder</a:t>
            </a:r>
          </a:p>
        </p:txBody>
      </p:sp>
      <p:pic>
        <p:nvPicPr>
          <p:cNvPr id="44" name="Picture Placeholder 43"/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4" t="10000" r="24645" b="14447"/>
          <a:stretch/>
        </p:blipFill>
        <p:spPr>
          <a:xfrm>
            <a:off x="7020272" y="123478"/>
            <a:ext cx="2016224" cy="4896544"/>
          </a:xfr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4" y="1401634"/>
            <a:ext cx="746489" cy="74648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2" y="3995184"/>
            <a:ext cx="721831" cy="7218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9" y="2313385"/>
            <a:ext cx="720636" cy="67057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4" y="3155224"/>
            <a:ext cx="714519" cy="7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68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5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75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>
                <a:latin typeface="Rockwell" panose="02060603020205020403" pitchFamily="18" charset="0"/>
              </a:rPr>
              <a:t>Food Reminder</a:t>
            </a:r>
            <a:endParaRPr lang="ko-KR" altLang="en-US" sz="3200" b="1" dirty="0">
              <a:latin typeface="Rockwell" panose="02060603020205020403" pitchFamily="18" charset="0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380083" y="106055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050" name="Picture 2" descr="https://scontent-sin2-1.xx.fbcdn.net/v/t1.15752-9/57190321_340730116798098_9054058864063807488_n.png?_nc_cat=109&amp;_nc_ht=scontent-sin2-1.xx&amp;oh=20411dfd46651464eddbcb19e53c543d&amp;oe=5D3DBD9D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9" b="166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38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3851310">
            <a:off x="3096313" y="2396418"/>
            <a:ext cx="1772081" cy="360040"/>
            <a:chOff x="3779912" y="1815666"/>
            <a:chExt cx="1772081" cy="360040"/>
          </a:xfrm>
        </p:grpSpPr>
        <p:sp>
          <p:nvSpPr>
            <p:cNvPr id="17" name="Pentagon 16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7384107">
            <a:off x="4229771" y="2340262"/>
            <a:ext cx="1772081" cy="360040"/>
            <a:chOff x="3779912" y="1815666"/>
            <a:chExt cx="1772081" cy="360040"/>
          </a:xfrm>
        </p:grpSpPr>
        <p:sp>
          <p:nvSpPr>
            <p:cNvPr id="14" name="Pentagon 13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63042" y="1571524"/>
            <a:ext cx="1772081" cy="360040"/>
            <a:chOff x="3779912" y="1815666"/>
            <a:chExt cx="1772081" cy="360040"/>
          </a:xfrm>
        </p:grpSpPr>
        <p:sp>
          <p:nvSpPr>
            <p:cNvPr id="9" name="Pentagon 8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Rockwell" panose="02060603020205020403" pitchFamily="18" charset="0"/>
              </a:rPr>
              <a:t>Medicine Reminder</a:t>
            </a:r>
            <a:endParaRPr lang="ko-KR" altLang="en-US" b="1" dirty="0">
              <a:latin typeface="Rockwell" panose="02060603020205020403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271159" y="3940640"/>
            <a:ext cx="2592288" cy="494026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reminded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Notification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00192" y="1320234"/>
            <a:ext cx="2592288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Choose when to remind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Pick Date and Time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7403" y="1320234"/>
            <a:ext cx="2592288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Choose what to remind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Set Reminder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87824" y="1319496"/>
            <a:ext cx="864096" cy="864096"/>
            <a:chOff x="2987824" y="1319496"/>
            <a:chExt cx="864096" cy="864096"/>
          </a:xfrm>
        </p:grpSpPr>
        <p:sp>
          <p:nvSpPr>
            <p:cNvPr id="4" name="Oval 3"/>
            <p:cNvSpPr/>
            <p:nvPr/>
          </p:nvSpPr>
          <p:spPr>
            <a:xfrm>
              <a:off x="2987824" y="1319496"/>
              <a:ext cx="864096" cy="864096"/>
            </a:xfrm>
            <a:prstGeom prst="ellipse">
              <a:avLst/>
            </a:prstGeom>
            <a:solidFill>
              <a:schemeClr val="accent1"/>
            </a:solidFill>
            <a:ln w="889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Right Triangle 17">
              <a:extLst>
                <a:ext uri="{FF2B5EF4-FFF2-40B4-BE49-F238E27FC236}">
                  <a16:creationId xmlns:a16="http://schemas.microsoft.com/office/drawing/2014/main" id="{F091B027-5218-49FB-929C-0E8DBF6DCF5C}"/>
                </a:ext>
              </a:extLst>
            </p:cNvPr>
            <p:cNvSpPr/>
            <p:nvPr/>
          </p:nvSpPr>
          <p:spPr>
            <a:xfrm>
              <a:off x="3295569" y="1564973"/>
              <a:ext cx="263462" cy="373139"/>
            </a:xfrm>
            <a:custGeom>
              <a:avLst/>
              <a:gdLst/>
              <a:ahLst/>
              <a:cxnLst/>
              <a:rect l="l" t="t" r="r" b="b"/>
              <a:pathLst>
                <a:path w="2387678" h="3240000">
                  <a:moveTo>
                    <a:pt x="1645041" y="17032"/>
                  </a:moveTo>
                  <a:lnTo>
                    <a:pt x="2376264" y="17032"/>
                  </a:lnTo>
                  <a:lnTo>
                    <a:pt x="2376264" y="17033"/>
                  </a:lnTo>
                  <a:lnTo>
                    <a:pt x="1645042" y="17033"/>
                  </a:lnTo>
                  <a:close/>
                  <a:moveTo>
                    <a:pt x="0" y="17032"/>
                  </a:moveTo>
                  <a:lnTo>
                    <a:pt x="1379678" y="17032"/>
                  </a:lnTo>
                  <a:lnTo>
                    <a:pt x="1379678" y="996125"/>
                  </a:lnTo>
                  <a:lnTo>
                    <a:pt x="2376264" y="996125"/>
                  </a:lnTo>
                  <a:lnTo>
                    <a:pt x="2376264" y="3240000"/>
                  </a:lnTo>
                  <a:lnTo>
                    <a:pt x="0" y="3240000"/>
                  </a:lnTo>
                  <a:close/>
                  <a:moveTo>
                    <a:pt x="1498869" y="0"/>
                  </a:moveTo>
                  <a:lnTo>
                    <a:pt x="2387678" y="888809"/>
                  </a:lnTo>
                  <a:lnTo>
                    <a:pt x="1498869" y="888809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82686" y="1319496"/>
            <a:ext cx="864096" cy="864096"/>
            <a:chOff x="5282686" y="1319496"/>
            <a:chExt cx="864096" cy="864096"/>
          </a:xfrm>
        </p:grpSpPr>
        <p:sp>
          <p:nvSpPr>
            <p:cNvPr id="7" name="Oval 6"/>
            <p:cNvSpPr/>
            <p:nvPr/>
          </p:nvSpPr>
          <p:spPr>
            <a:xfrm>
              <a:off x="5282686" y="1319496"/>
              <a:ext cx="864096" cy="864096"/>
            </a:xfrm>
            <a:prstGeom prst="ellipse">
              <a:avLst/>
            </a:prstGeom>
            <a:solidFill>
              <a:schemeClr val="accent1"/>
            </a:solidFill>
            <a:ln w="889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Parallelogram 15">
              <a:extLst>
                <a:ext uri="{FF2B5EF4-FFF2-40B4-BE49-F238E27FC236}">
                  <a16:creationId xmlns:a16="http://schemas.microsoft.com/office/drawing/2014/main" id="{ED1392DA-2F91-4788-8E16-3533604215D0}"/>
                </a:ext>
              </a:extLst>
            </p:cNvPr>
            <p:cNvSpPr/>
            <p:nvPr/>
          </p:nvSpPr>
          <p:spPr>
            <a:xfrm flipH="1">
              <a:off x="5494655" y="1597233"/>
              <a:ext cx="440158" cy="317209"/>
            </a:xfrm>
            <a:custGeom>
              <a:avLst/>
              <a:gdLst/>
              <a:ahLst/>
              <a:cxnLst/>
              <a:rect l="l" t="t" r="r" b="b"/>
              <a:pathLst>
                <a:path w="3242753" h="3227814">
                  <a:moveTo>
                    <a:pt x="1621376" y="1043635"/>
                  </a:moveTo>
                  <a:cubicBezTo>
                    <a:pt x="1557188" y="1043635"/>
                    <a:pt x="1505154" y="1095669"/>
                    <a:pt x="1505154" y="1159857"/>
                  </a:cubicBezTo>
                  <a:lnTo>
                    <a:pt x="1505154" y="1625483"/>
                  </a:lnTo>
                  <a:lnTo>
                    <a:pt x="1033577" y="1625483"/>
                  </a:lnTo>
                  <a:cubicBezTo>
                    <a:pt x="969389" y="1625483"/>
                    <a:pt x="917355" y="1677517"/>
                    <a:pt x="917355" y="1741705"/>
                  </a:cubicBezTo>
                  <a:cubicBezTo>
                    <a:pt x="917355" y="1805893"/>
                    <a:pt x="969389" y="1857927"/>
                    <a:pt x="1033577" y="1857927"/>
                  </a:cubicBezTo>
                  <a:lnTo>
                    <a:pt x="1614688" y="1857927"/>
                  </a:lnTo>
                  <a:lnTo>
                    <a:pt x="1619859" y="1856884"/>
                  </a:lnTo>
                  <a:cubicBezTo>
                    <a:pt x="1620361" y="1857187"/>
                    <a:pt x="1620868" y="1857190"/>
                    <a:pt x="1621376" y="1857190"/>
                  </a:cubicBezTo>
                  <a:cubicBezTo>
                    <a:pt x="1685564" y="1857190"/>
                    <a:pt x="1737598" y="1805156"/>
                    <a:pt x="1737598" y="1740968"/>
                  </a:cubicBezTo>
                  <a:lnTo>
                    <a:pt x="1737598" y="1159857"/>
                  </a:lnTo>
                  <a:cubicBezTo>
                    <a:pt x="1737598" y="1095669"/>
                    <a:pt x="1685564" y="1043635"/>
                    <a:pt x="1621376" y="1043635"/>
                  </a:cubicBezTo>
                  <a:close/>
                  <a:moveTo>
                    <a:pt x="1621376" y="628818"/>
                  </a:moveTo>
                  <a:cubicBezTo>
                    <a:pt x="2206882" y="628818"/>
                    <a:pt x="2681529" y="1103464"/>
                    <a:pt x="2681529" y="1688970"/>
                  </a:cubicBezTo>
                  <a:cubicBezTo>
                    <a:pt x="2681529" y="2274476"/>
                    <a:pt x="2206882" y="2749122"/>
                    <a:pt x="1621376" y="2749122"/>
                  </a:cubicBezTo>
                  <a:cubicBezTo>
                    <a:pt x="1035870" y="2749122"/>
                    <a:pt x="561223" y="2274476"/>
                    <a:pt x="561223" y="1688970"/>
                  </a:cubicBezTo>
                  <a:cubicBezTo>
                    <a:pt x="561223" y="1103464"/>
                    <a:pt x="1035870" y="628818"/>
                    <a:pt x="1621376" y="628818"/>
                  </a:cubicBezTo>
                  <a:close/>
                  <a:moveTo>
                    <a:pt x="1621376" y="424596"/>
                  </a:moveTo>
                  <a:cubicBezTo>
                    <a:pt x="923081" y="424596"/>
                    <a:pt x="357001" y="990676"/>
                    <a:pt x="357001" y="1688970"/>
                  </a:cubicBezTo>
                  <a:cubicBezTo>
                    <a:pt x="357001" y="2128645"/>
                    <a:pt x="581423" y="2515905"/>
                    <a:pt x="922189" y="2742109"/>
                  </a:cubicBezTo>
                  <a:lnTo>
                    <a:pt x="652992" y="3227814"/>
                  </a:lnTo>
                  <a:lnTo>
                    <a:pt x="911997" y="3227814"/>
                  </a:lnTo>
                  <a:lnTo>
                    <a:pt x="1121304" y="2850168"/>
                  </a:lnTo>
                  <a:cubicBezTo>
                    <a:pt x="1274563" y="2916691"/>
                    <a:pt x="1443689" y="2953344"/>
                    <a:pt x="1621376" y="2953344"/>
                  </a:cubicBezTo>
                  <a:cubicBezTo>
                    <a:pt x="1799063" y="2953344"/>
                    <a:pt x="1968189" y="2916691"/>
                    <a:pt x="2121449" y="2850168"/>
                  </a:cubicBezTo>
                  <a:lnTo>
                    <a:pt x="2330755" y="3227814"/>
                  </a:lnTo>
                  <a:lnTo>
                    <a:pt x="2589760" y="3227814"/>
                  </a:lnTo>
                  <a:lnTo>
                    <a:pt x="2320563" y="2742109"/>
                  </a:lnTo>
                  <a:cubicBezTo>
                    <a:pt x="2661329" y="2515905"/>
                    <a:pt x="2885751" y="2128645"/>
                    <a:pt x="2885751" y="1688970"/>
                  </a:cubicBezTo>
                  <a:cubicBezTo>
                    <a:pt x="2885751" y="990676"/>
                    <a:pt x="2319671" y="424596"/>
                    <a:pt x="1621376" y="424596"/>
                  </a:cubicBezTo>
                  <a:close/>
                  <a:moveTo>
                    <a:pt x="2599800" y="123238"/>
                  </a:moveTo>
                  <a:cubicBezTo>
                    <a:pt x="2434609" y="120698"/>
                    <a:pt x="2268460" y="180476"/>
                    <a:pt x="2139563" y="303161"/>
                  </a:cubicBezTo>
                  <a:lnTo>
                    <a:pt x="3057258" y="1232053"/>
                  </a:lnTo>
                  <a:cubicBezTo>
                    <a:pt x="3305736" y="977255"/>
                    <a:pt x="3304415" y="570405"/>
                    <a:pt x="3054287" y="317226"/>
                  </a:cubicBezTo>
                  <a:cubicBezTo>
                    <a:pt x="2929224" y="190636"/>
                    <a:pt x="2764991" y="125778"/>
                    <a:pt x="2599800" y="123238"/>
                  </a:cubicBezTo>
                  <a:close/>
                  <a:moveTo>
                    <a:pt x="642953" y="123238"/>
                  </a:moveTo>
                  <a:cubicBezTo>
                    <a:pt x="477762" y="125778"/>
                    <a:pt x="313529" y="190636"/>
                    <a:pt x="188466" y="317226"/>
                  </a:cubicBezTo>
                  <a:cubicBezTo>
                    <a:pt x="-61662" y="570405"/>
                    <a:pt x="-62983" y="977255"/>
                    <a:pt x="185495" y="1232053"/>
                  </a:cubicBezTo>
                  <a:lnTo>
                    <a:pt x="1103190" y="303161"/>
                  </a:lnTo>
                  <a:cubicBezTo>
                    <a:pt x="974294" y="180476"/>
                    <a:pt x="808144" y="120698"/>
                    <a:pt x="642953" y="123238"/>
                  </a:cubicBezTo>
                  <a:close/>
                  <a:moveTo>
                    <a:pt x="1722692" y="0"/>
                  </a:moveTo>
                  <a:lnTo>
                    <a:pt x="1520061" y="0"/>
                  </a:lnTo>
                  <a:cubicBezTo>
                    <a:pt x="1440152" y="0"/>
                    <a:pt x="1375373" y="64779"/>
                    <a:pt x="1375373" y="144688"/>
                  </a:cubicBezTo>
                  <a:lnTo>
                    <a:pt x="1375373" y="289376"/>
                  </a:lnTo>
                  <a:lnTo>
                    <a:pt x="1867380" y="289376"/>
                  </a:lnTo>
                  <a:lnTo>
                    <a:pt x="1867380" y="144688"/>
                  </a:lnTo>
                  <a:cubicBezTo>
                    <a:pt x="1867380" y="64779"/>
                    <a:pt x="1802601" y="0"/>
                    <a:pt x="1722692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35255" y="2975680"/>
            <a:ext cx="864096" cy="864096"/>
            <a:chOff x="4135255" y="2975680"/>
            <a:chExt cx="864096" cy="864096"/>
          </a:xfrm>
        </p:grpSpPr>
        <p:sp>
          <p:nvSpPr>
            <p:cNvPr id="6" name="Oval 5"/>
            <p:cNvSpPr/>
            <p:nvPr/>
          </p:nvSpPr>
          <p:spPr>
            <a:xfrm>
              <a:off x="4135255" y="2975680"/>
              <a:ext cx="864096" cy="864096"/>
            </a:xfrm>
            <a:prstGeom prst="ellipse">
              <a:avLst/>
            </a:prstGeom>
            <a:solidFill>
              <a:schemeClr val="accent1"/>
            </a:solidFill>
            <a:ln w="889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Isosceles Triangle 51">
              <a:extLst>
                <a:ext uri="{FF2B5EF4-FFF2-40B4-BE49-F238E27FC236}">
                  <a16:creationId xmlns:a16="http://schemas.microsoft.com/office/drawing/2014/main" id="{834D0200-A7C9-4849-9693-38100F314608}"/>
                </a:ext>
              </a:extLst>
            </p:cNvPr>
            <p:cNvSpPr/>
            <p:nvPr/>
          </p:nvSpPr>
          <p:spPr>
            <a:xfrm>
              <a:off x="4388670" y="3290276"/>
              <a:ext cx="357265" cy="261984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712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412750" y="837045"/>
            <a:ext cx="1948214" cy="3467348"/>
            <a:chOff x="898514" y="1171345"/>
            <a:chExt cx="1948214" cy="3467348"/>
          </a:xfrm>
        </p:grpSpPr>
        <p:sp>
          <p:nvSpPr>
            <p:cNvPr id="369" name="TextBox 368"/>
            <p:cNvSpPr txBox="1"/>
            <p:nvPr/>
          </p:nvSpPr>
          <p:spPr>
            <a:xfrm>
              <a:off x="898514" y="3900029"/>
              <a:ext cx="19482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rPr>
                <a:t>Of  World Population  are Obese or Overweight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49435" y="1171345"/>
              <a:ext cx="1806356" cy="2644600"/>
              <a:chOff x="949435" y="1171345"/>
              <a:chExt cx="1806356" cy="26446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955608" y="2681622"/>
                <a:ext cx="1800183" cy="144000"/>
                <a:chOff x="2267745" y="2787775"/>
                <a:chExt cx="1800183" cy="144000"/>
              </a:xfrm>
              <a:solidFill>
                <a:schemeClr val="bg1"/>
              </a:solidFill>
            </p:grpSpPr>
            <p:sp>
              <p:nvSpPr>
                <p:cNvPr id="83" name="Oval 82"/>
                <p:cNvSpPr/>
                <p:nvPr/>
              </p:nvSpPr>
              <p:spPr>
                <a:xfrm>
                  <a:off x="22677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4517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6357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28198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300382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31878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3718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5558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7399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923928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955608" y="2494019"/>
                <a:ext cx="1800183" cy="144000"/>
                <a:chOff x="2267745" y="2787775"/>
                <a:chExt cx="1800183" cy="144000"/>
              </a:xfrm>
              <a:solidFill>
                <a:schemeClr val="bg1"/>
              </a:solidFill>
            </p:grpSpPr>
            <p:sp>
              <p:nvSpPr>
                <p:cNvPr id="94" name="Oval 93"/>
                <p:cNvSpPr/>
                <p:nvPr/>
              </p:nvSpPr>
              <p:spPr>
                <a:xfrm>
                  <a:off x="22677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4517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357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8198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00382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1878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3718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35558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37399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3923928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955608" y="2306416"/>
                <a:ext cx="1800183" cy="144000"/>
                <a:chOff x="2267745" y="2787775"/>
                <a:chExt cx="1800183" cy="144000"/>
              </a:xfrm>
              <a:solidFill>
                <a:schemeClr val="bg1"/>
              </a:solidFill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22677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4517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26357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28198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300382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31878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3718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5558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7399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923928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955608" y="2118813"/>
                <a:ext cx="1800183" cy="144000"/>
                <a:chOff x="2267745" y="2787775"/>
                <a:chExt cx="1800183" cy="144000"/>
              </a:xfrm>
              <a:solidFill>
                <a:schemeClr val="bg1"/>
              </a:solidFill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22677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24517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26357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8198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300382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1878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3718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35558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37399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3923928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955608" y="1931210"/>
                <a:ext cx="1800183" cy="144000"/>
                <a:chOff x="2267745" y="2787775"/>
                <a:chExt cx="1800183" cy="144000"/>
              </a:xfrm>
              <a:solidFill>
                <a:schemeClr val="bg1"/>
              </a:solidFill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22677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24517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26357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8198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300382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31878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33718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35558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37399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923928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61" name="Oval 360"/>
              <p:cNvSpPr/>
              <p:nvPr/>
            </p:nvSpPr>
            <p:spPr>
              <a:xfrm>
                <a:off x="1514396" y="1171345"/>
                <a:ext cx="682607" cy="6826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1531143" y="1327981"/>
                <a:ext cx="66459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  <a:cs typeface="Arial" pitchFamily="34" charset="0"/>
                  </a:rPr>
                  <a:t>30%</a:t>
                </a:r>
                <a:endParaRPr lang="ko-KR" altLang="en-US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grpSp>
            <p:nvGrpSpPr>
              <p:cNvPr id="387" name="Group 386"/>
              <p:cNvGrpSpPr/>
              <p:nvPr/>
            </p:nvGrpSpPr>
            <p:grpSpPr>
              <a:xfrm>
                <a:off x="949435" y="3043908"/>
                <a:ext cx="1800183" cy="144000"/>
                <a:chOff x="2267745" y="2787775"/>
                <a:chExt cx="1800183" cy="144000"/>
              </a:xfrm>
              <a:solidFill>
                <a:schemeClr val="bg1"/>
              </a:solidFill>
            </p:grpSpPr>
            <p:sp>
              <p:nvSpPr>
                <p:cNvPr id="388" name="Oval 387"/>
                <p:cNvSpPr/>
                <p:nvPr/>
              </p:nvSpPr>
              <p:spPr>
                <a:xfrm>
                  <a:off x="22677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9" name="Oval 388"/>
                <p:cNvSpPr/>
                <p:nvPr/>
              </p:nvSpPr>
              <p:spPr>
                <a:xfrm>
                  <a:off x="24517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0" name="Oval 389"/>
                <p:cNvSpPr/>
                <p:nvPr/>
              </p:nvSpPr>
              <p:spPr>
                <a:xfrm>
                  <a:off x="26357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28198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2" name="Oval 391"/>
                <p:cNvSpPr/>
                <p:nvPr/>
              </p:nvSpPr>
              <p:spPr>
                <a:xfrm>
                  <a:off x="300382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31878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4" name="Oval 393"/>
                <p:cNvSpPr/>
                <p:nvPr/>
              </p:nvSpPr>
              <p:spPr>
                <a:xfrm>
                  <a:off x="33718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35558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37399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3923928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8" name="Group 397"/>
              <p:cNvGrpSpPr/>
              <p:nvPr/>
            </p:nvGrpSpPr>
            <p:grpSpPr>
              <a:xfrm>
                <a:off x="952521" y="2872828"/>
                <a:ext cx="1800183" cy="144000"/>
                <a:chOff x="2267745" y="2787775"/>
                <a:chExt cx="1800183" cy="144000"/>
              </a:xfrm>
              <a:solidFill>
                <a:schemeClr val="bg1"/>
              </a:solidFill>
            </p:grpSpPr>
            <p:sp>
              <p:nvSpPr>
                <p:cNvPr id="399" name="Oval 398"/>
                <p:cNvSpPr/>
                <p:nvPr/>
              </p:nvSpPr>
              <p:spPr>
                <a:xfrm>
                  <a:off x="22677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0" name="Oval 399"/>
                <p:cNvSpPr/>
                <p:nvPr/>
              </p:nvSpPr>
              <p:spPr>
                <a:xfrm>
                  <a:off x="24517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1" name="Oval 400"/>
                <p:cNvSpPr/>
                <p:nvPr/>
              </p:nvSpPr>
              <p:spPr>
                <a:xfrm>
                  <a:off x="26357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2" name="Oval 401"/>
                <p:cNvSpPr/>
                <p:nvPr/>
              </p:nvSpPr>
              <p:spPr>
                <a:xfrm>
                  <a:off x="28198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3" name="Oval 402"/>
                <p:cNvSpPr/>
                <p:nvPr/>
              </p:nvSpPr>
              <p:spPr>
                <a:xfrm>
                  <a:off x="300382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31878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33718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35558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37399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3923928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9" name="Group 408"/>
              <p:cNvGrpSpPr/>
              <p:nvPr/>
            </p:nvGrpSpPr>
            <p:grpSpPr>
              <a:xfrm>
                <a:off x="949435" y="3237971"/>
                <a:ext cx="1800183" cy="144000"/>
                <a:chOff x="2267745" y="2787775"/>
                <a:chExt cx="1800183" cy="144000"/>
              </a:xfrm>
              <a:solidFill>
                <a:schemeClr val="bg1"/>
              </a:solidFill>
            </p:grpSpPr>
            <p:sp>
              <p:nvSpPr>
                <p:cNvPr id="410" name="Oval 409"/>
                <p:cNvSpPr/>
                <p:nvPr/>
              </p:nvSpPr>
              <p:spPr>
                <a:xfrm>
                  <a:off x="22677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24517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26357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28198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300382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5" name="Oval 414"/>
                <p:cNvSpPr/>
                <p:nvPr/>
              </p:nvSpPr>
              <p:spPr>
                <a:xfrm>
                  <a:off x="31878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6" name="Oval 415"/>
                <p:cNvSpPr/>
                <p:nvPr/>
              </p:nvSpPr>
              <p:spPr>
                <a:xfrm>
                  <a:off x="33718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35558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8" name="Oval 417"/>
                <p:cNvSpPr/>
                <p:nvPr/>
              </p:nvSpPr>
              <p:spPr>
                <a:xfrm>
                  <a:off x="37399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9" name="Oval 418"/>
                <p:cNvSpPr/>
                <p:nvPr/>
              </p:nvSpPr>
              <p:spPr>
                <a:xfrm>
                  <a:off x="3923928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0" name="Group 419"/>
              <p:cNvGrpSpPr/>
              <p:nvPr/>
            </p:nvGrpSpPr>
            <p:grpSpPr>
              <a:xfrm>
                <a:off x="949435" y="3449797"/>
                <a:ext cx="1800183" cy="144000"/>
                <a:chOff x="2267745" y="2787775"/>
                <a:chExt cx="1800183" cy="144000"/>
              </a:xfrm>
              <a:solidFill>
                <a:schemeClr val="bg1"/>
              </a:solidFill>
            </p:grpSpPr>
            <p:sp>
              <p:nvSpPr>
                <p:cNvPr id="421" name="Oval 420"/>
                <p:cNvSpPr/>
                <p:nvPr/>
              </p:nvSpPr>
              <p:spPr>
                <a:xfrm>
                  <a:off x="22677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2" name="Oval 421"/>
                <p:cNvSpPr/>
                <p:nvPr/>
              </p:nvSpPr>
              <p:spPr>
                <a:xfrm>
                  <a:off x="24517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3" name="Oval 422"/>
                <p:cNvSpPr/>
                <p:nvPr/>
              </p:nvSpPr>
              <p:spPr>
                <a:xfrm>
                  <a:off x="26357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4" name="Oval 423"/>
                <p:cNvSpPr/>
                <p:nvPr/>
              </p:nvSpPr>
              <p:spPr>
                <a:xfrm>
                  <a:off x="28198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5" name="Oval 424"/>
                <p:cNvSpPr/>
                <p:nvPr/>
              </p:nvSpPr>
              <p:spPr>
                <a:xfrm>
                  <a:off x="300382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6" name="Oval 425"/>
                <p:cNvSpPr/>
                <p:nvPr/>
              </p:nvSpPr>
              <p:spPr>
                <a:xfrm>
                  <a:off x="31878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7" name="Oval 426"/>
                <p:cNvSpPr/>
                <p:nvPr/>
              </p:nvSpPr>
              <p:spPr>
                <a:xfrm>
                  <a:off x="33718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8" name="Oval 427"/>
                <p:cNvSpPr/>
                <p:nvPr/>
              </p:nvSpPr>
              <p:spPr>
                <a:xfrm>
                  <a:off x="35558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9" name="Oval 428"/>
                <p:cNvSpPr/>
                <p:nvPr/>
              </p:nvSpPr>
              <p:spPr>
                <a:xfrm>
                  <a:off x="37399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0" name="Oval 429"/>
                <p:cNvSpPr/>
                <p:nvPr/>
              </p:nvSpPr>
              <p:spPr>
                <a:xfrm>
                  <a:off x="3923928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1" name="Group 430"/>
              <p:cNvGrpSpPr/>
              <p:nvPr/>
            </p:nvGrpSpPr>
            <p:grpSpPr>
              <a:xfrm>
                <a:off x="949435" y="3652249"/>
                <a:ext cx="1432140" cy="144000"/>
                <a:chOff x="2267745" y="2787775"/>
                <a:chExt cx="1432140" cy="144000"/>
              </a:xfrm>
              <a:solidFill>
                <a:schemeClr val="bg1"/>
              </a:solidFill>
            </p:grpSpPr>
            <p:sp>
              <p:nvSpPr>
                <p:cNvPr id="432" name="Oval 431"/>
                <p:cNvSpPr/>
                <p:nvPr/>
              </p:nvSpPr>
              <p:spPr>
                <a:xfrm>
                  <a:off x="22677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3" name="Oval 432"/>
                <p:cNvSpPr/>
                <p:nvPr/>
              </p:nvSpPr>
              <p:spPr>
                <a:xfrm>
                  <a:off x="24517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4" name="Oval 433"/>
                <p:cNvSpPr/>
                <p:nvPr/>
              </p:nvSpPr>
              <p:spPr>
                <a:xfrm>
                  <a:off x="26357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5" name="Oval 434"/>
                <p:cNvSpPr/>
                <p:nvPr/>
              </p:nvSpPr>
              <p:spPr>
                <a:xfrm>
                  <a:off x="28198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6" name="Oval 435"/>
                <p:cNvSpPr/>
                <p:nvPr/>
              </p:nvSpPr>
              <p:spPr>
                <a:xfrm>
                  <a:off x="300382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7" name="Oval 436"/>
                <p:cNvSpPr/>
                <p:nvPr/>
              </p:nvSpPr>
              <p:spPr>
                <a:xfrm>
                  <a:off x="31878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8" name="Oval 437"/>
                <p:cNvSpPr/>
                <p:nvPr/>
              </p:nvSpPr>
              <p:spPr>
                <a:xfrm>
                  <a:off x="33718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9" name="Oval 438"/>
                <p:cNvSpPr/>
                <p:nvPr/>
              </p:nvSpPr>
              <p:spPr>
                <a:xfrm>
                  <a:off x="35558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2" name="Oval 441"/>
              <p:cNvSpPr/>
              <p:nvPr/>
            </p:nvSpPr>
            <p:spPr>
              <a:xfrm>
                <a:off x="2608704" y="367194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9" name="Oval 358"/>
            <p:cNvSpPr/>
            <p:nvPr/>
          </p:nvSpPr>
          <p:spPr>
            <a:xfrm>
              <a:off x="956654" y="3660829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1140674" y="3660829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1324694" y="3660829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6" name="Oval 375"/>
            <p:cNvSpPr/>
            <p:nvPr/>
          </p:nvSpPr>
          <p:spPr>
            <a:xfrm>
              <a:off x="1508714" y="3660829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7" name="Oval 376"/>
            <p:cNvSpPr/>
            <p:nvPr/>
          </p:nvSpPr>
          <p:spPr>
            <a:xfrm>
              <a:off x="1692734" y="3660829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8" name="Oval 377"/>
            <p:cNvSpPr/>
            <p:nvPr/>
          </p:nvSpPr>
          <p:spPr>
            <a:xfrm>
              <a:off x="1876754" y="3660829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9" name="Oval 378"/>
            <p:cNvSpPr/>
            <p:nvPr/>
          </p:nvSpPr>
          <p:spPr>
            <a:xfrm>
              <a:off x="2060774" y="3660829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0" name="Oval 379"/>
            <p:cNvSpPr/>
            <p:nvPr/>
          </p:nvSpPr>
          <p:spPr>
            <a:xfrm>
              <a:off x="2244794" y="3660829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1" name="Oval 380"/>
            <p:cNvSpPr/>
            <p:nvPr/>
          </p:nvSpPr>
          <p:spPr>
            <a:xfrm>
              <a:off x="2428814" y="3660829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2" name="Oval 381"/>
            <p:cNvSpPr/>
            <p:nvPr/>
          </p:nvSpPr>
          <p:spPr>
            <a:xfrm>
              <a:off x="2612837" y="3660829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8" name="Oval 467"/>
            <p:cNvSpPr/>
            <p:nvPr/>
          </p:nvSpPr>
          <p:spPr>
            <a:xfrm>
              <a:off x="962336" y="3456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9" name="Oval 468"/>
            <p:cNvSpPr/>
            <p:nvPr/>
          </p:nvSpPr>
          <p:spPr>
            <a:xfrm>
              <a:off x="1146356" y="3456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1330376" y="3456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1" name="Oval 470"/>
            <p:cNvSpPr/>
            <p:nvPr/>
          </p:nvSpPr>
          <p:spPr>
            <a:xfrm>
              <a:off x="1514396" y="3456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2" name="Oval 471"/>
            <p:cNvSpPr/>
            <p:nvPr/>
          </p:nvSpPr>
          <p:spPr>
            <a:xfrm>
              <a:off x="1698416" y="3456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3" name="Oval 472"/>
            <p:cNvSpPr/>
            <p:nvPr/>
          </p:nvSpPr>
          <p:spPr>
            <a:xfrm>
              <a:off x="1882436" y="3456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4" name="Oval 473"/>
            <p:cNvSpPr/>
            <p:nvPr/>
          </p:nvSpPr>
          <p:spPr>
            <a:xfrm>
              <a:off x="2066456" y="3456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5" name="Oval 474"/>
            <p:cNvSpPr/>
            <p:nvPr/>
          </p:nvSpPr>
          <p:spPr>
            <a:xfrm>
              <a:off x="2250476" y="3456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6" name="Oval 475"/>
            <p:cNvSpPr/>
            <p:nvPr/>
          </p:nvSpPr>
          <p:spPr>
            <a:xfrm>
              <a:off x="2434496" y="3456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7" name="Oval 476"/>
            <p:cNvSpPr/>
            <p:nvPr/>
          </p:nvSpPr>
          <p:spPr>
            <a:xfrm>
              <a:off x="2618519" y="3456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8" name="Oval 477"/>
            <p:cNvSpPr/>
            <p:nvPr/>
          </p:nvSpPr>
          <p:spPr>
            <a:xfrm>
              <a:off x="952521" y="3241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9" name="Oval 478"/>
            <p:cNvSpPr/>
            <p:nvPr/>
          </p:nvSpPr>
          <p:spPr>
            <a:xfrm>
              <a:off x="1136541" y="3241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0" name="Oval 479"/>
            <p:cNvSpPr/>
            <p:nvPr/>
          </p:nvSpPr>
          <p:spPr>
            <a:xfrm>
              <a:off x="1320561" y="3241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1" name="Oval 480"/>
            <p:cNvSpPr/>
            <p:nvPr/>
          </p:nvSpPr>
          <p:spPr>
            <a:xfrm>
              <a:off x="1504581" y="3241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2" name="Oval 481"/>
            <p:cNvSpPr/>
            <p:nvPr/>
          </p:nvSpPr>
          <p:spPr>
            <a:xfrm>
              <a:off x="1688601" y="3241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3" name="Oval 482"/>
            <p:cNvSpPr/>
            <p:nvPr/>
          </p:nvSpPr>
          <p:spPr>
            <a:xfrm>
              <a:off x="1872621" y="3241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2056641" y="3241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5" name="Oval 494"/>
            <p:cNvSpPr/>
            <p:nvPr/>
          </p:nvSpPr>
          <p:spPr>
            <a:xfrm>
              <a:off x="2240661" y="3241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6" name="Oval 495"/>
            <p:cNvSpPr/>
            <p:nvPr/>
          </p:nvSpPr>
          <p:spPr>
            <a:xfrm>
              <a:off x="2424681" y="3241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7" name="Oval 496"/>
            <p:cNvSpPr/>
            <p:nvPr/>
          </p:nvSpPr>
          <p:spPr>
            <a:xfrm>
              <a:off x="2608704" y="3241945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664140" y="842154"/>
            <a:ext cx="1826347" cy="3402960"/>
            <a:chOff x="3657021" y="1171345"/>
            <a:chExt cx="1826347" cy="3402960"/>
          </a:xfrm>
        </p:grpSpPr>
        <p:grpSp>
          <p:nvGrpSpPr>
            <p:cNvPr id="370" name="Group 369"/>
            <p:cNvGrpSpPr/>
            <p:nvPr/>
          </p:nvGrpSpPr>
          <p:grpSpPr>
            <a:xfrm>
              <a:off x="3671049" y="3835641"/>
              <a:ext cx="1806356" cy="738664"/>
              <a:chOff x="803640" y="3362835"/>
              <a:chExt cx="2059657" cy="738664"/>
            </a:xfrm>
          </p:grpSpPr>
          <p:sp>
            <p:nvSpPr>
              <p:cNvPr id="371" name="TextBox 370"/>
              <p:cNvSpPr txBox="1"/>
              <p:nvPr/>
            </p:nvSpPr>
            <p:spPr>
              <a:xfrm>
                <a:off x="803640" y="3579862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803640" y="3362835"/>
                <a:ext cx="20596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MT" panose="020B0502020104020203" pitchFamily="34" charset="0"/>
                    <a:cs typeface="Arial" pitchFamily="34" charset="0"/>
                  </a:rPr>
                  <a:t>Of world population suffer from malnutrition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671863" y="361963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39" name="Oval 13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0" name="Oval 149"/>
            <p:cNvSpPr/>
            <p:nvPr/>
          </p:nvSpPr>
          <p:spPr>
            <a:xfrm>
              <a:off x="3671863" y="3432034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3855883" y="3432034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039903" y="3432034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4223923" y="3432034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407943" y="3432034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4591963" y="3432034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4775983" y="3432034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4960003" y="3432034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5144023" y="3432034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5339368" y="3451846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3671863" y="3244431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61" name="Oval 16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671863" y="305682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72" name="Oval 17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671863" y="2869225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83" name="Oval 18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3671863" y="2659771"/>
              <a:ext cx="1800183" cy="144000"/>
              <a:chOff x="2267745" y="2765924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94" name="Oval 193"/>
              <p:cNvSpPr/>
              <p:nvPr/>
            </p:nvSpPr>
            <p:spPr>
              <a:xfrm>
                <a:off x="2267745" y="276592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451765" y="276592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635785" y="276592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819805" y="276592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3003825" y="276592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3187845" y="276592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3371865" y="276592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3555885" y="276592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3739905" y="276592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3923928" y="276592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3657021" y="2120538"/>
              <a:ext cx="1248120" cy="144000"/>
              <a:chOff x="2252903" y="2414294"/>
              <a:chExt cx="1248120" cy="144000"/>
            </a:xfrm>
            <a:solidFill>
              <a:schemeClr val="bg1"/>
            </a:solidFill>
          </p:grpSpPr>
          <p:sp>
            <p:nvSpPr>
              <p:cNvPr id="205" name="Oval 204"/>
              <p:cNvSpPr/>
              <p:nvPr/>
            </p:nvSpPr>
            <p:spPr>
              <a:xfrm>
                <a:off x="2252903" y="241429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436923" y="241429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620943" y="241429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2804963" y="241429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988983" y="241429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3173003" y="241429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357023" y="2414294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3671863" y="2306416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16" name="Oval 21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2" name="Oval 361"/>
            <p:cNvSpPr/>
            <p:nvPr/>
          </p:nvSpPr>
          <p:spPr>
            <a:xfrm>
              <a:off x="4230652" y="1171345"/>
              <a:ext cx="682607" cy="6826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4241931" y="1320116"/>
              <a:ext cx="66459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11%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84" name="Oval 483"/>
            <p:cNvSpPr/>
            <p:nvPr/>
          </p:nvSpPr>
          <p:spPr>
            <a:xfrm>
              <a:off x="3661584" y="2480466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5" name="Oval 484"/>
            <p:cNvSpPr/>
            <p:nvPr/>
          </p:nvSpPr>
          <p:spPr>
            <a:xfrm>
              <a:off x="3845604" y="2480466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6" name="Oval 485"/>
            <p:cNvSpPr/>
            <p:nvPr/>
          </p:nvSpPr>
          <p:spPr>
            <a:xfrm>
              <a:off x="4029624" y="2480466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7" name="Oval 486"/>
            <p:cNvSpPr/>
            <p:nvPr/>
          </p:nvSpPr>
          <p:spPr>
            <a:xfrm>
              <a:off x="4213644" y="2480466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8" name="Oval 487"/>
            <p:cNvSpPr/>
            <p:nvPr/>
          </p:nvSpPr>
          <p:spPr>
            <a:xfrm>
              <a:off x="4397664" y="2480466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9" name="Oval 488"/>
            <p:cNvSpPr/>
            <p:nvPr/>
          </p:nvSpPr>
          <p:spPr>
            <a:xfrm>
              <a:off x="4581684" y="2480466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0" name="Oval 489"/>
            <p:cNvSpPr/>
            <p:nvPr/>
          </p:nvSpPr>
          <p:spPr>
            <a:xfrm>
              <a:off x="4765704" y="2480466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1" name="Oval 490"/>
            <p:cNvSpPr/>
            <p:nvPr/>
          </p:nvSpPr>
          <p:spPr>
            <a:xfrm>
              <a:off x="4949724" y="2480466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2" name="Oval 491"/>
            <p:cNvSpPr/>
            <p:nvPr/>
          </p:nvSpPr>
          <p:spPr>
            <a:xfrm>
              <a:off x="5133744" y="2480466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3" name="Oval 492"/>
            <p:cNvSpPr/>
            <p:nvPr/>
          </p:nvSpPr>
          <p:spPr>
            <a:xfrm>
              <a:off x="5317767" y="2480466"/>
              <a:ext cx="144000" cy="14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4" name="Oval 503"/>
            <p:cNvSpPr/>
            <p:nvPr/>
          </p:nvSpPr>
          <p:spPr>
            <a:xfrm>
              <a:off x="3657021" y="192412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5" name="Oval 504"/>
            <p:cNvSpPr/>
            <p:nvPr/>
          </p:nvSpPr>
          <p:spPr>
            <a:xfrm>
              <a:off x="3841041" y="192412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6" name="Oval 505"/>
            <p:cNvSpPr/>
            <p:nvPr/>
          </p:nvSpPr>
          <p:spPr>
            <a:xfrm>
              <a:off x="4025061" y="192412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7" name="Oval 506"/>
            <p:cNvSpPr/>
            <p:nvPr/>
          </p:nvSpPr>
          <p:spPr>
            <a:xfrm>
              <a:off x="4209081" y="192412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8" name="Oval 507"/>
            <p:cNvSpPr/>
            <p:nvPr/>
          </p:nvSpPr>
          <p:spPr>
            <a:xfrm>
              <a:off x="4393101" y="192412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9" name="Oval 508"/>
            <p:cNvSpPr/>
            <p:nvPr/>
          </p:nvSpPr>
          <p:spPr>
            <a:xfrm>
              <a:off x="4577121" y="192412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0" name="Oval 509"/>
            <p:cNvSpPr/>
            <p:nvPr/>
          </p:nvSpPr>
          <p:spPr>
            <a:xfrm>
              <a:off x="4761141" y="192412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1" name="Oval 510"/>
            <p:cNvSpPr/>
            <p:nvPr/>
          </p:nvSpPr>
          <p:spPr>
            <a:xfrm>
              <a:off x="4945161" y="192412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2" name="Oval 511"/>
            <p:cNvSpPr/>
            <p:nvPr/>
          </p:nvSpPr>
          <p:spPr>
            <a:xfrm>
              <a:off x="5129181" y="192412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3" name="Oval 512"/>
            <p:cNvSpPr/>
            <p:nvPr/>
          </p:nvSpPr>
          <p:spPr>
            <a:xfrm>
              <a:off x="5313204" y="192412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8" name="Oval 597"/>
            <p:cNvSpPr/>
            <p:nvPr/>
          </p:nvSpPr>
          <p:spPr>
            <a:xfrm>
              <a:off x="4963071" y="212598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9" name="Oval 598"/>
            <p:cNvSpPr/>
            <p:nvPr/>
          </p:nvSpPr>
          <p:spPr>
            <a:xfrm>
              <a:off x="5147091" y="212598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0" name="Oval 599"/>
            <p:cNvSpPr/>
            <p:nvPr/>
          </p:nvSpPr>
          <p:spPr>
            <a:xfrm>
              <a:off x="5331111" y="212598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665697" y="2478624"/>
              <a:ext cx="1800183" cy="144000"/>
              <a:chOff x="3801021" y="648878"/>
              <a:chExt cx="1800183" cy="144000"/>
            </a:xfrm>
          </p:grpSpPr>
          <p:sp>
            <p:nvSpPr>
              <p:cNvPr id="601" name="Oval 600"/>
              <p:cNvSpPr/>
              <p:nvPr/>
            </p:nvSpPr>
            <p:spPr>
              <a:xfrm>
                <a:off x="3801021" y="64887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3985041" y="64887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4169061" y="64887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4353081" y="64887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Oval 604"/>
              <p:cNvSpPr/>
              <p:nvPr/>
            </p:nvSpPr>
            <p:spPr>
              <a:xfrm>
                <a:off x="4537101" y="64887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Oval 605"/>
              <p:cNvSpPr/>
              <p:nvPr/>
            </p:nvSpPr>
            <p:spPr>
              <a:xfrm>
                <a:off x="4721121" y="64887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4905141" y="64887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5089161" y="64887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9" name="Oval 608"/>
              <p:cNvSpPr/>
              <p:nvPr/>
            </p:nvSpPr>
            <p:spPr>
              <a:xfrm>
                <a:off x="5273181" y="64887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0" name="Oval 609"/>
              <p:cNvSpPr/>
              <p:nvPr/>
            </p:nvSpPr>
            <p:spPr>
              <a:xfrm>
                <a:off x="5457204" y="64887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1" name="Oval 610"/>
            <p:cNvSpPr/>
            <p:nvPr/>
          </p:nvSpPr>
          <p:spPr>
            <a:xfrm>
              <a:off x="3673912" y="266666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2" name="Oval 611"/>
            <p:cNvSpPr/>
            <p:nvPr/>
          </p:nvSpPr>
          <p:spPr>
            <a:xfrm>
              <a:off x="3857932" y="266666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3" name="Oval 612"/>
            <p:cNvSpPr/>
            <p:nvPr/>
          </p:nvSpPr>
          <p:spPr>
            <a:xfrm>
              <a:off x="4041952" y="266666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4" name="Oval 613"/>
            <p:cNvSpPr/>
            <p:nvPr/>
          </p:nvSpPr>
          <p:spPr>
            <a:xfrm>
              <a:off x="4225972" y="266666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5" name="Oval 614"/>
            <p:cNvSpPr/>
            <p:nvPr/>
          </p:nvSpPr>
          <p:spPr>
            <a:xfrm>
              <a:off x="4409992" y="266666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6" name="Oval 615"/>
            <p:cNvSpPr/>
            <p:nvPr/>
          </p:nvSpPr>
          <p:spPr>
            <a:xfrm>
              <a:off x="4594012" y="266666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7" name="Oval 616"/>
            <p:cNvSpPr/>
            <p:nvPr/>
          </p:nvSpPr>
          <p:spPr>
            <a:xfrm>
              <a:off x="4778032" y="266666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8" name="Oval 617"/>
            <p:cNvSpPr/>
            <p:nvPr/>
          </p:nvSpPr>
          <p:spPr>
            <a:xfrm>
              <a:off x="4962052" y="266666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9" name="Oval 618"/>
            <p:cNvSpPr/>
            <p:nvPr/>
          </p:nvSpPr>
          <p:spPr>
            <a:xfrm>
              <a:off x="5146072" y="266666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0" name="Oval 619"/>
            <p:cNvSpPr/>
            <p:nvPr/>
          </p:nvSpPr>
          <p:spPr>
            <a:xfrm>
              <a:off x="5330095" y="266666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1" name="Oval 620"/>
            <p:cNvSpPr/>
            <p:nvPr/>
          </p:nvSpPr>
          <p:spPr>
            <a:xfrm>
              <a:off x="3673912" y="2874079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2" name="Oval 621"/>
            <p:cNvSpPr/>
            <p:nvPr/>
          </p:nvSpPr>
          <p:spPr>
            <a:xfrm>
              <a:off x="3857932" y="2874079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3" name="Oval 622"/>
            <p:cNvSpPr/>
            <p:nvPr/>
          </p:nvSpPr>
          <p:spPr>
            <a:xfrm>
              <a:off x="4041952" y="2874079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4" name="Oval 623"/>
            <p:cNvSpPr/>
            <p:nvPr/>
          </p:nvSpPr>
          <p:spPr>
            <a:xfrm>
              <a:off x="4225972" y="2874079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5" name="Oval 624"/>
            <p:cNvSpPr/>
            <p:nvPr/>
          </p:nvSpPr>
          <p:spPr>
            <a:xfrm>
              <a:off x="4409992" y="2874079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6" name="Oval 625"/>
            <p:cNvSpPr/>
            <p:nvPr/>
          </p:nvSpPr>
          <p:spPr>
            <a:xfrm>
              <a:off x="4594012" y="2874079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7" name="Oval 626"/>
            <p:cNvSpPr/>
            <p:nvPr/>
          </p:nvSpPr>
          <p:spPr>
            <a:xfrm>
              <a:off x="4778032" y="2874079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8" name="Oval 627"/>
            <p:cNvSpPr/>
            <p:nvPr/>
          </p:nvSpPr>
          <p:spPr>
            <a:xfrm>
              <a:off x="4962052" y="2874079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9" name="Oval 628"/>
            <p:cNvSpPr/>
            <p:nvPr/>
          </p:nvSpPr>
          <p:spPr>
            <a:xfrm>
              <a:off x="5146072" y="2874079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0" name="Oval 629"/>
            <p:cNvSpPr/>
            <p:nvPr/>
          </p:nvSpPr>
          <p:spPr>
            <a:xfrm>
              <a:off x="5330095" y="2874079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1" name="Oval 630"/>
            <p:cNvSpPr/>
            <p:nvPr/>
          </p:nvSpPr>
          <p:spPr>
            <a:xfrm>
              <a:off x="3673912" y="305777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2" name="Oval 631"/>
            <p:cNvSpPr/>
            <p:nvPr/>
          </p:nvSpPr>
          <p:spPr>
            <a:xfrm>
              <a:off x="3857932" y="305777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3" name="Oval 632"/>
            <p:cNvSpPr/>
            <p:nvPr/>
          </p:nvSpPr>
          <p:spPr>
            <a:xfrm>
              <a:off x="4041952" y="305777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4" name="Oval 633"/>
            <p:cNvSpPr/>
            <p:nvPr/>
          </p:nvSpPr>
          <p:spPr>
            <a:xfrm>
              <a:off x="4225972" y="305777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4409992" y="305777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6" name="Oval 635"/>
            <p:cNvSpPr/>
            <p:nvPr/>
          </p:nvSpPr>
          <p:spPr>
            <a:xfrm>
              <a:off x="4594012" y="305777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7" name="Oval 636"/>
            <p:cNvSpPr/>
            <p:nvPr/>
          </p:nvSpPr>
          <p:spPr>
            <a:xfrm>
              <a:off x="4778032" y="305777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8" name="Oval 637"/>
            <p:cNvSpPr/>
            <p:nvPr/>
          </p:nvSpPr>
          <p:spPr>
            <a:xfrm>
              <a:off x="4962052" y="305777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9" name="Oval 638"/>
            <p:cNvSpPr/>
            <p:nvPr/>
          </p:nvSpPr>
          <p:spPr>
            <a:xfrm>
              <a:off x="5146072" y="305777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0" name="Oval 639"/>
            <p:cNvSpPr/>
            <p:nvPr/>
          </p:nvSpPr>
          <p:spPr>
            <a:xfrm>
              <a:off x="5330095" y="305777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3673912" y="325743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2" name="Oval 641"/>
            <p:cNvSpPr/>
            <p:nvPr/>
          </p:nvSpPr>
          <p:spPr>
            <a:xfrm>
              <a:off x="3857932" y="325743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3" name="Oval 642"/>
            <p:cNvSpPr/>
            <p:nvPr/>
          </p:nvSpPr>
          <p:spPr>
            <a:xfrm>
              <a:off x="4041952" y="325743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4" name="Oval 643"/>
            <p:cNvSpPr/>
            <p:nvPr/>
          </p:nvSpPr>
          <p:spPr>
            <a:xfrm>
              <a:off x="4225972" y="325743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5" name="Oval 644"/>
            <p:cNvSpPr/>
            <p:nvPr/>
          </p:nvSpPr>
          <p:spPr>
            <a:xfrm>
              <a:off x="4409992" y="325743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6" name="Oval 645"/>
            <p:cNvSpPr/>
            <p:nvPr/>
          </p:nvSpPr>
          <p:spPr>
            <a:xfrm>
              <a:off x="4594012" y="325743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7" name="Oval 646"/>
            <p:cNvSpPr/>
            <p:nvPr/>
          </p:nvSpPr>
          <p:spPr>
            <a:xfrm>
              <a:off x="4778032" y="325743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8" name="Oval 647"/>
            <p:cNvSpPr/>
            <p:nvPr/>
          </p:nvSpPr>
          <p:spPr>
            <a:xfrm>
              <a:off x="4962052" y="325743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9" name="Oval 648"/>
            <p:cNvSpPr/>
            <p:nvPr/>
          </p:nvSpPr>
          <p:spPr>
            <a:xfrm>
              <a:off x="5146072" y="325743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0" name="Oval 649"/>
            <p:cNvSpPr/>
            <p:nvPr/>
          </p:nvSpPr>
          <p:spPr>
            <a:xfrm>
              <a:off x="5330095" y="325743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1" name="Oval 650"/>
            <p:cNvSpPr/>
            <p:nvPr/>
          </p:nvSpPr>
          <p:spPr>
            <a:xfrm>
              <a:off x="3673912" y="343298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2" name="Oval 651"/>
            <p:cNvSpPr/>
            <p:nvPr/>
          </p:nvSpPr>
          <p:spPr>
            <a:xfrm>
              <a:off x="3857932" y="343298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3" name="Oval 652"/>
            <p:cNvSpPr/>
            <p:nvPr/>
          </p:nvSpPr>
          <p:spPr>
            <a:xfrm>
              <a:off x="4041952" y="343298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4" name="Oval 653"/>
            <p:cNvSpPr/>
            <p:nvPr/>
          </p:nvSpPr>
          <p:spPr>
            <a:xfrm>
              <a:off x="4225972" y="343298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5" name="Oval 654"/>
            <p:cNvSpPr/>
            <p:nvPr/>
          </p:nvSpPr>
          <p:spPr>
            <a:xfrm>
              <a:off x="4409992" y="343298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6" name="Oval 655"/>
            <p:cNvSpPr/>
            <p:nvPr/>
          </p:nvSpPr>
          <p:spPr>
            <a:xfrm>
              <a:off x="4594012" y="343298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7" name="Oval 656"/>
            <p:cNvSpPr/>
            <p:nvPr/>
          </p:nvSpPr>
          <p:spPr>
            <a:xfrm>
              <a:off x="4778032" y="343298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8" name="Oval 657"/>
            <p:cNvSpPr/>
            <p:nvPr/>
          </p:nvSpPr>
          <p:spPr>
            <a:xfrm>
              <a:off x="4962052" y="343298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9" name="Oval 658"/>
            <p:cNvSpPr/>
            <p:nvPr/>
          </p:nvSpPr>
          <p:spPr>
            <a:xfrm>
              <a:off x="5146072" y="343298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E38F2A-958E-42D0-A75C-2B43CC71B471}"/>
              </a:ext>
            </a:extLst>
          </p:cNvPr>
          <p:cNvGrpSpPr/>
          <p:nvPr/>
        </p:nvGrpSpPr>
        <p:grpSpPr>
          <a:xfrm>
            <a:off x="885108" y="808822"/>
            <a:ext cx="1834108" cy="3187516"/>
            <a:chOff x="898807" y="837045"/>
            <a:chExt cx="1834108" cy="3187516"/>
          </a:xfrm>
        </p:grpSpPr>
        <p:grpSp>
          <p:nvGrpSpPr>
            <p:cNvPr id="373" name="Group 372"/>
            <p:cNvGrpSpPr/>
            <p:nvPr/>
          </p:nvGrpSpPr>
          <p:grpSpPr>
            <a:xfrm>
              <a:off x="898807" y="3501341"/>
              <a:ext cx="1806356" cy="523220"/>
              <a:chOff x="803640" y="3362835"/>
              <a:chExt cx="2059657" cy="523220"/>
            </a:xfrm>
          </p:grpSpPr>
          <p:sp>
            <p:nvSpPr>
              <p:cNvPr id="374" name="TextBox 373"/>
              <p:cNvSpPr txBox="1"/>
              <p:nvPr/>
            </p:nvSpPr>
            <p:spPr>
              <a:xfrm>
                <a:off x="803640" y="3579862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803640" y="3362835"/>
                <a:ext cx="20596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MT" panose="020B0502020104020203" pitchFamily="34" charset="0"/>
                    <a:cs typeface="Arial" pitchFamily="34" charset="0"/>
                  </a:rPr>
                  <a:t>Deaths a year due to fake medicine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3" name="Oval 362"/>
            <p:cNvSpPr/>
            <p:nvPr/>
          </p:nvSpPr>
          <p:spPr>
            <a:xfrm>
              <a:off x="1453051" y="837045"/>
              <a:ext cx="682607" cy="6826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1458863" y="977951"/>
              <a:ext cx="66459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4%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928163" y="3337645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49" name="Oval 24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928163" y="315004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0" name="Oval 25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928163" y="296244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71" name="Oval 27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928163" y="2774840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82" name="Oval 28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>
              <a:off x="928163" y="2587237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93" name="Oval 29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928163" y="2399634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04" name="Oval 30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928163" y="2212031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15" name="Oval 31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>
              <a:off x="928163" y="1851005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41" name="Oval 44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2" name="Group 451"/>
            <p:cNvGrpSpPr/>
            <p:nvPr/>
          </p:nvGrpSpPr>
          <p:grpSpPr>
            <a:xfrm>
              <a:off x="928163" y="202442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53" name="Oval 45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928163" y="1649222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48" name="Oval 347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068CC4-9540-45FE-8DF0-915D63CA7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517" y="2028208"/>
              <a:ext cx="1804572" cy="140220"/>
            </a:xfrm>
            <a:prstGeom prst="rect">
              <a:avLst/>
            </a:prstGeom>
          </p:spPr>
        </p:pic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A617EBA3-EE46-4ED3-BE83-44364D0FFF48}"/>
                </a:ext>
              </a:extLst>
            </p:cNvPr>
            <p:cNvGrpSpPr/>
            <p:nvPr/>
          </p:nvGrpSpPr>
          <p:grpSpPr>
            <a:xfrm>
              <a:off x="928163" y="1842550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D1EFD976-743F-4C8D-A5E7-958B5B3ED82F}"/>
                  </a:ext>
                </a:extLst>
              </p:cNvPr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7012F690-7BBE-4230-AB79-4637C52F6B2C}"/>
                  </a:ext>
                </a:extLst>
              </p:cNvPr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58E9E3AF-B4FC-4098-85CD-EFCF144B516D}"/>
                  </a:ext>
                </a:extLst>
              </p:cNvPr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E1DF4785-41BD-407D-9D01-33DD9D2F65F5}"/>
                  </a:ext>
                </a:extLst>
              </p:cNvPr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8AD3388F-6AF3-4E23-9AAE-4F52D62238B0}"/>
                  </a:ext>
                </a:extLst>
              </p:cNvPr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1799AB26-A995-4F46-883B-123B79509E5C}"/>
                  </a:ext>
                </a:extLst>
              </p:cNvPr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5A7DD38C-91AD-4028-88A7-DD305E898E43}"/>
                  </a:ext>
                </a:extLst>
              </p:cNvPr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D28EF026-5017-40D5-802E-896910DAF3A4}"/>
                  </a:ext>
                </a:extLst>
              </p:cNvPr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54E64666-2411-4C6C-AC65-7848D542B737}"/>
                  </a:ext>
                </a:extLst>
              </p:cNvPr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10D95CDB-6C73-4C0C-87E1-5FF6C8B8A6B1}"/>
                  </a:ext>
                </a:extLst>
              </p:cNvPr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1941EB5E-21D5-4F4B-83A8-A42222289D6F}"/>
                </a:ext>
              </a:extLst>
            </p:cNvPr>
            <p:cNvGrpSpPr/>
            <p:nvPr/>
          </p:nvGrpSpPr>
          <p:grpSpPr>
            <a:xfrm>
              <a:off x="928098" y="2210086"/>
              <a:ext cx="1804572" cy="519206"/>
              <a:chOff x="927517" y="1649222"/>
              <a:chExt cx="1804572" cy="519206"/>
            </a:xfrm>
          </p:grpSpPr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F5807EEC-DC44-437D-BD8F-992A3079D5B2}"/>
                  </a:ext>
                </a:extLst>
              </p:cNvPr>
              <p:cNvGrpSpPr/>
              <p:nvPr/>
            </p:nvGrpSpPr>
            <p:grpSpPr>
              <a:xfrm>
                <a:off x="928163" y="1649222"/>
                <a:ext cx="1800183" cy="144000"/>
                <a:chOff x="2267745" y="2787775"/>
                <a:chExt cx="1800183" cy="144000"/>
              </a:xfrm>
              <a:solidFill>
                <a:schemeClr val="bg1"/>
              </a:solidFill>
            </p:grpSpPr>
            <p:sp>
              <p:nvSpPr>
                <p:cNvPr id="534" name="Oval 533">
                  <a:extLst>
                    <a:ext uri="{FF2B5EF4-FFF2-40B4-BE49-F238E27FC236}">
                      <a16:creationId xmlns:a16="http://schemas.microsoft.com/office/drawing/2014/main" id="{B563DB75-1E51-438C-B1A5-D69BABF0AE5E}"/>
                    </a:ext>
                  </a:extLst>
                </p:cNvPr>
                <p:cNvSpPr/>
                <p:nvPr/>
              </p:nvSpPr>
              <p:spPr>
                <a:xfrm>
                  <a:off x="22677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id="{686752C6-6D2D-44A8-9BD3-87B4FEB82EC6}"/>
                    </a:ext>
                  </a:extLst>
                </p:cNvPr>
                <p:cNvSpPr/>
                <p:nvPr/>
              </p:nvSpPr>
              <p:spPr>
                <a:xfrm>
                  <a:off x="24517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6" name="Oval 535">
                  <a:extLst>
                    <a:ext uri="{FF2B5EF4-FFF2-40B4-BE49-F238E27FC236}">
                      <a16:creationId xmlns:a16="http://schemas.microsoft.com/office/drawing/2014/main" id="{3F33FF38-8FB6-4AF4-9A64-10D11622DB3F}"/>
                    </a:ext>
                  </a:extLst>
                </p:cNvPr>
                <p:cNvSpPr/>
                <p:nvPr/>
              </p:nvSpPr>
              <p:spPr>
                <a:xfrm>
                  <a:off x="26357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7" name="Oval 536">
                  <a:extLst>
                    <a:ext uri="{FF2B5EF4-FFF2-40B4-BE49-F238E27FC236}">
                      <a16:creationId xmlns:a16="http://schemas.microsoft.com/office/drawing/2014/main" id="{C4E4C674-4B32-45A5-8F0C-947092FBCE03}"/>
                    </a:ext>
                  </a:extLst>
                </p:cNvPr>
                <p:cNvSpPr/>
                <p:nvPr/>
              </p:nvSpPr>
              <p:spPr>
                <a:xfrm>
                  <a:off x="28198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8" name="Oval 537">
                  <a:extLst>
                    <a:ext uri="{FF2B5EF4-FFF2-40B4-BE49-F238E27FC236}">
                      <a16:creationId xmlns:a16="http://schemas.microsoft.com/office/drawing/2014/main" id="{1C5D6BDF-3E76-47CA-85E8-7974F0906C3F}"/>
                    </a:ext>
                  </a:extLst>
                </p:cNvPr>
                <p:cNvSpPr/>
                <p:nvPr/>
              </p:nvSpPr>
              <p:spPr>
                <a:xfrm>
                  <a:off x="300382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A1F116C4-BF4F-49B1-9FDE-E73480D9087B}"/>
                    </a:ext>
                  </a:extLst>
                </p:cNvPr>
                <p:cNvSpPr/>
                <p:nvPr/>
              </p:nvSpPr>
              <p:spPr>
                <a:xfrm>
                  <a:off x="31878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6B35A7FD-9996-4CB9-B5DD-B0C7A99D0F96}"/>
                    </a:ext>
                  </a:extLst>
                </p:cNvPr>
                <p:cNvSpPr/>
                <p:nvPr/>
              </p:nvSpPr>
              <p:spPr>
                <a:xfrm>
                  <a:off x="33718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6AF7B0A5-A2F7-47FD-B6C2-E0E5CEECBD1B}"/>
                    </a:ext>
                  </a:extLst>
                </p:cNvPr>
                <p:cNvSpPr/>
                <p:nvPr/>
              </p:nvSpPr>
              <p:spPr>
                <a:xfrm>
                  <a:off x="35558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B513428A-8CB3-45A5-959B-C7A8CAC60814}"/>
                    </a:ext>
                  </a:extLst>
                </p:cNvPr>
                <p:cNvSpPr/>
                <p:nvPr/>
              </p:nvSpPr>
              <p:spPr>
                <a:xfrm>
                  <a:off x="37399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258C7CE1-8F0A-4CDB-88B6-B5AD459B33D3}"/>
                    </a:ext>
                  </a:extLst>
                </p:cNvPr>
                <p:cNvSpPr/>
                <p:nvPr/>
              </p:nvSpPr>
              <p:spPr>
                <a:xfrm>
                  <a:off x="3923928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22" name="Picture 521">
                <a:extLst>
                  <a:ext uri="{FF2B5EF4-FFF2-40B4-BE49-F238E27FC236}">
                    <a16:creationId xmlns:a16="http://schemas.microsoft.com/office/drawing/2014/main" id="{B4DBE732-3F65-45C0-9ADD-27FE48DAB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7517" y="2028208"/>
                <a:ext cx="1804572" cy="140220"/>
              </a:xfrm>
              <a:prstGeom prst="rect">
                <a:avLst/>
              </a:prstGeom>
            </p:spPr>
          </p:pic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5FE7CFFA-B6B1-4555-9EA9-0D3EDD4EE8E3}"/>
                  </a:ext>
                </a:extLst>
              </p:cNvPr>
              <p:cNvGrpSpPr/>
              <p:nvPr/>
            </p:nvGrpSpPr>
            <p:grpSpPr>
              <a:xfrm>
                <a:off x="928163" y="1842550"/>
                <a:ext cx="1800183" cy="144000"/>
                <a:chOff x="2267745" y="2787775"/>
                <a:chExt cx="1800183" cy="144000"/>
              </a:xfrm>
              <a:solidFill>
                <a:schemeClr val="bg1"/>
              </a:solidFill>
            </p:grpSpPr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340CA47E-8038-4597-A1B0-4E135337CE04}"/>
                    </a:ext>
                  </a:extLst>
                </p:cNvPr>
                <p:cNvSpPr/>
                <p:nvPr/>
              </p:nvSpPr>
              <p:spPr>
                <a:xfrm>
                  <a:off x="22677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5" name="Oval 524">
                  <a:extLst>
                    <a:ext uri="{FF2B5EF4-FFF2-40B4-BE49-F238E27FC236}">
                      <a16:creationId xmlns:a16="http://schemas.microsoft.com/office/drawing/2014/main" id="{B4F55454-D848-4273-9DD2-58E7F6396B46}"/>
                    </a:ext>
                  </a:extLst>
                </p:cNvPr>
                <p:cNvSpPr/>
                <p:nvPr/>
              </p:nvSpPr>
              <p:spPr>
                <a:xfrm>
                  <a:off x="24517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6" name="Oval 525">
                  <a:extLst>
                    <a:ext uri="{FF2B5EF4-FFF2-40B4-BE49-F238E27FC236}">
                      <a16:creationId xmlns:a16="http://schemas.microsoft.com/office/drawing/2014/main" id="{4116139C-6917-4390-B470-82435F418327}"/>
                    </a:ext>
                  </a:extLst>
                </p:cNvPr>
                <p:cNvSpPr/>
                <p:nvPr/>
              </p:nvSpPr>
              <p:spPr>
                <a:xfrm>
                  <a:off x="26357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7" name="Oval 526">
                  <a:extLst>
                    <a:ext uri="{FF2B5EF4-FFF2-40B4-BE49-F238E27FC236}">
                      <a16:creationId xmlns:a16="http://schemas.microsoft.com/office/drawing/2014/main" id="{968DF798-EDB1-47FC-B58F-5547015B5881}"/>
                    </a:ext>
                  </a:extLst>
                </p:cNvPr>
                <p:cNvSpPr/>
                <p:nvPr/>
              </p:nvSpPr>
              <p:spPr>
                <a:xfrm>
                  <a:off x="28198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8" name="Oval 527">
                  <a:extLst>
                    <a:ext uri="{FF2B5EF4-FFF2-40B4-BE49-F238E27FC236}">
                      <a16:creationId xmlns:a16="http://schemas.microsoft.com/office/drawing/2014/main" id="{841CF344-919E-49D2-AFD0-1E9300A61018}"/>
                    </a:ext>
                  </a:extLst>
                </p:cNvPr>
                <p:cNvSpPr/>
                <p:nvPr/>
              </p:nvSpPr>
              <p:spPr>
                <a:xfrm>
                  <a:off x="300382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9" name="Oval 528">
                  <a:extLst>
                    <a:ext uri="{FF2B5EF4-FFF2-40B4-BE49-F238E27FC236}">
                      <a16:creationId xmlns:a16="http://schemas.microsoft.com/office/drawing/2014/main" id="{4D23F74C-F6F9-4886-95B9-61DB88F36952}"/>
                    </a:ext>
                  </a:extLst>
                </p:cNvPr>
                <p:cNvSpPr/>
                <p:nvPr/>
              </p:nvSpPr>
              <p:spPr>
                <a:xfrm>
                  <a:off x="31878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0" name="Oval 529">
                  <a:extLst>
                    <a:ext uri="{FF2B5EF4-FFF2-40B4-BE49-F238E27FC236}">
                      <a16:creationId xmlns:a16="http://schemas.microsoft.com/office/drawing/2014/main" id="{8C20D560-4AA5-4982-9238-2CC38B54A4A4}"/>
                    </a:ext>
                  </a:extLst>
                </p:cNvPr>
                <p:cNvSpPr/>
                <p:nvPr/>
              </p:nvSpPr>
              <p:spPr>
                <a:xfrm>
                  <a:off x="33718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1AF76897-C544-4178-904E-D66586AA33D8}"/>
                    </a:ext>
                  </a:extLst>
                </p:cNvPr>
                <p:cNvSpPr/>
                <p:nvPr/>
              </p:nvSpPr>
              <p:spPr>
                <a:xfrm>
                  <a:off x="35558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2" name="Oval 531">
                  <a:extLst>
                    <a:ext uri="{FF2B5EF4-FFF2-40B4-BE49-F238E27FC236}">
                      <a16:creationId xmlns:a16="http://schemas.microsoft.com/office/drawing/2014/main" id="{E48EF397-DF74-4C44-8CC2-561E56939CF5}"/>
                    </a:ext>
                  </a:extLst>
                </p:cNvPr>
                <p:cNvSpPr/>
                <p:nvPr/>
              </p:nvSpPr>
              <p:spPr>
                <a:xfrm>
                  <a:off x="37399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37E98F98-E1C9-49C8-8DB3-761C1C96BC37}"/>
                    </a:ext>
                  </a:extLst>
                </p:cNvPr>
                <p:cNvSpPr/>
                <p:nvPr/>
              </p:nvSpPr>
              <p:spPr>
                <a:xfrm>
                  <a:off x="3923928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49F46653-2343-49DB-A6D9-1622D2ECB02B}"/>
                </a:ext>
              </a:extLst>
            </p:cNvPr>
            <p:cNvGrpSpPr/>
            <p:nvPr/>
          </p:nvGrpSpPr>
          <p:grpSpPr>
            <a:xfrm>
              <a:off x="928343" y="2774840"/>
              <a:ext cx="1804572" cy="519206"/>
              <a:chOff x="927517" y="1649222"/>
              <a:chExt cx="1804572" cy="519206"/>
            </a:xfrm>
          </p:grpSpPr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EB2A4C6A-3FFE-4884-BC8D-130B9EE18379}"/>
                  </a:ext>
                </a:extLst>
              </p:cNvPr>
              <p:cNvGrpSpPr/>
              <p:nvPr/>
            </p:nvGrpSpPr>
            <p:grpSpPr>
              <a:xfrm>
                <a:off x="928163" y="1649222"/>
                <a:ext cx="1800183" cy="144000"/>
                <a:chOff x="2267745" y="2787775"/>
                <a:chExt cx="1800183" cy="144000"/>
              </a:xfrm>
              <a:solidFill>
                <a:schemeClr val="bg1"/>
              </a:solidFill>
            </p:grpSpPr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3A02720C-901F-43F1-A957-F4E3B244A4E4}"/>
                    </a:ext>
                  </a:extLst>
                </p:cNvPr>
                <p:cNvSpPr/>
                <p:nvPr/>
              </p:nvSpPr>
              <p:spPr>
                <a:xfrm>
                  <a:off x="22677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27370EDE-46AC-4B81-804A-2DB07662FC36}"/>
                    </a:ext>
                  </a:extLst>
                </p:cNvPr>
                <p:cNvSpPr/>
                <p:nvPr/>
              </p:nvSpPr>
              <p:spPr>
                <a:xfrm>
                  <a:off x="24517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0" name="Oval 559">
                  <a:extLst>
                    <a:ext uri="{FF2B5EF4-FFF2-40B4-BE49-F238E27FC236}">
                      <a16:creationId xmlns:a16="http://schemas.microsoft.com/office/drawing/2014/main" id="{11CC3A70-3BCD-41FB-B58C-795410E078B7}"/>
                    </a:ext>
                  </a:extLst>
                </p:cNvPr>
                <p:cNvSpPr/>
                <p:nvPr/>
              </p:nvSpPr>
              <p:spPr>
                <a:xfrm>
                  <a:off x="26357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3827D17A-89B0-4A52-81EF-993A918C159A}"/>
                    </a:ext>
                  </a:extLst>
                </p:cNvPr>
                <p:cNvSpPr/>
                <p:nvPr/>
              </p:nvSpPr>
              <p:spPr>
                <a:xfrm>
                  <a:off x="28198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2" name="Oval 561">
                  <a:extLst>
                    <a:ext uri="{FF2B5EF4-FFF2-40B4-BE49-F238E27FC236}">
                      <a16:creationId xmlns:a16="http://schemas.microsoft.com/office/drawing/2014/main" id="{10E71946-8C23-4742-9F75-B9BEDAC31826}"/>
                    </a:ext>
                  </a:extLst>
                </p:cNvPr>
                <p:cNvSpPr/>
                <p:nvPr/>
              </p:nvSpPr>
              <p:spPr>
                <a:xfrm>
                  <a:off x="300382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DAD95A13-4811-440C-8E9F-E03B83B3D3D4}"/>
                    </a:ext>
                  </a:extLst>
                </p:cNvPr>
                <p:cNvSpPr/>
                <p:nvPr/>
              </p:nvSpPr>
              <p:spPr>
                <a:xfrm>
                  <a:off x="31878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9EE00FB0-00AA-4CC0-93D5-2CCD121D0033}"/>
                    </a:ext>
                  </a:extLst>
                </p:cNvPr>
                <p:cNvSpPr/>
                <p:nvPr/>
              </p:nvSpPr>
              <p:spPr>
                <a:xfrm>
                  <a:off x="33718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5" name="Oval 564">
                  <a:extLst>
                    <a:ext uri="{FF2B5EF4-FFF2-40B4-BE49-F238E27FC236}">
                      <a16:creationId xmlns:a16="http://schemas.microsoft.com/office/drawing/2014/main" id="{EB3AC70F-1777-43B9-B2ED-DA10A3EC1811}"/>
                    </a:ext>
                  </a:extLst>
                </p:cNvPr>
                <p:cNvSpPr/>
                <p:nvPr/>
              </p:nvSpPr>
              <p:spPr>
                <a:xfrm>
                  <a:off x="35558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6" name="Oval 565">
                  <a:extLst>
                    <a:ext uri="{FF2B5EF4-FFF2-40B4-BE49-F238E27FC236}">
                      <a16:creationId xmlns:a16="http://schemas.microsoft.com/office/drawing/2014/main" id="{B5582726-50E4-4235-AC1D-EF4751C924E0}"/>
                    </a:ext>
                  </a:extLst>
                </p:cNvPr>
                <p:cNvSpPr/>
                <p:nvPr/>
              </p:nvSpPr>
              <p:spPr>
                <a:xfrm>
                  <a:off x="37399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7" name="Oval 566">
                  <a:extLst>
                    <a:ext uri="{FF2B5EF4-FFF2-40B4-BE49-F238E27FC236}">
                      <a16:creationId xmlns:a16="http://schemas.microsoft.com/office/drawing/2014/main" id="{7AE96E72-B1C5-4CAF-AF5E-E670469E8C19}"/>
                    </a:ext>
                  </a:extLst>
                </p:cNvPr>
                <p:cNvSpPr/>
                <p:nvPr/>
              </p:nvSpPr>
              <p:spPr>
                <a:xfrm>
                  <a:off x="3923928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46" name="Picture 545">
                <a:extLst>
                  <a:ext uri="{FF2B5EF4-FFF2-40B4-BE49-F238E27FC236}">
                    <a16:creationId xmlns:a16="http://schemas.microsoft.com/office/drawing/2014/main" id="{540387D0-813E-47E5-8D98-BF84721A9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7517" y="2028208"/>
                <a:ext cx="1804572" cy="140220"/>
              </a:xfrm>
              <a:prstGeom prst="rect">
                <a:avLst/>
              </a:prstGeom>
            </p:spPr>
          </p:pic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D2190E10-D087-4C0A-AB84-2D8D556E0EF7}"/>
                  </a:ext>
                </a:extLst>
              </p:cNvPr>
              <p:cNvGrpSpPr/>
              <p:nvPr/>
            </p:nvGrpSpPr>
            <p:grpSpPr>
              <a:xfrm>
                <a:off x="928163" y="1842550"/>
                <a:ext cx="1800183" cy="144000"/>
                <a:chOff x="2267745" y="2787775"/>
                <a:chExt cx="1800183" cy="144000"/>
              </a:xfrm>
              <a:solidFill>
                <a:schemeClr val="bg1"/>
              </a:solidFill>
            </p:grpSpPr>
            <p:sp>
              <p:nvSpPr>
                <p:cNvPr id="548" name="Oval 547">
                  <a:extLst>
                    <a:ext uri="{FF2B5EF4-FFF2-40B4-BE49-F238E27FC236}">
                      <a16:creationId xmlns:a16="http://schemas.microsoft.com/office/drawing/2014/main" id="{D264889D-A120-4167-BA94-4CF355B526EC}"/>
                    </a:ext>
                  </a:extLst>
                </p:cNvPr>
                <p:cNvSpPr/>
                <p:nvPr/>
              </p:nvSpPr>
              <p:spPr>
                <a:xfrm>
                  <a:off x="22677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9" name="Oval 548">
                  <a:extLst>
                    <a:ext uri="{FF2B5EF4-FFF2-40B4-BE49-F238E27FC236}">
                      <a16:creationId xmlns:a16="http://schemas.microsoft.com/office/drawing/2014/main" id="{F263A963-32B4-4FC0-B355-07E3954D278A}"/>
                    </a:ext>
                  </a:extLst>
                </p:cNvPr>
                <p:cNvSpPr/>
                <p:nvPr/>
              </p:nvSpPr>
              <p:spPr>
                <a:xfrm>
                  <a:off x="24517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7F822340-BE0E-407A-9B97-30EDAAD5952B}"/>
                    </a:ext>
                  </a:extLst>
                </p:cNvPr>
                <p:cNvSpPr/>
                <p:nvPr/>
              </p:nvSpPr>
              <p:spPr>
                <a:xfrm>
                  <a:off x="26357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87EA63F2-135A-4339-B4FF-2947EA4DD0DB}"/>
                    </a:ext>
                  </a:extLst>
                </p:cNvPr>
                <p:cNvSpPr/>
                <p:nvPr/>
              </p:nvSpPr>
              <p:spPr>
                <a:xfrm>
                  <a:off x="28198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2" name="Oval 551">
                  <a:extLst>
                    <a:ext uri="{FF2B5EF4-FFF2-40B4-BE49-F238E27FC236}">
                      <a16:creationId xmlns:a16="http://schemas.microsoft.com/office/drawing/2014/main" id="{2941D27A-E9A3-44E6-B0BF-5C9A1E0B24E6}"/>
                    </a:ext>
                  </a:extLst>
                </p:cNvPr>
                <p:cNvSpPr/>
                <p:nvPr/>
              </p:nvSpPr>
              <p:spPr>
                <a:xfrm>
                  <a:off x="300382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4195609D-CB0B-4BDA-A7AC-9836D3332C21}"/>
                    </a:ext>
                  </a:extLst>
                </p:cNvPr>
                <p:cNvSpPr/>
                <p:nvPr/>
              </p:nvSpPr>
              <p:spPr>
                <a:xfrm>
                  <a:off x="318784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4" name="Oval 553">
                  <a:extLst>
                    <a:ext uri="{FF2B5EF4-FFF2-40B4-BE49-F238E27FC236}">
                      <a16:creationId xmlns:a16="http://schemas.microsoft.com/office/drawing/2014/main" id="{438A590A-83F9-4F7C-AB07-3EAEBA372BE1}"/>
                    </a:ext>
                  </a:extLst>
                </p:cNvPr>
                <p:cNvSpPr/>
                <p:nvPr/>
              </p:nvSpPr>
              <p:spPr>
                <a:xfrm>
                  <a:off x="337186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8FCCA9AA-72BD-46F6-9BD8-355874F5D09E}"/>
                    </a:ext>
                  </a:extLst>
                </p:cNvPr>
                <p:cNvSpPr/>
                <p:nvPr/>
              </p:nvSpPr>
              <p:spPr>
                <a:xfrm>
                  <a:off x="355588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745FFB5A-1AB3-4E9B-9AAC-27A80E92D912}"/>
                    </a:ext>
                  </a:extLst>
                </p:cNvPr>
                <p:cNvSpPr/>
                <p:nvPr/>
              </p:nvSpPr>
              <p:spPr>
                <a:xfrm>
                  <a:off x="3739905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7" name="Oval 556">
                  <a:extLst>
                    <a:ext uri="{FF2B5EF4-FFF2-40B4-BE49-F238E27FC236}">
                      <a16:creationId xmlns:a16="http://schemas.microsoft.com/office/drawing/2014/main" id="{C7294F6C-14FC-4D8B-ACED-5E83C8C99285}"/>
                    </a:ext>
                  </a:extLst>
                </p:cNvPr>
                <p:cNvSpPr/>
                <p:nvPr/>
              </p:nvSpPr>
              <p:spPr>
                <a:xfrm>
                  <a:off x="3923928" y="278777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1CFAEA35-B6D9-431C-816D-C00B15FF04A9}"/>
                </a:ext>
              </a:extLst>
            </p:cNvPr>
            <p:cNvSpPr/>
            <p:nvPr/>
          </p:nvSpPr>
          <p:spPr>
            <a:xfrm>
              <a:off x="930055" y="3326853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DBCC0245-8EF6-441D-A038-70E296ACFA7E}"/>
                </a:ext>
              </a:extLst>
            </p:cNvPr>
            <p:cNvSpPr/>
            <p:nvPr/>
          </p:nvSpPr>
          <p:spPr>
            <a:xfrm>
              <a:off x="1114075" y="3326853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B19E124D-9375-486F-AF70-EFF920AC908F}"/>
                </a:ext>
              </a:extLst>
            </p:cNvPr>
            <p:cNvSpPr/>
            <p:nvPr/>
          </p:nvSpPr>
          <p:spPr>
            <a:xfrm>
              <a:off x="1298095" y="3326853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BEACE083-EFD6-4D60-85CE-8800753DA3E1}"/>
                </a:ext>
              </a:extLst>
            </p:cNvPr>
            <p:cNvSpPr/>
            <p:nvPr/>
          </p:nvSpPr>
          <p:spPr>
            <a:xfrm>
              <a:off x="1482115" y="3326853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274BB17A-109E-498C-AD05-A6836D4272D4}"/>
                </a:ext>
              </a:extLst>
            </p:cNvPr>
            <p:cNvSpPr/>
            <p:nvPr/>
          </p:nvSpPr>
          <p:spPr>
            <a:xfrm>
              <a:off x="1666135" y="3326853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8B30C40C-8209-4A5A-8667-378119AE2A8A}"/>
                </a:ext>
              </a:extLst>
            </p:cNvPr>
            <p:cNvSpPr/>
            <p:nvPr/>
          </p:nvSpPr>
          <p:spPr>
            <a:xfrm>
              <a:off x="1850155" y="3326853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902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>
                <a:latin typeface="Rockwell" panose="02060603020205020403" pitchFamily="18" charset="0"/>
              </a:rPr>
              <a:t>Medicine Reminder</a:t>
            </a:r>
            <a:endParaRPr lang="ko-KR" altLang="en-US" sz="3200" b="1" dirty="0">
              <a:latin typeface="Rockwell" panose="02060603020205020403" pitchFamily="18" charset="0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380083" y="106055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4670" b="160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39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9552" y="1923678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404040"/>
                </a:solidFill>
                <a:latin typeface="Rockwell" panose="02060603020205020403" pitchFamily="18" charset="0"/>
              </a:rPr>
              <a:t>Present Market Situation</a:t>
            </a:r>
          </a:p>
        </p:txBody>
      </p:sp>
    </p:spTree>
    <p:extLst>
      <p:ext uri="{BB962C8B-B14F-4D97-AF65-F5344CB8AC3E}">
        <p14:creationId xmlns:p14="http://schemas.microsoft.com/office/powerpoint/2010/main" val="40788983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atin typeface="Rockwell" panose="02060603020205020403" pitchFamily="18" charset="0"/>
              </a:rPr>
              <a:t>Top Competitors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15566"/>
            <a:ext cx="2490126" cy="792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301832"/>
            <a:ext cx="2666603" cy="915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075806"/>
            <a:ext cx="2232248" cy="864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615" y="2499742"/>
            <a:ext cx="2673811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47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19548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04040"/>
                </a:solidFill>
                <a:latin typeface="Rockwell" panose="02060603020205020403" pitchFamily="18" charset="0"/>
              </a:rPr>
              <a:t>Brand Mapping</a:t>
            </a:r>
            <a:endParaRPr lang="en-US" sz="36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rot="5400000">
            <a:off x="3143250" y="3028950"/>
            <a:ext cx="2857500" cy="1191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>
            <a:off x="2286000" y="2914650"/>
            <a:ext cx="4572000" cy="1191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14700" y="1085850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Premium</a:t>
            </a:r>
            <a:endParaRPr lang="en-US" sz="2400" dirty="0">
              <a:solidFill>
                <a:srgbClr val="40404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1855" y="2656326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Comical</a:t>
            </a:r>
            <a:endParaRPr lang="en-US" sz="2400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3894" y="265632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Emotional</a:t>
            </a:r>
            <a:endParaRPr lang="en-US" sz="2400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4700" y="440749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Affordable</a:t>
            </a:r>
            <a:endParaRPr lang="en-US" sz="2400" dirty="0">
              <a:solidFill>
                <a:srgbClr val="40404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427" y="1600795"/>
            <a:ext cx="1071563" cy="458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248" y="1972613"/>
            <a:ext cx="1243013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591" y="3028937"/>
            <a:ext cx="1938620" cy="4412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616" y="2236761"/>
            <a:ext cx="1028700" cy="388072"/>
          </a:xfrm>
          <a:prstGeom prst="rect">
            <a:avLst/>
          </a:prstGeom>
        </p:spPr>
      </p:pic>
      <p:sp>
        <p:nvSpPr>
          <p:cNvPr id="15" name="AutoShape 2" descr="Displaying https://drive.google.c..."/>
          <p:cNvSpPr>
            <a:spLocks noChangeAspect="1" noChangeArrowheads="1"/>
          </p:cNvSpPr>
          <p:nvPr/>
        </p:nvSpPr>
        <p:spPr bwMode="auto">
          <a:xfrm>
            <a:off x="4865116" y="3190524"/>
            <a:ext cx="125437" cy="1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211" y="3186222"/>
            <a:ext cx="752622" cy="7526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2734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221393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latin typeface="Arial Black" panose="020B0A040201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940152" y="1425150"/>
            <a:ext cx="2431948" cy="2229881"/>
            <a:chOff x="5344173" y="1347614"/>
            <a:chExt cx="2431948" cy="22298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906809" y="2708183"/>
              <a:ext cx="869312" cy="869312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344173" y="1347614"/>
              <a:ext cx="2128267" cy="2099862"/>
              <a:chOff x="5344173" y="1347614"/>
              <a:chExt cx="2128267" cy="209986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5757238" y="2599755"/>
                <a:ext cx="826130" cy="869312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5344173" y="1347614"/>
                <a:ext cx="826130" cy="869312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6624719" y="1509508"/>
                <a:ext cx="826130" cy="869312"/>
              </a:xfrm>
              <a:prstGeom prst="rect">
                <a:avLst/>
              </a:prstGeom>
            </p:spPr>
          </p:pic>
        </p:grpSp>
      </p:grpSp>
      <p:sp>
        <p:nvSpPr>
          <p:cNvPr id="2" name="Rectangle 1"/>
          <p:cNvSpPr/>
          <p:nvPr/>
        </p:nvSpPr>
        <p:spPr>
          <a:xfrm>
            <a:off x="611560" y="2216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</a:rPr>
              <a:t>No app that provides proper diet plan for </a:t>
            </a:r>
          </a:p>
          <a:p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</a:rPr>
              <a:t>     Bangla cuisine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459104"/>
            <a:ext cx="4824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</a:rPr>
              <a:t>No specialized app that allows online medicine delivery</a:t>
            </a:r>
          </a:p>
        </p:txBody>
      </p:sp>
    </p:spTree>
    <p:extLst>
      <p:ext uri="{BB962C8B-B14F-4D97-AF65-F5344CB8AC3E}">
        <p14:creationId xmlns:p14="http://schemas.microsoft.com/office/powerpoint/2010/main" val="3461786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1923678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404040"/>
                </a:solidFill>
                <a:latin typeface="Rockwell" panose="02060603020205020403" pitchFamily="18" charset="0"/>
              </a:rPr>
              <a:t>Why Us?</a:t>
            </a:r>
          </a:p>
        </p:txBody>
      </p:sp>
    </p:spTree>
    <p:extLst>
      <p:ext uri="{BB962C8B-B14F-4D97-AF65-F5344CB8AC3E}">
        <p14:creationId xmlns:p14="http://schemas.microsoft.com/office/powerpoint/2010/main" val="42185198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47614"/>
            <a:ext cx="2016224" cy="2016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1275606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Rockwell" panose="02060603020205020403" pitchFamily="18" charset="0"/>
              </a:rPr>
              <a:t>The Complete Package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3040672"/>
            <a:ext cx="363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</a:rPr>
              <a:t>Food and Medicine Reminder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1805572"/>
            <a:ext cx="468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</a:rPr>
              <a:t>Specialized app for reliable medicine delivery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22471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</a:rPr>
              <a:t>Proper Diet plan according to BMI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44" y="2643906"/>
            <a:ext cx="188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</a:rPr>
              <a:t>Food Exchange</a:t>
            </a:r>
          </a:p>
        </p:txBody>
      </p:sp>
    </p:spTree>
    <p:extLst>
      <p:ext uri="{BB962C8B-B14F-4D97-AF65-F5344CB8AC3E}">
        <p14:creationId xmlns:p14="http://schemas.microsoft.com/office/powerpoint/2010/main" val="2900849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43608" y="206769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24494096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75606"/>
            <a:ext cx="1584176" cy="1584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275606"/>
            <a:ext cx="1656184" cy="1584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9632" y="300379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Rockwell" panose="02060603020205020403" pitchFamily="18" charset="0"/>
              </a:rPr>
              <a:t>Android 4.4 – KitKat or      above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4048" y="300379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Rockwell" panose="02060603020205020403" pitchFamily="18" charset="0"/>
              </a:rPr>
              <a:t>Mobile Data or WIFI</a:t>
            </a:r>
          </a:p>
        </p:txBody>
      </p:sp>
    </p:spTree>
    <p:extLst>
      <p:ext uri="{BB962C8B-B14F-4D97-AF65-F5344CB8AC3E}">
        <p14:creationId xmlns:p14="http://schemas.microsoft.com/office/powerpoint/2010/main" val="380684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1923678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04040"/>
                </a:solidFill>
                <a:latin typeface="Rockwell" panose="02060603020205020403" pitchFamily="18" charset="0"/>
              </a:rPr>
              <a:t>Brand Strategies</a:t>
            </a:r>
            <a:endParaRPr lang="en-US" sz="36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40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99792" y="1923678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The Problem </a:t>
            </a:r>
          </a:p>
        </p:txBody>
      </p:sp>
    </p:spTree>
    <p:extLst>
      <p:ext uri="{BB962C8B-B14F-4D97-AF65-F5344CB8AC3E}">
        <p14:creationId xmlns:p14="http://schemas.microsoft.com/office/powerpoint/2010/main" val="34703352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atin typeface="Rockwell" panose="02060603020205020403" pitchFamily="18" charset="0"/>
              </a:rPr>
              <a:t>Mascot</a:t>
            </a:r>
          </a:p>
        </p:txBody>
      </p:sp>
      <p:pic>
        <p:nvPicPr>
          <p:cNvPr id="2050" name="Picture 2" descr="Image result for medicine masco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8"/>
          <a:stretch/>
        </p:blipFill>
        <p:spPr bwMode="auto">
          <a:xfrm>
            <a:off x="2483769" y="1203598"/>
            <a:ext cx="4176464" cy="31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468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atin typeface="Rockwell" panose="02060603020205020403" pitchFamily="18" charset="0"/>
              </a:rPr>
              <a:t>Bill Boards</a:t>
            </a:r>
            <a:endParaRPr lang="en-US" b="1" dirty="0">
              <a:latin typeface="Rockwell" panose="020606030202050204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75656" y="1131590"/>
            <a:ext cx="6345206" cy="3564469"/>
            <a:chOff x="1475656" y="1131590"/>
            <a:chExt cx="6345206" cy="3564469"/>
          </a:xfrm>
        </p:grpSpPr>
        <p:pic>
          <p:nvPicPr>
            <p:cNvPr id="4" name="Content Placeholder 3" descr="billboards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1131590"/>
              <a:ext cx="6345206" cy="356446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5816" y="1347614"/>
              <a:ext cx="2160240" cy="1584176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28594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atin typeface="Rockwell" panose="02060603020205020403" pitchFamily="18" charset="0"/>
              </a:rPr>
              <a:t>Brand Ambassadors</a:t>
            </a:r>
            <a:endParaRPr lang="en-US" b="1" dirty="0">
              <a:latin typeface="Rockwell" panose="02060603020205020403" pitchFamily="18" charset="0"/>
            </a:endParaRPr>
          </a:p>
        </p:txBody>
      </p:sp>
      <p:pic>
        <p:nvPicPr>
          <p:cNvPr id="1026" name="Picture 2" descr="Image result for à¦¸à¦¾à¦à¦¿à¦¬ à¦à¦² à¦¹à¦¾à¦¸à¦¾à¦¨ pro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75606"/>
            <a:ext cx="3672408" cy="306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à¦à¦¯à¦¼à¦®à¦¾à¦¨ à¦¸à¦¾à¦¦à¦¿à¦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5606"/>
            <a:ext cx="4104456" cy="306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923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28750" y="0"/>
            <a:ext cx="6172200" cy="971550"/>
          </a:xfr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AIDA</a:t>
            </a:r>
            <a:endParaRPr lang="en-US" sz="45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28750" y="1143000"/>
            <a:ext cx="2971800" cy="1485900"/>
            <a:chOff x="381000" y="1524000"/>
            <a:chExt cx="3962400" cy="1981200"/>
          </a:xfrm>
          <a:solidFill>
            <a:srgbClr val="FFCE29"/>
          </a:solidFill>
        </p:grpSpPr>
        <p:sp>
          <p:nvSpPr>
            <p:cNvPr id="6" name="Rectangle 5"/>
            <p:cNvSpPr/>
            <p:nvPr/>
          </p:nvSpPr>
          <p:spPr>
            <a:xfrm>
              <a:off x="381000" y="1524000"/>
              <a:ext cx="3962400" cy="19812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1600200"/>
              <a:ext cx="3048000" cy="150810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Attention</a:t>
              </a:r>
            </a:p>
            <a:p>
              <a:r>
                <a:rPr lang="en-US" sz="135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1.Coming soon advertisement on billboard and print media</a:t>
              </a:r>
            </a:p>
            <a:p>
              <a:r>
                <a:rPr lang="en-US" sz="135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2.Campus Ambassadors</a:t>
              </a:r>
            </a:p>
            <a:p>
              <a:r>
                <a:rPr lang="en-US" sz="135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3.Social media campaign</a:t>
              </a:r>
              <a:endParaRPr lang="en-US" sz="1350" dirty="0">
                <a:solidFill>
                  <a:srgbClr val="40404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00600" y="1143000"/>
            <a:ext cx="2971800" cy="1485900"/>
            <a:chOff x="4876800" y="1524000"/>
            <a:chExt cx="3962400" cy="1981200"/>
          </a:xfrm>
        </p:grpSpPr>
        <p:sp>
          <p:nvSpPr>
            <p:cNvPr id="9" name="Rectangle 8"/>
            <p:cNvSpPr/>
            <p:nvPr/>
          </p:nvSpPr>
          <p:spPr>
            <a:xfrm>
              <a:off x="4876800" y="1524000"/>
              <a:ext cx="3962400" cy="1981200"/>
            </a:xfrm>
            <a:prstGeom prst="rect">
              <a:avLst/>
            </a:prstGeom>
            <a:solidFill>
              <a:srgbClr val="FFCE29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5400" y="1600201"/>
              <a:ext cx="3505200" cy="1785104"/>
            </a:xfrm>
            <a:prstGeom prst="rect">
              <a:avLst/>
            </a:prstGeom>
            <a:solidFill>
              <a:srgbClr val="FFCE2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Interest</a:t>
              </a:r>
            </a:p>
            <a:p>
              <a:r>
                <a:rPr lang="en-US" sz="135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1.TVC,print media</a:t>
              </a:r>
            </a:p>
            <a:p>
              <a:r>
                <a:rPr lang="en-US" sz="135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2.Campaigns at </a:t>
              </a:r>
              <a:r>
                <a:rPr lang="en-US" sz="1350" dirty="0" smtClean="0">
                  <a:solidFill>
                    <a:srgbClr val="404040"/>
                  </a:solidFill>
                  <a:latin typeface="Gill Sans MT" panose="020B0502020104020203" pitchFamily="34" charset="0"/>
                </a:rPr>
                <a:t>different              </a:t>
              </a:r>
              <a:r>
                <a:rPr lang="en-US" sz="135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Universities</a:t>
              </a:r>
            </a:p>
            <a:p>
              <a:r>
                <a:rPr lang="en-US" sz="135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3.Hosting Competitions.</a:t>
              </a:r>
            </a:p>
            <a:p>
              <a:endParaRPr lang="en-US" sz="1350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28750" y="2857500"/>
            <a:ext cx="2971800" cy="1771650"/>
            <a:chOff x="1428750" y="2857500"/>
            <a:chExt cx="2971800" cy="1771650"/>
          </a:xfrm>
        </p:grpSpPr>
        <p:sp>
          <p:nvSpPr>
            <p:cNvPr id="12" name="Rectangle 11"/>
            <p:cNvSpPr/>
            <p:nvPr/>
          </p:nvSpPr>
          <p:spPr>
            <a:xfrm>
              <a:off x="1428750" y="2857500"/>
              <a:ext cx="2971800" cy="177165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F66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2971800"/>
              <a:ext cx="2628900" cy="7155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Desire</a:t>
              </a:r>
            </a:p>
            <a:p>
              <a:r>
                <a:rPr lang="en-US" sz="135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1.Event Sponsorship</a:t>
              </a:r>
            </a:p>
            <a:p>
              <a:r>
                <a:rPr lang="en-US" sz="135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2.Brand Ambassador</a:t>
              </a:r>
              <a:endParaRPr lang="en-US" sz="1350" dirty="0">
                <a:solidFill>
                  <a:srgbClr val="40404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43450" y="2857500"/>
            <a:ext cx="2971800" cy="1771650"/>
            <a:chOff x="4743450" y="2857500"/>
            <a:chExt cx="2971800" cy="1771650"/>
          </a:xfrm>
        </p:grpSpPr>
        <p:sp>
          <p:nvSpPr>
            <p:cNvPr id="15" name="Rectangle 14"/>
            <p:cNvSpPr/>
            <p:nvPr/>
          </p:nvSpPr>
          <p:spPr>
            <a:xfrm>
              <a:off x="4743450" y="2857500"/>
              <a:ext cx="2971800" cy="177165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72050" y="2971800"/>
              <a:ext cx="2457450" cy="11310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Action</a:t>
              </a:r>
            </a:p>
            <a:p>
              <a:r>
                <a:rPr lang="en-US" sz="1350" dirty="0" smtClean="0">
                  <a:solidFill>
                    <a:srgbClr val="404040"/>
                  </a:solidFill>
                  <a:latin typeface="Gill Sans MT" panose="020B0502020104020203" pitchFamily="34" charset="0"/>
                </a:rPr>
                <a:t>1.Regular updates </a:t>
              </a:r>
            </a:p>
            <a:p>
              <a:r>
                <a:rPr lang="en-US" sz="1350" dirty="0" smtClean="0">
                  <a:solidFill>
                    <a:srgbClr val="404040"/>
                  </a:solidFill>
                  <a:latin typeface="Gill Sans MT" panose="020B0502020104020203" pitchFamily="34" charset="0"/>
                </a:rPr>
                <a:t>2.Opening </a:t>
              </a:r>
              <a:r>
                <a:rPr lang="en-US" sz="135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different outlets </a:t>
              </a:r>
              <a:r>
                <a:rPr lang="en-US" sz="1350" dirty="0" smtClean="0">
                  <a:solidFill>
                    <a:srgbClr val="404040"/>
                  </a:solidFill>
                  <a:latin typeface="Gill Sans MT" panose="020B0502020104020203" pitchFamily="34" charset="0"/>
                </a:rPr>
                <a:t>      across </a:t>
              </a:r>
              <a:r>
                <a:rPr lang="en-US" sz="135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the city</a:t>
              </a:r>
            </a:p>
            <a:p>
              <a:r>
                <a:rPr lang="en-US" sz="1350" dirty="0" smtClean="0">
                  <a:solidFill>
                    <a:srgbClr val="404040"/>
                  </a:solidFill>
                  <a:latin typeface="Gill Sans MT" panose="020B0502020104020203" pitchFamily="34" charset="0"/>
                </a:rPr>
                <a:t>3.Free delivery offers</a:t>
              </a:r>
              <a:endParaRPr lang="en-US" sz="1350" dirty="0">
                <a:solidFill>
                  <a:srgbClr val="404040"/>
                </a:solidFill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059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8752" y="84585"/>
            <a:ext cx="82296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404040"/>
                </a:solidFill>
                <a:latin typeface="Rockwell" panose="02060603020205020403" pitchFamily="18" charset="0"/>
              </a:rPr>
              <a:t>Campaign timeline</a:t>
            </a:r>
            <a:endParaRPr lang="en-US" sz="36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28600" y="1956371"/>
            <a:ext cx="8915400" cy="166519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683568" y="2472760"/>
            <a:ext cx="685800" cy="599469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752" y="165014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Billboards</a:t>
            </a:r>
          </a:p>
          <a:p>
            <a:r>
              <a:rPr lang="en-US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1-3 months</a:t>
            </a:r>
            <a:endParaRPr lang="en-US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55168" y="2472760"/>
            <a:ext cx="685800" cy="599469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50568" y="2472760"/>
            <a:ext cx="685800" cy="599469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22168" y="2472760"/>
            <a:ext cx="685800" cy="599469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941368" y="2472760"/>
            <a:ext cx="685800" cy="599469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160568" y="2472760"/>
            <a:ext cx="685800" cy="599469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26952" y="3336186"/>
            <a:ext cx="223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Campus Ambassadors</a:t>
            </a:r>
          </a:p>
          <a:p>
            <a:r>
              <a:rPr lang="en-US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1-12 months</a:t>
            </a:r>
            <a:endParaRPr lang="en-US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9832" y="1573942"/>
            <a:ext cx="131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TVC </a:t>
            </a:r>
          </a:p>
          <a:p>
            <a:r>
              <a:rPr lang="en-US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3-8 months</a:t>
            </a:r>
            <a:endParaRPr lang="en-US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1168" y="32499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Sponsorships</a:t>
            </a:r>
          </a:p>
          <a:p>
            <a:r>
              <a:rPr lang="en-US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4-8 months</a:t>
            </a:r>
            <a:endParaRPr lang="en-US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4152" y="1421542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Brand Ambassadors</a:t>
            </a:r>
          </a:p>
          <a:p>
            <a:r>
              <a:rPr lang="en-US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7-12 months</a:t>
            </a:r>
            <a:endParaRPr lang="en-US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7168" y="32499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Print media</a:t>
            </a:r>
          </a:p>
          <a:p>
            <a:r>
              <a:rPr lang="en-US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1-12 months</a:t>
            </a:r>
            <a:endParaRPr lang="en-US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765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5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3528" y="0"/>
            <a:ext cx="7920880" cy="9511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404040"/>
                </a:solidFill>
                <a:latin typeface="Rockwell" panose="02060603020205020403" pitchFamily="18" charset="0"/>
              </a:rPr>
              <a:t>Feasibility analysis</a:t>
            </a:r>
            <a:endParaRPr lang="en-US" sz="36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975391"/>
              </p:ext>
            </p:extLst>
          </p:nvPr>
        </p:nvGraphicFramePr>
        <p:xfrm>
          <a:off x="323528" y="1066801"/>
          <a:ext cx="7920880" cy="3449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23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1923678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04040"/>
                </a:solidFill>
                <a:latin typeface="Rockwell" panose="02060603020205020403" pitchFamily="18" charset="0"/>
              </a:rPr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23521038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512786" y="1671994"/>
            <a:ext cx="972000" cy="972000"/>
            <a:chOff x="4362030" y="2312124"/>
            <a:chExt cx="972000" cy="972000"/>
          </a:xfrm>
        </p:grpSpPr>
        <p:sp>
          <p:nvSpPr>
            <p:cNvPr id="7" name="Rectangle 6"/>
            <p:cNvSpPr/>
            <p:nvPr/>
          </p:nvSpPr>
          <p:spPr>
            <a:xfrm>
              <a:off x="4362030" y="2312124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986" y="2402080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W</a:t>
              </a:r>
              <a:endPara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19039" y="2591350"/>
            <a:ext cx="972000" cy="972000"/>
            <a:chOff x="3809969" y="2852379"/>
            <a:chExt cx="972000" cy="972000"/>
          </a:xfrm>
        </p:grpSpPr>
        <p:sp>
          <p:nvSpPr>
            <p:cNvPr id="6" name="Rectangle 5"/>
            <p:cNvSpPr/>
            <p:nvPr/>
          </p:nvSpPr>
          <p:spPr>
            <a:xfrm>
              <a:off x="3809969" y="285237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96308" y="2960162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O</a:t>
              </a:r>
              <a:endPara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90209" y="3493365"/>
            <a:ext cx="972000" cy="972000"/>
            <a:chOff x="3257908" y="3392635"/>
            <a:chExt cx="972000" cy="972000"/>
          </a:xfrm>
        </p:grpSpPr>
        <p:sp>
          <p:nvSpPr>
            <p:cNvPr id="4" name="Rectangle 3"/>
            <p:cNvSpPr/>
            <p:nvPr/>
          </p:nvSpPr>
          <p:spPr>
            <a:xfrm>
              <a:off x="3257908" y="3392635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47864" y="3482591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</a:t>
              </a:r>
              <a:endPara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51920" y="3661140"/>
            <a:ext cx="2592288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rPr>
                <a:t>Established pharmaceutical companies/drug stores might create similar app.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rPr>
                <a:t>Threat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96489" y="1761950"/>
            <a:ext cx="2592288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rPr>
                <a:t>Manual Price Calculation 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rPr>
                <a:t>Needs internet connectivity to operate.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anose="02060603020205020403" pitchFamily="18" charset="0"/>
                  <a:cs typeface="Arial" pitchFamily="34" charset="0"/>
                </a:rPr>
                <a:t>Weakness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3951" y="2471114"/>
            <a:ext cx="4152515" cy="856651"/>
            <a:chOff x="-436011" y="3369542"/>
            <a:chExt cx="3299308" cy="856651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rPr>
                <a:t>No similar apps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rPr>
                <a:t>Unique features.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436011" y="336954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rPr>
                <a:t>Opportunity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6533" y="731157"/>
            <a:ext cx="972000" cy="972000"/>
            <a:chOff x="4914092" y="1771869"/>
            <a:chExt cx="972000" cy="972000"/>
          </a:xfrm>
        </p:grpSpPr>
        <p:sp>
          <p:nvSpPr>
            <p:cNvPr id="8" name="Rectangle 7"/>
            <p:cNvSpPr/>
            <p:nvPr/>
          </p:nvSpPr>
          <p:spPr>
            <a:xfrm>
              <a:off x="4914092" y="177186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04048" y="1861825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15917" y="654096"/>
            <a:ext cx="4345449" cy="1035239"/>
            <a:chOff x="392849" y="3258075"/>
            <a:chExt cx="3452600" cy="1035239"/>
          </a:xfrm>
        </p:grpSpPr>
        <p:sp>
          <p:nvSpPr>
            <p:cNvPr id="33" name="TextBox 32"/>
            <p:cNvSpPr txBox="1"/>
            <p:nvPr/>
          </p:nvSpPr>
          <p:spPr>
            <a:xfrm>
              <a:off x="1338598" y="3462317"/>
              <a:ext cx="25068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rPr>
                <a:t>Purchase Medicine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rPr>
                <a:t>Nutrition Plan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rPr>
                <a:t>Food Exchange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rPr>
                <a:t>Food and Medicine Reminder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2849" y="3258075"/>
              <a:ext cx="1630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anose="02060603020205020403" pitchFamily="18" charset="0"/>
                  <a:cs typeface="Arial" pitchFamily="34" charset="0"/>
                </a:rPr>
                <a:t>Strength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77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25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25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1923678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404040"/>
                </a:solidFill>
                <a:latin typeface="Rockwell" panose="02060603020205020403" pitchFamily="18" charset="0"/>
              </a:rPr>
              <a:t>Future Vision</a:t>
            </a:r>
          </a:p>
        </p:txBody>
      </p:sp>
    </p:spTree>
    <p:extLst>
      <p:ext uri="{BB962C8B-B14F-4D97-AF65-F5344CB8AC3E}">
        <p14:creationId xmlns:p14="http://schemas.microsoft.com/office/powerpoint/2010/main" val="4227075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120250" y="1226689"/>
            <a:ext cx="6972518" cy="950364"/>
            <a:chOff x="2120250" y="1226689"/>
            <a:chExt cx="6972518" cy="950364"/>
          </a:xfrm>
        </p:grpSpPr>
        <p:sp>
          <p:nvSpPr>
            <p:cNvPr id="12" name="Chevron 11"/>
            <p:cNvSpPr/>
            <p:nvPr/>
          </p:nvSpPr>
          <p:spPr>
            <a:xfrm rot="16200000">
              <a:off x="2096802" y="1250137"/>
              <a:ext cx="838984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96212" y="1493053"/>
              <a:ext cx="5996556" cy="684000"/>
              <a:chOff x="3096212" y="1493053"/>
              <a:chExt cx="5996556" cy="684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096212" y="1493053"/>
                <a:ext cx="5996556" cy="684000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Box 10"/>
              <p:cNvSpPr txBox="1"/>
              <p:nvPr/>
            </p:nvSpPr>
            <p:spPr bwMode="auto">
              <a:xfrm>
                <a:off x="3191717" y="1673357"/>
                <a:ext cx="5040560" cy="322659"/>
              </a:xfrm>
              <a:prstGeom prst="round2Same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panose="020B0502020104020203" pitchFamily="34" charset="0"/>
                    <a:cs typeface="Arial" pitchFamily="34" charset="0"/>
                  </a:rPr>
                  <a:t>Include map that shows nearest hospitals and drug stores.</a:t>
                </a:r>
              </a:p>
            </p:txBody>
          </p:sp>
        </p:grpSp>
        <p:sp>
          <p:nvSpPr>
            <p:cNvPr id="25" name="Block Arc 41">
              <a:extLst>
                <a:ext uri="{FF2B5EF4-FFF2-40B4-BE49-F238E27FC236}">
                  <a16:creationId xmlns:a16="http://schemas.microsoft.com/office/drawing/2014/main" id="{C720B1B7-75F6-44D8-AB2C-BB53183F2AF3}"/>
                </a:ext>
              </a:extLst>
            </p:cNvPr>
            <p:cNvSpPr/>
            <p:nvPr/>
          </p:nvSpPr>
          <p:spPr>
            <a:xfrm>
              <a:off x="8327782" y="1609191"/>
              <a:ext cx="495426" cy="450993"/>
            </a:xfrm>
            <a:custGeom>
              <a:avLst/>
              <a:gdLst/>
              <a:ahLst/>
              <a:cxnLst/>
              <a:rect l="l" t="t" r="r" b="b"/>
              <a:pathLst>
                <a:path w="2512265" h="3505352">
                  <a:moveTo>
                    <a:pt x="1276582" y="2106401"/>
                  </a:moveTo>
                  <a:cubicBezTo>
                    <a:pt x="1154832" y="2195007"/>
                    <a:pt x="1018024" y="2262207"/>
                    <a:pt x="871321" y="2302645"/>
                  </a:cubicBezTo>
                  <a:cubicBezTo>
                    <a:pt x="1041049" y="2346709"/>
                    <a:pt x="1216984" y="2342691"/>
                    <a:pt x="1380867" y="2295542"/>
                  </a:cubicBezTo>
                  <a:cubicBezTo>
                    <a:pt x="1352791" y="2227964"/>
                    <a:pt x="1317377" y="2164934"/>
                    <a:pt x="1276582" y="2106401"/>
                  </a:cubicBezTo>
                  <a:close/>
                  <a:moveTo>
                    <a:pt x="931061" y="1768598"/>
                  </a:moveTo>
                  <a:lnTo>
                    <a:pt x="785084" y="2021438"/>
                  </a:lnTo>
                  <a:lnTo>
                    <a:pt x="684448" y="2196711"/>
                  </a:lnTo>
                  <a:cubicBezTo>
                    <a:pt x="868931" y="2169533"/>
                    <a:pt x="1041385" y="2098006"/>
                    <a:pt x="1189228" y="1991290"/>
                  </a:cubicBezTo>
                  <a:cubicBezTo>
                    <a:pt x="1113839" y="1904543"/>
                    <a:pt x="1026949" y="1829435"/>
                    <a:pt x="931061" y="1768598"/>
                  </a:cubicBezTo>
                  <a:close/>
                  <a:moveTo>
                    <a:pt x="1626242" y="1739577"/>
                  </a:moveTo>
                  <a:cubicBezTo>
                    <a:pt x="1556851" y="1850020"/>
                    <a:pt x="1471526" y="1947792"/>
                    <a:pt x="1374302" y="2030973"/>
                  </a:cubicBezTo>
                  <a:cubicBezTo>
                    <a:pt x="1422822" y="2099916"/>
                    <a:pt x="1464618" y="2174537"/>
                    <a:pt x="1497466" y="2254701"/>
                  </a:cubicBezTo>
                  <a:cubicBezTo>
                    <a:pt x="1664534" y="2184833"/>
                    <a:pt x="1813198" y="2068027"/>
                    <a:pt x="1922549" y="1910651"/>
                  </a:cubicBezTo>
                  <a:close/>
                  <a:moveTo>
                    <a:pt x="531158" y="1601275"/>
                  </a:moveTo>
                  <a:cubicBezTo>
                    <a:pt x="514831" y="1769123"/>
                    <a:pt x="535254" y="1939877"/>
                    <a:pt x="594029" y="2101141"/>
                  </a:cubicBezTo>
                  <a:lnTo>
                    <a:pt x="822377" y="1705631"/>
                  </a:lnTo>
                  <a:cubicBezTo>
                    <a:pt x="730789" y="1658398"/>
                    <a:pt x="632873" y="1623335"/>
                    <a:pt x="531158" y="1601275"/>
                  </a:cubicBezTo>
                  <a:close/>
                  <a:moveTo>
                    <a:pt x="270885" y="1572115"/>
                  </a:moveTo>
                  <a:cubicBezTo>
                    <a:pt x="231457" y="1572339"/>
                    <a:pt x="191799" y="1574812"/>
                    <a:pt x="152057" y="1579894"/>
                  </a:cubicBezTo>
                  <a:cubicBezTo>
                    <a:pt x="195418" y="1760005"/>
                    <a:pt x="289893" y="1927350"/>
                    <a:pt x="428945" y="2058945"/>
                  </a:cubicBezTo>
                  <a:cubicBezTo>
                    <a:pt x="384418" y="1901749"/>
                    <a:pt x="371313" y="1738504"/>
                    <a:pt x="388331" y="1577832"/>
                  </a:cubicBezTo>
                  <a:cubicBezTo>
                    <a:pt x="349511" y="1573916"/>
                    <a:pt x="310313" y="1571891"/>
                    <a:pt x="270885" y="1572115"/>
                  </a:cubicBezTo>
                  <a:close/>
                  <a:moveTo>
                    <a:pt x="1117422" y="1445810"/>
                  </a:moveTo>
                  <a:lnTo>
                    <a:pt x="992684" y="1661863"/>
                  </a:lnTo>
                  <a:cubicBezTo>
                    <a:pt x="1102065" y="1730612"/>
                    <a:pt x="1200940" y="1816138"/>
                    <a:pt x="1286200" y="1915345"/>
                  </a:cubicBezTo>
                  <a:cubicBezTo>
                    <a:pt x="1368713" y="1844119"/>
                    <a:pt x="1441290" y="1760865"/>
                    <a:pt x="1500981" y="1667258"/>
                  </a:cubicBezTo>
                  <a:close/>
                  <a:moveTo>
                    <a:pt x="2092402" y="1221082"/>
                  </a:moveTo>
                  <a:cubicBezTo>
                    <a:pt x="2001593" y="1234047"/>
                    <a:pt x="1911092" y="1235450"/>
                    <a:pt x="1822337" y="1227227"/>
                  </a:cubicBezTo>
                  <a:cubicBezTo>
                    <a:pt x="1800443" y="1366691"/>
                    <a:pt x="1756170" y="1503162"/>
                    <a:pt x="1688847" y="1630684"/>
                  </a:cubicBezTo>
                  <a:lnTo>
                    <a:pt x="1987299" y="1802996"/>
                  </a:lnTo>
                  <a:cubicBezTo>
                    <a:pt x="2084887" y="1618081"/>
                    <a:pt x="2117858" y="1415133"/>
                    <a:pt x="2092402" y="1221082"/>
                  </a:cubicBezTo>
                  <a:close/>
                  <a:moveTo>
                    <a:pt x="649579" y="1175701"/>
                  </a:moveTo>
                  <a:cubicBezTo>
                    <a:pt x="600911" y="1272240"/>
                    <a:pt x="566994" y="1374279"/>
                    <a:pt x="548013" y="1478728"/>
                  </a:cubicBezTo>
                  <a:cubicBezTo>
                    <a:pt x="665588" y="1503392"/>
                    <a:pt x="778659" y="1543786"/>
                    <a:pt x="883938" y="1599004"/>
                  </a:cubicBezTo>
                  <a:lnTo>
                    <a:pt x="1008644" y="1383007"/>
                  </a:lnTo>
                  <a:close/>
                  <a:moveTo>
                    <a:pt x="1325201" y="1085928"/>
                  </a:moveTo>
                  <a:lnTo>
                    <a:pt x="1180226" y="1337032"/>
                  </a:lnTo>
                  <a:lnTo>
                    <a:pt x="1563461" y="1558293"/>
                  </a:lnTo>
                  <a:cubicBezTo>
                    <a:pt x="1621429" y="1447029"/>
                    <a:pt x="1659763" y="1328223"/>
                    <a:pt x="1679185" y="1206861"/>
                  </a:cubicBezTo>
                  <a:cubicBezTo>
                    <a:pt x="1555153" y="1183834"/>
                    <a:pt x="1435895" y="1143161"/>
                    <a:pt x="1325201" y="1085928"/>
                  </a:cubicBezTo>
                  <a:close/>
                  <a:moveTo>
                    <a:pt x="216369" y="925587"/>
                  </a:moveTo>
                  <a:cubicBezTo>
                    <a:pt x="135862" y="1096620"/>
                    <a:pt x="108667" y="1281041"/>
                    <a:pt x="130011" y="1458436"/>
                  </a:cubicBezTo>
                  <a:cubicBezTo>
                    <a:pt x="222591" y="1446071"/>
                    <a:pt x="314795" y="1446181"/>
                    <a:pt x="405131" y="1455463"/>
                  </a:cubicBezTo>
                  <a:cubicBezTo>
                    <a:pt x="426945" y="1333935"/>
                    <a:pt x="466667" y="1215249"/>
                    <a:pt x="524206" y="1103317"/>
                  </a:cubicBezTo>
                  <a:close/>
                  <a:moveTo>
                    <a:pt x="943246" y="797103"/>
                  </a:moveTo>
                  <a:cubicBezTo>
                    <a:pt x="853400" y="873630"/>
                    <a:pt x="774733" y="963960"/>
                    <a:pt x="711316" y="1066306"/>
                  </a:cubicBezTo>
                  <a:lnTo>
                    <a:pt x="1071447" y="1274228"/>
                  </a:lnTo>
                  <a:lnTo>
                    <a:pt x="1215869" y="1024081"/>
                  </a:lnTo>
                  <a:cubicBezTo>
                    <a:pt x="1115458" y="961776"/>
                    <a:pt x="1023809" y="885272"/>
                    <a:pt x="943246" y="797103"/>
                  </a:cubicBezTo>
                  <a:close/>
                  <a:moveTo>
                    <a:pt x="1777831" y="614825"/>
                  </a:moveTo>
                  <a:cubicBezTo>
                    <a:pt x="1828108" y="774217"/>
                    <a:pt x="1847177" y="940426"/>
                    <a:pt x="1835302" y="1104709"/>
                  </a:cubicBezTo>
                  <a:cubicBezTo>
                    <a:pt x="1912529" y="1111680"/>
                    <a:pt x="1991200" y="1110618"/>
                    <a:pt x="2070135" y="1099634"/>
                  </a:cubicBezTo>
                  <a:cubicBezTo>
                    <a:pt x="2023430" y="916066"/>
                    <a:pt x="1923963" y="746103"/>
                    <a:pt x="1777831" y="614825"/>
                  </a:cubicBezTo>
                  <a:close/>
                  <a:moveTo>
                    <a:pt x="1613169" y="587153"/>
                  </a:moveTo>
                  <a:lnTo>
                    <a:pt x="1386789" y="979253"/>
                  </a:lnTo>
                  <a:cubicBezTo>
                    <a:pt x="1482593" y="1028182"/>
                    <a:pt x="1585369" y="1063521"/>
                    <a:pt x="1692132" y="1084514"/>
                  </a:cubicBezTo>
                  <a:cubicBezTo>
                    <a:pt x="1702376" y="916614"/>
                    <a:pt x="1676765" y="746730"/>
                    <a:pt x="1613169" y="587153"/>
                  </a:cubicBezTo>
                  <a:close/>
                  <a:moveTo>
                    <a:pt x="1500307" y="531421"/>
                  </a:moveTo>
                  <a:cubicBezTo>
                    <a:pt x="1333628" y="560682"/>
                    <a:pt x="1177718" y="626786"/>
                    <a:pt x="1041762" y="721997"/>
                  </a:cubicBezTo>
                  <a:cubicBezTo>
                    <a:pt x="1111912" y="797410"/>
                    <a:pt x="1191076" y="863204"/>
                    <a:pt x="1277416" y="917480"/>
                  </a:cubicBezTo>
                  <a:close/>
                  <a:moveTo>
                    <a:pt x="708730" y="442269"/>
                  </a:moveTo>
                  <a:cubicBezTo>
                    <a:pt x="536145" y="518354"/>
                    <a:pt x="384460" y="645249"/>
                    <a:pt x="277225" y="815684"/>
                  </a:cubicBezTo>
                  <a:lnTo>
                    <a:pt x="586010" y="993961"/>
                  </a:lnTo>
                  <a:cubicBezTo>
                    <a:pt x="658009" y="876621"/>
                    <a:pt x="747803" y="773217"/>
                    <a:pt x="850548" y="685844"/>
                  </a:cubicBezTo>
                  <a:cubicBezTo>
                    <a:pt x="795399" y="611028"/>
                    <a:pt x="747545" y="529652"/>
                    <a:pt x="708730" y="442269"/>
                  </a:cubicBezTo>
                  <a:close/>
                  <a:moveTo>
                    <a:pt x="1114411" y="355452"/>
                  </a:moveTo>
                  <a:cubicBezTo>
                    <a:pt x="1016499" y="355167"/>
                    <a:pt x="919324" y="369705"/>
                    <a:pt x="826255" y="398131"/>
                  </a:cubicBezTo>
                  <a:cubicBezTo>
                    <a:pt x="858722" y="474940"/>
                    <a:pt x="900618" y="545829"/>
                    <a:pt x="948599" y="611249"/>
                  </a:cubicBezTo>
                  <a:cubicBezTo>
                    <a:pt x="1085375" y="512974"/>
                    <a:pt x="1240825" y="441488"/>
                    <a:pt x="1406980" y="401715"/>
                  </a:cubicBezTo>
                  <a:cubicBezTo>
                    <a:pt x="1310969" y="370847"/>
                    <a:pt x="1212322" y="355738"/>
                    <a:pt x="1114411" y="355452"/>
                  </a:cubicBezTo>
                  <a:close/>
                  <a:moveTo>
                    <a:pt x="1776283" y="295101"/>
                  </a:moveTo>
                  <a:lnTo>
                    <a:pt x="1710896" y="408983"/>
                  </a:lnTo>
                  <a:cubicBezTo>
                    <a:pt x="2209777" y="726145"/>
                    <a:pt x="2373723" y="1383396"/>
                    <a:pt x="2075153" y="1900534"/>
                  </a:cubicBezTo>
                  <a:cubicBezTo>
                    <a:pt x="1777480" y="2416119"/>
                    <a:pt x="1129323" y="2603192"/>
                    <a:pt x="606057" y="2333243"/>
                  </a:cubicBezTo>
                  <a:lnTo>
                    <a:pt x="534769" y="2457402"/>
                  </a:lnTo>
                  <a:cubicBezTo>
                    <a:pt x="1115347" y="2755664"/>
                    <a:pt x="1834151" y="2554240"/>
                    <a:pt x="2173557" y="1987198"/>
                  </a:cubicBezTo>
                  <a:cubicBezTo>
                    <a:pt x="2520801" y="1407062"/>
                    <a:pt x="2343129" y="657734"/>
                    <a:pt x="1776283" y="295101"/>
                  </a:cubicBezTo>
                  <a:close/>
                  <a:moveTo>
                    <a:pt x="1831804" y="0"/>
                  </a:moveTo>
                  <a:cubicBezTo>
                    <a:pt x="1881515" y="0"/>
                    <a:pt x="1921814" y="40299"/>
                    <a:pt x="1921814" y="90010"/>
                  </a:cubicBezTo>
                  <a:cubicBezTo>
                    <a:pt x="1921814" y="123853"/>
                    <a:pt x="1903137" y="153333"/>
                    <a:pt x="1874873" y="167531"/>
                  </a:cubicBezTo>
                  <a:cubicBezTo>
                    <a:pt x="2505724" y="579432"/>
                    <a:pt x="2701456" y="1419035"/>
                    <a:pt x="2311836" y="2069966"/>
                  </a:cubicBezTo>
                  <a:cubicBezTo>
                    <a:pt x="2067801" y="2477672"/>
                    <a:pt x="1650037" y="2717958"/>
                    <a:pt x="1209422" y="2750781"/>
                  </a:cubicBezTo>
                  <a:lnTo>
                    <a:pt x="1209422" y="3191198"/>
                  </a:lnTo>
                  <a:cubicBezTo>
                    <a:pt x="1228953" y="3190691"/>
                    <a:pt x="1248332" y="3191937"/>
                    <a:pt x="1267595" y="3193449"/>
                  </a:cubicBezTo>
                  <a:cubicBezTo>
                    <a:pt x="1660899" y="3224325"/>
                    <a:pt x="1926978" y="3358049"/>
                    <a:pt x="1884661" y="3503570"/>
                  </a:cubicBezTo>
                  <a:lnTo>
                    <a:pt x="318693" y="3505352"/>
                  </a:lnTo>
                  <a:cubicBezTo>
                    <a:pt x="273700" y="3359367"/>
                    <a:pt x="539657" y="3224666"/>
                    <a:pt x="934393" y="3193515"/>
                  </a:cubicBezTo>
                  <a:lnTo>
                    <a:pt x="993398" y="3191208"/>
                  </a:lnTo>
                  <a:lnTo>
                    <a:pt x="993398" y="2750894"/>
                  </a:lnTo>
                  <a:cubicBezTo>
                    <a:pt x="812915" y="2737642"/>
                    <a:pt x="632784" y="2688481"/>
                    <a:pt x="463078" y="2601537"/>
                  </a:cubicBezTo>
                  <a:cubicBezTo>
                    <a:pt x="463677" y="2602537"/>
                    <a:pt x="463694" y="2603560"/>
                    <a:pt x="463694" y="2604587"/>
                  </a:cubicBezTo>
                  <a:cubicBezTo>
                    <a:pt x="463694" y="2654298"/>
                    <a:pt x="423395" y="2694597"/>
                    <a:pt x="373684" y="2694597"/>
                  </a:cubicBezTo>
                  <a:cubicBezTo>
                    <a:pt x="323973" y="2694597"/>
                    <a:pt x="283674" y="2654298"/>
                    <a:pt x="283674" y="2604587"/>
                  </a:cubicBezTo>
                  <a:cubicBezTo>
                    <a:pt x="283674" y="2554876"/>
                    <a:pt x="323973" y="2514577"/>
                    <a:pt x="373684" y="2514577"/>
                  </a:cubicBezTo>
                  <a:lnTo>
                    <a:pt x="377019" y="2515250"/>
                  </a:lnTo>
                  <a:lnTo>
                    <a:pt x="511820" y="2280472"/>
                  </a:lnTo>
                  <a:lnTo>
                    <a:pt x="495824" y="2271237"/>
                  </a:lnTo>
                  <a:lnTo>
                    <a:pt x="496783" y="2269575"/>
                  </a:lnTo>
                  <a:cubicBezTo>
                    <a:pt x="34226" y="1964050"/>
                    <a:pt x="-130424" y="1362029"/>
                    <a:pt x="110016" y="864184"/>
                  </a:cubicBezTo>
                  <a:lnTo>
                    <a:pt x="106296" y="862036"/>
                  </a:lnTo>
                  <a:lnTo>
                    <a:pt x="148828" y="788370"/>
                  </a:lnTo>
                  <a:lnTo>
                    <a:pt x="169099" y="753258"/>
                  </a:lnTo>
                  <a:lnTo>
                    <a:pt x="170873" y="754281"/>
                  </a:lnTo>
                  <a:cubicBezTo>
                    <a:pt x="475914" y="264737"/>
                    <a:pt x="1106018" y="92008"/>
                    <a:pt x="1617242" y="355196"/>
                  </a:cubicBezTo>
                  <a:lnTo>
                    <a:pt x="1748044" y="127384"/>
                  </a:lnTo>
                  <a:lnTo>
                    <a:pt x="1751959" y="129632"/>
                  </a:lnTo>
                  <a:cubicBezTo>
                    <a:pt x="1745165" y="117975"/>
                    <a:pt x="1741794" y="104386"/>
                    <a:pt x="1741794" y="90010"/>
                  </a:cubicBezTo>
                  <a:cubicBezTo>
                    <a:pt x="1741794" y="40299"/>
                    <a:pt x="1782093" y="0"/>
                    <a:pt x="1831804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20250" y="2092399"/>
            <a:ext cx="6962142" cy="940884"/>
            <a:chOff x="2120250" y="2092399"/>
            <a:chExt cx="6962142" cy="940884"/>
          </a:xfrm>
        </p:grpSpPr>
        <p:sp>
          <p:nvSpPr>
            <p:cNvPr id="31" name="Chevron 30"/>
            <p:cNvSpPr/>
            <p:nvPr/>
          </p:nvSpPr>
          <p:spPr>
            <a:xfrm rot="16200000">
              <a:off x="2096802" y="2115847"/>
              <a:ext cx="838984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106587" y="2349283"/>
              <a:ext cx="5975805" cy="684000"/>
              <a:chOff x="3116963" y="2284820"/>
              <a:chExt cx="5975805" cy="684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116963" y="2284820"/>
                <a:ext cx="5975805" cy="684000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TextBox 10"/>
              <p:cNvSpPr txBox="1"/>
              <p:nvPr/>
            </p:nvSpPr>
            <p:spPr bwMode="auto">
              <a:xfrm>
                <a:off x="3246498" y="2364282"/>
                <a:ext cx="5040560" cy="548521"/>
              </a:xfrm>
              <a:prstGeom prst="round2Same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panose="020B0502020104020203" pitchFamily="34" charset="0"/>
                    <a:cs typeface="Arial" pitchFamily="34" charset="0"/>
                  </a:rPr>
                  <a:t>Include image processing to validate prescription authenticity.</a:t>
                </a:r>
              </a:p>
            </p:txBody>
          </p:sp>
        </p:grpSp>
        <p:sp>
          <p:nvSpPr>
            <p:cNvPr id="26" name="Oval 44">
              <a:extLst>
                <a:ext uri="{FF2B5EF4-FFF2-40B4-BE49-F238E27FC236}">
                  <a16:creationId xmlns:a16="http://schemas.microsoft.com/office/drawing/2014/main" id="{B492FA04-B477-4262-A981-F2D232C73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7782" y="2511890"/>
              <a:ext cx="523763" cy="388800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20250" y="2958109"/>
            <a:ext cx="6951954" cy="871975"/>
            <a:chOff x="2120250" y="2958109"/>
            <a:chExt cx="6951954" cy="871975"/>
          </a:xfrm>
        </p:grpSpPr>
        <p:sp>
          <p:nvSpPr>
            <p:cNvPr id="38" name="Chevron 37"/>
            <p:cNvSpPr/>
            <p:nvPr/>
          </p:nvSpPr>
          <p:spPr>
            <a:xfrm rot="16200000">
              <a:off x="2096802" y="2981557"/>
              <a:ext cx="838984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096212" y="3146084"/>
              <a:ext cx="5975992" cy="684000"/>
              <a:chOff x="3116963" y="3147198"/>
              <a:chExt cx="5975992" cy="684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116963" y="3147198"/>
                <a:ext cx="5975992" cy="684000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TextBox 10"/>
              <p:cNvSpPr txBox="1"/>
              <p:nvPr/>
            </p:nvSpPr>
            <p:spPr bwMode="auto">
              <a:xfrm>
                <a:off x="3274356" y="3312240"/>
                <a:ext cx="5040560" cy="322659"/>
              </a:xfrm>
              <a:prstGeom prst="round2Same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panose="020B0502020104020203" pitchFamily="34" charset="0"/>
                    <a:cs typeface="Arial" pitchFamily="34" charset="0"/>
                  </a:rPr>
                  <a:t>Create database with medicine names and prices.</a:t>
                </a:r>
              </a:p>
            </p:txBody>
          </p:sp>
        </p:grpSp>
        <p:sp>
          <p:nvSpPr>
            <p:cNvPr id="28" name="Block Arc 11">
              <a:extLst>
                <a:ext uri="{FF2B5EF4-FFF2-40B4-BE49-F238E27FC236}">
                  <a16:creationId xmlns:a16="http://schemas.microsoft.com/office/drawing/2014/main" id="{77F35E13-2466-4D41-980C-E10826252F7B}"/>
                </a:ext>
              </a:extLst>
            </p:cNvPr>
            <p:cNvSpPr/>
            <p:nvPr/>
          </p:nvSpPr>
          <p:spPr>
            <a:xfrm rot="10800000">
              <a:off x="8327780" y="3311126"/>
              <a:ext cx="420683" cy="353911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306553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04040"/>
                </a:solidFill>
                <a:latin typeface="Gill Sans MT" panose="020B0502020104020203" pitchFamily="34" charset="0"/>
              </a:rPr>
              <a:t>Not all medicines are available in local drug store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15566"/>
            <a:ext cx="1723695" cy="17236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1272" y="3003798"/>
            <a:ext cx="2082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04040"/>
                </a:solidFill>
                <a:latin typeface="Gill Sans MT" panose="020B0502020104020203" pitchFamily="34" charset="0"/>
              </a:rPr>
              <a:t>No reliable online </a:t>
            </a:r>
            <a:r>
              <a:rPr lang="en-US" b="1" dirty="0" smtClean="0">
                <a:solidFill>
                  <a:srgbClr val="404040"/>
                </a:solidFill>
                <a:latin typeface="Gill Sans MT" panose="020B0502020104020203" pitchFamily="34" charset="0"/>
              </a:rPr>
              <a:t> medicine delivery source</a:t>
            </a:r>
            <a:endParaRPr lang="en-US" b="1" dirty="0">
              <a:solidFill>
                <a:srgbClr val="404040"/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915566"/>
            <a:ext cx="1766553" cy="1766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15566"/>
            <a:ext cx="1707654" cy="17076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5856" y="3065538"/>
            <a:ext cx="208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04040"/>
                </a:solidFill>
                <a:latin typeface="Gill Sans MT" panose="020B0502020104020203" pitchFamily="34" charset="0"/>
              </a:rPr>
              <a:t>No database for   patients</a:t>
            </a:r>
            <a:endParaRPr lang="en-US" b="1" dirty="0">
              <a:solidFill>
                <a:srgbClr val="40404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90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Rockwell" panose="02060603020205020403" pitchFamily="18" charset="0"/>
              </a:rPr>
              <a:t>Thank you</a:t>
            </a:r>
            <a:endParaRPr lang="ko-KR" altLang="en-US" dirty="0">
              <a:latin typeface="Rockwell" panose="020606030202050204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Gill Sans MT" panose="020B0502020104020203" pitchFamily="34" charset="0"/>
              </a:rPr>
              <a:t>We would love to answer your queries !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91630"/>
            <a:ext cx="1368152" cy="1368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19622"/>
            <a:ext cx="1440160" cy="1440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3003798"/>
            <a:ext cx="329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Gill Sans MT" panose="020B0502020104020203" pitchFamily="34" charset="0"/>
              </a:rPr>
              <a:t>Nutritionists are expensive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7052" y="3003798"/>
            <a:ext cx="185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04040"/>
                </a:solidFill>
                <a:latin typeface="Gill Sans MT" panose="020B0502020104020203" pitchFamily="34" charset="0"/>
              </a:rPr>
              <a:t>Lack of timely reminders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0152" y="2979415"/>
            <a:ext cx="301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04040"/>
                </a:solidFill>
                <a:latin typeface="Gill Sans MT" panose="020B0502020104020203" pitchFamily="34" charset="0"/>
              </a:rPr>
              <a:t>No change in diet with     changed health conditions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5" y="1419622"/>
            <a:ext cx="2088232" cy="15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3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5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99792" y="1923678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8102490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880679" y="1478092"/>
            <a:ext cx="1322851" cy="1641738"/>
            <a:chOff x="4925183" y="1490868"/>
            <a:chExt cx="1322851" cy="1641738"/>
          </a:xfrm>
        </p:grpSpPr>
        <p:grpSp>
          <p:nvGrpSpPr>
            <p:cNvPr id="20" name="Group 19"/>
            <p:cNvGrpSpPr/>
            <p:nvPr/>
          </p:nvGrpSpPr>
          <p:grpSpPr>
            <a:xfrm>
              <a:off x="4925183" y="2643758"/>
              <a:ext cx="1322851" cy="488848"/>
              <a:chOff x="2113657" y="4283314"/>
              <a:chExt cx="3647460" cy="48884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113657" y="4495163"/>
                <a:ext cx="36474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13657" y="4283314"/>
                <a:ext cx="36474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MT" panose="020B0502020104020203" pitchFamily="34" charset="0"/>
                    <a:cs typeface="Arial" pitchFamily="34" charset="0"/>
                  </a:rPr>
                  <a:t>Proper Nutrition Chart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593" y="1490868"/>
              <a:ext cx="505785" cy="505785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4922011" y="1515205"/>
            <a:ext cx="1322851" cy="1794209"/>
            <a:chOff x="2880679" y="1495880"/>
            <a:chExt cx="1322851" cy="1794209"/>
          </a:xfrm>
        </p:grpSpPr>
        <p:grpSp>
          <p:nvGrpSpPr>
            <p:cNvPr id="17" name="Group 16"/>
            <p:cNvGrpSpPr/>
            <p:nvPr/>
          </p:nvGrpSpPr>
          <p:grpSpPr>
            <a:xfrm>
              <a:off x="2880679" y="2643758"/>
              <a:ext cx="1322851" cy="646331"/>
              <a:chOff x="2113657" y="4283314"/>
              <a:chExt cx="3647460" cy="6463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113657" y="4495163"/>
                <a:ext cx="36474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13657" y="4283314"/>
                <a:ext cx="36474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MT" panose="020B0502020104020203" pitchFamily="34" charset="0"/>
                    <a:cs typeface="Arial" pitchFamily="34" charset="0"/>
                  </a:rPr>
                  <a:t>Help the user follow proper diet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460" y="1495880"/>
              <a:ext cx="495762" cy="495762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 rot="16200000">
            <a:off x="6783308" y="1256353"/>
            <a:ext cx="288032" cy="2210462"/>
            <a:chOff x="4016506" y="412567"/>
            <a:chExt cx="288032" cy="1183575"/>
          </a:xfrm>
        </p:grpSpPr>
        <p:sp>
          <p:nvSpPr>
            <p:cNvPr id="42" name="Rectangle 41"/>
            <p:cNvSpPr/>
            <p:nvPr/>
          </p:nvSpPr>
          <p:spPr>
            <a:xfrm rot="5400000">
              <a:off x="3694603" y="826412"/>
              <a:ext cx="931838" cy="1041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4016506" y="1308110"/>
              <a:ext cx="288032" cy="2880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 rot="16200000">
            <a:off x="4650307" y="1257461"/>
            <a:ext cx="288032" cy="2210462"/>
            <a:chOff x="4016506" y="412567"/>
            <a:chExt cx="288032" cy="1183575"/>
          </a:xfrm>
        </p:grpSpPr>
        <p:sp>
          <p:nvSpPr>
            <p:cNvPr id="51" name="Rectangle 50"/>
            <p:cNvSpPr/>
            <p:nvPr/>
          </p:nvSpPr>
          <p:spPr>
            <a:xfrm rot="5400000">
              <a:off x="3694603" y="826412"/>
              <a:ext cx="931838" cy="1041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016506" y="1308110"/>
              <a:ext cx="288032" cy="2880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rot="16200000">
            <a:off x="2551027" y="1265235"/>
            <a:ext cx="288032" cy="2210462"/>
            <a:chOff x="4016506" y="412567"/>
            <a:chExt cx="288032" cy="1183575"/>
          </a:xfrm>
        </p:grpSpPr>
        <p:sp>
          <p:nvSpPr>
            <p:cNvPr id="54" name="Rectangle 53"/>
            <p:cNvSpPr/>
            <p:nvPr/>
          </p:nvSpPr>
          <p:spPr>
            <a:xfrm rot="5400000">
              <a:off x="3694603" y="826412"/>
              <a:ext cx="931838" cy="1041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016506" y="1308110"/>
              <a:ext cx="288032" cy="2880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5576" y="1497344"/>
            <a:ext cx="1403451" cy="1977411"/>
            <a:chOff x="6889087" y="1497344"/>
            <a:chExt cx="1403451" cy="1977411"/>
          </a:xfrm>
        </p:grpSpPr>
        <p:grpSp>
          <p:nvGrpSpPr>
            <p:cNvPr id="23" name="Group 22"/>
            <p:cNvGrpSpPr/>
            <p:nvPr/>
          </p:nvGrpSpPr>
          <p:grpSpPr>
            <a:xfrm>
              <a:off x="6889087" y="2643758"/>
              <a:ext cx="1403451" cy="830997"/>
              <a:chOff x="1891421" y="4283314"/>
              <a:chExt cx="3869696" cy="83099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113657" y="4495163"/>
                <a:ext cx="36474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91421" y="4283314"/>
                <a:ext cx="38696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MT" panose="020B0502020104020203" pitchFamily="34" charset="0"/>
                    <a:cs typeface="Arial" pitchFamily="34" charset="0"/>
                  </a:rPr>
                  <a:t>Create a Unique Platform for Medicine Delivery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202" y="1497344"/>
              <a:ext cx="472220" cy="499309"/>
            </a:xfrm>
            <a:prstGeom prst="rect">
              <a:avLst/>
            </a:prstGeom>
          </p:spPr>
        </p:pic>
      </p:grpSp>
      <p:sp>
        <p:nvSpPr>
          <p:cNvPr id="56" name="Oval 55"/>
          <p:cNvSpPr/>
          <p:nvPr/>
        </p:nvSpPr>
        <p:spPr>
          <a:xfrm rot="16200000">
            <a:off x="1203658" y="2101499"/>
            <a:ext cx="288032" cy="53793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69686" y="1534486"/>
            <a:ext cx="1455328" cy="1742827"/>
            <a:chOff x="6969686" y="1534486"/>
            <a:chExt cx="1455328" cy="1742827"/>
          </a:xfrm>
        </p:grpSpPr>
        <p:grpSp>
          <p:nvGrpSpPr>
            <p:cNvPr id="14" name="Group 13"/>
            <p:cNvGrpSpPr/>
            <p:nvPr/>
          </p:nvGrpSpPr>
          <p:grpSpPr>
            <a:xfrm>
              <a:off x="6969686" y="2630982"/>
              <a:ext cx="1455328" cy="646331"/>
              <a:chOff x="2113657" y="4270538"/>
              <a:chExt cx="4012735" cy="64633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13657" y="4495163"/>
                <a:ext cx="36474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478932" y="4270538"/>
                <a:ext cx="36474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MT" panose="020B0502020104020203" pitchFamily="34" charset="0"/>
                    <a:cs typeface="Arial" pitchFamily="34" charset="0"/>
                  </a:rPr>
                  <a:t>Provide food and medication reminder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4988" y="1534486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452459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27784" y="1995686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25082829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056091" y="3326164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404040"/>
                </a:solidFill>
                <a:latin typeface="Rockwell" panose="02060603020205020403" pitchFamily="18" charset="0"/>
              </a:rPr>
              <a:t>MedKit</a:t>
            </a:r>
            <a:endParaRPr lang="en-US" sz="24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sp>
        <p:nvSpPr>
          <p:cNvPr id="13" name="AutoShape 2" descr="Displaying https://drive.google.c..."/>
          <p:cNvSpPr>
            <a:spLocks noChangeAspect="1" noChangeArrowheads="1"/>
          </p:cNvSpPr>
          <p:nvPr/>
        </p:nvSpPr>
        <p:spPr bwMode="auto">
          <a:xfrm>
            <a:off x="3347864" y="14916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959" y="1487328"/>
            <a:ext cx="1828800" cy="1828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0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0000FF"/>
      </a:hlink>
      <a:folHlink>
        <a:srgbClr val="800080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5870</TotalTime>
  <Words>439</Words>
  <Application>Microsoft Office PowerPoint</Application>
  <PresentationFormat>On-screen Show (16:9)</PresentationFormat>
  <Paragraphs>149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 Unicode MS</vt:lpstr>
      <vt:lpstr>맑은 고딕</vt:lpstr>
      <vt:lpstr>Arial</vt:lpstr>
      <vt:lpstr>Arial Black</vt:lpstr>
      <vt:lpstr>Calibri</vt:lpstr>
      <vt:lpstr>Gill Sans MT</vt:lpstr>
      <vt:lpstr>Microsoft Himalaya</vt:lpstr>
      <vt:lpstr>Microsoft Sans Serif</vt:lpstr>
      <vt:lpstr>Rockwell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Rezaul Karim</cp:lastModifiedBy>
  <cp:revision>245</cp:revision>
  <dcterms:created xsi:type="dcterms:W3CDTF">2016-12-05T23:26:54Z</dcterms:created>
  <dcterms:modified xsi:type="dcterms:W3CDTF">2019-04-24T09:08:01Z</dcterms:modified>
</cp:coreProperties>
</file>