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11"/>
  </p:notesMasterIdLst>
  <p:sldIdLst>
    <p:sldId id="256" r:id="rId2"/>
    <p:sldId id="257" r:id="rId3"/>
    <p:sldId id="264" r:id="rId4"/>
    <p:sldId id="258" r:id="rId5"/>
    <p:sldId id="266" r:id="rId6"/>
    <p:sldId id="260" r:id="rId7"/>
    <p:sldId id="261"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350138A-B7AD-47FF-BC56-314E555C970C}" type="datetimeFigureOut">
              <a:rPr lang="ar-SA" smtClean="0"/>
              <a:t>10/10/43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5362184-EB9F-495F-830B-10A176FB77E0}" type="slidenum">
              <a:rPr lang="ar-SA" smtClean="0"/>
              <a:t>‹#›</a:t>
            </a:fld>
            <a:endParaRPr lang="ar-SA"/>
          </a:p>
        </p:txBody>
      </p:sp>
    </p:spTree>
    <p:extLst>
      <p:ext uri="{BB962C8B-B14F-4D97-AF65-F5344CB8AC3E}">
        <p14:creationId xmlns:p14="http://schemas.microsoft.com/office/powerpoint/2010/main" val="37892705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D3715820-FFAB-4C52-82D1-419D288AF139}" type="datetimeFigureOut">
              <a:rPr lang="ar-SA" smtClean="0"/>
              <a:t>10/10/43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79116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1747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835635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035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49310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D3715820-FFAB-4C52-82D1-419D288AF139}" type="datetimeFigureOut">
              <a:rPr lang="ar-SA" smtClean="0"/>
              <a:t>10/10/43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71113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D3715820-FFAB-4C52-82D1-419D288AF139}" type="datetimeFigureOut">
              <a:rPr lang="ar-SA" smtClean="0"/>
              <a:t>10/10/43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914241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715820-FFAB-4C52-82D1-419D288AF139}" type="datetimeFigureOut">
              <a:rPr lang="ar-SA" smtClean="0"/>
              <a:t>10/10/43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198365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715820-FFAB-4C52-82D1-419D288AF139}" type="datetimeFigureOut">
              <a:rPr lang="ar-SA" smtClean="0"/>
              <a:t>10/10/43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215301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715820-FFAB-4C52-82D1-419D288AF139}" type="datetimeFigureOut">
              <a:rPr lang="ar-SA" smtClean="0"/>
              <a:t>10/10/43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92108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D3715820-FFAB-4C52-82D1-419D288AF139}" type="datetimeFigureOut">
              <a:rPr lang="ar-SA" smtClean="0"/>
              <a:t>10/10/43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14294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240507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913795" y="2912232"/>
            <a:ext cx="5107208"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912232"/>
            <a:ext cx="5095357"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3715820-FFAB-4C52-82D1-419D288AF139}" type="datetimeFigureOut">
              <a:rPr lang="ar-SA" smtClean="0"/>
              <a:t>10/10/43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420848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D3715820-FFAB-4C52-82D1-419D288AF139}" type="datetimeFigureOut">
              <a:rPr lang="ar-SA" smtClean="0"/>
              <a:t>10/10/43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167467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15820-FFAB-4C52-82D1-419D288AF139}" type="datetimeFigureOut">
              <a:rPr lang="ar-SA" smtClean="0"/>
              <a:t>10/10/43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325313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79553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3715820-FFAB-4C52-82D1-419D288AF139}" type="datetimeFigureOut">
              <a:rPr lang="ar-SA" smtClean="0"/>
              <a:t>10/10/43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A10E2F1-D162-413D-9CD4-84523F306308}" type="slidenum">
              <a:rPr lang="ar-SA" smtClean="0"/>
              <a:t>‹#›</a:t>
            </a:fld>
            <a:endParaRPr lang="ar-SA"/>
          </a:p>
        </p:txBody>
      </p:sp>
    </p:spTree>
    <p:extLst>
      <p:ext uri="{BB962C8B-B14F-4D97-AF65-F5344CB8AC3E}">
        <p14:creationId xmlns:p14="http://schemas.microsoft.com/office/powerpoint/2010/main" val="250075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3715820-FFAB-4C52-82D1-419D288AF139}" type="datetimeFigureOut">
              <a:rPr lang="ar-SA" smtClean="0"/>
              <a:t>10/10/43</a:t>
            </a:fld>
            <a:endParaRPr lang="ar-S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10E2F1-D162-413D-9CD4-84523F306308}" type="slidenum">
              <a:rPr lang="ar-SA" smtClean="0"/>
              <a:t>‹#›</a:t>
            </a:fld>
            <a:endParaRPr lang="ar-SA"/>
          </a:p>
        </p:txBody>
      </p:sp>
    </p:spTree>
    <p:extLst>
      <p:ext uri="{BB962C8B-B14F-4D97-AF65-F5344CB8AC3E}">
        <p14:creationId xmlns:p14="http://schemas.microsoft.com/office/powerpoint/2010/main" val="4451878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E089A421-FECB-B290-570C-031770153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7" y="207831"/>
            <a:ext cx="12007273" cy="6745465"/>
          </a:xfrm>
          <a:prstGeom prst="rect">
            <a:avLst/>
          </a:prstGeom>
        </p:spPr>
      </p:pic>
      <p:sp>
        <p:nvSpPr>
          <p:cNvPr id="3" name="عنوان فرعي 2">
            <a:extLst>
              <a:ext uri="{FF2B5EF4-FFF2-40B4-BE49-F238E27FC236}">
                <a16:creationId xmlns:a16="http://schemas.microsoft.com/office/drawing/2014/main" id="{B2379245-9F2A-4366-B887-38FD014DC743}"/>
              </a:ext>
            </a:extLst>
          </p:cNvPr>
          <p:cNvSpPr>
            <a:spLocks noGrp="1"/>
          </p:cNvSpPr>
          <p:nvPr>
            <p:ph type="subTitle" idx="1"/>
          </p:nvPr>
        </p:nvSpPr>
        <p:spPr>
          <a:xfrm>
            <a:off x="1595268" y="4571302"/>
            <a:ext cx="9368387" cy="1655762"/>
          </a:xfrm>
        </p:spPr>
        <p:txBody>
          <a:bodyPr>
            <a:normAutofit/>
          </a:bodyPr>
          <a:lstStyle/>
          <a:p>
            <a:r>
              <a:rPr lang="en-US" dirty="0">
                <a:solidFill>
                  <a:schemeClr val="tx1"/>
                </a:solidFill>
              </a:rPr>
              <a:t>Instructor Name: </a:t>
            </a:r>
            <a:r>
              <a:rPr lang="en-US" sz="2800" b="1" u="sng" dirty="0" err="1">
                <a:effectLst/>
                <a:latin typeface="Calibri" panose="020F0502020204030204" pitchFamily="34" charset="0"/>
                <a:ea typeface="Calibri" panose="020F0502020204030204" pitchFamily="34" charset="0"/>
                <a:cs typeface="Arial" panose="020B0604020202020204" pitchFamily="34" charset="0"/>
              </a:rPr>
              <a:t>Tassadaq</a:t>
            </a:r>
            <a:r>
              <a:rPr lang="en-US" sz="2800" b="1" u="sng" dirty="0">
                <a:effectLst/>
                <a:latin typeface="Calibri" panose="020F0502020204030204" pitchFamily="34" charset="0"/>
                <a:ea typeface="Calibri" panose="020F0502020204030204" pitchFamily="34" charset="0"/>
                <a:cs typeface="Arial" panose="020B0604020202020204" pitchFamily="34" charset="0"/>
              </a:rPr>
              <a:t> Nawaz</a:t>
            </a:r>
            <a:endParaRPr lang="ar-SA" sz="2800" dirty="0">
              <a:solidFill>
                <a:schemeClr val="tx1"/>
              </a:solidFill>
            </a:endParaRPr>
          </a:p>
        </p:txBody>
      </p:sp>
    </p:spTree>
    <p:extLst>
      <p:ext uri="{BB962C8B-B14F-4D97-AF65-F5344CB8AC3E}">
        <p14:creationId xmlns:p14="http://schemas.microsoft.com/office/powerpoint/2010/main" val="231580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1F1FA72-DDF0-4FE4-B283-BD58D0901D06}"/>
              </a:ext>
            </a:extLst>
          </p:cNvPr>
          <p:cNvSpPr>
            <a:spLocks noGrp="1"/>
          </p:cNvSpPr>
          <p:nvPr>
            <p:ph type="title"/>
          </p:nvPr>
        </p:nvSpPr>
        <p:spPr>
          <a:xfrm>
            <a:off x="1028996" y="339448"/>
            <a:ext cx="9692640" cy="1325562"/>
          </a:xfrm>
        </p:spPr>
        <p:txBody>
          <a:bodyPr/>
          <a:lstStyle/>
          <a:p>
            <a:r>
              <a:rPr lang="en-US" dirty="0"/>
              <a:t>Project idea </a:t>
            </a:r>
            <a:endParaRPr lang="ar-SA" dirty="0"/>
          </a:p>
        </p:txBody>
      </p:sp>
      <p:sp>
        <p:nvSpPr>
          <p:cNvPr id="3" name="عنصر نائب للمحتوى 2">
            <a:extLst>
              <a:ext uri="{FF2B5EF4-FFF2-40B4-BE49-F238E27FC236}">
                <a16:creationId xmlns:a16="http://schemas.microsoft.com/office/drawing/2014/main" id="{EB321BCC-4C0F-410D-847F-D320C4724087}"/>
              </a:ext>
            </a:extLst>
          </p:cNvPr>
          <p:cNvSpPr>
            <a:spLocks noGrp="1"/>
          </p:cNvSpPr>
          <p:nvPr>
            <p:ph idx="1"/>
          </p:nvPr>
        </p:nvSpPr>
        <p:spPr>
          <a:xfrm>
            <a:off x="1702624" y="2506663"/>
            <a:ext cx="7590231" cy="4351337"/>
          </a:xfrm>
        </p:spPr>
        <p:txBody>
          <a:bodyPr/>
          <a:lstStyle/>
          <a:p>
            <a:pPr algn="l" rtl="0"/>
            <a:r>
              <a:rPr lang="en-US" sz="2000" dirty="0"/>
              <a:t>The idea of project is to use the basic computer (</a:t>
            </a:r>
            <a:r>
              <a:rPr lang="en-US" sz="2000" i="0" strike="noStrike" dirty="0">
                <a:effectLst/>
                <a:latin typeface="inherit"/>
              </a:rPr>
              <a:t>Morris</a:t>
            </a:r>
            <a:r>
              <a:rPr lang="en-US" sz="2000" b="1" i="0" u="sng" strike="noStrike" dirty="0">
                <a:effectLst/>
                <a:latin typeface="inherit"/>
              </a:rPr>
              <a:t> </a:t>
            </a:r>
            <a:r>
              <a:rPr lang="en-US" sz="2000" i="0" strike="noStrike" dirty="0">
                <a:effectLst/>
                <a:latin typeface="inherit"/>
              </a:rPr>
              <a:t>Mano)</a:t>
            </a:r>
            <a:r>
              <a:rPr lang="en-US" sz="2000" dirty="0"/>
              <a:t> to get the four instructions from the user and 10 memory locations, and the program will deal with it as hexadecimal number from the user side and the program will convert it to binary then it will separate each part of it, and it should have the interface to be more usable and readable by the user </a:t>
            </a:r>
          </a:p>
          <a:p>
            <a:pPr algn="l" rtl="0"/>
            <a:r>
              <a:rPr lang="en-US" sz="2000" dirty="0"/>
              <a:t>We will start the program form the input to get the tracing system.</a:t>
            </a:r>
          </a:p>
          <a:p>
            <a:pPr algn="l" rtl="0"/>
            <a:endParaRPr lang="en-US" dirty="0"/>
          </a:p>
        </p:txBody>
      </p:sp>
    </p:spTree>
    <p:extLst>
      <p:ext uri="{BB962C8B-B14F-4D97-AF65-F5344CB8AC3E}">
        <p14:creationId xmlns:p14="http://schemas.microsoft.com/office/powerpoint/2010/main" val="3035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5D28E0-6EC3-4B35-BF84-B0700805387B}"/>
              </a:ext>
            </a:extLst>
          </p:cNvPr>
          <p:cNvSpPr>
            <a:spLocks noGrp="1"/>
          </p:cNvSpPr>
          <p:nvPr>
            <p:ph type="title"/>
          </p:nvPr>
        </p:nvSpPr>
        <p:spPr/>
        <p:txBody>
          <a:bodyPr/>
          <a:lstStyle/>
          <a:p>
            <a:r>
              <a:rPr lang="en-US" dirty="0"/>
              <a:t>Scope of project</a:t>
            </a:r>
            <a:endParaRPr lang="ar-SA" dirty="0"/>
          </a:p>
        </p:txBody>
      </p:sp>
      <p:sp>
        <p:nvSpPr>
          <p:cNvPr id="3" name="عنصر نائب للمحتوى 2">
            <a:extLst>
              <a:ext uri="{FF2B5EF4-FFF2-40B4-BE49-F238E27FC236}">
                <a16:creationId xmlns:a16="http://schemas.microsoft.com/office/drawing/2014/main" id="{1B14B6DA-1563-473B-8B5A-38631E4B0331}"/>
              </a:ext>
            </a:extLst>
          </p:cNvPr>
          <p:cNvSpPr>
            <a:spLocks noGrp="1"/>
          </p:cNvSpPr>
          <p:nvPr>
            <p:ph idx="1"/>
          </p:nvPr>
        </p:nvSpPr>
        <p:spPr/>
        <p:txBody>
          <a:bodyPr/>
          <a:lstStyle/>
          <a:p>
            <a:pPr algn="l" rtl="0"/>
            <a:r>
              <a:rPr lang="en-US" sz="2000" dirty="0"/>
              <a:t>The scope of project is to increase our knowledge about the basic computer (</a:t>
            </a:r>
            <a:r>
              <a:rPr lang="en-US" sz="2000" i="0" strike="noStrike" dirty="0">
                <a:effectLst/>
                <a:latin typeface="inherit"/>
              </a:rPr>
              <a:t>Morris</a:t>
            </a:r>
            <a:r>
              <a:rPr lang="en-US" sz="2000" b="1" i="0" u="sng" strike="noStrike" dirty="0">
                <a:effectLst/>
                <a:latin typeface="inherit"/>
              </a:rPr>
              <a:t> </a:t>
            </a:r>
            <a:r>
              <a:rPr lang="en-US" sz="2000" i="0" strike="noStrike" dirty="0">
                <a:effectLst/>
                <a:latin typeface="inherit"/>
              </a:rPr>
              <a:t>Mano) and make everything we study to be related by analyzing  the instruction  and tracing it. </a:t>
            </a:r>
            <a:endParaRPr lang="ar-SA" dirty="0"/>
          </a:p>
        </p:txBody>
      </p:sp>
    </p:spTree>
    <p:extLst>
      <p:ext uri="{BB962C8B-B14F-4D97-AF65-F5344CB8AC3E}">
        <p14:creationId xmlns:p14="http://schemas.microsoft.com/office/powerpoint/2010/main" val="181997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2E4586A-E37C-4175-8CEA-B994F8C56393}"/>
              </a:ext>
            </a:extLst>
          </p:cNvPr>
          <p:cNvSpPr>
            <a:spLocks noGrp="1"/>
          </p:cNvSpPr>
          <p:nvPr>
            <p:ph type="title"/>
          </p:nvPr>
        </p:nvSpPr>
        <p:spPr>
          <a:xfrm>
            <a:off x="936898" y="283158"/>
            <a:ext cx="9692640" cy="1325562"/>
          </a:xfrm>
        </p:spPr>
        <p:txBody>
          <a:bodyPr/>
          <a:lstStyle/>
          <a:p>
            <a:r>
              <a:rPr lang="en-US" dirty="0"/>
              <a:t>The programming language are used</a:t>
            </a:r>
            <a:endParaRPr lang="ar-SA" dirty="0"/>
          </a:p>
        </p:txBody>
      </p:sp>
      <p:sp>
        <p:nvSpPr>
          <p:cNvPr id="3" name="عنصر نائب للمحتوى 2">
            <a:extLst>
              <a:ext uri="{FF2B5EF4-FFF2-40B4-BE49-F238E27FC236}">
                <a16:creationId xmlns:a16="http://schemas.microsoft.com/office/drawing/2014/main" id="{DC71BAA4-56F8-4014-BCC7-DAA047947A38}"/>
              </a:ext>
            </a:extLst>
          </p:cNvPr>
          <p:cNvSpPr>
            <a:spLocks noGrp="1"/>
          </p:cNvSpPr>
          <p:nvPr>
            <p:ph idx="1"/>
          </p:nvPr>
        </p:nvSpPr>
        <p:spPr>
          <a:xfrm>
            <a:off x="1485538" y="2223505"/>
            <a:ext cx="8595360" cy="4351337"/>
          </a:xfrm>
        </p:spPr>
        <p:txBody>
          <a:bodyPr/>
          <a:lstStyle/>
          <a:p>
            <a:pPr algn="l" rtl="0"/>
            <a:r>
              <a:rPr lang="en-US" sz="2000" dirty="0"/>
              <a:t>Her we have many programming language that can deal with it but in our case, we thought about web development (HTML,  CSS &amp; java scripts )  </a:t>
            </a:r>
          </a:p>
          <a:p>
            <a:pPr marL="0" indent="0" algn="l" rtl="0">
              <a:buNone/>
            </a:pPr>
            <a:r>
              <a:rPr lang="en-US" sz="2000" dirty="0"/>
              <a:t> </a:t>
            </a:r>
          </a:p>
          <a:p>
            <a:pPr marL="0" indent="0" algn="l" rtl="0">
              <a:buNone/>
            </a:pPr>
            <a:endParaRPr lang="en-US" dirty="0"/>
          </a:p>
        </p:txBody>
      </p:sp>
    </p:spTree>
    <p:extLst>
      <p:ext uri="{BB962C8B-B14F-4D97-AF65-F5344CB8AC3E}">
        <p14:creationId xmlns:p14="http://schemas.microsoft.com/office/powerpoint/2010/main" val="127597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a:extLst>
              <a:ext uri="{FF2B5EF4-FFF2-40B4-BE49-F238E27FC236}">
                <a16:creationId xmlns:a16="http://schemas.microsoft.com/office/drawing/2014/main" id="{0CC19C50-924C-2A5E-38F5-D7F6E5FC167D}"/>
              </a:ext>
            </a:extLst>
          </p:cNvPr>
          <p:cNvSpPr>
            <a:spLocks noGrp="1"/>
          </p:cNvSpPr>
          <p:nvPr>
            <p:ph type="title"/>
          </p:nvPr>
        </p:nvSpPr>
        <p:spPr>
          <a:xfrm>
            <a:off x="718874" y="677863"/>
            <a:ext cx="4534047" cy="1325562"/>
          </a:xfrm>
        </p:spPr>
        <p:txBody>
          <a:bodyPr>
            <a:normAutofit/>
          </a:bodyPr>
          <a:lstStyle/>
          <a:p>
            <a:r>
              <a:rPr lang="en-US" dirty="0"/>
              <a:t>First step   </a:t>
            </a:r>
            <a:endParaRPr lang="ar-SA" dirty="0"/>
          </a:p>
        </p:txBody>
      </p:sp>
      <p:sp>
        <p:nvSpPr>
          <p:cNvPr id="5" name="عنصر نائب للمحتوى 2">
            <a:extLst>
              <a:ext uri="{FF2B5EF4-FFF2-40B4-BE49-F238E27FC236}">
                <a16:creationId xmlns:a16="http://schemas.microsoft.com/office/drawing/2014/main" id="{29967DE6-73AF-0233-3F84-BED298F89169}"/>
              </a:ext>
            </a:extLst>
          </p:cNvPr>
          <p:cNvSpPr>
            <a:spLocks noGrp="1"/>
          </p:cNvSpPr>
          <p:nvPr>
            <p:ph idx="1"/>
          </p:nvPr>
        </p:nvSpPr>
        <p:spPr>
          <a:xfrm>
            <a:off x="124991" y="2325158"/>
            <a:ext cx="4986440" cy="3854979"/>
          </a:xfrm>
        </p:spPr>
        <p:txBody>
          <a:bodyPr>
            <a:normAutofit/>
          </a:bodyPr>
          <a:lstStyle/>
          <a:p>
            <a:pPr algn="r" rtl="0"/>
            <a:r>
              <a:rPr lang="en-US" sz="2000" dirty="0"/>
              <a:t>In this step we create the 4-input field that can get the instructions from user</a:t>
            </a:r>
          </a:p>
          <a:p>
            <a:pPr marL="0" indent="0" rtl="0">
              <a:buNone/>
            </a:pPr>
            <a:r>
              <a:rPr lang="en-US" dirty="0"/>
              <a:t> </a:t>
            </a:r>
            <a:endParaRPr lang="ar-SA" dirty="0"/>
          </a:p>
        </p:txBody>
      </p:sp>
      <p:pic>
        <p:nvPicPr>
          <p:cNvPr id="8" name="صورة 7">
            <a:extLst>
              <a:ext uri="{FF2B5EF4-FFF2-40B4-BE49-F238E27FC236}">
                <a16:creationId xmlns:a16="http://schemas.microsoft.com/office/drawing/2014/main" id="{77AF5CA4-8108-5B0E-015E-65FFD1E0E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544" y="0"/>
            <a:ext cx="3689237" cy="6858000"/>
          </a:xfrm>
          <a:prstGeom prst="rect">
            <a:avLst/>
          </a:prstGeom>
        </p:spPr>
      </p:pic>
    </p:spTree>
    <p:extLst>
      <p:ext uri="{BB962C8B-B14F-4D97-AF65-F5344CB8AC3E}">
        <p14:creationId xmlns:p14="http://schemas.microsoft.com/office/powerpoint/2010/main" val="239371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16CE9F-E240-46C0-9245-6404B3E07869}"/>
              </a:ext>
            </a:extLst>
          </p:cNvPr>
          <p:cNvSpPr>
            <a:spLocks noGrp="1"/>
          </p:cNvSpPr>
          <p:nvPr>
            <p:ph type="title"/>
          </p:nvPr>
        </p:nvSpPr>
        <p:spPr>
          <a:xfrm>
            <a:off x="1249680" y="223520"/>
            <a:ext cx="9692640" cy="1325562"/>
          </a:xfrm>
        </p:spPr>
        <p:txBody>
          <a:bodyPr/>
          <a:lstStyle/>
          <a:p>
            <a:r>
              <a:rPr lang="en-US" dirty="0"/>
              <a:t>Second step </a:t>
            </a:r>
            <a:endParaRPr lang="ar-SA" dirty="0"/>
          </a:p>
        </p:txBody>
      </p:sp>
      <p:sp>
        <p:nvSpPr>
          <p:cNvPr id="3" name="عنصر نائب للمحتوى 2">
            <a:extLst>
              <a:ext uri="{FF2B5EF4-FFF2-40B4-BE49-F238E27FC236}">
                <a16:creationId xmlns:a16="http://schemas.microsoft.com/office/drawing/2014/main" id="{EF9DD639-625E-4C5C-B94E-3D792774C4DF}"/>
              </a:ext>
            </a:extLst>
          </p:cNvPr>
          <p:cNvSpPr>
            <a:spLocks noGrp="1"/>
          </p:cNvSpPr>
          <p:nvPr>
            <p:ph idx="1"/>
          </p:nvPr>
        </p:nvSpPr>
        <p:spPr>
          <a:xfrm>
            <a:off x="1116904" y="1549082"/>
            <a:ext cx="8850734" cy="3973364"/>
          </a:xfrm>
        </p:spPr>
        <p:txBody>
          <a:bodyPr>
            <a:normAutofit fontScale="92500" lnSpcReduction="10000"/>
          </a:bodyPr>
          <a:lstStyle/>
          <a:p>
            <a:pPr algn="l" rtl="0"/>
            <a:r>
              <a:rPr lang="en-US" sz="2000" dirty="0"/>
              <a:t>When we collect the instructor then we will convert it from hexadecimal  to binary number as shown below</a:t>
            </a:r>
          </a:p>
          <a:p>
            <a:pPr algn="l" rtl="0"/>
            <a:endParaRPr lang="en-US" sz="2000" dirty="0"/>
          </a:p>
          <a:p>
            <a:pPr algn="l" rtl="0"/>
            <a:r>
              <a:rPr lang="en-US" sz="2000" dirty="0"/>
              <a:t> Instruction in binary	</a:t>
            </a:r>
          </a:p>
          <a:p>
            <a:pPr algn="l" rtl="0"/>
            <a:r>
              <a:rPr lang="en-US" sz="2000" dirty="0"/>
              <a:t>I Bit</a:t>
            </a:r>
          </a:p>
          <a:p>
            <a:pPr algn="l" rtl="0"/>
            <a:r>
              <a:rPr lang="en-US" sz="2000" dirty="0"/>
              <a:t>Opcode</a:t>
            </a:r>
          </a:p>
          <a:p>
            <a:pPr algn="l" rtl="0"/>
            <a:r>
              <a:rPr lang="en-US" sz="2000" dirty="0"/>
              <a:t>Address</a:t>
            </a:r>
          </a:p>
          <a:p>
            <a:pPr algn="l" rtl="0"/>
            <a:r>
              <a:rPr lang="en-US" sz="2000" dirty="0"/>
              <a:t>Instruction Category</a:t>
            </a:r>
          </a:p>
          <a:p>
            <a:pPr algn="l" rtl="0"/>
            <a:r>
              <a:rPr lang="en-US" sz="2000" dirty="0"/>
              <a:t>Addressing mode</a:t>
            </a:r>
          </a:p>
          <a:p>
            <a:pPr algn="l" rtl="0"/>
            <a:endParaRPr lang="ar-SA" dirty="0"/>
          </a:p>
        </p:txBody>
      </p:sp>
      <p:pic>
        <p:nvPicPr>
          <p:cNvPr id="10" name="صورة 9">
            <a:extLst>
              <a:ext uri="{FF2B5EF4-FFF2-40B4-BE49-F238E27FC236}">
                <a16:creationId xmlns:a16="http://schemas.microsoft.com/office/drawing/2014/main" id="{437FE1EE-AAC5-F6B4-7ACB-F1BAB99E4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3957"/>
            <a:ext cx="12192000" cy="1190523"/>
          </a:xfrm>
          <a:prstGeom prst="rect">
            <a:avLst/>
          </a:prstGeom>
        </p:spPr>
      </p:pic>
    </p:spTree>
    <p:extLst>
      <p:ext uri="{BB962C8B-B14F-4D97-AF65-F5344CB8AC3E}">
        <p14:creationId xmlns:p14="http://schemas.microsoft.com/office/powerpoint/2010/main" val="1099049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924BC9-516F-4F77-9C52-B96CB27CC1BF}"/>
              </a:ext>
            </a:extLst>
          </p:cNvPr>
          <p:cNvSpPr>
            <a:spLocks noGrp="1"/>
          </p:cNvSpPr>
          <p:nvPr>
            <p:ph type="title"/>
          </p:nvPr>
        </p:nvSpPr>
        <p:spPr/>
        <p:txBody>
          <a:bodyPr/>
          <a:lstStyle/>
          <a:p>
            <a:r>
              <a:rPr lang="en-US" dirty="0"/>
              <a:t>Third step</a:t>
            </a:r>
            <a:endParaRPr lang="ar-SA" dirty="0"/>
          </a:p>
        </p:txBody>
      </p:sp>
      <p:sp>
        <p:nvSpPr>
          <p:cNvPr id="3" name="عنصر نائب للمحتوى 2">
            <a:extLst>
              <a:ext uri="{FF2B5EF4-FFF2-40B4-BE49-F238E27FC236}">
                <a16:creationId xmlns:a16="http://schemas.microsoft.com/office/drawing/2014/main" id="{CA1A6F33-FFFC-45FC-AF83-00D44CD0B57E}"/>
              </a:ext>
            </a:extLst>
          </p:cNvPr>
          <p:cNvSpPr>
            <a:spLocks noGrp="1"/>
          </p:cNvSpPr>
          <p:nvPr>
            <p:ph idx="1"/>
          </p:nvPr>
        </p:nvSpPr>
        <p:spPr/>
        <p:txBody>
          <a:bodyPr/>
          <a:lstStyle/>
          <a:p>
            <a:pPr marL="0" indent="0" algn="l" rtl="0">
              <a:buNone/>
            </a:pPr>
            <a:r>
              <a:rPr lang="en-US" dirty="0"/>
              <a:t>The program will take the opcode and I bit (binary number) and the memory address then it will flow up the flowchart that  then it will record the change at flowing register PC, AR, DR, AC, IR and M[AR]</a:t>
            </a:r>
          </a:p>
          <a:p>
            <a:pPr marL="0" indent="0" algn="l" rtl="0">
              <a:buNone/>
            </a:pPr>
            <a:r>
              <a:rPr lang="en-US" dirty="0"/>
              <a:t>The </a:t>
            </a:r>
            <a:r>
              <a:rPr lang="en-US" i="0" dirty="0">
                <a:effectLst/>
                <a:latin typeface="Times New Roman" panose="02020603050405020304" pitchFamily="18" charset="0"/>
              </a:rPr>
              <a:t>Initial</a:t>
            </a:r>
            <a:r>
              <a:rPr lang="en-US" dirty="0"/>
              <a:t> of PC is 100 the register will increase up to finish all </a:t>
            </a:r>
            <a:r>
              <a:rPr lang="en-US" sz="1800" dirty="0"/>
              <a:t>instruction</a:t>
            </a:r>
            <a:r>
              <a:rPr lang="en-US" dirty="0"/>
              <a:t> </a:t>
            </a:r>
          </a:p>
          <a:p>
            <a:pPr marL="0" indent="0" algn="l" rtl="0">
              <a:buNone/>
            </a:pPr>
            <a:endParaRPr lang="ar-SA" dirty="0"/>
          </a:p>
        </p:txBody>
      </p:sp>
      <p:pic>
        <p:nvPicPr>
          <p:cNvPr id="6" name="صورة 5">
            <a:extLst>
              <a:ext uri="{FF2B5EF4-FFF2-40B4-BE49-F238E27FC236}">
                <a16:creationId xmlns:a16="http://schemas.microsoft.com/office/drawing/2014/main" id="{19A61AB3-A16A-11F8-4BAC-9C4365ED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50" y="4466254"/>
            <a:ext cx="10920649" cy="1971970"/>
          </a:xfrm>
          <a:prstGeom prst="rect">
            <a:avLst/>
          </a:prstGeom>
        </p:spPr>
      </p:pic>
    </p:spTree>
    <p:extLst>
      <p:ext uri="{BB962C8B-B14F-4D97-AF65-F5344CB8AC3E}">
        <p14:creationId xmlns:p14="http://schemas.microsoft.com/office/powerpoint/2010/main" val="2043536059"/>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680829-83CB-4CF7-9AF3-940DC660209A}"/>
              </a:ext>
            </a:extLst>
          </p:cNvPr>
          <p:cNvSpPr>
            <a:spLocks noGrp="1"/>
          </p:cNvSpPr>
          <p:nvPr>
            <p:ph type="title"/>
          </p:nvPr>
        </p:nvSpPr>
        <p:spPr/>
        <p:txBody>
          <a:bodyPr/>
          <a:lstStyle/>
          <a:p>
            <a:r>
              <a:rPr lang="en-US" dirty="0"/>
              <a:t>Conclusion</a:t>
            </a:r>
            <a:endParaRPr lang="ar-SA" dirty="0"/>
          </a:p>
        </p:txBody>
      </p:sp>
      <p:sp>
        <p:nvSpPr>
          <p:cNvPr id="3" name="عنصر نائب للمحتوى 2">
            <a:extLst>
              <a:ext uri="{FF2B5EF4-FFF2-40B4-BE49-F238E27FC236}">
                <a16:creationId xmlns:a16="http://schemas.microsoft.com/office/drawing/2014/main" id="{4EC4DC84-6595-4E4E-A43D-B1410FB62F0C}"/>
              </a:ext>
            </a:extLst>
          </p:cNvPr>
          <p:cNvSpPr>
            <a:spLocks noGrp="1"/>
          </p:cNvSpPr>
          <p:nvPr>
            <p:ph idx="1"/>
          </p:nvPr>
        </p:nvSpPr>
        <p:spPr/>
        <p:txBody>
          <a:bodyPr>
            <a:normAutofit/>
          </a:bodyPr>
          <a:lstStyle/>
          <a:p>
            <a:pPr algn="l" rtl="0"/>
            <a:r>
              <a:rPr lang="en-US" sz="2000" dirty="0"/>
              <a:t>To summarize the things, we get the input from the user, and we analyze then we will be tracing it .</a:t>
            </a:r>
            <a:endParaRPr lang="ar-SA" sz="2000" dirty="0"/>
          </a:p>
        </p:txBody>
      </p:sp>
    </p:spTree>
    <p:extLst>
      <p:ext uri="{BB962C8B-B14F-4D97-AF65-F5344CB8AC3E}">
        <p14:creationId xmlns:p14="http://schemas.microsoft.com/office/powerpoint/2010/main" val="93103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59B2C2-9656-4BB1-B06A-4B9971C4EE50}"/>
              </a:ext>
            </a:extLst>
          </p:cNvPr>
          <p:cNvSpPr>
            <a:spLocks noGrp="1"/>
          </p:cNvSpPr>
          <p:nvPr>
            <p:ph type="title"/>
          </p:nvPr>
        </p:nvSpPr>
        <p:spPr>
          <a:xfrm>
            <a:off x="810201" y="1939094"/>
            <a:ext cx="9692640" cy="1325562"/>
          </a:xfrm>
        </p:spPr>
        <p:txBody>
          <a:bodyPr/>
          <a:lstStyle/>
          <a:p>
            <a:r>
              <a:rPr lang="en-US" dirty="0"/>
              <a:t>Thank you for listening</a:t>
            </a:r>
            <a:br>
              <a:rPr lang="en-US" dirty="0"/>
            </a:br>
            <a:endParaRPr lang="ar-SA" dirty="0"/>
          </a:p>
        </p:txBody>
      </p:sp>
      <p:sp>
        <p:nvSpPr>
          <p:cNvPr id="5" name="Rectangle 1">
            <a:extLst>
              <a:ext uri="{FF2B5EF4-FFF2-40B4-BE49-F238E27FC236}">
                <a16:creationId xmlns:a16="http://schemas.microsoft.com/office/drawing/2014/main" id="{CB4DF3DB-5F1D-4C4A-BF7B-CD5B34A1C474}"/>
              </a:ext>
            </a:extLst>
          </p:cNvPr>
          <p:cNvSpPr>
            <a:spLocks noChangeArrowheads="1"/>
          </p:cNvSpPr>
          <p:nvPr/>
        </p:nvSpPr>
        <p:spPr bwMode="auto">
          <a:xfrm>
            <a:off x="3449638" y="3409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9428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911</TotalTime>
  <Words>311</Words>
  <Application>Microsoft Office PowerPoint</Application>
  <PresentationFormat>شاشة عريضة</PresentationFormat>
  <Paragraphs>28</Paragraphs>
  <Slides>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9</vt:i4>
      </vt:variant>
    </vt:vector>
  </HeadingPairs>
  <TitlesOfParts>
    <vt:vector size="16" baseType="lpstr">
      <vt:lpstr>Arial</vt:lpstr>
      <vt:lpstr>Bookman Old Style</vt:lpstr>
      <vt:lpstr>Calibri</vt:lpstr>
      <vt:lpstr>inherit</vt:lpstr>
      <vt:lpstr>Rockwell</vt:lpstr>
      <vt:lpstr>Times New Roman</vt:lpstr>
      <vt:lpstr>Damask</vt:lpstr>
      <vt:lpstr>عرض تقديمي في PowerPoint</vt:lpstr>
      <vt:lpstr>Project idea </vt:lpstr>
      <vt:lpstr>Scope of project</vt:lpstr>
      <vt:lpstr>The programming language are used</vt:lpstr>
      <vt:lpstr>First step   </vt:lpstr>
      <vt:lpstr>Second step </vt:lpstr>
      <vt:lpstr>Third step</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ابوبكر عبدالله بن محمد ابوبكرالملا</dc:creator>
  <cp:lastModifiedBy>علي حسين بن علي القطان</cp:lastModifiedBy>
  <cp:revision>18</cp:revision>
  <dcterms:created xsi:type="dcterms:W3CDTF">2021-12-08T15:13:26Z</dcterms:created>
  <dcterms:modified xsi:type="dcterms:W3CDTF">2022-05-11T17:55:11Z</dcterms:modified>
</cp:coreProperties>
</file>