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80" r:id="rId2"/>
    <p:sldId id="269" r:id="rId3"/>
    <p:sldId id="273" r:id="rId4"/>
    <p:sldId id="277" r:id="rId5"/>
    <p:sldId id="278" r:id="rId6"/>
    <p:sldId id="275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4292D-70F1-4911-B5E6-81228F1C9044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B3BD7-C747-489D-A0AC-8093066A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8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4B7BBFF-2B5D-40CC-AEF1-1D5C7602A7F1}" type="datetime1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FC8B06E-F91A-4564-B723-0FEBFE2BD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0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966-22B2-4DDE-9915-9619969F4798}" type="datetime1">
              <a:rPr lang="en-US" smtClean="0"/>
              <a:t>24-May-21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B06E-F91A-4564-B723-0FEBFE2BD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7E02-5CDE-49B3-9B69-30AE680BB017}" type="datetime1">
              <a:rPr lang="en-US" smtClean="0"/>
              <a:t>24-May-21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B06E-F91A-4564-B723-0FEBFE2BD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52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F937-C4BF-4646-85FD-EA85595F0215}" type="datetime1">
              <a:rPr lang="en-US" smtClean="0"/>
              <a:t>24-May-21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B06E-F91A-4564-B723-0FEBFE2BDAB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196819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F937-C4BF-4646-85FD-EA85595F0215}" type="datetime1">
              <a:rPr lang="en-US" smtClean="0"/>
              <a:t>24-May-21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B06E-F91A-4564-B723-0FEBFE2BD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8206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3A81-F27B-4DF7-A8C0-B92011905C4F}" type="datetime1">
              <a:rPr lang="en-US" smtClean="0"/>
              <a:t>24-May-21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B06E-F91A-4564-B723-0FEBFE2BD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78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9A67-6B77-4B3A-BADC-B915255B4901}" type="datetime1">
              <a:rPr lang="en-US" smtClean="0"/>
              <a:t>24-May-21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B06E-F91A-4564-B723-0FEBFE2BD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22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6FDF-C7BD-45F2-9656-EC0D9F8F9C0F}" type="datetime1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B06E-F91A-4564-B723-0FEBFE2BD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52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B8E1-5234-4E0C-8641-2B688982659E}" type="datetime1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B06E-F91A-4564-B723-0FEBFE2BD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6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27B2-C8F0-4BCE-B908-5B83552ABE08}" type="datetime1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B06E-F91A-4564-B723-0FEBFE2BD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5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54AA-6F4B-4BFF-9138-87152AEAAEAA}" type="datetime1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B06E-F91A-4564-B723-0FEBFE2BD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30B7-6A6E-496E-A7DB-3C37A3420B17}" type="datetime1">
              <a:rPr lang="en-US" smtClean="0"/>
              <a:t>24-May-21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B06E-F91A-4564-B723-0FEBFE2BD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2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1FD9-ED28-425C-B77A-2FB9B928027F}" type="datetime1">
              <a:rPr lang="en-US" smtClean="0"/>
              <a:t>24-May-21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B06E-F91A-4564-B723-0FEBFE2BD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4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4CFD-7C34-46A9-BA21-32932BDB55EC}" type="datetime1">
              <a:rPr lang="en-US" smtClean="0"/>
              <a:t>24-May-21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B06E-F91A-4564-B723-0FEBFE2BD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8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F80-9910-4E7E-B5EA-267B61358004}" type="datetime1">
              <a:rPr lang="en-US" smtClean="0"/>
              <a:t>24-May-21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B06E-F91A-4564-B723-0FEBFE2BD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F9B9-3EFD-46B9-AB8A-3106A8C69133}" type="datetime1">
              <a:rPr lang="en-US" smtClean="0"/>
              <a:t>24-May-21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B06E-F91A-4564-B723-0FEBFE2BD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0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797B-141A-4FD8-935C-CB6B2F320804}" type="datetime1">
              <a:rPr lang="en-US" smtClean="0"/>
              <a:t>24-May-21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B06E-F91A-4564-B723-0FEBFE2BD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1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5F937-C4BF-4646-85FD-EA85595F0215}" type="datetime1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8B06E-F91A-4564-B723-0FEBFE2BD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19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7EABEC-4C5E-45BE-B248-59E832B8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C8B06E-F91A-4564-B723-0FEBFE2BDAB1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192" name="Title 1">
            <a:extLst>
              <a:ext uri="{FF2B5EF4-FFF2-40B4-BE49-F238E27FC236}">
                <a16:creationId xmlns:a16="http://schemas.microsoft.com/office/drawing/2014/main" id="{E1CA8D2B-C7C3-411B-83F9-66D5C8E59710}"/>
              </a:ext>
            </a:extLst>
          </p:cNvPr>
          <p:cNvSpPr txBox="1">
            <a:spLocks/>
          </p:cNvSpPr>
          <p:nvPr/>
        </p:nvSpPr>
        <p:spPr>
          <a:xfrm>
            <a:off x="4976384" y="564542"/>
            <a:ext cx="6734600" cy="1801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FFFF"/>
                </a:solidFill>
              </a:rPr>
              <a:t>Deep Learning-based Online Alternative Product Recommendations at Scale</a:t>
            </a:r>
            <a:br>
              <a:rPr lang="en-US" b="1" dirty="0">
                <a:solidFill>
                  <a:srgbClr val="FFFFFF"/>
                </a:solidFill>
              </a:rPr>
            </a:b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800" dirty="0" err="1">
                <a:solidFill>
                  <a:srgbClr val="FFFFFF"/>
                </a:solidFill>
              </a:rPr>
              <a:t>Mingming</a:t>
            </a:r>
            <a:r>
              <a:rPr lang="en-US" sz="1800" dirty="0">
                <a:solidFill>
                  <a:srgbClr val="FFFFFF"/>
                </a:solidFill>
              </a:rPr>
              <a:t> Guo, </a:t>
            </a:r>
            <a:r>
              <a:rPr lang="en-US" sz="1800" dirty="0" err="1">
                <a:solidFill>
                  <a:srgbClr val="FFFFFF"/>
                </a:solidFill>
              </a:rPr>
              <a:t>Nian</a:t>
            </a:r>
            <a:r>
              <a:rPr lang="en-US" sz="1800" dirty="0">
                <a:solidFill>
                  <a:srgbClr val="FFFFFF"/>
                </a:solidFill>
              </a:rPr>
              <a:t> Yan, </a:t>
            </a:r>
            <a:r>
              <a:rPr lang="en-US" sz="1800" dirty="0" err="1">
                <a:solidFill>
                  <a:srgbClr val="FFFFFF"/>
                </a:solidFill>
              </a:rPr>
              <a:t>Xiquan</a:t>
            </a:r>
            <a:r>
              <a:rPr lang="en-US" sz="1800" dirty="0">
                <a:solidFill>
                  <a:srgbClr val="FFFFFF"/>
                </a:solidFill>
              </a:rPr>
              <a:t> Cui, San He Wu, </a:t>
            </a:r>
            <a:r>
              <a:rPr lang="en-US" sz="1800" dirty="0" err="1">
                <a:solidFill>
                  <a:srgbClr val="FFFFFF"/>
                </a:solidFill>
              </a:rPr>
              <a:t>Unaiza</a:t>
            </a:r>
            <a:r>
              <a:rPr lang="en-US" sz="1800" dirty="0">
                <a:solidFill>
                  <a:srgbClr val="FFFFFF"/>
                </a:solidFill>
              </a:rPr>
              <a:t> Ahsan, Rebecca West and Khalifeh Al </a:t>
            </a:r>
            <a:r>
              <a:rPr lang="en-US" sz="1800" dirty="0" err="1">
                <a:solidFill>
                  <a:srgbClr val="FFFFFF"/>
                </a:solidFill>
              </a:rPr>
              <a:t>Jadda</a:t>
            </a:r>
            <a:br>
              <a:rPr lang="en-US" sz="1600" dirty="0">
                <a:solidFill>
                  <a:srgbClr val="FFFFFF"/>
                </a:solidFill>
              </a:rPr>
            </a:b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94" name="Subtitle 2">
            <a:extLst>
              <a:ext uri="{FF2B5EF4-FFF2-40B4-BE49-F238E27FC236}">
                <a16:creationId xmlns:a16="http://schemas.microsoft.com/office/drawing/2014/main" id="{AB212B5A-19AE-47A3-B89E-726FA81CA7EA}"/>
              </a:ext>
            </a:extLst>
          </p:cNvPr>
          <p:cNvSpPr txBox="1">
            <a:spLocks/>
          </p:cNvSpPr>
          <p:nvPr/>
        </p:nvSpPr>
        <p:spPr>
          <a:xfrm>
            <a:off x="5128643" y="4599300"/>
            <a:ext cx="6188402" cy="1801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u="sng" dirty="0">
                <a:solidFill>
                  <a:srgbClr val="FFFFFF"/>
                </a:solidFill>
              </a:rPr>
              <a:t>PRESENTED BY:</a:t>
            </a:r>
            <a:endParaRPr lang="en-US" sz="2000" b="1" u="sng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FFFF"/>
                </a:solidFill>
              </a:rPr>
              <a:t>Md. Ashfaqul Haque – 21166016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FFFFFF"/>
                </a:solidFill>
              </a:rPr>
              <a:t>Israt</a:t>
            </a:r>
            <a:r>
              <a:rPr lang="en-US" b="1" dirty="0">
                <a:solidFill>
                  <a:srgbClr val="FFFFFF"/>
                </a:solidFill>
              </a:rPr>
              <a:t> Jahan </a:t>
            </a:r>
            <a:r>
              <a:rPr lang="en-US" b="1" dirty="0" err="1">
                <a:solidFill>
                  <a:srgbClr val="FFFFFF"/>
                </a:solidFill>
              </a:rPr>
              <a:t>Dristy</a:t>
            </a:r>
            <a:r>
              <a:rPr lang="en-US" b="1" dirty="0">
                <a:solidFill>
                  <a:srgbClr val="FFFFFF"/>
                </a:solidFill>
              </a:rPr>
              <a:t> - 21166046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FFFF"/>
                </a:solidFill>
              </a:rPr>
              <a:t>CSE 712 (Group - 14)</a:t>
            </a:r>
          </a:p>
        </p:txBody>
      </p:sp>
      <p:sp>
        <p:nvSpPr>
          <p:cNvPr id="195" name="Subtitle 2">
            <a:extLst>
              <a:ext uri="{FF2B5EF4-FFF2-40B4-BE49-F238E27FC236}">
                <a16:creationId xmlns:a16="http://schemas.microsoft.com/office/drawing/2014/main" id="{36F254EC-DCF1-442B-80B0-E716BD3BAF76}"/>
              </a:ext>
            </a:extLst>
          </p:cNvPr>
          <p:cNvSpPr txBox="1">
            <a:spLocks/>
          </p:cNvSpPr>
          <p:nvPr/>
        </p:nvSpPr>
        <p:spPr>
          <a:xfrm>
            <a:off x="5115394" y="2772468"/>
            <a:ext cx="6269365" cy="1801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u="sng" dirty="0">
                <a:solidFill>
                  <a:srgbClr val="FFFFFF"/>
                </a:solidFill>
              </a:rPr>
              <a:t>Presented To: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FFFFFF"/>
                </a:solidFill>
              </a:rPr>
              <a:t>MR. ANNAJIAT </a:t>
            </a:r>
            <a:r>
              <a:rPr lang="en-US" b="1" dirty="0" err="1">
                <a:solidFill>
                  <a:srgbClr val="FFFFFF"/>
                </a:solidFill>
              </a:rPr>
              <a:t>Alim</a:t>
            </a:r>
            <a:r>
              <a:rPr lang="en-US" b="1" dirty="0">
                <a:solidFill>
                  <a:srgbClr val="FFFFFF"/>
                </a:solidFill>
              </a:rPr>
              <a:t> Rasel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FFFF"/>
                </a:solidFill>
              </a:rPr>
              <a:t>Senior Lecturer,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FFFF"/>
                </a:solidFill>
              </a:rPr>
              <a:t>Department </a:t>
            </a:r>
            <a:r>
              <a:rPr lang="en-US">
                <a:solidFill>
                  <a:srgbClr val="FFFFFF"/>
                </a:solidFill>
              </a:rPr>
              <a:t>of computer </a:t>
            </a:r>
            <a:r>
              <a:rPr lang="en-US" dirty="0">
                <a:solidFill>
                  <a:srgbClr val="FFFFFF"/>
                </a:solidFill>
              </a:rPr>
              <a:t>science and engineering,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solidFill>
                  <a:srgbClr val="FFFFFF"/>
                </a:solidFill>
              </a:rPr>
              <a:t>Brac</a:t>
            </a:r>
            <a:r>
              <a:rPr lang="en-US" dirty="0">
                <a:solidFill>
                  <a:srgbClr val="FFFFFF"/>
                </a:solidFill>
              </a:rPr>
              <a:t> university.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C74FA9-5B1C-4895-8B52-35D30F53B838}"/>
              </a:ext>
            </a:extLst>
          </p:cNvPr>
          <p:cNvSpPr/>
          <p:nvPr/>
        </p:nvSpPr>
        <p:spPr>
          <a:xfrm>
            <a:off x="1024224" y="1861596"/>
            <a:ext cx="3451291" cy="344487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82AC8AD7-D16E-459D-8AE4-506659D2E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566" y="2062167"/>
            <a:ext cx="3178638" cy="303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54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1F3855-3999-45C6-881E-FF3D4349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178" y="1061705"/>
            <a:ext cx="2971275" cy="698501"/>
          </a:xfrm>
          <a:solidFill>
            <a:schemeClr val="bg1">
              <a:lumMod val="65000"/>
              <a:lumOff val="3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1C149B-2004-4DED-814D-CE1B1FCAF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7388"/>
            <a:ext cx="10037764" cy="416718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9600" b="1" dirty="0"/>
              <a:t>A good alternative recommendation system is necessary for having a better consumer experience in E-commerce System.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sz="9600" b="1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9600" b="1" dirty="0"/>
              <a:t>For recommendation both textual product data and customer behavior data has been analyzed.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sz="9600" b="1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9600" b="1" dirty="0"/>
              <a:t>Build a Siamese Network with Bidirectional LSTM system providing 12% increasing conversion rate at A/B test.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sz="9600" b="1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9600" b="1" dirty="0" err="1"/>
              <a:t>kNN</a:t>
            </a:r>
            <a:r>
              <a:rPr lang="en-US" sz="9600" b="1" dirty="0"/>
              <a:t> computation task has been used for scaling throughout the entire product catalog and accelerated by NMSLIB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7EABEC-4C5E-45BE-B248-59E832B8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C8B06E-F91A-4564-B723-0FEBFE2BDAB1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2908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7EABEC-4C5E-45BE-B248-59E832B8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C8B06E-F91A-4564-B723-0FEBFE2BDAB1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6" name="Content Placeholder 6">
            <a:extLst>
              <a:ext uri="{FF2B5EF4-FFF2-40B4-BE49-F238E27FC236}">
                <a16:creationId xmlns:a16="http://schemas.microsoft.com/office/drawing/2014/main" id="{549DEA29-28B8-40EB-9DB0-31EEB0510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62" y="1896995"/>
            <a:ext cx="10037764" cy="373069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/>
              <a:t>Textual information </a:t>
            </a:r>
            <a:r>
              <a:rPr 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𝑇 = {𝑥</a:t>
            </a: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r>
              <a:rPr 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… , 𝑥</a:t>
            </a: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</a:t>
            </a:r>
            <a:r>
              <a:rPr 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  <a:endParaRPr 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/>
              <a:t>Catalog of products </a:t>
            </a:r>
            <a:r>
              <a:rPr 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𝑃 = {𝑝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r>
              <a:rPr 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… , 𝑝</a:t>
            </a: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</a:t>
            </a:r>
            <a:r>
              <a:rPr 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/>
              <a:t>Projection Function </a:t>
            </a:r>
            <a:r>
              <a:rPr lang="en-US" sz="36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  <a:r>
              <a:rPr lang="en-US" sz="28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w</a:t>
            </a:r>
            <a:endParaRPr 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/>
              <a:t>Customer </a:t>
            </a:r>
            <a:r>
              <a:rPr lang="en-US" sz="36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  <a:r>
              <a:rPr 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w</a:t>
            </a:r>
            <a:r>
              <a:rPr 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36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r>
              <a:rPr 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/>
              <a:t>Alternatives </a:t>
            </a:r>
            <a:r>
              <a:rPr lang="en-US" sz="36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  <a:r>
              <a:rPr 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w</a:t>
            </a:r>
            <a:r>
              <a:rPr 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36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r>
              <a:rPr lang="en-US" b="1" dirty="0" err="1"/>
              <a:t>r</a:t>
            </a:r>
            <a:r>
              <a:rPr 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endParaRPr 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D38CBA56-8B8D-4F12-A801-A040163FFE4A}"/>
              </a:ext>
            </a:extLst>
          </p:cNvPr>
          <p:cNvSpPr txBox="1">
            <a:spLocks/>
          </p:cNvSpPr>
          <p:nvPr/>
        </p:nvSpPr>
        <p:spPr>
          <a:xfrm>
            <a:off x="1114270" y="991872"/>
            <a:ext cx="5482607" cy="731861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latin typeface="Franklin Gothic Demi" panose="020B0703020102020204" pitchFamily="34" charset="0"/>
              </a:rPr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410617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1F3855-3999-45C6-881E-FF3D4349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661" y="398904"/>
            <a:ext cx="8677951" cy="803772"/>
          </a:xfrm>
          <a:solidFill>
            <a:schemeClr val="bg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latin typeface="Franklin Gothic Demi" panose="020B0703020102020204" pitchFamily="34" charset="0"/>
                <a:cs typeface="Times New Roman" panose="02020603050405020304" pitchFamily="18" charset="0"/>
              </a:rPr>
              <a:t>Deep Learning Embedding Approach</a:t>
            </a:r>
            <a:endParaRPr lang="en-US" dirty="0">
              <a:latin typeface="Franklin Gothic Demi" panose="020B07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7EABEC-4C5E-45BE-B248-59E832B8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C8B06E-F91A-4564-B723-0FEBFE2BDAB1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FFB842BF-BC3F-4175-93F4-023CE557E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228" y="1890759"/>
            <a:ext cx="4440333" cy="4470851"/>
          </a:xfrm>
          <a:prstGeom prst="rect">
            <a:avLst/>
          </a:prstGeom>
        </p:spPr>
      </p:pic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654F50ED-2B57-4CDF-A1F2-ED36F2D2B449}"/>
              </a:ext>
            </a:extLst>
          </p:cNvPr>
          <p:cNvSpPr txBox="1">
            <a:spLocks/>
          </p:cNvSpPr>
          <p:nvPr/>
        </p:nvSpPr>
        <p:spPr>
          <a:xfrm>
            <a:off x="794073" y="1194766"/>
            <a:ext cx="5323114" cy="526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100000"/>
            </a:pPr>
            <a:r>
              <a:rPr lang="en-US" sz="3200" b="1" u="sng" dirty="0">
                <a:latin typeface="Bell MT" panose="02020503060305020303" pitchFamily="18" charset="0"/>
                <a:cs typeface="Times New Roman" panose="02020603050405020304" pitchFamily="18" charset="0"/>
              </a:rPr>
              <a:t>Acquiring Data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latin typeface="Bell MT" panose="02020503060305020303" pitchFamily="18" charset="0"/>
                <a:cs typeface="Times New Roman" panose="02020603050405020304" pitchFamily="18" charset="0"/>
              </a:rPr>
              <a:t>  </a:t>
            </a:r>
          </a:p>
        </p:txBody>
      </p: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CDED46F0-42D9-4C18-9CF0-546BC7D54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61060"/>
              </p:ext>
            </p:extLst>
          </p:nvPr>
        </p:nvGraphicFramePr>
        <p:xfrm>
          <a:off x="807721" y="1928882"/>
          <a:ext cx="5533503" cy="2072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83047">
                  <a:extLst>
                    <a:ext uri="{9D8B030D-6E8A-4147-A177-3AD203B41FA5}">
                      <a16:colId xmlns:a16="http://schemas.microsoft.com/office/drawing/2014/main" val="1537156262"/>
                    </a:ext>
                  </a:extLst>
                </a:gridCol>
                <a:gridCol w="2025228">
                  <a:extLst>
                    <a:ext uri="{9D8B030D-6E8A-4147-A177-3AD203B41FA5}">
                      <a16:colId xmlns:a16="http://schemas.microsoft.com/office/drawing/2014/main" val="4179458073"/>
                    </a:ext>
                  </a:extLst>
                </a:gridCol>
                <a:gridCol w="2025228">
                  <a:extLst>
                    <a:ext uri="{9D8B030D-6E8A-4147-A177-3AD203B41FA5}">
                      <a16:colId xmlns:a16="http://schemas.microsoft.com/office/drawing/2014/main" val="1020558421"/>
                    </a:ext>
                  </a:extLst>
                </a:gridCol>
              </a:tblGrid>
              <a:tr h="537667">
                <a:tc>
                  <a:txBody>
                    <a:bodyPr/>
                    <a:lstStyle/>
                    <a:p>
                      <a:r>
                        <a:rPr lang="en-US" dirty="0"/>
                        <a:t>  Product</a:t>
                      </a:r>
                      <a:r>
                        <a:rPr lang="en-US" baseline="0" dirty="0"/>
                        <a:t> ID 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  <a:r>
                        <a:rPr lang="en-US" baseline="0" dirty="0"/>
                        <a:t> Title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Product Description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46156"/>
                  </a:ext>
                </a:extLst>
              </a:tr>
              <a:tr h="1345475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   ‘12345678’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Air Compressor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 baseline="0" dirty="0"/>
                        <a:t>This compressor offers a solid</a:t>
                      </a:r>
                    </a:p>
                    <a:p>
                      <a:r>
                        <a:rPr lang="en-US" sz="1400" u="none" strike="noStrike" kern="1200" baseline="0" dirty="0"/>
                        <a:t>cast iron, twin cylinder</a:t>
                      </a:r>
                    </a:p>
                    <a:p>
                      <a:r>
                        <a:rPr lang="en-US" sz="1400" u="none" strike="noStrike" kern="1200" baseline="0" dirty="0"/>
                        <a:t>compressor pump for extreme</a:t>
                      </a:r>
                    </a:p>
                    <a:p>
                      <a:r>
                        <a:rPr lang="en-US" sz="1400" u="none" strike="noStrike" kern="1200" baseline="0" dirty="0"/>
                        <a:t>durability</a:t>
                      </a:r>
                      <a:r>
                        <a:rPr lang="en-US" sz="1800" u="none" strike="noStrike" kern="1200" baseline="0" dirty="0"/>
                        <a:t>. 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81093"/>
                  </a:ext>
                </a:extLst>
              </a:tr>
            </a:tbl>
          </a:graphicData>
        </a:graphic>
      </p:graphicFrame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5BB86509-3073-42DA-84B9-4F7315964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51495"/>
              </p:ext>
            </p:extLst>
          </p:nvPr>
        </p:nvGraphicFramePr>
        <p:xfrm>
          <a:off x="856296" y="4383396"/>
          <a:ext cx="5348448" cy="1981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82816">
                  <a:extLst>
                    <a:ext uri="{9D8B030D-6E8A-4147-A177-3AD203B41FA5}">
                      <a16:colId xmlns:a16="http://schemas.microsoft.com/office/drawing/2014/main" val="2536774163"/>
                    </a:ext>
                  </a:extLst>
                </a:gridCol>
                <a:gridCol w="1537103">
                  <a:extLst>
                    <a:ext uri="{9D8B030D-6E8A-4147-A177-3AD203B41FA5}">
                      <a16:colId xmlns:a16="http://schemas.microsoft.com/office/drawing/2014/main" val="1740234726"/>
                    </a:ext>
                  </a:extLst>
                </a:gridCol>
                <a:gridCol w="2028529">
                  <a:extLst>
                    <a:ext uri="{9D8B030D-6E8A-4147-A177-3AD203B41FA5}">
                      <a16:colId xmlns:a16="http://schemas.microsoft.com/office/drawing/2014/main" val="1726713629"/>
                    </a:ext>
                  </a:extLst>
                </a:gridCol>
              </a:tblGrid>
              <a:tr h="746348">
                <a:tc>
                  <a:txBody>
                    <a:bodyPr/>
                    <a:lstStyle/>
                    <a:p>
                      <a:r>
                        <a:rPr lang="en-US" sz="2400" u="none" strike="noStrike" kern="1200" baseline="0" dirty="0"/>
                        <a:t>Product ID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none" strike="noStrike" kern="1200" baseline="0" dirty="0"/>
                        <a:t>Product ID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kern="1200" baseline="0" dirty="0"/>
                        <a:t>Co-compared</a:t>
                      </a:r>
                      <a:endParaRPr lang="en-US" sz="2400" dirty="0"/>
                    </a:p>
                    <a:p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34538"/>
                  </a:ext>
                </a:extLst>
              </a:tr>
              <a:tr h="525208">
                <a:tc>
                  <a:txBody>
                    <a:bodyPr/>
                    <a:lstStyle/>
                    <a:p>
                      <a:r>
                        <a:rPr lang="en-US" sz="1600" u="none" strike="noStrike" kern="1200" baseline="0" dirty="0"/>
                        <a:t>12345678’’ ‘’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kern="1200" baseline="0" dirty="0"/>
                        <a:t>‘87654321’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baseline="0" dirty="0"/>
                        <a:t>1</a:t>
                      </a:r>
                    </a:p>
                    <a:p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17976"/>
                  </a:ext>
                </a:extLst>
              </a:tr>
              <a:tr h="525208">
                <a:tc>
                  <a:txBody>
                    <a:bodyPr/>
                    <a:lstStyle/>
                    <a:p>
                      <a:r>
                        <a:rPr lang="en-US" sz="1600" u="none" strike="noStrike" kern="1200" baseline="0" dirty="0"/>
                        <a:t>32187654’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kern="1200" baseline="0" dirty="0"/>
                        <a:t>‘54321876’ 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baseline="0" dirty="0"/>
                        <a:t>1</a:t>
                      </a:r>
                      <a:endParaRPr lang="en-US" sz="1600" dirty="0"/>
                    </a:p>
                    <a:p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46521"/>
                  </a:ext>
                </a:extLst>
              </a:tr>
            </a:tbl>
          </a:graphicData>
        </a:graphic>
      </p:graphicFrame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C97A4DDF-6F87-4F61-9AD2-0C8A002A1118}"/>
              </a:ext>
            </a:extLst>
          </p:cNvPr>
          <p:cNvSpPr txBox="1">
            <a:spLocks/>
          </p:cNvSpPr>
          <p:nvPr/>
        </p:nvSpPr>
        <p:spPr>
          <a:xfrm>
            <a:off x="6826874" y="1236291"/>
            <a:ext cx="5207726" cy="5016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3200" b="1" u="sng" dirty="0">
                <a:latin typeface="Bell MT" panose="02020503060305020303" pitchFamily="18" charset="0"/>
                <a:cs typeface="Times New Roman" panose="02020603050405020304" pitchFamily="18" charset="0"/>
              </a:rPr>
              <a:t>Siamese with LSTM </a:t>
            </a:r>
          </a:p>
          <a:p>
            <a:pPr marL="0" indent="0">
              <a:buFont typeface="Wingdings 3" charset="2"/>
              <a:buNone/>
            </a:pPr>
            <a:endParaRPr lang="en-US" sz="3200" b="1" dirty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3200" b="1" dirty="0">
                <a:latin typeface="Bell MT" panose="02020503060305020303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156351E-F890-4710-ACDE-A0EED7C7141B}"/>
              </a:ext>
            </a:extLst>
          </p:cNvPr>
          <p:cNvSpPr/>
          <p:nvPr/>
        </p:nvSpPr>
        <p:spPr>
          <a:xfrm>
            <a:off x="1401576" y="6399476"/>
            <a:ext cx="4206240" cy="2351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2. Co-compared Example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4ECDB4-4D4E-4C69-8E61-F65AA97621CA}"/>
              </a:ext>
            </a:extLst>
          </p:cNvPr>
          <p:cNvSpPr/>
          <p:nvPr/>
        </p:nvSpPr>
        <p:spPr>
          <a:xfrm>
            <a:off x="1456999" y="4034858"/>
            <a:ext cx="4101737" cy="2481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1. Product Textual Data</a:t>
            </a:r>
          </a:p>
        </p:txBody>
      </p:sp>
    </p:spTree>
    <p:extLst>
      <p:ext uri="{BB962C8B-B14F-4D97-AF65-F5344CB8AC3E}">
        <p14:creationId xmlns:p14="http://schemas.microsoft.com/office/powerpoint/2010/main" val="106930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1F3855-3999-45C6-881E-FF3D4349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715" y="512763"/>
            <a:ext cx="10026649" cy="723525"/>
          </a:xfrm>
          <a:solidFill>
            <a:schemeClr val="bg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latin typeface="Franklin Gothic Demi" panose="020B0703020102020204" pitchFamily="34" charset="0"/>
                <a:cs typeface="Times New Roman" panose="02020603050405020304" pitchFamily="18" charset="0"/>
              </a:rPr>
              <a:t>Deep Learning Embedding Approach(Cont.)</a:t>
            </a:r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7EABEC-4C5E-45BE-B248-59E832B8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C8B06E-F91A-4564-B723-0FEBFE2BDAB1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30D7304C-6B45-4DED-80E8-43691703F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869" y="1597705"/>
            <a:ext cx="5811399" cy="4746161"/>
          </a:xfrm>
        </p:spPr>
        <p:txBody>
          <a:bodyPr/>
          <a:lstStyle/>
          <a:p>
            <a:pPr>
              <a:buClr>
                <a:srgbClr val="69C624"/>
              </a:buClr>
              <a:buFont typeface="Wingdings" panose="05000000000000000000" pitchFamily="2" charset="2"/>
              <a:buChar char="Ø"/>
            </a:pPr>
            <a:r>
              <a:rPr lang="en-US" b="1" u="sng" dirty="0"/>
              <a:t>Creating Training Data &amp; Train the Model:</a:t>
            </a:r>
          </a:p>
          <a:p>
            <a:pPr marL="0" indent="0">
              <a:buNone/>
            </a:pPr>
            <a:endParaRPr lang="en-US" u="sng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FCFFC490-0D52-455D-ABDA-5A59521BD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36" y="2223531"/>
            <a:ext cx="3831772" cy="1473067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75422F0B-B9F3-480B-AC86-AA17CEB1C017}"/>
              </a:ext>
            </a:extLst>
          </p:cNvPr>
          <p:cNvSpPr/>
          <p:nvPr/>
        </p:nvSpPr>
        <p:spPr>
          <a:xfrm>
            <a:off x="1020073" y="3852560"/>
            <a:ext cx="4049486" cy="222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2 : connected graph</a:t>
            </a:r>
          </a:p>
        </p:txBody>
      </p:sp>
      <p:graphicFrame>
        <p:nvGraphicFramePr>
          <p:cNvPr id="93" name="Content Placeholder 8">
            <a:extLst>
              <a:ext uri="{FF2B5EF4-FFF2-40B4-BE49-F238E27FC236}">
                <a16:creationId xmlns:a16="http://schemas.microsoft.com/office/drawing/2014/main" id="{A7505BCA-8F6B-43E4-B745-41795EC29B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091957"/>
              </p:ext>
            </p:extLst>
          </p:nvPr>
        </p:nvGraphicFramePr>
        <p:xfrm>
          <a:off x="767199" y="4303136"/>
          <a:ext cx="4611187" cy="16459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607299">
                  <a:extLst>
                    <a:ext uri="{9D8B030D-6E8A-4147-A177-3AD203B41FA5}">
                      <a16:colId xmlns:a16="http://schemas.microsoft.com/office/drawing/2014/main" val="4285464928"/>
                    </a:ext>
                  </a:extLst>
                </a:gridCol>
                <a:gridCol w="1607299">
                  <a:extLst>
                    <a:ext uri="{9D8B030D-6E8A-4147-A177-3AD203B41FA5}">
                      <a16:colId xmlns:a16="http://schemas.microsoft.com/office/drawing/2014/main" val="1522698926"/>
                    </a:ext>
                  </a:extLst>
                </a:gridCol>
                <a:gridCol w="1396589">
                  <a:extLst>
                    <a:ext uri="{9D8B030D-6E8A-4147-A177-3AD203B41FA5}">
                      <a16:colId xmlns:a16="http://schemas.microsoft.com/office/drawing/2014/main" val="2648414856"/>
                    </a:ext>
                  </a:extLst>
                </a:gridCol>
              </a:tblGrid>
              <a:tr h="902063">
                <a:tc>
                  <a:txBody>
                    <a:bodyPr/>
                    <a:lstStyle/>
                    <a:p>
                      <a:r>
                        <a:rPr lang="en-US" sz="1400" i="1" u="none" strike="noStrike" kern="1200" baseline="0" dirty="0"/>
                        <a:t>How many data</a:t>
                      </a:r>
                    </a:p>
                    <a:p>
                      <a:r>
                        <a:rPr lang="en-US" sz="1400" i="1" u="none" strike="noStrike" kern="1200" baseline="0" dirty="0"/>
                        <a:t>points</a:t>
                      </a:r>
                      <a:endParaRPr lang="en-US" sz="1400" b="1" i="1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u="none" strike="noStrike" kern="1200" baseline="0" dirty="0"/>
                        <a:t>How many</a:t>
                      </a:r>
                    </a:p>
                    <a:p>
                      <a:r>
                        <a:rPr lang="en-US" sz="1400" i="1" u="none" strike="noStrike" kern="1200" baseline="0" dirty="0"/>
                        <a:t>products</a:t>
                      </a:r>
                    </a:p>
                    <a:p>
                      <a:r>
                        <a:rPr lang="en-US" sz="1400" i="1" u="none" strike="noStrike" kern="1200" baseline="0" dirty="0"/>
                        <a:t>What’s the time</a:t>
                      </a:r>
                    </a:p>
                    <a:p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none" strike="noStrike" kern="1200" baseline="0" dirty="0"/>
                        <a:t>period (year)</a:t>
                      </a:r>
                    </a:p>
                    <a:p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46299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bg1"/>
                          </a:solidFill>
                        </a:rPr>
                        <a:t>331900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bg1"/>
                          </a:solidFill>
                        </a:rPr>
                        <a:t>65684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687738"/>
                  </a:ext>
                </a:extLst>
              </a:tr>
            </a:tbl>
          </a:graphicData>
        </a:graphic>
      </p:graphicFrame>
      <p:sp>
        <p:nvSpPr>
          <p:cNvPr id="94" name="Rectangle 93">
            <a:extLst>
              <a:ext uri="{FF2B5EF4-FFF2-40B4-BE49-F238E27FC236}">
                <a16:creationId xmlns:a16="http://schemas.microsoft.com/office/drawing/2014/main" id="{36198ED9-4F42-485A-A653-1EA0F5FF5C18}"/>
              </a:ext>
            </a:extLst>
          </p:cNvPr>
          <p:cNvSpPr/>
          <p:nvPr/>
        </p:nvSpPr>
        <p:spPr>
          <a:xfrm>
            <a:off x="1135690" y="6092747"/>
            <a:ext cx="3831772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3 : training Data statics </a:t>
            </a: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AD230942-03CB-4D7C-BD56-3EBC94C6AD34}"/>
              </a:ext>
            </a:extLst>
          </p:cNvPr>
          <p:cNvSpPr txBox="1">
            <a:spLocks/>
          </p:cNvSpPr>
          <p:nvPr/>
        </p:nvSpPr>
        <p:spPr>
          <a:xfrm>
            <a:off x="6150726" y="1653033"/>
            <a:ext cx="5679324" cy="4914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/>
              <a:t>Scalable Recommendation Generation:</a:t>
            </a:r>
          </a:p>
          <a:p>
            <a:pPr marL="0" indent="0">
              <a:buNone/>
            </a:pPr>
            <a:endParaRPr lang="en-US" sz="2400" b="1" u="sng" dirty="0"/>
          </a:p>
          <a:p>
            <a:r>
              <a:rPr lang="en-US" sz="2000" b="1" dirty="0">
                <a:latin typeface="+mj-lt"/>
                <a:ea typeface="Nirmala UI" panose="020B0502040204020203" pitchFamily="34" charset="0"/>
                <a:cs typeface="Nirmala UI" panose="020B0502040204020203" pitchFamily="34" charset="0"/>
              </a:rPr>
              <a:t>generate millions of embeddings based on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ea typeface="Nirmala UI" panose="020B0502040204020203" pitchFamily="34" charset="0"/>
                <a:cs typeface="Nirmala UI" panose="020B0502040204020203" pitchFamily="34" charset="0"/>
              </a:rPr>
              <a:t>product titles and descriptions.</a:t>
            </a:r>
          </a:p>
          <a:p>
            <a:pPr marL="0" indent="0">
              <a:buNone/>
            </a:pPr>
            <a:endParaRPr lang="en-US" sz="2000" b="1" dirty="0">
              <a:latin typeface="+mj-lt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US" sz="2000" b="1" dirty="0">
                <a:latin typeface="+mj-lt"/>
                <a:ea typeface="Nirmala UI" panose="020B0502040204020203" pitchFamily="34" charset="0"/>
                <a:cs typeface="Nirmala UI" panose="020B0502040204020203" pitchFamily="34" charset="0"/>
              </a:rPr>
              <a:t>choose NMSLIB  library to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  <a:ea typeface="Nirmala UI" panose="020B0502040204020203" pitchFamily="34" charset="0"/>
                <a:cs typeface="Nirmala UI" panose="020B0502040204020203" pitchFamily="34" charset="0"/>
              </a:rPr>
              <a:t>conduct heavy kNN computations because it has high performance in both recall and queries per second.</a:t>
            </a:r>
          </a:p>
          <a:p>
            <a:pPr marL="0" indent="0">
              <a:buNone/>
            </a:pP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7907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203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4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15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0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1F3855-3999-45C6-881E-FF3D4349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069" y="460695"/>
            <a:ext cx="3444235" cy="647699"/>
          </a:xfrm>
          <a:solidFill>
            <a:schemeClr val="bg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Performance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1C149B-2004-4DED-814D-CE1B1FCAF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640" y="1257924"/>
            <a:ext cx="4870448" cy="1789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3 Way Evaluation: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Attribute Based (content based)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Frequently compared (Browser behavior based)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Deep Learning Based (0.8 threshold)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7EABEC-4C5E-45BE-B248-59E832B8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C8B06E-F91A-4564-B723-0FEBFE2BDAB1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129" name="Content Placeholder 6">
            <a:extLst>
              <a:ext uri="{FF2B5EF4-FFF2-40B4-BE49-F238E27FC236}">
                <a16:creationId xmlns:a16="http://schemas.microsoft.com/office/drawing/2014/main" id="{D9565930-F47C-4E76-8116-120A3899EF31}"/>
              </a:ext>
            </a:extLst>
          </p:cNvPr>
          <p:cNvSpPr txBox="1">
            <a:spLocks/>
          </p:cNvSpPr>
          <p:nvPr/>
        </p:nvSpPr>
        <p:spPr>
          <a:xfrm>
            <a:off x="5126808" y="4854720"/>
            <a:ext cx="1681352" cy="78393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Offline Evaluation: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FDD9E-9D5A-4298-8D8D-0A56F9961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21" y="1188293"/>
            <a:ext cx="5316854" cy="2570210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5006A83C-13ED-493E-B14E-F85C61CF6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167" y="3820968"/>
            <a:ext cx="3760421" cy="2976127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D6FB0454-E994-4F81-B8A6-AE0451941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292" y="3820968"/>
            <a:ext cx="3742969" cy="297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3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1F3855-3999-45C6-881E-FF3D4349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513" y="551048"/>
            <a:ext cx="2898324" cy="632433"/>
          </a:xfrm>
          <a:solidFill>
            <a:schemeClr val="bg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1C149B-2004-4DED-814D-CE1B1FCAF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514" y="1361663"/>
            <a:ext cx="3867787" cy="233005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Online A/B testing: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having 12% higher conversion rate at purchase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Conversion rate=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(no. of purchase)/(no. of visits)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7EABEC-4C5E-45BE-B248-59E832B8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C8B06E-F91A-4564-B723-0FEBFE2BDAB1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85" name="Content Placeholder 6">
            <a:extLst>
              <a:ext uri="{FF2B5EF4-FFF2-40B4-BE49-F238E27FC236}">
                <a16:creationId xmlns:a16="http://schemas.microsoft.com/office/drawing/2014/main" id="{B7ECAC4E-A2DF-4272-9A59-FB3F7B6C0F3D}"/>
              </a:ext>
            </a:extLst>
          </p:cNvPr>
          <p:cNvSpPr txBox="1">
            <a:spLocks/>
          </p:cNvSpPr>
          <p:nvPr/>
        </p:nvSpPr>
        <p:spPr>
          <a:xfrm>
            <a:off x="6152011" y="1382713"/>
            <a:ext cx="4904925" cy="2550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b="1" dirty="0"/>
              <a:t>Conclusion: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b="1" dirty="0"/>
              <a:t>Improved user recommendation system.</a:t>
            </a:r>
          </a:p>
        </p:txBody>
      </p:sp>
      <p:sp>
        <p:nvSpPr>
          <p:cNvPr id="86" name="Content Placeholder 6">
            <a:extLst>
              <a:ext uri="{FF2B5EF4-FFF2-40B4-BE49-F238E27FC236}">
                <a16:creationId xmlns:a16="http://schemas.microsoft.com/office/drawing/2014/main" id="{D11A3386-CC09-4D38-8A59-BCE9CA438474}"/>
              </a:ext>
            </a:extLst>
          </p:cNvPr>
          <p:cNvSpPr txBox="1">
            <a:spLocks/>
          </p:cNvSpPr>
          <p:nvPr/>
        </p:nvSpPr>
        <p:spPr>
          <a:xfrm>
            <a:off x="94067" y="3858190"/>
            <a:ext cx="6400275" cy="20363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b="1" dirty="0"/>
              <a:t>Improvement Area: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LSTM replaced with BERT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NMSLIB -CPU (200,000 Queries per second) 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/>
              <a:t>replaced with 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Faiss -GPU (1,500,000 Queries per second)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4EF393-E663-4F8C-9BED-114A87B3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342" y="2219769"/>
            <a:ext cx="4111997" cy="435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34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434</Words>
  <Application>Microsoft Office PowerPoint</Application>
  <PresentationFormat>Widescreen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Bell MT</vt:lpstr>
      <vt:lpstr>Calibri</vt:lpstr>
      <vt:lpstr>Franklin Gothic Demi</vt:lpstr>
      <vt:lpstr>Nirmala UI</vt:lpstr>
      <vt:lpstr>Times New Roman</vt:lpstr>
      <vt:lpstr>Trebuchet MS</vt:lpstr>
      <vt:lpstr>Tw Cen MT</vt:lpstr>
      <vt:lpstr>Wingdings</vt:lpstr>
      <vt:lpstr>Wingdings 3</vt:lpstr>
      <vt:lpstr>Circuit</vt:lpstr>
      <vt:lpstr>PowerPoint Presentation</vt:lpstr>
      <vt:lpstr>Introduction</vt:lpstr>
      <vt:lpstr>PowerPoint Presentation</vt:lpstr>
      <vt:lpstr>Deep Learning Embedding Approach</vt:lpstr>
      <vt:lpstr>Deep Learning Embedding Approach(Cont.)</vt:lpstr>
      <vt:lpstr>Performance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Ashfaqul Haque John</dc:creator>
  <cp:lastModifiedBy>Ashfaqul Haque John</cp:lastModifiedBy>
  <cp:revision>5</cp:revision>
  <dcterms:created xsi:type="dcterms:W3CDTF">2021-05-23T08:06:56Z</dcterms:created>
  <dcterms:modified xsi:type="dcterms:W3CDTF">2021-05-24T11:52:44Z</dcterms:modified>
</cp:coreProperties>
</file>