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80" r:id="rId2"/>
    <p:sldId id="269" r:id="rId3"/>
    <p:sldId id="273" r:id="rId4"/>
    <p:sldId id="277" r:id="rId5"/>
    <p:sldId id="278" r:id="rId6"/>
    <p:sldId id="275" r:id="rId7"/>
    <p:sldId id="27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4" autoAdjust="0"/>
    <p:restoredTop sz="94660"/>
  </p:normalViewPr>
  <p:slideViewPr>
    <p:cSldViewPr snapToGrid="0">
      <p:cViewPr varScale="1">
        <p:scale>
          <a:sx n="70" d="100"/>
          <a:sy n="70" d="100"/>
        </p:scale>
        <p:origin x="1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4292D-70F1-4911-B5E6-81228F1C9044}" type="datetimeFigureOut">
              <a:rPr lang="en-US" smtClean="0"/>
              <a:t>07-May-21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B3BD7-C747-489D-A0AC-8093066A9C86}" type="slidenum">
              <a:rPr lang="en-US" smtClean="0"/>
              <a:t>‹#›</a:t>
            </a:fld>
            <a:endParaRPr lang="en-US"/>
          </a:p>
        </p:txBody>
      </p:sp>
    </p:spTree>
    <p:extLst>
      <p:ext uri="{BB962C8B-B14F-4D97-AF65-F5344CB8AC3E}">
        <p14:creationId xmlns:p14="http://schemas.microsoft.com/office/powerpoint/2010/main" val="2888582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4B7BBFF-2B5D-40CC-AEF1-1D5C7602A7F1}" type="datetime1">
              <a:rPr lang="en-US" smtClean="0"/>
              <a:t>07-May-21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103550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1A0966-22B2-4DDE-9915-9619969F4798}" type="datetime1">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368598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147E02-5CDE-49B3-9B69-30AE680BB017}" type="datetime1">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3910752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F937-C4BF-4646-85FD-EA85595F0215}" type="datetime1">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8B06E-F91A-4564-B723-0FEBFE2BDAB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196819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255F937-C4BF-4646-85FD-EA85595F0215}" type="datetime1">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409548206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D203A81-F27B-4DF7-A8C0-B92011905C4F}" type="datetime1">
              <a:rPr lang="en-US" smtClean="0"/>
              <a:t>07-May-21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3789378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2379A67-6B77-4B3A-BADC-B915255B4901}" type="datetime1">
              <a:rPr lang="en-US" smtClean="0"/>
              <a:t>07-May-21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1211322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556FDF-C7BD-45F2-9656-EC0D9F8F9C0F}" type="datetime1">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3665652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8B8E1-5234-4E0C-8641-2B688982659E}" type="datetime1">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370526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427B2-C8F0-4BCE-B908-5B83552ABE08}" type="datetime1">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3933154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454AA-6F4B-4BFF-9138-87152AEAAEAA}" type="datetime1">
              <a:rPr lang="en-US" smtClean="0"/>
              <a:t>07-May-21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22108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E30B7-6A6E-496E-A7DB-3C37A3420B17}" type="datetime1">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167542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031FD9-ED28-425C-B77A-2FB9B928027F}" type="datetime1">
              <a:rPr lang="en-US" smtClean="0"/>
              <a:t>07-May-21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264554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064CFD-7C34-46A9-BA21-32932BDB55EC}" type="datetime1">
              <a:rPr lang="en-US" smtClean="0"/>
              <a:t>07-May-21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281278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F9F80-9910-4E7E-B5EA-267B61358004}" type="datetime1">
              <a:rPr lang="en-US" smtClean="0"/>
              <a:t>07-May-21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10374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FAF9B9-3EFD-46B9-AB8A-3106A8C69133}" type="datetime1">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91030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24797B-141A-4FD8-935C-CB6B2F320804}" type="datetime1">
              <a:rPr lang="en-US" smtClean="0"/>
              <a:t>07-May-21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8B06E-F91A-4564-B723-0FEBFE2BDAB1}" type="slidenum">
              <a:rPr lang="en-US" smtClean="0"/>
              <a:t>‹#›</a:t>
            </a:fld>
            <a:endParaRPr lang="en-US"/>
          </a:p>
        </p:txBody>
      </p:sp>
    </p:spTree>
    <p:extLst>
      <p:ext uri="{BB962C8B-B14F-4D97-AF65-F5344CB8AC3E}">
        <p14:creationId xmlns:p14="http://schemas.microsoft.com/office/powerpoint/2010/main" val="1852614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55F937-C4BF-4646-85FD-EA85595F0215}" type="datetime1">
              <a:rPr lang="en-US" smtClean="0"/>
              <a:t>07-May-21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C8B06E-F91A-4564-B723-0FEBFE2BDAB1}" type="slidenum">
              <a:rPr lang="en-US" smtClean="0"/>
              <a:t>‹#›</a:t>
            </a:fld>
            <a:endParaRPr lang="en-US"/>
          </a:p>
        </p:txBody>
      </p:sp>
    </p:spTree>
    <p:extLst>
      <p:ext uri="{BB962C8B-B14F-4D97-AF65-F5344CB8AC3E}">
        <p14:creationId xmlns:p14="http://schemas.microsoft.com/office/powerpoint/2010/main" val="311791916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3" name="Slide Number Placeholder 2">
            <a:extLst>
              <a:ext uri="{FF2B5EF4-FFF2-40B4-BE49-F238E27FC236}">
                <a16:creationId xmlns:a16="http://schemas.microsoft.com/office/drawing/2014/main" id="{317EABEC-4C5E-45BE-B248-59E832B8579C}"/>
              </a:ext>
            </a:extLst>
          </p:cNvPr>
          <p:cNvSpPr>
            <a:spLocks noGrp="1"/>
          </p:cNvSpPr>
          <p:nvPr>
            <p:ph type="sldNum" sz="quarter" idx="12"/>
          </p:nvPr>
        </p:nvSpPr>
        <p:spPr>
          <a:xfrm>
            <a:off x="10276321" y="5883274"/>
            <a:ext cx="771089" cy="365125"/>
          </a:xfrm>
        </p:spPr>
        <p:txBody>
          <a:bodyPr>
            <a:normAutofit/>
          </a:bodyPr>
          <a:lstStyle/>
          <a:p>
            <a:pPr>
              <a:spcAft>
                <a:spcPts val="600"/>
              </a:spcAft>
            </a:pPr>
            <a:fld id="{0FC8B06E-F91A-4564-B723-0FEBFE2BDAB1}" type="slidenum">
              <a:rPr lang="en-US" smtClean="0"/>
              <a:pPr>
                <a:spcAft>
                  <a:spcPts val="600"/>
                </a:spcAft>
              </a:pPr>
              <a:t>1</a:t>
            </a:fld>
            <a:endParaRPr lang="en-US"/>
          </a:p>
        </p:txBody>
      </p:sp>
      <p:grpSp>
        <p:nvGrpSpPr>
          <p:cNvPr id="91" name="Group 90">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92"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192" name="Title 1">
            <a:extLst>
              <a:ext uri="{FF2B5EF4-FFF2-40B4-BE49-F238E27FC236}">
                <a16:creationId xmlns:a16="http://schemas.microsoft.com/office/drawing/2014/main" id="{E1CA8D2B-C7C3-411B-83F9-66D5C8E59710}"/>
              </a:ext>
            </a:extLst>
          </p:cNvPr>
          <p:cNvSpPr txBox="1">
            <a:spLocks/>
          </p:cNvSpPr>
          <p:nvPr/>
        </p:nvSpPr>
        <p:spPr>
          <a:xfrm>
            <a:off x="4976384" y="564542"/>
            <a:ext cx="6734600" cy="180181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solidFill>
                  <a:srgbClr val="FFFFFF"/>
                </a:solidFill>
              </a:rPr>
              <a:t>Deep Learning-based Online Alternative Product Recommendations at Scale</a:t>
            </a:r>
            <a:br>
              <a:rPr lang="en-US" b="1" dirty="0">
                <a:solidFill>
                  <a:srgbClr val="FFFFFF"/>
                </a:solidFill>
              </a:rPr>
            </a:br>
            <a:br>
              <a:rPr lang="en-US" sz="1600" dirty="0">
                <a:solidFill>
                  <a:srgbClr val="FFFFFF"/>
                </a:solidFill>
              </a:rPr>
            </a:br>
            <a:r>
              <a:rPr lang="en-US" sz="1800" dirty="0" err="1">
                <a:solidFill>
                  <a:srgbClr val="FFFFFF"/>
                </a:solidFill>
              </a:rPr>
              <a:t>Mingming</a:t>
            </a:r>
            <a:r>
              <a:rPr lang="en-US" sz="1800" dirty="0">
                <a:solidFill>
                  <a:srgbClr val="FFFFFF"/>
                </a:solidFill>
              </a:rPr>
              <a:t> Guo, </a:t>
            </a:r>
            <a:r>
              <a:rPr lang="en-US" sz="1800" dirty="0" err="1">
                <a:solidFill>
                  <a:srgbClr val="FFFFFF"/>
                </a:solidFill>
              </a:rPr>
              <a:t>Nian</a:t>
            </a:r>
            <a:r>
              <a:rPr lang="en-US" sz="1800" dirty="0">
                <a:solidFill>
                  <a:srgbClr val="FFFFFF"/>
                </a:solidFill>
              </a:rPr>
              <a:t> Yan, </a:t>
            </a:r>
            <a:r>
              <a:rPr lang="en-US" sz="1800" dirty="0" err="1">
                <a:solidFill>
                  <a:srgbClr val="FFFFFF"/>
                </a:solidFill>
              </a:rPr>
              <a:t>Xiquan</a:t>
            </a:r>
            <a:r>
              <a:rPr lang="en-US" sz="1800" dirty="0">
                <a:solidFill>
                  <a:srgbClr val="FFFFFF"/>
                </a:solidFill>
              </a:rPr>
              <a:t> Cui, San He Wu, </a:t>
            </a:r>
            <a:r>
              <a:rPr lang="en-US" sz="1800" dirty="0" err="1">
                <a:solidFill>
                  <a:srgbClr val="FFFFFF"/>
                </a:solidFill>
              </a:rPr>
              <a:t>Unaiza</a:t>
            </a:r>
            <a:r>
              <a:rPr lang="en-US" sz="1800" dirty="0">
                <a:solidFill>
                  <a:srgbClr val="FFFFFF"/>
                </a:solidFill>
              </a:rPr>
              <a:t> Ahsan, Rebecca West and Khalifeh Al </a:t>
            </a:r>
            <a:r>
              <a:rPr lang="en-US" sz="1800" dirty="0" err="1">
                <a:solidFill>
                  <a:srgbClr val="FFFFFF"/>
                </a:solidFill>
              </a:rPr>
              <a:t>Jadda</a:t>
            </a:r>
            <a:br>
              <a:rPr lang="en-US" sz="1600" dirty="0">
                <a:solidFill>
                  <a:srgbClr val="FFFFFF"/>
                </a:solidFill>
              </a:rPr>
            </a:br>
            <a:endParaRPr lang="en-US" sz="1600" dirty="0">
              <a:solidFill>
                <a:srgbClr val="FFFFFF"/>
              </a:solidFill>
            </a:endParaRPr>
          </a:p>
        </p:txBody>
      </p:sp>
      <p:sp>
        <p:nvSpPr>
          <p:cNvPr id="194" name="Subtitle 2">
            <a:extLst>
              <a:ext uri="{FF2B5EF4-FFF2-40B4-BE49-F238E27FC236}">
                <a16:creationId xmlns:a16="http://schemas.microsoft.com/office/drawing/2014/main" id="{AB212B5A-19AE-47A3-B89E-726FA81CA7EA}"/>
              </a:ext>
            </a:extLst>
          </p:cNvPr>
          <p:cNvSpPr txBox="1">
            <a:spLocks/>
          </p:cNvSpPr>
          <p:nvPr/>
        </p:nvSpPr>
        <p:spPr>
          <a:xfrm>
            <a:off x="5128643" y="4599300"/>
            <a:ext cx="6188402" cy="18018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spcBef>
                <a:spcPts val="0"/>
              </a:spcBef>
              <a:buNone/>
            </a:pPr>
            <a:r>
              <a:rPr lang="en-US" sz="2000" u="sng" dirty="0">
                <a:solidFill>
                  <a:srgbClr val="FFFFFF"/>
                </a:solidFill>
              </a:rPr>
              <a:t>PRESENTED BY:</a:t>
            </a:r>
            <a:endParaRPr lang="en-US" sz="2000" b="1" u="sng" dirty="0">
              <a:solidFill>
                <a:srgbClr val="FFFFFF"/>
              </a:solidFill>
            </a:endParaRPr>
          </a:p>
          <a:p>
            <a:pPr marL="0" indent="0">
              <a:lnSpc>
                <a:spcPct val="100000"/>
              </a:lnSpc>
              <a:spcBef>
                <a:spcPts val="0"/>
              </a:spcBef>
              <a:buNone/>
            </a:pPr>
            <a:r>
              <a:rPr lang="en-US" b="1" dirty="0">
                <a:solidFill>
                  <a:srgbClr val="FFFFFF"/>
                </a:solidFill>
              </a:rPr>
              <a:t>Ayesha </a:t>
            </a:r>
            <a:r>
              <a:rPr lang="en-US" b="1" dirty="0" err="1">
                <a:solidFill>
                  <a:srgbClr val="FFFFFF"/>
                </a:solidFill>
              </a:rPr>
              <a:t>Akter</a:t>
            </a:r>
            <a:r>
              <a:rPr lang="en-US" b="1" dirty="0">
                <a:solidFill>
                  <a:srgbClr val="FFFFFF"/>
                </a:solidFill>
              </a:rPr>
              <a:t> - 21166014</a:t>
            </a:r>
          </a:p>
          <a:p>
            <a:pPr marL="0" indent="0">
              <a:lnSpc>
                <a:spcPct val="100000"/>
              </a:lnSpc>
              <a:spcBef>
                <a:spcPts val="0"/>
              </a:spcBef>
              <a:buNone/>
            </a:pPr>
            <a:r>
              <a:rPr lang="en-US" b="1" dirty="0" err="1">
                <a:solidFill>
                  <a:srgbClr val="FFFFFF"/>
                </a:solidFill>
              </a:rPr>
              <a:t>Israt</a:t>
            </a:r>
            <a:r>
              <a:rPr lang="en-US" b="1" dirty="0">
                <a:solidFill>
                  <a:srgbClr val="FFFFFF"/>
                </a:solidFill>
              </a:rPr>
              <a:t> Jahan </a:t>
            </a:r>
            <a:r>
              <a:rPr lang="en-US" b="1" dirty="0" err="1">
                <a:solidFill>
                  <a:srgbClr val="FFFFFF"/>
                </a:solidFill>
              </a:rPr>
              <a:t>Dristy</a:t>
            </a:r>
            <a:r>
              <a:rPr lang="en-US" b="1" dirty="0">
                <a:solidFill>
                  <a:srgbClr val="FFFFFF"/>
                </a:solidFill>
              </a:rPr>
              <a:t> - 21166046</a:t>
            </a:r>
          </a:p>
          <a:p>
            <a:pPr marL="0" indent="0">
              <a:lnSpc>
                <a:spcPct val="100000"/>
              </a:lnSpc>
              <a:spcBef>
                <a:spcPts val="0"/>
              </a:spcBef>
              <a:buNone/>
            </a:pPr>
            <a:r>
              <a:rPr lang="en-US" b="1" dirty="0">
                <a:solidFill>
                  <a:srgbClr val="FFFFFF"/>
                </a:solidFill>
              </a:rPr>
              <a:t>Md. Ashfaqul Haque – 21166016</a:t>
            </a:r>
          </a:p>
          <a:p>
            <a:pPr marL="0" indent="0">
              <a:lnSpc>
                <a:spcPct val="100000"/>
              </a:lnSpc>
              <a:spcBef>
                <a:spcPts val="0"/>
              </a:spcBef>
              <a:buNone/>
            </a:pPr>
            <a:r>
              <a:rPr lang="en-US" b="1" dirty="0">
                <a:solidFill>
                  <a:srgbClr val="FFFFFF"/>
                </a:solidFill>
              </a:rPr>
              <a:t>CSE 712 (Group - 14)</a:t>
            </a:r>
          </a:p>
        </p:txBody>
      </p:sp>
      <p:sp>
        <p:nvSpPr>
          <p:cNvPr id="195" name="Subtitle 2">
            <a:extLst>
              <a:ext uri="{FF2B5EF4-FFF2-40B4-BE49-F238E27FC236}">
                <a16:creationId xmlns:a16="http://schemas.microsoft.com/office/drawing/2014/main" id="{36F254EC-DCF1-442B-80B0-E716BD3BAF76}"/>
              </a:ext>
            </a:extLst>
          </p:cNvPr>
          <p:cNvSpPr txBox="1">
            <a:spLocks/>
          </p:cNvSpPr>
          <p:nvPr/>
        </p:nvSpPr>
        <p:spPr>
          <a:xfrm>
            <a:off x="5115394" y="2772468"/>
            <a:ext cx="6269365" cy="180181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u="sng" dirty="0">
                <a:solidFill>
                  <a:srgbClr val="FFFFFF"/>
                </a:solidFill>
              </a:rPr>
              <a:t>Presented To:</a:t>
            </a:r>
          </a:p>
          <a:p>
            <a:pPr>
              <a:lnSpc>
                <a:spcPct val="100000"/>
              </a:lnSpc>
              <a:spcBef>
                <a:spcPts val="0"/>
              </a:spcBef>
            </a:pPr>
            <a:r>
              <a:rPr lang="en-US" b="1" dirty="0">
                <a:solidFill>
                  <a:srgbClr val="FFFFFF"/>
                </a:solidFill>
              </a:rPr>
              <a:t>MR. ANNAJIAT </a:t>
            </a:r>
            <a:r>
              <a:rPr lang="en-US" b="1" dirty="0" err="1">
                <a:solidFill>
                  <a:srgbClr val="FFFFFF"/>
                </a:solidFill>
              </a:rPr>
              <a:t>Alim</a:t>
            </a:r>
            <a:r>
              <a:rPr lang="en-US" b="1" dirty="0">
                <a:solidFill>
                  <a:srgbClr val="FFFFFF"/>
                </a:solidFill>
              </a:rPr>
              <a:t> Rasel</a:t>
            </a:r>
          </a:p>
          <a:p>
            <a:pPr>
              <a:lnSpc>
                <a:spcPct val="100000"/>
              </a:lnSpc>
              <a:spcBef>
                <a:spcPts val="0"/>
              </a:spcBef>
            </a:pPr>
            <a:r>
              <a:rPr lang="en-US" dirty="0">
                <a:solidFill>
                  <a:srgbClr val="FFFFFF"/>
                </a:solidFill>
              </a:rPr>
              <a:t>Senior Lecturer,</a:t>
            </a:r>
          </a:p>
          <a:p>
            <a:pPr>
              <a:lnSpc>
                <a:spcPct val="100000"/>
              </a:lnSpc>
              <a:spcBef>
                <a:spcPts val="0"/>
              </a:spcBef>
            </a:pPr>
            <a:r>
              <a:rPr lang="en-US" dirty="0">
                <a:solidFill>
                  <a:srgbClr val="FFFFFF"/>
                </a:solidFill>
              </a:rPr>
              <a:t>Department </a:t>
            </a:r>
            <a:r>
              <a:rPr lang="en-US">
                <a:solidFill>
                  <a:srgbClr val="FFFFFF"/>
                </a:solidFill>
              </a:rPr>
              <a:t>of computer </a:t>
            </a:r>
            <a:r>
              <a:rPr lang="en-US" dirty="0">
                <a:solidFill>
                  <a:srgbClr val="FFFFFF"/>
                </a:solidFill>
              </a:rPr>
              <a:t>science and engineering,</a:t>
            </a:r>
          </a:p>
          <a:p>
            <a:pPr>
              <a:lnSpc>
                <a:spcPct val="100000"/>
              </a:lnSpc>
              <a:spcBef>
                <a:spcPts val="0"/>
              </a:spcBef>
            </a:pPr>
            <a:r>
              <a:rPr lang="en-US" dirty="0" err="1">
                <a:solidFill>
                  <a:srgbClr val="FFFFFF"/>
                </a:solidFill>
              </a:rPr>
              <a:t>Brac</a:t>
            </a:r>
            <a:r>
              <a:rPr lang="en-US" dirty="0">
                <a:solidFill>
                  <a:srgbClr val="FFFFFF"/>
                </a:solidFill>
              </a:rPr>
              <a:t> university.</a:t>
            </a:r>
          </a:p>
        </p:txBody>
      </p:sp>
      <p:sp>
        <p:nvSpPr>
          <p:cNvPr id="9" name="Rectangle: Rounded Corners 8">
            <a:extLst>
              <a:ext uri="{FF2B5EF4-FFF2-40B4-BE49-F238E27FC236}">
                <a16:creationId xmlns:a16="http://schemas.microsoft.com/office/drawing/2014/main" id="{A1C74FA9-5B1C-4895-8B52-35D30F53B838}"/>
              </a:ext>
            </a:extLst>
          </p:cNvPr>
          <p:cNvSpPr/>
          <p:nvPr/>
        </p:nvSpPr>
        <p:spPr>
          <a:xfrm>
            <a:off x="1024224" y="1861596"/>
            <a:ext cx="3451291" cy="3444875"/>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3" name="Picture 192">
            <a:extLst>
              <a:ext uri="{FF2B5EF4-FFF2-40B4-BE49-F238E27FC236}">
                <a16:creationId xmlns:a16="http://schemas.microsoft.com/office/drawing/2014/main" id="{82AC8AD7-D16E-459D-8AE4-506659D2E699}"/>
              </a:ext>
            </a:extLst>
          </p:cNvPr>
          <p:cNvPicPr>
            <a:picLocks noChangeAspect="1"/>
          </p:cNvPicPr>
          <p:nvPr/>
        </p:nvPicPr>
        <p:blipFill>
          <a:blip r:embed="rId2"/>
          <a:stretch>
            <a:fillRect/>
          </a:stretch>
        </p:blipFill>
        <p:spPr>
          <a:xfrm>
            <a:off x="1141566" y="2062167"/>
            <a:ext cx="3178638" cy="3039801"/>
          </a:xfrm>
          <a:prstGeom prst="rect">
            <a:avLst/>
          </a:prstGeom>
        </p:spPr>
      </p:pic>
    </p:spTree>
    <p:extLst>
      <p:ext uri="{BB962C8B-B14F-4D97-AF65-F5344CB8AC3E}">
        <p14:creationId xmlns:p14="http://schemas.microsoft.com/office/powerpoint/2010/main" val="107015425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D1F3855-3999-45C6-881E-FF3D43497EF8}"/>
              </a:ext>
            </a:extLst>
          </p:cNvPr>
          <p:cNvSpPr>
            <a:spLocks noGrp="1"/>
          </p:cNvSpPr>
          <p:nvPr>
            <p:ph type="title"/>
          </p:nvPr>
        </p:nvSpPr>
        <p:spPr>
          <a:xfrm>
            <a:off x="1273179" y="1061705"/>
            <a:ext cx="2398070" cy="698501"/>
          </a:xfrm>
          <a:solidFill>
            <a:schemeClr val="bg1">
              <a:lumMod val="65000"/>
              <a:lumOff val="35000"/>
            </a:schemeClr>
          </a:solidFill>
        </p:spPr>
        <p:txBody>
          <a:bodyPr>
            <a:normAutofit/>
          </a:bodyPr>
          <a:lstStyle/>
          <a:p>
            <a:r>
              <a:rPr lang="en-US" dirty="0">
                <a:latin typeface="Franklin Gothic Demi" panose="020B0703020102020204" pitchFamily="34" charset="0"/>
              </a:rPr>
              <a:t>abstract</a:t>
            </a:r>
          </a:p>
        </p:txBody>
      </p:sp>
      <p:sp>
        <p:nvSpPr>
          <p:cNvPr id="7" name="Content Placeholder 6">
            <a:extLst>
              <a:ext uri="{FF2B5EF4-FFF2-40B4-BE49-F238E27FC236}">
                <a16:creationId xmlns:a16="http://schemas.microsoft.com/office/drawing/2014/main" id="{641C149B-2004-4DED-814D-CE1B1FCAF971}"/>
              </a:ext>
            </a:extLst>
          </p:cNvPr>
          <p:cNvSpPr>
            <a:spLocks noGrp="1"/>
          </p:cNvSpPr>
          <p:nvPr>
            <p:ph idx="1"/>
          </p:nvPr>
        </p:nvSpPr>
        <p:spPr>
          <a:xfrm>
            <a:off x="1141412" y="1957388"/>
            <a:ext cx="10037764" cy="4167188"/>
          </a:xfrm>
        </p:spPr>
        <p:txBody>
          <a:bodyPr>
            <a:normAutofit fontScale="25000" lnSpcReduction="20000"/>
          </a:bodyPr>
          <a:lstStyle/>
          <a:p>
            <a:pPr>
              <a:lnSpc>
                <a:spcPct val="110000"/>
              </a:lnSpc>
              <a:spcBef>
                <a:spcPts val="0"/>
              </a:spcBef>
              <a:spcAft>
                <a:spcPts val="600"/>
              </a:spcAft>
            </a:pPr>
            <a:r>
              <a:rPr lang="en-US" sz="9600" b="1" dirty="0"/>
              <a:t>A good alternative recommendation system is necessary for having a better consumer experience in E-commerce System.</a:t>
            </a:r>
          </a:p>
          <a:p>
            <a:pPr>
              <a:lnSpc>
                <a:spcPct val="110000"/>
              </a:lnSpc>
              <a:spcBef>
                <a:spcPts val="0"/>
              </a:spcBef>
              <a:spcAft>
                <a:spcPts val="600"/>
              </a:spcAft>
            </a:pPr>
            <a:endParaRPr lang="en-US" sz="9600" b="1" dirty="0"/>
          </a:p>
          <a:p>
            <a:pPr>
              <a:lnSpc>
                <a:spcPct val="110000"/>
              </a:lnSpc>
              <a:spcBef>
                <a:spcPts val="0"/>
              </a:spcBef>
              <a:spcAft>
                <a:spcPts val="600"/>
              </a:spcAft>
            </a:pPr>
            <a:r>
              <a:rPr lang="en-US" sz="9600" b="1" dirty="0"/>
              <a:t>For recommendation both textual product data and customer behavior data has been analyzed.</a:t>
            </a:r>
          </a:p>
          <a:p>
            <a:pPr>
              <a:lnSpc>
                <a:spcPct val="110000"/>
              </a:lnSpc>
              <a:spcBef>
                <a:spcPts val="0"/>
              </a:spcBef>
              <a:spcAft>
                <a:spcPts val="600"/>
              </a:spcAft>
            </a:pPr>
            <a:endParaRPr lang="en-US" sz="9600" b="1" dirty="0"/>
          </a:p>
          <a:p>
            <a:pPr>
              <a:lnSpc>
                <a:spcPct val="110000"/>
              </a:lnSpc>
              <a:spcBef>
                <a:spcPts val="0"/>
              </a:spcBef>
              <a:spcAft>
                <a:spcPts val="600"/>
              </a:spcAft>
            </a:pPr>
            <a:r>
              <a:rPr lang="en-US" sz="9600" b="1" dirty="0"/>
              <a:t>Build a Siamese Network with Bidirectional LSTM system providing 12% increasing conversion rate at A/B test.</a:t>
            </a:r>
          </a:p>
          <a:p>
            <a:pPr>
              <a:lnSpc>
                <a:spcPct val="110000"/>
              </a:lnSpc>
              <a:spcBef>
                <a:spcPts val="0"/>
              </a:spcBef>
              <a:spcAft>
                <a:spcPts val="600"/>
              </a:spcAft>
            </a:pPr>
            <a:endParaRPr lang="en-US" sz="9600" b="1" dirty="0"/>
          </a:p>
          <a:p>
            <a:pPr>
              <a:lnSpc>
                <a:spcPct val="110000"/>
              </a:lnSpc>
              <a:spcBef>
                <a:spcPts val="0"/>
              </a:spcBef>
              <a:spcAft>
                <a:spcPts val="600"/>
              </a:spcAft>
            </a:pPr>
            <a:r>
              <a:rPr lang="en-US" sz="9600" b="1" dirty="0" err="1"/>
              <a:t>kNN</a:t>
            </a:r>
            <a:r>
              <a:rPr lang="en-US" sz="9600" b="1" dirty="0"/>
              <a:t> computation task has been used for scaling throughout the entire product catalog and accelerated by NMSLIB</a:t>
            </a:r>
          </a:p>
          <a:p>
            <a:pPr>
              <a:lnSpc>
                <a:spcPct val="110000"/>
              </a:lnSpc>
              <a:spcBef>
                <a:spcPts val="0"/>
              </a:spcBef>
              <a:spcAft>
                <a:spcPts val="600"/>
              </a:spcAft>
            </a:pPr>
            <a:endParaRPr lang="en-US" sz="2000" b="1" dirty="0"/>
          </a:p>
        </p:txBody>
      </p:sp>
      <p:sp>
        <p:nvSpPr>
          <p:cNvPr id="3" name="Slide Number Placeholder 2">
            <a:extLst>
              <a:ext uri="{FF2B5EF4-FFF2-40B4-BE49-F238E27FC236}">
                <a16:creationId xmlns:a16="http://schemas.microsoft.com/office/drawing/2014/main" id="{317EABEC-4C5E-45BE-B248-59E832B8579C}"/>
              </a:ext>
            </a:extLst>
          </p:cNvPr>
          <p:cNvSpPr>
            <a:spLocks noGrp="1"/>
          </p:cNvSpPr>
          <p:nvPr>
            <p:ph type="sldNum" sz="quarter" idx="12"/>
          </p:nvPr>
        </p:nvSpPr>
        <p:spPr>
          <a:xfrm>
            <a:off x="10276321" y="5883274"/>
            <a:ext cx="771089" cy="365125"/>
          </a:xfrm>
        </p:spPr>
        <p:txBody>
          <a:bodyPr>
            <a:normAutofit/>
          </a:bodyPr>
          <a:lstStyle/>
          <a:p>
            <a:pPr>
              <a:spcAft>
                <a:spcPts val="600"/>
              </a:spcAft>
            </a:pPr>
            <a:fld id="{0FC8B06E-F91A-4564-B723-0FEBFE2BDAB1}" type="slidenum">
              <a:rPr lang="en-US"/>
              <a:pPr>
                <a:spcAft>
                  <a:spcPts val="600"/>
                </a:spcAft>
              </a:pPr>
              <a:t>2</a:t>
            </a:fld>
            <a:endParaRPr lang="en-US" dirty="0"/>
          </a:p>
        </p:txBody>
      </p:sp>
      <p:grpSp>
        <p:nvGrpSpPr>
          <p:cNvPr id="79" name="Group 7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8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72908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D1F3855-3999-45C6-881E-FF3D43497EF8}"/>
              </a:ext>
            </a:extLst>
          </p:cNvPr>
          <p:cNvSpPr>
            <a:spLocks noGrp="1"/>
          </p:cNvSpPr>
          <p:nvPr>
            <p:ph type="title"/>
          </p:nvPr>
        </p:nvSpPr>
        <p:spPr>
          <a:xfrm>
            <a:off x="1159765" y="883844"/>
            <a:ext cx="3307757" cy="764195"/>
          </a:xfrm>
          <a:solidFill>
            <a:schemeClr val="bg1">
              <a:lumMod val="65000"/>
              <a:lumOff val="35000"/>
            </a:schemeClr>
          </a:solidFill>
        </p:spPr>
        <p:txBody>
          <a:bodyPr>
            <a:normAutofit/>
          </a:bodyPr>
          <a:lstStyle/>
          <a:p>
            <a:r>
              <a:rPr lang="en-US" dirty="0">
                <a:latin typeface="Franklin Gothic Demi" panose="020B0703020102020204" pitchFamily="34" charset="0"/>
              </a:rPr>
              <a:t>INTRODUCTION</a:t>
            </a:r>
          </a:p>
        </p:txBody>
      </p:sp>
      <p:sp>
        <p:nvSpPr>
          <p:cNvPr id="3" name="Slide Number Placeholder 2">
            <a:extLst>
              <a:ext uri="{FF2B5EF4-FFF2-40B4-BE49-F238E27FC236}">
                <a16:creationId xmlns:a16="http://schemas.microsoft.com/office/drawing/2014/main" id="{317EABEC-4C5E-45BE-B248-59E832B8579C}"/>
              </a:ext>
            </a:extLst>
          </p:cNvPr>
          <p:cNvSpPr>
            <a:spLocks noGrp="1"/>
          </p:cNvSpPr>
          <p:nvPr>
            <p:ph type="sldNum" sz="quarter" idx="12"/>
          </p:nvPr>
        </p:nvSpPr>
        <p:spPr>
          <a:xfrm>
            <a:off x="10276321" y="5883274"/>
            <a:ext cx="771089" cy="365125"/>
          </a:xfrm>
        </p:spPr>
        <p:txBody>
          <a:bodyPr>
            <a:normAutofit/>
          </a:bodyPr>
          <a:lstStyle/>
          <a:p>
            <a:pPr>
              <a:spcAft>
                <a:spcPts val="600"/>
              </a:spcAft>
            </a:pPr>
            <a:fld id="{0FC8B06E-F91A-4564-B723-0FEBFE2BDAB1}" type="slidenum">
              <a:rPr lang="en-US"/>
              <a:pPr>
                <a:spcAft>
                  <a:spcPts val="600"/>
                </a:spcAft>
              </a:pPr>
              <a:t>3</a:t>
            </a:fld>
            <a:endParaRPr lang="en-US"/>
          </a:p>
        </p:txBody>
      </p:sp>
      <p:grpSp>
        <p:nvGrpSpPr>
          <p:cNvPr id="79" name="Group 7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8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46" name="Content Placeholder 6">
            <a:extLst>
              <a:ext uri="{FF2B5EF4-FFF2-40B4-BE49-F238E27FC236}">
                <a16:creationId xmlns:a16="http://schemas.microsoft.com/office/drawing/2014/main" id="{549DEA29-28B8-40EB-9DB0-31EEB0510BAA}"/>
              </a:ext>
            </a:extLst>
          </p:cNvPr>
          <p:cNvSpPr>
            <a:spLocks noGrp="1"/>
          </p:cNvSpPr>
          <p:nvPr>
            <p:ph idx="1"/>
          </p:nvPr>
        </p:nvSpPr>
        <p:spPr>
          <a:xfrm>
            <a:off x="1020762" y="1692275"/>
            <a:ext cx="10037764" cy="2181225"/>
          </a:xfrm>
        </p:spPr>
        <p:txBody>
          <a:bodyPr>
            <a:normAutofit/>
          </a:bodyPr>
          <a:lstStyle/>
          <a:p>
            <a:pPr>
              <a:lnSpc>
                <a:spcPct val="110000"/>
              </a:lnSpc>
              <a:spcBef>
                <a:spcPts val="0"/>
              </a:spcBef>
            </a:pPr>
            <a:r>
              <a:rPr lang="en-US" sz="2000" b="1" dirty="0"/>
              <a:t>Recommender systems are pervasive in ecommerce and other web systems. Alternative product recommendation is an important way to help customers easily find the right products and speed up their buying decision process. 2 main ways-</a:t>
            </a:r>
          </a:p>
          <a:p>
            <a:pPr>
              <a:lnSpc>
                <a:spcPct val="110000"/>
              </a:lnSpc>
              <a:spcBef>
                <a:spcPts val="0"/>
              </a:spcBef>
            </a:pPr>
            <a:r>
              <a:rPr lang="en-US" sz="2000" b="1" dirty="0"/>
              <a:t>First is a content-based recommendation approach.</a:t>
            </a:r>
          </a:p>
          <a:p>
            <a:pPr>
              <a:lnSpc>
                <a:spcPct val="110000"/>
              </a:lnSpc>
              <a:spcBef>
                <a:spcPts val="0"/>
              </a:spcBef>
            </a:pPr>
            <a:r>
              <a:rPr lang="en-US" sz="2000" b="1" dirty="0"/>
              <a:t>Second way is to leverage customer behavior to find alternative products in the style of item-to-item collaborative filtering</a:t>
            </a:r>
          </a:p>
          <a:p>
            <a:pPr>
              <a:lnSpc>
                <a:spcPct val="110000"/>
              </a:lnSpc>
              <a:spcBef>
                <a:spcPts val="0"/>
              </a:spcBef>
              <a:spcAft>
                <a:spcPts val="600"/>
              </a:spcAft>
            </a:pPr>
            <a:endParaRPr lang="en-US" sz="2000" b="1" dirty="0"/>
          </a:p>
        </p:txBody>
      </p:sp>
      <p:sp>
        <p:nvSpPr>
          <p:cNvPr id="47" name="Title 1">
            <a:extLst>
              <a:ext uri="{FF2B5EF4-FFF2-40B4-BE49-F238E27FC236}">
                <a16:creationId xmlns:a16="http://schemas.microsoft.com/office/drawing/2014/main" id="{D38CBA56-8B8D-4F12-A801-A040163FFE4A}"/>
              </a:ext>
            </a:extLst>
          </p:cNvPr>
          <p:cNvSpPr txBox="1">
            <a:spLocks/>
          </p:cNvSpPr>
          <p:nvPr/>
        </p:nvSpPr>
        <p:spPr>
          <a:xfrm>
            <a:off x="5564803" y="3749651"/>
            <a:ext cx="5482607" cy="731861"/>
          </a:xfrm>
          <a:prstGeom prst="rect">
            <a:avLst/>
          </a:prstGeom>
          <a:solidFill>
            <a:schemeClr val="bg1">
              <a:lumMod val="65000"/>
              <a:lumOff val="3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r"/>
            <a:r>
              <a:rPr lang="en-US" dirty="0">
                <a:latin typeface="Franklin Gothic Demi" panose="020B0703020102020204" pitchFamily="34" charset="0"/>
              </a:rPr>
              <a:t>Problem Formulation</a:t>
            </a:r>
          </a:p>
        </p:txBody>
      </p:sp>
      <p:pic>
        <p:nvPicPr>
          <p:cNvPr id="49" name="Picture 48">
            <a:extLst>
              <a:ext uri="{FF2B5EF4-FFF2-40B4-BE49-F238E27FC236}">
                <a16:creationId xmlns:a16="http://schemas.microsoft.com/office/drawing/2014/main" id="{01A26235-BFEF-4FFA-BAA1-F5EA6D501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756" y="4391925"/>
            <a:ext cx="4522415" cy="775271"/>
          </a:xfrm>
          <a:prstGeom prst="rect">
            <a:avLst/>
          </a:prstGeom>
        </p:spPr>
      </p:pic>
      <p:pic>
        <p:nvPicPr>
          <p:cNvPr id="91" name="Picture 90">
            <a:extLst>
              <a:ext uri="{FF2B5EF4-FFF2-40B4-BE49-F238E27FC236}">
                <a16:creationId xmlns:a16="http://schemas.microsoft.com/office/drawing/2014/main" id="{07439057-5F18-4F77-90B8-95065F07A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492" y="5195482"/>
            <a:ext cx="4310855" cy="718476"/>
          </a:xfrm>
          <a:prstGeom prst="rect">
            <a:avLst/>
          </a:prstGeom>
        </p:spPr>
      </p:pic>
      <p:pic>
        <p:nvPicPr>
          <p:cNvPr id="92" name="Picture 91">
            <a:extLst>
              <a:ext uri="{FF2B5EF4-FFF2-40B4-BE49-F238E27FC236}">
                <a16:creationId xmlns:a16="http://schemas.microsoft.com/office/drawing/2014/main" id="{EACBB646-E9D4-487E-A330-B718508901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534" y="4549147"/>
            <a:ext cx="3759451" cy="873753"/>
          </a:xfrm>
          <a:prstGeom prst="rect">
            <a:avLst/>
          </a:prstGeom>
        </p:spPr>
      </p:pic>
      <p:pic>
        <p:nvPicPr>
          <p:cNvPr id="93" name="Picture 92">
            <a:extLst>
              <a:ext uri="{FF2B5EF4-FFF2-40B4-BE49-F238E27FC236}">
                <a16:creationId xmlns:a16="http://schemas.microsoft.com/office/drawing/2014/main" id="{41625706-3561-44ED-B546-F401B933A3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8556" y="5217552"/>
            <a:ext cx="4692838" cy="763021"/>
          </a:xfrm>
          <a:prstGeom prst="rect">
            <a:avLst/>
          </a:prstGeom>
        </p:spPr>
      </p:pic>
      <p:pic>
        <p:nvPicPr>
          <p:cNvPr id="94" name="Picture 93">
            <a:extLst>
              <a:ext uri="{FF2B5EF4-FFF2-40B4-BE49-F238E27FC236}">
                <a16:creationId xmlns:a16="http://schemas.microsoft.com/office/drawing/2014/main" id="{70883486-6031-41ED-9502-F32BCC53D2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04138" y="5942806"/>
            <a:ext cx="6424847" cy="758943"/>
          </a:xfrm>
          <a:prstGeom prst="rect">
            <a:avLst/>
          </a:prstGeom>
        </p:spPr>
      </p:pic>
    </p:spTree>
    <p:extLst>
      <p:ext uri="{BB962C8B-B14F-4D97-AF65-F5344CB8AC3E}">
        <p14:creationId xmlns:p14="http://schemas.microsoft.com/office/powerpoint/2010/main" val="4106172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D1F3855-3999-45C6-881E-FF3D43497EF8}"/>
              </a:ext>
            </a:extLst>
          </p:cNvPr>
          <p:cNvSpPr>
            <a:spLocks noGrp="1"/>
          </p:cNvSpPr>
          <p:nvPr>
            <p:ph type="title"/>
          </p:nvPr>
        </p:nvSpPr>
        <p:spPr>
          <a:xfrm>
            <a:off x="1650661" y="398904"/>
            <a:ext cx="8677951" cy="803772"/>
          </a:xfrm>
          <a:solidFill>
            <a:schemeClr val="bg1">
              <a:lumMod val="65000"/>
              <a:lumOff val="35000"/>
            </a:schemeClr>
          </a:solidFill>
        </p:spPr>
        <p:txBody>
          <a:bodyPr>
            <a:normAutofit/>
          </a:bodyPr>
          <a:lstStyle/>
          <a:p>
            <a:r>
              <a:rPr lang="en-US" b="1" dirty="0">
                <a:latin typeface="Franklin Gothic Demi" panose="020B0703020102020204" pitchFamily="34" charset="0"/>
                <a:cs typeface="Times New Roman" panose="02020603050405020304" pitchFamily="18" charset="0"/>
              </a:rPr>
              <a:t>Deep Learning Embedding Approach</a:t>
            </a:r>
            <a:endParaRPr lang="en-US" dirty="0">
              <a:latin typeface="Franklin Gothic Demi" panose="020B070302010202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17EABEC-4C5E-45BE-B248-59E832B8579C}"/>
              </a:ext>
            </a:extLst>
          </p:cNvPr>
          <p:cNvSpPr>
            <a:spLocks noGrp="1"/>
          </p:cNvSpPr>
          <p:nvPr>
            <p:ph type="sldNum" sz="quarter" idx="12"/>
          </p:nvPr>
        </p:nvSpPr>
        <p:spPr>
          <a:xfrm>
            <a:off x="10276321" y="5883274"/>
            <a:ext cx="771089" cy="365125"/>
          </a:xfrm>
        </p:spPr>
        <p:txBody>
          <a:bodyPr>
            <a:normAutofit/>
          </a:bodyPr>
          <a:lstStyle/>
          <a:p>
            <a:pPr>
              <a:spcAft>
                <a:spcPts val="600"/>
              </a:spcAft>
            </a:pPr>
            <a:fld id="{0FC8B06E-F91A-4564-B723-0FEBFE2BDAB1}" type="slidenum">
              <a:rPr lang="en-US"/>
              <a:pPr>
                <a:spcAft>
                  <a:spcPts val="600"/>
                </a:spcAft>
              </a:pPr>
              <a:t>4</a:t>
            </a:fld>
            <a:endParaRPr lang="en-US"/>
          </a:p>
        </p:txBody>
      </p:sp>
      <p:grpSp>
        <p:nvGrpSpPr>
          <p:cNvPr id="43" name="Group 42">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4"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90" name="Picture 89">
            <a:extLst>
              <a:ext uri="{FF2B5EF4-FFF2-40B4-BE49-F238E27FC236}">
                <a16:creationId xmlns:a16="http://schemas.microsoft.com/office/drawing/2014/main" id="{FFB842BF-BC3F-4175-93F4-023CE557E657}"/>
              </a:ext>
            </a:extLst>
          </p:cNvPr>
          <p:cNvPicPr>
            <a:picLocks noChangeAspect="1"/>
          </p:cNvPicPr>
          <p:nvPr/>
        </p:nvPicPr>
        <p:blipFill>
          <a:blip r:embed="rId2"/>
          <a:stretch>
            <a:fillRect/>
          </a:stretch>
        </p:blipFill>
        <p:spPr>
          <a:xfrm>
            <a:off x="6898228" y="1890759"/>
            <a:ext cx="4440333" cy="4470851"/>
          </a:xfrm>
          <a:prstGeom prst="rect">
            <a:avLst/>
          </a:prstGeom>
        </p:spPr>
      </p:pic>
      <p:sp>
        <p:nvSpPr>
          <p:cNvPr id="92" name="Content Placeholder 2">
            <a:extLst>
              <a:ext uri="{FF2B5EF4-FFF2-40B4-BE49-F238E27FC236}">
                <a16:creationId xmlns:a16="http://schemas.microsoft.com/office/drawing/2014/main" id="{654F50ED-2B57-4CDF-A1F2-ED36F2D2B449}"/>
              </a:ext>
            </a:extLst>
          </p:cNvPr>
          <p:cNvSpPr txBox="1">
            <a:spLocks/>
          </p:cNvSpPr>
          <p:nvPr/>
        </p:nvSpPr>
        <p:spPr>
          <a:xfrm>
            <a:off x="794073" y="1194766"/>
            <a:ext cx="5323114" cy="52643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Clr>
                <a:schemeClr val="accent1"/>
              </a:buClr>
              <a:buSzPct val="100000"/>
            </a:pPr>
            <a:r>
              <a:rPr lang="en-US" sz="3200" b="1" u="sng" dirty="0">
                <a:latin typeface="Bell MT" panose="02020503060305020303" pitchFamily="18" charset="0"/>
                <a:cs typeface="Times New Roman" panose="02020603050405020304" pitchFamily="18" charset="0"/>
              </a:rPr>
              <a:t>Acquiring Data :</a:t>
            </a:r>
          </a:p>
          <a:p>
            <a:pPr marL="0" indent="0">
              <a:buFont typeface="Arial" panose="020B0604020202020204" pitchFamily="34" charset="0"/>
              <a:buNone/>
            </a:pPr>
            <a:endParaRPr lang="en-US" sz="3200" b="1" dirty="0">
              <a:latin typeface="Bell MT" panose="02020503060305020303" pitchFamily="18" charset="0"/>
              <a:cs typeface="Times New Roman" panose="02020603050405020304" pitchFamily="18" charset="0"/>
            </a:endParaRPr>
          </a:p>
          <a:p>
            <a:endParaRPr lang="en-US" sz="3200" b="1" dirty="0">
              <a:latin typeface="Bell MT" panose="02020503060305020303" pitchFamily="18" charset="0"/>
              <a:cs typeface="Times New Roman" panose="02020603050405020304" pitchFamily="18" charset="0"/>
            </a:endParaRPr>
          </a:p>
          <a:p>
            <a:pPr marL="0" indent="0">
              <a:buFont typeface="Arial" panose="020B0604020202020204" pitchFamily="34" charset="0"/>
              <a:buNone/>
            </a:pPr>
            <a:r>
              <a:rPr lang="en-US" sz="3200" b="1" dirty="0">
                <a:latin typeface="Bell MT" panose="02020503060305020303" pitchFamily="18" charset="0"/>
                <a:cs typeface="Times New Roman" panose="02020603050405020304" pitchFamily="18" charset="0"/>
              </a:rPr>
              <a:t>  </a:t>
            </a:r>
          </a:p>
        </p:txBody>
      </p:sp>
      <p:graphicFrame>
        <p:nvGraphicFramePr>
          <p:cNvPr id="93" name="Table 92">
            <a:extLst>
              <a:ext uri="{FF2B5EF4-FFF2-40B4-BE49-F238E27FC236}">
                <a16:creationId xmlns:a16="http://schemas.microsoft.com/office/drawing/2014/main" id="{CDED46F0-42D9-4C18-9CF0-546BC7D54D3E}"/>
              </a:ext>
            </a:extLst>
          </p:cNvPr>
          <p:cNvGraphicFramePr>
            <a:graphicFrameLocks noGrp="1"/>
          </p:cNvGraphicFramePr>
          <p:nvPr>
            <p:extLst>
              <p:ext uri="{D42A27DB-BD31-4B8C-83A1-F6EECF244321}">
                <p14:modId xmlns:p14="http://schemas.microsoft.com/office/powerpoint/2010/main" val="862661060"/>
              </p:ext>
            </p:extLst>
          </p:nvPr>
        </p:nvGraphicFramePr>
        <p:xfrm>
          <a:off x="807721" y="1928882"/>
          <a:ext cx="5533503" cy="2072640"/>
        </p:xfrm>
        <a:graphic>
          <a:graphicData uri="http://schemas.openxmlformats.org/drawingml/2006/table">
            <a:tbl>
              <a:tblPr firstRow="1" bandRow="1">
                <a:tableStyleId>{8EC20E35-A176-4012-BC5E-935CFFF8708E}</a:tableStyleId>
              </a:tblPr>
              <a:tblGrid>
                <a:gridCol w="1483047">
                  <a:extLst>
                    <a:ext uri="{9D8B030D-6E8A-4147-A177-3AD203B41FA5}">
                      <a16:colId xmlns:a16="http://schemas.microsoft.com/office/drawing/2014/main" val="1537156262"/>
                    </a:ext>
                  </a:extLst>
                </a:gridCol>
                <a:gridCol w="2025228">
                  <a:extLst>
                    <a:ext uri="{9D8B030D-6E8A-4147-A177-3AD203B41FA5}">
                      <a16:colId xmlns:a16="http://schemas.microsoft.com/office/drawing/2014/main" val="4179458073"/>
                    </a:ext>
                  </a:extLst>
                </a:gridCol>
                <a:gridCol w="2025228">
                  <a:extLst>
                    <a:ext uri="{9D8B030D-6E8A-4147-A177-3AD203B41FA5}">
                      <a16:colId xmlns:a16="http://schemas.microsoft.com/office/drawing/2014/main" val="1020558421"/>
                    </a:ext>
                  </a:extLst>
                </a:gridCol>
              </a:tblGrid>
              <a:tr h="537667">
                <a:tc>
                  <a:txBody>
                    <a:bodyPr/>
                    <a:lstStyle/>
                    <a:p>
                      <a:r>
                        <a:rPr lang="en-US" dirty="0"/>
                        <a:t>  Product</a:t>
                      </a:r>
                      <a:r>
                        <a:rPr lang="en-US" baseline="0" dirty="0"/>
                        <a:t> ID </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a:t>Product</a:t>
                      </a:r>
                      <a:r>
                        <a:rPr lang="en-US" baseline="0" dirty="0"/>
                        <a:t> Title</a:t>
                      </a:r>
                      <a:endParaRPr lang="en-US" b="1" dirty="0">
                        <a:latin typeface="Times New Roman" panose="02020603050405020304" pitchFamily="18" charset="0"/>
                        <a:cs typeface="Times New Roman" panose="02020603050405020304" pitchFamily="18" charset="0"/>
                      </a:endParaRPr>
                    </a:p>
                  </a:txBody>
                  <a:tcPr/>
                </a:tc>
                <a:tc>
                  <a:txBody>
                    <a:bodyPr/>
                    <a:lstStyle/>
                    <a:p>
                      <a:r>
                        <a:rPr lang="en-US" dirty="0"/>
                        <a:t> Product Description</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6146156"/>
                  </a:ext>
                </a:extLst>
              </a:tr>
              <a:tr h="1345475">
                <a:tc>
                  <a:txBody>
                    <a:bodyPr/>
                    <a:lstStyle/>
                    <a:p>
                      <a:r>
                        <a:rPr lang="en-US" sz="1800" u="none" strike="noStrike" kern="1200" baseline="0" dirty="0"/>
                        <a:t>   ‘12345678’</a:t>
                      </a:r>
                      <a:endParaRPr lang="en-US" b="1" dirty="0"/>
                    </a:p>
                  </a:txBody>
                  <a:tcPr/>
                </a:tc>
                <a:tc>
                  <a:txBody>
                    <a:bodyPr/>
                    <a:lstStyle/>
                    <a:p>
                      <a:r>
                        <a:rPr lang="en-US" sz="1800" u="none" strike="noStrike" kern="1200" baseline="0" dirty="0"/>
                        <a:t>Air Compressor</a:t>
                      </a:r>
                      <a:endParaRPr lang="en-US" b="1" dirty="0">
                        <a:latin typeface="Times New Roman" panose="02020603050405020304" pitchFamily="18" charset="0"/>
                        <a:cs typeface="Times New Roman" panose="02020603050405020304" pitchFamily="18" charset="0"/>
                      </a:endParaRPr>
                    </a:p>
                  </a:txBody>
                  <a:tcPr/>
                </a:tc>
                <a:tc>
                  <a:txBody>
                    <a:bodyPr/>
                    <a:lstStyle/>
                    <a:p>
                      <a:r>
                        <a:rPr lang="en-US" sz="1400" u="none" strike="noStrike" kern="1200" baseline="0" dirty="0"/>
                        <a:t>This compressor offers a solid</a:t>
                      </a:r>
                    </a:p>
                    <a:p>
                      <a:r>
                        <a:rPr lang="en-US" sz="1400" u="none" strike="noStrike" kern="1200" baseline="0" dirty="0"/>
                        <a:t>cast iron, twin cylinder</a:t>
                      </a:r>
                    </a:p>
                    <a:p>
                      <a:r>
                        <a:rPr lang="en-US" sz="1400" u="none" strike="noStrike" kern="1200" baseline="0" dirty="0"/>
                        <a:t>compressor pump for extreme</a:t>
                      </a:r>
                    </a:p>
                    <a:p>
                      <a:r>
                        <a:rPr lang="en-US" sz="1400" u="none" strike="noStrike" kern="1200" baseline="0" dirty="0"/>
                        <a:t>durability</a:t>
                      </a:r>
                      <a:r>
                        <a:rPr lang="en-US" sz="1800" u="none" strike="noStrike" kern="1200" baseline="0" dirty="0"/>
                        <a:t>. </a:t>
                      </a:r>
                      <a:endParaRPr lang="en-US"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8281093"/>
                  </a:ext>
                </a:extLst>
              </a:tr>
            </a:tbl>
          </a:graphicData>
        </a:graphic>
      </p:graphicFrame>
      <p:graphicFrame>
        <p:nvGraphicFramePr>
          <p:cNvPr id="94" name="Table 93">
            <a:extLst>
              <a:ext uri="{FF2B5EF4-FFF2-40B4-BE49-F238E27FC236}">
                <a16:creationId xmlns:a16="http://schemas.microsoft.com/office/drawing/2014/main" id="{5BB86509-3073-42DA-84B9-4F7315964F6A}"/>
              </a:ext>
            </a:extLst>
          </p:cNvPr>
          <p:cNvGraphicFramePr>
            <a:graphicFrameLocks noGrp="1"/>
          </p:cNvGraphicFramePr>
          <p:nvPr>
            <p:extLst>
              <p:ext uri="{D42A27DB-BD31-4B8C-83A1-F6EECF244321}">
                <p14:modId xmlns:p14="http://schemas.microsoft.com/office/powerpoint/2010/main" val="183351495"/>
              </p:ext>
            </p:extLst>
          </p:nvPr>
        </p:nvGraphicFramePr>
        <p:xfrm>
          <a:off x="856296" y="4383396"/>
          <a:ext cx="5348448" cy="1981200"/>
        </p:xfrm>
        <a:graphic>
          <a:graphicData uri="http://schemas.openxmlformats.org/drawingml/2006/table">
            <a:tbl>
              <a:tblPr firstRow="1" bandRow="1">
                <a:tableStyleId>{8EC20E35-A176-4012-BC5E-935CFFF8708E}</a:tableStyleId>
              </a:tblPr>
              <a:tblGrid>
                <a:gridCol w="1782816">
                  <a:extLst>
                    <a:ext uri="{9D8B030D-6E8A-4147-A177-3AD203B41FA5}">
                      <a16:colId xmlns:a16="http://schemas.microsoft.com/office/drawing/2014/main" val="2536774163"/>
                    </a:ext>
                  </a:extLst>
                </a:gridCol>
                <a:gridCol w="1537103">
                  <a:extLst>
                    <a:ext uri="{9D8B030D-6E8A-4147-A177-3AD203B41FA5}">
                      <a16:colId xmlns:a16="http://schemas.microsoft.com/office/drawing/2014/main" val="1740234726"/>
                    </a:ext>
                  </a:extLst>
                </a:gridCol>
                <a:gridCol w="2028529">
                  <a:extLst>
                    <a:ext uri="{9D8B030D-6E8A-4147-A177-3AD203B41FA5}">
                      <a16:colId xmlns:a16="http://schemas.microsoft.com/office/drawing/2014/main" val="1726713629"/>
                    </a:ext>
                  </a:extLst>
                </a:gridCol>
              </a:tblGrid>
              <a:tr h="746348">
                <a:tc>
                  <a:txBody>
                    <a:bodyPr/>
                    <a:lstStyle/>
                    <a:p>
                      <a:r>
                        <a:rPr lang="en-US" sz="2400" u="none" strike="noStrike" kern="1200" baseline="0" dirty="0"/>
                        <a:t>Product ID</a:t>
                      </a:r>
                      <a:endParaRPr lang="en-US" sz="2400" b="1" dirty="0"/>
                    </a:p>
                  </a:txBody>
                  <a:tcPr/>
                </a:tc>
                <a:tc>
                  <a:txBody>
                    <a:bodyPr/>
                    <a:lstStyle/>
                    <a:p>
                      <a:r>
                        <a:rPr lang="en-US" sz="2400" u="none" strike="noStrike" kern="1200" baseline="0" dirty="0"/>
                        <a:t>Product ID</a:t>
                      </a:r>
                      <a:endParaRPr lang="en-US" sz="24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u="none" strike="noStrike" kern="1200" baseline="0" dirty="0"/>
                        <a:t>Co-compared</a:t>
                      </a:r>
                      <a:endParaRPr lang="en-US" sz="2400" dirty="0"/>
                    </a:p>
                    <a:p>
                      <a:endParaRPr lang="en-US" sz="2400" b="1" dirty="0"/>
                    </a:p>
                  </a:txBody>
                  <a:tcPr/>
                </a:tc>
                <a:extLst>
                  <a:ext uri="{0D108BD9-81ED-4DB2-BD59-A6C34878D82A}">
                    <a16:rowId xmlns:a16="http://schemas.microsoft.com/office/drawing/2014/main" val="326534538"/>
                  </a:ext>
                </a:extLst>
              </a:tr>
              <a:tr h="525208">
                <a:tc>
                  <a:txBody>
                    <a:bodyPr/>
                    <a:lstStyle/>
                    <a:p>
                      <a:r>
                        <a:rPr lang="en-US" sz="1600" u="none" strike="noStrike" kern="1200" baseline="0" dirty="0"/>
                        <a:t>12345678’’ ‘’</a:t>
                      </a:r>
                      <a:endParaRPr lang="en-US" sz="1600" b="1" dirty="0"/>
                    </a:p>
                  </a:txBody>
                  <a:tcPr/>
                </a:tc>
                <a:tc>
                  <a:txBody>
                    <a:bodyPr/>
                    <a:lstStyle/>
                    <a:p>
                      <a:r>
                        <a:rPr lang="en-US" sz="1600" u="none" strike="noStrike" kern="1200" baseline="0" dirty="0"/>
                        <a:t>‘87654321’</a:t>
                      </a:r>
                      <a:endParaRPr lang="en-US" sz="16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kern="1200" baseline="0" dirty="0"/>
                        <a:t>1</a:t>
                      </a:r>
                    </a:p>
                    <a:p>
                      <a:endParaRPr lang="en-US" sz="1600" b="1" dirty="0"/>
                    </a:p>
                  </a:txBody>
                  <a:tcPr/>
                </a:tc>
                <a:extLst>
                  <a:ext uri="{0D108BD9-81ED-4DB2-BD59-A6C34878D82A}">
                    <a16:rowId xmlns:a16="http://schemas.microsoft.com/office/drawing/2014/main" val="3252417976"/>
                  </a:ext>
                </a:extLst>
              </a:tr>
              <a:tr h="525208">
                <a:tc>
                  <a:txBody>
                    <a:bodyPr/>
                    <a:lstStyle/>
                    <a:p>
                      <a:r>
                        <a:rPr lang="en-US" sz="1600" u="none" strike="noStrike" kern="1200" baseline="0" dirty="0"/>
                        <a:t>32187654’</a:t>
                      </a:r>
                      <a:endParaRPr lang="en-US" sz="1600" b="1" dirty="0"/>
                    </a:p>
                  </a:txBody>
                  <a:tcPr/>
                </a:tc>
                <a:tc>
                  <a:txBody>
                    <a:bodyPr/>
                    <a:lstStyle/>
                    <a:p>
                      <a:r>
                        <a:rPr lang="en-US" sz="1600" u="none" strike="noStrike" kern="1200" baseline="0" dirty="0"/>
                        <a:t>‘54321876’ </a:t>
                      </a:r>
                      <a:endParaRPr lang="en-US" sz="16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u="none" strike="noStrike" kern="1200" baseline="0" dirty="0"/>
                        <a:t>1</a:t>
                      </a:r>
                      <a:endParaRPr lang="en-US" sz="1600" dirty="0"/>
                    </a:p>
                    <a:p>
                      <a:endParaRPr lang="en-US" sz="1600" b="1" dirty="0"/>
                    </a:p>
                  </a:txBody>
                  <a:tcPr/>
                </a:tc>
                <a:extLst>
                  <a:ext uri="{0D108BD9-81ED-4DB2-BD59-A6C34878D82A}">
                    <a16:rowId xmlns:a16="http://schemas.microsoft.com/office/drawing/2014/main" val="2665246521"/>
                  </a:ext>
                </a:extLst>
              </a:tr>
            </a:tbl>
          </a:graphicData>
        </a:graphic>
      </p:graphicFrame>
      <p:sp>
        <p:nvSpPr>
          <p:cNvPr id="95" name="Content Placeholder 2">
            <a:extLst>
              <a:ext uri="{FF2B5EF4-FFF2-40B4-BE49-F238E27FC236}">
                <a16:creationId xmlns:a16="http://schemas.microsoft.com/office/drawing/2014/main" id="{C97A4DDF-6F87-4F61-9AD2-0C8A002A1118}"/>
              </a:ext>
            </a:extLst>
          </p:cNvPr>
          <p:cNvSpPr txBox="1">
            <a:spLocks/>
          </p:cNvSpPr>
          <p:nvPr/>
        </p:nvSpPr>
        <p:spPr>
          <a:xfrm>
            <a:off x="6826874" y="1236291"/>
            <a:ext cx="5207726" cy="50161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3200" b="1" u="sng" dirty="0">
                <a:latin typeface="Bell MT" panose="02020503060305020303" pitchFamily="18" charset="0"/>
                <a:cs typeface="Times New Roman" panose="02020603050405020304" pitchFamily="18" charset="0"/>
              </a:rPr>
              <a:t>Siamese with LSTM </a:t>
            </a:r>
          </a:p>
          <a:p>
            <a:pPr marL="0" indent="0">
              <a:buFont typeface="Wingdings 3" charset="2"/>
              <a:buNone/>
            </a:pPr>
            <a:endParaRPr lang="en-US" sz="3200" b="1" dirty="0">
              <a:latin typeface="Bell MT" panose="02020503060305020303" pitchFamily="18" charset="0"/>
              <a:cs typeface="Times New Roman" panose="02020603050405020304" pitchFamily="18" charset="0"/>
            </a:endParaRPr>
          </a:p>
          <a:p>
            <a:endParaRPr lang="en-US" sz="3200" b="1" dirty="0">
              <a:latin typeface="Bell MT" panose="02020503060305020303" pitchFamily="18" charset="0"/>
              <a:cs typeface="Times New Roman" panose="02020603050405020304" pitchFamily="18" charset="0"/>
            </a:endParaRPr>
          </a:p>
          <a:p>
            <a:pPr marL="0" indent="0">
              <a:buFont typeface="Wingdings 3" charset="2"/>
              <a:buNone/>
            </a:pPr>
            <a:r>
              <a:rPr lang="en-US" sz="3200" b="1" dirty="0">
                <a:latin typeface="Bell MT" panose="02020503060305020303" pitchFamily="18" charset="0"/>
                <a:cs typeface="Times New Roman" panose="02020603050405020304" pitchFamily="18" charset="0"/>
              </a:rPr>
              <a:t>  </a:t>
            </a:r>
          </a:p>
        </p:txBody>
      </p:sp>
      <p:sp>
        <p:nvSpPr>
          <p:cNvPr id="96" name="Rectangle 95">
            <a:extLst>
              <a:ext uri="{FF2B5EF4-FFF2-40B4-BE49-F238E27FC236}">
                <a16:creationId xmlns:a16="http://schemas.microsoft.com/office/drawing/2014/main" id="{2156351E-F890-4710-ACDE-A0EED7C7141B}"/>
              </a:ext>
            </a:extLst>
          </p:cNvPr>
          <p:cNvSpPr/>
          <p:nvPr/>
        </p:nvSpPr>
        <p:spPr>
          <a:xfrm>
            <a:off x="1401576" y="6399476"/>
            <a:ext cx="4206240" cy="2351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Table 2. Co-compared Example</a:t>
            </a:r>
          </a:p>
        </p:txBody>
      </p:sp>
      <p:sp>
        <p:nvSpPr>
          <p:cNvPr id="97" name="Rectangle 96">
            <a:extLst>
              <a:ext uri="{FF2B5EF4-FFF2-40B4-BE49-F238E27FC236}">
                <a16:creationId xmlns:a16="http://schemas.microsoft.com/office/drawing/2014/main" id="{BB4ECDB4-4D4E-4C69-8E61-F65AA97621CA}"/>
              </a:ext>
            </a:extLst>
          </p:cNvPr>
          <p:cNvSpPr/>
          <p:nvPr/>
        </p:nvSpPr>
        <p:spPr>
          <a:xfrm>
            <a:off x="1456999" y="4034858"/>
            <a:ext cx="4101737" cy="24819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Table 1. Product Textual Data</a:t>
            </a:r>
          </a:p>
        </p:txBody>
      </p:sp>
    </p:spTree>
    <p:extLst>
      <p:ext uri="{BB962C8B-B14F-4D97-AF65-F5344CB8AC3E}">
        <p14:creationId xmlns:p14="http://schemas.microsoft.com/office/powerpoint/2010/main" val="106930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D1F3855-3999-45C6-881E-FF3D43497EF8}"/>
              </a:ext>
            </a:extLst>
          </p:cNvPr>
          <p:cNvSpPr>
            <a:spLocks noGrp="1"/>
          </p:cNvSpPr>
          <p:nvPr>
            <p:ph type="title"/>
          </p:nvPr>
        </p:nvSpPr>
        <p:spPr>
          <a:xfrm>
            <a:off x="1156715" y="512763"/>
            <a:ext cx="10026649" cy="723525"/>
          </a:xfrm>
          <a:solidFill>
            <a:schemeClr val="bg1">
              <a:lumMod val="65000"/>
              <a:lumOff val="35000"/>
            </a:schemeClr>
          </a:solidFill>
        </p:spPr>
        <p:txBody>
          <a:bodyPr>
            <a:normAutofit/>
          </a:bodyPr>
          <a:lstStyle/>
          <a:p>
            <a:r>
              <a:rPr lang="en-US" b="1" dirty="0">
                <a:latin typeface="Franklin Gothic Demi" panose="020B0703020102020204" pitchFamily="34" charset="0"/>
                <a:cs typeface="Times New Roman" panose="02020603050405020304" pitchFamily="18" charset="0"/>
              </a:rPr>
              <a:t>Deep Learning Embedding Approach(Cont.)</a:t>
            </a:r>
            <a:endParaRPr lang="en-US" dirty="0">
              <a:latin typeface="Franklin Gothic Demi" panose="020B0703020102020204" pitchFamily="34" charset="0"/>
            </a:endParaRPr>
          </a:p>
        </p:txBody>
      </p:sp>
      <p:sp>
        <p:nvSpPr>
          <p:cNvPr id="3" name="Slide Number Placeholder 2">
            <a:extLst>
              <a:ext uri="{FF2B5EF4-FFF2-40B4-BE49-F238E27FC236}">
                <a16:creationId xmlns:a16="http://schemas.microsoft.com/office/drawing/2014/main" id="{317EABEC-4C5E-45BE-B248-59E832B8579C}"/>
              </a:ext>
            </a:extLst>
          </p:cNvPr>
          <p:cNvSpPr>
            <a:spLocks noGrp="1"/>
          </p:cNvSpPr>
          <p:nvPr>
            <p:ph type="sldNum" sz="quarter" idx="12"/>
          </p:nvPr>
        </p:nvSpPr>
        <p:spPr>
          <a:xfrm>
            <a:off x="10276321" y="5883274"/>
            <a:ext cx="771089" cy="365125"/>
          </a:xfrm>
        </p:spPr>
        <p:txBody>
          <a:bodyPr>
            <a:normAutofit/>
          </a:bodyPr>
          <a:lstStyle/>
          <a:p>
            <a:pPr>
              <a:spcAft>
                <a:spcPts val="600"/>
              </a:spcAft>
            </a:pPr>
            <a:fld id="{0FC8B06E-F91A-4564-B723-0FEBFE2BDAB1}" type="slidenum">
              <a:rPr lang="en-US"/>
              <a:pPr>
                <a:spcAft>
                  <a:spcPts val="600"/>
                </a:spcAft>
              </a:pPr>
              <a:t>5</a:t>
            </a:fld>
            <a:endParaRPr lang="en-US"/>
          </a:p>
        </p:txBody>
      </p:sp>
      <p:grpSp>
        <p:nvGrpSpPr>
          <p:cNvPr id="43" name="Group 42">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4"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90" name="Content Placeholder 2">
            <a:extLst>
              <a:ext uri="{FF2B5EF4-FFF2-40B4-BE49-F238E27FC236}">
                <a16:creationId xmlns:a16="http://schemas.microsoft.com/office/drawing/2014/main" id="{30D7304C-6B45-4DED-80E8-43691703F39B}"/>
              </a:ext>
            </a:extLst>
          </p:cNvPr>
          <p:cNvSpPr>
            <a:spLocks noGrp="1"/>
          </p:cNvSpPr>
          <p:nvPr>
            <p:ph sz="half" idx="1"/>
          </p:nvPr>
        </p:nvSpPr>
        <p:spPr>
          <a:xfrm>
            <a:off x="353869" y="1597705"/>
            <a:ext cx="5811399" cy="4746161"/>
          </a:xfrm>
        </p:spPr>
        <p:txBody>
          <a:bodyPr/>
          <a:lstStyle/>
          <a:p>
            <a:pPr>
              <a:buClr>
                <a:srgbClr val="69C624"/>
              </a:buClr>
              <a:buFont typeface="Wingdings" panose="05000000000000000000" pitchFamily="2" charset="2"/>
              <a:buChar char="Ø"/>
            </a:pPr>
            <a:r>
              <a:rPr lang="en-US" b="1" u="sng" dirty="0"/>
              <a:t>Creating Training Data &amp; Train the Model:</a:t>
            </a:r>
          </a:p>
          <a:p>
            <a:pPr marL="0" indent="0">
              <a:buNone/>
            </a:pPr>
            <a:endParaRPr lang="en-US" u="sng" dirty="0"/>
          </a:p>
        </p:txBody>
      </p:sp>
      <p:pic>
        <p:nvPicPr>
          <p:cNvPr id="91" name="Picture 90">
            <a:extLst>
              <a:ext uri="{FF2B5EF4-FFF2-40B4-BE49-F238E27FC236}">
                <a16:creationId xmlns:a16="http://schemas.microsoft.com/office/drawing/2014/main" id="{FCFFC490-0D52-455D-ABDA-5A59521BDBA2}"/>
              </a:ext>
            </a:extLst>
          </p:cNvPr>
          <p:cNvPicPr>
            <a:picLocks noChangeAspect="1"/>
          </p:cNvPicPr>
          <p:nvPr/>
        </p:nvPicPr>
        <p:blipFill>
          <a:blip r:embed="rId2"/>
          <a:stretch>
            <a:fillRect/>
          </a:stretch>
        </p:blipFill>
        <p:spPr>
          <a:xfrm>
            <a:off x="1176636" y="2223531"/>
            <a:ext cx="3831772" cy="1473067"/>
          </a:xfrm>
          <a:prstGeom prst="rect">
            <a:avLst/>
          </a:prstGeom>
        </p:spPr>
      </p:pic>
      <p:sp>
        <p:nvSpPr>
          <p:cNvPr id="92" name="Rectangle 91">
            <a:extLst>
              <a:ext uri="{FF2B5EF4-FFF2-40B4-BE49-F238E27FC236}">
                <a16:creationId xmlns:a16="http://schemas.microsoft.com/office/drawing/2014/main" id="{75422F0B-B9F3-480B-AC86-AA17CEB1C017}"/>
              </a:ext>
            </a:extLst>
          </p:cNvPr>
          <p:cNvSpPr/>
          <p:nvPr/>
        </p:nvSpPr>
        <p:spPr>
          <a:xfrm>
            <a:off x="1020073" y="3852560"/>
            <a:ext cx="4049486" cy="2220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Fig 2 : connected graph</a:t>
            </a:r>
          </a:p>
        </p:txBody>
      </p:sp>
      <p:graphicFrame>
        <p:nvGraphicFramePr>
          <p:cNvPr id="93" name="Content Placeholder 8">
            <a:extLst>
              <a:ext uri="{FF2B5EF4-FFF2-40B4-BE49-F238E27FC236}">
                <a16:creationId xmlns:a16="http://schemas.microsoft.com/office/drawing/2014/main" id="{A7505BCA-8F6B-43E4-B745-41795EC29B72}"/>
              </a:ext>
            </a:extLst>
          </p:cNvPr>
          <p:cNvGraphicFramePr>
            <a:graphicFrameLocks/>
          </p:cNvGraphicFramePr>
          <p:nvPr>
            <p:extLst>
              <p:ext uri="{D42A27DB-BD31-4B8C-83A1-F6EECF244321}">
                <p14:modId xmlns:p14="http://schemas.microsoft.com/office/powerpoint/2010/main" val="466091957"/>
              </p:ext>
            </p:extLst>
          </p:nvPr>
        </p:nvGraphicFramePr>
        <p:xfrm>
          <a:off x="767199" y="4303136"/>
          <a:ext cx="4611187" cy="1645920"/>
        </p:xfrm>
        <a:graphic>
          <a:graphicData uri="http://schemas.openxmlformats.org/drawingml/2006/table">
            <a:tbl>
              <a:tblPr firstRow="1" bandRow="1">
                <a:tableStyleId>{E8034E78-7F5D-4C2E-B375-FC64B27BC917}</a:tableStyleId>
              </a:tblPr>
              <a:tblGrid>
                <a:gridCol w="1607299">
                  <a:extLst>
                    <a:ext uri="{9D8B030D-6E8A-4147-A177-3AD203B41FA5}">
                      <a16:colId xmlns:a16="http://schemas.microsoft.com/office/drawing/2014/main" val="4285464928"/>
                    </a:ext>
                  </a:extLst>
                </a:gridCol>
                <a:gridCol w="1607299">
                  <a:extLst>
                    <a:ext uri="{9D8B030D-6E8A-4147-A177-3AD203B41FA5}">
                      <a16:colId xmlns:a16="http://schemas.microsoft.com/office/drawing/2014/main" val="1522698926"/>
                    </a:ext>
                  </a:extLst>
                </a:gridCol>
                <a:gridCol w="1396589">
                  <a:extLst>
                    <a:ext uri="{9D8B030D-6E8A-4147-A177-3AD203B41FA5}">
                      <a16:colId xmlns:a16="http://schemas.microsoft.com/office/drawing/2014/main" val="2648414856"/>
                    </a:ext>
                  </a:extLst>
                </a:gridCol>
              </a:tblGrid>
              <a:tr h="902063">
                <a:tc>
                  <a:txBody>
                    <a:bodyPr/>
                    <a:lstStyle/>
                    <a:p>
                      <a:r>
                        <a:rPr lang="en-US" sz="1400" i="1" u="none" strike="noStrike" kern="1200" baseline="0" dirty="0"/>
                        <a:t>How many data</a:t>
                      </a:r>
                    </a:p>
                    <a:p>
                      <a:r>
                        <a:rPr lang="en-US" sz="1400" i="1" u="none" strike="noStrike" kern="1200" baseline="0" dirty="0"/>
                        <a:t>points</a:t>
                      </a:r>
                      <a:endParaRPr lang="en-US" sz="1400" b="1" i="1"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US" sz="1400" i="1" u="none" strike="noStrike" kern="1200" baseline="0" dirty="0"/>
                        <a:t>How many</a:t>
                      </a:r>
                    </a:p>
                    <a:p>
                      <a:r>
                        <a:rPr lang="en-US" sz="1400" i="1" u="none" strike="noStrike" kern="1200" baseline="0" dirty="0"/>
                        <a:t>products</a:t>
                      </a:r>
                    </a:p>
                    <a:p>
                      <a:r>
                        <a:rPr lang="en-US" sz="1400" i="1" u="none" strike="noStrike" kern="1200" baseline="0" dirty="0"/>
                        <a:t>What’s the time</a:t>
                      </a:r>
                    </a:p>
                    <a:p>
                      <a:endParaRPr lang="en-US" b="1" i="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i="1" u="none" strike="noStrike" kern="1200" baseline="0" dirty="0"/>
                        <a:t>period (year)</a:t>
                      </a:r>
                    </a:p>
                    <a:p>
                      <a:endParaRPr lang="en-US" b="1" i="1" dirty="0"/>
                    </a:p>
                  </a:txBody>
                  <a:tcPr/>
                </a:tc>
                <a:extLst>
                  <a:ext uri="{0D108BD9-81ED-4DB2-BD59-A6C34878D82A}">
                    <a16:rowId xmlns:a16="http://schemas.microsoft.com/office/drawing/2014/main" val="257746299"/>
                  </a:ext>
                </a:extLst>
              </a:tr>
              <a:tr h="574040">
                <a:tc>
                  <a:txBody>
                    <a:bodyPr/>
                    <a:lstStyle/>
                    <a:p>
                      <a:r>
                        <a:rPr lang="en-US" sz="1800" u="none" strike="noStrike" kern="1200" baseline="0" dirty="0">
                          <a:solidFill>
                            <a:schemeClr val="bg1"/>
                          </a:solidFill>
                        </a:rPr>
                        <a:t>331900</a:t>
                      </a:r>
                      <a:endParaRPr lang="en-US" b="1" dirty="0">
                        <a:solidFill>
                          <a:schemeClr val="bg1"/>
                        </a:solidFill>
                      </a:endParaRPr>
                    </a:p>
                  </a:txBody>
                  <a:tcPr/>
                </a:tc>
                <a:tc>
                  <a:txBody>
                    <a:bodyPr/>
                    <a:lstStyle/>
                    <a:p>
                      <a:r>
                        <a:rPr lang="en-US" sz="1800" u="none" strike="noStrike" kern="1200" baseline="0" dirty="0">
                          <a:solidFill>
                            <a:schemeClr val="bg1"/>
                          </a:solidFill>
                        </a:rPr>
                        <a:t>65684</a:t>
                      </a:r>
                      <a:endParaRPr lang="en-US" b="1" dirty="0">
                        <a:solidFill>
                          <a:schemeClr val="bg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baseline="0" dirty="0">
                          <a:solidFill>
                            <a:schemeClr val="bg1"/>
                          </a:solidFill>
                        </a:rPr>
                        <a:t>1</a:t>
                      </a:r>
                      <a:endParaRPr lang="en-US" dirty="0">
                        <a:solidFill>
                          <a:schemeClr val="bg1"/>
                        </a:solidFill>
                      </a:endParaRPr>
                    </a:p>
                    <a:p>
                      <a:endParaRPr lang="en-US" b="1" dirty="0">
                        <a:solidFill>
                          <a:schemeClr val="bg1"/>
                        </a:solidFill>
                      </a:endParaRPr>
                    </a:p>
                  </a:txBody>
                  <a:tcPr/>
                </a:tc>
                <a:extLst>
                  <a:ext uri="{0D108BD9-81ED-4DB2-BD59-A6C34878D82A}">
                    <a16:rowId xmlns:a16="http://schemas.microsoft.com/office/drawing/2014/main" val="2427687738"/>
                  </a:ext>
                </a:extLst>
              </a:tr>
            </a:tbl>
          </a:graphicData>
        </a:graphic>
      </p:graphicFrame>
      <p:sp>
        <p:nvSpPr>
          <p:cNvPr id="94" name="Rectangle 93">
            <a:extLst>
              <a:ext uri="{FF2B5EF4-FFF2-40B4-BE49-F238E27FC236}">
                <a16:creationId xmlns:a16="http://schemas.microsoft.com/office/drawing/2014/main" id="{36198ED9-4F42-485A-A653-1EA0F5FF5C18}"/>
              </a:ext>
            </a:extLst>
          </p:cNvPr>
          <p:cNvSpPr/>
          <p:nvPr/>
        </p:nvSpPr>
        <p:spPr>
          <a:xfrm>
            <a:off x="1135690" y="6092747"/>
            <a:ext cx="3831772" cy="18288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Table 3 : training Data statics </a:t>
            </a:r>
          </a:p>
        </p:txBody>
      </p:sp>
      <p:sp>
        <p:nvSpPr>
          <p:cNvPr id="95" name="Content Placeholder 2">
            <a:extLst>
              <a:ext uri="{FF2B5EF4-FFF2-40B4-BE49-F238E27FC236}">
                <a16:creationId xmlns:a16="http://schemas.microsoft.com/office/drawing/2014/main" id="{AD230942-03CB-4D7C-BD56-3EBC94C6AD34}"/>
              </a:ext>
            </a:extLst>
          </p:cNvPr>
          <p:cNvSpPr txBox="1">
            <a:spLocks/>
          </p:cNvSpPr>
          <p:nvPr/>
        </p:nvSpPr>
        <p:spPr>
          <a:xfrm>
            <a:off x="6150726" y="1653033"/>
            <a:ext cx="5679324" cy="49146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400" b="1" u="sng" dirty="0"/>
              <a:t>Scalable Recommendation Generation:</a:t>
            </a:r>
          </a:p>
          <a:p>
            <a:pPr marL="0" indent="0">
              <a:buNone/>
            </a:pPr>
            <a:endParaRPr lang="en-US" sz="2400" b="1" u="sng" dirty="0"/>
          </a:p>
          <a:p>
            <a:r>
              <a:rPr lang="en-US" sz="2000" b="1" dirty="0">
                <a:latin typeface="+mj-lt"/>
                <a:ea typeface="Nirmala UI" panose="020B0502040204020203" pitchFamily="34" charset="0"/>
                <a:cs typeface="Nirmala UI" panose="020B0502040204020203" pitchFamily="34" charset="0"/>
              </a:rPr>
              <a:t>generate millions of embeddings based on</a:t>
            </a:r>
          </a:p>
          <a:p>
            <a:pPr marL="0" indent="0">
              <a:buNone/>
            </a:pPr>
            <a:r>
              <a:rPr lang="en-US" sz="2000" b="1" dirty="0">
                <a:latin typeface="+mj-lt"/>
                <a:ea typeface="Nirmala UI" panose="020B0502040204020203" pitchFamily="34" charset="0"/>
                <a:cs typeface="Nirmala UI" panose="020B0502040204020203" pitchFamily="34" charset="0"/>
              </a:rPr>
              <a:t>product titles and descriptions.</a:t>
            </a:r>
          </a:p>
          <a:p>
            <a:pPr marL="0" indent="0">
              <a:buNone/>
            </a:pPr>
            <a:endParaRPr lang="en-US" sz="2000" b="1" dirty="0">
              <a:latin typeface="+mj-lt"/>
              <a:ea typeface="Nirmala UI" panose="020B0502040204020203" pitchFamily="34" charset="0"/>
              <a:cs typeface="Nirmala UI" panose="020B0502040204020203" pitchFamily="34" charset="0"/>
            </a:endParaRPr>
          </a:p>
          <a:p>
            <a:r>
              <a:rPr lang="en-US" sz="2000" b="1" dirty="0">
                <a:latin typeface="+mj-lt"/>
                <a:ea typeface="Nirmala UI" panose="020B0502040204020203" pitchFamily="34" charset="0"/>
                <a:cs typeface="Nirmala UI" panose="020B0502040204020203" pitchFamily="34" charset="0"/>
              </a:rPr>
              <a:t>choose NMSLIB  library to</a:t>
            </a:r>
          </a:p>
          <a:p>
            <a:pPr marL="0" indent="0">
              <a:buNone/>
            </a:pPr>
            <a:r>
              <a:rPr lang="en-US" sz="2000" b="1" dirty="0">
                <a:latin typeface="+mj-lt"/>
                <a:ea typeface="Nirmala UI" panose="020B0502040204020203" pitchFamily="34" charset="0"/>
                <a:cs typeface="Nirmala UI" panose="020B0502040204020203" pitchFamily="34" charset="0"/>
              </a:rPr>
              <a:t>conduct heavy kNN computations because it has high performance in both recall and queries per second.</a:t>
            </a: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Font typeface="Wingdings 3" charset="2"/>
              <a:buNone/>
            </a:pPr>
            <a:endParaRPr lang="en-US" u="sng" dirty="0"/>
          </a:p>
        </p:txBody>
      </p:sp>
    </p:spTree>
    <p:extLst>
      <p:ext uri="{BB962C8B-B14F-4D97-AF65-F5344CB8AC3E}">
        <p14:creationId xmlns:p14="http://schemas.microsoft.com/office/powerpoint/2010/main" val="217907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0" name="Rectangle 199">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2" name="Group 20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203"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4"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15"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0"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D1F3855-3999-45C6-881E-FF3D43497EF8}"/>
              </a:ext>
            </a:extLst>
          </p:cNvPr>
          <p:cNvSpPr>
            <a:spLocks noGrp="1"/>
          </p:cNvSpPr>
          <p:nvPr>
            <p:ph type="title"/>
          </p:nvPr>
        </p:nvSpPr>
        <p:spPr>
          <a:xfrm>
            <a:off x="4289069" y="460695"/>
            <a:ext cx="3444235" cy="647699"/>
          </a:xfrm>
          <a:solidFill>
            <a:schemeClr val="bg1">
              <a:lumMod val="65000"/>
              <a:lumOff val="35000"/>
            </a:schemeClr>
          </a:solidFill>
        </p:spPr>
        <p:txBody>
          <a:bodyPr>
            <a:normAutofit/>
          </a:bodyPr>
          <a:lstStyle/>
          <a:p>
            <a:r>
              <a:rPr lang="en-US" dirty="0">
                <a:latin typeface="Franklin Gothic Demi" panose="020B0703020102020204" pitchFamily="34" charset="0"/>
              </a:rPr>
              <a:t>Performance</a:t>
            </a:r>
          </a:p>
        </p:txBody>
      </p:sp>
      <p:sp>
        <p:nvSpPr>
          <p:cNvPr id="7" name="Content Placeholder 6">
            <a:extLst>
              <a:ext uri="{FF2B5EF4-FFF2-40B4-BE49-F238E27FC236}">
                <a16:creationId xmlns:a16="http://schemas.microsoft.com/office/drawing/2014/main" id="{641C149B-2004-4DED-814D-CE1B1FCAF971}"/>
              </a:ext>
            </a:extLst>
          </p:cNvPr>
          <p:cNvSpPr>
            <a:spLocks noGrp="1"/>
          </p:cNvSpPr>
          <p:nvPr>
            <p:ph idx="1"/>
          </p:nvPr>
        </p:nvSpPr>
        <p:spPr>
          <a:xfrm>
            <a:off x="1310640" y="1257924"/>
            <a:ext cx="4870448" cy="1789291"/>
          </a:xfrm>
        </p:spPr>
        <p:txBody>
          <a:bodyPr>
            <a:normAutofit/>
          </a:bodyPr>
          <a:lstStyle/>
          <a:p>
            <a:pPr marL="0" indent="0">
              <a:buNone/>
            </a:pPr>
            <a:r>
              <a:rPr lang="en-US" sz="2000" b="1" dirty="0"/>
              <a:t>3 Way Evaluation:</a:t>
            </a:r>
          </a:p>
          <a:p>
            <a:pPr>
              <a:lnSpc>
                <a:spcPct val="100000"/>
              </a:lnSpc>
              <a:spcBef>
                <a:spcPts val="0"/>
              </a:spcBef>
            </a:pPr>
            <a:r>
              <a:rPr lang="en-US" sz="2000" b="1" dirty="0"/>
              <a:t>Attribute Based (content based)</a:t>
            </a:r>
          </a:p>
          <a:p>
            <a:pPr>
              <a:lnSpc>
                <a:spcPct val="100000"/>
              </a:lnSpc>
              <a:spcBef>
                <a:spcPts val="0"/>
              </a:spcBef>
            </a:pPr>
            <a:r>
              <a:rPr lang="en-US" sz="2000" b="1" dirty="0"/>
              <a:t>Frequently compared (Browser behavior based)</a:t>
            </a:r>
          </a:p>
          <a:p>
            <a:pPr>
              <a:lnSpc>
                <a:spcPct val="100000"/>
              </a:lnSpc>
              <a:spcBef>
                <a:spcPts val="0"/>
              </a:spcBef>
            </a:pPr>
            <a:r>
              <a:rPr lang="en-US" sz="2000" b="1" dirty="0"/>
              <a:t>Deep Learning Based (0.8 threshold)</a:t>
            </a:r>
          </a:p>
        </p:txBody>
      </p:sp>
      <p:sp>
        <p:nvSpPr>
          <p:cNvPr id="3" name="Slide Number Placeholder 2">
            <a:extLst>
              <a:ext uri="{FF2B5EF4-FFF2-40B4-BE49-F238E27FC236}">
                <a16:creationId xmlns:a16="http://schemas.microsoft.com/office/drawing/2014/main" id="{317EABEC-4C5E-45BE-B248-59E832B8579C}"/>
              </a:ext>
            </a:extLst>
          </p:cNvPr>
          <p:cNvSpPr>
            <a:spLocks noGrp="1"/>
          </p:cNvSpPr>
          <p:nvPr>
            <p:ph type="sldNum" sz="quarter" idx="12"/>
          </p:nvPr>
        </p:nvSpPr>
        <p:spPr>
          <a:xfrm>
            <a:off x="10276321" y="5883274"/>
            <a:ext cx="771089" cy="365125"/>
          </a:xfrm>
        </p:spPr>
        <p:txBody>
          <a:bodyPr>
            <a:normAutofit/>
          </a:bodyPr>
          <a:lstStyle/>
          <a:p>
            <a:pPr>
              <a:spcAft>
                <a:spcPts val="600"/>
              </a:spcAft>
            </a:pPr>
            <a:fld id="{0FC8B06E-F91A-4564-B723-0FEBFE2BDAB1}" type="slidenum">
              <a:rPr lang="en-US"/>
              <a:pPr>
                <a:spcAft>
                  <a:spcPts val="600"/>
                </a:spcAft>
              </a:pPr>
              <a:t>6</a:t>
            </a:fld>
            <a:endParaRPr lang="en-US"/>
          </a:p>
        </p:txBody>
      </p:sp>
      <p:grpSp>
        <p:nvGrpSpPr>
          <p:cNvPr id="231" name="Group 230">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232"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9"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129" name="Content Placeholder 6">
            <a:extLst>
              <a:ext uri="{FF2B5EF4-FFF2-40B4-BE49-F238E27FC236}">
                <a16:creationId xmlns:a16="http://schemas.microsoft.com/office/drawing/2014/main" id="{D9565930-F47C-4E76-8116-120A3899EF31}"/>
              </a:ext>
            </a:extLst>
          </p:cNvPr>
          <p:cNvSpPr txBox="1">
            <a:spLocks/>
          </p:cNvSpPr>
          <p:nvPr/>
        </p:nvSpPr>
        <p:spPr>
          <a:xfrm>
            <a:off x="5126808" y="4854720"/>
            <a:ext cx="1681352" cy="783936"/>
          </a:xfrm>
          <a:prstGeom prst="rect">
            <a:avLst/>
          </a:prstGeom>
          <a:solidFill>
            <a:schemeClr val="bg1">
              <a:lumMod val="85000"/>
              <a:lumOff val="1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Offline Evaluation:</a:t>
            </a:r>
          </a:p>
          <a:p>
            <a:pPr marL="0" indent="0">
              <a:buFont typeface="Arial" panose="020B0604020202020204" pitchFamily="34" charset="0"/>
              <a:buNone/>
            </a:pPr>
            <a:endParaRPr lang="en-US" sz="2000" b="1" dirty="0"/>
          </a:p>
        </p:txBody>
      </p:sp>
      <p:pic>
        <p:nvPicPr>
          <p:cNvPr id="5" name="Picture 4">
            <a:extLst>
              <a:ext uri="{FF2B5EF4-FFF2-40B4-BE49-F238E27FC236}">
                <a16:creationId xmlns:a16="http://schemas.microsoft.com/office/drawing/2014/main" id="{757FDD9E-9D5A-4298-8D8D-0A56F9961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121" y="1188293"/>
            <a:ext cx="5316854" cy="2570210"/>
          </a:xfrm>
          <a:prstGeom prst="rect">
            <a:avLst/>
          </a:prstGeom>
        </p:spPr>
      </p:pic>
      <p:pic>
        <p:nvPicPr>
          <p:cNvPr id="130" name="Picture 129">
            <a:extLst>
              <a:ext uri="{FF2B5EF4-FFF2-40B4-BE49-F238E27FC236}">
                <a16:creationId xmlns:a16="http://schemas.microsoft.com/office/drawing/2014/main" id="{5006A83C-13ED-493E-B14E-F85C61CF64A5}"/>
              </a:ext>
            </a:extLst>
          </p:cNvPr>
          <p:cNvPicPr>
            <a:picLocks noChangeAspect="1"/>
          </p:cNvPicPr>
          <p:nvPr/>
        </p:nvPicPr>
        <p:blipFill>
          <a:blip r:embed="rId3"/>
          <a:stretch>
            <a:fillRect/>
          </a:stretch>
        </p:blipFill>
        <p:spPr>
          <a:xfrm>
            <a:off x="1380167" y="3820968"/>
            <a:ext cx="3760421" cy="2976127"/>
          </a:xfrm>
          <a:prstGeom prst="rect">
            <a:avLst/>
          </a:prstGeom>
        </p:spPr>
      </p:pic>
      <p:pic>
        <p:nvPicPr>
          <p:cNvPr id="131" name="Picture 130">
            <a:extLst>
              <a:ext uri="{FF2B5EF4-FFF2-40B4-BE49-F238E27FC236}">
                <a16:creationId xmlns:a16="http://schemas.microsoft.com/office/drawing/2014/main" id="{D6FB0454-E994-4F81-B8A6-AE0451941E9E}"/>
              </a:ext>
            </a:extLst>
          </p:cNvPr>
          <p:cNvPicPr>
            <a:picLocks noChangeAspect="1"/>
          </p:cNvPicPr>
          <p:nvPr/>
        </p:nvPicPr>
        <p:blipFill>
          <a:blip r:embed="rId4"/>
          <a:stretch>
            <a:fillRect/>
          </a:stretch>
        </p:blipFill>
        <p:spPr>
          <a:xfrm>
            <a:off x="6492292" y="3820968"/>
            <a:ext cx="3742969" cy="2976127"/>
          </a:xfrm>
          <a:prstGeom prst="rect">
            <a:avLst/>
          </a:prstGeom>
        </p:spPr>
      </p:pic>
    </p:spTree>
    <p:extLst>
      <p:ext uri="{BB962C8B-B14F-4D97-AF65-F5344CB8AC3E}">
        <p14:creationId xmlns:p14="http://schemas.microsoft.com/office/powerpoint/2010/main" val="257363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D1F3855-3999-45C6-881E-FF3D43497EF8}"/>
              </a:ext>
            </a:extLst>
          </p:cNvPr>
          <p:cNvSpPr>
            <a:spLocks noGrp="1"/>
          </p:cNvSpPr>
          <p:nvPr>
            <p:ph type="title"/>
          </p:nvPr>
        </p:nvSpPr>
        <p:spPr>
          <a:xfrm>
            <a:off x="4586513" y="551048"/>
            <a:ext cx="2898324" cy="632433"/>
          </a:xfrm>
          <a:solidFill>
            <a:schemeClr val="bg1">
              <a:lumMod val="65000"/>
              <a:lumOff val="35000"/>
            </a:schemeClr>
          </a:solidFill>
        </p:spPr>
        <p:txBody>
          <a:bodyPr>
            <a:normAutofit/>
          </a:bodyPr>
          <a:lstStyle/>
          <a:p>
            <a:r>
              <a:rPr lang="en-US" dirty="0">
                <a:latin typeface="Franklin Gothic Demi" panose="020B0703020102020204" pitchFamily="34" charset="0"/>
              </a:rPr>
              <a:t>conclusion</a:t>
            </a:r>
          </a:p>
        </p:txBody>
      </p:sp>
      <p:sp>
        <p:nvSpPr>
          <p:cNvPr id="7" name="Content Placeholder 6">
            <a:extLst>
              <a:ext uri="{FF2B5EF4-FFF2-40B4-BE49-F238E27FC236}">
                <a16:creationId xmlns:a16="http://schemas.microsoft.com/office/drawing/2014/main" id="{641C149B-2004-4DED-814D-CE1B1FCAF971}"/>
              </a:ext>
            </a:extLst>
          </p:cNvPr>
          <p:cNvSpPr>
            <a:spLocks noGrp="1"/>
          </p:cNvSpPr>
          <p:nvPr>
            <p:ph idx="1"/>
          </p:nvPr>
        </p:nvSpPr>
        <p:spPr>
          <a:xfrm>
            <a:off x="1164514" y="1361663"/>
            <a:ext cx="3867787" cy="2330056"/>
          </a:xfrm>
        </p:spPr>
        <p:txBody>
          <a:bodyPr>
            <a:normAutofit/>
          </a:bodyPr>
          <a:lstStyle/>
          <a:p>
            <a:pPr marL="0" indent="0">
              <a:lnSpc>
                <a:spcPct val="110000"/>
              </a:lnSpc>
              <a:buNone/>
            </a:pPr>
            <a:r>
              <a:rPr lang="en-US" b="1" dirty="0"/>
              <a:t>Online A/B testing:</a:t>
            </a:r>
          </a:p>
          <a:p>
            <a:pPr>
              <a:lnSpc>
                <a:spcPct val="110000"/>
              </a:lnSpc>
              <a:spcBef>
                <a:spcPts val="0"/>
              </a:spcBef>
            </a:pPr>
            <a:r>
              <a:rPr lang="en-US" sz="2000" b="1" dirty="0">
                <a:solidFill>
                  <a:schemeClr val="accent2">
                    <a:lumMod val="40000"/>
                    <a:lumOff val="60000"/>
                  </a:schemeClr>
                </a:solidFill>
              </a:rPr>
              <a:t>having 12% higher conversion rate at purchase</a:t>
            </a:r>
          </a:p>
          <a:p>
            <a:pPr>
              <a:lnSpc>
                <a:spcPct val="110000"/>
              </a:lnSpc>
              <a:spcBef>
                <a:spcPts val="0"/>
              </a:spcBef>
            </a:pPr>
            <a:endParaRPr lang="en-US" sz="2000" b="1" dirty="0">
              <a:solidFill>
                <a:schemeClr val="accent2">
                  <a:lumMod val="40000"/>
                  <a:lumOff val="60000"/>
                </a:schemeClr>
              </a:solidFill>
            </a:endParaRPr>
          </a:p>
          <a:p>
            <a:pPr>
              <a:lnSpc>
                <a:spcPct val="110000"/>
              </a:lnSpc>
              <a:spcBef>
                <a:spcPts val="0"/>
              </a:spcBef>
            </a:pPr>
            <a:r>
              <a:rPr lang="en-US" sz="2000" b="1" dirty="0">
                <a:solidFill>
                  <a:schemeClr val="accent2">
                    <a:lumMod val="40000"/>
                    <a:lumOff val="60000"/>
                  </a:schemeClr>
                </a:solidFill>
              </a:rPr>
              <a:t>Conversion rate=</a:t>
            </a:r>
          </a:p>
          <a:p>
            <a:pPr>
              <a:lnSpc>
                <a:spcPct val="110000"/>
              </a:lnSpc>
              <a:spcBef>
                <a:spcPts val="0"/>
              </a:spcBef>
            </a:pPr>
            <a:r>
              <a:rPr lang="en-US" sz="2000" b="1" dirty="0">
                <a:solidFill>
                  <a:schemeClr val="accent2">
                    <a:lumMod val="40000"/>
                    <a:lumOff val="60000"/>
                  </a:schemeClr>
                </a:solidFill>
              </a:rPr>
              <a:t>(no. of purchase)/(no. of visits)</a:t>
            </a:r>
          </a:p>
        </p:txBody>
      </p:sp>
      <p:sp>
        <p:nvSpPr>
          <p:cNvPr id="3" name="Slide Number Placeholder 2">
            <a:extLst>
              <a:ext uri="{FF2B5EF4-FFF2-40B4-BE49-F238E27FC236}">
                <a16:creationId xmlns:a16="http://schemas.microsoft.com/office/drawing/2014/main" id="{317EABEC-4C5E-45BE-B248-59E832B8579C}"/>
              </a:ext>
            </a:extLst>
          </p:cNvPr>
          <p:cNvSpPr>
            <a:spLocks noGrp="1"/>
          </p:cNvSpPr>
          <p:nvPr>
            <p:ph type="sldNum" sz="quarter" idx="12"/>
          </p:nvPr>
        </p:nvSpPr>
        <p:spPr>
          <a:xfrm>
            <a:off x="10276321" y="5883274"/>
            <a:ext cx="771089" cy="365125"/>
          </a:xfrm>
        </p:spPr>
        <p:txBody>
          <a:bodyPr>
            <a:normAutofit/>
          </a:bodyPr>
          <a:lstStyle/>
          <a:p>
            <a:pPr>
              <a:spcAft>
                <a:spcPts val="600"/>
              </a:spcAft>
            </a:pPr>
            <a:fld id="{0FC8B06E-F91A-4564-B723-0FEBFE2BDAB1}" type="slidenum">
              <a:rPr lang="en-US"/>
              <a:pPr>
                <a:spcAft>
                  <a:spcPts val="600"/>
                </a:spcAft>
              </a:pPr>
              <a:t>7</a:t>
            </a:fld>
            <a:endParaRPr lang="en-US"/>
          </a:p>
        </p:txBody>
      </p:sp>
      <p:grpSp>
        <p:nvGrpSpPr>
          <p:cNvPr id="43" name="Group 42">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4"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85" name="Content Placeholder 6">
            <a:extLst>
              <a:ext uri="{FF2B5EF4-FFF2-40B4-BE49-F238E27FC236}">
                <a16:creationId xmlns:a16="http://schemas.microsoft.com/office/drawing/2014/main" id="{B7ECAC4E-A2DF-4272-9A59-FB3F7B6C0F3D}"/>
              </a:ext>
            </a:extLst>
          </p:cNvPr>
          <p:cNvSpPr txBox="1">
            <a:spLocks/>
          </p:cNvSpPr>
          <p:nvPr/>
        </p:nvSpPr>
        <p:spPr>
          <a:xfrm>
            <a:off x="6152011" y="1382713"/>
            <a:ext cx="4904925" cy="25508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b="1" dirty="0"/>
              <a:t>Conclusion:</a:t>
            </a:r>
          </a:p>
          <a:p>
            <a:pPr>
              <a:lnSpc>
                <a:spcPct val="110000"/>
              </a:lnSpc>
              <a:spcBef>
                <a:spcPts val="0"/>
              </a:spcBef>
            </a:pPr>
            <a:r>
              <a:rPr lang="en-US" sz="2000" b="1" dirty="0"/>
              <a:t>Improved user recommendation system.</a:t>
            </a:r>
          </a:p>
        </p:txBody>
      </p:sp>
      <p:sp>
        <p:nvSpPr>
          <p:cNvPr id="86" name="Content Placeholder 6">
            <a:extLst>
              <a:ext uri="{FF2B5EF4-FFF2-40B4-BE49-F238E27FC236}">
                <a16:creationId xmlns:a16="http://schemas.microsoft.com/office/drawing/2014/main" id="{D11A3386-CC09-4D38-8A59-BCE9CA438474}"/>
              </a:ext>
            </a:extLst>
          </p:cNvPr>
          <p:cNvSpPr txBox="1">
            <a:spLocks/>
          </p:cNvSpPr>
          <p:nvPr/>
        </p:nvSpPr>
        <p:spPr>
          <a:xfrm>
            <a:off x="94067" y="3858190"/>
            <a:ext cx="6400275" cy="20363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10000"/>
              </a:lnSpc>
              <a:buFont typeface="Arial" panose="020B0604020202020204" pitchFamily="34" charset="0"/>
              <a:buNone/>
            </a:pPr>
            <a:r>
              <a:rPr lang="en-US" b="1" dirty="0"/>
              <a:t>Improvement Area:</a:t>
            </a:r>
          </a:p>
          <a:p>
            <a:pPr marL="0" indent="0" algn="ctr">
              <a:lnSpc>
                <a:spcPct val="110000"/>
              </a:lnSpc>
              <a:spcBef>
                <a:spcPts val="0"/>
              </a:spcBef>
              <a:buNone/>
            </a:pPr>
            <a:r>
              <a:rPr lang="en-US" sz="2000" b="1" dirty="0">
                <a:solidFill>
                  <a:schemeClr val="accent2">
                    <a:lumMod val="40000"/>
                    <a:lumOff val="60000"/>
                  </a:schemeClr>
                </a:solidFill>
              </a:rPr>
              <a:t>LSTM replaced with BERT</a:t>
            </a:r>
          </a:p>
          <a:p>
            <a:pPr marL="0" indent="0" algn="ctr">
              <a:lnSpc>
                <a:spcPct val="110000"/>
              </a:lnSpc>
              <a:spcBef>
                <a:spcPts val="0"/>
              </a:spcBef>
              <a:buNone/>
            </a:pPr>
            <a:endParaRPr lang="en-US" sz="2000" b="1" dirty="0"/>
          </a:p>
          <a:p>
            <a:pPr marL="0" indent="0" algn="ctr">
              <a:lnSpc>
                <a:spcPct val="110000"/>
              </a:lnSpc>
              <a:spcBef>
                <a:spcPts val="0"/>
              </a:spcBef>
              <a:buNone/>
            </a:pPr>
            <a:r>
              <a:rPr lang="en-US" sz="2000" b="1" dirty="0">
                <a:solidFill>
                  <a:schemeClr val="accent2">
                    <a:lumMod val="40000"/>
                    <a:lumOff val="60000"/>
                  </a:schemeClr>
                </a:solidFill>
              </a:rPr>
              <a:t>NMSLIB -CPU (200,000 Queries per second) </a:t>
            </a:r>
          </a:p>
          <a:p>
            <a:pPr marL="0" indent="0" algn="ctr">
              <a:lnSpc>
                <a:spcPct val="110000"/>
              </a:lnSpc>
              <a:spcBef>
                <a:spcPts val="0"/>
              </a:spcBef>
              <a:buNone/>
            </a:pPr>
            <a:r>
              <a:rPr lang="en-US" sz="2000" b="1" dirty="0"/>
              <a:t>replaced with </a:t>
            </a:r>
          </a:p>
          <a:p>
            <a:pPr marL="0" indent="0" algn="ctr">
              <a:lnSpc>
                <a:spcPct val="110000"/>
              </a:lnSpc>
              <a:spcBef>
                <a:spcPts val="0"/>
              </a:spcBef>
              <a:buNone/>
            </a:pPr>
            <a:r>
              <a:rPr lang="en-US" sz="2000" b="1" dirty="0">
                <a:solidFill>
                  <a:schemeClr val="accent2">
                    <a:lumMod val="40000"/>
                    <a:lumOff val="60000"/>
                  </a:schemeClr>
                </a:solidFill>
              </a:rPr>
              <a:t>Faiss -GPU (1,500,000 Queries per second)</a:t>
            </a:r>
          </a:p>
        </p:txBody>
      </p:sp>
      <p:pic>
        <p:nvPicPr>
          <p:cNvPr id="6" name="Picture 5">
            <a:extLst>
              <a:ext uri="{FF2B5EF4-FFF2-40B4-BE49-F238E27FC236}">
                <a16:creationId xmlns:a16="http://schemas.microsoft.com/office/drawing/2014/main" id="{834EF393-E663-4F8C-9BED-114A87B3CE98}"/>
              </a:ext>
            </a:extLst>
          </p:cNvPr>
          <p:cNvPicPr>
            <a:picLocks noChangeAspect="1"/>
          </p:cNvPicPr>
          <p:nvPr/>
        </p:nvPicPr>
        <p:blipFill>
          <a:blip r:embed="rId2"/>
          <a:stretch>
            <a:fillRect/>
          </a:stretch>
        </p:blipFill>
        <p:spPr>
          <a:xfrm>
            <a:off x="6494342" y="2219769"/>
            <a:ext cx="4111997" cy="4350478"/>
          </a:xfrm>
          <a:prstGeom prst="rect">
            <a:avLst/>
          </a:prstGeom>
        </p:spPr>
      </p:pic>
    </p:spTree>
    <p:extLst>
      <p:ext uri="{BB962C8B-B14F-4D97-AF65-F5344CB8AC3E}">
        <p14:creationId xmlns:p14="http://schemas.microsoft.com/office/powerpoint/2010/main" val="2455534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461</Words>
  <Application>Microsoft Office PowerPoint</Application>
  <PresentationFormat>Widescreen</PresentationFormat>
  <Paragraphs>100</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Bell MT</vt:lpstr>
      <vt:lpstr>Calibri</vt:lpstr>
      <vt:lpstr>Franklin Gothic Demi</vt:lpstr>
      <vt:lpstr>Nirmala UI</vt:lpstr>
      <vt:lpstr>Times New Roman</vt:lpstr>
      <vt:lpstr>Trebuchet MS</vt:lpstr>
      <vt:lpstr>Tw Cen MT</vt:lpstr>
      <vt:lpstr>Wingdings</vt:lpstr>
      <vt:lpstr>Wingdings 3</vt:lpstr>
      <vt:lpstr>Circuit</vt:lpstr>
      <vt:lpstr>PowerPoint Presentation</vt:lpstr>
      <vt:lpstr>abstract</vt:lpstr>
      <vt:lpstr>INTRODUCTION</vt:lpstr>
      <vt:lpstr>Deep Learning Embedding Approach</vt:lpstr>
      <vt:lpstr>Deep Learning Embedding Approach(Cont.)</vt:lpstr>
      <vt:lpstr>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Learning-based Online Alternative Product Recommendations at Scale  Mingming Guo, Nian Yan, Xiquan Cui, San He Wu, Unaiza Ahsan, Rebecca West and Khalifeh Al Jadda </dc:title>
  <dc:creator>Ashfaqul Haque John</dc:creator>
  <cp:lastModifiedBy>Ashfaqul Haque John</cp:lastModifiedBy>
  <cp:revision>9</cp:revision>
  <dcterms:created xsi:type="dcterms:W3CDTF">2021-05-07T06:05:12Z</dcterms:created>
  <dcterms:modified xsi:type="dcterms:W3CDTF">2021-05-07T06:33:43Z</dcterms:modified>
</cp:coreProperties>
</file>