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4"/>
  </p:notesMasterIdLst>
  <p:sldIdLst>
    <p:sldId id="256" r:id="rId2"/>
    <p:sldId id="271" r:id="rId3"/>
    <p:sldId id="273" r:id="rId4"/>
    <p:sldId id="278" r:id="rId5"/>
    <p:sldId id="260" r:id="rId6"/>
    <p:sldId id="261" r:id="rId7"/>
    <p:sldId id="293" r:id="rId8"/>
    <p:sldId id="283" r:id="rId9"/>
    <p:sldId id="285" r:id="rId10"/>
    <p:sldId id="286" r:id="rId11"/>
    <p:sldId id="288" r:id="rId12"/>
    <p:sldId id="268" r:id="rId13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5"/>
    </p:embeddedFont>
    <p:embeddedFont>
      <p:font typeface="Garamond" panose="02020404030301010803" pitchFamily="18" charset="0"/>
      <p:regular r:id="rId16"/>
      <p:bold r:id="rId17"/>
      <p: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  <p:embeddedFont>
      <p:font typeface="Tahoma" panose="020B0604030504040204" pitchFamily="34" charset="0"/>
      <p:regular r:id="rId23"/>
      <p:bold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2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ee5e846d77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ee5e846d77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02812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e5e846d77_2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e5e846d77_2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358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ee5e846d77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ee5e846d77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403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ee5e846d77_2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ee5e846d77_2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ee5e846d77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ee5e846d77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ee5e846d77_2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ee5e846d77_2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0223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17-Sep-21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12294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17-Sep-21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464613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17-Sep-21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2660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17-Sep-21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13346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17-Sep-21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7755361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17-Sep-21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3307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17-Sep-21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99513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81123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687607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6019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379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574236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45914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041298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17-Sep-21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08828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17-Sep-21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58034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17-Sep-21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3495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17-Sep-21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03388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17-Sep-21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106190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17-Sep-21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1057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  <p:sldLayoutId id="2147483693" r:id="rId19"/>
  </p:sldLayoutIdLst>
  <p:hf sldNum="0"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3647210" y="2807666"/>
            <a:ext cx="3751118" cy="11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>
                <a:solidFill>
                  <a:srgbClr val="000000"/>
                </a:solidFill>
              </a:rPr>
              <a:t>Presented by :</a:t>
            </a:r>
            <a:endParaRPr b="1" u="sng"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Israt Jahan Dristy (21166046)</a:t>
            </a:r>
            <a:endParaRPr dirty="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Md. Ashfaqul Haque (21166016)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G</a:t>
            </a:r>
            <a:r>
              <a:rPr lang="en-US" dirty="0" err="1">
                <a:solidFill>
                  <a:srgbClr val="000000"/>
                </a:solidFill>
              </a:rPr>
              <a:t>roup</a:t>
            </a:r>
            <a:r>
              <a:rPr lang="en-US" dirty="0">
                <a:solidFill>
                  <a:srgbClr val="000000"/>
                </a:solidFill>
              </a:rPr>
              <a:t> - 06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1933" y="2899064"/>
            <a:ext cx="1314721" cy="99188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20D6A6-C7AD-4E2E-B91F-57931DA2BBB5}"/>
              </a:ext>
            </a:extLst>
          </p:cNvPr>
          <p:cNvSpPr txBox="1"/>
          <p:nvPr/>
        </p:nvSpPr>
        <p:spPr>
          <a:xfrm>
            <a:off x="3647210" y="2369217"/>
            <a:ext cx="37511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Authors :Matthias Vogt,Ulf Leser, Alan Akbik</a:t>
            </a:r>
            <a:endParaRPr lang="en-US" sz="1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03FCE4-20A3-4622-9E30-A6B9E6D6B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33285" y="1202483"/>
            <a:ext cx="5111752" cy="1136650"/>
          </a:xfrm>
        </p:spPr>
        <p:txBody>
          <a:bodyPr/>
          <a:lstStyle/>
          <a:p>
            <a:r>
              <a:rPr lang="en-US" sz="3200" b="1" u="none" strike="noStrike" baseline="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Early Detection of Sexual Predators in Chats</a:t>
            </a:r>
            <a:endParaRPr lang="en-US" sz="32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2813-C5C5-4023-882C-BA18A05C6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064" y="351250"/>
            <a:ext cx="8219236" cy="707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6B9C3E-B411-44CA-A63F-7EBE7976C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7480" y="1232658"/>
            <a:ext cx="3353077" cy="24665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1871BC-1E2B-4BD5-A574-5259B8A59DF3}"/>
              </a:ext>
            </a:extLst>
          </p:cNvPr>
          <p:cNvSpPr txBox="1"/>
          <p:nvPr/>
        </p:nvSpPr>
        <p:spPr>
          <a:xfrm>
            <a:off x="5688191" y="3803904"/>
            <a:ext cx="2712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9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5: Our BERT models vs. SOTA on VTPAN classifying 10%, 20%, . . . of characters of segments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250D0-EF80-4735-B52A-022DDC95B234}"/>
              </a:ext>
            </a:extLst>
          </p:cNvPr>
          <p:cNvSpPr txBox="1"/>
          <p:nvPr/>
        </p:nvSpPr>
        <p:spPr>
          <a:xfrm>
            <a:off x="613064" y="1557135"/>
            <a:ext cx="49835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discuss several issues that must be considered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planning to apply an algorithm like the ones presented in this work in practice.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the lack of publicly available datasets, They could not test  models on complete negative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5573D7-C687-4A28-8E82-74CC815FC1B2}"/>
              </a:ext>
            </a:extLst>
          </p:cNvPr>
          <p:cNvCxnSpPr/>
          <p:nvPr/>
        </p:nvCxnSpPr>
        <p:spPr>
          <a:xfrm>
            <a:off x="613064" y="1058650"/>
            <a:ext cx="720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289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E0AEE7C-4537-4478-B135-E30A50D9B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672" y="445025"/>
            <a:ext cx="8229627" cy="707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D55311-6905-4073-A348-3916C8D8A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2672" y="1266325"/>
            <a:ext cx="7955849" cy="3302700"/>
          </a:xfrm>
        </p:spPr>
        <p:txBody>
          <a:bodyPr>
            <a:no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efined the problem of early sexual predator detection (</a:t>
            </a:r>
            <a:r>
              <a:rPr lang="en-US" sz="2000" b="0" i="0" u="none" strike="noStrike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eSPD</a:t>
            </a:r>
            <a:r>
              <a:rPr 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in online chats and proposed an evaluation setup for this task.</a:t>
            </a:r>
          </a:p>
          <a:p>
            <a:pPr algn="l"/>
            <a:r>
              <a:rPr 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 this end,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assembled the PANC dataset, which, albeit having clear limitations, in our mind is the currently best effort possible with the data available</a:t>
            </a:r>
          </a:p>
          <a:p>
            <a:pPr algn="l"/>
            <a:r>
              <a:rPr lang="en-US" sz="20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They  also showed that a baseline built on current BERT-based language models achieves strong results on this dataset, and beats previous methods in related settings. Notably, results are only modestly impacted or models that can run on mobile devices.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BA5056-1A6B-4D34-9498-39113FFECF56}"/>
              </a:ext>
            </a:extLst>
          </p:cNvPr>
          <p:cNvCxnSpPr/>
          <p:nvPr/>
        </p:nvCxnSpPr>
        <p:spPr>
          <a:xfrm>
            <a:off x="768927" y="1236518"/>
            <a:ext cx="720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714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07AAC-DB7A-45C8-BACC-FBE71A587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8902" y="973606"/>
            <a:ext cx="7986198" cy="35863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sz="5400" dirty="0">
              <a:latin typeface="Algerian" panose="04020705040A02060702" pitchFamily="82" charset="0"/>
            </a:endParaRPr>
          </a:p>
          <a:p>
            <a:pPr marL="114300" indent="0" algn="ctr">
              <a:buNone/>
            </a:pPr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93787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592282" y="445025"/>
            <a:ext cx="7668491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4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sz="354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592282" y="1152425"/>
            <a:ext cx="7668491" cy="3432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457200" lvl="0" indent="-3567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" sz="4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Online grooming denotes the process where a so called sexual predator establishes an emotional connection with a minor online to systematically solicit and exploit them for sexual purposes.</a:t>
            </a:r>
          </a:p>
          <a:p>
            <a:pPr marL="10041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sz="4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67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US" sz="4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 important risk that children face today is online grooming</a:t>
            </a:r>
          </a:p>
          <a:p>
            <a:pPr marL="10041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lang="en-US" sz="4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67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US" sz="4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Prior work has sought to automatically identify grooming chats, but only after an incidence has already happened in the context of legal prosecution.</a:t>
            </a:r>
          </a:p>
          <a:p>
            <a:pPr marL="10041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None/>
            </a:pPr>
            <a:endParaRPr lang="en-US" sz="4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5679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/>
              <a:buChar char="❖"/>
            </a:pPr>
            <a:r>
              <a:rPr lang="en-US" sz="4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this work, instead investigate this problem from the point of view of prevention. They define and study the task of early sexual predator detection (</a:t>
            </a:r>
            <a:r>
              <a:rPr lang="en-US" sz="42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eSPD</a:t>
            </a:r>
            <a:r>
              <a:rPr lang="en-US" sz="4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in chats.</a:t>
            </a:r>
          </a:p>
          <a:p>
            <a:pPr marL="914400" lvl="1" indent="-27082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➢"/>
            </a:pPr>
            <a:endParaRPr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B2DF352-24B5-4EFF-8CD9-6FA4D6BD162C}"/>
              </a:ext>
            </a:extLst>
          </p:cNvPr>
          <p:cNvCxnSpPr/>
          <p:nvPr/>
        </p:nvCxnSpPr>
        <p:spPr>
          <a:xfrm>
            <a:off x="592282" y="1059873"/>
            <a:ext cx="720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826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581890" y="568859"/>
            <a:ext cx="7616537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sz="4000" b="1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698321" y="1584509"/>
            <a:ext cx="4042063" cy="27649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q"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each new message, the analysis is updated to reflect the level of risk. Finally, an alert is triggered as the risk-threshold is passed. 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Font typeface="Wingdings" panose="05000000000000000000" pitchFamily="2" charset="2"/>
              <a:buChar char="q"/>
            </a:pPr>
            <a:r>
              <a:rPr lang="e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 goal is to detect such (alert in chat) risk as early as possible</a:t>
            </a:r>
            <a:endParaRPr dirty="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509" y="1245959"/>
            <a:ext cx="3013364" cy="274511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/>
        </p:nvSpPr>
        <p:spPr>
          <a:xfrm>
            <a:off x="5237400" y="3991075"/>
            <a:ext cx="3293536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 dirty="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 : Visualization of chat messages and early sexual predator detection (eSPD).</a:t>
            </a:r>
            <a:endParaRPr sz="7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C26CCB-1385-424C-B958-B9FCB55DAD73}"/>
              </a:ext>
            </a:extLst>
          </p:cNvPr>
          <p:cNvCxnSpPr/>
          <p:nvPr/>
        </p:nvCxnSpPr>
        <p:spPr>
          <a:xfrm>
            <a:off x="768927" y="1236518"/>
            <a:ext cx="720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94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498763" y="458083"/>
            <a:ext cx="752302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                </a:t>
            </a:r>
            <a:r>
              <a:rPr lang="e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Steps Of Working</a:t>
            </a:r>
            <a:endParaRPr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498763" y="1165484"/>
            <a:ext cx="8177687" cy="363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)Introduce the problem of eSPD and formally define it.</a:t>
            </a:r>
            <a:endParaRPr sz="21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2)Survey available datasets, analyze their limitations, and build a new combined dataset called PANC as a best-effort for evaluating eSPD.</a:t>
            </a:r>
            <a:endParaRPr sz="21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3)Propose a task setup to evaluate eSPD, focusing on the trade-off between earliness and accuracy.</a:t>
            </a:r>
            <a:endParaRPr sz="21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4)Present strong baselines for eSPD using a two-tier approach.</a:t>
            </a:r>
            <a:endParaRPr sz="21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5)Compare their models to previous research in conventional SPD settings and find that two of them outperform the current state of the art.</a:t>
            </a:r>
            <a:endParaRPr sz="21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6)Provide an extensive discussion of the limitations of their models and the available data.</a:t>
            </a:r>
            <a:endParaRPr sz="21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461106A-300B-49D1-95A4-21E9B8DA5F61}"/>
              </a:ext>
            </a:extLst>
          </p:cNvPr>
          <p:cNvCxnSpPr/>
          <p:nvPr/>
        </p:nvCxnSpPr>
        <p:spPr>
          <a:xfrm>
            <a:off x="613064" y="1165484"/>
            <a:ext cx="720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123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799722" y="445025"/>
            <a:ext cx="7554191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Step </a:t>
            </a:r>
            <a:endParaRPr b="1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 b="1" u="sng">
                <a:solidFill>
                  <a:srgbClr val="000000"/>
                </a:solidFill>
              </a:rPr>
              <a:t>Task definition:</a:t>
            </a:r>
            <a:endParaRPr b="1" u="sng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b="1" u="sng">
              <a:solidFill>
                <a:srgbClr val="000000"/>
              </a:solidFill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325" y="1750250"/>
            <a:ext cx="7385926" cy="18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875050" y="3817125"/>
            <a:ext cx="609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Figure 2: Creating PANC from PAN12 and CC2.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CC8834-16D2-4115-BC2A-36C966B06DD4}"/>
              </a:ext>
            </a:extLst>
          </p:cNvPr>
          <p:cNvCxnSpPr/>
          <p:nvPr/>
        </p:nvCxnSpPr>
        <p:spPr>
          <a:xfrm>
            <a:off x="768927" y="1236518"/>
            <a:ext cx="720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592282" y="445025"/>
            <a:ext cx="8240018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Step </a:t>
            </a:r>
            <a:endParaRPr b="1" dirty="0">
              <a:solidFill>
                <a:schemeClr val="dk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1"/>
          </p:nvPr>
        </p:nvSpPr>
        <p:spPr>
          <a:xfrm>
            <a:off x="685800" y="1266325"/>
            <a:ext cx="7533409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2.Evaluation metrics for eSPD</a:t>
            </a:r>
            <a:endParaRPr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3.Accuracy of warnings </a:t>
            </a:r>
            <a:r>
              <a:rPr lang="e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.Earliness of warnings</a:t>
            </a:r>
            <a:endParaRPr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</a:t>
            </a:r>
            <a:r>
              <a:rPr lang="e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PANC dataset</a:t>
            </a:r>
            <a:endParaRPr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6.Baseline approach: Two-Tier eSPD </a:t>
            </a:r>
            <a:r>
              <a:rPr lang="e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Tier 1: Classifying sliding windows</a:t>
            </a:r>
            <a:endParaRPr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-</a:t>
            </a:r>
            <a:r>
              <a:rPr lang="e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Tier 2: Classifying chat prefixes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7.Hyperparameters.</a:t>
            </a:r>
            <a:endParaRPr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8AEB1D6-0606-4FDF-B285-1FC0879E66EB}"/>
              </a:ext>
            </a:extLst>
          </p:cNvPr>
          <p:cNvCxnSpPr/>
          <p:nvPr/>
        </p:nvCxnSpPr>
        <p:spPr>
          <a:xfrm>
            <a:off x="2410691" y="2057400"/>
            <a:ext cx="779318" cy="2805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EC856CA-A2C8-4955-9EF2-498BD3F9191E}"/>
              </a:ext>
            </a:extLst>
          </p:cNvPr>
          <p:cNvCxnSpPr/>
          <p:nvPr/>
        </p:nvCxnSpPr>
        <p:spPr>
          <a:xfrm>
            <a:off x="3560618" y="2917675"/>
            <a:ext cx="779318" cy="2805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71BBD1E-D9F2-4485-BEEC-41B09ECE9D35}"/>
              </a:ext>
            </a:extLst>
          </p:cNvPr>
          <p:cNvCxnSpPr/>
          <p:nvPr/>
        </p:nvCxnSpPr>
        <p:spPr>
          <a:xfrm>
            <a:off x="768927" y="1226127"/>
            <a:ext cx="720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592282" y="558925"/>
            <a:ext cx="7335982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r>
              <a:rPr lang="en" b="1" dirty="0">
                <a:solidFill>
                  <a:srgbClr val="000000"/>
                </a:solidFill>
              </a:rPr>
              <a:t> </a:t>
            </a:r>
            <a:r>
              <a:rPr lang="en" dirty="0">
                <a:solidFill>
                  <a:srgbClr val="000000"/>
                </a:solidFill>
              </a:rPr>
              <a:t> 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546236" y="1266325"/>
            <a:ext cx="8240018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72" dirty="0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572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Evaluate the baseline approach in their eSPD task setup using the proposed metrics for warning earliness, accuracy, and Flatency.</a:t>
            </a:r>
            <a:endParaRPr sz="2572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72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2)Compare three different eSPD systems: SBERT-large, SBERT-base, and SMobileBERT,</a:t>
            </a:r>
            <a:endParaRPr sz="2572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72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3)Do fine-tune each of  BERT models on PANC and VTPAN.</a:t>
            </a:r>
            <a:endParaRPr sz="2572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72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4)In the evaluation, </a:t>
            </a:r>
            <a:r>
              <a:rPr lang="en-US" sz="2572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they have</a:t>
            </a:r>
            <a:r>
              <a:rPr lang="en" sz="2572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always report</a:t>
            </a:r>
            <a:r>
              <a:rPr lang="en-US" sz="2572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</a:t>
            </a:r>
            <a:r>
              <a:rPr lang="en" sz="2572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mean of the resulting measures together with standard deviation</a:t>
            </a:r>
            <a:endParaRPr sz="2572" dirty="0">
              <a:solidFill>
                <a:schemeClr val="tx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572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5)They fine-tune BERTbase and MobileBERT using the TensorFlow Lite Model Maker Library and BERTlarge using flair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ECEDF9C-36B3-4EDF-988A-DB84B9245BE0}"/>
              </a:ext>
            </a:extLst>
          </p:cNvPr>
          <p:cNvCxnSpPr/>
          <p:nvPr/>
        </p:nvCxnSpPr>
        <p:spPr>
          <a:xfrm>
            <a:off x="768927" y="1226127"/>
            <a:ext cx="720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63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D7260-5CBA-4D0C-B450-D76E961E8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5025"/>
            <a:ext cx="8375100" cy="7074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Google Shape;115;p20">
            <a:extLst>
              <a:ext uri="{FF2B5EF4-FFF2-40B4-BE49-F238E27FC236}">
                <a16:creationId xmlns:a16="http://schemas.microsoft.com/office/drawing/2014/main" id="{8CE13F74-BA7C-467B-A2CF-946E8F2DF6C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200" y="1900454"/>
            <a:ext cx="4995931" cy="1296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21790E-DCBA-4625-8E6D-5AE6E3715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663" y="1330036"/>
            <a:ext cx="3101091" cy="30025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45C64D-7826-4A18-96DD-614F21275F07}"/>
              </a:ext>
            </a:extLst>
          </p:cNvPr>
          <p:cNvCxnSpPr/>
          <p:nvPr/>
        </p:nvCxnSpPr>
        <p:spPr>
          <a:xfrm>
            <a:off x="768927" y="1236518"/>
            <a:ext cx="720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94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2FF31-EA54-4162-89A1-F4682A0BF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198" y="445025"/>
            <a:ext cx="8284102" cy="707400"/>
          </a:xfrm>
        </p:spPr>
        <p:txBody>
          <a:bodyPr>
            <a:normAutofit/>
          </a:bodyPr>
          <a:lstStyle/>
          <a:p>
            <a:r>
              <a:rPr lang="e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0FD6DD-162D-4E8D-A41F-905B64A82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66" y="1461551"/>
            <a:ext cx="2746448" cy="23691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87F47C-7CA1-487B-A1C0-E884C9EBA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780" y="1506539"/>
            <a:ext cx="2666318" cy="2324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D1FC4C-4440-4AF2-A8F0-967AAD51C3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1034" y="1507821"/>
            <a:ext cx="2504468" cy="23242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A97DD1-686B-4407-9B07-B08849C26F9F}"/>
              </a:ext>
            </a:extLst>
          </p:cNvPr>
          <p:cNvSpPr txBox="1"/>
          <p:nvPr/>
        </p:nvSpPr>
        <p:spPr>
          <a:xfrm>
            <a:off x="548198" y="4139805"/>
            <a:ext cx="77125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4: Impact of master classifiers skepticism s for our </a:t>
            </a:r>
            <a:r>
              <a:rPr lang="en-US" sz="11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eSPD</a:t>
            </a:r>
            <a:r>
              <a:rPr lang="en-US" sz="11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 SBERT-large, SBERT-base, </a:t>
            </a:r>
            <a:r>
              <a:rPr lang="en-US" sz="11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andSMobileBERT</a:t>
            </a:r>
            <a:r>
              <a:rPr lang="en-US" sz="11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Dots and lines are the mean across different runs and the shaded area is the standard deviation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28D621-8F11-417A-BA58-B9E907B81C44}"/>
              </a:ext>
            </a:extLst>
          </p:cNvPr>
          <p:cNvCxnSpPr/>
          <p:nvPr/>
        </p:nvCxnSpPr>
        <p:spPr>
          <a:xfrm>
            <a:off x="768927" y="1236518"/>
            <a:ext cx="72009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243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308</TotalTime>
  <Words>675</Words>
  <Application>Microsoft Office PowerPoint</Application>
  <PresentationFormat>On-screen Show (16:9)</PresentationFormat>
  <Paragraphs>58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Wingdings</vt:lpstr>
      <vt:lpstr>Garamond</vt:lpstr>
      <vt:lpstr>Times New Roman</vt:lpstr>
      <vt:lpstr>Algerian</vt:lpstr>
      <vt:lpstr>Open Sans</vt:lpstr>
      <vt:lpstr>Arial</vt:lpstr>
      <vt:lpstr>Tahoma</vt:lpstr>
      <vt:lpstr>Organic</vt:lpstr>
      <vt:lpstr>Early Detection of Sexual Predators in Chats</vt:lpstr>
      <vt:lpstr>Introduction </vt:lpstr>
      <vt:lpstr>Objective</vt:lpstr>
      <vt:lpstr>                The Steps Of Working</vt:lpstr>
      <vt:lpstr>Evaluation Step </vt:lpstr>
      <vt:lpstr>Evaluation Step </vt:lpstr>
      <vt:lpstr>Experiments  </vt:lpstr>
      <vt:lpstr>Experimental Results</vt:lpstr>
      <vt:lpstr>Experimental Results</vt:lpstr>
      <vt:lpstr>Discussion 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Early Detection of Sexual Predators in Chats                                                   Matthias Vogt,Ulf Leser, Alan Akbik</dc:title>
  <dc:creator>Ashfaqul Haque John</dc:creator>
  <cp:lastModifiedBy>Ashfaqul Haque John</cp:lastModifiedBy>
  <cp:revision>25</cp:revision>
  <dcterms:modified xsi:type="dcterms:W3CDTF">2021-09-17T13:32:29Z</dcterms:modified>
</cp:coreProperties>
</file>