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imSun" panose="02010600030101010101" pitchFamily="2" charset="-12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1" autoAdjust="0"/>
  </p:normalViewPr>
  <p:slideViewPr>
    <p:cSldViewPr snapToGrid="0">
      <p:cViewPr varScale="1">
        <p:scale>
          <a:sx n="90" d="100"/>
          <a:sy n="90" d="100"/>
        </p:scale>
        <p:origin x="102" y="9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b71bedeb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b71bedeb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b71bedeb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b71bedeb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b71bedeb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b71bedeb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4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b71bedeb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b71bedeb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47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b71bedeb9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b71bedeb9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b71bedeb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b71bedeb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b71bedeb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b71bedeb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7;p13">
            <a:extLst>
              <a:ext uri="{FF2B5EF4-FFF2-40B4-BE49-F238E27FC236}">
                <a16:creationId xmlns:a16="http://schemas.microsoft.com/office/drawing/2014/main" id="{584C47F9-7C11-4EA7-8045-E3E469C6BE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384" y="1001250"/>
            <a:ext cx="7974034" cy="15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ML Classifier Comparative Performance Analysis of Prediction on Cervical Cancer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95122-2F9E-441D-9E5B-6C5A6CCB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20" y="3127975"/>
            <a:ext cx="1504950" cy="1570500"/>
          </a:xfrm>
          <a:prstGeom prst="rect">
            <a:avLst/>
          </a:prstGeom>
          <a:ln>
            <a:noFill/>
          </a:ln>
        </p:spPr>
      </p:pic>
      <p:sp>
        <p:nvSpPr>
          <p:cNvPr id="11" name="Google Shape;278;p13">
            <a:extLst>
              <a:ext uri="{FF2B5EF4-FFF2-40B4-BE49-F238E27FC236}">
                <a16:creationId xmlns:a16="http://schemas.microsoft.com/office/drawing/2014/main" id="{332D4631-35DF-46B0-B825-8CFB9611CD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00250" y="3563125"/>
            <a:ext cx="2359682" cy="65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Presented by :</a:t>
            </a:r>
            <a:endParaRPr sz="1800" b="1" dirty="0"/>
          </a:p>
          <a:p>
            <a:pPr marL="0" indent="0"/>
            <a:r>
              <a:rPr lang="en-GB" sz="1800" dirty="0"/>
              <a:t>MD. Ashfaqul Haque</a:t>
            </a:r>
          </a:p>
        </p:txBody>
      </p:sp>
      <p:sp>
        <p:nvSpPr>
          <p:cNvPr id="12" name="Google Shape;278;p13">
            <a:extLst>
              <a:ext uri="{FF2B5EF4-FFF2-40B4-BE49-F238E27FC236}">
                <a16:creationId xmlns:a16="http://schemas.microsoft.com/office/drawing/2014/main" id="{DDF89E46-4585-4DD2-BE19-2024D4ADD9AA}"/>
              </a:ext>
            </a:extLst>
          </p:cNvPr>
          <p:cNvSpPr txBox="1">
            <a:spLocks/>
          </p:cNvSpPr>
          <p:nvPr/>
        </p:nvSpPr>
        <p:spPr>
          <a:xfrm>
            <a:off x="6836983" y="3563125"/>
            <a:ext cx="1600435" cy="913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sz="1800" b="1" dirty="0"/>
              <a:t>Authors :</a:t>
            </a:r>
          </a:p>
          <a:p>
            <a:pPr marL="0" indent="0">
              <a:lnSpc>
                <a:spcPct val="120000"/>
              </a:lnSpc>
            </a:pPr>
            <a:r>
              <a:rPr lang="en-US" sz="1800" dirty="0"/>
              <a:t>MD. Ashfaqul Haque</a:t>
            </a:r>
          </a:p>
          <a:p>
            <a:pPr marL="0" indent="0">
              <a:lnSpc>
                <a:spcPct val="120000"/>
              </a:lnSpc>
            </a:pPr>
            <a:r>
              <a:rPr lang="en-US" sz="1800" dirty="0" err="1"/>
              <a:t>Israt</a:t>
            </a:r>
            <a:r>
              <a:rPr lang="en-US" sz="1800" dirty="0"/>
              <a:t> Jahan </a:t>
            </a:r>
            <a:r>
              <a:rPr lang="en-US" sz="1800" dirty="0" err="1"/>
              <a:t>Dristy</a:t>
            </a:r>
            <a:endParaRPr lang="en-US" sz="1800" dirty="0"/>
          </a:p>
          <a:p>
            <a:pPr marL="0" indent="0">
              <a:lnSpc>
                <a:spcPct val="120000"/>
              </a:lnSpc>
            </a:pPr>
            <a:r>
              <a:rPr lang="en-US" sz="1800" dirty="0"/>
              <a:t>Shihab </a:t>
            </a:r>
            <a:r>
              <a:rPr lang="en-US" sz="1800" dirty="0" err="1"/>
              <a:t>Sharar</a:t>
            </a:r>
            <a:endParaRPr lang="en-US" sz="1800" dirty="0"/>
          </a:p>
          <a:p>
            <a:pPr marL="0" indent="0">
              <a:lnSpc>
                <a:spcPct val="120000"/>
              </a:lnSpc>
            </a:pPr>
            <a:r>
              <a:rPr lang="en-US" sz="1800" dirty="0" err="1"/>
              <a:t>Annajiat</a:t>
            </a:r>
            <a:r>
              <a:rPr lang="en-US" sz="1800" dirty="0"/>
              <a:t> </a:t>
            </a:r>
            <a:r>
              <a:rPr lang="en-US" sz="1800" dirty="0" err="1"/>
              <a:t>Alim</a:t>
            </a:r>
            <a:r>
              <a:rPr lang="en-US" sz="1800" dirty="0"/>
              <a:t> Rasel</a:t>
            </a:r>
          </a:p>
        </p:txBody>
      </p:sp>
      <p:pic>
        <p:nvPicPr>
          <p:cNvPr id="13" name="Picture 2" descr="https://conference.ku.ac.bd/images/conf_logo.png?02f39c8c662f61fd9ea83c1473f95709">
            <a:extLst>
              <a:ext uri="{FF2B5EF4-FFF2-40B4-BE49-F238E27FC236}">
                <a16:creationId xmlns:a16="http://schemas.microsoft.com/office/drawing/2014/main" id="{DD766E40-7356-40BA-ACBF-6E29B99E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8279" cy="9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70150" y="104700"/>
            <a:ext cx="7146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Introduction</a:t>
            </a: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60480" y="1203850"/>
            <a:ext cx="2983867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❖"/>
            </a:pPr>
            <a:r>
              <a:rPr lang="en-GB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Deadliest disease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❖"/>
            </a:pPr>
            <a:r>
              <a:rPr lang="en-GB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Fourth most common among women in the world. 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D97D8-1B75-4AF0-ABAD-87F8C7C4BA89}"/>
              </a:ext>
            </a:extLst>
          </p:cNvPr>
          <p:cNvSpPr txBox="1"/>
          <p:nvPr/>
        </p:nvSpPr>
        <p:spPr>
          <a:xfrm>
            <a:off x="4466744" y="1253185"/>
            <a:ext cx="284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This mainly develops in a woman’s cervix and human papillomavirus infection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DC96A-8EC7-4A7E-A414-CB5A2D8B5D5C}"/>
              </a:ext>
            </a:extLst>
          </p:cNvPr>
          <p:cNvSpPr txBox="1"/>
          <p:nvPr/>
        </p:nvSpPr>
        <p:spPr>
          <a:xfrm>
            <a:off x="794942" y="2882759"/>
            <a:ext cx="28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symptoms at early stage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F411A-9248-467A-9DC7-716AABFD78D6}"/>
              </a:ext>
            </a:extLst>
          </p:cNvPr>
          <p:cNvSpPr txBox="1"/>
          <p:nvPr/>
        </p:nvSpPr>
        <p:spPr>
          <a:xfrm>
            <a:off x="4466744" y="2882759"/>
            <a:ext cx="28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Early stage identification treating is worthwhile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A2006-678E-46B1-9391-90EE285C8980}"/>
              </a:ext>
            </a:extLst>
          </p:cNvPr>
          <p:cNvSpPr txBox="1"/>
          <p:nvPr/>
        </p:nvSpPr>
        <p:spPr>
          <a:xfrm>
            <a:off x="2318447" y="3791423"/>
            <a:ext cx="28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Comparison of Classifiers at making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70150" y="104700"/>
            <a:ext cx="7146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Dataset Analytics</a:t>
            </a: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68BE3-4A6B-49B9-87C0-1B22B3E5FA3E}"/>
              </a:ext>
            </a:extLst>
          </p:cNvPr>
          <p:cNvSpPr txBox="1"/>
          <p:nvPr/>
        </p:nvSpPr>
        <p:spPr>
          <a:xfrm>
            <a:off x="0" y="1973681"/>
            <a:ext cx="32488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lvl="3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records of </a:t>
            </a:r>
            <a:r>
              <a:rPr lang="en-US" sz="18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858 patients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with </a:t>
            </a:r>
            <a:r>
              <a:rPr lang="en-US" sz="18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36 feature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columns</a:t>
            </a:r>
          </a:p>
          <a:p>
            <a:pPr marL="285750" lvl="3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Biopsy represents patients has cervical cancer (1) or not (0).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300B6-4C3B-4719-9112-0EBB55F5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89" y="1889673"/>
            <a:ext cx="2495556" cy="2483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5B428-935A-44AA-B294-A7F807A1BA0B}"/>
              </a:ext>
            </a:extLst>
          </p:cNvPr>
          <p:cNvSpPr txBox="1"/>
          <p:nvPr/>
        </p:nvSpPr>
        <p:spPr>
          <a:xfrm>
            <a:off x="357187" y="904889"/>
            <a:ext cx="666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Source: ‘Hospital Universitario de Caracas', Venezuela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92A34-ECF5-492D-BAEE-2FF7DFAB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676" y="1889673"/>
            <a:ext cx="2495556" cy="2453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86EA4-3F8C-40B5-AFF1-10ED2C354952}"/>
              </a:ext>
            </a:extLst>
          </p:cNvPr>
          <p:cNvSpPr txBox="1"/>
          <p:nvPr/>
        </p:nvSpPr>
        <p:spPr>
          <a:xfrm>
            <a:off x="3535306" y="4238611"/>
            <a:ext cx="2552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Fig. 1 Distributed age plot.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FC2AE-D283-4021-B124-0D5031DA2E17}"/>
              </a:ext>
            </a:extLst>
          </p:cNvPr>
          <p:cNvSpPr txBox="1"/>
          <p:nvPr/>
        </p:nvSpPr>
        <p:spPr>
          <a:xfrm>
            <a:off x="6113442" y="4388771"/>
            <a:ext cx="29183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Fig. 2 Biopsy positive (1) or negative (0) plot.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70150" y="232678"/>
            <a:ext cx="7146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Dataset Analytics</a:t>
            </a: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68BE3-4A6B-49B9-87C0-1B22B3E5FA3E}"/>
              </a:ext>
            </a:extLst>
          </p:cNvPr>
          <p:cNvSpPr txBox="1"/>
          <p:nvPr/>
        </p:nvSpPr>
        <p:spPr>
          <a:xfrm>
            <a:off x="170150" y="1032867"/>
            <a:ext cx="802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69E96-7760-491F-A5C4-E40D07377B29}"/>
              </a:ext>
            </a:extLst>
          </p:cNvPr>
          <p:cNvSpPr txBox="1"/>
          <p:nvPr/>
        </p:nvSpPr>
        <p:spPr>
          <a:xfrm>
            <a:off x="809597" y="4039080"/>
            <a:ext cx="3373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Fig. 3 Age and first sexual intercourse plotting with Biopsy, Cytology &amp; Schiller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CA18C-992C-43ED-A51E-DCF7594DA387}"/>
              </a:ext>
            </a:extLst>
          </p:cNvPr>
          <p:cNvSpPr txBox="1"/>
          <p:nvPr/>
        </p:nvSpPr>
        <p:spPr>
          <a:xfrm>
            <a:off x="5245110" y="4056207"/>
            <a:ext cx="3898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Fig. 4 No. of pregnancies with no. of sexual partners plot.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63330-43C4-4F52-A8BE-42FD8CB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9" y="1206274"/>
            <a:ext cx="4273291" cy="26362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ABD789-B246-4328-89F7-22AFAFD8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735" y="1222769"/>
            <a:ext cx="3081823" cy="26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70150" y="104700"/>
            <a:ext cx="7146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Methodology </a:t>
            </a:r>
            <a:endParaRPr sz="3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0" y="1125550"/>
            <a:ext cx="892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A606F-50AF-4FBD-BE31-68DA8C50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87" y="904888"/>
            <a:ext cx="4370486" cy="41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400697" y="301026"/>
            <a:ext cx="8009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 and Discussion</a:t>
            </a: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623197" y="1138626"/>
            <a:ext cx="75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58B0B9-7051-44F5-88F4-D8356F511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2275"/>
              </p:ext>
            </p:extLst>
          </p:nvPr>
        </p:nvGraphicFramePr>
        <p:xfrm>
          <a:off x="4644735" y="1576237"/>
          <a:ext cx="4301836" cy="2705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573">
                  <a:extLst>
                    <a:ext uri="{9D8B030D-6E8A-4147-A177-3AD203B41FA5}">
                      <a16:colId xmlns:a16="http://schemas.microsoft.com/office/drawing/2014/main" val="870566137"/>
                    </a:ext>
                  </a:extLst>
                </a:gridCol>
                <a:gridCol w="973894">
                  <a:extLst>
                    <a:ext uri="{9D8B030D-6E8A-4147-A177-3AD203B41FA5}">
                      <a16:colId xmlns:a16="http://schemas.microsoft.com/office/drawing/2014/main" val="1450769451"/>
                    </a:ext>
                  </a:extLst>
                </a:gridCol>
                <a:gridCol w="759976">
                  <a:extLst>
                    <a:ext uri="{9D8B030D-6E8A-4147-A177-3AD203B41FA5}">
                      <a16:colId xmlns:a16="http://schemas.microsoft.com/office/drawing/2014/main" val="431527587"/>
                    </a:ext>
                  </a:extLst>
                </a:gridCol>
                <a:gridCol w="844417">
                  <a:extLst>
                    <a:ext uri="{9D8B030D-6E8A-4147-A177-3AD203B41FA5}">
                      <a16:colId xmlns:a16="http://schemas.microsoft.com/office/drawing/2014/main" val="2535019204"/>
                    </a:ext>
                  </a:extLst>
                </a:gridCol>
                <a:gridCol w="759976">
                  <a:extLst>
                    <a:ext uri="{9D8B030D-6E8A-4147-A177-3AD203B41FA5}">
                      <a16:colId xmlns:a16="http://schemas.microsoft.com/office/drawing/2014/main" val="975016284"/>
                    </a:ext>
                  </a:extLst>
                </a:gridCol>
              </a:tblGrid>
              <a:tr h="321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Classifier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precision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recall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f1-score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Acc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4129155768"/>
                  </a:ext>
                </a:extLst>
              </a:tr>
              <a:tr h="642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Random Forest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95.48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97.69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95.52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1157298344"/>
                  </a:ext>
                </a:extLst>
              </a:tr>
              <a:tr h="321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kNN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99.21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96.92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98.05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96.26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25465587"/>
                  </a:ext>
                </a:extLst>
              </a:tr>
              <a:tr h="321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SVM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98.42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97.65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98.03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96.26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1086051752"/>
                  </a:ext>
                </a:extLst>
              </a:tr>
              <a:tr h="321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99.21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97.67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98.43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>
                          <a:effectLst/>
                        </a:rPr>
                        <a:t>97.01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1459125363"/>
                  </a:ext>
                </a:extLst>
              </a:tr>
              <a:tr h="321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SGD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98.42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98.42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98.42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97.014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319081507"/>
                  </a:ext>
                </a:extLst>
              </a:tr>
              <a:tr h="3211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NB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99.21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98.43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98.82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97.76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6527" marR="86527" marT="0" marB="0" anchor="ctr"/>
                </a:tc>
                <a:extLst>
                  <a:ext uri="{0D108BD9-81ED-4DB2-BD59-A6C34878D82A}">
                    <a16:rowId xmlns:a16="http://schemas.microsoft.com/office/drawing/2014/main" val="1779770835"/>
                  </a:ext>
                </a:extLst>
              </a:tr>
            </a:tbl>
          </a:graphicData>
        </a:graphic>
      </p:graphicFrame>
      <p:pic>
        <p:nvPicPr>
          <p:cNvPr id="5" name="table">
            <a:extLst>
              <a:ext uri="{FF2B5EF4-FFF2-40B4-BE49-F238E27FC236}">
                <a16:creationId xmlns:a16="http://schemas.microsoft.com/office/drawing/2014/main" id="{4A0C59FB-52E7-4403-A67F-5D141992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4" y="1785156"/>
            <a:ext cx="3354482" cy="2287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8736D-A6BD-41D8-82B1-F6B39196298B}"/>
              </a:ext>
            </a:extLst>
          </p:cNvPr>
          <p:cNvSpPr txBox="1"/>
          <p:nvPr/>
        </p:nvSpPr>
        <p:spPr>
          <a:xfrm>
            <a:off x="1027426" y="4087822"/>
            <a:ext cx="321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Table -1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983C7-0957-4FD6-BD57-C577AD52FF5B}"/>
              </a:ext>
            </a:extLst>
          </p:cNvPr>
          <p:cNvSpPr txBox="1"/>
          <p:nvPr/>
        </p:nvSpPr>
        <p:spPr>
          <a:xfrm>
            <a:off x="5733492" y="4448599"/>
            <a:ext cx="321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Table -2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402845" y="219640"/>
            <a:ext cx="813212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r>
              <a:rPr lang="en-GB" sz="3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580539" y="1584246"/>
            <a:ext cx="7512300" cy="26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Char char="❖"/>
            </a:pPr>
            <a:r>
              <a:rPr lang="en-GB" sz="2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Severe state cervical cancer -difficult to cure 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Char char="❖"/>
            </a:pPr>
            <a:r>
              <a:rPr lang="en-GB" sz="2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accurate predictions 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Char char="❖"/>
            </a:pPr>
            <a:r>
              <a:rPr lang="en-GB" sz="2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Provide early treatment</a:t>
            </a:r>
            <a:endParaRPr sz="2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Char char="❖"/>
            </a:pPr>
            <a:r>
              <a:rPr lang="en-GB" sz="2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Lots of missing values </a:t>
            </a:r>
            <a:r>
              <a:rPr lang="en-GB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– patients don’t </a:t>
            </a:r>
            <a:r>
              <a:rPr lang="en-GB" sz="2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share all personal.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458075" y="353375"/>
            <a:ext cx="8009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Future scope</a:t>
            </a: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654375" y="1649050"/>
            <a:ext cx="7512300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GB" sz="2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Missing values makes difficult to have understanding of impactful features.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GB" sz="24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❖"/>
            </a:pPr>
            <a:r>
              <a:rPr lang="en-GB" sz="2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Apply explanation techniques on features.</a:t>
            </a:r>
            <a:endParaRPr sz="24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❖"/>
            </a:pPr>
            <a:r>
              <a:rPr lang="en-GB" sz="2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 on other datasets.</a:t>
            </a:r>
            <a:endParaRPr sz="24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263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</vt:lpstr>
      <vt:lpstr>Times New Roman</vt:lpstr>
      <vt:lpstr>Nunito</vt:lpstr>
      <vt:lpstr>Arial</vt:lpstr>
      <vt:lpstr>SimSun</vt:lpstr>
      <vt:lpstr>Maven Pro</vt:lpstr>
      <vt:lpstr>Wingdings</vt:lpstr>
      <vt:lpstr>Momentum</vt:lpstr>
      <vt:lpstr>ML Classifier Comparative Performance Analysis of Prediction on Cervical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Classifier Comparative Performance Analysis of Prediction on Cervical Cancer</dc:title>
  <cp:lastModifiedBy>Ashfaqul Haque John</cp:lastModifiedBy>
  <cp:revision>20</cp:revision>
  <dcterms:modified xsi:type="dcterms:W3CDTF">2021-09-05T05:44:56Z</dcterms:modified>
</cp:coreProperties>
</file>