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FF7A-903E-4190-B253-D7CD7F3E72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0B4-CB92-4F95-9D86-D27278C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FF7A-903E-4190-B253-D7CD7F3E72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0B4-CB92-4F95-9D86-D27278C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1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FF7A-903E-4190-B253-D7CD7F3E72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0B4-CB92-4F95-9D86-D27278C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80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FF7A-903E-4190-B253-D7CD7F3E72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0B4-CB92-4F95-9D86-D27278C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8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FF7A-903E-4190-B253-D7CD7F3E72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0B4-CB92-4F95-9D86-D27278C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FF7A-903E-4190-B253-D7CD7F3E72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0B4-CB92-4F95-9D86-D27278C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FF7A-903E-4190-B253-D7CD7F3E72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0B4-CB92-4F95-9D86-D27278C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FF7A-903E-4190-B253-D7CD7F3E72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0B4-CB92-4F95-9D86-D27278C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FF7A-903E-4190-B253-D7CD7F3E72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0B4-CB92-4F95-9D86-D27278C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FF7A-903E-4190-B253-D7CD7F3E72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0B4-CB92-4F95-9D86-D27278C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1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FF7A-903E-4190-B253-D7CD7F3E72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0B4-CB92-4F95-9D86-D27278C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9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CFF7A-903E-4190-B253-D7CD7F3E72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5C0B4-CB92-4F95-9D86-D27278C5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1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6602" y="612828"/>
            <a:ext cx="9540240" cy="3239770"/>
          </a:xfrm>
          <a:prstGeom prst="rect">
            <a:avLst/>
          </a:prstGeom>
        </p:spPr>
        <p:txBody>
          <a:bodyPr vert="horz" wrap="square" lIns="0" tIns="715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35"/>
              </a:spcBef>
            </a:pPr>
            <a:r>
              <a:rPr sz="13800" dirty="0"/>
              <a:t>&lt;HTML&gt;</a:t>
            </a:r>
          </a:p>
          <a:p>
            <a:pPr marL="632333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C4210D"/>
                </a:solidFill>
              </a:rPr>
              <a:t>Hypertext Markup</a:t>
            </a:r>
            <a:r>
              <a:rPr sz="2000" spc="-120" dirty="0">
                <a:solidFill>
                  <a:srgbClr val="C4210D"/>
                </a:solidFill>
              </a:rPr>
              <a:t> </a:t>
            </a:r>
            <a:r>
              <a:rPr sz="2000" dirty="0">
                <a:solidFill>
                  <a:srgbClr val="C4210D"/>
                </a:solidFill>
              </a:rPr>
              <a:t>Language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4041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76400"/>
            <a:ext cx="10363200" cy="615553"/>
          </a:xfrm>
        </p:spPr>
        <p:txBody>
          <a:bodyPr/>
          <a:lstStyle/>
          <a:p>
            <a:r>
              <a:rPr lang="en-US" dirty="0"/>
              <a:t>HTML DOCTYPE Tag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667000"/>
            <a:ext cx="8534400" cy="2769989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&lt;!</a:t>
            </a:r>
            <a:r>
              <a:rPr lang="en-US" sz="2000" dirty="0">
                <a:latin typeface="Bahnschrift" panose="020B0502040204020203" pitchFamily="34" charset="0"/>
              </a:rPr>
              <a:t>DOCTYPE&gt; Tag </a:t>
            </a:r>
            <a:r>
              <a:rPr lang="as-IN" sz="2000" dirty="0">
                <a:latin typeface="Bahnschrift" panose="020B0502040204020203" pitchFamily="34" charset="0"/>
              </a:rPr>
              <a:t>হচ্ছে আপনার লেখা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ডকুমেন্টটি কি ধরনের তা ব্রাউজারকে বোঝানোর জন্য ব্যবহৃত হয়। এইচটিএমএল এর কোন ভার্সন ব্যবহার করবেন সেটার উপর ভিত্তি করেই এই ডিক্লেয়ারেশন টি দেয়া হয়। যেমন উপরের ডকুমেন্ট টি এইচটিএমএল ৫ এর একটি ডকুমেন্ট, তাই এটাকে আমরা এভাবে &lt;!</a:t>
            </a:r>
            <a:r>
              <a:rPr lang="en-US" sz="2000" dirty="0">
                <a:latin typeface="Bahnschrift" panose="020B0502040204020203" pitchFamily="34" charset="0"/>
              </a:rPr>
              <a:t>DOCTYPE html&gt; </a:t>
            </a:r>
            <a:r>
              <a:rPr lang="as-IN" sz="2000" dirty="0">
                <a:latin typeface="Bahnschrift" panose="020B0502040204020203" pitchFamily="34" charset="0"/>
              </a:rPr>
              <a:t>লিখি । এরুপ যদি এটা </a:t>
            </a:r>
            <a:r>
              <a:rPr lang="en-US" sz="2000" dirty="0">
                <a:latin typeface="Bahnschrift" panose="020B0502040204020203" pitchFamily="34" charset="0"/>
              </a:rPr>
              <a:t>XHTML </a:t>
            </a:r>
            <a:r>
              <a:rPr lang="as-IN" sz="2000" dirty="0">
                <a:latin typeface="Bahnschrift" panose="020B0502040204020203" pitchFamily="34" charset="0"/>
              </a:rPr>
              <a:t>এর ১.০ ভার্সন হতো তাহলে ডিক্লেয়ারেশনটি দিতে হতো এভাবে:</a:t>
            </a:r>
          </a:p>
          <a:p>
            <a:endParaRPr lang="as-IN" sz="2000" dirty="0">
              <a:latin typeface="Bahnschrift" panose="020B0502040204020203" pitchFamily="34" charset="0"/>
            </a:endParaRPr>
          </a:p>
          <a:p>
            <a:r>
              <a:rPr lang="as-IN" sz="2000" dirty="0">
                <a:latin typeface="Bahnschrift" panose="020B0502040204020203" pitchFamily="34" charset="0"/>
              </a:rPr>
              <a:t>&lt;!</a:t>
            </a:r>
            <a:r>
              <a:rPr lang="en-US" sz="2000" dirty="0">
                <a:latin typeface="Bahnschrift" panose="020B0502040204020203" pitchFamily="34" charset="0"/>
              </a:rPr>
              <a:t>DOCTYPE html PUBLIC "-//W3C//DTD XHTML 1.0 Transitional//EN"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"http://www.w3.org/TR/xhtml1/DTD/xhtml1-transitional.dtd"&gt;</a:t>
            </a:r>
          </a:p>
        </p:txBody>
      </p:sp>
    </p:spTree>
    <p:extLst>
      <p:ext uri="{BB962C8B-B14F-4D97-AF65-F5344CB8AC3E}">
        <p14:creationId xmlns:p14="http://schemas.microsoft.com/office/powerpoint/2010/main" val="245972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10363200" cy="615553"/>
          </a:xfrm>
        </p:spPr>
        <p:txBody>
          <a:bodyPr/>
          <a:lstStyle/>
          <a:p>
            <a:r>
              <a:rPr lang="en-US" dirty="0"/>
              <a:t>HTML Comments </a:t>
            </a:r>
            <a:r>
              <a:rPr lang="as-IN" dirty="0"/>
              <a:t>কি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590800"/>
            <a:ext cx="8534400" cy="215443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Comments </a:t>
            </a:r>
            <a:r>
              <a:rPr lang="as-IN" sz="2000" dirty="0">
                <a:latin typeface="Bahnschrift" panose="020B0502040204020203" pitchFamily="34" charset="0"/>
              </a:rPr>
              <a:t>হচ্ছে, একজন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কোডার বা প্রোগ্রামারের সোর্স কোডের ব্যাখ্যা বা পাদটীকা। এটাকে আমরা </a:t>
            </a:r>
            <a:r>
              <a:rPr lang="en-US" sz="2000" dirty="0">
                <a:latin typeface="Bahnschrift" panose="020B0502040204020203" pitchFamily="34" charset="0"/>
              </a:rPr>
              <a:t>Coding Documentation </a:t>
            </a:r>
            <a:r>
              <a:rPr lang="as-IN" sz="2000" dirty="0">
                <a:latin typeface="Bahnschrift" panose="020B0502040204020203" pitchFamily="34" charset="0"/>
              </a:rPr>
              <a:t>ও বলতে পারি। সাধারণত: যেকোনো </a:t>
            </a:r>
            <a:r>
              <a:rPr lang="en-US" sz="2000" dirty="0">
                <a:latin typeface="Bahnschrift" panose="020B0502040204020203" pitchFamily="34" charset="0"/>
              </a:rPr>
              <a:t>Programming language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Compiler </a:t>
            </a:r>
            <a:r>
              <a:rPr lang="as-IN" sz="2000" dirty="0">
                <a:latin typeface="Bahnschrift" panose="020B0502040204020203" pitchFamily="34" charset="0"/>
              </a:rPr>
              <a:t>গুলো </a:t>
            </a:r>
            <a:r>
              <a:rPr lang="en-US" sz="2000" dirty="0">
                <a:latin typeface="Bahnschrift" panose="020B0502040204020203" pitchFamily="34" charset="0"/>
              </a:rPr>
              <a:t>comments </a:t>
            </a:r>
            <a:r>
              <a:rPr lang="as-IN" sz="2000" dirty="0">
                <a:latin typeface="Bahnschrift" panose="020B0502040204020203" pitchFamily="34" charset="0"/>
              </a:rPr>
              <a:t>কে কোড হিসাবে </a:t>
            </a:r>
            <a:r>
              <a:rPr lang="en-US" sz="2000" dirty="0">
                <a:latin typeface="Bahnschrift" panose="020B0502040204020203" pitchFamily="34" charset="0"/>
              </a:rPr>
              <a:t>execute </a:t>
            </a:r>
            <a:r>
              <a:rPr lang="as-IN" sz="2000" dirty="0">
                <a:latin typeface="Bahnschrift" panose="020B0502040204020203" pitchFamily="34" charset="0"/>
              </a:rPr>
              <a:t>না করে এটাকে (</a:t>
            </a:r>
            <a:r>
              <a:rPr lang="en-US" sz="2000" dirty="0">
                <a:latin typeface="Bahnschrift" panose="020B0502040204020203" pitchFamily="34" charset="0"/>
              </a:rPr>
              <a:t>Ignore) </a:t>
            </a:r>
            <a:r>
              <a:rPr lang="as-IN" sz="2000" dirty="0">
                <a:latin typeface="Bahnschrift" panose="020B0502040204020203" pitchFamily="34" charset="0"/>
              </a:rPr>
              <a:t>এড়িয়ে যায়। </a:t>
            </a:r>
            <a:r>
              <a:rPr lang="en-US" sz="2000" dirty="0">
                <a:latin typeface="Bahnschrift" panose="020B0502040204020203" pitchFamily="34" charset="0"/>
              </a:rPr>
              <a:t>Comments System </a:t>
            </a:r>
            <a:r>
              <a:rPr lang="as-IN" sz="2000" dirty="0">
                <a:latin typeface="Bahnschrift" panose="020B0502040204020203" pitchFamily="34" charset="0"/>
              </a:rPr>
              <a:t>দিয়ে আমরা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Coding Documentation </a:t>
            </a:r>
            <a:r>
              <a:rPr lang="as-IN" sz="2000" dirty="0">
                <a:latin typeface="Bahnschrift" panose="020B0502040204020203" pitchFamily="34" charset="0"/>
              </a:rPr>
              <a:t>ছাড়াও এই মুহূর্তে ব্যবহৃত হবেনা কিন্তু ভবিষ্যতে কাজে লাগতে পারে এমন </a:t>
            </a:r>
            <a:r>
              <a:rPr lang="en-US" sz="2000" dirty="0">
                <a:latin typeface="Bahnschrift" panose="020B0502040204020203" pitchFamily="34" charset="0"/>
              </a:rPr>
              <a:t>HTML Code </a:t>
            </a:r>
            <a:r>
              <a:rPr lang="as-IN" sz="2000" dirty="0">
                <a:latin typeface="Bahnschrift" panose="020B0502040204020203" pitchFamily="34" charset="0"/>
              </a:rPr>
              <a:t>গুলোও আমরা সাময়িক সময়ের জন্য </a:t>
            </a:r>
            <a:r>
              <a:rPr lang="en-US" sz="2000" dirty="0">
                <a:latin typeface="Bahnschrift" panose="020B0502040204020203" pitchFamily="34" charset="0"/>
              </a:rPr>
              <a:t>hide </a:t>
            </a:r>
            <a:r>
              <a:rPr lang="as-IN" sz="2000" dirty="0">
                <a:latin typeface="Bahnschrift" panose="020B0502040204020203" pitchFamily="34" charset="0"/>
              </a:rPr>
              <a:t>করে রাখতে পারি।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9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Comments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49036" y="2895600"/>
            <a:ext cx="8534400" cy="276998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Comment&lt;/title&gt;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&lt;!--This is a paragraph--&gt;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&lt;p&gt;Hello HTML!&lt;/p&gt;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</a:t>
            </a:r>
            <a:r>
              <a:rPr lang="en-US" dirty="0" smtClean="0">
                <a:latin typeface="Bahnschrift" panose="020B0502040204020203" pitchFamily="34" charset="0"/>
              </a:rPr>
              <a:t>&gt;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1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0363200" cy="615553"/>
          </a:xfrm>
        </p:spPr>
        <p:txBody>
          <a:bodyPr/>
          <a:lstStyle/>
          <a:p>
            <a:r>
              <a:rPr lang="en-US" dirty="0"/>
              <a:t>HTML body tag Elements </a:t>
            </a:r>
            <a:r>
              <a:rPr lang="en-US" dirty="0" err="1"/>
              <a:t>কি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048000"/>
            <a:ext cx="8534400" cy="123110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browser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body </a:t>
            </a:r>
            <a:r>
              <a:rPr lang="as-IN" sz="2000" dirty="0">
                <a:latin typeface="Bahnschrift" panose="020B0502040204020203" pitchFamily="34" charset="0"/>
              </a:rPr>
              <a:t>তে কিভাবে </a:t>
            </a:r>
            <a:r>
              <a:rPr lang="en-US" sz="2000" dirty="0">
                <a:latin typeface="Bahnschrift" panose="020B0502040204020203" pitchFamily="34" charset="0"/>
              </a:rPr>
              <a:t>data </a:t>
            </a:r>
            <a:r>
              <a:rPr lang="as-IN" sz="2000" dirty="0">
                <a:latin typeface="Bahnschrift" panose="020B0502040204020203" pitchFamily="34" charset="0"/>
              </a:rPr>
              <a:t>প্রদর্শিত হবে তা </a:t>
            </a:r>
            <a:r>
              <a:rPr lang="en-US" sz="2000" dirty="0">
                <a:latin typeface="Bahnschrift" panose="020B0502040204020203" pitchFamily="34" charset="0"/>
              </a:rPr>
              <a:t>HTML body tag Element </a:t>
            </a:r>
            <a:r>
              <a:rPr lang="as-IN" sz="2000" dirty="0">
                <a:latin typeface="Bahnschrift" panose="020B0502040204020203" pitchFamily="34" charset="0"/>
              </a:rPr>
              <a:t>এর মাধ্যমে নির্ধারণ করা হয়। এবং এটি &lt;/</a:t>
            </a:r>
            <a:r>
              <a:rPr lang="en-US" sz="2000" dirty="0">
                <a:latin typeface="Bahnschrift" panose="020B0502040204020203" pitchFamily="34" charset="0"/>
              </a:rPr>
              <a:t>head&gt; </a:t>
            </a:r>
            <a:r>
              <a:rPr lang="as-IN" sz="2000" dirty="0">
                <a:latin typeface="Bahnschrift" panose="020B0502040204020203" pitchFamily="34" charset="0"/>
              </a:rPr>
              <a:t>ট্যাগ এর পরেই বসে। আর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এর &lt;</a:t>
            </a:r>
            <a:r>
              <a:rPr lang="en-US" sz="2000" dirty="0">
                <a:latin typeface="Bahnschrift" panose="020B0502040204020203" pitchFamily="34" charset="0"/>
              </a:rPr>
              <a:t>body&gt; &lt;/body&gt; </a:t>
            </a:r>
            <a:r>
              <a:rPr lang="as-IN" sz="2000" dirty="0">
                <a:latin typeface="Bahnschrift" panose="020B0502040204020203" pitchFamily="34" charset="0"/>
              </a:rPr>
              <a:t>এর মধ্যে অবস্থিত সব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ই </a:t>
            </a:r>
            <a:r>
              <a:rPr lang="en-US" sz="2000" dirty="0">
                <a:latin typeface="Bahnschrift" panose="020B0502040204020203" pitchFamily="34" charset="0"/>
              </a:rPr>
              <a:t>body tag elements </a:t>
            </a:r>
            <a:r>
              <a:rPr lang="en-US" sz="2000" dirty="0" smtClean="0">
                <a:latin typeface="Bahnschrift" panose="020B0502040204020203" pitchFamily="34" charset="0"/>
              </a:rPr>
              <a:t>।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10363200" cy="1231106"/>
          </a:xfrm>
        </p:spPr>
        <p:txBody>
          <a:bodyPr/>
          <a:lstStyle/>
          <a:p>
            <a:r>
              <a:rPr lang="en-US" b="1" dirty="0"/>
              <a:t>HTML এ body tag element </a:t>
            </a:r>
            <a:r>
              <a:rPr lang="en-US" b="1" dirty="0" err="1"/>
              <a:t>কি</a:t>
            </a:r>
            <a:r>
              <a:rPr lang="en-US" b="1" dirty="0"/>
              <a:t> </a:t>
            </a:r>
            <a:r>
              <a:rPr lang="en-US" b="1" dirty="0" err="1"/>
              <a:t>কি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34291" y="2209800"/>
            <a:ext cx="8534400" cy="3323987"/>
          </a:xfrm>
        </p:spPr>
        <p:txBody>
          <a:bodyPr/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Heading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Paragraph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List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Link Tag Element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Image Tag Element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Text Formatting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Layout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Iframe Tag element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Table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Form Tag Elements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</a:rPr>
              <a:t>Block Tag Elements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5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Heading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352800"/>
            <a:ext cx="8534400" cy="1538883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এর মাধ্যমে কোন ডকুমেন্ট বা প্যারাগ্রাফের শিরোনাম লেখার জন্য </a:t>
            </a:r>
            <a:r>
              <a:rPr lang="en-US" sz="2000" dirty="0">
                <a:latin typeface="Bahnschrift" panose="020B0502040204020203" pitchFamily="34" charset="0"/>
              </a:rPr>
              <a:t>Heading Tag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হয়।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মোট ছয় ধরণের হেডিং ট্যাগ রয়েছে এগুলো হল &lt;</a:t>
            </a:r>
            <a:r>
              <a:rPr lang="en-US" sz="2000" dirty="0">
                <a:latin typeface="Bahnschrift" panose="020B0502040204020203" pitchFamily="34" charset="0"/>
              </a:rPr>
              <a:t>h1&gt; &lt;/h1&gt; , &lt;h2&gt; &lt;/h2&gt; , &lt;h3&gt; &lt;/h3&gt; , &lt;h4&gt; &lt;/h4&gt; , &lt;h5&gt; &lt;/h5&gt; </a:t>
            </a:r>
            <a:r>
              <a:rPr lang="as-IN" sz="2000" dirty="0">
                <a:latin typeface="Bahnschrift" panose="020B0502040204020203" pitchFamily="34" charset="0"/>
              </a:rPr>
              <a:t>এবং &lt;</a:t>
            </a:r>
            <a:r>
              <a:rPr lang="en-US" sz="2000" dirty="0">
                <a:latin typeface="Bahnschrift" panose="020B0502040204020203" pitchFamily="34" charset="0"/>
              </a:rPr>
              <a:t>h6&gt; &lt;/h6&gt; ।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363200" cy="615553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Heading Tag Element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38200" y="2362200"/>
            <a:ext cx="8534400" cy="4154984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Heading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&lt;h1&gt;This is an example of heading 1&lt;/h1&gt;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&lt;h2&gt;This is an example of heading 2&lt;/h2&gt;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&lt;h3&gt;This is an example of heading 3&lt;/h3&gt;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&lt;h4&gt;This is an example of heading 4&lt;/h4&gt;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&lt;h5&gt;This is an example of heading 5&lt;/h5&gt;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&lt;h6&gt;This is an example of heading 6&lt;/h6&gt;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3672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Paragraph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124200"/>
            <a:ext cx="8534400" cy="1231106"/>
          </a:xfrm>
        </p:spPr>
        <p:txBody>
          <a:bodyPr/>
          <a:lstStyle/>
          <a:p>
            <a:r>
              <a:rPr lang="as-IN" sz="2000" dirty="0">
                <a:latin typeface="Bahnschrift" panose="020B0502040204020203" pitchFamily="34" charset="0"/>
              </a:rPr>
              <a:t>যে কোন ডকুমেন্ট এক বা একাধিক প্যারাগ্রাফের মাধ্যমে লেখা হয়।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প্যারাগ্রাফ তৈরির জন্য &lt;</a:t>
            </a:r>
            <a:r>
              <a:rPr lang="en-US" sz="2000" dirty="0">
                <a:latin typeface="Bahnschrift" panose="020B0502040204020203" pitchFamily="34" charset="0"/>
              </a:rPr>
              <a:t>p&gt; </a:t>
            </a:r>
            <a:r>
              <a:rPr lang="as-IN" sz="2000" dirty="0">
                <a:latin typeface="Bahnschrift" panose="020B0502040204020203" pitchFamily="34" charset="0"/>
              </a:rPr>
              <a:t>বা প্যরাগ্রাফ ট্যাগ ব্যবহার করা হয়। যেমন &lt;</a:t>
            </a:r>
            <a:r>
              <a:rPr lang="en-US" sz="2000" dirty="0">
                <a:latin typeface="Bahnschrift" panose="020B0502040204020203" pitchFamily="34" charset="0"/>
              </a:rPr>
              <a:t>p&gt;This is a paragraph.&lt;/p&gt;। </a:t>
            </a:r>
            <a:r>
              <a:rPr lang="as-IN" sz="2000" dirty="0">
                <a:latin typeface="Bahnschrift" panose="020B0502040204020203" pitchFamily="34" charset="0"/>
              </a:rPr>
              <a:t>ব্রাউজারের মাধ্যমে প্রতিটা প্যারাগ্রাফ প্রদর্শন করা হলে প্রতিটা প্যারাগ্রাফের পর একটা করে লাইন ব্রেক তৈরি হয়।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6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10363200" cy="615553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Paragraph Tag Element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2133600"/>
            <a:ext cx="8534400" cy="4431983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Paragraph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&lt;p&gt;This is a paragraph.&lt;/p&gt;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This is a paragraph.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&lt;/p&gt;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&lt;/</a:t>
            </a:r>
            <a:r>
              <a:rPr lang="en-US" dirty="0">
                <a:latin typeface="Bahnschrift" panose="020B0502040204020203" pitchFamily="34" charset="0"/>
              </a:rPr>
              <a:t>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64241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10363200" cy="615553"/>
          </a:xfrm>
        </p:spPr>
        <p:txBody>
          <a:bodyPr/>
          <a:lstStyle/>
          <a:p>
            <a:r>
              <a:rPr lang="en-US" dirty="0"/>
              <a:t>List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85800" y="2209800"/>
            <a:ext cx="11125200" cy="4154984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আমাদের দৈনন্দিন দিনের বিভিন্ন বিষয়কে যেমন লিস্ট আকারে সাজায় রাখি। ঠিক একই ভাবে একটা ওয়েব পেজের কনটেন্ট কে সুন্দর করে সাজানো এবং এর তথ্য উপস্থাপনার অন্যতম পদ্ধতি হচ্ছে লিষ্ট ।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এর মাধ্যমে তিন ধরণের লিষ্ট তৈরি করা যায়, 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একটি </a:t>
            </a:r>
            <a:r>
              <a:rPr lang="as-IN" dirty="0">
                <a:latin typeface="Bahnschrift" panose="020B0502040204020203" pitchFamily="34" charset="0"/>
              </a:rPr>
              <a:t>হচ্ছে </a:t>
            </a:r>
            <a:r>
              <a:rPr lang="en-US" dirty="0">
                <a:latin typeface="Bahnschrift" panose="020B0502040204020203" pitchFamily="34" charset="0"/>
              </a:rPr>
              <a:t>Order List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এবং </a:t>
            </a:r>
            <a:r>
              <a:rPr lang="as-IN" dirty="0">
                <a:latin typeface="Bahnschrift" panose="020B0502040204020203" pitchFamily="34" charset="0"/>
              </a:rPr>
              <a:t>দ্বিতীয়টি হচ্ছে </a:t>
            </a:r>
            <a:r>
              <a:rPr lang="en-US" dirty="0">
                <a:latin typeface="Bahnschrift" panose="020B0502040204020203" pitchFamily="34" charset="0"/>
              </a:rPr>
              <a:t>Un-Order List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এবং </a:t>
            </a:r>
            <a:r>
              <a:rPr lang="as-IN" dirty="0">
                <a:latin typeface="Bahnschrift" panose="020B0502040204020203" pitchFamily="34" charset="0"/>
              </a:rPr>
              <a:t>তৃতীয়টি হচ্ছে </a:t>
            </a:r>
            <a:r>
              <a:rPr lang="en-US" dirty="0">
                <a:latin typeface="Bahnschrift" panose="020B0502040204020203" pitchFamily="34" charset="0"/>
              </a:rPr>
              <a:t>definition List। Order List 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 </a:t>
            </a:r>
            <a:r>
              <a:rPr lang="as-IN" dirty="0">
                <a:latin typeface="Bahnschrift" panose="020B0502040204020203" pitchFamily="34" charset="0"/>
              </a:rPr>
              <a:t>বিভিন্ন তথ্যকে পর্যায়ক্রমিকভাবে সাজিয়ে উপস্থাপন করা হয় এবং প্রতিটা লাইনের শুরুতে ক্রমিক সংখ্যা থাকে। অন্যদিকে </a:t>
            </a:r>
            <a:r>
              <a:rPr lang="en-US" dirty="0">
                <a:latin typeface="Bahnschrift" panose="020B0502040204020203" pitchFamily="34" charset="0"/>
              </a:rPr>
              <a:t>Un-Order List </a:t>
            </a:r>
            <a:r>
              <a:rPr lang="as-IN" dirty="0">
                <a:latin typeface="Bahnschrift" panose="020B0502040204020203" pitchFamily="34" charset="0"/>
              </a:rPr>
              <a:t>এ প্রতিটা লাইনের সামনে ছোট বৃত্তাকার বা বর্গাকার চিহ্ন সহ অনেক ধরণের লিস্ট থাকে। আর </a:t>
            </a:r>
            <a:r>
              <a:rPr lang="en-US" dirty="0">
                <a:latin typeface="Bahnschrift" panose="020B0502040204020203" pitchFamily="34" charset="0"/>
              </a:rPr>
              <a:t>definition list </a:t>
            </a:r>
            <a:r>
              <a:rPr lang="as-IN" dirty="0">
                <a:latin typeface="Bahnschrift" panose="020B0502040204020203" pitchFamily="34" charset="0"/>
              </a:rPr>
              <a:t>দিয়ে বিভিন্ন বিষয়ের ডেফিনেশন কে লিস্ট আকারে সাজানো হয়।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এর মাধ্যমে 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</a:rPr>
              <a:t>Un-Order </a:t>
            </a:r>
            <a:r>
              <a:rPr lang="en-US" dirty="0">
                <a:latin typeface="Bahnschrift" panose="020B0502040204020203" pitchFamily="34" charset="0"/>
              </a:rPr>
              <a:t>List </a:t>
            </a:r>
            <a:r>
              <a:rPr lang="as-IN" dirty="0">
                <a:latin typeface="Bahnschrift" panose="020B0502040204020203" pitchFamily="34" charset="0"/>
              </a:rPr>
              <a:t>তৈরি করার জন্য &lt;</a:t>
            </a:r>
            <a:r>
              <a:rPr lang="en-US" dirty="0" err="1">
                <a:latin typeface="Bahnschrift" panose="020B0502040204020203" pitchFamily="34" charset="0"/>
              </a:rPr>
              <a:t>ul</a:t>
            </a:r>
            <a:r>
              <a:rPr lang="en-US" dirty="0">
                <a:latin typeface="Bahnschrift" panose="020B0502040204020203" pitchFamily="34" charset="0"/>
              </a:rPr>
              <a:t>&gt;&lt;/</a:t>
            </a:r>
            <a:r>
              <a:rPr lang="en-US" dirty="0" err="1">
                <a:latin typeface="Bahnschrift" panose="020B0502040204020203" pitchFamily="34" charset="0"/>
              </a:rPr>
              <a:t>ul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Order List </a:t>
            </a:r>
            <a:r>
              <a:rPr lang="as-IN" dirty="0">
                <a:latin typeface="Bahnschrift" panose="020B0502040204020203" pitchFamily="34" charset="0"/>
              </a:rPr>
              <a:t>তৈরি করার জন্য &lt;</a:t>
            </a:r>
            <a:r>
              <a:rPr lang="en-US" dirty="0" err="1">
                <a:latin typeface="Bahnschrift" panose="020B0502040204020203" pitchFamily="34" charset="0"/>
              </a:rPr>
              <a:t>ol</a:t>
            </a:r>
            <a:r>
              <a:rPr lang="en-US" dirty="0">
                <a:latin typeface="Bahnschrift" panose="020B0502040204020203" pitchFamily="34" charset="0"/>
              </a:rPr>
              <a:t>&gt;&lt;/</a:t>
            </a:r>
            <a:r>
              <a:rPr lang="en-US" dirty="0" err="1">
                <a:latin typeface="Bahnschrift" panose="020B0502040204020203" pitchFamily="34" charset="0"/>
              </a:rPr>
              <a:t>ol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r>
              <a:rPr lang="as-IN" dirty="0">
                <a:latin typeface="Bahnschrift" panose="020B0502040204020203" pitchFamily="34" charset="0"/>
              </a:rPr>
              <a:t>ট্যাগ ব্যবহার করা হয়। </a:t>
            </a:r>
            <a:endParaRPr lang="en-US" dirty="0" smtClean="0">
              <a:latin typeface="Bahnschrift" panose="020B0502040204020203" pitchFamily="34" charset="0"/>
            </a:endParaRPr>
          </a:p>
          <a:p>
            <a:r>
              <a:rPr lang="as-IN" dirty="0" smtClean="0">
                <a:latin typeface="Bahnschrift" panose="020B0502040204020203" pitchFamily="34" charset="0"/>
              </a:rPr>
              <a:t>আর </a:t>
            </a:r>
            <a:r>
              <a:rPr lang="en-US" dirty="0">
                <a:latin typeface="Bahnschrift" panose="020B0502040204020203" pitchFamily="34" charset="0"/>
              </a:rPr>
              <a:t>definition list </a:t>
            </a:r>
            <a:r>
              <a:rPr lang="as-IN" dirty="0">
                <a:latin typeface="Bahnschrift" panose="020B0502040204020203" pitchFamily="34" charset="0"/>
              </a:rPr>
              <a:t>তৈরী করার জন্য &lt;</a:t>
            </a:r>
            <a:r>
              <a:rPr lang="en-US" dirty="0">
                <a:latin typeface="Bahnschrift" panose="020B0502040204020203" pitchFamily="34" charset="0"/>
              </a:rPr>
              <a:t>dl&gt;&lt;/dl&gt;,&lt;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r>
              <a:rPr lang="as-IN" dirty="0">
                <a:latin typeface="Bahnschrift" panose="020B0502040204020203" pitchFamily="34" charset="0"/>
              </a:rPr>
              <a:t>এবং &lt;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&gt;&lt;/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 &gt;</a:t>
            </a:r>
            <a:r>
              <a:rPr lang="as-IN" dirty="0">
                <a:latin typeface="Bahnschrift" panose="020B0502040204020203" pitchFamily="34" charset="0"/>
              </a:rPr>
              <a:t>ই তিনটি ব্যবহৃত হয়।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691" y="1905000"/>
            <a:ext cx="10363200" cy="144018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as-IN" dirty="0">
                <a:latin typeface="AdorshoLipi" panose="02000500020000020004" pitchFamily="2" charset="0"/>
                <a:cs typeface="AdorshoLipi" panose="02000500020000020004" pitchFamily="2" charset="0"/>
              </a:rPr>
              <a:t>কি?</a:t>
            </a:r>
            <a:endParaRPr lang="en-US" dirty="0">
              <a:latin typeface="AdorshoLipi" panose="02000500020000020004" pitchFamily="2" charset="0"/>
              <a:cs typeface="AdorshoLipi" panose="0200050002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67691" y="3124200"/>
            <a:ext cx="7924800" cy="281940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HTML </a:t>
            </a:r>
            <a:r>
              <a:rPr lang="as-IN" dirty="0">
                <a:latin typeface="Arial Rounded MT Bold" panose="020F0704030504030204" pitchFamily="34" charset="0"/>
              </a:rPr>
              <a:t>কোন প্রোগ্রামিং ল্যাঙ্গুয়েজ নয়, একে </a:t>
            </a:r>
            <a:r>
              <a:rPr lang="en-US" dirty="0">
                <a:latin typeface="Arial Rounded MT Bold" panose="020F0704030504030204" pitchFamily="34" charset="0"/>
              </a:rPr>
              <a:t>Hyper Text Mark Up Language </a:t>
            </a:r>
            <a:r>
              <a:rPr lang="as-IN" dirty="0">
                <a:latin typeface="Arial Rounded MT Bold" panose="020F0704030504030204" pitchFamily="34" charset="0"/>
              </a:rPr>
              <a:t>বলা হয়। </a:t>
            </a:r>
            <a:r>
              <a:rPr lang="en-US" dirty="0">
                <a:latin typeface="Arial Rounded MT Bold" panose="020F0704030504030204" pitchFamily="34" charset="0"/>
              </a:rPr>
              <a:t>Mark Up </a:t>
            </a:r>
            <a:r>
              <a:rPr lang="en-US" dirty="0" smtClean="0">
                <a:latin typeface="Arial Rounded MT Bold" panose="020F0704030504030204" pitchFamily="34" charset="0"/>
              </a:rPr>
              <a:t>Language </a:t>
            </a:r>
            <a:r>
              <a:rPr lang="as-IN" dirty="0" smtClean="0">
                <a:latin typeface="Arial Rounded MT Bold" panose="020F0704030504030204" pitchFamily="34" charset="0"/>
              </a:rPr>
              <a:t>এক </a:t>
            </a:r>
            <a:r>
              <a:rPr lang="as-IN" dirty="0">
                <a:latin typeface="Arial Rounded MT Bold" panose="020F0704030504030204" pitchFamily="34" charset="0"/>
              </a:rPr>
              <a:t>সেট </a:t>
            </a:r>
            <a:r>
              <a:rPr lang="en-US" dirty="0">
                <a:latin typeface="Arial Rounded MT Bold" panose="020F0704030504030204" pitchFamily="34" charset="0"/>
              </a:rPr>
              <a:t>Mark Up </a:t>
            </a:r>
            <a:r>
              <a:rPr lang="as-IN" dirty="0">
                <a:latin typeface="Arial Rounded MT Bold" panose="020F0704030504030204" pitchFamily="34" charset="0"/>
              </a:rPr>
              <a:t>ট্যাগের সমন্বয়ে গঠিত হয়। একটা ওয়েব পেজের বিভিন্ন অংশ ব্রাউজারের </a:t>
            </a:r>
            <a:r>
              <a:rPr lang="as-IN" dirty="0" smtClean="0">
                <a:latin typeface="Arial Rounded MT Bold" panose="020F0704030504030204" pitchFamily="34" charset="0"/>
              </a:rPr>
              <a:t>মাধ্যমে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as-IN" dirty="0" smtClean="0">
                <a:latin typeface="Arial Rounded MT Bold" panose="020F0704030504030204" pitchFamily="34" charset="0"/>
              </a:rPr>
              <a:t>কিভাবে </a:t>
            </a:r>
            <a:r>
              <a:rPr lang="as-IN" dirty="0">
                <a:latin typeface="Arial Rounded MT Bold" panose="020F0704030504030204" pitchFamily="34" charset="0"/>
              </a:rPr>
              <a:t>প্রদর্শিত হবে, তা </a:t>
            </a:r>
            <a:r>
              <a:rPr lang="en-US" dirty="0">
                <a:latin typeface="Arial Rounded MT Bold" panose="020F0704030504030204" pitchFamily="34" charset="0"/>
              </a:rPr>
              <a:t>HTML </a:t>
            </a:r>
            <a:r>
              <a:rPr lang="as-IN" dirty="0">
                <a:latin typeface="Arial Rounded MT Bold" panose="020F0704030504030204" pitchFamily="34" charset="0"/>
              </a:rPr>
              <a:t>এ </a:t>
            </a:r>
            <a:r>
              <a:rPr lang="en-US" dirty="0">
                <a:latin typeface="Arial Rounded MT Bold" panose="020F0704030504030204" pitchFamily="34" charset="0"/>
              </a:rPr>
              <a:t>Mark Up </a:t>
            </a:r>
            <a:r>
              <a:rPr lang="as-IN" dirty="0">
                <a:latin typeface="Arial Rounded MT Bold" panose="020F0704030504030204" pitchFamily="34" charset="0"/>
              </a:rPr>
              <a:t>ট্যাগ সমূহ ব্যবহার করে প্রকাশ করা হয় ।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0" y="391932"/>
            <a:ext cx="5715000" cy="615553"/>
          </a:xfrm>
        </p:spPr>
        <p:txBody>
          <a:bodyPr/>
          <a:lstStyle/>
          <a:p>
            <a:r>
              <a:rPr lang="en-US" dirty="0"/>
              <a:t>Example of un-order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495800" y="1007485"/>
            <a:ext cx="7162800" cy="5816977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Un Order List Example&lt;/title&gt;</a:t>
            </a:r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&lt;h4&gt;Disc Type list&lt;/h4&gt;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 type="disc"&gt;</a:t>
            </a:r>
          </a:p>
          <a:p>
            <a:r>
              <a:rPr lang="en-US" sz="1400" dirty="0"/>
              <a:t>        &lt;li&gt;Home&lt;/li&gt;</a:t>
            </a:r>
          </a:p>
          <a:p>
            <a:r>
              <a:rPr lang="en-US" sz="1400" dirty="0"/>
              <a:t>        &lt;li&gt;About Us&lt;/li&gt;</a:t>
            </a:r>
          </a:p>
          <a:p>
            <a:r>
              <a:rPr lang="en-US" sz="1400" dirty="0"/>
              <a:t>        &lt;li&gt;Contact Us&lt;/li&gt;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&lt;h4&gt;Circle Type list&lt;/h4&gt;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 type="circle"&gt;</a:t>
            </a:r>
          </a:p>
          <a:p>
            <a:r>
              <a:rPr lang="en-US" sz="1400" dirty="0"/>
              <a:t>        &lt;li&gt;HTML&lt;/li&gt;</a:t>
            </a:r>
          </a:p>
          <a:p>
            <a:r>
              <a:rPr lang="en-US" sz="1400" dirty="0"/>
              <a:t>        &lt;li&gt;CSS&lt;/li&gt;</a:t>
            </a:r>
          </a:p>
          <a:p>
            <a:r>
              <a:rPr lang="en-US" sz="1400" dirty="0"/>
              <a:t>        &lt;li&gt;PHP&lt;/li&gt;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&lt;h4&gt;Square Type list&lt;/h4&gt;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ul</a:t>
            </a:r>
            <a:r>
              <a:rPr lang="en-US" sz="1400" dirty="0"/>
              <a:t> type="square"&gt;</a:t>
            </a:r>
          </a:p>
          <a:p>
            <a:r>
              <a:rPr lang="en-US" sz="1400" dirty="0"/>
              <a:t>        &lt;li&gt;</a:t>
            </a:r>
            <a:r>
              <a:rPr lang="en-US" sz="1400" dirty="0" err="1"/>
              <a:t>Pragaph</a:t>
            </a:r>
            <a:r>
              <a:rPr lang="en-US" sz="1400" dirty="0"/>
              <a:t>&lt;/li&gt;</a:t>
            </a:r>
          </a:p>
          <a:p>
            <a:r>
              <a:rPr lang="en-US" sz="1400" dirty="0"/>
              <a:t>        &lt;li&gt;Table&lt;/li&gt;</a:t>
            </a:r>
          </a:p>
          <a:p>
            <a:r>
              <a:rPr lang="en-US" sz="1400" dirty="0"/>
              <a:t>        &lt;li&gt;List&lt;/li&gt;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644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7400" y="304800"/>
            <a:ext cx="4800600" cy="615553"/>
          </a:xfrm>
        </p:spPr>
        <p:txBody>
          <a:bodyPr/>
          <a:lstStyle/>
          <a:p>
            <a:r>
              <a:rPr lang="en-US" dirty="0"/>
              <a:t>Example of Order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000500" y="920353"/>
            <a:ext cx="8534400" cy="5816977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Order List Example&lt;/title&gt;</a:t>
            </a:r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&lt;h3&gt;Alphabet Type list&lt;/h3&gt;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 type="A"&gt;</a:t>
            </a:r>
          </a:p>
          <a:p>
            <a:r>
              <a:rPr lang="en-US" sz="1400" dirty="0"/>
              <a:t>        &lt;li&gt;Home&lt;/li&gt;</a:t>
            </a:r>
          </a:p>
          <a:p>
            <a:r>
              <a:rPr lang="en-US" sz="1400" dirty="0"/>
              <a:t>        &lt;li&gt;About Us&lt;/li&gt;</a:t>
            </a:r>
          </a:p>
          <a:p>
            <a:r>
              <a:rPr lang="en-US" sz="1400" dirty="0"/>
              <a:t>        &lt;li&gt;Contact Us&lt;/li&gt;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&lt;h3&gt;Number Type list&lt;/h3&gt;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 type="1"&gt;</a:t>
            </a:r>
          </a:p>
          <a:p>
            <a:r>
              <a:rPr lang="en-US" sz="1400" dirty="0"/>
              <a:t>        &lt;li&gt;HTML&lt;/li&gt;</a:t>
            </a:r>
          </a:p>
          <a:p>
            <a:r>
              <a:rPr lang="en-US" sz="1400" dirty="0"/>
              <a:t>        &lt;li&gt;CSS&lt;/li&gt;</a:t>
            </a:r>
          </a:p>
          <a:p>
            <a:r>
              <a:rPr lang="en-US" sz="1400" dirty="0"/>
              <a:t>        &lt;li&gt;PHP&lt;/li&gt;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&lt;h3&gt;Roman Number Type list&lt;/h3&gt;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ol</a:t>
            </a:r>
            <a:r>
              <a:rPr lang="en-US" sz="1400" dirty="0"/>
              <a:t> type="I"&gt;</a:t>
            </a:r>
          </a:p>
          <a:p>
            <a:r>
              <a:rPr lang="en-US" sz="1400" dirty="0"/>
              <a:t>        &lt;li&gt;</a:t>
            </a:r>
            <a:r>
              <a:rPr lang="en-US" sz="1400" dirty="0" err="1"/>
              <a:t>Pragaph</a:t>
            </a:r>
            <a:r>
              <a:rPr lang="en-US" sz="1400" dirty="0"/>
              <a:t>&lt;/li&gt;</a:t>
            </a:r>
          </a:p>
          <a:p>
            <a:r>
              <a:rPr lang="en-US" sz="1400" dirty="0"/>
              <a:t>        &lt;li&gt;Table&lt;/li&gt;</a:t>
            </a:r>
          </a:p>
          <a:p>
            <a:r>
              <a:rPr lang="en-US" sz="1400" dirty="0"/>
              <a:t>        &lt;li&gt;List&lt;/li&gt;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ol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24455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0" y="1066800"/>
            <a:ext cx="5715000" cy="615553"/>
          </a:xfrm>
        </p:spPr>
        <p:txBody>
          <a:bodyPr/>
          <a:lstStyle/>
          <a:p>
            <a:r>
              <a:rPr lang="en-US" dirty="0"/>
              <a:t>Example of Definition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981200" y="2057400"/>
            <a:ext cx="8534400" cy="4154984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&lt;title&gt;Definition List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&lt;dl&gt;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&lt;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&gt;UK&lt;/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 &lt;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&gt;United Kingdom&lt;/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&lt;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&gt;USA&lt;/</a:t>
            </a:r>
            <a:r>
              <a:rPr lang="en-US" dirty="0" err="1">
                <a:latin typeface="Bahnschrift" panose="020B0502040204020203" pitchFamily="34" charset="0"/>
              </a:rPr>
              <a:t>dt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    &lt;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&gt;United States of America&lt;/</a:t>
            </a:r>
            <a:r>
              <a:rPr lang="en-US" dirty="0" err="1">
                <a:latin typeface="Bahnschrift" panose="020B0502040204020203" pitchFamily="34" charset="0"/>
              </a:rPr>
              <a:t>dd</a:t>
            </a:r>
            <a:r>
              <a:rPr lang="en-US" dirty="0">
                <a:latin typeface="Bahnschrift" panose="020B0502040204020203" pitchFamily="34" charset="0"/>
              </a:rPr>
              <a:t>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&lt;/dl&gt;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7928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0"/>
            <a:ext cx="5105400" cy="615553"/>
          </a:xfrm>
        </p:spPr>
        <p:txBody>
          <a:bodyPr/>
          <a:lstStyle/>
          <a:p>
            <a:r>
              <a:rPr lang="en-US" dirty="0"/>
              <a:t>Link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19200" y="1318022"/>
            <a:ext cx="9906000" cy="526297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Link </a:t>
            </a:r>
            <a:r>
              <a:rPr lang="as-IN" dirty="0">
                <a:latin typeface="Bahnschrift" panose="020B0502040204020203" pitchFamily="34" charset="0"/>
              </a:rPr>
              <a:t>এর আভিধানিক অর্থ সংযুক্ত করা। অর্থাৎ একটা ওয়েব পেজের সাথে অন্য একটা পেজকে যুক্ত করাই হল </a:t>
            </a:r>
            <a:r>
              <a:rPr lang="en-US" dirty="0" err="1">
                <a:latin typeface="Bahnschrift" panose="020B0502040204020203" pitchFamily="34" charset="0"/>
              </a:rPr>
              <a:t>LInking</a:t>
            </a:r>
            <a:r>
              <a:rPr lang="en-US" dirty="0">
                <a:latin typeface="Bahnschrift" panose="020B0502040204020203" pitchFamily="34" charset="0"/>
              </a:rPr>
              <a:t>। HTML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Linking </a:t>
            </a:r>
            <a:r>
              <a:rPr lang="as-IN" dirty="0">
                <a:latin typeface="Bahnschrift" panose="020B0502040204020203" pitchFamily="34" charset="0"/>
              </a:rPr>
              <a:t>টা করা হয় &lt;</a:t>
            </a:r>
            <a:r>
              <a:rPr lang="en-US" dirty="0">
                <a:latin typeface="Bahnschrift" panose="020B0502040204020203" pitchFamily="34" charset="0"/>
              </a:rPr>
              <a:t>a&gt; &lt;/a&gt; tag </a:t>
            </a:r>
            <a:r>
              <a:rPr lang="as-IN" dirty="0">
                <a:latin typeface="Bahnschrift" panose="020B0502040204020203" pitchFamily="34" charset="0"/>
              </a:rPr>
              <a:t>দিয়ে। আর যার সাথে লিংকআপ টা করা হবে সেটা &lt;</a:t>
            </a:r>
            <a:r>
              <a:rPr lang="en-US" dirty="0">
                <a:latin typeface="Bahnschrift" panose="020B0502040204020203" pitchFamily="34" charset="0"/>
              </a:rPr>
              <a:t>a&gt; tag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 attribute </a:t>
            </a:r>
            <a:r>
              <a:rPr lang="as-IN" dirty="0">
                <a:latin typeface="Bahnschrift" panose="020B0502040204020203" pitchFamily="34" charset="0"/>
              </a:rPr>
              <a:t>এর মধ্যে দিতে হয়। যেমন: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=”test.html” &gt; Link Text or Image or Video&lt;/a&gt; </a:t>
            </a:r>
            <a:r>
              <a:rPr lang="as-IN" dirty="0">
                <a:latin typeface="Bahnschrift" panose="020B0502040204020203" pitchFamily="34" charset="0"/>
              </a:rPr>
              <a:t>আর এই লিঙ্কিং তা তিন ধরণের হতে পারে।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Bahnschrift" panose="020B0502040204020203" pitchFamily="34" charset="0"/>
              </a:rPr>
              <a:t>Inpage</a:t>
            </a:r>
            <a:r>
              <a:rPr lang="en-US" dirty="0">
                <a:latin typeface="Bahnschrift" panose="020B0502040204020203" pitchFamily="34" charset="0"/>
              </a:rPr>
              <a:t> Linking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Internal Linking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External </a:t>
            </a:r>
            <a:r>
              <a:rPr lang="en-US" dirty="0" smtClean="0">
                <a:latin typeface="Bahnschrift" panose="020B0502040204020203" pitchFamily="34" charset="0"/>
              </a:rPr>
              <a:t>Linking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চলুন উপরের তিন প্রকার লিংক সম্পর্কে জানা যাক: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Inpage</a:t>
            </a:r>
            <a:r>
              <a:rPr lang="en-US" dirty="0">
                <a:latin typeface="Bahnschrift" panose="020B0502040204020203" pitchFamily="34" charset="0"/>
              </a:rPr>
              <a:t> linking </a:t>
            </a:r>
            <a:r>
              <a:rPr lang="as-IN" dirty="0">
                <a:latin typeface="Bahnschrift" panose="020B0502040204020203" pitchFamily="34" charset="0"/>
              </a:rPr>
              <a:t>হচ্ছে সাধারণত পেজ এর মধ্যে বিভিন্ন পজিশন বা ট্যাগ এর সাথে লিংকআপ করা। যেমন 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=”#middle”&gt;Go Middle&lt;/a&gt; </a:t>
            </a:r>
            <a:r>
              <a:rPr lang="as-IN" dirty="0">
                <a:latin typeface="Bahnschrift" panose="020B0502040204020203" pitchFamily="34" charset="0"/>
              </a:rPr>
              <a:t>অর্থাৎ , একই পেজ এর </a:t>
            </a:r>
            <a:r>
              <a:rPr lang="en-US" dirty="0">
                <a:latin typeface="Bahnschrift" panose="020B0502040204020203" pitchFamily="34" charset="0"/>
              </a:rPr>
              <a:t>middle </a:t>
            </a:r>
            <a:r>
              <a:rPr lang="as-IN" dirty="0">
                <a:latin typeface="Bahnschrift" panose="020B0502040204020203" pitchFamily="34" charset="0"/>
              </a:rPr>
              <a:t>নামক </a:t>
            </a:r>
            <a:r>
              <a:rPr lang="en-US" dirty="0">
                <a:latin typeface="Bahnschrift" panose="020B0502040204020203" pitchFamily="34" charset="0"/>
              </a:rPr>
              <a:t>id </a:t>
            </a:r>
            <a:r>
              <a:rPr lang="as-IN" dirty="0">
                <a:latin typeface="Bahnschrift" panose="020B0502040204020203" pitchFamily="34" charset="0"/>
              </a:rPr>
              <a:t>এর সাথে লিংকআপ করা।</a:t>
            </a:r>
          </a:p>
          <a:p>
            <a:r>
              <a:rPr lang="en-US" dirty="0">
                <a:latin typeface="Bahnschrift" panose="020B0502040204020203" pitchFamily="34" charset="0"/>
              </a:rPr>
              <a:t>Internal Link </a:t>
            </a:r>
            <a:r>
              <a:rPr lang="as-IN" dirty="0">
                <a:latin typeface="Bahnschrift" panose="020B0502040204020203" pitchFamily="34" charset="0"/>
              </a:rPr>
              <a:t>হচ্ছে একই সার্ভার এর এক পেজ এর সাথে অন্য পেজ এর লিংকআপ করা। যেমন 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”&gt;Go Test Page&lt;/a&gt; </a:t>
            </a:r>
            <a:r>
              <a:rPr lang="as-IN" dirty="0">
                <a:latin typeface="Bahnschrift" panose="020B0502040204020203" pitchFamily="34" charset="0"/>
              </a:rPr>
              <a:t>অর্থাৎ , একই </a:t>
            </a:r>
            <a:r>
              <a:rPr lang="en-US" dirty="0">
                <a:latin typeface="Bahnschrift" panose="020B0502040204020203" pitchFamily="34" charset="0"/>
              </a:rPr>
              <a:t>Server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নামক পেজ এর সাথে লিংকআপ করা।</a:t>
            </a:r>
          </a:p>
          <a:p>
            <a:r>
              <a:rPr lang="en-US" dirty="0">
                <a:latin typeface="Bahnschrift" panose="020B0502040204020203" pitchFamily="34" charset="0"/>
              </a:rPr>
              <a:t>External Link </a:t>
            </a:r>
            <a:r>
              <a:rPr lang="as-IN" dirty="0">
                <a:latin typeface="Bahnschrift" panose="020B0502040204020203" pitchFamily="34" charset="0"/>
              </a:rPr>
              <a:t>হচ্ছে ভিন্ন কোনো সার্ভার এর যেকোনো পেজ এর সাথে লিংকআপ করা। যেমন : &lt;</a:t>
            </a:r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dirty="0" err="1">
                <a:latin typeface="Bahnschrift" panose="020B0502040204020203" pitchFamily="34" charset="0"/>
              </a:rPr>
              <a:t>href</a:t>
            </a:r>
            <a:r>
              <a:rPr lang="en-US" dirty="0">
                <a:latin typeface="Bahnschrift" panose="020B0502040204020203" pitchFamily="34" charset="0"/>
              </a:rPr>
              <a:t>=”http://www.example.com/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”&gt;Go Test Page&lt;/a&gt; </a:t>
            </a:r>
            <a:r>
              <a:rPr lang="as-IN" dirty="0">
                <a:latin typeface="Bahnschrift" panose="020B0502040204020203" pitchFamily="34" charset="0"/>
              </a:rPr>
              <a:t>অর্থাৎ , </a:t>
            </a:r>
            <a:r>
              <a:rPr lang="en-US" dirty="0">
                <a:latin typeface="Bahnschrift" panose="020B0502040204020203" pitchFamily="34" charset="0"/>
              </a:rPr>
              <a:t>example.com Server </a:t>
            </a:r>
            <a:r>
              <a:rPr lang="as-IN" dirty="0">
                <a:latin typeface="Bahnschrift" panose="020B0502040204020203" pitchFamily="34" charset="0"/>
              </a:rPr>
              <a:t>এর </a:t>
            </a:r>
            <a:r>
              <a:rPr lang="en-US" dirty="0" err="1">
                <a:latin typeface="Bahnschrift" panose="020B0502040204020203" pitchFamily="34" charset="0"/>
              </a:rPr>
              <a:t>test.php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নামক পেজ এর সাথে লিংকআপ করা।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7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Image Tag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93618" y="2971800"/>
            <a:ext cx="9393382" cy="1938992"/>
          </a:xfrm>
        </p:spPr>
        <p:txBody>
          <a:bodyPr/>
          <a:lstStyle/>
          <a:p>
            <a:r>
              <a:rPr lang="as-IN" dirty="0">
                <a:latin typeface="Bahnschrift" panose="020B0502040204020203" pitchFamily="34" charset="0"/>
              </a:rPr>
              <a:t>ওয়েব পেজে ইমেজ বা ছবি যুক্ত করার জন্য প্রয়োজনীয় ট্যাগটি হচ্ছে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&gt; । </a:t>
            </a:r>
            <a:r>
              <a:rPr lang="as-IN" dirty="0">
                <a:latin typeface="Bahnschrift" panose="020B0502040204020203" pitchFamily="34" charset="0"/>
              </a:rPr>
              <a:t>এর কোন শেষ ট্যাগ নেই। শুধুমাত্র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&gt; </a:t>
            </a:r>
            <a:r>
              <a:rPr lang="as-IN" dirty="0">
                <a:latin typeface="Bahnschrift" panose="020B0502040204020203" pitchFamily="34" charset="0"/>
              </a:rPr>
              <a:t>দিয়ে কোন কাজ হয় না, এর সাথে সবসময়ই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এট্রিবিউটটি ব্যবহার করতে হয়। যেমন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=”pic.png”&gt; , </a:t>
            </a:r>
            <a:r>
              <a:rPr lang="as-IN" dirty="0">
                <a:latin typeface="Bahnschrift" panose="020B0502040204020203" pitchFamily="34" charset="0"/>
              </a:rPr>
              <a:t>তাহলে </a:t>
            </a:r>
            <a:r>
              <a:rPr lang="en-US" dirty="0">
                <a:latin typeface="Bahnschrift" panose="020B0502040204020203" pitchFamily="34" charset="0"/>
              </a:rPr>
              <a:t>pic.png </a:t>
            </a:r>
            <a:r>
              <a:rPr lang="as-IN" dirty="0">
                <a:latin typeface="Bahnschrift" panose="020B0502040204020203" pitchFamily="34" charset="0"/>
              </a:rPr>
              <a:t>ইমেজটি প্রদর্শিত হবে।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&gt; tag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 attribute </a:t>
            </a:r>
            <a:r>
              <a:rPr lang="as-IN" dirty="0">
                <a:latin typeface="Bahnschrift" panose="020B0502040204020203" pitchFamily="34" charset="0"/>
              </a:rPr>
              <a:t>ছাড়াও আরো আছে </a:t>
            </a:r>
            <a:r>
              <a:rPr lang="en-US" dirty="0">
                <a:latin typeface="Bahnschrift" panose="020B0502040204020203" pitchFamily="34" charset="0"/>
              </a:rPr>
              <a:t>alt attribute </a:t>
            </a:r>
            <a:r>
              <a:rPr lang="as-IN" dirty="0">
                <a:latin typeface="Bahnschrift" panose="020B0502040204020203" pitchFamily="34" charset="0"/>
              </a:rPr>
              <a:t>যা দিয়ে আপনি </a:t>
            </a:r>
            <a:r>
              <a:rPr lang="en-US" dirty="0">
                <a:latin typeface="Bahnschrift" panose="020B0502040204020203" pitchFamily="34" charset="0"/>
              </a:rPr>
              <a:t>image </a:t>
            </a:r>
            <a:r>
              <a:rPr lang="as-IN" dirty="0">
                <a:latin typeface="Bahnschrift" panose="020B0502040204020203" pitchFamily="34" charset="0"/>
              </a:rPr>
              <a:t>কোনো কারণে না পেলে অল্টারনেটিভ একটা লেখা দেখতে পারেন। এ ছাড়া </a:t>
            </a:r>
            <a:r>
              <a:rPr lang="en-US" dirty="0">
                <a:latin typeface="Bahnschrift" panose="020B0502040204020203" pitchFamily="34" charset="0"/>
              </a:rPr>
              <a:t>width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height attribute </a:t>
            </a:r>
            <a:r>
              <a:rPr lang="as-IN" dirty="0">
                <a:latin typeface="Bahnschrift" panose="020B0502040204020203" pitchFamily="34" charset="0"/>
              </a:rPr>
              <a:t>দিয়ে ইমেজ এর </a:t>
            </a:r>
            <a:r>
              <a:rPr lang="en-US" dirty="0">
                <a:latin typeface="Bahnschrift" panose="020B0502040204020203" pitchFamily="34" charset="0"/>
              </a:rPr>
              <a:t>width </a:t>
            </a:r>
            <a:r>
              <a:rPr lang="as-IN" dirty="0">
                <a:latin typeface="Bahnschrift" panose="020B0502040204020203" pitchFamily="34" charset="0"/>
              </a:rPr>
              <a:t>এবং </a:t>
            </a:r>
            <a:r>
              <a:rPr lang="en-US" dirty="0">
                <a:latin typeface="Bahnschrift" panose="020B0502040204020203" pitchFamily="34" charset="0"/>
              </a:rPr>
              <a:t>height </a:t>
            </a:r>
            <a:r>
              <a:rPr lang="as-IN" dirty="0">
                <a:latin typeface="Bahnschrift" panose="020B0502040204020203" pitchFamily="34" charset="0"/>
              </a:rPr>
              <a:t>সেট করতে পারবেন।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03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615553"/>
          </a:xfrm>
        </p:spPr>
        <p:txBody>
          <a:bodyPr/>
          <a:lstStyle/>
          <a:p>
            <a:r>
              <a:rPr lang="en-US" dirty="0" smtClean="0"/>
              <a:t>Example Of image Tag Element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514600"/>
            <a:ext cx="8534400" cy="2769989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&lt;title&gt;Image Tag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&lt;h3&gt; This is an example of image.&lt;/h3&gt;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</a:t>
            </a:r>
            <a:r>
              <a:rPr lang="en-US" dirty="0" err="1">
                <a:latin typeface="Bahnschrift" panose="020B0502040204020203" pitchFamily="34" charset="0"/>
              </a:rPr>
              <a:t>img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="pic.png" alt="Sample Image" width="500" height="500"&gt;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09661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3600"/>
            <a:ext cx="10363200" cy="615553"/>
          </a:xfrm>
        </p:spPr>
        <p:txBody>
          <a:bodyPr/>
          <a:lstStyle/>
          <a:p>
            <a:r>
              <a:rPr lang="en-US" dirty="0"/>
              <a:t>Text Formatting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124200"/>
            <a:ext cx="9372600" cy="1384995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Microsoft Word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Bold, Italic, Underline, strikethrough, Subscript, Superscript </a:t>
            </a:r>
            <a:r>
              <a:rPr lang="as-IN" dirty="0">
                <a:latin typeface="Bahnschrift" panose="020B0502040204020203" pitchFamily="34" charset="0"/>
              </a:rPr>
              <a:t>ইত্যাদি টেক্সট ফরমেটিং এর কথা নিশ্চয় আপনাদের মনে আছে ?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এর ক্ষেত্রেও </a:t>
            </a:r>
            <a:r>
              <a:rPr lang="en-US" dirty="0">
                <a:latin typeface="Bahnschrift" panose="020B0502040204020203" pitchFamily="34" charset="0"/>
              </a:rPr>
              <a:t>Microsoft Word </a:t>
            </a:r>
            <a:r>
              <a:rPr lang="as-IN" dirty="0">
                <a:latin typeface="Bahnschrift" panose="020B0502040204020203" pitchFamily="34" charset="0"/>
              </a:rPr>
              <a:t>এর মত টেক্সট ফরমেটিং এর কাজ গুলো করা যায়। </a:t>
            </a:r>
            <a:r>
              <a:rPr lang="en-US" dirty="0">
                <a:latin typeface="Bahnschrift" panose="020B0502040204020203" pitchFamily="34" charset="0"/>
              </a:rPr>
              <a:t>HTML </a:t>
            </a:r>
            <a:r>
              <a:rPr lang="as-IN" dirty="0">
                <a:latin typeface="Bahnschrift" panose="020B0502040204020203" pitchFamily="34" charset="0"/>
              </a:rPr>
              <a:t>এ টেক্সট ফরমেটিং এর জন্য &lt;</a:t>
            </a:r>
            <a:r>
              <a:rPr lang="en-US" dirty="0">
                <a:latin typeface="Bahnschrift" panose="020B0502040204020203" pitchFamily="34" charset="0"/>
              </a:rPr>
              <a:t>b&gt;, &lt;</a:t>
            </a:r>
            <a:r>
              <a:rPr lang="en-US" dirty="0" err="1">
                <a:latin typeface="Bahnschrift" panose="020B0502040204020203" pitchFamily="34" charset="0"/>
              </a:rPr>
              <a:t>i</a:t>
            </a:r>
            <a:r>
              <a:rPr lang="en-US" dirty="0">
                <a:latin typeface="Bahnschrift" panose="020B0502040204020203" pitchFamily="34" charset="0"/>
              </a:rPr>
              <a:t>&gt;, &lt;u&gt;, &lt;strike&gt;, &lt;sub&gt;, &lt;sup&gt;, &lt;big&gt;, &lt;small&gt;&gt;, &lt;strong&gt;, &lt;</a:t>
            </a:r>
            <a:r>
              <a:rPr lang="en-US" dirty="0" err="1">
                <a:latin typeface="Bahnschrift" panose="020B0502040204020203" pitchFamily="34" charset="0"/>
              </a:rPr>
              <a:t>samp</a:t>
            </a:r>
            <a:r>
              <a:rPr lang="en-US" dirty="0">
                <a:latin typeface="Bahnschrift" panose="020B0502040204020203" pitchFamily="34" charset="0"/>
              </a:rPr>
              <a:t>&gt;, &lt;</a:t>
            </a:r>
            <a:r>
              <a:rPr lang="en-US" dirty="0" err="1">
                <a:latin typeface="Bahnschrift" panose="020B0502040204020203" pitchFamily="34" charset="0"/>
              </a:rPr>
              <a:t>tt</a:t>
            </a:r>
            <a:r>
              <a:rPr lang="en-US" dirty="0">
                <a:latin typeface="Bahnschrift" panose="020B0502040204020203" pitchFamily="34" charset="0"/>
              </a:rPr>
              <a:t>&gt;, &lt;</a:t>
            </a:r>
            <a:r>
              <a:rPr lang="en-US" dirty="0" err="1">
                <a:latin typeface="Bahnschrift" panose="020B0502040204020203" pitchFamily="34" charset="0"/>
              </a:rPr>
              <a:t>abbr</a:t>
            </a:r>
            <a:r>
              <a:rPr lang="en-US" dirty="0">
                <a:latin typeface="Bahnschrift" panose="020B0502040204020203" pitchFamily="34" charset="0"/>
              </a:rPr>
              <a:t>&gt;, &lt;</a:t>
            </a:r>
            <a:r>
              <a:rPr lang="en-US" dirty="0" err="1">
                <a:latin typeface="Bahnschrift" panose="020B0502040204020203" pitchFamily="34" charset="0"/>
              </a:rPr>
              <a:t>var</a:t>
            </a:r>
            <a:r>
              <a:rPr lang="en-US" dirty="0">
                <a:latin typeface="Bahnschrift" panose="020B0502040204020203" pitchFamily="34" charset="0"/>
              </a:rPr>
              <a:t>&gt;, &lt;code&gt;, &lt;address&gt; </a:t>
            </a:r>
            <a:r>
              <a:rPr lang="as-IN" dirty="0">
                <a:latin typeface="Bahnschrift" panose="020B0502040204020203" pitchFamily="34" charset="0"/>
              </a:rPr>
              <a:t>ইত্যাদি ট্যাগ সমূহ ব্যবহার করা হয়।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14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304800"/>
            <a:ext cx="8534400" cy="615553"/>
          </a:xfrm>
        </p:spPr>
        <p:txBody>
          <a:bodyPr/>
          <a:lstStyle/>
          <a:p>
            <a:r>
              <a:rPr lang="en-US" dirty="0"/>
              <a:t>Example of Text Formatting Element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590800" y="1143000"/>
            <a:ext cx="8534400" cy="5601533"/>
          </a:xfrm>
        </p:spPr>
        <p:txBody>
          <a:bodyPr/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&lt;title&gt;Text Formatting Tag Example&lt;/title&gt;</a:t>
            </a:r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&lt;p&gt;</a:t>
            </a:r>
          </a:p>
          <a:p>
            <a:r>
              <a:rPr lang="en-US" sz="1400" dirty="0"/>
              <a:t>        &lt;b&gt; (Bold)&lt;/b&gt; This is an example of bold.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</a:t>
            </a:r>
            <a:r>
              <a:rPr lang="en-US" sz="1400" dirty="0"/>
              <a:t>&gt;(Italic)&lt;/</a:t>
            </a:r>
            <a:r>
              <a:rPr lang="en-US" sz="1400" dirty="0" err="1"/>
              <a:t>i</a:t>
            </a:r>
            <a:r>
              <a:rPr lang="en-US" sz="1400" dirty="0"/>
              <a:t>&gt; This is an example of Italic.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&lt;u&gt; (Underline) &lt;/u&gt; This is an example of Underline.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&lt;strike&gt;(Strike) &lt;/strike&gt; This is an example of Strike.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(CO&lt;sub&gt;2&lt;/sub&gt;) This is an example of Subscript.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(E=MC&lt;sup&gt;2&lt;/sup&gt;) This is an example of Superscript.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&lt;big&gt;(Big text)&lt;/big&gt;This is an example of Big.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&lt;small&gt;(Small text)&lt;/small&gt;This is an example of Small.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&lt;strong&gt;(Strong text)&lt;/strong&gt;This is an example of Strong.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samp</a:t>
            </a:r>
            <a:r>
              <a:rPr lang="en-US" sz="1400" dirty="0"/>
              <a:t>&gt;(Sample text) &lt;/</a:t>
            </a:r>
            <a:r>
              <a:rPr lang="en-US" sz="1400" dirty="0" err="1"/>
              <a:t>samp</a:t>
            </a:r>
            <a:r>
              <a:rPr lang="en-US" sz="1400" dirty="0"/>
              <a:t>&gt;This is an example of Sample.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tt</a:t>
            </a:r>
            <a:r>
              <a:rPr lang="en-US" sz="1400" dirty="0"/>
              <a:t>&gt;(Teletype)&lt;/</a:t>
            </a:r>
            <a:r>
              <a:rPr lang="en-US" sz="1400" dirty="0" err="1"/>
              <a:t>tt</a:t>
            </a:r>
            <a:r>
              <a:rPr lang="en-US" sz="1400" dirty="0"/>
              <a:t>&gt;This is an example of Teletype.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(&lt;</a:t>
            </a:r>
            <a:r>
              <a:rPr lang="en-US" sz="1400" dirty="0" err="1"/>
              <a:t>abbr</a:t>
            </a:r>
            <a:r>
              <a:rPr lang="en-US" sz="1400" dirty="0"/>
              <a:t>&gt; U.N.O&lt;/</a:t>
            </a:r>
            <a:r>
              <a:rPr lang="en-US" sz="1400" dirty="0" err="1"/>
              <a:t>abbr</a:t>
            </a:r>
            <a:r>
              <a:rPr lang="en-US" sz="1400" dirty="0"/>
              <a:t>&gt; United Nations Organization.) This is an example of Abbreviation.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(&lt;</a:t>
            </a:r>
            <a:r>
              <a:rPr lang="en-US" sz="1400" dirty="0" err="1"/>
              <a:t>var</a:t>
            </a:r>
            <a:r>
              <a:rPr lang="en-US" sz="1400" dirty="0"/>
              <a:t>&gt;x&lt;/</a:t>
            </a:r>
            <a:r>
              <a:rPr lang="en-US" sz="1400" dirty="0" err="1"/>
              <a:t>var</a:t>
            </a:r>
            <a:r>
              <a:rPr lang="en-US" sz="1400" dirty="0"/>
              <a:t>&gt; is a variable.)This is an example of Variable &lt;</a:t>
            </a:r>
            <a:r>
              <a:rPr lang="en-US" sz="1400" dirty="0" err="1"/>
              <a:t>br</a:t>
            </a:r>
            <a:r>
              <a:rPr lang="en-US" sz="1400" dirty="0"/>
              <a:t> /&gt;</a:t>
            </a:r>
          </a:p>
          <a:p>
            <a:r>
              <a:rPr lang="en-US" sz="1400" dirty="0"/>
              <a:t>        (&lt;code&gt;Computer code text.&lt;/code&gt;) This is an example of Code.&lt;</a:t>
            </a:r>
            <a:r>
              <a:rPr lang="en-US" sz="1400" dirty="0" err="1"/>
              <a:t>br</a:t>
            </a:r>
            <a:r>
              <a:rPr lang="en-US" sz="1400" dirty="0"/>
              <a:t> /&gt; 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&lt;/p&gt;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44376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div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971800"/>
            <a:ext cx="8534400" cy="83099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div </a:t>
            </a:r>
            <a:r>
              <a:rPr lang="as-IN" dirty="0">
                <a:latin typeface="Bahnschrift" panose="020B0502040204020203" pitchFamily="34" charset="0"/>
              </a:rPr>
              <a:t>মানে </a:t>
            </a:r>
            <a:r>
              <a:rPr lang="en-US" dirty="0">
                <a:latin typeface="Bahnschrift" panose="020B0502040204020203" pitchFamily="34" charset="0"/>
              </a:rPr>
              <a:t>Division, </a:t>
            </a:r>
            <a:r>
              <a:rPr lang="as-IN" dirty="0">
                <a:latin typeface="Bahnschrift" panose="020B0502040204020203" pitchFamily="34" charset="0"/>
              </a:rPr>
              <a:t>একটা অংশ বা ভাগ। এইচটিএমএল পেইজের একটা সেকশন। এইচটিএমএল ইলিম্যান্টকে বিভিন্ন গ্রুপে ভাগ করার জন্য </a:t>
            </a:r>
            <a:r>
              <a:rPr lang="en-US" dirty="0">
                <a:latin typeface="Bahnschrift" panose="020B0502040204020203" pitchFamily="34" charset="0"/>
              </a:rPr>
              <a:t>div </a:t>
            </a:r>
            <a:r>
              <a:rPr lang="as-IN" dirty="0">
                <a:latin typeface="Bahnschrift" panose="020B0502040204020203" pitchFamily="34" charset="0"/>
              </a:rPr>
              <a:t>ট্যাগ ব্যবহার করা হয়।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4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10363200" cy="615553"/>
          </a:xfrm>
        </p:spPr>
        <p:txBody>
          <a:bodyPr/>
          <a:lstStyle/>
          <a:p>
            <a:r>
              <a:rPr lang="en-US" dirty="0"/>
              <a:t>HTML span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2590800"/>
            <a:ext cx="8534400" cy="215443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div </a:t>
            </a:r>
            <a:r>
              <a:rPr lang="as-IN" sz="2000" dirty="0">
                <a:latin typeface="Bahnschrift" panose="020B0502040204020203" pitchFamily="34" charset="0"/>
              </a:rPr>
              <a:t>ডিফল্ট রূপে একটা আরেকটার নিচে বসে , অর্থাৎ আপনি যদি কোনো টেক্সট লাইনের মধ্যে নির্দিষ্ট অংশকে </a:t>
            </a:r>
            <a:r>
              <a:rPr lang="en-US" sz="2000" dirty="0">
                <a:latin typeface="Bahnschrift" panose="020B0502040204020203" pitchFamily="34" charset="0"/>
              </a:rPr>
              <a:t>CSS Style </a:t>
            </a:r>
            <a:r>
              <a:rPr lang="as-IN" sz="2000" dirty="0">
                <a:latin typeface="Bahnschrift" panose="020B0502040204020203" pitchFamily="34" charset="0"/>
              </a:rPr>
              <a:t>করার জন্য একাধিক </a:t>
            </a:r>
            <a:r>
              <a:rPr lang="en-US" sz="2000" dirty="0">
                <a:latin typeface="Bahnschrift" panose="020B0502040204020203" pitchFamily="34" charset="0"/>
              </a:rPr>
              <a:t>div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করেন , দেখবেন একটা </a:t>
            </a:r>
            <a:r>
              <a:rPr lang="en-US" sz="2000" dirty="0">
                <a:latin typeface="Bahnschrift" panose="020B0502040204020203" pitchFamily="34" charset="0"/>
              </a:rPr>
              <a:t>div </a:t>
            </a:r>
            <a:r>
              <a:rPr lang="as-IN" sz="2000" dirty="0">
                <a:latin typeface="Bahnschrift" panose="020B0502040204020203" pitchFamily="34" charset="0"/>
              </a:rPr>
              <a:t>আরেকটা </a:t>
            </a:r>
            <a:r>
              <a:rPr lang="en-US" sz="2000" dirty="0">
                <a:latin typeface="Bahnschrift" panose="020B0502040204020203" pitchFamily="34" charset="0"/>
              </a:rPr>
              <a:t>div </a:t>
            </a:r>
            <a:r>
              <a:rPr lang="as-IN" sz="2000" dirty="0">
                <a:latin typeface="Bahnschrift" panose="020B0502040204020203" pitchFamily="34" charset="0"/>
              </a:rPr>
              <a:t>এর নিচে বসে সংশ্লিষ্ট লাইনটিকে ভেঙে দিবে। এবং এক লাইনে আন্তে হলে আপনাকে আলাদা করে আবার </a:t>
            </a:r>
            <a:r>
              <a:rPr lang="en-US" sz="2000" dirty="0">
                <a:latin typeface="Bahnschrift" panose="020B0502040204020203" pitchFamily="34" charset="0"/>
              </a:rPr>
              <a:t>CSS </a:t>
            </a:r>
            <a:r>
              <a:rPr lang="as-IN" sz="2000" dirty="0">
                <a:latin typeface="Bahnschrift" panose="020B0502040204020203" pitchFamily="34" charset="0"/>
              </a:rPr>
              <a:t>লিখতে হবে। আর এই কাজটি আপনি </a:t>
            </a:r>
            <a:r>
              <a:rPr lang="en-US" sz="2000" dirty="0">
                <a:latin typeface="Bahnschrift" panose="020B0502040204020203" pitchFamily="34" charset="0"/>
              </a:rPr>
              <a:t>span </a:t>
            </a:r>
            <a:r>
              <a:rPr lang="as-IN" sz="2000" dirty="0">
                <a:latin typeface="Bahnschrift" panose="020B0502040204020203" pitchFamily="34" charset="0"/>
              </a:rPr>
              <a:t>দিয়ে করলে এই ধরণের সমস্যা হবে না। মূলত </a:t>
            </a:r>
            <a:r>
              <a:rPr lang="en-US" sz="2000" dirty="0">
                <a:latin typeface="Bahnschrift" panose="020B0502040204020203" pitchFamily="34" charset="0"/>
              </a:rPr>
              <a:t>span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হয় একটা লাইনের মধ্যের একটা নির্দিষ্ট অংশে </a:t>
            </a:r>
            <a:r>
              <a:rPr lang="en-US" sz="2000" dirty="0">
                <a:latin typeface="Bahnschrift" panose="020B0502040204020203" pitchFamily="34" charset="0"/>
              </a:rPr>
              <a:t>CSS Style </a:t>
            </a:r>
            <a:r>
              <a:rPr lang="as-IN" sz="2000" dirty="0">
                <a:latin typeface="Bahnschrift" panose="020B0502040204020203" pitchFamily="34" charset="0"/>
              </a:rPr>
              <a:t>করার জন্য।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9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227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</a:t>
            </a:r>
            <a:r>
              <a:rPr spc="-190" dirty="0"/>
              <a:t> </a:t>
            </a:r>
            <a:r>
              <a:rPr spc="-5" dirty="0"/>
              <a:t>VERSIONS</a:t>
            </a:r>
          </a:p>
        </p:txBody>
      </p:sp>
      <p:sp>
        <p:nvSpPr>
          <p:cNvPr id="3" name="object 3"/>
          <p:cNvSpPr/>
          <p:nvPr/>
        </p:nvSpPr>
        <p:spPr>
          <a:xfrm>
            <a:off x="475226" y="2180532"/>
            <a:ext cx="11247643" cy="4022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10363200" cy="615553"/>
          </a:xfrm>
        </p:spPr>
        <p:txBody>
          <a:bodyPr/>
          <a:lstStyle/>
          <a:p>
            <a:r>
              <a:rPr lang="en-US" dirty="0" smtClean="0"/>
              <a:t>Example of span tag </a:t>
            </a:r>
            <a:r>
              <a:rPr lang="en-US" dirty="0"/>
              <a:t>E</a:t>
            </a:r>
            <a:r>
              <a:rPr lang="en-US" dirty="0" smtClean="0"/>
              <a:t>lement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38200" y="2209800"/>
            <a:ext cx="8534400" cy="3877985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&lt;!</a:t>
            </a:r>
            <a:r>
              <a:rPr lang="en-US" dirty="0">
                <a:latin typeface="Bahnschrift" panose="020B0502040204020203" pitchFamily="34" charset="0"/>
              </a:rPr>
              <a:t>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&lt;title&gt;HTML Span&lt;/title&gt;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 &lt;p&gt;This is a &lt;span style="</a:t>
            </a:r>
            <a:r>
              <a:rPr lang="en-US" dirty="0" err="1">
                <a:latin typeface="Bahnschrift" panose="020B0502040204020203" pitchFamily="34" charset="0"/>
              </a:rPr>
              <a:t>color:red;font-weight:bold</a:t>
            </a:r>
            <a:r>
              <a:rPr lang="en-US" dirty="0">
                <a:latin typeface="Bahnschrift" panose="020B0502040204020203" pitchFamily="34" charset="0"/>
              </a:rPr>
              <a:t>"&gt;Example of span tag&lt;/span&gt;. The span tag is used to inline-elements CSS in a document. 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  </a:t>
            </a:r>
          </a:p>
          <a:p>
            <a:r>
              <a:rPr lang="en-US" dirty="0">
                <a:latin typeface="Bahnschrift" panose="020B0502040204020203" pitchFamily="34" charset="0"/>
              </a:rPr>
              <a:t>  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25646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981200"/>
            <a:ext cx="10663681" cy="1169551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HTML </a:t>
            </a:r>
            <a:r>
              <a:rPr lang="as-IN" sz="3600" b="1" dirty="0"/>
              <a:t>এ </a:t>
            </a:r>
            <a:r>
              <a:rPr lang="en-US" sz="3600" b="1" dirty="0"/>
              <a:t>Table </a:t>
            </a:r>
            <a:r>
              <a:rPr lang="as-IN" sz="3600" b="1" dirty="0"/>
              <a:t>কি?</a:t>
            </a:r>
            <a:r>
              <a:rPr lang="as-IN" b="1" dirty="0"/>
              <a:t/>
            </a:r>
            <a:br>
              <a:rPr lang="as-IN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71800"/>
            <a:ext cx="10435081" cy="1661993"/>
          </a:xfrm>
        </p:spPr>
        <p:txBody>
          <a:bodyPr>
            <a:normAutofit fontScale="70000" lnSpcReduction="20000"/>
          </a:bodyPr>
          <a:lstStyle/>
          <a:p>
            <a:r>
              <a:rPr lang="as-IN" dirty="0">
                <a:latin typeface="Bahnschrift" panose="020B0502040204020203" pitchFamily="34" charset="0"/>
              </a:rPr>
              <a:t>ওয়েব পেজে বিভিন্ন ধরণের তথ্য উপাত্ত পরিসংখ্যান রিপোর্ট আকারে উপস্থাপন করার একটি অন্যতম পন্থা হচ্ছে টেবিল ব্যবহার করা। টেবিল তৈরির জন্য টেবিল ট্যাগ &lt;</a:t>
            </a:r>
            <a:r>
              <a:rPr lang="en-US" dirty="0">
                <a:latin typeface="Bahnschrift" panose="020B0502040204020203" pitchFamily="34" charset="0"/>
              </a:rPr>
              <a:t>table&gt; </a:t>
            </a:r>
            <a:r>
              <a:rPr lang="as-IN" dirty="0">
                <a:latin typeface="Bahnschrift" panose="020B0502040204020203" pitchFamily="34" charset="0"/>
              </a:rPr>
              <a:t>ব্যবহার করা হয়। একটি </a:t>
            </a:r>
            <a:r>
              <a:rPr lang="en-US" dirty="0">
                <a:latin typeface="Bahnschrift" panose="020B0502040204020203" pitchFamily="34" charset="0"/>
              </a:rPr>
              <a:t>table </a:t>
            </a:r>
            <a:r>
              <a:rPr lang="as-IN" dirty="0">
                <a:latin typeface="Bahnschrift" panose="020B0502040204020203" pitchFamily="34" charset="0"/>
              </a:rPr>
              <a:t>কত গুলো </a:t>
            </a:r>
            <a:r>
              <a:rPr lang="en-US" dirty="0">
                <a:latin typeface="Bahnschrift" panose="020B0502040204020203" pitchFamily="34" charset="0"/>
              </a:rPr>
              <a:t>row </a:t>
            </a:r>
            <a:r>
              <a:rPr lang="as-IN" dirty="0">
                <a:latin typeface="Bahnschrift" panose="020B0502040204020203" pitchFamily="34" charset="0"/>
              </a:rPr>
              <a:t>বা সারি তে বিভক্ত, সেটি উপস্থাপন করার জন্য &lt;</a:t>
            </a:r>
            <a:r>
              <a:rPr lang="en-US" dirty="0" err="1">
                <a:latin typeface="Bahnschrift" panose="020B0502040204020203" pitchFamily="34" charset="0"/>
              </a:rPr>
              <a:t>tr</a:t>
            </a:r>
            <a:r>
              <a:rPr lang="en-US" dirty="0">
                <a:latin typeface="Bahnschrift" panose="020B0502040204020203" pitchFamily="34" charset="0"/>
              </a:rPr>
              <a:t>&gt; tag </a:t>
            </a:r>
            <a:r>
              <a:rPr lang="as-IN" dirty="0">
                <a:latin typeface="Bahnschrift" panose="020B0502040204020203" pitchFamily="34" charset="0"/>
              </a:rPr>
              <a:t>ব্যবহার করা হয়। </a:t>
            </a:r>
            <a:r>
              <a:rPr lang="en-US" dirty="0" err="1">
                <a:latin typeface="Bahnschrift" panose="020B0502040204020203" pitchFamily="34" charset="0"/>
              </a:rPr>
              <a:t>tr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বলতে “</a:t>
            </a:r>
            <a:r>
              <a:rPr lang="en-US" dirty="0">
                <a:latin typeface="Bahnschrift" panose="020B0502040204020203" pitchFamily="34" charset="0"/>
              </a:rPr>
              <a:t>table row” </a:t>
            </a:r>
            <a:r>
              <a:rPr lang="as-IN" dirty="0">
                <a:latin typeface="Bahnschrift" panose="020B0502040204020203" pitchFamily="34" charset="0"/>
              </a:rPr>
              <a:t>বুঝায়। আবার প্রত্যকটা সারিতে কত গুলো </a:t>
            </a:r>
            <a:r>
              <a:rPr lang="en-US" dirty="0">
                <a:latin typeface="Bahnschrift" panose="020B0502040204020203" pitchFamily="34" charset="0"/>
              </a:rPr>
              <a:t>data cells </a:t>
            </a:r>
            <a:r>
              <a:rPr lang="as-IN" dirty="0">
                <a:latin typeface="Bahnschrift" panose="020B0502040204020203" pitchFamily="34" charset="0"/>
              </a:rPr>
              <a:t>এ ভিবক্ত, তা বুঝাতে &lt;</a:t>
            </a:r>
            <a:r>
              <a:rPr lang="en-US" dirty="0">
                <a:latin typeface="Bahnschrift" panose="020B0502040204020203" pitchFamily="34" charset="0"/>
              </a:rPr>
              <a:t>td&gt; tag </a:t>
            </a:r>
            <a:r>
              <a:rPr lang="as-IN" dirty="0">
                <a:latin typeface="Bahnschrift" panose="020B0502040204020203" pitchFamily="34" charset="0"/>
              </a:rPr>
              <a:t>ব্যবহার করা হয়। </a:t>
            </a:r>
            <a:r>
              <a:rPr lang="en-US" dirty="0">
                <a:latin typeface="Bahnschrift" panose="020B0502040204020203" pitchFamily="34" charset="0"/>
              </a:rPr>
              <a:t>td </a:t>
            </a:r>
            <a:r>
              <a:rPr lang="as-IN" dirty="0">
                <a:latin typeface="Bahnschrift" panose="020B0502040204020203" pitchFamily="34" charset="0"/>
              </a:rPr>
              <a:t>বলতে “</a:t>
            </a:r>
            <a:r>
              <a:rPr lang="en-US" dirty="0">
                <a:latin typeface="Bahnschrift" panose="020B0502040204020203" pitchFamily="34" charset="0"/>
              </a:rPr>
              <a:t>table data,” </a:t>
            </a:r>
            <a:r>
              <a:rPr lang="as-IN" dirty="0">
                <a:latin typeface="Bahnschrift" panose="020B0502040204020203" pitchFamily="34" charset="0"/>
              </a:rPr>
              <a:t>বুঝায়। </a:t>
            </a:r>
            <a:r>
              <a:rPr lang="en-US" dirty="0">
                <a:latin typeface="Bahnschrift" panose="020B0502040204020203" pitchFamily="34" charset="0"/>
              </a:rPr>
              <a:t>data cell </a:t>
            </a:r>
            <a:r>
              <a:rPr lang="as-IN" dirty="0">
                <a:latin typeface="Bahnschrift" panose="020B0502040204020203" pitchFamily="34" charset="0"/>
              </a:rPr>
              <a:t>এর কাজ হচ্ছে </a:t>
            </a:r>
            <a:r>
              <a:rPr lang="en-US" dirty="0">
                <a:latin typeface="Bahnschrift" panose="020B0502040204020203" pitchFamily="34" charset="0"/>
              </a:rPr>
              <a:t>content </a:t>
            </a:r>
            <a:r>
              <a:rPr lang="as-IN" dirty="0">
                <a:latin typeface="Bahnschrift" panose="020B0502040204020203" pitchFamily="34" charset="0"/>
              </a:rPr>
              <a:t>কে সংরক্ষন করা। একটি &lt;</a:t>
            </a:r>
            <a:r>
              <a:rPr lang="en-US" dirty="0">
                <a:latin typeface="Bahnschrift" panose="020B0502040204020203" pitchFamily="34" charset="0"/>
              </a:rPr>
              <a:t>td&gt; tag text, links, images, lists, forms, other tables </a:t>
            </a:r>
            <a:r>
              <a:rPr lang="as-IN" dirty="0">
                <a:latin typeface="Bahnschrift" panose="020B0502040204020203" pitchFamily="34" charset="0"/>
              </a:rPr>
              <a:t>ইত্যাদি সংরক্ষন করে।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31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990600"/>
            <a:ext cx="10663681" cy="49244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HTML </a:t>
            </a:r>
            <a:r>
              <a:rPr lang="as-IN" sz="3200" b="1" dirty="0"/>
              <a:t>এ </a:t>
            </a:r>
            <a:r>
              <a:rPr lang="en-US" sz="3200" b="1" dirty="0"/>
              <a:t>Table </a:t>
            </a:r>
            <a:r>
              <a:rPr lang="as-IN" sz="3200" b="1" dirty="0"/>
              <a:t>তৈরী করতে হলে কি জানা দরকার </a:t>
            </a:r>
            <a:r>
              <a:rPr lang="as-IN" sz="3200" b="1" dirty="0" smtClean="0"/>
              <a:t>?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71600" y="1676400"/>
          <a:ext cx="9982200" cy="4847399"/>
        </p:xfrm>
        <a:graphic>
          <a:graphicData uri="http://schemas.openxmlformats.org/drawingml/2006/table">
            <a:tbl>
              <a:tblPr/>
              <a:tblGrid>
                <a:gridCol w="4991100">
                  <a:extLst>
                    <a:ext uri="{9D8B030D-6E8A-4147-A177-3AD203B41FA5}">
                      <a16:colId xmlns:a16="http://schemas.microsoft.com/office/drawing/2014/main" val="3969428107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752113557"/>
                    </a:ext>
                  </a:extLst>
                </a:gridCol>
              </a:tblGrid>
              <a:tr h="224263">
                <a:tc>
                  <a:txBody>
                    <a:bodyPr/>
                    <a:lstStyle/>
                    <a:p>
                      <a:pPr algn="l" fontAlgn="base"/>
                      <a:r>
                        <a:rPr lang="as-IN" sz="1600" b="1">
                          <a:effectLst/>
                          <a:latin typeface="Bahnschrift" panose="020B0502040204020203" pitchFamily="34" charset="0"/>
                        </a:rPr>
                        <a:t>ট্যাগ</a:t>
                      </a:r>
                    </a:p>
                  </a:txBody>
                  <a:tcPr marL="22617" marR="22617" marT="11308" marB="113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s-IN" sz="1600" b="1">
                          <a:effectLst/>
                          <a:latin typeface="Bahnschrift" panose="020B0502040204020203" pitchFamily="34" charset="0"/>
                        </a:rPr>
                        <a:t>ট্যাগের বিবরণ</a:t>
                      </a:r>
                    </a:p>
                  </a:txBody>
                  <a:tcPr marL="22617" marR="22617" marT="11308" marB="113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10115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&lt;table&gt;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টেবিল তৈরি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810368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&lt;th&gt;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টেবিলের হেডার তৈরি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139655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&lt;tr&gt;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টেবিলের সারি(</a:t>
                      </a:r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row) </a:t>
                      </a:r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তৈরি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585130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&lt;td&gt;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টেবিলের সেল বা ডেটা তৈরি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72739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&lt;caption&gt;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টেবিলের ক্যাপশন 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576471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&lt;colgroup&gt;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একের অধিক কলামকে গ্রুপ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396206"/>
                  </a:ext>
                </a:extLst>
              </a:tr>
              <a:tr h="63471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&lt;col&gt;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&lt;colgroup&gt; </a:t>
                      </a:r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এলিমেন্টের মধ্যে কলাম প্রোপার্টি 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555368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&lt;thead&gt;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টেবিলের </a:t>
                      </a:r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Header </a:t>
                      </a:r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737316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&lt;tbody&gt;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টেবিলের </a:t>
                      </a:r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body </a:t>
                      </a:r>
                      <a:r>
                        <a:rPr lang="as-IN" sz="1600">
                          <a:effectLst/>
                          <a:latin typeface="Bahnschrift" panose="020B0502040204020203" pitchFamily="34" charset="0"/>
                        </a:rPr>
                        <a:t>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063171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Bahnschrift" panose="020B0502040204020203" pitchFamily="34" charset="0"/>
                        </a:rPr>
                        <a:t>&lt;tfoot&gt;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টেবিলের </a:t>
                      </a:r>
                      <a:r>
                        <a:rPr lang="en-US" sz="1600" dirty="0">
                          <a:effectLst/>
                          <a:latin typeface="Bahnschrift" panose="020B0502040204020203" pitchFamily="34" charset="0"/>
                        </a:rPr>
                        <a:t>footer </a:t>
                      </a:r>
                      <a:r>
                        <a:rPr lang="as-IN" sz="1600" dirty="0">
                          <a:effectLst/>
                          <a:latin typeface="Bahnschrift" panose="020B0502040204020203" pitchFamily="34" charset="0"/>
                        </a:rPr>
                        <a:t>সেট করার জন্য ব্যবহার করা হয়।</a:t>
                      </a:r>
                    </a:p>
                  </a:txBody>
                  <a:tcPr marL="22617" marR="22617" marT="11308" marB="113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82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45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914400"/>
            <a:ext cx="10663681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simple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159" y="1752600"/>
            <a:ext cx="10662919" cy="4801314"/>
          </a:xfrm>
        </p:spPr>
        <p:txBody>
          <a:bodyPr>
            <a:normAutofit fontScale="40000" lnSpcReduction="20000"/>
          </a:bodyPr>
          <a:lstStyle/>
          <a:p>
            <a:r>
              <a:rPr lang="en-US" sz="1200" dirty="0"/>
              <a:t>&lt;!DOCTYPE html&gt;</a:t>
            </a:r>
          </a:p>
          <a:p>
            <a:r>
              <a:rPr lang="en-US" sz="1200" dirty="0"/>
              <a:t>&lt;html&gt;</a:t>
            </a:r>
          </a:p>
          <a:p>
            <a:r>
              <a:rPr lang="en-US" sz="1200" dirty="0"/>
              <a:t>&lt;head&gt;</a:t>
            </a:r>
          </a:p>
          <a:p>
            <a:r>
              <a:rPr lang="en-US" sz="1200" dirty="0"/>
              <a:t>    &lt;title&gt;HTML Table&lt;/title&gt;</a:t>
            </a:r>
          </a:p>
          <a:p>
            <a:r>
              <a:rPr lang="en-US" sz="1200" dirty="0"/>
              <a:t>&lt;/head&gt;</a:t>
            </a:r>
          </a:p>
          <a:p>
            <a:r>
              <a:rPr lang="en-US" sz="1200" dirty="0"/>
              <a:t>&lt;body&gt;</a:t>
            </a:r>
          </a:p>
          <a:p>
            <a:r>
              <a:rPr lang="en-US" sz="1200" dirty="0"/>
              <a:t>     &lt;table border="1" width="300" height="100"&gt;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&gt;Name&lt;/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&gt;Age&lt;/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&gt;Address&lt;/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&lt;td&gt;</a:t>
            </a:r>
            <a:r>
              <a:rPr lang="en-US" sz="1200" dirty="0" err="1"/>
              <a:t>Masuma</a:t>
            </a:r>
            <a:r>
              <a:rPr lang="en-US" sz="1200" dirty="0"/>
              <a:t> </a:t>
            </a:r>
            <a:r>
              <a:rPr lang="en-US" sz="1200" dirty="0" err="1"/>
              <a:t>Akter</a:t>
            </a:r>
            <a:r>
              <a:rPr lang="en-US" sz="1200" dirty="0"/>
              <a:t>&lt;/td&gt;</a:t>
            </a:r>
          </a:p>
          <a:p>
            <a:r>
              <a:rPr lang="en-US" sz="1200" dirty="0"/>
              <a:t>            &lt;td&gt;50&lt;/td&gt;</a:t>
            </a:r>
          </a:p>
          <a:p>
            <a:r>
              <a:rPr lang="en-US" sz="1200" dirty="0"/>
              <a:t>            &lt;td&gt;Dhaka&lt;/td&gt;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    &lt;td&gt;</a:t>
            </a:r>
            <a:r>
              <a:rPr lang="en-US" sz="1200" dirty="0" err="1"/>
              <a:t>Rashed</a:t>
            </a:r>
            <a:r>
              <a:rPr lang="en-US" sz="1200" dirty="0"/>
              <a:t> Khan&lt;/td&gt;</a:t>
            </a:r>
          </a:p>
          <a:p>
            <a:r>
              <a:rPr lang="en-US" sz="1200" dirty="0"/>
              <a:t>            &lt;td&gt;55&lt;/td&gt;</a:t>
            </a:r>
          </a:p>
          <a:p>
            <a:r>
              <a:rPr lang="en-US" sz="1200" dirty="0"/>
              <a:t>            &lt;td&gt;Khulna&lt;/td&gt;</a:t>
            </a:r>
          </a:p>
          <a:p>
            <a:r>
              <a:rPr lang="en-US" sz="1200" dirty="0"/>
              <a:t>        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&lt;/table&gt;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&lt;/body&gt;</a:t>
            </a:r>
          </a:p>
          <a:p>
            <a:r>
              <a:rPr lang="en-US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62211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7400"/>
            <a:ext cx="10663681" cy="49244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HTML Table </a:t>
            </a:r>
            <a:r>
              <a:rPr lang="as-IN" sz="3200" b="1" dirty="0"/>
              <a:t>এ </a:t>
            </a:r>
            <a:r>
              <a:rPr lang="en-US" sz="3200" b="1" dirty="0" err="1"/>
              <a:t>cellpadding</a:t>
            </a:r>
            <a:r>
              <a:rPr lang="en-US" sz="3200" b="1" dirty="0"/>
              <a:t> </a:t>
            </a:r>
            <a:r>
              <a:rPr lang="as-IN" sz="3200" b="1" dirty="0"/>
              <a:t>এবং </a:t>
            </a:r>
            <a:r>
              <a:rPr lang="en-US" sz="3200" b="1" dirty="0" err="1"/>
              <a:t>cellspacing</a:t>
            </a:r>
            <a:r>
              <a:rPr lang="en-US" sz="3200" b="1" dirty="0"/>
              <a:t> </a:t>
            </a:r>
            <a:r>
              <a:rPr lang="as-IN" sz="3200" b="1" dirty="0"/>
              <a:t>কি</a:t>
            </a:r>
            <a:r>
              <a:rPr lang="as-IN" sz="3200" b="1" dirty="0" smtClean="0"/>
              <a:t>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71800"/>
            <a:ext cx="10662919" cy="923330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Table </a:t>
            </a:r>
            <a:r>
              <a:rPr lang="as-IN" sz="2000" dirty="0">
                <a:latin typeface="Bahnschrift" panose="020B0502040204020203" pitchFamily="34" charset="0"/>
              </a:rPr>
              <a:t>এ সেল এর বর্ডার থেকে তার </a:t>
            </a:r>
            <a:r>
              <a:rPr lang="en-US" sz="2000" dirty="0">
                <a:latin typeface="Bahnschrift" panose="020B0502040204020203" pitchFamily="34" charset="0"/>
              </a:rPr>
              <a:t>content </a:t>
            </a:r>
            <a:r>
              <a:rPr lang="as-IN" sz="2000" dirty="0">
                <a:latin typeface="Bahnschrift" panose="020B0502040204020203" pitchFamily="34" charset="0"/>
              </a:rPr>
              <a:t>এর দূরত্ব কতটুকু হবে তা নির্ধারণের জন্য </a:t>
            </a:r>
            <a:r>
              <a:rPr lang="en-US" sz="2000" dirty="0" err="1">
                <a:latin typeface="Bahnschrift" panose="020B0502040204020203" pitchFamily="34" charset="0"/>
              </a:rPr>
              <a:t>cellpadding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as-IN" sz="2000" dirty="0">
                <a:latin typeface="Bahnschrift" panose="020B0502040204020203" pitchFamily="34" charset="0"/>
              </a:rPr>
              <a:t>ব্যবহৃত হয়। আর এক সেল থেকে অন্য সেল কতটুকু দুরুত্বে বসবে তা নির্ধারণের জন্য </a:t>
            </a:r>
            <a:r>
              <a:rPr lang="en-US" sz="2000" dirty="0" err="1">
                <a:latin typeface="Bahnschrift" panose="020B0502040204020203" pitchFamily="34" charset="0"/>
              </a:rPr>
              <a:t>cellspacing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as-IN" sz="2000" dirty="0">
                <a:latin typeface="Bahnschrift" panose="020B0502040204020203" pitchFamily="34" charset="0"/>
              </a:rPr>
              <a:t>ব্যবহৃত হয়। 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35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1" y="685800"/>
            <a:ext cx="6400800" cy="492443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cellpadding</a:t>
            </a:r>
            <a:r>
              <a:rPr lang="en-US" sz="3200" b="1" dirty="0"/>
              <a:t> </a:t>
            </a:r>
            <a:r>
              <a:rPr lang="as-IN" sz="3200" b="1" dirty="0"/>
              <a:t>সহ </a:t>
            </a:r>
            <a:r>
              <a:rPr lang="en-US" sz="3200" b="1" dirty="0"/>
              <a:t>HTML </a:t>
            </a:r>
            <a:r>
              <a:rPr lang="en-US" sz="3200" b="1" dirty="0" smtClean="0"/>
              <a:t>Table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1256467"/>
            <a:ext cx="10662919" cy="5601533"/>
          </a:xfrm>
        </p:spPr>
        <p:txBody>
          <a:bodyPr>
            <a:normAutofit fontScale="55000" lnSpcReduction="20000"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Table with </a:t>
            </a:r>
            <a:r>
              <a:rPr lang="en-US" sz="1400" dirty="0" err="1"/>
              <a:t>Cellpadding</a:t>
            </a:r>
            <a:r>
              <a:rPr lang="en-US" sz="1400" dirty="0"/>
              <a:t>&lt;/title&gt;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 &lt;table border="1" width="300" height="100" </a:t>
            </a:r>
            <a:r>
              <a:rPr lang="en-US" sz="1400" dirty="0" err="1"/>
              <a:t>cellpadding</a:t>
            </a:r>
            <a:r>
              <a:rPr lang="en-US" sz="1400" dirty="0"/>
              <a:t>="10"&gt;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&gt;Age&lt;/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&gt;Address&lt;/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Masuma</a:t>
            </a:r>
            <a:r>
              <a:rPr lang="en-US" sz="1400" dirty="0"/>
              <a:t> </a:t>
            </a:r>
            <a:r>
              <a:rPr lang="en-US" sz="1400" dirty="0" err="1"/>
              <a:t>Akter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        &lt;td&gt;50&lt;/td&gt;</a:t>
            </a:r>
          </a:p>
          <a:p>
            <a:r>
              <a:rPr lang="en-US" sz="1400" dirty="0"/>
              <a:t>            &lt;td&gt;Dhaka&lt;/td&gt;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Rashed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    &lt;td&gt;55&lt;/td&gt;</a:t>
            </a:r>
          </a:p>
          <a:p>
            <a:r>
              <a:rPr lang="en-US" sz="1400" dirty="0"/>
              <a:t>            &lt;td&gt;Khulna&lt;/td&gt;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47772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609600"/>
            <a:ext cx="6398641" cy="492443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cellsapcing</a:t>
            </a:r>
            <a:r>
              <a:rPr lang="en-US" sz="3200" b="1" dirty="0"/>
              <a:t> </a:t>
            </a:r>
            <a:r>
              <a:rPr lang="as-IN" sz="3200" b="1" dirty="0"/>
              <a:t>সহ </a:t>
            </a:r>
            <a:r>
              <a:rPr lang="en-US" sz="3200" b="1" dirty="0"/>
              <a:t>HTML </a:t>
            </a:r>
            <a:r>
              <a:rPr lang="en-US" sz="3200" b="1" dirty="0" smtClean="0"/>
              <a:t>Table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0" y="1108970"/>
            <a:ext cx="10662919" cy="5601533"/>
          </a:xfrm>
        </p:spPr>
        <p:txBody>
          <a:bodyPr>
            <a:normAutofit fontScale="55000" lnSpcReduction="20000"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Table with </a:t>
            </a:r>
            <a:r>
              <a:rPr lang="en-US" sz="1400" dirty="0" err="1"/>
              <a:t>cellspacing</a:t>
            </a:r>
            <a:r>
              <a:rPr lang="en-US" sz="1400" dirty="0"/>
              <a:t>&lt;/title&gt;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 &lt;table border="1" width="300" height="100" </a:t>
            </a:r>
            <a:r>
              <a:rPr lang="en-US" sz="1400" dirty="0" err="1"/>
              <a:t>cellspacing</a:t>
            </a:r>
            <a:r>
              <a:rPr lang="en-US" sz="1400" dirty="0"/>
              <a:t>="10"&gt;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&gt;Age&lt;/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&gt;Address&lt;/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Masuma</a:t>
            </a:r>
            <a:r>
              <a:rPr lang="en-US" sz="1400" dirty="0"/>
              <a:t> </a:t>
            </a:r>
            <a:r>
              <a:rPr lang="en-US" sz="1400" dirty="0" err="1"/>
              <a:t>Akter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        &lt;td&gt;50&lt;/td&gt;</a:t>
            </a:r>
          </a:p>
          <a:p>
            <a:r>
              <a:rPr lang="en-US" sz="1400" dirty="0"/>
              <a:t>            &lt;td&gt;Dhaka&lt;/td&gt;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Rashed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    &lt;td&gt;55&lt;/td&gt;</a:t>
            </a:r>
          </a:p>
          <a:p>
            <a:r>
              <a:rPr lang="en-US" sz="1400" dirty="0"/>
              <a:t>            &lt;td&gt;Khulna&lt;/td&gt;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53610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57400"/>
            <a:ext cx="10663681" cy="49244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HTML Table </a:t>
            </a:r>
            <a:r>
              <a:rPr lang="as-IN" sz="3200" b="1" dirty="0"/>
              <a:t>এ </a:t>
            </a:r>
            <a:r>
              <a:rPr lang="en-US" sz="3200" b="1" dirty="0" err="1"/>
              <a:t>rowspan</a:t>
            </a:r>
            <a:r>
              <a:rPr lang="en-US" sz="3200" b="1" dirty="0"/>
              <a:t> </a:t>
            </a:r>
            <a:r>
              <a:rPr lang="as-IN" sz="3200" b="1" dirty="0"/>
              <a:t>এবং </a:t>
            </a:r>
            <a:r>
              <a:rPr lang="en-US" sz="3200" b="1" dirty="0" err="1"/>
              <a:t>colspan</a:t>
            </a:r>
            <a:r>
              <a:rPr lang="en-US" sz="3200" b="1" dirty="0"/>
              <a:t> </a:t>
            </a:r>
            <a:r>
              <a:rPr lang="as-IN" sz="3200" b="1" dirty="0"/>
              <a:t>এর কাজ কি</a:t>
            </a:r>
            <a:r>
              <a:rPr lang="as-IN" sz="3200" b="1" dirty="0" smtClean="0"/>
              <a:t>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352800"/>
            <a:ext cx="10662919" cy="615553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HTML Table </a:t>
            </a:r>
            <a:r>
              <a:rPr lang="as-IN" sz="2000" dirty="0">
                <a:latin typeface="Bahnschrift" panose="020B0502040204020203" pitchFamily="34" charset="0"/>
              </a:rPr>
              <a:t>এ একাধিক </a:t>
            </a:r>
            <a:r>
              <a:rPr lang="en-US" sz="2000" dirty="0">
                <a:latin typeface="Bahnschrift" panose="020B0502040204020203" pitchFamily="34" charset="0"/>
              </a:rPr>
              <a:t>row </a:t>
            </a:r>
            <a:r>
              <a:rPr lang="as-IN" sz="2000" dirty="0">
                <a:latin typeface="Bahnschrift" panose="020B0502040204020203" pitchFamily="34" charset="0"/>
              </a:rPr>
              <a:t>কে একটা </a:t>
            </a:r>
            <a:r>
              <a:rPr lang="en-US" sz="2000" dirty="0">
                <a:latin typeface="Bahnschrift" panose="020B0502040204020203" pitchFamily="34" charset="0"/>
              </a:rPr>
              <a:t>single cell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as-IN" sz="2000" dirty="0" smtClean="0">
                <a:latin typeface="Bahnschrift" panose="020B0502040204020203" pitchFamily="34" charset="0"/>
              </a:rPr>
              <a:t>রূপান্তর </a:t>
            </a:r>
            <a:r>
              <a:rPr lang="as-IN" sz="2000" dirty="0">
                <a:latin typeface="Bahnschrift" panose="020B0502040204020203" pitchFamily="34" charset="0"/>
              </a:rPr>
              <a:t>বা </a:t>
            </a:r>
            <a:r>
              <a:rPr lang="en-US" sz="2000" dirty="0" smtClean="0">
                <a:latin typeface="Bahnschrift" panose="020B0502040204020203" pitchFamily="34" charset="0"/>
              </a:rPr>
              <a:t>merge </a:t>
            </a:r>
            <a:r>
              <a:rPr lang="as-IN" sz="2000" dirty="0" smtClean="0">
                <a:latin typeface="Bahnschrift" panose="020B0502040204020203" pitchFamily="34" charset="0"/>
              </a:rPr>
              <a:t>করার জন্য </a:t>
            </a:r>
            <a:r>
              <a:rPr lang="en-US" sz="2000" dirty="0" err="1" smtClean="0">
                <a:latin typeface="Bahnschrift" panose="020B0502040204020203" pitchFamily="34" charset="0"/>
              </a:rPr>
              <a:t>rowspan</a:t>
            </a:r>
            <a:r>
              <a:rPr lang="en-US" sz="2000" dirty="0" smtClean="0">
                <a:latin typeface="Bahnschrift" panose="020B0502040204020203" pitchFamily="34" charset="0"/>
              </a:rPr>
              <a:t> </a:t>
            </a:r>
            <a:r>
              <a:rPr lang="as-IN" sz="2000" dirty="0" smtClean="0">
                <a:latin typeface="Bahnschrift" panose="020B0502040204020203" pitchFamily="34" charset="0"/>
              </a:rPr>
              <a:t>এবং একাধিক </a:t>
            </a:r>
            <a:r>
              <a:rPr lang="en-US" sz="2000" dirty="0" smtClean="0">
                <a:latin typeface="Bahnschrift" panose="020B0502040204020203" pitchFamily="34" charset="0"/>
              </a:rPr>
              <a:t>cell </a:t>
            </a:r>
            <a:r>
              <a:rPr lang="as-IN" sz="2000" dirty="0" smtClean="0">
                <a:latin typeface="Bahnschrift" panose="020B0502040204020203" pitchFamily="34" charset="0"/>
              </a:rPr>
              <a:t>কে একটা </a:t>
            </a:r>
            <a:r>
              <a:rPr lang="en-US" sz="2000" dirty="0" smtClean="0">
                <a:latin typeface="Bahnschrift" panose="020B0502040204020203" pitchFamily="34" charset="0"/>
              </a:rPr>
              <a:t>single cell </a:t>
            </a:r>
            <a:r>
              <a:rPr lang="as-IN" sz="2000" dirty="0" smtClean="0">
                <a:latin typeface="Bahnschrift" panose="020B0502040204020203" pitchFamily="34" charset="0"/>
              </a:rPr>
              <a:t>এ রূপান্তর বা </a:t>
            </a:r>
            <a:r>
              <a:rPr lang="en-US" sz="2000" dirty="0" smtClean="0">
                <a:latin typeface="Bahnschrift" panose="020B0502040204020203" pitchFamily="34" charset="0"/>
              </a:rPr>
              <a:t>merge </a:t>
            </a:r>
            <a:r>
              <a:rPr lang="as-IN" sz="2000" dirty="0" smtClean="0">
                <a:latin typeface="Bahnschrift" panose="020B0502040204020203" pitchFamily="34" charset="0"/>
              </a:rPr>
              <a:t>করার জন্য </a:t>
            </a:r>
            <a:r>
              <a:rPr lang="en-US" sz="2000" dirty="0" err="1" smtClean="0">
                <a:latin typeface="Bahnschrift" panose="020B0502040204020203" pitchFamily="34" charset="0"/>
              </a:rPr>
              <a:t>colspan</a:t>
            </a:r>
            <a:r>
              <a:rPr lang="en-US" sz="2000" dirty="0" smtClean="0">
                <a:latin typeface="Bahnschrift" panose="020B0502040204020203" pitchFamily="34" charset="0"/>
              </a:rPr>
              <a:t> attribute </a:t>
            </a:r>
            <a:r>
              <a:rPr lang="as-IN" sz="2000" dirty="0">
                <a:latin typeface="Bahnschrift" panose="020B0502040204020203" pitchFamily="34" charset="0"/>
              </a:rPr>
              <a:t>ব্যবহৃত হয়।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72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381000"/>
            <a:ext cx="5867400" cy="49244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Example of </a:t>
            </a:r>
            <a:r>
              <a:rPr lang="en-US" sz="3200" dirty="0" err="1"/>
              <a:t>colspan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873443"/>
            <a:ext cx="8077200" cy="6001643"/>
          </a:xfrm>
        </p:spPr>
        <p:txBody>
          <a:bodyPr>
            <a:normAutofit fontScale="47500" lnSpcReduction="20000"/>
          </a:bodyPr>
          <a:lstStyle/>
          <a:p>
            <a:r>
              <a:rPr lang="en-US" sz="1300" dirty="0"/>
              <a:t>&lt;!DOCTYPE html&gt;</a:t>
            </a:r>
          </a:p>
          <a:p>
            <a:r>
              <a:rPr lang="en-US" sz="1300" dirty="0"/>
              <a:t>&lt;html&gt;</a:t>
            </a:r>
          </a:p>
          <a:p>
            <a:r>
              <a:rPr lang="en-US" sz="1300" dirty="0"/>
              <a:t>&lt;head&gt;</a:t>
            </a:r>
          </a:p>
          <a:p>
            <a:r>
              <a:rPr lang="en-US" sz="1300" dirty="0"/>
              <a:t>    &lt;title&gt;HTML Table with </a:t>
            </a:r>
            <a:r>
              <a:rPr lang="en-US" sz="1300" dirty="0" err="1"/>
              <a:t>colspan</a:t>
            </a:r>
            <a:r>
              <a:rPr lang="en-US" sz="1300" dirty="0"/>
              <a:t>&lt;/title&gt;</a:t>
            </a:r>
          </a:p>
          <a:p>
            <a:r>
              <a:rPr lang="en-US" sz="1300" dirty="0"/>
              <a:t>&lt;/head&gt;</a:t>
            </a:r>
          </a:p>
          <a:p>
            <a:r>
              <a:rPr lang="en-US" sz="1300" dirty="0"/>
              <a:t>&lt;body&gt;</a:t>
            </a:r>
          </a:p>
          <a:p>
            <a:r>
              <a:rPr lang="en-US" sz="1300" dirty="0"/>
              <a:t>     &lt;table border="1" width="300" height="100" border="1"&gt;</a:t>
            </a:r>
          </a:p>
          <a:p>
            <a:r>
              <a:rPr lang="en-US" sz="1300" dirty="0"/>
              <a:t>      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</a:t>
            </a:r>
            <a:r>
              <a:rPr lang="en-US" sz="1300" dirty="0" err="1"/>
              <a:t>th</a:t>
            </a:r>
            <a:r>
              <a:rPr lang="en-US" sz="1300" dirty="0"/>
              <a:t> </a:t>
            </a:r>
            <a:r>
              <a:rPr lang="en-US" sz="1300" dirty="0" err="1"/>
              <a:t>colspan</a:t>
            </a:r>
            <a:r>
              <a:rPr lang="en-US" sz="1300" dirty="0"/>
              <a:t>="3"&gt;Student Information&lt;/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 </a:t>
            </a:r>
          </a:p>
          <a:p>
            <a:r>
              <a:rPr lang="en-US" sz="1300" dirty="0"/>
              <a:t>      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</a:t>
            </a:r>
            <a:r>
              <a:rPr lang="en-US" sz="1300" dirty="0" err="1"/>
              <a:t>th</a:t>
            </a:r>
            <a:r>
              <a:rPr lang="en-US" sz="1300" dirty="0"/>
              <a:t>&gt;Name&lt;/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</a:t>
            </a:r>
            <a:r>
              <a:rPr lang="en-US" sz="1300" dirty="0" err="1"/>
              <a:t>th</a:t>
            </a:r>
            <a:r>
              <a:rPr lang="en-US" sz="1300" dirty="0"/>
              <a:t>&gt;Age&lt;/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</a:t>
            </a:r>
            <a:r>
              <a:rPr lang="en-US" sz="1300" dirty="0" err="1"/>
              <a:t>th</a:t>
            </a:r>
            <a:r>
              <a:rPr lang="en-US" sz="1300" dirty="0"/>
              <a:t>&gt;Address&lt;/</a:t>
            </a:r>
            <a:r>
              <a:rPr lang="en-US" sz="1300" dirty="0" err="1"/>
              <a:t>th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&lt;td&gt;</a:t>
            </a:r>
            <a:r>
              <a:rPr lang="en-US" sz="1300" dirty="0" err="1"/>
              <a:t>Masuma</a:t>
            </a:r>
            <a:r>
              <a:rPr lang="en-US" sz="1300" dirty="0"/>
              <a:t> </a:t>
            </a:r>
            <a:r>
              <a:rPr lang="en-US" sz="1300" dirty="0" err="1"/>
              <a:t>Akter</a:t>
            </a:r>
            <a:r>
              <a:rPr lang="en-US" sz="1300" dirty="0"/>
              <a:t>&lt;/td&gt;</a:t>
            </a:r>
          </a:p>
          <a:p>
            <a:r>
              <a:rPr lang="en-US" sz="1300" dirty="0"/>
              <a:t>            &lt;td&gt;50&lt;/td&gt;</a:t>
            </a:r>
          </a:p>
          <a:p>
            <a:r>
              <a:rPr lang="en-US" sz="1300" dirty="0"/>
              <a:t>            &lt;td&gt;Dhaka&lt;/td&gt;</a:t>
            </a:r>
          </a:p>
          <a:p>
            <a:r>
              <a:rPr lang="en-US" sz="1300" dirty="0"/>
              <a:t>      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&lt;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        &lt;td&gt;</a:t>
            </a:r>
            <a:r>
              <a:rPr lang="en-US" sz="1300" dirty="0" err="1"/>
              <a:t>Rashed</a:t>
            </a:r>
            <a:r>
              <a:rPr lang="en-US" sz="1300" dirty="0"/>
              <a:t> Khan&lt;/td&gt;</a:t>
            </a:r>
          </a:p>
          <a:p>
            <a:r>
              <a:rPr lang="en-US" sz="1300" dirty="0"/>
              <a:t>            &lt;td&gt;55&lt;/td&gt;</a:t>
            </a:r>
          </a:p>
          <a:p>
            <a:r>
              <a:rPr lang="en-US" sz="1300" dirty="0"/>
              <a:t>            &lt;td&gt;Khulna&lt;/td&gt;</a:t>
            </a:r>
          </a:p>
          <a:p>
            <a:r>
              <a:rPr lang="en-US" sz="1300" dirty="0"/>
              <a:t>        &lt;/</a:t>
            </a:r>
            <a:r>
              <a:rPr lang="en-US" sz="1300" dirty="0" err="1"/>
              <a:t>tr</a:t>
            </a:r>
            <a:r>
              <a:rPr lang="en-US" sz="1300" dirty="0"/>
              <a:t>&gt;</a:t>
            </a:r>
          </a:p>
          <a:p>
            <a:r>
              <a:rPr lang="en-US" sz="1300" dirty="0"/>
              <a:t>    &lt;/table&gt;</a:t>
            </a:r>
          </a:p>
          <a:p>
            <a:r>
              <a:rPr lang="en-US" sz="1300" dirty="0"/>
              <a:t>  </a:t>
            </a:r>
          </a:p>
          <a:p>
            <a:r>
              <a:rPr lang="en-US" sz="1300" dirty="0"/>
              <a:t>  &lt;/body&gt;</a:t>
            </a:r>
          </a:p>
          <a:p>
            <a:r>
              <a:rPr lang="en-US" sz="13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40838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800" y="304800"/>
            <a:ext cx="4874641" cy="49244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Example of </a:t>
            </a:r>
            <a:r>
              <a:rPr lang="en-US" sz="3200" dirty="0" err="1" smtClean="0"/>
              <a:t>rowspan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400" y="804170"/>
            <a:ext cx="7312659" cy="6032421"/>
          </a:xfrm>
        </p:spPr>
        <p:txBody>
          <a:bodyPr>
            <a:normAutofit fontScale="55000" lnSpcReduction="20000"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&lt;title&gt;HTML Table with </a:t>
            </a:r>
            <a:r>
              <a:rPr lang="en-US" sz="1400" dirty="0" err="1"/>
              <a:t>rowspan</a:t>
            </a:r>
            <a:r>
              <a:rPr lang="en-US" sz="1400" dirty="0"/>
              <a:t>&lt;/title&gt;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     &lt;table border="1" width="300" height="100" border="1"&gt;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 </a:t>
            </a:r>
            <a:r>
              <a:rPr lang="en-US" sz="1400" dirty="0" err="1"/>
              <a:t>colspan</a:t>
            </a:r>
            <a:r>
              <a:rPr lang="en-US" sz="1400" dirty="0"/>
              <a:t>="3"&gt;Student Information&lt;/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 </a:t>
            </a:r>
            <a:r>
              <a:rPr lang="en-US" sz="1400" dirty="0" err="1"/>
              <a:t>rowspan</a:t>
            </a:r>
            <a:r>
              <a:rPr lang="en-US" sz="1400" dirty="0"/>
              <a:t>="4"&gt;Name&lt;/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Masuma</a:t>
            </a:r>
            <a:r>
              <a:rPr lang="en-US" sz="1400" dirty="0"/>
              <a:t> </a:t>
            </a:r>
            <a:r>
              <a:rPr lang="en-US" sz="1400" dirty="0" err="1"/>
              <a:t>Akter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Rashed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Sojib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&lt;/body&gt;</a:t>
            </a:r>
          </a:p>
          <a:p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288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0860" y="775208"/>
            <a:ext cx="377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HTML</a:t>
            </a:r>
            <a:r>
              <a:rPr spc="-185" dirty="0"/>
              <a:t> </a:t>
            </a:r>
            <a:r>
              <a:rPr spc="-15" dirty="0"/>
              <a:t>EDITORS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91969"/>
            <a:ext cx="7886065" cy="217170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HTML can be edited by using a professional HTML editor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like: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Adobe Dreamweaver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Microsoft Expression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Web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CoffeeCup HTML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Editor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Notepad ++ /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Notepad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457200"/>
            <a:ext cx="4265041" cy="49937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html table </a:t>
            </a:r>
            <a:r>
              <a:rPr lang="en-US" sz="3200" b="1" dirty="0" smtClean="0"/>
              <a:t>caption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0355"/>
            <a:ext cx="10662919" cy="544764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table </a:t>
            </a:r>
            <a:r>
              <a:rPr lang="as-IN" dirty="0">
                <a:latin typeface="Bahnschrift" panose="020B0502040204020203" pitchFamily="34" charset="0"/>
              </a:rPr>
              <a:t>এ </a:t>
            </a:r>
            <a:r>
              <a:rPr lang="en-US" dirty="0">
                <a:latin typeface="Bahnschrift" panose="020B0502040204020203" pitchFamily="34" charset="0"/>
              </a:rPr>
              <a:t>caption </a:t>
            </a:r>
            <a:r>
              <a:rPr lang="as-IN" dirty="0">
                <a:latin typeface="Bahnschrift" panose="020B0502040204020203" pitchFamily="34" charset="0"/>
              </a:rPr>
              <a:t>যুক্ত করতে হলে আপনাকে &lt;</a:t>
            </a:r>
            <a:r>
              <a:rPr lang="en-US" dirty="0">
                <a:latin typeface="Bahnschrift" panose="020B0502040204020203" pitchFamily="34" charset="0"/>
              </a:rPr>
              <a:t>caption&gt;&lt;/caption&gt; </a:t>
            </a:r>
            <a:r>
              <a:rPr lang="as-IN" dirty="0">
                <a:latin typeface="Bahnschrift" panose="020B0502040204020203" pitchFamily="34" charset="0"/>
              </a:rPr>
              <a:t>টি ব্যবহার করতে হবে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/>
          </a:p>
          <a:p>
            <a:r>
              <a:rPr lang="en-US" sz="2400" b="1" dirty="0" smtClean="0"/>
              <a:t>Example:</a:t>
            </a:r>
          </a:p>
          <a:p>
            <a:endParaRPr lang="en-US" sz="2400" b="1" dirty="0" smtClean="0"/>
          </a:p>
          <a:p>
            <a:r>
              <a:rPr lang="en-US" sz="1400" dirty="0"/>
              <a:t>&lt;table border="1" width="300" height="100" border="1"&gt;</a:t>
            </a:r>
          </a:p>
          <a:p>
            <a:r>
              <a:rPr lang="en-US" sz="1400" dirty="0"/>
              <a:t>        &lt;caption&gt;HTML Table Example with Caption&lt;/caption&gt;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&gt;Name&lt;/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&gt;Age&lt;/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&gt;Address&lt;/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Masuma</a:t>
            </a:r>
            <a:r>
              <a:rPr lang="en-US" sz="1400" dirty="0"/>
              <a:t> </a:t>
            </a:r>
            <a:r>
              <a:rPr lang="en-US" sz="1400" dirty="0" err="1"/>
              <a:t>Akter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            &lt;td&gt;50&lt;/td&gt;</a:t>
            </a:r>
          </a:p>
          <a:p>
            <a:r>
              <a:rPr lang="en-US" sz="1400" dirty="0"/>
              <a:t>            &lt;td&gt;Dhaka&lt;/td&gt;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&lt;td&gt;</a:t>
            </a:r>
            <a:r>
              <a:rPr lang="en-US" sz="1400" dirty="0" err="1"/>
              <a:t>Rashed</a:t>
            </a:r>
            <a:r>
              <a:rPr lang="en-US" sz="1400" dirty="0"/>
              <a:t> Khan&lt;/td&gt;</a:t>
            </a:r>
          </a:p>
          <a:p>
            <a:r>
              <a:rPr lang="en-US" sz="1400" dirty="0"/>
              <a:t>            &lt;td&gt;55&lt;/td&gt;</a:t>
            </a:r>
          </a:p>
          <a:p>
            <a:r>
              <a:rPr lang="en-US" sz="1400" dirty="0"/>
              <a:t>            &lt;td&gt;Khulna&lt;/td&gt;</a:t>
            </a:r>
          </a:p>
          <a:p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&lt;/table&gt;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87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10663681" cy="369332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2400" b="1" dirty="0"/>
              <a:t>html table </a:t>
            </a:r>
            <a:r>
              <a:rPr lang="as-IN" sz="2400" b="1" dirty="0"/>
              <a:t>এ কিভাবে </a:t>
            </a:r>
            <a:r>
              <a:rPr lang="en-US" sz="2400" b="1" dirty="0"/>
              <a:t>header, body </a:t>
            </a:r>
            <a:r>
              <a:rPr lang="as-IN" sz="2400" b="1" dirty="0"/>
              <a:t>এবং </a:t>
            </a:r>
            <a:r>
              <a:rPr lang="en-US" sz="2400" b="1" dirty="0"/>
              <a:t>footer </a:t>
            </a:r>
            <a:r>
              <a:rPr lang="as-IN" sz="2400" b="1" dirty="0"/>
              <a:t>এরিয়া নির্ধারণ করবেন?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615553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html table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header </a:t>
            </a:r>
            <a:r>
              <a:rPr lang="as-IN" sz="2000" dirty="0">
                <a:latin typeface="Bahnschrift" panose="020B0502040204020203" pitchFamily="34" charset="0"/>
              </a:rPr>
              <a:t>এরিয়া নির্ধারণ করার জন্য &lt;</a:t>
            </a:r>
            <a:r>
              <a:rPr lang="en-US" sz="2000" dirty="0" err="1">
                <a:latin typeface="Bahnschrift" panose="020B0502040204020203" pitchFamily="34" charset="0"/>
              </a:rPr>
              <a:t>thead</a:t>
            </a:r>
            <a:r>
              <a:rPr lang="en-US" sz="2000" dirty="0">
                <a:latin typeface="Bahnschrift" panose="020B0502040204020203" pitchFamily="34" charset="0"/>
              </a:rPr>
              <a:t>&gt;&lt;/</a:t>
            </a:r>
            <a:r>
              <a:rPr lang="en-US" sz="2000" dirty="0" err="1">
                <a:latin typeface="Bahnschrift" panose="020B0502040204020203" pitchFamily="34" charset="0"/>
              </a:rPr>
              <a:t>thead</a:t>
            </a:r>
            <a:r>
              <a:rPr lang="en-US" sz="2000" dirty="0">
                <a:latin typeface="Bahnschrift" panose="020B0502040204020203" pitchFamily="34" charset="0"/>
              </a:rPr>
              <a:t>&gt; tag , body </a:t>
            </a:r>
            <a:r>
              <a:rPr lang="as-IN" sz="2000" dirty="0">
                <a:latin typeface="Bahnschrift" panose="020B0502040204020203" pitchFamily="34" charset="0"/>
              </a:rPr>
              <a:t>এরিয়া নির্ধারণ করার জন্য &lt;</a:t>
            </a:r>
            <a:r>
              <a:rPr lang="en-US" sz="2000" dirty="0" err="1">
                <a:latin typeface="Bahnschrift" panose="020B0502040204020203" pitchFamily="34" charset="0"/>
              </a:rPr>
              <a:t>tbody</a:t>
            </a:r>
            <a:r>
              <a:rPr lang="en-US" sz="2000" dirty="0">
                <a:latin typeface="Bahnschrift" panose="020B0502040204020203" pitchFamily="34" charset="0"/>
              </a:rPr>
              <a:t>&gt;&lt;/</a:t>
            </a:r>
            <a:r>
              <a:rPr lang="en-US" sz="2000" dirty="0" err="1">
                <a:latin typeface="Bahnschrift" panose="020B0502040204020203" pitchFamily="34" charset="0"/>
              </a:rPr>
              <a:t>tbody</a:t>
            </a:r>
            <a:r>
              <a:rPr lang="en-US" sz="2000" dirty="0">
                <a:latin typeface="Bahnschrift" panose="020B0502040204020203" pitchFamily="34" charset="0"/>
              </a:rPr>
              <a:t>&gt; tag </a:t>
            </a:r>
            <a:r>
              <a:rPr lang="as-IN" sz="2000" dirty="0">
                <a:latin typeface="Bahnschrift" panose="020B0502040204020203" pitchFamily="34" charset="0"/>
              </a:rPr>
              <a:t>এবং </a:t>
            </a:r>
            <a:r>
              <a:rPr lang="en-US" sz="2000" dirty="0">
                <a:latin typeface="Bahnschrift" panose="020B0502040204020203" pitchFamily="34" charset="0"/>
              </a:rPr>
              <a:t>footer </a:t>
            </a:r>
            <a:r>
              <a:rPr lang="as-IN" sz="2000" dirty="0">
                <a:latin typeface="Bahnschrift" panose="020B0502040204020203" pitchFamily="34" charset="0"/>
              </a:rPr>
              <a:t>এরিয়া এর জন্য &lt;</a:t>
            </a:r>
            <a:r>
              <a:rPr lang="en-US" sz="2000" dirty="0" err="1">
                <a:latin typeface="Bahnschrift" panose="020B0502040204020203" pitchFamily="34" charset="0"/>
              </a:rPr>
              <a:t>tfoot</a:t>
            </a:r>
            <a:r>
              <a:rPr lang="en-US" sz="2000" dirty="0">
                <a:latin typeface="Bahnschrift" panose="020B0502040204020203" pitchFamily="34" charset="0"/>
              </a:rPr>
              <a:t>&gt;&lt;/</a:t>
            </a:r>
            <a:r>
              <a:rPr lang="en-US" sz="2000" dirty="0" err="1">
                <a:latin typeface="Bahnschrift" panose="020B0502040204020203" pitchFamily="34" charset="0"/>
              </a:rPr>
              <a:t>tfoot</a:t>
            </a:r>
            <a:r>
              <a:rPr lang="en-US" sz="2000" dirty="0">
                <a:latin typeface="Bahnschrift" panose="020B0502040204020203" pitchFamily="34" charset="0"/>
              </a:rPr>
              <a:t>&gt; </a:t>
            </a:r>
            <a:r>
              <a:rPr lang="as-IN" sz="2000" dirty="0">
                <a:latin typeface="Bahnschrift" panose="020B0502040204020203" pitchFamily="34" charset="0"/>
              </a:rPr>
              <a:t>ব্যবহৃত হয়।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79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304800"/>
            <a:ext cx="4722241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10662919" cy="9356408"/>
          </a:xfrm>
        </p:spPr>
        <p:txBody>
          <a:bodyPr>
            <a:normAutofit fontScale="70000" lnSpcReduction="20000"/>
          </a:bodyPr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    &lt;title&gt;HTML Table with </a:t>
            </a:r>
            <a:r>
              <a:rPr lang="en-US" sz="1600" dirty="0" err="1"/>
              <a:t>header,body</a:t>
            </a:r>
            <a:r>
              <a:rPr lang="en-US" sz="1600" dirty="0"/>
              <a:t> and footer&lt;/title&gt;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     &lt;table border="1" width="300" height="100" border="1"&gt;</a:t>
            </a:r>
          </a:p>
          <a:p>
            <a:r>
              <a:rPr lang="en-US" sz="1600" dirty="0"/>
              <a:t>         </a:t>
            </a:r>
          </a:p>
          <a:p>
            <a:r>
              <a:rPr lang="en-US" sz="1600" dirty="0"/>
              <a:t>     &lt;</a:t>
            </a:r>
            <a:r>
              <a:rPr lang="en-US" sz="1600" dirty="0" err="1"/>
              <a:t>thead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th</a:t>
            </a:r>
            <a:r>
              <a:rPr lang="en-US" sz="1600" dirty="0"/>
              <a:t>&gt;Name&lt;/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th</a:t>
            </a:r>
            <a:r>
              <a:rPr lang="en-US" sz="1600" dirty="0"/>
              <a:t>&gt;Age&lt;/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th</a:t>
            </a:r>
            <a:r>
              <a:rPr lang="en-US" sz="1600" dirty="0"/>
              <a:t>&gt;Address&lt;/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&lt;/</a:t>
            </a:r>
            <a:r>
              <a:rPr lang="en-US" sz="1600" dirty="0" err="1"/>
              <a:t>thead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</a:t>
            </a:r>
            <a:r>
              <a:rPr lang="en-US" sz="1600" dirty="0" err="1"/>
              <a:t>tbody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&lt;td&gt;</a:t>
            </a:r>
            <a:r>
              <a:rPr lang="en-US" sz="1600" dirty="0" err="1"/>
              <a:t>Masuma</a:t>
            </a:r>
            <a:r>
              <a:rPr lang="en-US" sz="1600" dirty="0"/>
              <a:t> </a:t>
            </a:r>
            <a:r>
              <a:rPr lang="en-US" sz="1600" dirty="0" err="1"/>
              <a:t>Akter</a:t>
            </a:r>
            <a:r>
              <a:rPr lang="en-US" sz="1600" dirty="0"/>
              <a:t>&lt;/td&gt;</a:t>
            </a:r>
          </a:p>
          <a:p>
            <a:r>
              <a:rPr lang="en-US" sz="1600" dirty="0"/>
              <a:t>            &lt;td&gt;50&lt;/td&gt;</a:t>
            </a:r>
          </a:p>
          <a:p>
            <a:r>
              <a:rPr lang="en-US" sz="1600" dirty="0"/>
              <a:t>            &lt;td&gt;Dhaka&lt;/td&gt;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</a:t>
            </a:r>
            <a:r>
              <a:rPr lang="en-US" sz="1600" dirty="0" err="1"/>
              <a:t>tfoot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&lt;td </a:t>
            </a:r>
            <a:r>
              <a:rPr lang="en-US" sz="1600" dirty="0" err="1"/>
              <a:t>colspan</a:t>
            </a:r>
            <a:r>
              <a:rPr lang="en-US" sz="1600" dirty="0"/>
              <a:t>="3"&gt;&lt;center&gt;This is Footer&lt;/center&gt;&lt;/td&gt;</a:t>
            </a:r>
          </a:p>
          <a:p>
            <a:r>
              <a:rPr lang="en-US" sz="1600" dirty="0"/>
              <a:t>             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&lt;/</a:t>
            </a:r>
            <a:r>
              <a:rPr lang="en-US" sz="1600" dirty="0" err="1"/>
              <a:t>tfoot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&lt;td&gt;</a:t>
            </a:r>
            <a:r>
              <a:rPr lang="en-US" sz="1600" dirty="0" err="1"/>
              <a:t>Rashed</a:t>
            </a:r>
            <a:r>
              <a:rPr lang="en-US" sz="1600" dirty="0"/>
              <a:t> Khan&lt;/td&gt;</a:t>
            </a:r>
          </a:p>
          <a:p>
            <a:r>
              <a:rPr lang="en-US" sz="1600" dirty="0"/>
              <a:t>            &lt;td&gt;55&lt;/td&gt;</a:t>
            </a:r>
          </a:p>
          <a:p>
            <a:r>
              <a:rPr lang="en-US" sz="1600" dirty="0"/>
              <a:t>            &lt;td&gt;Khulna&lt;/td&gt;</a:t>
            </a:r>
          </a:p>
          <a:p>
            <a:r>
              <a:rPr lang="en-US" sz="1600" dirty="0"/>
              <a:t>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&lt;/</a:t>
            </a:r>
            <a:r>
              <a:rPr lang="en-US" sz="1600" dirty="0" err="1"/>
              <a:t>tbody</a:t>
            </a:r>
            <a:r>
              <a:rPr lang="en-US" sz="1600" dirty="0"/>
              <a:t>&gt;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&lt;/table&gt;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 &lt;/body&gt;</a:t>
            </a:r>
          </a:p>
          <a:p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84773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059" y="1676400"/>
            <a:ext cx="4267200" cy="6155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</a:t>
            </a:r>
            <a:r>
              <a:rPr lang="as-IN" b="1" dirty="0"/>
              <a:t>এ </a:t>
            </a:r>
            <a:r>
              <a:rPr lang="en-US" b="1" dirty="0"/>
              <a:t>Form </a:t>
            </a:r>
            <a:r>
              <a:rPr lang="as-IN" b="1" dirty="0"/>
              <a:t>কি</a:t>
            </a:r>
            <a:r>
              <a:rPr lang="as-IN" b="1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24200"/>
            <a:ext cx="10662919" cy="2462213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as-IN" sz="2000" dirty="0">
                <a:latin typeface="Bahnschrift" panose="020B0502040204020203" pitchFamily="34" charset="0"/>
              </a:rPr>
              <a:t>সাইটের ব্যবহারকারীদের থেকে সরাসরি তথ্য নেয়ার যে মাধ্যম সেটাকে বলা হয় </a:t>
            </a:r>
            <a:r>
              <a:rPr lang="en-US" sz="2000" dirty="0">
                <a:latin typeface="Bahnschrift" panose="020B0502040204020203" pitchFamily="34" charset="0"/>
              </a:rPr>
              <a:t>form। </a:t>
            </a:r>
            <a:r>
              <a:rPr lang="as-IN" sz="2000" dirty="0">
                <a:latin typeface="Bahnschrift" panose="020B0502040204020203" pitchFamily="34" charset="0"/>
              </a:rPr>
              <a:t>বিশেষ করে ডাইনামিক এবং ডাটাবেজ নির্ভর ওয়েব সাইটের লগ ইন সিস্টেম, ভোটিং সিস্টেম, কন্টাক্ট ফর্ম সহ ব্যবহারকারীর তথ্য সংগ্রহ করার জন্য এইচটিএমএল ফর্ম ব্যবহৃত হয়ে থাকে।</a:t>
            </a:r>
          </a:p>
          <a:p>
            <a:pPr algn="just" fontAlgn="base"/>
            <a:r>
              <a:rPr lang="en-US" sz="2000" dirty="0">
                <a:latin typeface="Bahnschrift" panose="020B0502040204020203" pitchFamily="34" charset="0"/>
              </a:rPr>
              <a:t>Form </a:t>
            </a:r>
            <a:r>
              <a:rPr lang="as-IN" sz="2000" dirty="0">
                <a:latin typeface="Bahnschrift" panose="020B0502040204020203" pitchFamily="34" charset="0"/>
              </a:rPr>
              <a:t>ট্যাগ দিয়ে </a:t>
            </a:r>
            <a:r>
              <a:rPr lang="en-US" sz="2000" dirty="0">
                <a:latin typeface="Bahnschrift" panose="020B0502040204020203" pitchFamily="34" charset="0"/>
              </a:rPr>
              <a:t>user/visitor </a:t>
            </a:r>
            <a:r>
              <a:rPr lang="as-IN" sz="2000" dirty="0">
                <a:latin typeface="Bahnschrift" panose="020B0502040204020203" pitchFamily="34" charset="0"/>
              </a:rPr>
              <a:t>দের </a:t>
            </a:r>
            <a:r>
              <a:rPr lang="en-US" sz="2000" dirty="0">
                <a:latin typeface="Bahnschrift" panose="020B0502040204020203" pitchFamily="34" charset="0"/>
              </a:rPr>
              <a:t>information collect </a:t>
            </a:r>
            <a:r>
              <a:rPr lang="as-IN" sz="2000" dirty="0">
                <a:latin typeface="Bahnschrift" panose="020B0502040204020203" pitchFamily="34" charset="0"/>
              </a:rPr>
              <a:t>করার পর আপনাকে </a:t>
            </a:r>
            <a:r>
              <a:rPr lang="en-US" sz="2000" dirty="0">
                <a:latin typeface="Bahnschrift" panose="020B0502040204020203" pitchFamily="34" charset="0"/>
              </a:rPr>
              <a:t>Database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backend script </a:t>
            </a:r>
            <a:r>
              <a:rPr lang="as-IN" sz="2000" dirty="0">
                <a:latin typeface="Bahnschrift" panose="020B0502040204020203" pitchFamily="34" charset="0"/>
              </a:rPr>
              <a:t>অর্থাৎ </a:t>
            </a:r>
            <a:r>
              <a:rPr lang="en-US" sz="2000" dirty="0">
                <a:latin typeface="Bahnschrift" panose="020B0502040204020203" pitchFamily="34" charset="0"/>
              </a:rPr>
              <a:t>ASP, PHP or python </a:t>
            </a:r>
            <a:r>
              <a:rPr lang="as-IN" sz="2000" dirty="0">
                <a:latin typeface="Bahnschrift" panose="020B0502040204020203" pitchFamily="34" charset="0"/>
              </a:rPr>
              <a:t>ইত্যাদি দিয়ে </a:t>
            </a:r>
            <a:r>
              <a:rPr lang="en-US" sz="2000" dirty="0">
                <a:latin typeface="Bahnschrift" panose="020B0502040204020203" pitchFamily="34" charset="0"/>
              </a:rPr>
              <a:t>process </a:t>
            </a:r>
            <a:r>
              <a:rPr lang="as-IN" sz="2000" dirty="0">
                <a:latin typeface="Bahnschrift" panose="020B0502040204020203" pitchFamily="34" charset="0"/>
              </a:rPr>
              <a:t>করে সংরক্ষন করতে পারবেন।</a:t>
            </a:r>
          </a:p>
          <a:p>
            <a:pPr algn="just" fontAlgn="base"/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&lt;</a:t>
            </a:r>
            <a:r>
              <a:rPr lang="en-US" sz="2000" dirty="0">
                <a:latin typeface="Bahnschrift" panose="020B0502040204020203" pitchFamily="34" charset="0"/>
              </a:rPr>
              <a:t>form&gt;—&lt;/form&gt; </a:t>
            </a:r>
            <a:r>
              <a:rPr lang="as-IN" sz="2000" dirty="0">
                <a:latin typeface="Bahnschrift" panose="020B0502040204020203" pitchFamily="34" charset="0"/>
              </a:rPr>
              <a:t>এই ট্যাগ এর মাধ্যমে </a:t>
            </a:r>
            <a:r>
              <a:rPr lang="en-US" sz="2000" dirty="0">
                <a:latin typeface="Bahnschrift" panose="020B0502040204020203" pitchFamily="34" charset="0"/>
              </a:rPr>
              <a:t>code </a:t>
            </a:r>
            <a:r>
              <a:rPr lang="as-IN" sz="2000" dirty="0">
                <a:latin typeface="Bahnschrift" panose="020B0502040204020203" pitchFamily="34" charset="0"/>
              </a:rPr>
              <a:t>করতে হয়। </a:t>
            </a:r>
            <a:r>
              <a:rPr lang="en-US" sz="2000" dirty="0">
                <a:latin typeface="Bahnschrift" panose="020B0502040204020203" pitchFamily="34" charset="0"/>
              </a:rPr>
              <a:t>Information process </a:t>
            </a:r>
            <a:r>
              <a:rPr lang="as-IN" sz="2000" dirty="0">
                <a:latin typeface="Bahnschrift" panose="020B0502040204020203" pitchFamily="34" charset="0"/>
              </a:rPr>
              <a:t>করতে বিভিন্ন </a:t>
            </a:r>
            <a:r>
              <a:rPr lang="en-US" sz="2000" dirty="0">
                <a:latin typeface="Bahnschrift" panose="020B0502040204020203" pitchFamily="34" charset="0"/>
              </a:rPr>
              <a:t>Tags &amp; Attributes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করতে হয়।</a:t>
            </a:r>
          </a:p>
          <a:p>
            <a:pPr algn="just"/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03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676400"/>
            <a:ext cx="4569841" cy="6155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Form </a:t>
            </a:r>
            <a:r>
              <a:rPr lang="en-US" b="1" dirty="0" smtClean="0"/>
              <a:t>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2971800"/>
            <a:ext cx="10662919" cy="2739211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Bahnschrift" panose="020B0502040204020203" pitchFamily="34" charset="0"/>
              </a:rPr>
              <a:t>form </a:t>
            </a:r>
            <a:r>
              <a:rPr lang="as-IN" sz="2000" b="1" dirty="0">
                <a:latin typeface="Bahnschrift" panose="020B0502040204020203" pitchFamily="34" charset="0"/>
              </a:rPr>
              <a:t>তৈরী করার জন্য ব্যবহৃত &lt;</a:t>
            </a:r>
            <a:r>
              <a:rPr lang="en-US" sz="2000" b="1" dirty="0">
                <a:latin typeface="Bahnschrift" panose="020B0502040204020203" pitchFamily="34" charset="0"/>
              </a:rPr>
              <a:t>form&gt; tag </a:t>
            </a:r>
            <a:r>
              <a:rPr lang="as-IN" sz="2000" b="1" dirty="0">
                <a:latin typeface="Bahnschrift" panose="020B0502040204020203" pitchFamily="34" charset="0"/>
              </a:rPr>
              <a:t>এ বহুল বেবহত </a:t>
            </a:r>
            <a:r>
              <a:rPr lang="en-US" sz="2000" b="1" dirty="0">
                <a:latin typeface="Bahnschrift" panose="020B0502040204020203" pitchFamily="34" charset="0"/>
              </a:rPr>
              <a:t>Attributes </a:t>
            </a:r>
            <a:r>
              <a:rPr lang="as-IN" sz="2000" b="1" dirty="0">
                <a:latin typeface="Bahnschrift" panose="020B0502040204020203" pitchFamily="34" charset="0"/>
              </a:rPr>
              <a:t>গুলো </a:t>
            </a:r>
            <a:r>
              <a:rPr lang="as-IN" sz="2000" b="1" dirty="0" smtClean="0">
                <a:latin typeface="Bahnschrift" panose="020B0502040204020203" pitchFamily="34" charset="0"/>
              </a:rPr>
              <a:t>হল-</a:t>
            </a:r>
            <a:endParaRPr lang="en-US" sz="2000" b="1" dirty="0" smtClean="0">
              <a:latin typeface="Bahnschrift" panose="020B0502040204020203" pitchFamily="34" charset="0"/>
            </a:endParaRPr>
          </a:p>
          <a:p>
            <a:endParaRPr lang="as-IN" sz="2000" b="1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Bahnschrift" panose="020B0502040204020203" pitchFamily="34" charset="0"/>
              </a:rPr>
              <a:t>Action</a:t>
            </a:r>
            <a:r>
              <a:rPr lang="en-US" sz="2000" dirty="0">
                <a:latin typeface="Bahnschrift" panose="020B0502040204020203" pitchFamily="34" charset="0"/>
              </a:rPr>
              <a:t> </a:t>
            </a:r>
            <a:r>
              <a:rPr lang="as-IN" sz="2000" dirty="0">
                <a:latin typeface="Bahnschrift" panose="020B0502040204020203" pitchFamily="34" charset="0"/>
              </a:rPr>
              <a:t>এই </a:t>
            </a:r>
            <a:r>
              <a:rPr lang="en-US" sz="2000" dirty="0">
                <a:latin typeface="Bahnschrift" panose="020B0502040204020203" pitchFamily="34" charset="0"/>
              </a:rPr>
              <a:t>attribute </a:t>
            </a:r>
            <a:r>
              <a:rPr lang="as-IN" sz="2000" dirty="0">
                <a:latin typeface="Bahnschrift" panose="020B0502040204020203" pitchFamily="34" charset="0"/>
              </a:rPr>
              <a:t>এর মাধ্যমে </a:t>
            </a:r>
            <a:r>
              <a:rPr lang="en-US" sz="2000" dirty="0">
                <a:latin typeface="Bahnschrift" panose="020B0502040204020203" pitchFamily="34" charset="0"/>
              </a:rPr>
              <a:t>backend script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data pass </a:t>
            </a:r>
            <a:r>
              <a:rPr lang="as-IN" sz="2000" dirty="0">
                <a:latin typeface="Bahnschrift" panose="020B0502040204020203" pitchFamily="34" charset="0"/>
              </a:rPr>
              <a:t>করে</a:t>
            </a:r>
            <a:r>
              <a:rPr lang="as-IN" sz="2000" dirty="0" smtClean="0">
                <a:latin typeface="Bahnschrift" panose="020B0502040204020203" pitchFamily="34" charset="0"/>
              </a:rPr>
              <a:t>।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Bahnschrift" panose="020B0502040204020203" pitchFamily="34" charset="0"/>
              </a:rPr>
              <a:t>Target</a:t>
            </a:r>
            <a:r>
              <a:rPr lang="en-US" sz="2000" dirty="0">
                <a:latin typeface="Bahnschrift" panose="020B0502040204020203" pitchFamily="34" charset="0"/>
              </a:rPr>
              <a:t> </a:t>
            </a:r>
            <a:r>
              <a:rPr lang="as-IN" sz="2000" dirty="0">
                <a:latin typeface="Bahnschrift" panose="020B0502040204020203" pitchFamily="34" charset="0"/>
              </a:rPr>
              <a:t>এই </a:t>
            </a:r>
            <a:r>
              <a:rPr lang="en-US" sz="2000" dirty="0">
                <a:latin typeface="Bahnschrift" panose="020B0502040204020203" pitchFamily="34" charset="0"/>
              </a:rPr>
              <a:t>attribute </a:t>
            </a:r>
            <a:r>
              <a:rPr lang="as-IN" sz="2000" dirty="0">
                <a:latin typeface="Bahnschrift" panose="020B0502040204020203" pitchFamily="34" charset="0"/>
              </a:rPr>
              <a:t>এর কাজ হল </a:t>
            </a:r>
            <a:r>
              <a:rPr lang="en-US" sz="2000" dirty="0">
                <a:latin typeface="Bahnschrift" panose="020B0502040204020203" pitchFamily="34" charset="0"/>
              </a:rPr>
              <a:t>database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pass </a:t>
            </a:r>
            <a:r>
              <a:rPr lang="as-IN" sz="2000" dirty="0">
                <a:latin typeface="Bahnschrift" panose="020B0502040204020203" pitchFamily="34" charset="0"/>
              </a:rPr>
              <a:t>হওয়া </a:t>
            </a:r>
            <a:r>
              <a:rPr lang="en-US" sz="2000" dirty="0">
                <a:latin typeface="Bahnschrift" panose="020B0502040204020203" pitchFamily="34" charset="0"/>
              </a:rPr>
              <a:t>result </a:t>
            </a:r>
            <a:r>
              <a:rPr lang="as-IN" sz="2000" dirty="0">
                <a:latin typeface="Bahnschrift" panose="020B0502040204020203" pitchFamily="34" charset="0"/>
              </a:rPr>
              <a:t>টি </a:t>
            </a:r>
            <a:r>
              <a:rPr lang="en-US" sz="2000" dirty="0">
                <a:latin typeface="Bahnschrift" panose="020B0502040204020203" pitchFamily="34" charset="0"/>
              </a:rPr>
              <a:t>new tab (window), frame </a:t>
            </a:r>
            <a:r>
              <a:rPr lang="as-IN" sz="2000" dirty="0">
                <a:latin typeface="Bahnschrift" panose="020B0502040204020203" pitchFamily="34" charset="0"/>
              </a:rPr>
              <a:t>অথবা </a:t>
            </a:r>
            <a:r>
              <a:rPr lang="en-US" sz="2000" dirty="0">
                <a:latin typeface="Bahnschrift" panose="020B0502040204020203" pitchFamily="34" charset="0"/>
              </a:rPr>
              <a:t>current window </a:t>
            </a:r>
            <a:r>
              <a:rPr lang="as-IN" sz="2000" dirty="0">
                <a:latin typeface="Bahnschrift" panose="020B0502040204020203" pitchFamily="34" charset="0"/>
              </a:rPr>
              <a:t>তে </a:t>
            </a:r>
            <a:r>
              <a:rPr lang="en-US" sz="2000" dirty="0">
                <a:latin typeface="Bahnschrift" panose="020B0502040204020203" pitchFamily="34" charset="0"/>
              </a:rPr>
              <a:t>show </a:t>
            </a:r>
            <a:r>
              <a:rPr lang="as-IN" sz="2000" dirty="0">
                <a:latin typeface="Bahnschrift" panose="020B0502040204020203" pitchFamily="34" charset="0"/>
              </a:rPr>
              <a:t>সেটাকে </a:t>
            </a:r>
            <a:r>
              <a:rPr lang="en-US" sz="2000" dirty="0">
                <a:latin typeface="Bahnschrift" panose="020B0502040204020203" pitchFamily="34" charset="0"/>
              </a:rPr>
              <a:t>specify </a:t>
            </a:r>
            <a:r>
              <a:rPr lang="as-IN" sz="2000" dirty="0">
                <a:latin typeface="Bahnschrift" panose="020B0502040204020203" pitchFamily="34" charset="0"/>
              </a:rPr>
              <a:t>করা। এর </a:t>
            </a:r>
            <a:r>
              <a:rPr lang="en-US" sz="2000" dirty="0">
                <a:latin typeface="Bahnschrift" panose="020B0502040204020203" pitchFamily="34" charset="0"/>
              </a:rPr>
              <a:t>value </a:t>
            </a:r>
            <a:r>
              <a:rPr lang="as-IN" sz="2000" dirty="0">
                <a:latin typeface="Bahnschrift" panose="020B0502040204020203" pitchFamily="34" charset="0"/>
              </a:rPr>
              <a:t>গুলো হল _</a:t>
            </a:r>
            <a:r>
              <a:rPr lang="en-US" sz="2000" dirty="0">
                <a:latin typeface="Bahnschrift" panose="020B0502040204020203" pitchFamily="34" charset="0"/>
              </a:rPr>
              <a:t>self, _blank, _top </a:t>
            </a:r>
            <a:r>
              <a:rPr lang="as-IN" sz="2000" dirty="0">
                <a:latin typeface="Bahnschrift" panose="020B0502040204020203" pitchFamily="34" charset="0"/>
              </a:rPr>
              <a:t>এবং _</a:t>
            </a:r>
            <a:r>
              <a:rPr lang="en-US" sz="2000" dirty="0" smtClean="0">
                <a:latin typeface="Bahnschrift" panose="020B0502040204020203" pitchFamily="34" charset="0"/>
              </a:rPr>
              <a:t>parent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>
                <a:latin typeface="Bahnschrift" panose="020B0502040204020203" pitchFamily="34" charset="0"/>
              </a:rPr>
              <a:t>Enctype</a:t>
            </a:r>
            <a:r>
              <a:rPr lang="en-US" sz="2000" dirty="0">
                <a:latin typeface="Bahnschrift" panose="020B0502040204020203" pitchFamily="34" charset="0"/>
              </a:rPr>
              <a:t> </a:t>
            </a:r>
            <a:r>
              <a:rPr lang="as-IN" sz="2000" dirty="0">
                <a:latin typeface="Bahnschrift" panose="020B0502040204020203" pitchFamily="34" charset="0"/>
              </a:rPr>
              <a:t>এই </a:t>
            </a:r>
            <a:r>
              <a:rPr lang="en-US" sz="2000" dirty="0">
                <a:latin typeface="Bahnschrift" panose="020B0502040204020203" pitchFamily="34" charset="0"/>
              </a:rPr>
              <a:t>attribute </a:t>
            </a:r>
            <a:r>
              <a:rPr lang="as-IN" sz="2000" dirty="0">
                <a:latin typeface="Bahnschrift" panose="020B0502040204020203" pitchFamily="34" charset="0"/>
              </a:rPr>
              <a:t>টি </a:t>
            </a:r>
            <a:r>
              <a:rPr lang="en-US" sz="2000" dirty="0">
                <a:latin typeface="Bahnschrift" panose="020B0502040204020203" pitchFamily="34" charset="0"/>
              </a:rPr>
              <a:t>data </a:t>
            </a:r>
            <a:r>
              <a:rPr lang="as-IN" sz="2000" dirty="0">
                <a:latin typeface="Bahnschrift" panose="020B0502040204020203" pitchFamily="34" charset="0"/>
              </a:rPr>
              <a:t>কে কিভাবে</a:t>
            </a:r>
            <a:r>
              <a:rPr lang="en-US" sz="2000" dirty="0">
                <a:latin typeface="Bahnschrift" panose="020B0502040204020203" pitchFamily="34" charset="0"/>
              </a:rPr>
              <a:t>server </a:t>
            </a:r>
            <a:r>
              <a:rPr lang="as-IN" sz="2000" dirty="0">
                <a:latin typeface="Bahnschrift" panose="020B0502040204020203" pitchFamily="34" charset="0"/>
              </a:rPr>
              <a:t>এ </a:t>
            </a:r>
            <a:r>
              <a:rPr lang="en-US" sz="2000" dirty="0">
                <a:latin typeface="Bahnschrift" panose="020B0502040204020203" pitchFamily="34" charset="0"/>
              </a:rPr>
              <a:t>submit/</a:t>
            </a:r>
            <a:r>
              <a:rPr lang="as-IN" sz="2000" dirty="0">
                <a:latin typeface="Bahnschrift" panose="020B0502040204020203" pitchFamily="34" charset="0"/>
              </a:rPr>
              <a:t>পাঠানোর পূর্বে </a:t>
            </a:r>
            <a:r>
              <a:rPr lang="en-US" sz="2000" dirty="0">
                <a:latin typeface="Bahnschrift" panose="020B0502040204020203" pitchFamily="34" charset="0"/>
              </a:rPr>
              <a:t>encode </a:t>
            </a:r>
            <a:r>
              <a:rPr lang="as-IN" sz="2000" dirty="0">
                <a:latin typeface="Bahnschrift" panose="020B0502040204020203" pitchFamily="34" charset="0"/>
              </a:rPr>
              <a:t>করে সেটাই নির্ধারণ করে।</a:t>
            </a:r>
            <a:r>
              <a:rPr lang="as-IN" dirty="0"/>
              <a:t> 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4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143000"/>
            <a:ext cx="4722241" cy="6155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Form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3693319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000" dirty="0">
                <a:latin typeface="Bahnschrift" panose="020B0502040204020203" pitchFamily="34" charset="0"/>
              </a:rPr>
              <a:t>Visitor </a:t>
            </a:r>
            <a:r>
              <a:rPr lang="as-IN" sz="2000" dirty="0">
                <a:latin typeface="Bahnschrift" panose="020B0502040204020203" pitchFamily="34" charset="0"/>
              </a:rPr>
              <a:t>দের </a:t>
            </a:r>
            <a:r>
              <a:rPr lang="en-US" sz="2000" dirty="0">
                <a:latin typeface="Bahnschrift" panose="020B0502040204020203" pitchFamily="34" charset="0"/>
              </a:rPr>
              <a:t>Data collect </a:t>
            </a:r>
            <a:r>
              <a:rPr lang="as-IN" sz="2000" dirty="0">
                <a:latin typeface="Bahnschrift" panose="020B0502040204020203" pitchFamily="34" charset="0"/>
              </a:rPr>
              <a:t>করার জন্য কিছু </a:t>
            </a:r>
            <a:r>
              <a:rPr lang="en-US" sz="2000" dirty="0">
                <a:latin typeface="Bahnschrift" panose="020B0502040204020203" pitchFamily="34" charset="0"/>
              </a:rPr>
              <a:t>form control </a:t>
            </a:r>
            <a:r>
              <a:rPr lang="as-IN" sz="2000" dirty="0">
                <a:latin typeface="Bahnschrift" panose="020B0502040204020203" pitchFamily="34" charset="0"/>
              </a:rPr>
              <a:t>আছে, যেখানে </a:t>
            </a:r>
            <a:r>
              <a:rPr lang="en-US" sz="2000" dirty="0">
                <a:latin typeface="Bahnschrift" panose="020B0502040204020203" pitchFamily="34" charset="0"/>
              </a:rPr>
              <a:t>input type </a:t>
            </a:r>
            <a:r>
              <a:rPr lang="as-IN" sz="2000" dirty="0">
                <a:latin typeface="Bahnschrift" panose="020B0502040204020203" pitchFamily="34" charset="0"/>
              </a:rPr>
              <a:t>পরিবর্তন এর মাধ্যমে কি কি ধরনের </a:t>
            </a:r>
            <a:r>
              <a:rPr lang="en-US" sz="2000" dirty="0">
                <a:latin typeface="Bahnschrift" panose="020B0502040204020203" pitchFamily="34" charset="0"/>
              </a:rPr>
              <a:t>data </a:t>
            </a:r>
            <a:r>
              <a:rPr lang="as-IN" sz="2000" dirty="0">
                <a:latin typeface="Bahnschrift" panose="020B0502040204020203" pitchFamily="34" charset="0"/>
              </a:rPr>
              <a:t>কিভাবে </a:t>
            </a:r>
            <a:r>
              <a:rPr lang="en-US" sz="2000" dirty="0">
                <a:latin typeface="Bahnschrift" panose="020B0502040204020203" pitchFamily="34" charset="0"/>
              </a:rPr>
              <a:t>collect </a:t>
            </a:r>
            <a:r>
              <a:rPr lang="as-IN" sz="2000" dirty="0">
                <a:latin typeface="Bahnschrift" panose="020B0502040204020203" pitchFamily="34" charset="0"/>
              </a:rPr>
              <a:t>করবেন সেটা নির্ধারণ করতে পারবেন। চলুন দেখা </a:t>
            </a:r>
            <a:r>
              <a:rPr lang="as-IN" sz="2000" dirty="0" smtClean="0">
                <a:latin typeface="Bahnschrift" panose="020B0502040204020203" pitchFamily="34" charset="0"/>
              </a:rPr>
              <a:t>যাক-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 fontAlgn="base"/>
            <a:endParaRPr lang="as-IN" sz="2000" dirty="0">
              <a:latin typeface="Bahnschrift" panose="020B0502040204020203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Text Input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Checkboxes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Radio Box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Select Box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File Select boxes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Hidden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Clickable Buttons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Submit and Reset Button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533400"/>
            <a:ext cx="5865241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input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154436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Text Input Controls </a:t>
            </a:r>
            <a:r>
              <a:rPr lang="as-IN" sz="2000" dirty="0">
                <a:latin typeface="Bahnschrift" panose="020B0502040204020203" pitchFamily="34" charset="0"/>
              </a:rPr>
              <a:t>সাধারণত তিন ধরনের হয়ে থাকে যা আপনি </a:t>
            </a:r>
            <a:r>
              <a:rPr lang="en-US" sz="2000" dirty="0">
                <a:latin typeface="Bahnschrift" panose="020B0502040204020203" pitchFamily="34" charset="0"/>
              </a:rPr>
              <a:t>HTML FORM </a:t>
            </a:r>
            <a:r>
              <a:rPr lang="as-IN" sz="2000" dirty="0">
                <a:latin typeface="Bahnschrift" panose="020B0502040204020203" pitchFamily="34" charset="0"/>
              </a:rPr>
              <a:t>এ ব্যাবহার করতে পারবেন</a:t>
            </a:r>
            <a:r>
              <a:rPr lang="as-IN" sz="2000" dirty="0" smtClean="0">
                <a:latin typeface="Bahnschrift" panose="020B0502040204020203" pitchFamily="34" charset="0"/>
              </a:rPr>
              <a:t>।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Single-line text input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Password input controls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Multiple-Line Text Input Controls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421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838200"/>
            <a:ext cx="7312660" cy="6155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Single-line text input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905000"/>
            <a:ext cx="10662919" cy="3416320"/>
          </a:xfrm>
        </p:spPr>
        <p:txBody>
          <a:bodyPr>
            <a:normAutofit fontScale="70000" lnSpcReduction="20000"/>
          </a:bodyPr>
          <a:lstStyle/>
          <a:p>
            <a:r>
              <a:rPr lang="as-IN" dirty="0"/>
              <a:t>এই </a:t>
            </a:r>
            <a:r>
              <a:rPr lang="en-US" dirty="0"/>
              <a:t>Control </a:t>
            </a:r>
            <a:r>
              <a:rPr lang="as-IN" dirty="0"/>
              <a:t>টি </a:t>
            </a:r>
            <a:r>
              <a:rPr lang="en-US" dirty="0"/>
              <a:t>user </a:t>
            </a:r>
            <a:r>
              <a:rPr lang="as-IN" dirty="0"/>
              <a:t>থেকে শুধু মাত্র এক লাইনে </a:t>
            </a:r>
            <a:r>
              <a:rPr lang="en-US" dirty="0"/>
              <a:t>input </a:t>
            </a:r>
            <a:r>
              <a:rPr lang="as-IN" dirty="0"/>
              <a:t>নেওয়ার জন্য ব্যবহৃত হয়। যেমন, সার্চ বাক্স, নাম ইত্যাদি। আর এটি তৈরী করতে হয় </a:t>
            </a:r>
            <a:r>
              <a:rPr lang="en-US" dirty="0"/>
              <a:t>HTML </a:t>
            </a:r>
            <a:r>
              <a:rPr lang="as-IN" dirty="0"/>
              <a:t>এর &lt;</a:t>
            </a:r>
            <a:r>
              <a:rPr lang="en-US" dirty="0"/>
              <a:t>input&gt; tag </a:t>
            </a:r>
            <a:r>
              <a:rPr lang="as-IN" dirty="0"/>
              <a:t>ব্যবহার করার মাধ্যমে</a:t>
            </a:r>
            <a:r>
              <a:rPr lang="as-IN" dirty="0" smtClean="0"/>
              <a:t>।</a:t>
            </a:r>
            <a:endParaRPr lang="en-US" dirty="0" smtClean="0"/>
          </a:p>
          <a:p>
            <a:endParaRPr lang="en-US" dirty="0"/>
          </a:p>
          <a:p>
            <a:r>
              <a:rPr lang="en-US" sz="2400" b="1" dirty="0" smtClean="0"/>
              <a:t>Example:</a:t>
            </a:r>
          </a:p>
          <a:p>
            <a:endParaRPr lang="en-US" sz="2400" b="1" dirty="0" smtClean="0"/>
          </a:p>
          <a:p>
            <a:r>
              <a:rPr lang="en-US" sz="2400" dirty="0"/>
              <a:t>&lt;form &gt;</a:t>
            </a:r>
          </a:p>
          <a:p>
            <a:r>
              <a:rPr lang="en-US" sz="2400" dirty="0"/>
              <a:t>         First name: &lt;input type = "text" name = "</a:t>
            </a:r>
            <a:r>
              <a:rPr lang="en-US" sz="2400" dirty="0" err="1"/>
              <a:t>first_name</a:t>
            </a:r>
            <a:r>
              <a:rPr lang="en-US" sz="2400" dirty="0"/>
              <a:t>" /&gt;</a:t>
            </a:r>
          </a:p>
          <a:p>
            <a:r>
              <a:rPr lang="en-US" sz="2400" dirty="0"/>
              <a:t>          </a:t>
            </a:r>
          </a:p>
          <a:p>
            <a:r>
              <a:rPr lang="en-US" sz="2400" dirty="0"/>
              <a:t>         Last name: &lt;input type = "text" name = "</a:t>
            </a:r>
            <a:r>
              <a:rPr lang="en-US" sz="2400" dirty="0" err="1"/>
              <a:t>last_name</a:t>
            </a:r>
            <a:r>
              <a:rPr lang="en-US" sz="2400" dirty="0"/>
              <a:t>" /&gt;</a:t>
            </a:r>
          </a:p>
          <a:p>
            <a:r>
              <a:rPr lang="en-US" sz="2400" dirty="0"/>
              <a:t>      &lt;/form&gt;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42584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19200"/>
            <a:ext cx="9979659" cy="49244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Single-line text input controls </a:t>
            </a:r>
            <a:r>
              <a:rPr lang="en-US" sz="3200" b="1" dirty="0" err="1"/>
              <a:t>এর</a:t>
            </a:r>
            <a:r>
              <a:rPr lang="en-US" sz="3200" b="1" dirty="0"/>
              <a:t> attributes </a:t>
            </a:r>
            <a:r>
              <a:rPr lang="en-US" sz="3200" b="1" dirty="0" err="1"/>
              <a:t>কি</a:t>
            </a:r>
            <a:r>
              <a:rPr lang="en-US" sz="3200" b="1" dirty="0"/>
              <a:t> </a:t>
            </a:r>
            <a:r>
              <a:rPr lang="en-US" sz="3200" b="1" dirty="0" err="1"/>
              <a:t>কি</a:t>
            </a:r>
            <a:r>
              <a:rPr lang="en-US" sz="3200" b="1" dirty="0" smtClean="0"/>
              <a:t>?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28800" y="1981200"/>
          <a:ext cx="8839200" cy="444969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420230445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1143804188"/>
                    </a:ext>
                  </a:extLst>
                </a:gridCol>
              </a:tblGrid>
              <a:tr h="3552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effectLst/>
                        </a:rPr>
                        <a:t>Sr.No</a:t>
                      </a:r>
                    </a:p>
                  </a:txBody>
                  <a:tcPr marL="20017" marR="20017" marT="10009" marB="10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  attribute </a:t>
                      </a:r>
                      <a:r>
                        <a:rPr lang="as-IN" sz="1800" b="1" dirty="0">
                          <a:effectLst/>
                        </a:rPr>
                        <a:t>এর নাম এবং তার ব্যবহার</a:t>
                      </a:r>
                    </a:p>
                  </a:txBody>
                  <a:tcPr marL="20017" marR="20017" marT="10009" marB="10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181114"/>
                  </a:ext>
                </a:extLst>
              </a:tr>
              <a:tr h="965434">
                <a:tc>
                  <a:txBody>
                    <a:bodyPr/>
                    <a:lstStyle/>
                    <a:p>
                      <a:pPr fontAlgn="t"/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১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Bahnschrift" panose="020B0502040204020203" pitchFamily="34" charset="0"/>
                        </a:rPr>
                        <a:t>type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কি টাইপের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input control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সেটি নির্ধারণ করার জন্য ব্যবহৃত হয়। সাধারণত এটার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value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হিসেবে </a:t>
                      </a:r>
                      <a:r>
                        <a:rPr lang="en-US" sz="1800" b="1" dirty="0" smtClean="0">
                          <a:effectLst/>
                          <a:latin typeface="Bahnschrift" panose="020B0502040204020203" pitchFamily="34" charset="0"/>
                        </a:rPr>
                        <a:t>text</a:t>
                      </a:r>
                      <a:r>
                        <a:rPr lang="en-US" sz="1800" b="1" baseline="0" dirty="0" smtClean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b="0" dirty="0" smtClean="0">
                          <a:effectLst/>
                          <a:latin typeface="Bahnschrift" panose="020B0502040204020203" pitchFamily="34" charset="0"/>
                        </a:rPr>
                        <a:t>সেট </a:t>
                      </a:r>
                      <a:r>
                        <a:rPr lang="as-IN" sz="1800" b="0" dirty="0">
                          <a:effectLst/>
                          <a:latin typeface="Bahnschrift" panose="020B0502040204020203" pitchFamily="34" charset="0"/>
                        </a:rPr>
                        <a:t>করা হয় 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342609"/>
                  </a:ext>
                </a:extLst>
              </a:tr>
              <a:tr h="965434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২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Bahnschrift" panose="020B0502040204020203" pitchFamily="34" charset="0"/>
                        </a:rPr>
                        <a:t>name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Input Control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 দেওয়া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value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টি সার্ভার এ কি নামে যাবে, বা সার্ভার থেকে কি নামে গ্রহণ হবে সেটা নির্ধারণের জন্য ব্যবহৃত হয়।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686704"/>
                  </a:ext>
                </a:extLst>
              </a:tr>
              <a:tr h="660322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৩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value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সার্ভার এ কোনো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initial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বা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default value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পাঠানোর জন্য ব্যবহৃত হয়।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849674"/>
                  </a:ext>
                </a:extLst>
              </a:tr>
              <a:tr h="660322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৪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size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characters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ভিত্তিতে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input control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size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নির্ধারণের জন্য ব্যবহৃত হয়।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24529"/>
                  </a:ext>
                </a:extLst>
              </a:tr>
              <a:tr h="812878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৫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 err="1">
                          <a:effectLst/>
                          <a:latin typeface="Bahnschrift" panose="020B0502040204020203" pitchFamily="34" charset="0"/>
                        </a:rPr>
                        <a:t>maxlength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Text </a:t>
                      </a:r>
                      <a:r>
                        <a:rPr lang="en-US" sz="1800" dirty="0" err="1">
                          <a:effectLst/>
                          <a:latin typeface="Bahnschrift" panose="020B0502040204020203" pitchFamily="34" charset="0"/>
                        </a:rPr>
                        <a:t>Controle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 সর্বোচ্চ কতগুলো </a:t>
                      </a:r>
                      <a:r>
                        <a:rPr lang="en-US" sz="1800" dirty="0" err="1">
                          <a:effectLst/>
                          <a:latin typeface="Bahnschrift" panose="020B0502040204020203" pitchFamily="34" charset="0"/>
                        </a:rPr>
                        <a:t>chracter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ইনপুট দিতে পারবে, তা নির্ধারণের জন্য ব্যবহৃত হয়।</a:t>
                      </a:r>
                    </a:p>
                  </a:txBody>
                  <a:tcPr marL="20017" marR="20017" marT="10009" marB="1000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92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60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609600"/>
            <a:ext cx="6170041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Single line input tag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10896600" cy="430887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&lt;form &gt;</a:t>
            </a:r>
          </a:p>
          <a:p>
            <a:r>
              <a:rPr lang="en-US" sz="2000" dirty="0"/>
              <a:t>          Input Type color:  &lt;input type="color" name="</a:t>
            </a:r>
            <a:r>
              <a:rPr lang="en-US" sz="2000" dirty="0" err="1"/>
              <a:t>favcolor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Date:  &lt;input type="date" name="</a:t>
            </a:r>
            <a:r>
              <a:rPr lang="en-US" sz="2000" dirty="0" err="1"/>
              <a:t>bday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(date and time):  &lt;input type="</a:t>
            </a:r>
            <a:r>
              <a:rPr lang="en-US" sz="2000" dirty="0" err="1"/>
              <a:t>datetime</a:t>
            </a:r>
            <a:r>
              <a:rPr lang="en-US" sz="2000" dirty="0"/>
              <a:t>-local" name="</a:t>
            </a:r>
            <a:r>
              <a:rPr lang="en-US" sz="2000" dirty="0" err="1"/>
              <a:t>bdaytime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E-mail:   &lt;input type="email" name="email"&gt;&lt;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Month: &lt;input type="month" name="</a:t>
            </a:r>
            <a:r>
              <a:rPr lang="en-US" sz="2000" dirty="0" err="1"/>
              <a:t>bdaymonth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Number: &lt;input type="number" name="quantity" min="1" max="5"&gt;&lt;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Range: &lt;input type="range" name="points" min="0" max="10"&gt;&lt;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Search: &lt;input type="search" name="</a:t>
            </a:r>
            <a:r>
              <a:rPr lang="en-US" sz="2000" dirty="0" err="1"/>
              <a:t>googlesearch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Telephone: &lt;input type="</a:t>
            </a:r>
            <a:r>
              <a:rPr lang="en-US" sz="2000" dirty="0" err="1"/>
              <a:t>tel</a:t>
            </a:r>
            <a:r>
              <a:rPr lang="en-US" sz="2000" dirty="0"/>
              <a:t>" name="</a:t>
            </a:r>
            <a:r>
              <a:rPr lang="en-US" sz="2000" dirty="0" err="1"/>
              <a:t>usrtel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Time:  &lt;input type="time" name="</a:t>
            </a:r>
            <a:r>
              <a:rPr lang="en-US" sz="2000" dirty="0" err="1"/>
              <a:t>usr_time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URL: &lt;input type="</a:t>
            </a:r>
            <a:r>
              <a:rPr lang="en-US" sz="2000" dirty="0" err="1"/>
              <a:t>url</a:t>
            </a:r>
            <a:r>
              <a:rPr lang="en-US" sz="2000" dirty="0"/>
              <a:t>" name="homepage"&gt;&lt;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r>
              <a:rPr lang="en-US" sz="2000" dirty="0"/>
              <a:t>          Input Type Week:  &lt;input type="week" name="</a:t>
            </a:r>
            <a:r>
              <a:rPr lang="en-US" sz="2000" dirty="0" err="1"/>
              <a:t>week_year</a:t>
            </a:r>
            <a:r>
              <a:rPr lang="en-US" sz="2000" dirty="0"/>
              <a:t>"&gt;</a:t>
            </a:r>
          </a:p>
          <a:p>
            <a:r>
              <a:rPr lang="en-US" sz="2000" dirty="0"/>
              <a:t>  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382824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966" y="775208"/>
            <a:ext cx="6992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 DOCUMENT</a:t>
            </a:r>
            <a:r>
              <a:rPr spc="-21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87067"/>
            <a:ext cx="4283075" cy="247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&lt;!DOCTYPE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html&gt;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&lt;html&gt;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  <a:spcBef>
                <a:spcPts val="2110"/>
              </a:spcBef>
            </a:pPr>
            <a:r>
              <a:rPr sz="2200" spc="-5" dirty="0">
                <a:latin typeface="Arial"/>
                <a:cs typeface="Arial"/>
              </a:rPr>
              <a:t>&lt;body&gt;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&lt;p&gt;This is </a:t>
            </a:r>
            <a:r>
              <a:rPr sz="2200" spc="-10" dirty="0">
                <a:latin typeface="Arial"/>
                <a:cs typeface="Arial"/>
              </a:rPr>
              <a:t>my </a:t>
            </a:r>
            <a:r>
              <a:rPr sz="2200" dirty="0">
                <a:latin typeface="Arial"/>
                <a:cs typeface="Arial"/>
              </a:rPr>
              <a:t>first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paragraph.&lt;/p&gt;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&lt;/body&gt;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2200" spc="-5" dirty="0">
                <a:latin typeface="Arial"/>
                <a:cs typeface="Arial"/>
              </a:rPr>
              <a:t>&lt;/html&gt;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05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066800"/>
            <a:ext cx="6093841" cy="6155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Password input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3077766"/>
          </a:xfrm>
        </p:spPr>
        <p:txBody>
          <a:bodyPr>
            <a:normAutofit fontScale="92500" lnSpcReduction="20000"/>
          </a:bodyPr>
          <a:lstStyle/>
          <a:p>
            <a:r>
              <a:rPr lang="as-IN" sz="2000" dirty="0">
                <a:latin typeface="Bahnschrift" panose="020B0502040204020203" pitchFamily="34" charset="0"/>
              </a:rPr>
              <a:t>এইটাও একটা </a:t>
            </a:r>
            <a:r>
              <a:rPr lang="en-US" sz="2000" dirty="0">
                <a:latin typeface="Bahnschrift" panose="020B0502040204020203" pitchFamily="34" charset="0"/>
              </a:rPr>
              <a:t>single-line text input , </a:t>
            </a:r>
            <a:r>
              <a:rPr lang="as-IN" sz="2000" dirty="0">
                <a:latin typeface="Bahnschrift" panose="020B0502040204020203" pitchFamily="34" charset="0"/>
              </a:rPr>
              <a:t>এটা </a:t>
            </a:r>
            <a:r>
              <a:rPr lang="en-US" sz="2000" dirty="0">
                <a:latin typeface="Bahnschrift" panose="020B0502040204020203" pitchFamily="34" charset="0"/>
              </a:rPr>
              <a:t>User </a:t>
            </a:r>
            <a:r>
              <a:rPr lang="as-IN" sz="2000" dirty="0">
                <a:latin typeface="Bahnschrift" panose="020B0502040204020203" pitchFamily="34" charset="0"/>
              </a:rPr>
              <a:t>দের </a:t>
            </a:r>
            <a:r>
              <a:rPr lang="en-US" sz="2000" dirty="0">
                <a:latin typeface="Bahnschrift" panose="020B0502040204020203" pitchFamily="34" charset="0"/>
              </a:rPr>
              <a:t>Password collect </a:t>
            </a:r>
            <a:r>
              <a:rPr lang="as-IN" sz="2000" dirty="0">
                <a:latin typeface="Bahnschrift" panose="020B0502040204020203" pitchFamily="34" charset="0"/>
              </a:rPr>
              <a:t>করার জন্য ব্যবহৃত হয়, এই </a:t>
            </a:r>
            <a:r>
              <a:rPr lang="en-US" sz="2000" dirty="0">
                <a:latin typeface="Bahnschrift" panose="020B0502040204020203" pitchFamily="34" charset="0"/>
              </a:rPr>
              <a:t>input control </a:t>
            </a:r>
            <a:r>
              <a:rPr lang="as-IN" sz="2000" dirty="0">
                <a:latin typeface="Bahnschrift" panose="020B0502040204020203" pitchFamily="34" charset="0"/>
              </a:rPr>
              <a:t>টি ব্যবহারের ফলে </a:t>
            </a:r>
            <a:r>
              <a:rPr lang="en-US" sz="2000" dirty="0">
                <a:latin typeface="Bahnschrift" panose="020B0502040204020203" pitchFamily="34" charset="0"/>
              </a:rPr>
              <a:t>user </a:t>
            </a:r>
            <a:r>
              <a:rPr lang="as-IN" sz="2000" dirty="0">
                <a:latin typeface="Bahnschrift" panose="020B0502040204020203" pitchFamily="34" charset="0"/>
              </a:rPr>
              <a:t>দের </a:t>
            </a:r>
            <a:r>
              <a:rPr lang="en-US" sz="2000" dirty="0">
                <a:latin typeface="Bahnschrift" panose="020B0502040204020203" pitchFamily="34" charset="0"/>
              </a:rPr>
              <a:t>input </a:t>
            </a:r>
            <a:r>
              <a:rPr lang="as-IN" sz="2000" dirty="0">
                <a:latin typeface="Bahnschrift" panose="020B0502040204020203" pitchFamily="34" charset="0"/>
              </a:rPr>
              <a:t>করা </a:t>
            </a:r>
            <a:r>
              <a:rPr lang="en-US" sz="2000" dirty="0">
                <a:latin typeface="Bahnschrift" panose="020B0502040204020203" pitchFamily="34" charset="0"/>
              </a:rPr>
              <a:t>character </a:t>
            </a:r>
            <a:r>
              <a:rPr lang="as-IN" sz="2000" dirty="0">
                <a:latin typeface="Bahnschrift" panose="020B0502040204020203" pitchFamily="34" charset="0"/>
              </a:rPr>
              <a:t>গুলা </a:t>
            </a:r>
            <a:r>
              <a:rPr lang="en-US" sz="2000" dirty="0">
                <a:latin typeface="Bahnschrift" panose="020B0502040204020203" pitchFamily="34" charset="0"/>
              </a:rPr>
              <a:t>mask </a:t>
            </a:r>
            <a:r>
              <a:rPr lang="as-IN" sz="2000" dirty="0">
                <a:latin typeface="Bahnschrift" panose="020B0502040204020203" pitchFamily="34" charset="0"/>
              </a:rPr>
              <a:t>হয়ে যায় অর্থাৎ </a:t>
            </a:r>
            <a:r>
              <a:rPr lang="en-US" sz="2000" dirty="0">
                <a:latin typeface="Bahnschrift" panose="020B0502040204020203" pitchFamily="34" charset="0"/>
              </a:rPr>
              <a:t>character/</a:t>
            </a:r>
            <a:r>
              <a:rPr lang="as-IN" sz="2000" dirty="0">
                <a:latin typeface="Bahnschrift" panose="020B0502040204020203" pitchFamily="34" charset="0"/>
              </a:rPr>
              <a:t>অক্ষর গুলি </a:t>
            </a:r>
            <a:r>
              <a:rPr lang="en-US" sz="2000" dirty="0">
                <a:latin typeface="Bahnschrift" panose="020B0502040204020203" pitchFamily="34" charset="0"/>
              </a:rPr>
              <a:t>dot </a:t>
            </a:r>
            <a:r>
              <a:rPr lang="as-IN" sz="2000" dirty="0">
                <a:latin typeface="Bahnschrift" panose="020B0502040204020203" pitchFamily="34" charset="0"/>
              </a:rPr>
              <a:t>এর মত আসে যা আমরা সাধারণত </a:t>
            </a:r>
            <a:r>
              <a:rPr lang="en-US" sz="2000" dirty="0">
                <a:latin typeface="Bahnschrift" panose="020B0502040204020203" pitchFamily="34" charset="0"/>
              </a:rPr>
              <a:t>password </a:t>
            </a:r>
            <a:r>
              <a:rPr lang="as-IN" sz="2000" dirty="0">
                <a:latin typeface="Bahnschrift" panose="020B0502040204020203" pitchFamily="34" charset="0"/>
              </a:rPr>
              <a:t>বক্স এ দেখতে পাই। এটি &lt;</a:t>
            </a:r>
            <a:r>
              <a:rPr lang="en-US" sz="2000" dirty="0">
                <a:latin typeface="Bahnschrift" panose="020B0502040204020203" pitchFamily="34" charset="0"/>
              </a:rPr>
              <a:t>input type=”password”&gt;</a:t>
            </a:r>
            <a:r>
              <a:rPr lang="as-IN" sz="2000" dirty="0">
                <a:latin typeface="Bahnschrift" panose="020B0502040204020203" pitchFamily="34" charset="0"/>
              </a:rPr>
              <a:t>দিয়ে ডিফাইন করা হয়</a:t>
            </a:r>
            <a:r>
              <a:rPr lang="as-IN" sz="2000" dirty="0" smtClean="0">
                <a:latin typeface="Bahnschrift" panose="020B0502040204020203" pitchFamily="34" charset="0"/>
              </a:rPr>
              <a:t>।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 smtClean="0">
                <a:latin typeface="Bahnschrift" panose="020B0502040204020203" pitchFamily="34" charset="0"/>
              </a:rPr>
              <a:t>Example: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&lt;form &gt;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Password: &lt;input type = "password" name = "password" /&gt;</a:t>
            </a:r>
          </a:p>
          <a:p>
            <a:r>
              <a:rPr lang="en-US" sz="2000" dirty="0" smtClean="0">
                <a:latin typeface="Bahnschrift" panose="020B0502040204020203" pitchFamily="34" charset="0"/>
              </a:rPr>
              <a:t>&lt;/</a:t>
            </a:r>
            <a:r>
              <a:rPr lang="en-US" sz="2000" dirty="0">
                <a:latin typeface="Bahnschrift" panose="020B0502040204020203" pitchFamily="34" charset="0"/>
              </a:rPr>
              <a:t>form&gt;</a:t>
            </a:r>
          </a:p>
        </p:txBody>
      </p:sp>
    </p:spTree>
    <p:extLst>
      <p:ext uri="{BB962C8B-B14F-4D97-AF65-F5344CB8AC3E}">
        <p14:creationId xmlns:p14="http://schemas.microsoft.com/office/powerpoint/2010/main" val="1270543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418" y="990600"/>
            <a:ext cx="8075041" cy="6155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Multiple-Line Text Input </a:t>
            </a:r>
            <a:r>
              <a:rPr lang="en-US" b="1" dirty="0" smtClean="0"/>
              <a:t>Controls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769989"/>
          </a:xfrm>
        </p:spPr>
        <p:txBody>
          <a:bodyPr>
            <a:normAutofit fontScale="85000" lnSpcReduction="20000"/>
          </a:bodyPr>
          <a:lstStyle/>
          <a:p>
            <a:r>
              <a:rPr lang="as-IN" sz="2000" dirty="0">
                <a:latin typeface="Bahnschrift" panose="020B0502040204020203" pitchFamily="34" charset="0"/>
              </a:rPr>
              <a:t>একাধিক লাইনের </a:t>
            </a:r>
            <a:r>
              <a:rPr lang="en-US" sz="2000" dirty="0">
                <a:latin typeface="Bahnschrift" panose="020B0502040204020203" pitchFamily="34" charset="0"/>
              </a:rPr>
              <a:t>input </a:t>
            </a:r>
            <a:r>
              <a:rPr lang="as-IN" sz="2000" dirty="0">
                <a:latin typeface="Bahnschrift" panose="020B0502040204020203" pitchFamily="34" charset="0"/>
              </a:rPr>
              <a:t>প্রধানের জন্য এই </a:t>
            </a:r>
            <a:r>
              <a:rPr lang="en-US" sz="2000" dirty="0">
                <a:latin typeface="Bahnschrift" panose="020B0502040204020203" pitchFamily="34" charset="0"/>
              </a:rPr>
              <a:t>input method </a:t>
            </a:r>
            <a:r>
              <a:rPr lang="as-IN" sz="2000" dirty="0">
                <a:latin typeface="Bahnschrift" panose="020B0502040204020203" pitchFamily="34" charset="0"/>
              </a:rPr>
              <a:t>টি ব্যবহৃত হয়। এটি &lt;</a:t>
            </a:r>
            <a:r>
              <a:rPr lang="en-US" sz="2000" dirty="0" err="1">
                <a:latin typeface="Bahnschrift" panose="020B0502040204020203" pitchFamily="34" charset="0"/>
              </a:rPr>
              <a:t>textarea</a:t>
            </a:r>
            <a:r>
              <a:rPr lang="en-US" sz="2000" dirty="0">
                <a:latin typeface="Bahnschrift" panose="020B0502040204020203" pitchFamily="34" charset="0"/>
              </a:rPr>
              <a:t>&gt;&lt;/</a:t>
            </a:r>
            <a:r>
              <a:rPr lang="en-US" sz="2000" dirty="0" err="1">
                <a:latin typeface="Bahnschrift" panose="020B0502040204020203" pitchFamily="34" charset="0"/>
              </a:rPr>
              <a:t>textarea</a:t>
            </a:r>
            <a:r>
              <a:rPr lang="en-US" sz="2000" dirty="0">
                <a:latin typeface="Bahnschrift" panose="020B0502040204020203" pitchFamily="34" charset="0"/>
              </a:rPr>
              <a:t>&gt;</a:t>
            </a:r>
            <a:r>
              <a:rPr lang="as-IN" sz="2000" dirty="0">
                <a:latin typeface="Bahnschrift" panose="020B0502040204020203" pitchFamily="34" charset="0"/>
              </a:rPr>
              <a:t>দিয়ে </a:t>
            </a:r>
            <a:r>
              <a:rPr lang="en-US" sz="2000" dirty="0">
                <a:latin typeface="Bahnschrift" panose="020B0502040204020203" pitchFamily="34" charset="0"/>
              </a:rPr>
              <a:t>define </a:t>
            </a:r>
            <a:r>
              <a:rPr lang="as-IN" sz="2000" dirty="0">
                <a:latin typeface="Bahnschrift" panose="020B0502040204020203" pitchFamily="34" charset="0"/>
              </a:rPr>
              <a:t>করা হয়। চলুন একটা উদাহরণ দিয়ে দেখা যাক </a:t>
            </a:r>
            <a:r>
              <a:rPr lang="as-IN" sz="2000" dirty="0" smtClean="0">
                <a:latin typeface="Bahnschrift" panose="020B0502040204020203" pitchFamily="34" charset="0"/>
              </a:rPr>
              <a:t>: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 smtClean="0">
                <a:latin typeface="Bahnschrift" panose="020B0502040204020203" pitchFamily="34" charset="0"/>
              </a:rPr>
              <a:t>&lt;</a:t>
            </a:r>
            <a:r>
              <a:rPr lang="en-US" sz="2000" dirty="0">
                <a:latin typeface="Bahnschrift" panose="020B0502040204020203" pitchFamily="34" charset="0"/>
              </a:rPr>
              <a:t>form&gt;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Description : 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&lt;</a:t>
            </a:r>
            <a:r>
              <a:rPr lang="en-US" sz="2000" dirty="0" err="1">
                <a:latin typeface="Bahnschrift" panose="020B0502040204020203" pitchFamily="34" charset="0"/>
              </a:rPr>
              <a:t>textarea</a:t>
            </a:r>
            <a:r>
              <a:rPr lang="en-US" sz="2000" dirty="0">
                <a:latin typeface="Bahnschrift" panose="020B0502040204020203" pitchFamily="34" charset="0"/>
              </a:rPr>
              <a:t> rows = "5" cols = "50" name = "description"&gt;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   Enter description here...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        &lt;/</a:t>
            </a:r>
            <a:r>
              <a:rPr lang="en-US" sz="2000" dirty="0" err="1">
                <a:latin typeface="Bahnschrift" panose="020B0502040204020203" pitchFamily="34" charset="0"/>
              </a:rPr>
              <a:t>textarea</a:t>
            </a:r>
            <a:r>
              <a:rPr lang="en-US" sz="2000" dirty="0">
                <a:latin typeface="Bahnschrift" panose="020B0502040204020203" pitchFamily="34" charset="0"/>
              </a:rPr>
              <a:t>&gt;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smtClean="0">
                <a:latin typeface="Bahnschrift" panose="020B0502040204020203" pitchFamily="34" charset="0"/>
              </a:rPr>
              <a:t>&lt;/</a:t>
            </a:r>
            <a:r>
              <a:rPr lang="en-US" sz="2000" dirty="0">
                <a:latin typeface="Bahnschrift" panose="020B0502040204020203" pitchFamily="34" charset="0"/>
              </a:rPr>
              <a:t>form</a:t>
            </a:r>
            <a:r>
              <a:rPr lang="en-US" sz="2000" dirty="0" smtClean="0">
                <a:latin typeface="Bahnschrift" panose="020B0502040204020203" pitchFamily="34" charset="0"/>
              </a:rPr>
              <a:t>&gt;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64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752600"/>
            <a:ext cx="10663681" cy="49244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Multiple-Line Text Input Controls </a:t>
            </a:r>
            <a:r>
              <a:rPr lang="as-IN" sz="3200" b="1" dirty="0"/>
              <a:t>এর </a:t>
            </a:r>
            <a:r>
              <a:rPr lang="en-US" sz="3200" b="1" dirty="0"/>
              <a:t>attributes </a:t>
            </a:r>
            <a:r>
              <a:rPr lang="as-IN" sz="3200" b="1" dirty="0"/>
              <a:t>কি কি</a:t>
            </a:r>
            <a:r>
              <a:rPr lang="as-IN" sz="3200" b="1" dirty="0" smtClean="0"/>
              <a:t>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09600" y="2971800"/>
          <a:ext cx="10515600" cy="3505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051712777"/>
                    </a:ext>
                  </a:extLst>
                </a:gridCol>
                <a:gridCol w="9677400">
                  <a:extLst>
                    <a:ext uri="{9D8B030D-6E8A-4147-A177-3AD203B41FA5}">
                      <a16:colId xmlns:a16="http://schemas.microsoft.com/office/drawing/2014/main" val="42935726"/>
                    </a:ext>
                  </a:extLst>
                </a:gridCol>
              </a:tblGrid>
              <a:tr h="4700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Sr.No</a:t>
                      </a:r>
                    </a:p>
                  </a:txBody>
                  <a:tcPr marL="33490" marR="33490" marT="16745" marB="16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  attribute </a:t>
                      </a:r>
                      <a:r>
                        <a:rPr lang="as-IN" sz="1800" b="1">
                          <a:effectLst/>
                          <a:latin typeface="Bahnschrift" panose="020B0502040204020203" pitchFamily="34" charset="0"/>
                        </a:rPr>
                        <a:t>এর নাম এবং তার ব্যবহার</a:t>
                      </a:r>
                    </a:p>
                  </a:txBody>
                  <a:tcPr marL="33490" marR="33490" marT="16745" marB="167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156832"/>
                  </a:ext>
                </a:extLst>
              </a:tr>
              <a:tr h="1282565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১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Bahnschrift" panose="020B0502040204020203" pitchFamily="34" charset="0"/>
                        </a:rPr>
                        <a:t>name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Input Control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 দেওয়া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value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টি সার্ভার এ কি নামে যাবে, বা সার্ভার থেকে কি নামে গ্রহণ হবে সেটা নির্ধারণের জন্য ব্যবহৃত হয়।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48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32389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২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  <a:latin typeface="Bahnschrift" panose="020B0502040204020203" pitchFamily="34" charset="0"/>
                        </a:rPr>
                        <a:t>rows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input field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টি কত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row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এর সমান </a:t>
                      </a:r>
                      <a:r>
                        <a:rPr lang="en-US" sz="1800">
                          <a:effectLst/>
                          <a:latin typeface="Bahnschrift" panose="020B0502040204020203" pitchFamily="34" charset="0"/>
                        </a:rPr>
                        <a:t>height </a:t>
                      </a:r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হবে তা নির্ধারণ করে।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34928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fontAlgn="t"/>
                      <a:r>
                        <a:rPr lang="as-IN" sz="1800">
                          <a:effectLst/>
                          <a:latin typeface="Bahnschrift" panose="020B0502040204020203" pitchFamily="34" charset="0"/>
                        </a:rPr>
                        <a:t>৩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  <a:latin typeface="Bahnschrift" panose="020B0502040204020203" pitchFamily="34" charset="0"/>
                        </a:rPr>
                        <a:t>cols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/>
                      </a:r>
                      <a:b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input field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টি কত </a:t>
                      </a:r>
                      <a:r>
                        <a:rPr lang="en-US" sz="1800" dirty="0" err="1">
                          <a:effectLst/>
                          <a:latin typeface="Bahnschrift" panose="020B0502040204020203" pitchFamily="34" charset="0"/>
                        </a:rPr>
                        <a:t>colum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এর সমান </a:t>
                      </a:r>
                      <a:r>
                        <a:rPr lang="en-US" sz="1800" dirty="0">
                          <a:effectLst/>
                          <a:latin typeface="Bahnschrift" panose="020B0502040204020203" pitchFamily="34" charset="0"/>
                        </a:rPr>
                        <a:t>width </a:t>
                      </a:r>
                      <a:r>
                        <a:rPr lang="as-IN" sz="1800" dirty="0">
                          <a:effectLst/>
                          <a:latin typeface="Bahnschrift" panose="020B0502040204020203" pitchFamily="34" charset="0"/>
                        </a:rPr>
                        <a:t>হবে তা নির্ধারণ করে।</a:t>
                      </a:r>
                    </a:p>
                  </a:txBody>
                  <a:tcPr marL="33490" marR="33490" marT="16745" marB="167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67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941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38" y="914400"/>
            <a:ext cx="5331841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Meta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10662919" cy="4154984"/>
          </a:xfrm>
        </p:spPr>
        <p:txBody>
          <a:bodyPr>
            <a:normAutofit fontScale="55000" lnSpcReduction="20000"/>
          </a:bodyPr>
          <a:lstStyle/>
          <a:p>
            <a:r>
              <a:rPr lang="as-IN" dirty="0">
                <a:latin typeface="Bahnschrift" panose="020B0502040204020203" pitchFamily="34" charset="0"/>
              </a:rPr>
              <a:t>ক্যারেক্টার সেট, পেজের বর্ননা, কী-ওয়ার্ড, পেজের রচয়িতা এবং অন্যান্য মেটাডেটা নির্দেশ করার জন্য এলিমেন্ট ব্যবহার করা হয়।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ব্রাউজার, সার্চ ইঞ্জিন এবং অন্য ওয়েব সার্ভিসের জন্য মেটাডেটা ব্যবহার করা হয়।</a:t>
            </a:r>
          </a:p>
          <a:p>
            <a:endParaRPr lang="as-IN" dirty="0">
              <a:latin typeface="Bahnschrift" panose="020B0502040204020203" pitchFamily="34" charset="0"/>
            </a:endParaRPr>
          </a:p>
          <a:p>
            <a:r>
              <a:rPr lang="en-US" b="1" dirty="0">
                <a:latin typeface="Bahnschrift" panose="020B0502040204020203" pitchFamily="34" charset="0"/>
              </a:rPr>
              <a:t>Character Set </a:t>
            </a:r>
            <a:r>
              <a:rPr lang="as-IN" b="1" dirty="0">
                <a:latin typeface="Bahnschrift" panose="020B0502040204020203" pitchFamily="34" charset="0"/>
              </a:rPr>
              <a:t>নির্দেশ </a:t>
            </a:r>
            <a:r>
              <a:rPr lang="as-IN" b="1" dirty="0" smtClean="0">
                <a:latin typeface="Bahnschrift" panose="020B0502040204020203" pitchFamily="34" charset="0"/>
              </a:rPr>
              <a:t>করতেঃ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charset="UTF-8"&gt;</a:t>
            </a:r>
          </a:p>
          <a:p>
            <a:r>
              <a:rPr lang="en-US" b="1" dirty="0">
                <a:latin typeface="Bahnschrift" panose="020B0502040204020203" pitchFamily="34" charset="0"/>
              </a:rPr>
              <a:t>Web Page </a:t>
            </a:r>
            <a:r>
              <a:rPr lang="as-IN" b="1" dirty="0">
                <a:latin typeface="Bahnschrift" panose="020B0502040204020203" pitchFamily="34" charset="0"/>
              </a:rPr>
              <a:t>এর </a:t>
            </a:r>
            <a:r>
              <a:rPr lang="en-US" b="1" dirty="0">
                <a:latin typeface="Bahnschrift" panose="020B0502040204020203" pitchFamily="34" charset="0"/>
              </a:rPr>
              <a:t>Description </a:t>
            </a:r>
            <a:r>
              <a:rPr lang="as-IN" b="1" dirty="0">
                <a:latin typeface="Bahnschrift" panose="020B0502040204020203" pitchFamily="34" charset="0"/>
              </a:rPr>
              <a:t>দিতে</a:t>
            </a:r>
            <a:r>
              <a:rPr lang="as-IN" b="1" dirty="0" smtClean="0">
                <a:latin typeface="Bahnschrift" panose="020B0502040204020203" pitchFamily="34" charset="0"/>
              </a:rPr>
              <a:t>: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name="description" content="Free HTML tutorials"&gt;</a:t>
            </a:r>
          </a:p>
          <a:p>
            <a:r>
              <a:rPr lang="en-US" b="1" dirty="0">
                <a:latin typeface="Bahnschrift" panose="020B0502040204020203" pitchFamily="34" charset="0"/>
              </a:rPr>
              <a:t>Search Engine </a:t>
            </a:r>
            <a:r>
              <a:rPr lang="as-IN" b="1" dirty="0">
                <a:latin typeface="Bahnschrift" panose="020B0502040204020203" pitchFamily="34" charset="0"/>
              </a:rPr>
              <a:t>এর জন্য </a:t>
            </a:r>
            <a:r>
              <a:rPr lang="en-US" b="1" dirty="0">
                <a:latin typeface="Bahnschrift" panose="020B0502040204020203" pitchFamily="34" charset="0"/>
              </a:rPr>
              <a:t>Key words </a:t>
            </a:r>
            <a:r>
              <a:rPr lang="as-IN" b="1" dirty="0">
                <a:latin typeface="Bahnschrift" panose="020B0502040204020203" pitchFamily="34" charset="0"/>
              </a:rPr>
              <a:t>নির্দেশ </a:t>
            </a:r>
            <a:r>
              <a:rPr lang="as-IN" b="1" dirty="0" smtClean="0">
                <a:latin typeface="Bahnschrift" panose="020B0502040204020203" pitchFamily="34" charset="0"/>
              </a:rPr>
              <a:t>করতেঃ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name="keywords" content="HTML, CSS, XML, JavaScript"&gt;</a:t>
            </a:r>
          </a:p>
          <a:p>
            <a:r>
              <a:rPr lang="as-IN" b="1" dirty="0">
                <a:latin typeface="Bahnschrift" panose="020B0502040204020203" pitchFamily="34" charset="0"/>
              </a:rPr>
              <a:t>পেজের রচয়িতার নাম নির্দেশ </a:t>
            </a:r>
            <a:r>
              <a:rPr lang="as-IN" b="1" dirty="0" smtClean="0">
                <a:latin typeface="Bahnschrift" panose="020B0502040204020203" pitchFamily="34" charset="0"/>
              </a:rPr>
              <a:t>করতেঃ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name="author" </a:t>
            </a:r>
            <a:r>
              <a:rPr lang="en-US" dirty="0" smtClean="0">
                <a:latin typeface="Bahnschrift" panose="020B0502040204020203" pitchFamily="34" charset="0"/>
              </a:rPr>
              <a:t>content=“</a:t>
            </a:r>
            <a:r>
              <a:rPr lang="en-US" dirty="0" err="1" smtClean="0">
                <a:latin typeface="Bahnschrift" panose="020B0502040204020203" pitchFamily="34" charset="0"/>
              </a:rPr>
              <a:t>Sahab</a:t>
            </a:r>
            <a:r>
              <a:rPr lang="en-US" dirty="0" smtClean="0">
                <a:latin typeface="Bahnschrift" panose="020B0502040204020203" pitchFamily="34" charset="0"/>
              </a:rPr>
              <a:t> Uddin"&gt;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as-IN" b="1" dirty="0">
                <a:latin typeface="Bahnschrift" panose="020B0502040204020203" pitchFamily="34" charset="0"/>
              </a:rPr>
              <a:t>ডকুমেন্ট কে প্রত্যেক ৩০ সেকেন্ডে রিফ্রেশ </a:t>
            </a:r>
            <a:r>
              <a:rPr lang="as-IN" b="1" dirty="0" smtClean="0">
                <a:latin typeface="Bahnschrift" panose="020B0502040204020203" pitchFamily="34" charset="0"/>
              </a:rPr>
              <a:t>করতেঃ</a:t>
            </a:r>
            <a:endParaRPr lang="as-IN" b="1" dirty="0">
              <a:latin typeface="Bahnschrift" panose="020B0502040204020203" pitchFamily="34" charset="0"/>
            </a:endParaRPr>
          </a:p>
          <a:p>
            <a:r>
              <a:rPr lang="as-IN" dirty="0">
                <a:latin typeface="Bahnschrift" panose="020B0502040204020203" pitchFamily="34" charset="0"/>
              </a:rPr>
              <a:t>&lt;</a:t>
            </a:r>
            <a:r>
              <a:rPr lang="en-US" dirty="0">
                <a:latin typeface="Bahnschrift" panose="020B0502040204020203" pitchFamily="34" charset="0"/>
              </a:rPr>
              <a:t>meta http-</a:t>
            </a:r>
            <a:r>
              <a:rPr lang="en-US" dirty="0" err="1">
                <a:latin typeface="Bahnschrift" panose="020B0502040204020203" pitchFamily="34" charset="0"/>
              </a:rPr>
              <a:t>equiv</a:t>
            </a:r>
            <a:r>
              <a:rPr lang="en-US" dirty="0">
                <a:latin typeface="Bahnschrift" panose="020B0502040204020203" pitchFamily="34" charset="0"/>
              </a:rPr>
              <a:t>="refresh" content="30"&gt;</a:t>
            </a:r>
          </a:p>
        </p:txBody>
      </p:sp>
    </p:spTree>
    <p:extLst>
      <p:ext uri="{BB962C8B-B14F-4D97-AF65-F5344CB8AC3E}">
        <p14:creationId xmlns:p14="http://schemas.microsoft.com/office/powerpoint/2010/main" val="13180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990600"/>
            <a:ext cx="6017641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4431983"/>
          </a:xfrm>
        </p:spPr>
        <p:txBody>
          <a:bodyPr>
            <a:normAutofit fontScale="47500" lnSpcReduction="20000"/>
          </a:bodyPr>
          <a:lstStyle/>
          <a:p>
            <a:r>
              <a:rPr lang="as-IN" dirty="0">
                <a:latin typeface="Bahnschrift" panose="020B0502040204020203" pitchFamily="34" charset="0"/>
              </a:rPr>
              <a:t>জাভাস্ক্রিপ্ট, জে কোয়েরী ইত্যাদি স্ক্রিপ্ট যুক্ত করার জন্য &lt;</a:t>
            </a:r>
            <a:r>
              <a:rPr lang="en-US" dirty="0">
                <a:latin typeface="Bahnschrift" panose="020B0502040204020203" pitchFamily="34" charset="0"/>
              </a:rPr>
              <a:t>script&gt; &lt;/script&gt; </a:t>
            </a:r>
            <a:r>
              <a:rPr lang="as-IN" dirty="0">
                <a:latin typeface="Bahnschrift" panose="020B0502040204020203" pitchFamily="34" charset="0"/>
              </a:rPr>
              <a:t>ট্যাগ ব্যবহার করা হয়। </a:t>
            </a:r>
            <a:r>
              <a:rPr lang="as-IN" dirty="0" smtClean="0">
                <a:latin typeface="Bahnschrift" panose="020B0502040204020203" pitchFamily="34" charset="0"/>
              </a:rPr>
              <a:t>যেমন</a:t>
            </a:r>
            <a:r>
              <a:rPr lang="en-US" dirty="0" smtClean="0">
                <a:latin typeface="Bahnschrift" panose="020B0502040204020203" pitchFamily="34" charset="0"/>
              </a:rPr>
              <a:t>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&lt;!DOCTYPE 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&lt;html&gt;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  &lt;title&gt;HTML script Example&lt;/title&gt;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&lt;script type="text/</a:t>
            </a:r>
            <a:r>
              <a:rPr lang="en-US" dirty="0" err="1">
                <a:latin typeface="Bahnschrift" panose="020B0502040204020203" pitchFamily="34" charset="0"/>
              </a:rPr>
              <a:t>javascript</a:t>
            </a:r>
            <a:r>
              <a:rPr lang="en-US" dirty="0">
                <a:latin typeface="Bahnschrift" panose="020B0502040204020203" pitchFamily="34" charset="0"/>
              </a:rPr>
              <a:t>"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="jquery.js"&gt;&lt;/script&gt;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&lt;script type="text/</a:t>
            </a:r>
            <a:r>
              <a:rPr lang="en-US" dirty="0" err="1">
                <a:latin typeface="Bahnschrift" panose="020B0502040204020203" pitchFamily="34" charset="0"/>
              </a:rPr>
              <a:t>javascript</a:t>
            </a:r>
            <a:r>
              <a:rPr lang="en-US" dirty="0">
                <a:latin typeface="Bahnschrift" panose="020B0502040204020203" pitchFamily="34" charset="0"/>
              </a:rPr>
              <a:t>" 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="sliding_effect.js"&gt;&lt;/script&gt;  </a:t>
            </a:r>
          </a:p>
          <a:p>
            <a:r>
              <a:rPr lang="en-US" dirty="0">
                <a:latin typeface="Bahnschrift" panose="020B0502040204020203" pitchFamily="34" charset="0"/>
              </a:rPr>
              <a:t>&lt;/head&gt;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&lt;h2&gt;HTML script Example&lt;/h2&gt;</a:t>
            </a:r>
          </a:p>
          <a:p>
            <a:r>
              <a:rPr lang="en-US" dirty="0">
                <a:latin typeface="Bahnschrift" panose="020B0502040204020203" pitchFamily="34" charset="0"/>
              </a:rPr>
              <a:t>    &lt;p&gt;This is a Paragraph&lt;/p&gt;</a:t>
            </a:r>
          </a:p>
          <a:p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&lt;/body&gt;</a:t>
            </a:r>
          </a:p>
          <a:p>
            <a:r>
              <a:rPr lang="en-US" dirty="0">
                <a:latin typeface="Bahnschrift" panose="020B0502040204020203" pitchFamily="34" charset="0"/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105581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685800"/>
            <a:ext cx="3198241" cy="615553"/>
          </a:xfrm>
        </p:spPr>
        <p:txBody>
          <a:bodyPr>
            <a:normAutofit fontScale="90000"/>
          </a:bodyPr>
          <a:lstStyle/>
          <a:p>
            <a:r>
              <a:rPr lang="en-US" dirty="0"/>
              <a:t>HTML </a:t>
            </a:r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91969"/>
            <a:ext cx="10662919" cy="2492990"/>
          </a:xfrm>
        </p:spPr>
        <p:txBody>
          <a:bodyPr>
            <a:normAutofit fontScale="62500" lnSpcReduction="20000"/>
          </a:bodyPr>
          <a:lstStyle/>
          <a:p>
            <a:r>
              <a:rPr lang="as-IN" dirty="0">
                <a:latin typeface="Bahnschrift" panose="020B0502040204020203" pitchFamily="34" charset="0"/>
              </a:rPr>
              <a:t>এইচটিএমএল &lt;</a:t>
            </a:r>
            <a:r>
              <a:rPr lang="en-US" dirty="0">
                <a:latin typeface="Bahnschrift" panose="020B0502040204020203" pitchFamily="34" charset="0"/>
              </a:rPr>
              <a:t>audio&gt; </a:t>
            </a:r>
            <a:r>
              <a:rPr lang="en-US" dirty="0" smtClean="0">
                <a:latin typeface="Bahnschrift" panose="020B0502040204020203" pitchFamily="34" charset="0"/>
              </a:rPr>
              <a:t>tag </a:t>
            </a:r>
            <a:r>
              <a:rPr lang="en-US" dirty="0" err="1" smtClean="0">
                <a:latin typeface="Bahnschrift" panose="020B0502040204020203" pitchFamily="34" charset="0"/>
              </a:rPr>
              <a:t>টি</a:t>
            </a:r>
            <a:r>
              <a:rPr lang="as-IN" dirty="0" smtClean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একটি ওয়েব </a:t>
            </a:r>
            <a:r>
              <a:rPr lang="en-US" dirty="0" err="1" smtClean="0">
                <a:latin typeface="Bahnschrift" panose="020B0502040204020203" pitchFamily="34" charset="0"/>
              </a:rPr>
              <a:t>পেইজে</a:t>
            </a:r>
            <a:r>
              <a:rPr lang="as-IN" dirty="0" smtClean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অডিও ফাইল প্লে করতে ব্যবহৃত হয়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b="1" dirty="0" smtClean="0">
                <a:latin typeface="Bahnschrift" panose="020B0502040204020203" pitchFamily="34" charset="0"/>
              </a:rPr>
              <a:t>Example:</a:t>
            </a:r>
          </a:p>
          <a:p>
            <a:endParaRPr lang="en-US" b="1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&lt;audio controls&gt;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  &lt;source 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="horse.ogg" type="audio/</a:t>
            </a:r>
            <a:r>
              <a:rPr lang="en-US" dirty="0" err="1">
                <a:latin typeface="Bahnschrift" panose="020B0502040204020203" pitchFamily="34" charset="0"/>
              </a:rPr>
              <a:t>ogg</a:t>
            </a:r>
            <a:r>
              <a:rPr lang="en-US" dirty="0">
                <a:latin typeface="Bahnschrift" panose="020B0502040204020203" pitchFamily="34" charset="0"/>
              </a:rPr>
              <a:t>"&gt;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  &lt;source </a:t>
            </a:r>
            <a:r>
              <a:rPr lang="en-US" dirty="0" err="1">
                <a:latin typeface="Bahnschrift" panose="020B0502040204020203" pitchFamily="34" charset="0"/>
              </a:rPr>
              <a:t>src</a:t>
            </a:r>
            <a:r>
              <a:rPr lang="en-US" dirty="0">
                <a:latin typeface="Bahnschrift" panose="020B0502040204020203" pitchFamily="34" charset="0"/>
              </a:rPr>
              <a:t>="horse.mp3" type="audio/mpeg"&gt;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Your browser does not support the audio element.</a:t>
            </a:r>
            <a:br>
              <a:rPr lang="en-US" dirty="0">
                <a:latin typeface="Bahnschrift" panose="020B0502040204020203" pitchFamily="34" charset="0"/>
              </a:rPr>
            </a:br>
            <a:r>
              <a:rPr lang="en-US" dirty="0">
                <a:latin typeface="Bahnschrift" panose="020B0502040204020203" pitchFamily="34" charset="0"/>
              </a:rPr>
              <a:t>&lt;/audio&gt;</a:t>
            </a:r>
            <a:endParaRPr lang="en-US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665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779" y="1524000"/>
            <a:ext cx="6474841" cy="615553"/>
          </a:xfrm>
        </p:spPr>
        <p:txBody>
          <a:bodyPr>
            <a:normAutofit fontScale="90000"/>
          </a:bodyPr>
          <a:lstStyle/>
          <a:p>
            <a:r>
              <a:rPr lang="en-US" dirty="0"/>
              <a:t>HTML Audio - How It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743200"/>
            <a:ext cx="11582400" cy="267765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controls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attribute adds audio controls, like play, pause, and volume.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&lt;source&gt;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element allows you to specify alternative audio files which the browser may choose from. The browser will use the first recognized format.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 text between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&lt;audio&gt;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and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&lt;/audio&gt;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tags will only be displayed in browsers that do not support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&lt;audio&gt;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element.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90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066800"/>
            <a:ext cx="4188841" cy="615553"/>
          </a:xfrm>
        </p:spPr>
        <p:txBody>
          <a:bodyPr>
            <a:normAutofit fontScale="90000"/>
          </a:bodyPr>
          <a:lstStyle/>
          <a:p>
            <a:r>
              <a:rPr lang="en-US" dirty="0"/>
              <a:t>HTML </a:t>
            </a:r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91969"/>
            <a:ext cx="10662919" cy="2215991"/>
          </a:xfrm>
        </p:spPr>
        <p:txBody>
          <a:bodyPr>
            <a:normAutofit fontScale="62500" lnSpcReduction="20000"/>
          </a:bodyPr>
          <a:lstStyle/>
          <a:p>
            <a:r>
              <a:rPr lang="as-IN" dirty="0">
                <a:latin typeface="Bahnschrift" panose="020B0502040204020203" pitchFamily="34" charset="0"/>
              </a:rPr>
              <a:t>এইচটিএমএল </a:t>
            </a:r>
            <a:r>
              <a:rPr lang="as-IN" dirty="0" smtClean="0">
                <a:latin typeface="Bahnschrift" panose="020B0502040204020203" pitchFamily="34" charset="0"/>
              </a:rPr>
              <a:t>&lt;</a:t>
            </a:r>
            <a:r>
              <a:rPr lang="en-US" dirty="0" smtClean="0">
                <a:latin typeface="Bahnschrift" panose="020B0502040204020203" pitchFamily="34" charset="0"/>
              </a:rPr>
              <a:t>video&gt; </a:t>
            </a:r>
            <a:r>
              <a:rPr lang="en-US" dirty="0">
                <a:latin typeface="Bahnschrift" panose="020B0502040204020203" pitchFamily="34" charset="0"/>
              </a:rPr>
              <a:t>tag </a:t>
            </a:r>
            <a:r>
              <a:rPr lang="en-US" dirty="0" err="1">
                <a:latin typeface="Bahnschrift" panose="020B0502040204020203" pitchFamily="34" charset="0"/>
              </a:rPr>
              <a:t>টি</a:t>
            </a:r>
            <a:r>
              <a:rPr lang="as-IN" dirty="0">
                <a:latin typeface="Bahnschrift" panose="020B0502040204020203" pitchFamily="34" charset="0"/>
              </a:rPr>
              <a:t> একটি ওয়েব </a:t>
            </a:r>
            <a:r>
              <a:rPr lang="en-US" dirty="0" err="1">
                <a:latin typeface="Bahnschrift" panose="020B0502040204020203" pitchFamily="34" charset="0"/>
              </a:rPr>
              <a:t>পেইজে</a:t>
            </a:r>
            <a:r>
              <a:rPr lang="as-IN" dirty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video</a:t>
            </a:r>
            <a:r>
              <a:rPr lang="as-IN" dirty="0" smtClean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ফাইল </a:t>
            </a:r>
            <a:r>
              <a:rPr lang="en-US" dirty="0" err="1" smtClean="0">
                <a:latin typeface="Bahnschrift" panose="020B0502040204020203" pitchFamily="34" charset="0"/>
              </a:rPr>
              <a:t>প্রদর্শন</a:t>
            </a:r>
            <a:r>
              <a:rPr lang="as-IN" dirty="0" smtClean="0">
                <a:latin typeface="Bahnschrift" panose="020B0502040204020203" pitchFamily="34" charset="0"/>
              </a:rPr>
              <a:t> </a:t>
            </a:r>
            <a:r>
              <a:rPr lang="as-IN" dirty="0">
                <a:latin typeface="Bahnschrift" panose="020B0502040204020203" pitchFamily="34" charset="0"/>
              </a:rPr>
              <a:t>করতে ব্যবহৃত হয়</a:t>
            </a:r>
            <a:r>
              <a:rPr lang="as-IN" dirty="0" smtClean="0">
                <a:latin typeface="Bahnschrift" panose="020B0502040204020203" pitchFamily="34" charset="0"/>
              </a:rPr>
              <a:t>।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r>
              <a:rPr lang="en-US" b="1" dirty="0" smtClean="0">
                <a:latin typeface="Bahnschrift" panose="020B0502040204020203" pitchFamily="34" charset="0"/>
              </a:rPr>
              <a:t>Example</a:t>
            </a:r>
          </a:p>
          <a:p>
            <a:endParaRPr lang="en-US" b="1" dirty="0">
              <a:latin typeface="Bahnschrift" panose="020B0502040204020203" pitchFamily="34" charset="0"/>
            </a:endParaRPr>
          </a:p>
          <a:p>
            <a:r>
              <a:rPr lang="en-US" dirty="0"/>
              <a:t>&lt;video width="320" height="240" controls&gt;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   &lt;source </a:t>
            </a:r>
            <a:r>
              <a:rPr lang="en-US" dirty="0" err="1" smtClean="0"/>
              <a:t>src</a:t>
            </a:r>
            <a:r>
              <a:rPr lang="en-US" dirty="0" smtClean="0"/>
              <a:t>="movie.mp4" type="video/mp4"&gt;</a:t>
            </a:r>
            <a:br>
              <a:rPr lang="en-US" dirty="0" smtClean="0"/>
            </a:br>
            <a:r>
              <a:rPr lang="en-US" dirty="0" smtClean="0"/>
              <a:t>     &lt;source </a:t>
            </a:r>
            <a:r>
              <a:rPr lang="en-US" dirty="0" err="1" smtClean="0"/>
              <a:t>src</a:t>
            </a:r>
            <a:r>
              <a:rPr lang="en-US" dirty="0" smtClean="0"/>
              <a:t>="movie.ogg" type="video/</a:t>
            </a:r>
            <a:r>
              <a:rPr lang="en-US" dirty="0" err="1" smtClean="0"/>
              <a:t>ogg</a:t>
            </a:r>
            <a:r>
              <a:rPr lang="en-US" dirty="0" smtClean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3194546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447800"/>
            <a:ext cx="3503041" cy="615553"/>
          </a:xfrm>
        </p:spPr>
        <p:txBody>
          <a:bodyPr>
            <a:normAutofit fontScale="90000"/>
          </a:bodyPr>
          <a:lstStyle/>
          <a:p>
            <a:r>
              <a:rPr lang="en-US" dirty="0"/>
              <a:t>How it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678670"/>
            <a:ext cx="10665460" cy="255454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controls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attribute adds video controls, like play, pause, and volume.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It is a good idea to always include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and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attributes. If height and width are not set, the page might flicker while the video loads.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&lt;source&gt;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element allows you to specify alternative video files which the browser may choose from. The browser will use the first recognized format.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The text between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&lt;video&gt;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and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&lt;/video&gt;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tags will only be displayed in browsers that do not support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Bahnschrift" panose="020B0502040204020203" pitchFamily="34" charset="0"/>
              </a:rPr>
              <a:t>&lt;video&gt;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 element.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33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as-IN" dirty="0"/>
              <a:t>ট্যাগ 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200400"/>
            <a:ext cx="8001000" cy="1231106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প্রোগ্রাম লেখার জন্য &lt;&gt; এবং দুইটা চিহ্ন এবং এর মধ্যে কিছু </a:t>
            </a:r>
            <a:r>
              <a:rPr lang="en-US" sz="2000" dirty="0">
                <a:latin typeface="Bahnschrift" panose="020B0502040204020203" pitchFamily="34" charset="0"/>
              </a:rPr>
              <a:t>Pre-defined Word </a:t>
            </a:r>
            <a:r>
              <a:rPr lang="as-IN" sz="2000" dirty="0">
                <a:latin typeface="Bahnschrift" panose="020B0502040204020203" pitchFamily="34" charset="0"/>
              </a:rPr>
              <a:t>যেমন </a:t>
            </a:r>
            <a:r>
              <a:rPr lang="en-US" sz="2000" dirty="0">
                <a:latin typeface="Bahnschrift" panose="020B0502040204020203" pitchFamily="34" charset="0"/>
              </a:rPr>
              <a:t>html, head, title, body </a:t>
            </a:r>
            <a:r>
              <a:rPr lang="as-IN" sz="2000" dirty="0">
                <a:latin typeface="Bahnschrift" panose="020B0502040204020203" pitchFamily="34" charset="0"/>
              </a:rPr>
              <a:t>ইত্যাদি </a:t>
            </a:r>
            <a:r>
              <a:rPr lang="en-US" sz="2000" dirty="0">
                <a:latin typeface="Bahnschrift" panose="020B0502040204020203" pitchFamily="34" charset="0"/>
              </a:rPr>
              <a:t>Keyword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হয়। &lt;&gt; বা চিহ্ন এবং এর মাঝে লেখা এক একটি </a:t>
            </a:r>
            <a:r>
              <a:rPr lang="en-US" sz="2000" dirty="0">
                <a:latin typeface="Bahnschrift" panose="020B0502040204020203" pitchFamily="34" charset="0"/>
              </a:rPr>
              <a:t>Keyword </a:t>
            </a:r>
            <a:r>
              <a:rPr lang="as-IN" sz="2000" dirty="0">
                <a:latin typeface="Bahnschrift" panose="020B0502040204020203" pitchFamily="34" charset="0"/>
              </a:rPr>
              <a:t>কে একত্রে ট্যাগ বলা হয়। 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Element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048000"/>
            <a:ext cx="8534400" cy="2769989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যেকোন শুরু ও শেষ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এবং মাঝের অংশকে সংশ্লিষ্ট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Element </a:t>
            </a:r>
            <a:r>
              <a:rPr lang="as-IN" sz="2000" dirty="0">
                <a:latin typeface="Bahnschrift" panose="020B0502040204020203" pitchFamily="34" charset="0"/>
              </a:rPr>
              <a:t>বলা হয়। যেমন &lt;</a:t>
            </a:r>
            <a:r>
              <a:rPr lang="en-US" sz="2000" dirty="0">
                <a:latin typeface="Bahnschrift" panose="020B0502040204020203" pitchFamily="34" charset="0"/>
              </a:rPr>
              <a:t>h1&gt; This is an example of element.&lt;/h1&gt; । </a:t>
            </a:r>
            <a:r>
              <a:rPr lang="as-IN" sz="2000" dirty="0">
                <a:latin typeface="Bahnschrift" panose="020B0502040204020203" pitchFamily="34" charset="0"/>
              </a:rPr>
              <a:t>এখানে &lt;</a:t>
            </a:r>
            <a:r>
              <a:rPr lang="en-US" sz="2000" dirty="0">
                <a:latin typeface="Bahnschrift" panose="020B0502040204020203" pitchFamily="34" charset="0"/>
              </a:rPr>
              <a:t>h1&gt; </a:t>
            </a:r>
            <a:r>
              <a:rPr lang="as-IN" sz="2000" dirty="0">
                <a:latin typeface="Bahnschrift" panose="020B0502040204020203" pitchFamily="34" charset="0"/>
              </a:rPr>
              <a:t>হেডার 1 শুরু এবং &lt;/</a:t>
            </a:r>
            <a:r>
              <a:rPr lang="en-US" sz="2000" dirty="0">
                <a:latin typeface="Bahnschrift" panose="020B0502040204020203" pitchFamily="34" charset="0"/>
              </a:rPr>
              <a:t>h1&gt; </a:t>
            </a:r>
            <a:r>
              <a:rPr lang="as-IN" sz="2000" dirty="0">
                <a:latin typeface="Bahnschrift" panose="020B0502040204020203" pitchFamily="34" charset="0"/>
              </a:rPr>
              <a:t>হেডার1 শেষ ট্যাগের মাঝে </a:t>
            </a:r>
            <a:r>
              <a:rPr lang="en-US" sz="2000" dirty="0">
                <a:latin typeface="Bahnschrift" panose="020B0502040204020203" pitchFamily="34" charset="0"/>
              </a:rPr>
              <a:t>This is an example of element. </a:t>
            </a:r>
            <a:r>
              <a:rPr lang="as-IN" sz="2000" dirty="0">
                <a:latin typeface="Bahnschrift" panose="020B0502040204020203" pitchFamily="34" charset="0"/>
              </a:rPr>
              <a:t>লেখা হয়েছে, তাই </a:t>
            </a:r>
            <a:r>
              <a:rPr lang="en-US" sz="2000" dirty="0">
                <a:latin typeface="Bahnschrift" panose="020B0502040204020203" pitchFamily="34" charset="0"/>
              </a:rPr>
              <a:t>This is an example of element.</a:t>
            </a:r>
            <a:r>
              <a:rPr lang="as-IN" sz="2000" dirty="0">
                <a:latin typeface="Bahnschrift" panose="020B0502040204020203" pitchFamily="34" charset="0"/>
              </a:rPr>
              <a:t>হচ্ছে </a:t>
            </a:r>
            <a:r>
              <a:rPr lang="en-US" sz="2000" dirty="0">
                <a:latin typeface="Bahnschrift" panose="020B0502040204020203" pitchFamily="34" charset="0"/>
              </a:rPr>
              <a:t>h1 tag </a:t>
            </a:r>
            <a:r>
              <a:rPr lang="as-IN" sz="2000" dirty="0">
                <a:latin typeface="Bahnschrift" panose="020B0502040204020203" pitchFamily="34" charset="0"/>
              </a:rPr>
              <a:t>এর </a:t>
            </a:r>
            <a:r>
              <a:rPr lang="en-US" sz="2000" dirty="0">
                <a:latin typeface="Bahnschrift" panose="020B0502040204020203" pitchFamily="34" charset="0"/>
              </a:rPr>
              <a:t>element । </a:t>
            </a:r>
            <a:r>
              <a:rPr lang="as-IN" sz="2000" dirty="0">
                <a:latin typeface="Bahnschrift" panose="020B0502040204020203" pitchFamily="34" charset="0"/>
              </a:rPr>
              <a:t>কিছু কিছু ট্যাগের কোন </a:t>
            </a:r>
            <a:r>
              <a:rPr lang="en-US" sz="2000" dirty="0">
                <a:latin typeface="Bahnschrift" panose="020B0502040204020203" pitchFamily="34" charset="0"/>
              </a:rPr>
              <a:t>Element </a:t>
            </a:r>
            <a:r>
              <a:rPr lang="as-IN" sz="2000" dirty="0">
                <a:latin typeface="Bahnschrift" panose="020B0502040204020203" pitchFamily="34" charset="0"/>
              </a:rPr>
              <a:t>থাকে না যেমন &lt;</a:t>
            </a:r>
            <a:r>
              <a:rPr lang="en-US" sz="2000" dirty="0" err="1">
                <a:latin typeface="Bahnschrift" panose="020B0502040204020203" pitchFamily="34" charset="0"/>
              </a:rPr>
              <a:t>br</a:t>
            </a:r>
            <a:r>
              <a:rPr lang="en-US" sz="2000" dirty="0">
                <a:latin typeface="Bahnschrift" panose="020B0502040204020203" pitchFamily="34" charset="0"/>
              </a:rPr>
              <a:t> /&gt; &lt;</a:t>
            </a:r>
            <a:r>
              <a:rPr lang="en-US" sz="2000" dirty="0" err="1">
                <a:latin typeface="Bahnschrift" panose="020B0502040204020203" pitchFamily="34" charset="0"/>
              </a:rPr>
              <a:t>img</a:t>
            </a:r>
            <a:r>
              <a:rPr lang="en-US" sz="2000" dirty="0">
                <a:latin typeface="Bahnschrift" panose="020B0502040204020203" pitchFamily="34" charset="0"/>
              </a:rPr>
              <a:t> /&gt; </a:t>
            </a:r>
            <a:r>
              <a:rPr lang="as-IN" sz="2000" dirty="0">
                <a:latin typeface="Bahnschrift" panose="020B0502040204020203" pitchFamily="34" charset="0"/>
              </a:rPr>
              <a:t>ইত্যাদি।</a:t>
            </a:r>
          </a:p>
          <a:p>
            <a:endParaRPr lang="as-IN" sz="2000" dirty="0">
              <a:latin typeface="Bahnschrift" panose="020B0502040204020203" pitchFamily="34" charset="0"/>
            </a:endParaRPr>
          </a:p>
          <a:p>
            <a:r>
              <a:rPr lang="as-IN" sz="2000" dirty="0">
                <a:latin typeface="Bahnschrift" panose="020B0502040204020203" pitchFamily="34" charset="0"/>
              </a:rPr>
              <a:t>সাধারণতঃ যে সকল ট্যাগের শেষ ট্যাগ থাকে না তাদের ইলিমেন্টও থাকে না। এ ধরণের শুরু ট্যাগের মধ্যেই / চিহ্নটি অন্তর্ভূক্ত থাকে, এবং এর আগে একটা স্পেস দিতে হয়। আর এগুলোকে বলা হয় </a:t>
            </a:r>
            <a:r>
              <a:rPr lang="en-US" sz="2000" dirty="0">
                <a:latin typeface="Bahnschrift" panose="020B0502040204020203" pitchFamily="34" charset="0"/>
              </a:rPr>
              <a:t>HTML empty Element</a:t>
            </a:r>
          </a:p>
        </p:txBody>
      </p:sp>
    </p:spTree>
    <p:extLst>
      <p:ext uri="{BB962C8B-B14F-4D97-AF65-F5344CB8AC3E}">
        <p14:creationId xmlns:p14="http://schemas.microsoft.com/office/powerpoint/2010/main" val="39349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en-US" dirty="0"/>
              <a:t>HTML Attribute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14400" y="3200400"/>
            <a:ext cx="8763000" cy="1981200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ট্যাগের কার্যক্ষমতাকে বর্ধিত করার জন্য শুরু </a:t>
            </a:r>
            <a:r>
              <a:rPr lang="en-US" sz="2000" dirty="0">
                <a:latin typeface="Bahnschrift" panose="020B0502040204020203" pitchFamily="34" charset="0"/>
              </a:rPr>
              <a:t>tag </a:t>
            </a:r>
            <a:r>
              <a:rPr lang="as-IN" sz="2000" dirty="0">
                <a:latin typeface="Bahnschrift" panose="020B0502040204020203" pitchFamily="34" charset="0"/>
              </a:rPr>
              <a:t>এর মধ্যে কিছু </a:t>
            </a:r>
            <a:r>
              <a:rPr lang="en-US" sz="2000" dirty="0">
                <a:latin typeface="Bahnschrift" panose="020B0502040204020203" pitchFamily="34" charset="0"/>
              </a:rPr>
              <a:t>pre-defined </a:t>
            </a:r>
            <a:r>
              <a:rPr lang="as-IN" sz="2000" dirty="0">
                <a:latin typeface="Bahnschrift" panose="020B0502040204020203" pitchFamily="34" charset="0"/>
              </a:rPr>
              <a:t>কথাকে </a:t>
            </a:r>
            <a:r>
              <a:rPr lang="en-US" sz="2000" dirty="0">
                <a:latin typeface="Bahnschrift" panose="020B0502040204020203" pitchFamily="34" charset="0"/>
              </a:rPr>
              <a:t>HTML Attribute </a:t>
            </a:r>
            <a:r>
              <a:rPr lang="as-IN" sz="2000" dirty="0">
                <a:latin typeface="Bahnschrift" panose="020B0502040204020203" pitchFamily="34" charset="0"/>
              </a:rPr>
              <a:t>বলে। মূলত </a:t>
            </a:r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ট্যাগের কার্যক্ষমতাকে বর্ধিত করার জন্য </a:t>
            </a:r>
            <a:r>
              <a:rPr lang="en-US" sz="2000" dirty="0">
                <a:latin typeface="Bahnschrift" panose="020B0502040204020203" pitchFamily="34" charset="0"/>
              </a:rPr>
              <a:t>Attributes </a:t>
            </a:r>
            <a:r>
              <a:rPr lang="as-IN" sz="2000" dirty="0">
                <a:latin typeface="Bahnschrift" panose="020B0502040204020203" pitchFamily="34" charset="0"/>
              </a:rPr>
              <a:t>ব্যবহার করা হয়। যেমন &lt;</a:t>
            </a:r>
            <a:r>
              <a:rPr lang="en-US" sz="2000" dirty="0">
                <a:latin typeface="Bahnschrift" panose="020B0502040204020203" pitchFamily="34" charset="0"/>
              </a:rPr>
              <a:t>font size=”5″  color=”red”&gt; Hello SAtech360.&lt;font/&gt; </a:t>
            </a:r>
            <a:r>
              <a:rPr lang="as-IN" sz="2000" dirty="0">
                <a:latin typeface="Bahnschrift" panose="020B0502040204020203" pitchFamily="34" charset="0"/>
              </a:rPr>
              <a:t>এখানে </a:t>
            </a:r>
            <a:r>
              <a:rPr lang="en-US" sz="2000" dirty="0">
                <a:latin typeface="Bahnschrift" panose="020B0502040204020203" pitchFamily="34" charset="0"/>
              </a:rPr>
              <a:t>size=”5″ </a:t>
            </a:r>
            <a:r>
              <a:rPr lang="as-IN" sz="2000" dirty="0">
                <a:latin typeface="Bahnschrift" panose="020B0502040204020203" pitchFamily="34" charset="0"/>
              </a:rPr>
              <a:t>অংশটি হল </a:t>
            </a:r>
            <a:r>
              <a:rPr lang="en-US" sz="2000" dirty="0">
                <a:latin typeface="Bahnschrift" panose="020B0502040204020203" pitchFamily="34" charset="0"/>
              </a:rPr>
              <a:t>font </a:t>
            </a:r>
            <a:r>
              <a:rPr lang="as-IN" sz="2000" dirty="0">
                <a:latin typeface="Bahnschrift" panose="020B0502040204020203" pitchFamily="34" charset="0"/>
              </a:rPr>
              <a:t>ট্যাগের একটি এট্রিবিউট, যা প্রকাশ করছে ইলিমেন্ট অর্থাৎ </a:t>
            </a:r>
            <a:r>
              <a:rPr lang="en-US" sz="2000" dirty="0">
                <a:latin typeface="Bahnschrift" panose="020B0502040204020203" pitchFamily="34" charset="0"/>
              </a:rPr>
              <a:t>This is a paragraph. </a:t>
            </a:r>
            <a:r>
              <a:rPr lang="as-IN" sz="2000" dirty="0">
                <a:latin typeface="Bahnschrift" panose="020B0502040204020203" pitchFamily="34" charset="0"/>
              </a:rPr>
              <a:t>লেখাটির সাইজ কেমন হবে। এবং </a:t>
            </a:r>
            <a:r>
              <a:rPr lang="en-US" sz="2000" dirty="0">
                <a:latin typeface="Bahnschrift" panose="020B0502040204020203" pitchFamily="34" charset="0"/>
              </a:rPr>
              <a:t>color=”red” </a:t>
            </a:r>
            <a:r>
              <a:rPr lang="as-IN" sz="2000" dirty="0">
                <a:latin typeface="Bahnschrift" panose="020B0502040204020203" pitchFamily="34" charset="0"/>
              </a:rPr>
              <a:t>দ্বারা প্রকাশ করছে লেখাটির রং হবে লাল।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10363200" cy="615553"/>
          </a:xfrm>
        </p:spPr>
        <p:txBody>
          <a:bodyPr/>
          <a:lstStyle/>
          <a:p>
            <a:r>
              <a:rPr lang="en-US" dirty="0"/>
              <a:t>HTML Entities </a:t>
            </a:r>
            <a:r>
              <a:rPr lang="as-IN" dirty="0"/>
              <a:t>কি?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2063353"/>
            <a:ext cx="8534400" cy="4616648"/>
          </a:xfrm>
        </p:spPr>
        <p:txBody>
          <a:bodyPr/>
          <a:lstStyle/>
          <a:p>
            <a:r>
              <a:rPr lang="en-US" sz="2000" dirty="0">
                <a:latin typeface="Bahnschrift" panose="020B0502040204020203" pitchFamily="34" charset="0"/>
              </a:rPr>
              <a:t>HTML </a:t>
            </a:r>
            <a:r>
              <a:rPr lang="as-IN" sz="2000" dirty="0">
                <a:latin typeface="Bahnschrift" panose="020B0502040204020203" pitchFamily="34" charset="0"/>
              </a:rPr>
              <a:t>এ কিছু বিশেষ </a:t>
            </a:r>
            <a:r>
              <a:rPr lang="en-US" sz="2000" dirty="0">
                <a:latin typeface="Bahnschrift" panose="020B0502040204020203" pitchFamily="34" charset="0"/>
              </a:rPr>
              <a:t>Character </a:t>
            </a:r>
            <a:r>
              <a:rPr lang="as-IN" sz="2000" dirty="0">
                <a:latin typeface="Bahnschrift" panose="020B0502040204020203" pitchFamily="34" charset="0"/>
              </a:rPr>
              <a:t>যেমন &lt;,&gt; চিহ্ন এটি সাধারণত </a:t>
            </a:r>
            <a:r>
              <a:rPr lang="en-US" sz="2000" dirty="0">
                <a:latin typeface="Bahnschrift" panose="020B0502040204020203" pitchFamily="34" charset="0"/>
              </a:rPr>
              <a:t>HTML tag </a:t>
            </a:r>
            <a:r>
              <a:rPr lang="as-IN" sz="2000" dirty="0">
                <a:latin typeface="Bahnschrift" panose="020B0502040204020203" pitchFamily="34" charset="0"/>
              </a:rPr>
              <a:t>গুলো লেখার কাজে ব্যবহৃত হয় , তাই এগুলোর মধ্যে কিছু লিখলে </a:t>
            </a:r>
            <a:r>
              <a:rPr lang="en-US" sz="2000" dirty="0">
                <a:latin typeface="Bahnschrift" panose="020B0502040204020203" pitchFamily="34" charset="0"/>
              </a:rPr>
              <a:t>browser </a:t>
            </a:r>
            <a:r>
              <a:rPr lang="as-IN" sz="2000" dirty="0">
                <a:latin typeface="Bahnschrift" panose="020B0502040204020203" pitchFamily="34" charset="0"/>
              </a:rPr>
              <a:t>সেটিকে ট্যাগ ভেবে ভুল করে বা আমাদের ইচ্ছা অনুযায়ী সঠিক ভাবে তথ্য প্রদর্শন করতে পারেনা। আবার এমন কিছু চিহ্ন যেমন © ® ™ ইত্যাদি চিহ্ন গুলি এডিটরে লেখার জন্য আপনার কীবোর্ড এ লেখার ব্যবস্থা নেই । এখন যদি এই ধরনের কোন চিহ্ন আপনি ওয়েব পেজে দেখাতে চান তাহলে এইচটিএমএল এনটাইটি ব্যবহার করে দেখাতে পারবেন।</a:t>
            </a:r>
          </a:p>
          <a:p>
            <a:r>
              <a:rPr lang="as-IN" sz="2000" dirty="0">
                <a:latin typeface="Bahnschrift" panose="020B0502040204020203" pitchFamily="34" charset="0"/>
              </a:rPr>
              <a:t>কয়েকটি বহুল ব্যবহৃত এনটাইটি:</a:t>
            </a:r>
          </a:p>
          <a:p>
            <a:r>
              <a:rPr lang="as-IN" sz="2000" dirty="0">
                <a:latin typeface="Bahnschrift" panose="020B0502040204020203" pitchFamily="34" charset="0"/>
              </a:rPr>
              <a:t>&amp;</a:t>
            </a:r>
            <a:r>
              <a:rPr lang="en-US" sz="2000" dirty="0">
                <a:latin typeface="Bahnschrift" panose="020B0502040204020203" pitchFamily="34" charset="0"/>
              </a:rPr>
              <a:t>copy;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reg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&amp;trade;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nbsp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&amp;dollar;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lt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&amp;</a:t>
            </a:r>
            <a:r>
              <a:rPr lang="en-US" sz="2000" dirty="0" err="1">
                <a:latin typeface="Bahnschrift" panose="020B0502040204020203" pitchFamily="34" charset="0"/>
              </a:rPr>
              <a:t>gt</a:t>
            </a:r>
            <a:r>
              <a:rPr lang="en-US" sz="2000" dirty="0">
                <a:latin typeface="Bahnschrift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604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5626</Words>
  <Application>Microsoft Office PowerPoint</Application>
  <PresentationFormat>Widescreen</PresentationFormat>
  <Paragraphs>644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AdorshoLipi</vt:lpstr>
      <vt:lpstr>Arial</vt:lpstr>
      <vt:lpstr>Arial Rounded MT Bold</vt:lpstr>
      <vt:lpstr>Bahnschrift</vt:lpstr>
      <vt:lpstr>Calibri</vt:lpstr>
      <vt:lpstr>Calibri Light</vt:lpstr>
      <vt:lpstr>Vrinda</vt:lpstr>
      <vt:lpstr>Wingdings</vt:lpstr>
      <vt:lpstr>Office Theme</vt:lpstr>
      <vt:lpstr>&lt;HTML&gt; Hypertext Markup Language</vt:lpstr>
      <vt:lpstr>HTML কি?</vt:lpstr>
      <vt:lpstr>HTML VERSIONS</vt:lpstr>
      <vt:lpstr>HTML EDITORS</vt:lpstr>
      <vt:lpstr>HTML DOCUMENT EXAMPLE</vt:lpstr>
      <vt:lpstr>HTML ট্যাগ কি?</vt:lpstr>
      <vt:lpstr>HTML Element কি?</vt:lpstr>
      <vt:lpstr>HTML Attribute কি?</vt:lpstr>
      <vt:lpstr>HTML Entities কি?</vt:lpstr>
      <vt:lpstr>HTML DOCTYPE Tag কি?</vt:lpstr>
      <vt:lpstr>HTML Comments কি ?</vt:lpstr>
      <vt:lpstr>HTML Comments Example</vt:lpstr>
      <vt:lpstr>HTML body tag Elements কি?</vt:lpstr>
      <vt:lpstr>HTML এ body tag element কি কি? </vt:lpstr>
      <vt:lpstr>Heading Tag Element কি?</vt:lpstr>
      <vt:lpstr>Example of Heading Tag Element </vt:lpstr>
      <vt:lpstr>Paragraph Tag Element কি?</vt:lpstr>
      <vt:lpstr>Example Of Paragraph Tag Element </vt:lpstr>
      <vt:lpstr>List Tag Element কি?</vt:lpstr>
      <vt:lpstr>Example of un-order list</vt:lpstr>
      <vt:lpstr>Example of Order list</vt:lpstr>
      <vt:lpstr>Example of Definition list</vt:lpstr>
      <vt:lpstr>Link Tag Element কি?</vt:lpstr>
      <vt:lpstr>Image Tag Element কি?</vt:lpstr>
      <vt:lpstr>Example Of image Tag Element</vt:lpstr>
      <vt:lpstr>Text Formatting Element কি?</vt:lpstr>
      <vt:lpstr>Example of Text Formatting Element</vt:lpstr>
      <vt:lpstr>HTML div কি?</vt:lpstr>
      <vt:lpstr>HTML span কি?</vt:lpstr>
      <vt:lpstr>Example of span tag Element</vt:lpstr>
      <vt:lpstr>HTML এ Table কি? </vt:lpstr>
      <vt:lpstr>HTML এ Table তৈরী করতে হলে কি জানা দরকার ?</vt:lpstr>
      <vt:lpstr>Example of simple table</vt:lpstr>
      <vt:lpstr>HTML Table এ cellpadding এবং cellspacing কি?</vt:lpstr>
      <vt:lpstr>cellpadding সহ HTML Table</vt:lpstr>
      <vt:lpstr>cellsapcing সহ HTML Table</vt:lpstr>
      <vt:lpstr>HTML Table এ rowspan এবং colspan এর কাজ কি?</vt:lpstr>
      <vt:lpstr>Example of colspan</vt:lpstr>
      <vt:lpstr>Example of rowspan</vt:lpstr>
      <vt:lpstr>html table caption</vt:lpstr>
      <vt:lpstr>html table এ কিভাবে header, body এবং footer এরিয়া নির্ধারণ করবেন?</vt:lpstr>
      <vt:lpstr>Example of table</vt:lpstr>
      <vt:lpstr>html এ Form কি?</vt:lpstr>
      <vt:lpstr>Form Attributes</vt:lpstr>
      <vt:lpstr>Form Controls</vt:lpstr>
      <vt:lpstr>Text input control</vt:lpstr>
      <vt:lpstr>Single-line text input controls</vt:lpstr>
      <vt:lpstr>Single-line text input controls এর attributes কি কি?</vt:lpstr>
      <vt:lpstr>HTML Single line input tag</vt:lpstr>
      <vt:lpstr>Password input controls</vt:lpstr>
      <vt:lpstr>Multiple-Line Text Input Controls</vt:lpstr>
      <vt:lpstr>Multiple-Line Text Input Controls এর attributes কি কি?</vt:lpstr>
      <vt:lpstr>HTML Meta</vt:lpstr>
      <vt:lpstr>HTML Script</vt:lpstr>
      <vt:lpstr>HTML Audio</vt:lpstr>
      <vt:lpstr>HTML Audio - How It Works</vt:lpstr>
      <vt:lpstr>HTML Video</vt:lpstr>
      <vt:lpstr>How it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&lt;HTML&gt; Hypertext Markup Language</dc:title>
  <dc:creator>sahabuddin</dc:creator>
  <cp:lastModifiedBy>sahabuddin</cp:lastModifiedBy>
  <cp:revision>1</cp:revision>
  <dcterms:created xsi:type="dcterms:W3CDTF">2020-08-26T16:57:52Z</dcterms:created>
  <dcterms:modified xsi:type="dcterms:W3CDTF">2020-08-26T16:58:11Z</dcterms:modified>
</cp:coreProperties>
</file>