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8CAD7-41C8-4879-8EFC-2464191F2FB7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AB700-CC92-4C9D-BD68-BC4145CBC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3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2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3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5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9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09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9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8DEC-04CF-43B9-BF74-58C947E0250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0561-EC60-4306-9D66-A8EB840D7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7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8DEC-04CF-43B9-BF74-58C947E0250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0561-EC60-4306-9D66-A8EB840D7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8DEC-04CF-43B9-BF74-58C947E0250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0561-EC60-4306-9D66-A8EB840D7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9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8DEC-04CF-43B9-BF74-58C947E0250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0561-EC60-4306-9D66-A8EB840D7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5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8DEC-04CF-43B9-BF74-58C947E0250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0561-EC60-4306-9D66-A8EB840D7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9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8DEC-04CF-43B9-BF74-58C947E0250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0561-EC60-4306-9D66-A8EB840D7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1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8DEC-04CF-43B9-BF74-58C947E0250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0561-EC60-4306-9D66-A8EB840D7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9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8DEC-04CF-43B9-BF74-58C947E0250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0561-EC60-4306-9D66-A8EB840D7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8DEC-04CF-43B9-BF74-58C947E0250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0561-EC60-4306-9D66-A8EB840D7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5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8DEC-04CF-43B9-BF74-58C947E0250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0561-EC60-4306-9D66-A8EB840D7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3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8DEC-04CF-43B9-BF74-58C947E0250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0561-EC60-4306-9D66-A8EB840D7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61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8DEC-04CF-43B9-BF74-58C947E0250B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0561-EC60-4306-9D66-A8EB840D7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2585522" y="2354317"/>
            <a:ext cx="4791376" cy="82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5332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大数据技术实践</a:t>
            </a:r>
            <a:endParaRPr lang="en-US" altLang="zh-CN" sz="5332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2652158" y="3268479"/>
            <a:ext cx="6681612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06" tIns="60953" rIns="121906" bIns="60953"/>
          <a:lstStyle/>
          <a:p>
            <a:pPr>
              <a:defRPr/>
            </a:pPr>
            <a:endParaRPr lang="zh-CN" altLang="en-US" sz="2399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2609" y="76862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2021-2022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学年第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学期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93723" y="3474551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yandengcheng@gmail.com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qq-penguin-shape_52088"/>
          <p:cNvSpPr>
            <a:spLocks noChangeAspect="1"/>
          </p:cNvSpPr>
          <p:nvPr/>
        </p:nvSpPr>
        <p:spPr bwMode="auto">
          <a:xfrm>
            <a:off x="2652158" y="4220680"/>
            <a:ext cx="454278" cy="443164"/>
          </a:xfrm>
          <a:custGeom>
            <a:avLst/>
            <a:gdLst>
              <a:gd name="T0" fmla="*/ 348 w 432"/>
              <a:gd name="T1" fmla="*/ 176 h 422"/>
              <a:gd name="T2" fmla="*/ 353 w 432"/>
              <a:gd name="T3" fmla="*/ 137 h 422"/>
              <a:gd name="T4" fmla="*/ 216 w 432"/>
              <a:gd name="T5" fmla="*/ 0 h 422"/>
              <a:gd name="T6" fmla="*/ 78 w 432"/>
              <a:gd name="T7" fmla="*/ 137 h 422"/>
              <a:gd name="T8" fmla="*/ 84 w 432"/>
              <a:gd name="T9" fmla="*/ 176 h 422"/>
              <a:gd name="T10" fmla="*/ 27 w 432"/>
              <a:gd name="T11" fmla="*/ 328 h 422"/>
              <a:gd name="T12" fmla="*/ 70 w 432"/>
              <a:gd name="T13" fmla="*/ 290 h 422"/>
              <a:gd name="T14" fmla="*/ 101 w 432"/>
              <a:gd name="T15" fmla="*/ 351 h 422"/>
              <a:gd name="T16" fmla="*/ 65 w 432"/>
              <a:gd name="T17" fmla="*/ 384 h 422"/>
              <a:gd name="T18" fmla="*/ 135 w 432"/>
              <a:gd name="T19" fmla="*/ 422 h 422"/>
              <a:gd name="T20" fmla="*/ 196 w 432"/>
              <a:gd name="T21" fmla="*/ 402 h 422"/>
              <a:gd name="T22" fmla="*/ 216 w 432"/>
              <a:gd name="T23" fmla="*/ 404 h 422"/>
              <a:gd name="T24" fmla="*/ 236 w 432"/>
              <a:gd name="T25" fmla="*/ 402 h 422"/>
              <a:gd name="T26" fmla="*/ 297 w 432"/>
              <a:gd name="T27" fmla="*/ 422 h 422"/>
              <a:gd name="T28" fmla="*/ 367 w 432"/>
              <a:gd name="T29" fmla="*/ 384 h 422"/>
              <a:gd name="T30" fmla="*/ 330 w 432"/>
              <a:gd name="T31" fmla="*/ 351 h 422"/>
              <a:gd name="T32" fmla="*/ 362 w 432"/>
              <a:gd name="T33" fmla="*/ 290 h 422"/>
              <a:gd name="T34" fmla="*/ 404 w 432"/>
              <a:gd name="T35" fmla="*/ 328 h 422"/>
              <a:gd name="T36" fmla="*/ 348 w 432"/>
              <a:gd name="T37" fmla="*/ 17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2" h="422">
                <a:moveTo>
                  <a:pt x="348" y="176"/>
                </a:moveTo>
                <a:cubicBezTo>
                  <a:pt x="351" y="164"/>
                  <a:pt x="353" y="151"/>
                  <a:pt x="353" y="137"/>
                </a:cubicBezTo>
                <a:cubicBezTo>
                  <a:pt x="353" y="61"/>
                  <a:pt x="292" y="0"/>
                  <a:pt x="216" y="0"/>
                </a:cubicBezTo>
                <a:cubicBezTo>
                  <a:pt x="140" y="0"/>
                  <a:pt x="78" y="61"/>
                  <a:pt x="78" y="137"/>
                </a:cubicBezTo>
                <a:cubicBezTo>
                  <a:pt x="78" y="151"/>
                  <a:pt x="80" y="164"/>
                  <a:pt x="84" y="176"/>
                </a:cubicBezTo>
                <a:cubicBezTo>
                  <a:pt x="67" y="190"/>
                  <a:pt x="0" y="250"/>
                  <a:pt x="27" y="328"/>
                </a:cubicBezTo>
                <a:cubicBezTo>
                  <a:pt x="27" y="328"/>
                  <a:pt x="51" y="326"/>
                  <a:pt x="70" y="290"/>
                </a:cubicBezTo>
                <a:cubicBezTo>
                  <a:pt x="76" y="313"/>
                  <a:pt x="86" y="334"/>
                  <a:pt x="101" y="351"/>
                </a:cubicBezTo>
                <a:cubicBezTo>
                  <a:pt x="80" y="357"/>
                  <a:pt x="65" y="370"/>
                  <a:pt x="65" y="384"/>
                </a:cubicBezTo>
                <a:cubicBezTo>
                  <a:pt x="65" y="405"/>
                  <a:pt x="96" y="422"/>
                  <a:pt x="135" y="422"/>
                </a:cubicBezTo>
                <a:cubicBezTo>
                  <a:pt x="161" y="422"/>
                  <a:pt x="184" y="414"/>
                  <a:pt x="196" y="402"/>
                </a:cubicBezTo>
                <a:cubicBezTo>
                  <a:pt x="202" y="403"/>
                  <a:pt x="209" y="404"/>
                  <a:pt x="216" y="404"/>
                </a:cubicBezTo>
                <a:cubicBezTo>
                  <a:pt x="223" y="404"/>
                  <a:pt x="229" y="403"/>
                  <a:pt x="236" y="402"/>
                </a:cubicBezTo>
                <a:cubicBezTo>
                  <a:pt x="248" y="414"/>
                  <a:pt x="271" y="422"/>
                  <a:pt x="297" y="422"/>
                </a:cubicBezTo>
                <a:cubicBezTo>
                  <a:pt x="335" y="422"/>
                  <a:pt x="367" y="405"/>
                  <a:pt x="367" y="384"/>
                </a:cubicBezTo>
                <a:cubicBezTo>
                  <a:pt x="367" y="370"/>
                  <a:pt x="352" y="357"/>
                  <a:pt x="330" y="351"/>
                </a:cubicBezTo>
                <a:cubicBezTo>
                  <a:pt x="345" y="334"/>
                  <a:pt x="356" y="313"/>
                  <a:pt x="362" y="290"/>
                </a:cubicBezTo>
                <a:cubicBezTo>
                  <a:pt x="381" y="326"/>
                  <a:pt x="404" y="328"/>
                  <a:pt x="404" y="328"/>
                </a:cubicBezTo>
                <a:cubicBezTo>
                  <a:pt x="432" y="250"/>
                  <a:pt x="365" y="190"/>
                  <a:pt x="348" y="17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smartphone-big-screen_78218"/>
          <p:cNvSpPr>
            <a:spLocks noChangeAspect="1"/>
          </p:cNvSpPr>
          <p:nvPr/>
        </p:nvSpPr>
        <p:spPr bwMode="auto">
          <a:xfrm>
            <a:off x="2736181" y="4945194"/>
            <a:ext cx="286234" cy="476318"/>
          </a:xfrm>
          <a:custGeom>
            <a:avLst/>
            <a:gdLst>
              <a:gd name="T0" fmla="*/ 395 w 477"/>
              <a:gd name="T1" fmla="*/ 0 h 795"/>
              <a:gd name="T2" fmla="*/ 82 w 477"/>
              <a:gd name="T3" fmla="*/ 0 h 795"/>
              <a:gd name="T4" fmla="*/ 0 w 477"/>
              <a:gd name="T5" fmla="*/ 82 h 795"/>
              <a:gd name="T6" fmla="*/ 0 w 477"/>
              <a:gd name="T7" fmla="*/ 90 h 795"/>
              <a:gd name="T8" fmla="*/ 0 w 477"/>
              <a:gd name="T9" fmla="*/ 649 h 795"/>
              <a:gd name="T10" fmla="*/ 0 w 477"/>
              <a:gd name="T11" fmla="*/ 713 h 795"/>
              <a:gd name="T12" fmla="*/ 82 w 477"/>
              <a:gd name="T13" fmla="*/ 795 h 795"/>
              <a:gd name="T14" fmla="*/ 395 w 477"/>
              <a:gd name="T15" fmla="*/ 795 h 795"/>
              <a:gd name="T16" fmla="*/ 477 w 477"/>
              <a:gd name="T17" fmla="*/ 713 h 795"/>
              <a:gd name="T18" fmla="*/ 477 w 477"/>
              <a:gd name="T19" fmla="*/ 649 h 795"/>
              <a:gd name="T20" fmla="*/ 477 w 477"/>
              <a:gd name="T21" fmla="*/ 90 h 795"/>
              <a:gd name="T22" fmla="*/ 477 w 477"/>
              <a:gd name="T23" fmla="*/ 82 h 795"/>
              <a:gd name="T24" fmla="*/ 395 w 477"/>
              <a:gd name="T25" fmla="*/ 0 h 795"/>
              <a:gd name="T26" fmla="*/ 238 w 477"/>
              <a:gd name="T27" fmla="*/ 752 h 795"/>
              <a:gd name="T28" fmla="*/ 199 w 477"/>
              <a:gd name="T29" fmla="*/ 712 h 795"/>
              <a:gd name="T30" fmla="*/ 238 w 477"/>
              <a:gd name="T31" fmla="*/ 672 h 795"/>
              <a:gd name="T32" fmla="*/ 278 w 477"/>
              <a:gd name="T33" fmla="*/ 712 h 795"/>
              <a:gd name="T34" fmla="*/ 238 w 477"/>
              <a:gd name="T35" fmla="*/ 752 h 795"/>
              <a:gd name="T36" fmla="*/ 437 w 477"/>
              <a:gd name="T37" fmla="*/ 629 h 795"/>
              <a:gd name="T38" fmla="*/ 40 w 477"/>
              <a:gd name="T39" fmla="*/ 629 h 795"/>
              <a:gd name="T40" fmla="*/ 40 w 477"/>
              <a:gd name="T41" fmla="*/ 110 h 795"/>
              <a:gd name="T42" fmla="*/ 437 w 477"/>
              <a:gd name="T43" fmla="*/ 110 h 795"/>
              <a:gd name="T44" fmla="*/ 437 w 477"/>
              <a:gd name="T45" fmla="*/ 629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" h="795">
                <a:moveTo>
                  <a:pt x="395" y="0"/>
                </a:moveTo>
                <a:lnTo>
                  <a:pt x="82" y="0"/>
                </a:lnTo>
                <a:cubicBezTo>
                  <a:pt x="37" y="0"/>
                  <a:pt x="0" y="37"/>
                  <a:pt x="0" y="82"/>
                </a:cubicBezTo>
                <a:lnTo>
                  <a:pt x="0" y="90"/>
                </a:lnTo>
                <a:lnTo>
                  <a:pt x="0" y="649"/>
                </a:lnTo>
                <a:lnTo>
                  <a:pt x="0" y="713"/>
                </a:lnTo>
                <a:cubicBezTo>
                  <a:pt x="0" y="758"/>
                  <a:pt x="37" y="795"/>
                  <a:pt x="82" y="795"/>
                </a:cubicBezTo>
                <a:lnTo>
                  <a:pt x="395" y="795"/>
                </a:lnTo>
                <a:cubicBezTo>
                  <a:pt x="440" y="795"/>
                  <a:pt x="477" y="758"/>
                  <a:pt x="477" y="713"/>
                </a:cubicBezTo>
                <a:lnTo>
                  <a:pt x="477" y="649"/>
                </a:lnTo>
                <a:lnTo>
                  <a:pt x="477" y="90"/>
                </a:lnTo>
                <a:lnTo>
                  <a:pt x="477" y="82"/>
                </a:lnTo>
                <a:cubicBezTo>
                  <a:pt x="477" y="37"/>
                  <a:pt x="440" y="0"/>
                  <a:pt x="395" y="0"/>
                </a:cubicBezTo>
                <a:close/>
                <a:moveTo>
                  <a:pt x="238" y="752"/>
                </a:moveTo>
                <a:cubicBezTo>
                  <a:pt x="216" y="752"/>
                  <a:pt x="199" y="734"/>
                  <a:pt x="199" y="712"/>
                </a:cubicBezTo>
                <a:cubicBezTo>
                  <a:pt x="199" y="690"/>
                  <a:pt x="216" y="672"/>
                  <a:pt x="238" y="672"/>
                </a:cubicBezTo>
                <a:cubicBezTo>
                  <a:pt x="260" y="672"/>
                  <a:pt x="278" y="690"/>
                  <a:pt x="278" y="712"/>
                </a:cubicBezTo>
                <a:cubicBezTo>
                  <a:pt x="278" y="734"/>
                  <a:pt x="260" y="752"/>
                  <a:pt x="238" y="752"/>
                </a:cubicBezTo>
                <a:close/>
                <a:moveTo>
                  <a:pt x="437" y="629"/>
                </a:moveTo>
                <a:lnTo>
                  <a:pt x="40" y="629"/>
                </a:lnTo>
                <a:lnTo>
                  <a:pt x="40" y="110"/>
                </a:lnTo>
                <a:lnTo>
                  <a:pt x="437" y="110"/>
                </a:lnTo>
                <a:lnTo>
                  <a:pt x="437" y="62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at-symbol_74642"/>
          <p:cNvSpPr>
            <a:spLocks noChangeAspect="1"/>
          </p:cNvSpPr>
          <p:nvPr/>
        </p:nvSpPr>
        <p:spPr bwMode="auto">
          <a:xfrm>
            <a:off x="2665921" y="3502922"/>
            <a:ext cx="396398" cy="392944"/>
          </a:xfrm>
          <a:custGeom>
            <a:avLst/>
            <a:gdLst>
              <a:gd name="T0" fmla="*/ 5127 w 5172"/>
              <a:gd name="T1" fmla="*/ 2238 h 5134"/>
              <a:gd name="T2" fmla="*/ 4151 w 5172"/>
              <a:gd name="T3" fmla="*/ 600 h 5134"/>
              <a:gd name="T4" fmla="*/ 2063 w 5172"/>
              <a:gd name="T5" fmla="*/ 156 h 5134"/>
              <a:gd name="T6" fmla="*/ 449 w 5172"/>
              <a:gd name="T7" fmla="*/ 1339 h 5134"/>
              <a:gd name="T8" fmla="*/ 194 w 5172"/>
              <a:gd name="T9" fmla="*/ 3324 h 5134"/>
              <a:gd name="T10" fmla="*/ 729 w 5172"/>
              <a:gd name="T11" fmla="*/ 4291 h 5134"/>
              <a:gd name="T12" fmla="*/ 1629 w 5172"/>
              <a:gd name="T13" fmla="*/ 4937 h 5134"/>
              <a:gd name="T14" fmla="*/ 2611 w 5172"/>
              <a:gd name="T15" fmla="*/ 5134 h 5134"/>
              <a:gd name="T16" fmla="*/ 3917 w 5172"/>
              <a:gd name="T17" fmla="*/ 4773 h 5134"/>
              <a:gd name="T18" fmla="*/ 3636 w 5172"/>
              <a:gd name="T19" fmla="*/ 4305 h 5134"/>
              <a:gd name="T20" fmla="*/ 1841 w 5172"/>
              <a:gd name="T21" fmla="*/ 4434 h 5134"/>
              <a:gd name="T22" fmla="*/ 718 w 5172"/>
              <a:gd name="T23" fmla="*/ 3170 h 5134"/>
              <a:gd name="T24" fmla="*/ 919 w 5172"/>
              <a:gd name="T25" fmla="*/ 1616 h 5134"/>
              <a:gd name="T26" fmla="*/ 2181 w 5172"/>
              <a:gd name="T27" fmla="*/ 689 h 5134"/>
              <a:gd name="T28" fmla="*/ 3832 w 5172"/>
              <a:gd name="T29" fmla="*/ 1043 h 5134"/>
              <a:gd name="T30" fmla="*/ 4584 w 5172"/>
              <a:gd name="T31" fmla="*/ 2295 h 5134"/>
              <a:gd name="T32" fmla="*/ 4497 w 5172"/>
              <a:gd name="T33" fmla="*/ 3045 h 5134"/>
              <a:gd name="T34" fmla="*/ 3912 w 5172"/>
              <a:gd name="T35" fmla="*/ 3407 h 5134"/>
              <a:gd name="T36" fmla="*/ 3903 w 5172"/>
              <a:gd name="T37" fmla="*/ 3405 h 5134"/>
              <a:gd name="T38" fmla="*/ 3877 w 5172"/>
              <a:gd name="T39" fmla="*/ 3092 h 5134"/>
              <a:gd name="T40" fmla="*/ 3878 w 5172"/>
              <a:gd name="T41" fmla="*/ 3003 h 5134"/>
              <a:gd name="T42" fmla="*/ 3878 w 5172"/>
              <a:gd name="T43" fmla="*/ 1509 h 5134"/>
              <a:gd name="T44" fmla="*/ 3460 w 5172"/>
              <a:gd name="T45" fmla="*/ 1509 h 5134"/>
              <a:gd name="T46" fmla="*/ 3291 w 5172"/>
              <a:gd name="T47" fmla="*/ 1390 h 5134"/>
              <a:gd name="T48" fmla="*/ 2528 w 5172"/>
              <a:gd name="T49" fmla="*/ 1183 h 5134"/>
              <a:gd name="T50" fmla="*/ 1502 w 5172"/>
              <a:gd name="T51" fmla="*/ 1580 h 5134"/>
              <a:gd name="T52" fmla="*/ 1175 w 5172"/>
              <a:gd name="T53" fmla="*/ 3207 h 5134"/>
              <a:gd name="T54" fmla="*/ 1733 w 5172"/>
              <a:gd name="T55" fmla="*/ 3835 h 5134"/>
              <a:gd name="T56" fmla="*/ 2526 w 5172"/>
              <a:gd name="T57" fmla="*/ 4048 h 5134"/>
              <a:gd name="T58" fmla="*/ 3391 w 5172"/>
              <a:gd name="T59" fmla="*/ 3788 h 5134"/>
              <a:gd name="T60" fmla="*/ 3466 w 5172"/>
              <a:gd name="T61" fmla="*/ 3731 h 5134"/>
              <a:gd name="T62" fmla="*/ 3832 w 5172"/>
              <a:gd name="T63" fmla="*/ 3946 h 5134"/>
              <a:gd name="T64" fmla="*/ 4456 w 5172"/>
              <a:gd name="T65" fmla="*/ 3844 h 5134"/>
              <a:gd name="T66" fmla="*/ 4982 w 5172"/>
              <a:gd name="T67" fmla="*/ 3294 h 5134"/>
              <a:gd name="T68" fmla="*/ 5127 w 5172"/>
              <a:gd name="T69" fmla="*/ 2238 h 5134"/>
              <a:gd name="T70" fmla="*/ 3326 w 5172"/>
              <a:gd name="T71" fmla="*/ 3086 h 5134"/>
              <a:gd name="T72" fmla="*/ 3287 w 5172"/>
              <a:gd name="T73" fmla="*/ 3137 h 5134"/>
              <a:gd name="T74" fmla="*/ 3265 w 5172"/>
              <a:gd name="T75" fmla="*/ 3164 h 5134"/>
              <a:gd name="T76" fmla="*/ 3077 w 5172"/>
              <a:gd name="T77" fmla="*/ 3343 h 5134"/>
              <a:gd name="T78" fmla="*/ 2526 w 5172"/>
              <a:gd name="T79" fmla="*/ 3502 h 5134"/>
              <a:gd name="T80" fmla="*/ 1675 w 5172"/>
              <a:gd name="T81" fmla="*/ 2988 h 5134"/>
              <a:gd name="T82" fmla="*/ 1876 w 5172"/>
              <a:gd name="T83" fmla="*/ 1979 h 5134"/>
              <a:gd name="T84" fmla="*/ 2528 w 5172"/>
              <a:gd name="T85" fmla="*/ 1728 h 5134"/>
              <a:gd name="T86" fmla="*/ 3011 w 5172"/>
              <a:gd name="T87" fmla="*/ 1859 h 5134"/>
              <a:gd name="T88" fmla="*/ 3250 w 5172"/>
              <a:gd name="T89" fmla="*/ 2069 h 5134"/>
              <a:gd name="T90" fmla="*/ 3273 w 5172"/>
              <a:gd name="T91" fmla="*/ 2096 h 5134"/>
              <a:gd name="T92" fmla="*/ 3326 w 5172"/>
              <a:gd name="T93" fmla="*/ 2164 h 5134"/>
              <a:gd name="T94" fmla="*/ 3326 w 5172"/>
              <a:gd name="T95" fmla="*/ 3086 h 5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72" h="5134">
                <a:moveTo>
                  <a:pt x="5127" y="2238"/>
                </a:moveTo>
                <a:cubicBezTo>
                  <a:pt x="5059" y="1586"/>
                  <a:pt x="4713" y="1005"/>
                  <a:pt x="4151" y="600"/>
                </a:cubicBezTo>
                <a:cubicBezTo>
                  <a:pt x="3548" y="166"/>
                  <a:pt x="2768" y="0"/>
                  <a:pt x="2063" y="156"/>
                </a:cubicBezTo>
                <a:cubicBezTo>
                  <a:pt x="1393" y="305"/>
                  <a:pt x="805" y="736"/>
                  <a:pt x="449" y="1339"/>
                </a:cubicBezTo>
                <a:cubicBezTo>
                  <a:pt x="93" y="1942"/>
                  <a:pt x="0" y="2665"/>
                  <a:pt x="194" y="3324"/>
                </a:cubicBezTo>
                <a:cubicBezTo>
                  <a:pt x="299" y="3679"/>
                  <a:pt x="484" y="4013"/>
                  <a:pt x="729" y="4291"/>
                </a:cubicBezTo>
                <a:cubicBezTo>
                  <a:pt x="977" y="4570"/>
                  <a:pt x="1288" y="4794"/>
                  <a:pt x="1629" y="4937"/>
                </a:cubicBezTo>
                <a:cubicBezTo>
                  <a:pt x="1943" y="5069"/>
                  <a:pt x="2277" y="5134"/>
                  <a:pt x="2611" y="5134"/>
                </a:cubicBezTo>
                <a:cubicBezTo>
                  <a:pt x="3066" y="5134"/>
                  <a:pt x="3519" y="5012"/>
                  <a:pt x="3917" y="4773"/>
                </a:cubicBezTo>
                <a:lnTo>
                  <a:pt x="3636" y="4305"/>
                </a:lnTo>
                <a:cubicBezTo>
                  <a:pt x="3095" y="4631"/>
                  <a:pt x="2424" y="4679"/>
                  <a:pt x="1841" y="4434"/>
                </a:cubicBezTo>
                <a:cubicBezTo>
                  <a:pt x="1303" y="4208"/>
                  <a:pt x="884" y="3735"/>
                  <a:pt x="718" y="3170"/>
                </a:cubicBezTo>
                <a:cubicBezTo>
                  <a:pt x="567" y="2656"/>
                  <a:pt x="640" y="2089"/>
                  <a:pt x="919" y="1616"/>
                </a:cubicBezTo>
                <a:cubicBezTo>
                  <a:pt x="1198" y="1143"/>
                  <a:pt x="1658" y="805"/>
                  <a:pt x="2181" y="689"/>
                </a:cubicBezTo>
                <a:cubicBezTo>
                  <a:pt x="2736" y="566"/>
                  <a:pt x="3354" y="698"/>
                  <a:pt x="3832" y="1043"/>
                </a:cubicBezTo>
                <a:cubicBezTo>
                  <a:pt x="4266" y="1355"/>
                  <a:pt x="4532" y="1800"/>
                  <a:pt x="4584" y="2295"/>
                </a:cubicBezTo>
                <a:cubicBezTo>
                  <a:pt x="4617" y="2615"/>
                  <a:pt x="4588" y="2867"/>
                  <a:pt x="4497" y="3045"/>
                </a:cubicBezTo>
                <a:cubicBezTo>
                  <a:pt x="4304" y="3421"/>
                  <a:pt x="4023" y="3423"/>
                  <a:pt x="3912" y="3407"/>
                </a:cubicBezTo>
                <a:cubicBezTo>
                  <a:pt x="3908" y="3406"/>
                  <a:pt x="3906" y="3405"/>
                  <a:pt x="3903" y="3405"/>
                </a:cubicBezTo>
                <a:cubicBezTo>
                  <a:pt x="3871" y="3355"/>
                  <a:pt x="3875" y="3172"/>
                  <a:pt x="3877" y="3092"/>
                </a:cubicBezTo>
                <a:cubicBezTo>
                  <a:pt x="3878" y="3061"/>
                  <a:pt x="3878" y="3031"/>
                  <a:pt x="3878" y="3003"/>
                </a:cubicBezTo>
                <a:lnTo>
                  <a:pt x="3878" y="1509"/>
                </a:lnTo>
                <a:lnTo>
                  <a:pt x="3460" y="1509"/>
                </a:lnTo>
                <a:cubicBezTo>
                  <a:pt x="3407" y="1465"/>
                  <a:pt x="3350" y="1426"/>
                  <a:pt x="3291" y="1390"/>
                </a:cubicBezTo>
                <a:cubicBezTo>
                  <a:pt x="3063" y="1255"/>
                  <a:pt x="2800" y="1183"/>
                  <a:pt x="2528" y="1183"/>
                </a:cubicBezTo>
                <a:cubicBezTo>
                  <a:pt x="2140" y="1183"/>
                  <a:pt x="1776" y="1324"/>
                  <a:pt x="1502" y="1580"/>
                </a:cubicBezTo>
                <a:cubicBezTo>
                  <a:pt x="1069" y="1988"/>
                  <a:pt x="934" y="2656"/>
                  <a:pt x="1175" y="3207"/>
                </a:cubicBezTo>
                <a:cubicBezTo>
                  <a:pt x="1289" y="3469"/>
                  <a:pt x="1483" y="3686"/>
                  <a:pt x="1733" y="3835"/>
                </a:cubicBezTo>
                <a:cubicBezTo>
                  <a:pt x="1968" y="3974"/>
                  <a:pt x="2243" y="4048"/>
                  <a:pt x="2526" y="4048"/>
                </a:cubicBezTo>
                <a:cubicBezTo>
                  <a:pt x="2852" y="4048"/>
                  <a:pt x="3151" y="3958"/>
                  <a:pt x="3391" y="3788"/>
                </a:cubicBezTo>
                <a:cubicBezTo>
                  <a:pt x="3417" y="3770"/>
                  <a:pt x="3442" y="3751"/>
                  <a:pt x="3466" y="3731"/>
                </a:cubicBezTo>
                <a:cubicBezTo>
                  <a:pt x="3552" y="3849"/>
                  <a:pt x="3677" y="3923"/>
                  <a:pt x="3832" y="3946"/>
                </a:cubicBezTo>
                <a:cubicBezTo>
                  <a:pt x="4048" y="3978"/>
                  <a:pt x="4263" y="3943"/>
                  <a:pt x="4456" y="3844"/>
                </a:cubicBezTo>
                <a:cubicBezTo>
                  <a:pt x="4676" y="3732"/>
                  <a:pt x="4852" y="3547"/>
                  <a:pt x="4982" y="3294"/>
                </a:cubicBezTo>
                <a:cubicBezTo>
                  <a:pt x="5124" y="3017"/>
                  <a:pt x="5172" y="2671"/>
                  <a:pt x="5127" y="2238"/>
                </a:cubicBezTo>
                <a:close/>
                <a:moveTo>
                  <a:pt x="3326" y="3086"/>
                </a:moveTo>
                <a:cubicBezTo>
                  <a:pt x="3314" y="3103"/>
                  <a:pt x="3296" y="3125"/>
                  <a:pt x="3287" y="3137"/>
                </a:cubicBezTo>
                <a:cubicBezTo>
                  <a:pt x="3279" y="3147"/>
                  <a:pt x="3271" y="3156"/>
                  <a:pt x="3265" y="3164"/>
                </a:cubicBezTo>
                <a:cubicBezTo>
                  <a:pt x="3213" y="3231"/>
                  <a:pt x="3150" y="3291"/>
                  <a:pt x="3077" y="3343"/>
                </a:cubicBezTo>
                <a:cubicBezTo>
                  <a:pt x="2926" y="3448"/>
                  <a:pt x="2741" y="3502"/>
                  <a:pt x="2526" y="3502"/>
                </a:cubicBezTo>
                <a:cubicBezTo>
                  <a:pt x="2140" y="3502"/>
                  <a:pt x="1814" y="3305"/>
                  <a:pt x="1675" y="2988"/>
                </a:cubicBezTo>
                <a:cubicBezTo>
                  <a:pt x="1525" y="2646"/>
                  <a:pt x="1608" y="2230"/>
                  <a:pt x="1876" y="1979"/>
                </a:cubicBezTo>
                <a:cubicBezTo>
                  <a:pt x="2045" y="1820"/>
                  <a:pt x="2283" y="1728"/>
                  <a:pt x="2528" y="1728"/>
                </a:cubicBezTo>
                <a:cubicBezTo>
                  <a:pt x="2701" y="1728"/>
                  <a:pt x="2869" y="1773"/>
                  <a:pt x="3011" y="1859"/>
                </a:cubicBezTo>
                <a:cubicBezTo>
                  <a:pt x="3102" y="1913"/>
                  <a:pt x="3183" y="1983"/>
                  <a:pt x="3250" y="2069"/>
                </a:cubicBezTo>
                <a:cubicBezTo>
                  <a:pt x="3257" y="2077"/>
                  <a:pt x="3264" y="2086"/>
                  <a:pt x="3273" y="2096"/>
                </a:cubicBezTo>
                <a:cubicBezTo>
                  <a:pt x="3286" y="2112"/>
                  <a:pt x="3310" y="2142"/>
                  <a:pt x="3326" y="2164"/>
                </a:cubicBezTo>
                <a:lnTo>
                  <a:pt x="3326" y="30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93723" y="4952755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13965056693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93723" y="4255758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770993643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4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数据采集概述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采集目标</a:t>
            </a:r>
          </a:p>
        </p:txBody>
      </p:sp>
      <p:grpSp>
        <p:nvGrpSpPr>
          <p:cNvPr id="4" name="19637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76357" y="1556083"/>
            <a:ext cx="10858564" cy="3993971"/>
            <a:chOff x="680646" y="2149641"/>
            <a:chExt cx="10858564" cy="3993971"/>
          </a:xfrm>
        </p:grpSpPr>
        <p:sp>
          <p:nvSpPr>
            <p:cNvPr id="5" name="iṣlïḋé">
              <a:extLst>
                <a:ext uri="{FF2B5EF4-FFF2-40B4-BE49-F238E27FC236}">
                  <a16:creationId xmlns:a16="http://schemas.microsoft.com/office/drawing/2014/main" id="{BE6E343B-890F-4866-ADBF-2623F73FC547}"/>
                </a:ext>
              </a:extLst>
            </p:cNvPr>
            <p:cNvSpPr/>
            <p:nvPr/>
          </p:nvSpPr>
          <p:spPr bwMode="auto">
            <a:xfrm flipV="1">
              <a:off x="680646" y="2299083"/>
              <a:ext cx="3931051" cy="3844529"/>
            </a:xfrm>
            <a:custGeom>
              <a:avLst/>
              <a:gdLst>
                <a:gd name="T0" fmla="*/ 2147483646 w 1285"/>
                <a:gd name="T1" fmla="*/ 0 h 592"/>
                <a:gd name="T2" fmla="*/ 2147483646 w 1285"/>
                <a:gd name="T3" fmla="*/ 2147483646 h 592"/>
                <a:gd name="T4" fmla="*/ 0 w 1285"/>
                <a:gd name="T5" fmla="*/ 2147483646 h 5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5" h="592">
                  <a:moveTo>
                    <a:pt x="1285" y="0"/>
                  </a:moveTo>
                  <a:lnTo>
                    <a:pt x="1285" y="592"/>
                  </a:lnTo>
                  <a:lnTo>
                    <a:pt x="0" y="592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6" name="íṥ1iḍè">
              <a:extLst>
                <a:ext uri="{FF2B5EF4-FFF2-40B4-BE49-F238E27FC236}">
                  <a16:creationId xmlns:a16="http://schemas.microsoft.com/office/drawing/2014/main" id="{2F384B2C-CA5C-4C58-897A-8654E24F1F71}"/>
                </a:ext>
              </a:extLst>
            </p:cNvPr>
            <p:cNvSpPr/>
            <p:nvPr/>
          </p:nvSpPr>
          <p:spPr bwMode="auto">
            <a:xfrm flipH="1" flipV="1">
              <a:off x="7608158" y="2149641"/>
              <a:ext cx="3931051" cy="3993971"/>
            </a:xfrm>
            <a:custGeom>
              <a:avLst/>
              <a:gdLst>
                <a:gd name="T0" fmla="*/ 2147483646 w 1285"/>
                <a:gd name="T1" fmla="*/ 0 h 592"/>
                <a:gd name="T2" fmla="*/ 2147483646 w 1285"/>
                <a:gd name="T3" fmla="*/ 2147483646 h 592"/>
                <a:gd name="T4" fmla="*/ 0 w 1285"/>
                <a:gd name="T5" fmla="*/ 2147483646 h 5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5" h="592">
                  <a:moveTo>
                    <a:pt x="1285" y="0"/>
                  </a:moveTo>
                  <a:lnTo>
                    <a:pt x="1285" y="592"/>
                  </a:lnTo>
                  <a:lnTo>
                    <a:pt x="0" y="592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7" name="ísľîḑê">
              <a:extLst>
                <a:ext uri="{FF2B5EF4-FFF2-40B4-BE49-F238E27FC236}">
                  <a16:creationId xmlns:a16="http://schemas.microsoft.com/office/drawing/2014/main" id="{D8ECB0C4-2C93-4477-9FD5-49BBCFFEB24F}"/>
                </a:ext>
              </a:extLst>
            </p:cNvPr>
            <p:cNvSpPr/>
            <p:nvPr/>
          </p:nvSpPr>
          <p:spPr bwMode="auto">
            <a:xfrm>
              <a:off x="4635783" y="3353198"/>
              <a:ext cx="70335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8" name="iṣ1îḑè">
              <a:extLst>
                <a:ext uri="{FF2B5EF4-FFF2-40B4-BE49-F238E27FC236}">
                  <a16:creationId xmlns:a16="http://schemas.microsoft.com/office/drawing/2014/main" id="{B77F29E1-4A1C-4EE9-B517-92046DD8DE5D}"/>
                </a:ext>
              </a:extLst>
            </p:cNvPr>
            <p:cNvSpPr/>
            <p:nvPr/>
          </p:nvSpPr>
          <p:spPr bwMode="auto">
            <a:xfrm flipH="1">
              <a:off x="6885540" y="3353198"/>
              <a:ext cx="698531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9" name="ïṣļíďe">
              <a:extLst>
                <a:ext uri="{FF2B5EF4-FFF2-40B4-BE49-F238E27FC236}">
                  <a16:creationId xmlns:a16="http://schemas.microsoft.com/office/drawing/2014/main" id="{A198BC76-B567-4134-BF31-2B43718DB6F3}"/>
                </a:ext>
              </a:extLst>
            </p:cNvPr>
            <p:cNvSpPr/>
            <p:nvPr/>
          </p:nvSpPr>
          <p:spPr bwMode="auto">
            <a:xfrm>
              <a:off x="5421031" y="2664302"/>
              <a:ext cx="1377795" cy="13777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lIns="0" tIns="0" rIns="0" bIns="0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挑战</a:t>
              </a:r>
            </a:p>
          </p:txBody>
        </p:sp>
        <p:sp>
          <p:nvSpPr>
            <p:cNvPr id="10" name="íśľîdê">
              <a:extLst>
                <a:ext uri="{FF2B5EF4-FFF2-40B4-BE49-F238E27FC236}">
                  <a16:creationId xmlns:a16="http://schemas.microsoft.com/office/drawing/2014/main" id="{072E26CE-A1BE-44A7-A5AC-BC9B57EBCA32}"/>
                </a:ext>
              </a:extLst>
            </p:cNvPr>
            <p:cNvSpPr txBox="1"/>
            <p:nvPr/>
          </p:nvSpPr>
          <p:spPr>
            <a:xfrm>
              <a:off x="7923856" y="2688918"/>
              <a:ext cx="3615354" cy="499702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ísļïḓê">
              <a:extLst>
                <a:ext uri="{FF2B5EF4-FFF2-40B4-BE49-F238E27FC236}">
                  <a16:creationId xmlns:a16="http://schemas.microsoft.com/office/drawing/2014/main" id="{8C9AEB82-F046-495B-8752-44B61C64E97C}"/>
                </a:ext>
              </a:extLst>
            </p:cNvPr>
            <p:cNvSpPr txBox="1"/>
            <p:nvPr/>
          </p:nvSpPr>
          <p:spPr>
            <a:xfrm>
              <a:off x="7923856" y="3188622"/>
              <a:ext cx="3615353" cy="6616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有价值数据最大化，无价值数据最小化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数据和现实对象的偏差最小化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保证时效性（如心脏病预警和地震预警中传感器的数据采集）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î$1ïḑe">
              <a:extLst>
                <a:ext uri="{FF2B5EF4-FFF2-40B4-BE49-F238E27FC236}">
                  <a16:creationId xmlns:a16="http://schemas.microsoft.com/office/drawing/2014/main" id="{BBAEA075-938A-41C5-A12D-35B9A70132F2}"/>
                </a:ext>
              </a:extLst>
            </p:cNvPr>
            <p:cNvSpPr txBox="1"/>
            <p:nvPr/>
          </p:nvSpPr>
          <p:spPr>
            <a:xfrm>
              <a:off x="777683" y="2645711"/>
              <a:ext cx="3615354" cy="499702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资源有限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işľíḍè">
              <a:extLst>
                <a:ext uri="{FF2B5EF4-FFF2-40B4-BE49-F238E27FC236}">
                  <a16:creationId xmlns:a16="http://schemas.microsoft.com/office/drawing/2014/main" id="{3ACB1AAD-A50D-44D9-8A8C-92258769956B}"/>
                </a:ext>
              </a:extLst>
            </p:cNvPr>
            <p:cNvSpPr txBox="1"/>
            <p:nvPr/>
          </p:nvSpPr>
          <p:spPr>
            <a:xfrm>
              <a:off x="777683" y="3145415"/>
              <a:ext cx="3615353" cy="6616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网络带宽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传感器节点能力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存储能力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ïṥlïdé">
              <a:extLst>
                <a:ext uri="{FF2B5EF4-FFF2-40B4-BE49-F238E27FC236}">
                  <a16:creationId xmlns:a16="http://schemas.microsoft.com/office/drawing/2014/main" id="{7234598E-7D4D-4FE4-915E-D43290137316}"/>
                </a:ext>
              </a:extLst>
            </p:cNvPr>
            <p:cNvSpPr txBox="1"/>
            <p:nvPr/>
          </p:nvSpPr>
          <p:spPr>
            <a:xfrm>
              <a:off x="777683" y="4339902"/>
              <a:ext cx="3615354" cy="499702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法律限制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íŝlîḓê">
              <a:extLst>
                <a:ext uri="{FF2B5EF4-FFF2-40B4-BE49-F238E27FC236}">
                  <a16:creationId xmlns:a16="http://schemas.microsoft.com/office/drawing/2014/main" id="{C5E3C547-2CC3-425F-BD43-214D24057DE4}"/>
                </a:ext>
              </a:extLst>
            </p:cNvPr>
            <p:cNvSpPr txBox="1"/>
            <p:nvPr/>
          </p:nvSpPr>
          <p:spPr>
            <a:xfrm>
              <a:off x="777683" y="4839606"/>
              <a:ext cx="3615353" cy="66162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侵犯著作权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构成不正当竞争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58815CE-2C6F-4AE4-A431-09B1314937B9}"/>
                </a:ext>
              </a:extLst>
            </p:cNvPr>
            <p:cNvCxnSpPr>
              <a:cxnSpLocks/>
            </p:cNvCxnSpPr>
            <p:nvPr/>
          </p:nvCxnSpPr>
          <p:spPr>
            <a:xfrm>
              <a:off x="680646" y="4313337"/>
              <a:ext cx="349288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ïŝḻïḍè">
              <a:extLst>
                <a:ext uri="{FF2B5EF4-FFF2-40B4-BE49-F238E27FC236}">
                  <a16:creationId xmlns:a16="http://schemas.microsoft.com/office/drawing/2014/main" id="{895A8D6E-A49E-4400-BC1A-595B9D987900}"/>
                </a:ext>
              </a:extLst>
            </p:cNvPr>
            <p:cNvSpPr/>
            <p:nvPr/>
          </p:nvSpPr>
          <p:spPr>
            <a:xfrm>
              <a:off x="4398162" y="2767134"/>
              <a:ext cx="421488" cy="42148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57150" cap="flat">
              <a:solidFill>
                <a:schemeClr val="bg1"/>
              </a:solidFill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defRPr sz="3200"/>
              </a:pPr>
              <a:endParaRPr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íṥľídê">
              <a:extLst>
                <a:ext uri="{FF2B5EF4-FFF2-40B4-BE49-F238E27FC236}">
                  <a16:creationId xmlns:a16="http://schemas.microsoft.com/office/drawing/2014/main" id="{9241C360-D611-44BB-8C7F-F25767BBC545}"/>
                </a:ext>
              </a:extLst>
            </p:cNvPr>
            <p:cNvSpPr/>
            <p:nvPr/>
          </p:nvSpPr>
          <p:spPr>
            <a:xfrm>
              <a:off x="7385371" y="2767134"/>
              <a:ext cx="421488" cy="42148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57150" cap="flat">
              <a:solidFill>
                <a:schemeClr val="bg1"/>
              </a:solidFill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defRPr sz="3200"/>
              </a:pPr>
              <a:endParaRPr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iŝḻîďè">
              <a:extLst>
                <a:ext uri="{FF2B5EF4-FFF2-40B4-BE49-F238E27FC236}">
                  <a16:creationId xmlns:a16="http://schemas.microsoft.com/office/drawing/2014/main" id="{EE4F8494-13E4-4274-BCD0-F511C3E85E32}"/>
                </a:ext>
              </a:extLst>
            </p:cNvPr>
            <p:cNvSpPr/>
            <p:nvPr/>
          </p:nvSpPr>
          <p:spPr>
            <a:xfrm>
              <a:off x="4384132" y="4463905"/>
              <a:ext cx="421488" cy="42148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57150" cap="flat">
              <a:solidFill>
                <a:schemeClr val="bg1"/>
              </a:solidFill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defRPr sz="3200"/>
              </a:pPr>
              <a:endParaRPr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43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solidFill>
            <a:srgbClr val="CD5652"/>
          </a:solidFill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2033564" y="1909341"/>
            <a:ext cx="2470191" cy="2468000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rgbClr val="CD565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90" tIns="60945" rIns="121890" bIns="6094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64656" y="2527788"/>
            <a:ext cx="160800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5294029" y="3429000"/>
            <a:ext cx="4728276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197778" y="2606170"/>
            <a:ext cx="4236344" cy="8205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en-US" altLang="zh-CN" sz="5332" b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endParaRPr lang="zh-CN" altLang="en-US" sz="5332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5197777" y="3504682"/>
            <a:ext cx="1089412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基本原理</a:t>
            </a:r>
            <a:endParaRPr lang="en-US" altLang="zh-CN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3695" y="3504679"/>
            <a:ext cx="1089412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前置基础</a:t>
            </a:r>
            <a:endParaRPr lang="en-US" altLang="zh-CN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7438658" y="3504679"/>
            <a:ext cx="1089412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系统架构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53621" y="3504679"/>
            <a:ext cx="1089412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实例介绍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43033" y="3508309"/>
            <a:ext cx="1089412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法律风险</a:t>
            </a:r>
          </a:p>
        </p:txBody>
      </p:sp>
    </p:spTree>
    <p:extLst>
      <p:ext uri="{BB962C8B-B14F-4D97-AF65-F5344CB8AC3E}">
        <p14:creationId xmlns:p14="http://schemas.microsoft.com/office/powerpoint/2010/main" val="359767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基本原理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86" y="1599456"/>
            <a:ext cx="4052344" cy="40523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39" y="1599456"/>
            <a:ext cx="5848617" cy="40523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3" name="chevron_268318"/>
          <p:cNvSpPr>
            <a:spLocks noChangeAspect="1"/>
          </p:cNvSpPr>
          <p:nvPr/>
        </p:nvSpPr>
        <p:spPr bwMode="auto">
          <a:xfrm rot="10800000">
            <a:off x="5026943" y="3178482"/>
            <a:ext cx="609685" cy="534775"/>
          </a:xfrm>
          <a:custGeom>
            <a:avLst/>
            <a:gdLst>
              <a:gd name="connsiteX0" fmla="*/ 422408 w 607639"/>
              <a:gd name="connsiteY0" fmla="*/ 336103 h 532981"/>
              <a:gd name="connsiteX1" fmla="*/ 529593 w 607639"/>
              <a:gd name="connsiteY1" fmla="*/ 443031 h 532981"/>
              <a:gd name="connsiteX2" fmla="*/ 513925 w 607639"/>
              <a:gd name="connsiteY2" fmla="*/ 458675 h 532981"/>
              <a:gd name="connsiteX3" fmla="*/ 406739 w 607639"/>
              <a:gd name="connsiteY3" fmla="*/ 351747 h 532981"/>
              <a:gd name="connsiteX4" fmla="*/ 160189 w 607639"/>
              <a:gd name="connsiteY4" fmla="*/ 336103 h 532981"/>
              <a:gd name="connsiteX5" fmla="*/ 267302 w 607639"/>
              <a:gd name="connsiteY5" fmla="*/ 443031 h 532981"/>
              <a:gd name="connsiteX6" fmla="*/ 251631 w 607639"/>
              <a:gd name="connsiteY6" fmla="*/ 458675 h 532981"/>
              <a:gd name="connsiteX7" fmla="*/ 144518 w 607639"/>
              <a:gd name="connsiteY7" fmla="*/ 351747 h 532981"/>
              <a:gd name="connsiteX8" fmla="*/ 529135 w 607639"/>
              <a:gd name="connsiteY8" fmla="*/ 31284 h 532981"/>
              <a:gd name="connsiteX9" fmla="*/ 293622 w 607639"/>
              <a:gd name="connsiteY9" fmla="*/ 266446 h 532981"/>
              <a:gd name="connsiteX10" fmla="*/ 529135 w 607639"/>
              <a:gd name="connsiteY10" fmla="*/ 501608 h 532981"/>
              <a:gd name="connsiteX11" fmla="*/ 576309 w 607639"/>
              <a:gd name="connsiteY11" fmla="*/ 454594 h 532981"/>
              <a:gd name="connsiteX12" fmla="*/ 387881 w 607639"/>
              <a:gd name="connsiteY12" fmla="*/ 266446 h 532981"/>
              <a:gd name="connsiteX13" fmla="*/ 576309 w 607639"/>
              <a:gd name="connsiteY13" fmla="*/ 78387 h 532981"/>
              <a:gd name="connsiteX14" fmla="*/ 266843 w 607639"/>
              <a:gd name="connsiteY14" fmla="*/ 31284 h 532981"/>
              <a:gd name="connsiteX15" fmla="*/ 31330 w 607639"/>
              <a:gd name="connsiteY15" fmla="*/ 266446 h 532981"/>
              <a:gd name="connsiteX16" fmla="*/ 266843 w 607639"/>
              <a:gd name="connsiteY16" fmla="*/ 501608 h 532981"/>
              <a:gd name="connsiteX17" fmla="*/ 314016 w 607639"/>
              <a:gd name="connsiteY17" fmla="*/ 454594 h 532981"/>
              <a:gd name="connsiteX18" fmla="*/ 125589 w 607639"/>
              <a:gd name="connsiteY18" fmla="*/ 266446 h 532981"/>
              <a:gd name="connsiteX19" fmla="*/ 314016 w 607639"/>
              <a:gd name="connsiteY19" fmla="*/ 78387 h 532981"/>
              <a:gd name="connsiteX20" fmla="*/ 529135 w 607639"/>
              <a:gd name="connsiteY20" fmla="*/ 0 h 532981"/>
              <a:gd name="connsiteX21" fmla="*/ 607639 w 607639"/>
              <a:gd name="connsiteY21" fmla="*/ 78387 h 532981"/>
              <a:gd name="connsiteX22" fmla="*/ 419212 w 607639"/>
              <a:gd name="connsiteY22" fmla="*/ 266446 h 532981"/>
              <a:gd name="connsiteX23" fmla="*/ 607639 w 607639"/>
              <a:gd name="connsiteY23" fmla="*/ 454594 h 532981"/>
              <a:gd name="connsiteX24" fmla="*/ 529135 w 607639"/>
              <a:gd name="connsiteY24" fmla="*/ 532981 h 532981"/>
              <a:gd name="connsiteX25" fmla="*/ 262292 w 607639"/>
              <a:gd name="connsiteY25" fmla="*/ 266446 h 532981"/>
              <a:gd name="connsiteX26" fmla="*/ 266843 w 607639"/>
              <a:gd name="connsiteY26" fmla="*/ 0 h 532981"/>
              <a:gd name="connsiteX27" fmla="*/ 345347 w 607639"/>
              <a:gd name="connsiteY27" fmla="*/ 78387 h 532981"/>
              <a:gd name="connsiteX28" fmla="*/ 156919 w 607639"/>
              <a:gd name="connsiteY28" fmla="*/ 266446 h 532981"/>
              <a:gd name="connsiteX29" fmla="*/ 345347 w 607639"/>
              <a:gd name="connsiteY29" fmla="*/ 454594 h 532981"/>
              <a:gd name="connsiteX30" fmla="*/ 266843 w 607639"/>
              <a:gd name="connsiteY30" fmla="*/ 532981 h 532981"/>
              <a:gd name="connsiteX31" fmla="*/ 0 w 607639"/>
              <a:gd name="connsiteY31" fmla="*/ 266446 h 53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639" h="532981">
                <a:moveTo>
                  <a:pt x="422408" y="336103"/>
                </a:moveTo>
                <a:lnTo>
                  <a:pt x="529593" y="443031"/>
                </a:lnTo>
                <a:lnTo>
                  <a:pt x="513925" y="458675"/>
                </a:lnTo>
                <a:lnTo>
                  <a:pt x="406739" y="351747"/>
                </a:lnTo>
                <a:close/>
                <a:moveTo>
                  <a:pt x="160189" y="336103"/>
                </a:moveTo>
                <a:lnTo>
                  <a:pt x="267302" y="443031"/>
                </a:lnTo>
                <a:lnTo>
                  <a:pt x="251631" y="458675"/>
                </a:lnTo>
                <a:lnTo>
                  <a:pt x="144518" y="351747"/>
                </a:lnTo>
                <a:close/>
                <a:moveTo>
                  <a:pt x="529135" y="31284"/>
                </a:moveTo>
                <a:lnTo>
                  <a:pt x="293622" y="266446"/>
                </a:lnTo>
                <a:lnTo>
                  <a:pt x="529135" y="501608"/>
                </a:lnTo>
                <a:lnTo>
                  <a:pt x="576309" y="454594"/>
                </a:lnTo>
                <a:lnTo>
                  <a:pt x="387881" y="266446"/>
                </a:lnTo>
                <a:lnTo>
                  <a:pt x="576309" y="78387"/>
                </a:lnTo>
                <a:close/>
                <a:moveTo>
                  <a:pt x="266843" y="31284"/>
                </a:moveTo>
                <a:lnTo>
                  <a:pt x="31330" y="266446"/>
                </a:lnTo>
                <a:lnTo>
                  <a:pt x="266843" y="501608"/>
                </a:lnTo>
                <a:lnTo>
                  <a:pt x="314016" y="454594"/>
                </a:lnTo>
                <a:lnTo>
                  <a:pt x="125589" y="266446"/>
                </a:lnTo>
                <a:lnTo>
                  <a:pt x="314016" y="78387"/>
                </a:lnTo>
                <a:close/>
                <a:moveTo>
                  <a:pt x="529135" y="0"/>
                </a:moveTo>
                <a:lnTo>
                  <a:pt x="607639" y="78387"/>
                </a:lnTo>
                <a:lnTo>
                  <a:pt x="419212" y="266446"/>
                </a:lnTo>
                <a:lnTo>
                  <a:pt x="607639" y="454594"/>
                </a:lnTo>
                <a:lnTo>
                  <a:pt x="529135" y="532981"/>
                </a:lnTo>
                <a:lnTo>
                  <a:pt x="262292" y="266446"/>
                </a:lnTo>
                <a:close/>
                <a:moveTo>
                  <a:pt x="266843" y="0"/>
                </a:moveTo>
                <a:lnTo>
                  <a:pt x="345347" y="78387"/>
                </a:lnTo>
                <a:lnTo>
                  <a:pt x="156919" y="266446"/>
                </a:lnTo>
                <a:lnTo>
                  <a:pt x="345347" y="454594"/>
                </a:lnTo>
                <a:lnTo>
                  <a:pt x="266843" y="532981"/>
                </a:lnTo>
                <a:lnTo>
                  <a:pt x="0" y="2664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65928" y="591849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自动发送请求</a:t>
            </a:r>
          </a:p>
        </p:txBody>
      </p:sp>
      <p:sp>
        <p:nvSpPr>
          <p:cNvPr id="4" name="矩形 3"/>
          <p:cNvSpPr/>
          <p:nvPr/>
        </p:nvSpPr>
        <p:spPr>
          <a:xfrm>
            <a:off x="8145117" y="591849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解析响应数据</a:t>
            </a:r>
          </a:p>
        </p:txBody>
      </p:sp>
    </p:spTree>
    <p:extLst>
      <p:ext uri="{BB962C8B-B14F-4D97-AF65-F5344CB8AC3E}">
        <p14:creationId xmlns:p14="http://schemas.microsoft.com/office/powerpoint/2010/main" val="262657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前置基础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HTTP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请求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04" y="904875"/>
            <a:ext cx="4829175" cy="5953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320701" y="6642556"/>
            <a:ext cx="2871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https://juejin.im/entry/58ce00c5ac502e00589b4bde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57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前置基础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HTML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64" y="1303671"/>
            <a:ext cx="8162926" cy="50724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975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前置基础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JSON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11" y="1371099"/>
            <a:ext cx="7809999" cy="48548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448120" y="6555847"/>
            <a:ext cx="5743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https://developer.twitter.com/en/docs/accounts-and-users/follow-search-get-users/api-reference/get-followers-list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7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系统架构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爬虫基本工作流程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Picture 2" descr="https://camo.githubusercontent.com/a4aa5f3fef8892d553511b8e1e8e2b7e3e80aec3/687474703a2f2f696d61676573323031352e636e626c6f67732e636f6d2f626c6f672f313033303737362f3230313730312f313033303737362d32303137303130363135343835303736392d3335343331323537302e706e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405" y="1589466"/>
            <a:ext cx="9907645" cy="45386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9720710" y="6642556"/>
            <a:ext cx="2358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https://zhuanlan.zhihu.com/p/51076024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0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系统架构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Scrapy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93075" y="6642556"/>
            <a:ext cx="3098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https://docs.scrapy.org/en/latest/topics/architecture.html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2" descr="Scrapy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12" y="1313761"/>
            <a:ext cx="7661703" cy="51442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3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实例介绍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TwitterSpider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drill_1786"/>
          <p:cNvSpPr>
            <a:spLocks noChangeAspect="1"/>
          </p:cNvSpPr>
          <p:nvPr/>
        </p:nvSpPr>
        <p:spPr bwMode="auto">
          <a:xfrm>
            <a:off x="4251116" y="2417395"/>
            <a:ext cx="4482114" cy="2844415"/>
          </a:xfrm>
          <a:custGeom>
            <a:avLst/>
            <a:gdLst>
              <a:gd name="connsiteX0" fmla="*/ 68934 w 555889"/>
              <a:gd name="connsiteY0" fmla="*/ 27964 h 352776"/>
              <a:gd name="connsiteX1" fmla="*/ 56009 w 555889"/>
              <a:gd name="connsiteY1" fmla="*/ 40870 h 352776"/>
              <a:gd name="connsiteX2" fmla="*/ 56009 w 555889"/>
              <a:gd name="connsiteY2" fmla="*/ 129064 h 352776"/>
              <a:gd name="connsiteX3" fmla="*/ 75396 w 555889"/>
              <a:gd name="connsiteY3" fmla="*/ 150575 h 352776"/>
              <a:gd name="connsiteX4" fmla="*/ 75396 w 555889"/>
              <a:gd name="connsiteY4" fmla="*/ 161330 h 352776"/>
              <a:gd name="connsiteX5" fmla="*/ 28004 w 555889"/>
              <a:gd name="connsiteY5" fmla="*/ 301150 h 352776"/>
              <a:gd name="connsiteX6" fmla="*/ 53854 w 555889"/>
              <a:gd name="connsiteY6" fmla="*/ 324812 h 352776"/>
              <a:gd name="connsiteX7" fmla="*/ 137868 w 555889"/>
              <a:gd name="connsiteY7" fmla="*/ 324812 h 352776"/>
              <a:gd name="connsiteX8" fmla="*/ 155101 w 555889"/>
              <a:gd name="connsiteY8" fmla="*/ 314057 h 352776"/>
              <a:gd name="connsiteX9" fmla="*/ 150793 w 555889"/>
              <a:gd name="connsiteY9" fmla="*/ 290395 h 352776"/>
              <a:gd name="connsiteX10" fmla="*/ 146484 w 555889"/>
              <a:gd name="connsiteY10" fmla="*/ 271035 h 352776"/>
              <a:gd name="connsiteX11" fmla="*/ 163718 w 555889"/>
              <a:gd name="connsiteY11" fmla="*/ 234467 h 352776"/>
              <a:gd name="connsiteX12" fmla="*/ 172334 w 555889"/>
              <a:gd name="connsiteY12" fmla="*/ 215107 h 352776"/>
              <a:gd name="connsiteX13" fmla="*/ 180951 w 555889"/>
              <a:gd name="connsiteY13" fmla="*/ 159179 h 352776"/>
              <a:gd name="connsiteX14" fmla="*/ 191722 w 555889"/>
              <a:gd name="connsiteY14" fmla="*/ 150575 h 352776"/>
              <a:gd name="connsiteX15" fmla="*/ 292969 w 555889"/>
              <a:gd name="connsiteY15" fmla="*/ 150575 h 352776"/>
              <a:gd name="connsiteX16" fmla="*/ 305894 w 555889"/>
              <a:gd name="connsiteY16" fmla="*/ 139820 h 352776"/>
              <a:gd name="connsiteX17" fmla="*/ 316665 w 555889"/>
              <a:gd name="connsiteY17" fmla="*/ 124762 h 352776"/>
              <a:gd name="connsiteX18" fmla="*/ 316665 w 555889"/>
              <a:gd name="connsiteY18" fmla="*/ 51626 h 352776"/>
              <a:gd name="connsiteX19" fmla="*/ 303740 w 555889"/>
              <a:gd name="connsiteY19" fmla="*/ 38719 h 352776"/>
              <a:gd name="connsiteX20" fmla="*/ 292969 w 555889"/>
              <a:gd name="connsiteY20" fmla="*/ 27964 h 352776"/>
              <a:gd name="connsiteX21" fmla="*/ 362087 w 555889"/>
              <a:gd name="connsiteY21" fmla="*/ 27932 h 352776"/>
              <a:gd name="connsiteX22" fmla="*/ 383621 w 555889"/>
              <a:gd name="connsiteY22" fmla="*/ 30081 h 352776"/>
              <a:gd name="connsiteX23" fmla="*/ 396541 w 555889"/>
              <a:gd name="connsiteY23" fmla="*/ 38678 h 352776"/>
              <a:gd name="connsiteX24" fmla="*/ 413768 w 555889"/>
              <a:gd name="connsiteY24" fmla="*/ 38678 h 352776"/>
              <a:gd name="connsiteX25" fmla="*/ 456835 w 555889"/>
              <a:gd name="connsiteY25" fmla="*/ 70915 h 352776"/>
              <a:gd name="connsiteX26" fmla="*/ 525742 w 555889"/>
              <a:gd name="connsiteY26" fmla="*/ 70915 h 352776"/>
              <a:gd name="connsiteX27" fmla="*/ 555889 w 555889"/>
              <a:gd name="connsiteY27" fmla="*/ 88107 h 352776"/>
              <a:gd name="connsiteX28" fmla="*/ 525742 w 555889"/>
              <a:gd name="connsiteY28" fmla="*/ 103151 h 352776"/>
              <a:gd name="connsiteX29" fmla="*/ 456835 w 555889"/>
              <a:gd name="connsiteY29" fmla="*/ 103151 h 352776"/>
              <a:gd name="connsiteX30" fmla="*/ 413768 w 555889"/>
              <a:gd name="connsiteY30" fmla="*/ 137537 h 352776"/>
              <a:gd name="connsiteX31" fmla="*/ 396541 w 555889"/>
              <a:gd name="connsiteY31" fmla="*/ 137537 h 352776"/>
              <a:gd name="connsiteX32" fmla="*/ 383621 w 555889"/>
              <a:gd name="connsiteY32" fmla="*/ 146134 h 352776"/>
              <a:gd name="connsiteX33" fmla="*/ 362087 w 555889"/>
              <a:gd name="connsiteY33" fmla="*/ 148283 h 352776"/>
              <a:gd name="connsiteX34" fmla="*/ 68934 w 555889"/>
              <a:gd name="connsiteY34" fmla="*/ 0 h 352776"/>
              <a:gd name="connsiteX35" fmla="*/ 292969 w 555889"/>
              <a:gd name="connsiteY35" fmla="*/ 0 h 352776"/>
              <a:gd name="connsiteX36" fmla="*/ 340361 w 555889"/>
              <a:gd name="connsiteY36" fmla="*/ 25813 h 352776"/>
              <a:gd name="connsiteX37" fmla="*/ 340361 w 555889"/>
              <a:gd name="connsiteY37" fmla="*/ 150575 h 352776"/>
              <a:gd name="connsiteX38" fmla="*/ 292969 w 555889"/>
              <a:gd name="connsiteY38" fmla="*/ 178539 h 352776"/>
              <a:gd name="connsiteX39" fmla="*/ 200339 w 555889"/>
              <a:gd name="connsiteY39" fmla="*/ 178539 h 352776"/>
              <a:gd name="connsiteX40" fmla="*/ 193876 w 555889"/>
              <a:gd name="connsiteY40" fmla="*/ 200050 h 352776"/>
              <a:gd name="connsiteX41" fmla="*/ 185260 w 555889"/>
              <a:gd name="connsiteY41" fmla="*/ 251676 h 352776"/>
              <a:gd name="connsiteX42" fmla="*/ 174489 w 555889"/>
              <a:gd name="connsiteY42" fmla="*/ 266733 h 352776"/>
              <a:gd name="connsiteX43" fmla="*/ 178797 w 555889"/>
              <a:gd name="connsiteY43" fmla="*/ 281791 h 352776"/>
              <a:gd name="connsiteX44" fmla="*/ 174489 w 555889"/>
              <a:gd name="connsiteY44" fmla="*/ 331265 h 352776"/>
              <a:gd name="connsiteX45" fmla="*/ 137868 w 555889"/>
              <a:gd name="connsiteY45" fmla="*/ 352776 h 352776"/>
              <a:gd name="connsiteX46" fmla="*/ 53854 w 555889"/>
              <a:gd name="connsiteY46" fmla="*/ 352776 h 352776"/>
              <a:gd name="connsiteX47" fmla="*/ 0 w 555889"/>
              <a:gd name="connsiteY47" fmla="*/ 298999 h 352776"/>
              <a:gd name="connsiteX48" fmla="*/ 0 w 555889"/>
              <a:gd name="connsiteY48" fmla="*/ 294697 h 352776"/>
              <a:gd name="connsiteX49" fmla="*/ 47392 w 555889"/>
              <a:gd name="connsiteY49" fmla="*/ 159179 h 352776"/>
              <a:gd name="connsiteX50" fmla="*/ 34467 w 555889"/>
              <a:gd name="connsiteY50" fmla="*/ 146273 h 352776"/>
              <a:gd name="connsiteX51" fmla="*/ 30158 w 555889"/>
              <a:gd name="connsiteY51" fmla="*/ 137669 h 352776"/>
              <a:gd name="connsiteX52" fmla="*/ 30158 w 555889"/>
              <a:gd name="connsiteY52" fmla="*/ 133367 h 352776"/>
              <a:gd name="connsiteX53" fmla="*/ 30158 w 555889"/>
              <a:gd name="connsiteY53" fmla="*/ 40870 h 352776"/>
              <a:gd name="connsiteX54" fmla="*/ 68934 w 555889"/>
              <a:gd name="connsiteY54" fmla="*/ 0 h 3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5889" h="352776">
                <a:moveTo>
                  <a:pt x="68934" y="27964"/>
                </a:moveTo>
                <a:cubicBezTo>
                  <a:pt x="62471" y="27964"/>
                  <a:pt x="56009" y="32266"/>
                  <a:pt x="56009" y="40870"/>
                </a:cubicBezTo>
                <a:lnTo>
                  <a:pt x="56009" y="129064"/>
                </a:lnTo>
                <a:cubicBezTo>
                  <a:pt x="62471" y="133367"/>
                  <a:pt x="71088" y="141971"/>
                  <a:pt x="75396" y="150575"/>
                </a:cubicBezTo>
                <a:cubicBezTo>
                  <a:pt x="77550" y="154877"/>
                  <a:pt x="77550" y="157028"/>
                  <a:pt x="75396" y="161330"/>
                </a:cubicBezTo>
                <a:lnTo>
                  <a:pt x="28004" y="301150"/>
                </a:lnTo>
                <a:cubicBezTo>
                  <a:pt x="28004" y="311906"/>
                  <a:pt x="38775" y="324812"/>
                  <a:pt x="53854" y="324812"/>
                </a:cubicBezTo>
                <a:lnTo>
                  <a:pt x="137868" y="324812"/>
                </a:lnTo>
                <a:cubicBezTo>
                  <a:pt x="140022" y="324812"/>
                  <a:pt x="146484" y="320510"/>
                  <a:pt x="155101" y="314057"/>
                </a:cubicBezTo>
                <a:cubicBezTo>
                  <a:pt x="157255" y="309755"/>
                  <a:pt x="155101" y="298999"/>
                  <a:pt x="150793" y="290395"/>
                </a:cubicBezTo>
                <a:cubicBezTo>
                  <a:pt x="150793" y="283942"/>
                  <a:pt x="148638" y="277488"/>
                  <a:pt x="146484" y="271035"/>
                </a:cubicBezTo>
                <a:cubicBezTo>
                  <a:pt x="146484" y="255978"/>
                  <a:pt x="155101" y="243071"/>
                  <a:pt x="163718" y="234467"/>
                </a:cubicBezTo>
                <a:cubicBezTo>
                  <a:pt x="174489" y="219409"/>
                  <a:pt x="174489" y="217258"/>
                  <a:pt x="172334" y="215107"/>
                </a:cubicBezTo>
                <a:cubicBezTo>
                  <a:pt x="161564" y="206503"/>
                  <a:pt x="163718" y="187143"/>
                  <a:pt x="180951" y="159179"/>
                </a:cubicBezTo>
                <a:cubicBezTo>
                  <a:pt x="183105" y="154877"/>
                  <a:pt x="187414" y="150575"/>
                  <a:pt x="191722" y="150575"/>
                </a:cubicBezTo>
                <a:lnTo>
                  <a:pt x="292969" y="150575"/>
                </a:lnTo>
                <a:cubicBezTo>
                  <a:pt x="299431" y="150575"/>
                  <a:pt x="305894" y="146273"/>
                  <a:pt x="305894" y="139820"/>
                </a:cubicBezTo>
                <a:cubicBezTo>
                  <a:pt x="305894" y="131215"/>
                  <a:pt x="310202" y="124762"/>
                  <a:pt x="316665" y="124762"/>
                </a:cubicBezTo>
                <a:lnTo>
                  <a:pt x="316665" y="51626"/>
                </a:lnTo>
                <a:cubicBezTo>
                  <a:pt x="310202" y="51626"/>
                  <a:pt x="305894" y="47324"/>
                  <a:pt x="303740" y="38719"/>
                </a:cubicBezTo>
                <a:cubicBezTo>
                  <a:pt x="303740" y="32266"/>
                  <a:pt x="299431" y="27964"/>
                  <a:pt x="292969" y="27964"/>
                </a:cubicBezTo>
                <a:close/>
                <a:moveTo>
                  <a:pt x="362087" y="27932"/>
                </a:moveTo>
                <a:lnTo>
                  <a:pt x="383621" y="30081"/>
                </a:lnTo>
                <a:cubicBezTo>
                  <a:pt x="390081" y="30081"/>
                  <a:pt x="394388" y="34379"/>
                  <a:pt x="396541" y="38678"/>
                </a:cubicBezTo>
                <a:lnTo>
                  <a:pt x="413768" y="38678"/>
                </a:lnTo>
                <a:cubicBezTo>
                  <a:pt x="433148" y="38678"/>
                  <a:pt x="450375" y="55871"/>
                  <a:pt x="456835" y="70915"/>
                </a:cubicBezTo>
                <a:lnTo>
                  <a:pt x="525742" y="70915"/>
                </a:lnTo>
                <a:cubicBezTo>
                  <a:pt x="527896" y="70915"/>
                  <a:pt x="534356" y="77362"/>
                  <a:pt x="555889" y="88107"/>
                </a:cubicBezTo>
                <a:cubicBezTo>
                  <a:pt x="534356" y="96704"/>
                  <a:pt x="527896" y="103151"/>
                  <a:pt x="525742" y="103151"/>
                </a:cubicBezTo>
                <a:lnTo>
                  <a:pt x="456835" y="103151"/>
                </a:lnTo>
                <a:cubicBezTo>
                  <a:pt x="450375" y="118195"/>
                  <a:pt x="433148" y="137537"/>
                  <a:pt x="413768" y="137537"/>
                </a:cubicBezTo>
                <a:lnTo>
                  <a:pt x="396541" y="137537"/>
                </a:lnTo>
                <a:cubicBezTo>
                  <a:pt x="394388" y="141836"/>
                  <a:pt x="390081" y="146134"/>
                  <a:pt x="383621" y="146134"/>
                </a:cubicBezTo>
                <a:lnTo>
                  <a:pt x="362087" y="148283"/>
                </a:lnTo>
                <a:close/>
                <a:moveTo>
                  <a:pt x="68934" y="0"/>
                </a:moveTo>
                <a:lnTo>
                  <a:pt x="292969" y="0"/>
                </a:lnTo>
                <a:cubicBezTo>
                  <a:pt x="316665" y="0"/>
                  <a:pt x="340361" y="8604"/>
                  <a:pt x="340361" y="25813"/>
                </a:cubicBezTo>
                <a:lnTo>
                  <a:pt x="340361" y="150575"/>
                </a:lnTo>
                <a:cubicBezTo>
                  <a:pt x="340361" y="172086"/>
                  <a:pt x="310202" y="178539"/>
                  <a:pt x="292969" y="178539"/>
                </a:cubicBezTo>
                <a:lnTo>
                  <a:pt x="200339" y="178539"/>
                </a:lnTo>
                <a:cubicBezTo>
                  <a:pt x="193876" y="191446"/>
                  <a:pt x="193876" y="195748"/>
                  <a:pt x="193876" y="200050"/>
                </a:cubicBezTo>
                <a:cubicBezTo>
                  <a:pt x="208956" y="219409"/>
                  <a:pt x="193876" y="240920"/>
                  <a:pt x="185260" y="251676"/>
                </a:cubicBezTo>
                <a:cubicBezTo>
                  <a:pt x="180951" y="255978"/>
                  <a:pt x="174489" y="264582"/>
                  <a:pt x="174489" y="266733"/>
                </a:cubicBezTo>
                <a:cubicBezTo>
                  <a:pt x="174489" y="271035"/>
                  <a:pt x="176643" y="277488"/>
                  <a:pt x="178797" y="281791"/>
                </a:cubicBezTo>
                <a:cubicBezTo>
                  <a:pt x="183105" y="296848"/>
                  <a:pt x="187414" y="316208"/>
                  <a:pt x="174489" y="331265"/>
                </a:cubicBezTo>
                <a:cubicBezTo>
                  <a:pt x="161564" y="344172"/>
                  <a:pt x="148638" y="352776"/>
                  <a:pt x="137868" y="352776"/>
                </a:cubicBezTo>
                <a:lnTo>
                  <a:pt x="53854" y="352776"/>
                </a:lnTo>
                <a:cubicBezTo>
                  <a:pt x="23696" y="352776"/>
                  <a:pt x="0" y="326963"/>
                  <a:pt x="0" y="298999"/>
                </a:cubicBezTo>
                <a:cubicBezTo>
                  <a:pt x="0" y="296848"/>
                  <a:pt x="0" y="294697"/>
                  <a:pt x="0" y="294697"/>
                </a:cubicBezTo>
                <a:lnTo>
                  <a:pt x="47392" y="159179"/>
                </a:lnTo>
                <a:cubicBezTo>
                  <a:pt x="43083" y="152726"/>
                  <a:pt x="36621" y="146273"/>
                  <a:pt x="34467" y="146273"/>
                </a:cubicBezTo>
                <a:cubicBezTo>
                  <a:pt x="32313" y="144122"/>
                  <a:pt x="30158" y="139820"/>
                  <a:pt x="30158" y="137669"/>
                </a:cubicBezTo>
                <a:cubicBezTo>
                  <a:pt x="30158" y="135518"/>
                  <a:pt x="30158" y="133367"/>
                  <a:pt x="30158" y="133367"/>
                </a:cubicBezTo>
                <a:lnTo>
                  <a:pt x="30158" y="40870"/>
                </a:lnTo>
                <a:cubicBezTo>
                  <a:pt x="30158" y="17209"/>
                  <a:pt x="47392" y="0"/>
                  <a:pt x="689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81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实例介绍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第三方爬虫工具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2" y="1333500"/>
            <a:ext cx="3563400" cy="165199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164903" y="3200839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http://www.bazhuayu.com/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693" y="1333500"/>
            <a:ext cx="2733329" cy="17320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7180693" y="3200839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http://www.gooseeker.com/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32" y="4331981"/>
            <a:ext cx="4945709" cy="12594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1790545" y="5817134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https://www.import.io/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693" y="3954993"/>
            <a:ext cx="2877641" cy="20061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7147796" y="6161292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https://www.parsehub.com/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87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3811977" y="3018727"/>
            <a:ext cx="4570162" cy="82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5332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第</a:t>
            </a:r>
            <a:r>
              <a:rPr lang="en-US" altLang="zh-CN" sz="5332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1</a:t>
            </a:r>
            <a:r>
              <a:rPr lang="zh-CN" altLang="en-US" sz="5332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讲 数据采集</a:t>
            </a:r>
            <a:endParaRPr lang="en-US" altLang="zh-CN" sz="5332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1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法律风险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侵犯著作权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28075" y="62434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大众点评网诉爱帮网</a:t>
            </a:r>
            <a:endParaRPr lang="zh-CN" altLang="en-US" b="1" dirty="0"/>
          </a:p>
        </p:txBody>
      </p:sp>
      <p:pic>
        <p:nvPicPr>
          <p:cNvPr id="5" name="Picture 2" descr="http://5b0988e595225.cdn.sohucs.com/images/20171227/6f6e579e6de34156aea08e1d10a337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6" y="1160070"/>
            <a:ext cx="4693516" cy="485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1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法律风险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不正当竞争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Picture 2" descr="http://5b0988e595225.cdn.sohucs.com/images/20171227/ecf4efc16e474ea2b9f6ad8b3556cb6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52" y="1214127"/>
            <a:ext cx="6060011" cy="454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535120" y="6015622"/>
            <a:ext cx="3747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大众点评起诉百度地图及百度知道</a:t>
            </a:r>
          </a:p>
        </p:txBody>
      </p:sp>
    </p:spTree>
    <p:extLst>
      <p:ext uri="{BB962C8B-B14F-4D97-AF65-F5344CB8AC3E}">
        <p14:creationId xmlns:p14="http://schemas.microsoft.com/office/powerpoint/2010/main" val="191144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法律风险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不正当竞争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Picture 2" descr="http://5b0988e595225.cdn.sohucs.com/images/20171227/813ddc245aaf4707aa623d40b171cb4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655" y="1334532"/>
            <a:ext cx="3418895" cy="485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710989" y="2607069"/>
            <a:ext cx="38982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新浪微博和脉脉“抓站”案。在用户微博登录脉脉并上传个人通讯录之后，大量非脉脉用户的微博头条、昵称、职业、教育等信息出现在脉脉上，这些信息并不在微博与脉脉开放</a:t>
            </a:r>
            <a:r>
              <a:rPr lang="en-US" altLang="zh-CN" dirty="0"/>
              <a:t>API</a:t>
            </a:r>
            <a:r>
              <a:rPr lang="zh-CN" altLang="en-US" dirty="0"/>
              <a:t>协议之中，并且在微博停止脉脉所有接口权限之后，脉脉依然进行了相关数据抓取。</a:t>
            </a:r>
          </a:p>
        </p:txBody>
      </p:sp>
    </p:spTree>
    <p:extLst>
      <p:ext uri="{BB962C8B-B14F-4D97-AF65-F5344CB8AC3E}">
        <p14:creationId xmlns:p14="http://schemas.microsoft.com/office/powerpoint/2010/main" val="3949062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法律风险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非法获取计算机信息系统数据罪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Picture 2" descr="http://5b0988e595225.cdn.sohucs.com/images/20171227/e5ca7078749e47dba7830a4c51e493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11" y="1265807"/>
            <a:ext cx="6399171" cy="428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737802" y="2669523"/>
            <a:ext cx="4026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南京同享网络法定代表人张某、副总经理沈某组织员工编写模拟程序，非法获取掌门科技“</a:t>
            </a:r>
            <a:r>
              <a:rPr lang="en-US" altLang="zh-CN" dirty="0"/>
              <a:t>WIFI</a:t>
            </a:r>
            <a:r>
              <a:rPr lang="zh-CN" altLang="en-US" dirty="0"/>
              <a:t>万能钥匙”数据库内的</a:t>
            </a:r>
            <a:r>
              <a:rPr lang="en-US" altLang="zh-CN" dirty="0"/>
              <a:t>WIFI</a:t>
            </a:r>
            <a:r>
              <a:rPr lang="zh-CN" altLang="en-US" dirty="0"/>
              <a:t>热点密码数据。判刑三年并处罚金。</a:t>
            </a:r>
          </a:p>
        </p:txBody>
      </p:sp>
    </p:spTree>
    <p:extLst>
      <p:ext uri="{BB962C8B-B14F-4D97-AF65-F5344CB8AC3E}">
        <p14:creationId xmlns:p14="http://schemas.microsoft.com/office/powerpoint/2010/main" val="328830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法律风险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非法获取计算机信息系统数据罪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Picture 2" descr="http://5b0988e595225.cdn.sohucs.com/images/20171227/fdc94c1711964ecb8ebcc2cca04ef7a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20" y="1685412"/>
            <a:ext cx="6439189" cy="399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908757" y="2913330"/>
            <a:ext cx="37440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周某某利用</a:t>
            </a:r>
            <a:r>
              <a:rPr lang="en-US" altLang="zh-CN" dirty="0"/>
              <a:t>Cookie</a:t>
            </a:r>
            <a:r>
              <a:rPr lang="zh-CN" altLang="en-US" dirty="0"/>
              <a:t>劫持的方式，绕过圆通快递金刚系统权限认证爬取快递单信息。判刑三年三个月。</a:t>
            </a:r>
          </a:p>
        </p:txBody>
      </p:sp>
    </p:spTree>
    <p:extLst>
      <p:ext uri="{BB962C8B-B14F-4D97-AF65-F5344CB8AC3E}">
        <p14:creationId xmlns:p14="http://schemas.microsoft.com/office/powerpoint/2010/main" val="426399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solidFill>
            <a:srgbClr val="CD5652"/>
          </a:solidFill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2033564" y="1909341"/>
            <a:ext cx="2470191" cy="2468000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rgbClr val="CD565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90" tIns="60945" rIns="121890" bIns="6094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64656" y="2527788"/>
            <a:ext cx="160800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5294029" y="3429000"/>
            <a:ext cx="3803476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197778" y="2606170"/>
            <a:ext cx="4236344" cy="8205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en-US" altLang="zh-CN" sz="5332" b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Sqoop</a:t>
            </a:r>
            <a:endParaRPr lang="zh-CN" altLang="en-US" sz="5332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5197777" y="3504682"/>
            <a:ext cx="1089412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背景概述</a:t>
            </a:r>
            <a:endParaRPr lang="en-US" altLang="zh-CN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3695" y="3504679"/>
            <a:ext cx="1089412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体系结构</a:t>
            </a:r>
            <a:endParaRPr lang="en-US" altLang="zh-CN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7438658" y="3504679"/>
            <a:ext cx="1089412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实例介绍</a:t>
            </a:r>
          </a:p>
        </p:txBody>
      </p:sp>
    </p:spTree>
    <p:extLst>
      <p:ext uri="{BB962C8B-B14F-4D97-AF65-F5344CB8AC3E}">
        <p14:creationId xmlns:p14="http://schemas.microsoft.com/office/powerpoint/2010/main" val="1661681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Sqoop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背景概述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wo-coin-stacks_72132"/>
          <p:cNvSpPr>
            <a:spLocks noChangeAspect="1"/>
          </p:cNvSpPr>
          <p:nvPr/>
        </p:nvSpPr>
        <p:spPr bwMode="auto">
          <a:xfrm>
            <a:off x="2737991" y="2865000"/>
            <a:ext cx="1605727" cy="1583014"/>
          </a:xfrm>
          <a:custGeom>
            <a:avLst/>
            <a:gdLst>
              <a:gd name="connsiteX0" fmla="*/ 261001 w 608698"/>
              <a:gd name="connsiteY0" fmla="*/ 479068 h 600088"/>
              <a:gd name="connsiteX1" fmla="*/ 432425 w 608698"/>
              <a:gd name="connsiteY1" fmla="*/ 554184 h 600088"/>
              <a:gd name="connsiteX2" fmla="*/ 603774 w 608698"/>
              <a:gd name="connsiteY2" fmla="*/ 479068 h 600088"/>
              <a:gd name="connsiteX3" fmla="*/ 608697 w 608698"/>
              <a:gd name="connsiteY3" fmla="*/ 502020 h 600088"/>
              <a:gd name="connsiteX4" fmla="*/ 432425 w 608698"/>
              <a:gd name="connsiteY4" fmla="*/ 600088 h 600088"/>
              <a:gd name="connsiteX5" fmla="*/ 256152 w 608698"/>
              <a:gd name="connsiteY5" fmla="*/ 502020 h 600088"/>
              <a:gd name="connsiteX6" fmla="*/ 261001 w 608698"/>
              <a:gd name="connsiteY6" fmla="*/ 479068 h 600088"/>
              <a:gd name="connsiteX7" fmla="*/ 4924 w 608698"/>
              <a:gd name="connsiteY7" fmla="*/ 382605 h 600088"/>
              <a:gd name="connsiteX8" fmla="*/ 176285 w 608698"/>
              <a:gd name="connsiteY8" fmla="*/ 457793 h 600088"/>
              <a:gd name="connsiteX9" fmla="*/ 236041 w 608698"/>
              <a:gd name="connsiteY9" fmla="*/ 451980 h 600088"/>
              <a:gd name="connsiteX10" fmla="*/ 231640 w 608698"/>
              <a:gd name="connsiteY10" fmla="*/ 462264 h 600088"/>
              <a:gd name="connsiteX11" fmla="*/ 225000 w 608698"/>
              <a:gd name="connsiteY11" fmla="*/ 493412 h 600088"/>
              <a:gd name="connsiteX12" fmla="*/ 225298 w 608698"/>
              <a:gd name="connsiteY12" fmla="*/ 499820 h 600088"/>
              <a:gd name="connsiteX13" fmla="*/ 176285 w 608698"/>
              <a:gd name="connsiteY13" fmla="*/ 503695 h 600088"/>
              <a:gd name="connsiteX14" fmla="*/ 0 w 608698"/>
              <a:gd name="connsiteY14" fmla="*/ 405556 h 600088"/>
              <a:gd name="connsiteX15" fmla="*/ 4924 w 608698"/>
              <a:gd name="connsiteY15" fmla="*/ 382605 h 600088"/>
              <a:gd name="connsiteX16" fmla="*/ 261001 w 608698"/>
              <a:gd name="connsiteY16" fmla="*/ 375478 h 600088"/>
              <a:gd name="connsiteX17" fmla="*/ 432425 w 608698"/>
              <a:gd name="connsiteY17" fmla="*/ 450622 h 600088"/>
              <a:gd name="connsiteX18" fmla="*/ 603774 w 608698"/>
              <a:gd name="connsiteY18" fmla="*/ 375478 h 600088"/>
              <a:gd name="connsiteX19" fmla="*/ 608697 w 608698"/>
              <a:gd name="connsiteY19" fmla="*/ 398416 h 600088"/>
              <a:gd name="connsiteX20" fmla="*/ 432425 w 608698"/>
              <a:gd name="connsiteY20" fmla="*/ 496498 h 600088"/>
              <a:gd name="connsiteX21" fmla="*/ 256152 w 608698"/>
              <a:gd name="connsiteY21" fmla="*/ 398416 h 600088"/>
              <a:gd name="connsiteX22" fmla="*/ 261001 w 608698"/>
              <a:gd name="connsiteY22" fmla="*/ 375478 h 600088"/>
              <a:gd name="connsiteX23" fmla="*/ 4924 w 608698"/>
              <a:gd name="connsiteY23" fmla="*/ 279086 h 600088"/>
              <a:gd name="connsiteX24" fmla="*/ 176285 w 608698"/>
              <a:gd name="connsiteY24" fmla="*/ 354274 h 600088"/>
              <a:gd name="connsiteX25" fmla="*/ 236041 w 608698"/>
              <a:gd name="connsiteY25" fmla="*/ 348461 h 600088"/>
              <a:gd name="connsiteX26" fmla="*/ 231640 w 608698"/>
              <a:gd name="connsiteY26" fmla="*/ 358745 h 600088"/>
              <a:gd name="connsiteX27" fmla="*/ 225000 w 608698"/>
              <a:gd name="connsiteY27" fmla="*/ 389818 h 600088"/>
              <a:gd name="connsiteX28" fmla="*/ 225298 w 608698"/>
              <a:gd name="connsiteY28" fmla="*/ 396301 h 600088"/>
              <a:gd name="connsiteX29" fmla="*/ 176285 w 608698"/>
              <a:gd name="connsiteY29" fmla="*/ 400176 h 600088"/>
              <a:gd name="connsiteX30" fmla="*/ 0 w 608698"/>
              <a:gd name="connsiteY30" fmla="*/ 302037 h 600088"/>
              <a:gd name="connsiteX31" fmla="*/ 4924 w 608698"/>
              <a:gd name="connsiteY31" fmla="*/ 279086 h 600088"/>
              <a:gd name="connsiteX32" fmla="*/ 261001 w 608698"/>
              <a:gd name="connsiteY32" fmla="*/ 271959 h 600088"/>
              <a:gd name="connsiteX33" fmla="*/ 432425 w 608698"/>
              <a:gd name="connsiteY33" fmla="*/ 347103 h 600088"/>
              <a:gd name="connsiteX34" fmla="*/ 603774 w 608698"/>
              <a:gd name="connsiteY34" fmla="*/ 271959 h 600088"/>
              <a:gd name="connsiteX35" fmla="*/ 608697 w 608698"/>
              <a:gd name="connsiteY35" fmla="*/ 294897 h 600088"/>
              <a:gd name="connsiteX36" fmla="*/ 432425 w 608698"/>
              <a:gd name="connsiteY36" fmla="*/ 392979 h 600088"/>
              <a:gd name="connsiteX37" fmla="*/ 256152 w 608698"/>
              <a:gd name="connsiteY37" fmla="*/ 294897 h 600088"/>
              <a:gd name="connsiteX38" fmla="*/ 261001 w 608698"/>
              <a:gd name="connsiteY38" fmla="*/ 271959 h 600088"/>
              <a:gd name="connsiteX39" fmla="*/ 4924 w 608698"/>
              <a:gd name="connsiteY39" fmla="*/ 175567 h 600088"/>
              <a:gd name="connsiteX40" fmla="*/ 176285 w 608698"/>
              <a:gd name="connsiteY40" fmla="*/ 250713 h 600088"/>
              <a:gd name="connsiteX41" fmla="*/ 236041 w 608698"/>
              <a:gd name="connsiteY41" fmla="*/ 244904 h 600088"/>
              <a:gd name="connsiteX42" fmla="*/ 231640 w 608698"/>
              <a:gd name="connsiteY42" fmla="*/ 255182 h 600088"/>
              <a:gd name="connsiteX43" fmla="*/ 225000 w 608698"/>
              <a:gd name="connsiteY43" fmla="*/ 286238 h 600088"/>
              <a:gd name="connsiteX44" fmla="*/ 225298 w 608698"/>
              <a:gd name="connsiteY44" fmla="*/ 292718 h 600088"/>
              <a:gd name="connsiteX45" fmla="*/ 176285 w 608698"/>
              <a:gd name="connsiteY45" fmla="*/ 296516 h 600088"/>
              <a:gd name="connsiteX46" fmla="*/ 0 w 608698"/>
              <a:gd name="connsiteY46" fmla="*/ 198506 h 600088"/>
              <a:gd name="connsiteX47" fmla="*/ 4924 w 608698"/>
              <a:gd name="connsiteY47" fmla="*/ 175567 h 600088"/>
              <a:gd name="connsiteX48" fmla="*/ 432425 w 608698"/>
              <a:gd name="connsiteY48" fmla="*/ 96392 h 600088"/>
              <a:gd name="connsiteX49" fmla="*/ 608698 w 608698"/>
              <a:gd name="connsiteY49" fmla="*/ 194443 h 600088"/>
              <a:gd name="connsiteX50" fmla="*/ 432425 w 608698"/>
              <a:gd name="connsiteY50" fmla="*/ 292494 h 600088"/>
              <a:gd name="connsiteX51" fmla="*/ 256152 w 608698"/>
              <a:gd name="connsiteY51" fmla="*/ 194443 h 600088"/>
              <a:gd name="connsiteX52" fmla="*/ 432425 w 608698"/>
              <a:gd name="connsiteY52" fmla="*/ 96392 h 600088"/>
              <a:gd name="connsiteX53" fmla="*/ 176258 w 608698"/>
              <a:gd name="connsiteY53" fmla="*/ 0 h 600088"/>
              <a:gd name="connsiteX54" fmla="*/ 347817 w 608698"/>
              <a:gd name="connsiteY54" fmla="*/ 75446 h 600088"/>
              <a:gd name="connsiteX55" fmla="*/ 224966 w 608698"/>
              <a:gd name="connsiteY55" fmla="*/ 185823 h 600088"/>
              <a:gd name="connsiteX56" fmla="*/ 225264 w 608698"/>
              <a:gd name="connsiteY56" fmla="*/ 192228 h 600088"/>
              <a:gd name="connsiteX57" fmla="*/ 176258 w 608698"/>
              <a:gd name="connsiteY57" fmla="*/ 196101 h 600088"/>
              <a:gd name="connsiteX58" fmla="*/ 0 w 608698"/>
              <a:gd name="connsiteY58" fmla="*/ 98013 h 600088"/>
              <a:gd name="connsiteX59" fmla="*/ 176258 w 608698"/>
              <a:gd name="connsiteY59" fmla="*/ 0 h 60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8698" h="600088">
                <a:moveTo>
                  <a:pt x="261001" y="479068"/>
                </a:moveTo>
                <a:cubicBezTo>
                  <a:pt x="279575" y="522140"/>
                  <a:pt x="349249" y="554184"/>
                  <a:pt x="432425" y="554184"/>
                </a:cubicBezTo>
                <a:cubicBezTo>
                  <a:pt x="515600" y="554184"/>
                  <a:pt x="585199" y="522140"/>
                  <a:pt x="603774" y="479068"/>
                </a:cubicBezTo>
                <a:cubicBezTo>
                  <a:pt x="606981" y="486371"/>
                  <a:pt x="608697" y="494046"/>
                  <a:pt x="608697" y="502020"/>
                </a:cubicBezTo>
                <a:cubicBezTo>
                  <a:pt x="608697" y="556196"/>
                  <a:pt x="529774" y="600088"/>
                  <a:pt x="432425" y="600088"/>
                </a:cubicBezTo>
                <a:cubicBezTo>
                  <a:pt x="335076" y="600088"/>
                  <a:pt x="256152" y="556196"/>
                  <a:pt x="256152" y="502020"/>
                </a:cubicBezTo>
                <a:cubicBezTo>
                  <a:pt x="256152" y="494046"/>
                  <a:pt x="257868" y="486371"/>
                  <a:pt x="261001" y="479068"/>
                </a:cubicBezTo>
                <a:close/>
                <a:moveTo>
                  <a:pt x="4924" y="382605"/>
                </a:moveTo>
                <a:cubicBezTo>
                  <a:pt x="23425" y="425750"/>
                  <a:pt x="93103" y="457793"/>
                  <a:pt x="176285" y="457793"/>
                </a:cubicBezTo>
                <a:cubicBezTo>
                  <a:pt x="197248" y="457793"/>
                  <a:pt x="217391" y="455781"/>
                  <a:pt x="236041" y="451980"/>
                </a:cubicBezTo>
                <a:lnTo>
                  <a:pt x="231640" y="462264"/>
                </a:lnTo>
                <a:cubicBezTo>
                  <a:pt x="227238" y="472398"/>
                  <a:pt x="225000" y="482905"/>
                  <a:pt x="225000" y="493412"/>
                </a:cubicBezTo>
                <a:cubicBezTo>
                  <a:pt x="225000" y="495573"/>
                  <a:pt x="225149" y="497734"/>
                  <a:pt x="225298" y="499820"/>
                </a:cubicBezTo>
                <a:cubicBezTo>
                  <a:pt x="209781" y="502354"/>
                  <a:pt x="193294" y="503695"/>
                  <a:pt x="176285" y="503695"/>
                </a:cubicBezTo>
                <a:cubicBezTo>
                  <a:pt x="78929" y="503695"/>
                  <a:pt x="0" y="459730"/>
                  <a:pt x="0" y="405556"/>
                </a:cubicBezTo>
                <a:cubicBezTo>
                  <a:pt x="0" y="397657"/>
                  <a:pt x="1716" y="389982"/>
                  <a:pt x="4924" y="382605"/>
                </a:cubicBezTo>
                <a:close/>
                <a:moveTo>
                  <a:pt x="261001" y="375478"/>
                </a:moveTo>
                <a:cubicBezTo>
                  <a:pt x="279575" y="418598"/>
                  <a:pt x="349249" y="450622"/>
                  <a:pt x="432425" y="450622"/>
                </a:cubicBezTo>
                <a:cubicBezTo>
                  <a:pt x="515600" y="450622"/>
                  <a:pt x="585199" y="418598"/>
                  <a:pt x="603774" y="375478"/>
                </a:cubicBezTo>
                <a:cubicBezTo>
                  <a:pt x="606981" y="382851"/>
                  <a:pt x="608697" y="390522"/>
                  <a:pt x="608697" y="398416"/>
                </a:cubicBezTo>
                <a:cubicBezTo>
                  <a:pt x="608697" y="452558"/>
                  <a:pt x="529774" y="496498"/>
                  <a:pt x="432425" y="496498"/>
                </a:cubicBezTo>
                <a:cubicBezTo>
                  <a:pt x="335076" y="496498"/>
                  <a:pt x="256152" y="452558"/>
                  <a:pt x="256152" y="398416"/>
                </a:cubicBezTo>
                <a:cubicBezTo>
                  <a:pt x="256152" y="390522"/>
                  <a:pt x="257868" y="382851"/>
                  <a:pt x="261001" y="375478"/>
                </a:cubicBezTo>
                <a:close/>
                <a:moveTo>
                  <a:pt x="4924" y="279086"/>
                </a:moveTo>
                <a:cubicBezTo>
                  <a:pt x="23425" y="322231"/>
                  <a:pt x="93103" y="354274"/>
                  <a:pt x="176285" y="354274"/>
                </a:cubicBezTo>
                <a:cubicBezTo>
                  <a:pt x="197248" y="354274"/>
                  <a:pt x="217391" y="352187"/>
                  <a:pt x="236041" y="348461"/>
                </a:cubicBezTo>
                <a:lnTo>
                  <a:pt x="231640" y="358745"/>
                </a:lnTo>
                <a:cubicBezTo>
                  <a:pt x="227238" y="368879"/>
                  <a:pt x="225000" y="379311"/>
                  <a:pt x="225000" y="389818"/>
                </a:cubicBezTo>
                <a:cubicBezTo>
                  <a:pt x="225000" y="392054"/>
                  <a:pt x="225149" y="394140"/>
                  <a:pt x="225298" y="396301"/>
                </a:cubicBezTo>
                <a:cubicBezTo>
                  <a:pt x="209781" y="398835"/>
                  <a:pt x="193294" y="400176"/>
                  <a:pt x="176285" y="400176"/>
                </a:cubicBezTo>
                <a:cubicBezTo>
                  <a:pt x="78929" y="400176"/>
                  <a:pt x="0" y="356211"/>
                  <a:pt x="0" y="302037"/>
                </a:cubicBezTo>
                <a:cubicBezTo>
                  <a:pt x="0" y="294138"/>
                  <a:pt x="1716" y="286463"/>
                  <a:pt x="4924" y="279086"/>
                </a:cubicBezTo>
                <a:close/>
                <a:moveTo>
                  <a:pt x="261001" y="271959"/>
                </a:moveTo>
                <a:cubicBezTo>
                  <a:pt x="279575" y="315079"/>
                  <a:pt x="349249" y="347103"/>
                  <a:pt x="432425" y="347103"/>
                </a:cubicBezTo>
                <a:cubicBezTo>
                  <a:pt x="515600" y="347103"/>
                  <a:pt x="585199" y="315079"/>
                  <a:pt x="603774" y="271959"/>
                </a:cubicBezTo>
                <a:cubicBezTo>
                  <a:pt x="606981" y="279332"/>
                  <a:pt x="608697" y="287003"/>
                  <a:pt x="608697" y="294897"/>
                </a:cubicBezTo>
                <a:cubicBezTo>
                  <a:pt x="608697" y="349039"/>
                  <a:pt x="529774" y="392979"/>
                  <a:pt x="432425" y="392979"/>
                </a:cubicBezTo>
                <a:cubicBezTo>
                  <a:pt x="335076" y="392979"/>
                  <a:pt x="256152" y="349039"/>
                  <a:pt x="256152" y="294897"/>
                </a:cubicBezTo>
                <a:cubicBezTo>
                  <a:pt x="256152" y="287003"/>
                  <a:pt x="257868" y="279332"/>
                  <a:pt x="261001" y="271959"/>
                </a:cubicBezTo>
                <a:close/>
                <a:moveTo>
                  <a:pt x="4924" y="175567"/>
                </a:moveTo>
                <a:cubicBezTo>
                  <a:pt x="23425" y="218689"/>
                  <a:pt x="93103" y="250713"/>
                  <a:pt x="176285" y="250713"/>
                </a:cubicBezTo>
                <a:cubicBezTo>
                  <a:pt x="197248" y="250713"/>
                  <a:pt x="217391" y="248628"/>
                  <a:pt x="236041" y="244904"/>
                </a:cubicBezTo>
                <a:lnTo>
                  <a:pt x="231640" y="255182"/>
                </a:lnTo>
                <a:cubicBezTo>
                  <a:pt x="227238" y="265311"/>
                  <a:pt x="225000" y="275737"/>
                  <a:pt x="225000" y="286238"/>
                </a:cubicBezTo>
                <a:cubicBezTo>
                  <a:pt x="225000" y="288398"/>
                  <a:pt x="225149" y="290558"/>
                  <a:pt x="225298" y="292718"/>
                </a:cubicBezTo>
                <a:cubicBezTo>
                  <a:pt x="209781" y="295175"/>
                  <a:pt x="193294" y="296516"/>
                  <a:pt x="176285" y="296516"/>
                </a:cubicBezTo>
                <a:cubicBezTo>
                  <a:pt x="78929" y="296516"/>
                  <a:pt x="0" y="252650"/>
                  <a:pt x="0" y="198506"/>
                </a:cubicBezTo>
                <a:cubicBezTo>
                  <a:pt x="0" y="190611"/>
                  <a:pt x="1716" y="182940"/>
                  <a:pt x="4924" y="175567"/>
                </a:cubicBezTo>
                <a:close/>
                <a:moveTo>
                  <a:pt x="432425" y="96392"/>
                </a:moveTo>
                <a:cubicBezTo>
                  <a:pt x="529778" y="96392"/>
                  <a:pt x="608698" y="140291"/>
                  <a:pt x="608698" y="194443"/>
                </a:cubicBezTo>
                <a:cubicBezTo>
                  <a:pt x="608698" y="248595"/>
                  <a:pt x="529778" y="292494"/>
                  <a:pt x="432425" y="292494"/>
                </a:cubicBezTo>
                <a:cubicBezTo>
                  <a:pt x="335072" y="292494"/>
                  <a:pt x="256152" y="248595"/>
                  <a:pt x="256152" y="194443"/>
                </a:cubicBezTo>
                <a:cubicBezTo>
                  <a:pt x="256152" y="140291"/>
                  <a:pt x="335072" y="96392"/>
                  <a:pt x="432425" y="96392"/>
                </a:cubicBezTo>
                <a:close/>
                <a:moveTo>
                  <a:pt x="176258" y="0"/>
                </a:moveTo>
                <a:cubicBezTo>
                  <a:pt x="259651" y="0"/>
                  <a:pt x="329542" y="32175"/>
                  <a:pt x="347817" y="75446"/>
                </a:cubicBezTo>
                <a:cubicBezTo>
                  <a:pt x="275166" y="92800"/>
                  <a:pt x="224966" y="135103"/>
                  <a:pt x="224966" y="185823"/>
                </a:cubicBezTo>
                <a:cubicBezTo>
                  <a:pt x="224966" y="187983"/>
                  <a:pt x="225115" y="190143"/>
                  <a:pt x="225264" y="192228"/>
                </a:cubicBezTo>
                <a:cubicBezTo>
                  <a:pt x="209749" y="194760"/>
                  <a:pt x="193265" y="196101"/>
                  <a:pt x="176258" y="196101"/>
                </a:cubicBezTo>
                <a:cubicBezTo>
                  <a:pt x="78917" y="196101"/>
                  <a:pt x="0" y="152159"/>
                  <a:pt x="0" y="98013"/>
                </a:cubicBezTo>
                <a:cubicBezTo>
                  <a:pt x="0" y="43868"/>
                  <a:pt x="78917" y="0"/>
                  <a:pt x="176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169" y="486646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wo-thin-arrows-forming-a-circle_20976"/>
          <p:cNvSpPr>
            <a:spLocks noChangeAspect="1"/>
          </p:cNvSpPr>
          <p:nvPr/>
        </p:nvSpPr>
        <p:spPr bwMode="auto">
          <a:xfrm>
            <a:off x="5576809" y="3497322"/>
            <a:ext cx="1133957" cy="566344"/>
          </a:xfrm>
          <a:custGeom>
            <a:avLst/>
            <a:gdLst>
              <a:gd name="connsiteX0" fmla="*/ 144405 w 607497"/>
              <a:gd name="connsiteY0" fmla="*/ 276052 h 564312"/>
              <a:gd name="connsiteX1" fmla="*/ 173256 w 607497"/>
              <a:gd name="connsiteY1" fmla="*/ 304863 h 564312"/>
              <a:gd name="connsiteX2" fmla="*/ 78353 w 607497"/>
              <a:gd name="connsiteY2" fmla="*/ 399635 h 564312"/>
              <a:gd name="connsiteX3" fmla="*/ 454474 w 607497"/>
              <a:gd name="connsiteY3" fmla="*/ 399635 h 564312"/>
              <a:gd name="connsiteX4" fmla="*/ 560007 w 607497"/>
              <a:gd name="connsiteY4" fmla="*/ 294248 h 564312"/>
              <a:gd name="connsiteX5" fmla="*/ 560007 w 607497"/>
              <a:gd name="connsiteY5" fmla="*/ 279236 h 564312"/>
              <a:gd name="connsiteX6" fmla="*/ 601005 w 607497"/>
              <a:gd name="connsiteY6" fmla="*/ 279236 h 564312"/>
              <a:gd name="connsiteX7" fmla="*/ 601005 w 607497"/>
              <a:gd name="connsiteY7" fmla="*/ 294248 h 564312"/>
              <a:gd name="connsiteX8" fmla="*/ 454322 w 607497"/>
              <a:gd name="connsiteY8" fmla="*/ 440577 h 564312"/>
              <a:gd name="connsiteX9" fmla="*/ 78353 w 607497"/>
              <a:gd name="connsiteY9" fmla="*/ 440577 h 564312"/>
              <a:gd name="connsiteX10" fmla="*/ 173256 w 607497"/>
              <a:gd name="connsiteY10" fmla="*/ 535350 h 564312"/>
              <a:gd name="connsiteX11" fmla="*/ 144405 w 607497"/>
              <a:gd name="connsiteY11" fmla="*/ 564312 h 564312"/>
              <a:gd name="connsiteX12" fmla="*/ 0 w 607497"/>
              <a:gd name="connsiteY12" fmla="*/ 420106 h 564312"/>
              <a:gd name="connsiteX13" fmla="*/ 463258 w 607497"/>
              <a:gd name="connsiteY13" fmla="*/ 0 h 564312"/>
              <a:gd name="connsiteX14" fmla="*/ 607497 w 607497"/>
              <a:gd name="connsiteY14" fmla="*/ 144019 h 564312"/>
              <a:gd name="connsiteX15" fmla="*/ 463258 w 607497"/>
              <a:gd name="connsiteY15" fmla="*/ 288189 h 564312"/>
              <a:gd name="connsiteX16" fmla="*/ 434259 w 607497"/>
              <a:gd name="connsiteY16" fmla="*/ 259234 h 564312"/>
              <a:gd name="connsiteX17" fmla="*/ 529153 w 607497"/>
              <a:gd name="connsiteY17" fmla="*/ 164484 h 564312"/>
              <a:gd name="connsiteX18" fmla="*/ 153221 w 607497"/>
              <a:gd name="connsiteY18" fmla="*/ 164484 h 564312"/>
              <a:gd name="connsiteX19" fmla="*/ 47547 w 607497"/>
              <a:gd name="connsiteY19" fmla="*/ 269845 h 564312"/>
              <a:gd name="connsiteX20" fmla="*/ 47547 w 607497"/>
              <a:gd name="connsiteY20" fmla="*/ 284854 h 564312"/>
              <a:gd name="connsiteX21" fmla="*/ 6704 w 607497"/>
              <a:gd name="connsiteY21" fmla="*/ 284854 h 564312"/>
              <a:gd name="connsiteX22" fmla="*/ 6704 w 607497"/>
              <a:gd name="connsiteY22" fmla="*/ 269845 h 564312"/>
              <a:gd name="connsiteX23" fmla="*/ 153221 w 607497"/>
              <a:gd name="connsiteY23" fmla="*/ 123553 h 564312"/>
              <a:gd name="connsiteX24" fmla="*/ 529153 w 607497"/>
              <a:gd name="connsiteY24" fmla="*/ 123553 h 564312"/>
              <a:gd name="connsiteX25" fmla="*/ 434259 w 607497"/>
              <a:gd name="connsiteY25" fmla="*/ 28804 h 56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7497" h="564312">
                <a:moveTo>
                  <a:pt x="144405" y="276052"/>
                </a:moveTo>
                <a:lnTo>
                  <a:pt x="173256" y="304863"/>
                </a:lnTo>
                <a:lnTo>
                  <a:pt x="78353" y="399635"/>
                </a:lnTo>
                <a:lnTo>
                  <a:pt x="454474" y="399635"/>
                </a:lnTo>
                <a:cubicBezTo>
                  <a:pt x="512631" y="399635"/>
                  <a:pt x="560007" y="352325"/>
                  <a:pt x="560007" y="294248"/>
                </a:cubicBezTo>
                <a:lnTo>
                  <a:pt x="560007" y="279236"/>
                </a:lnTo>
                <a:lnTo>
                  <a:pt x="601005" y="279236"/>
                </a:lnTo>
                <a:lnTo>
                  <a:pt x="601005" y="294248"/>
                </a:lnTo>
                <a:cubicBezTo>
                  <a:pt x="601005" y="374919"/>
                  <a:pt x="535256" y="440577"/>
                  <a:pt x="454322" y="440577"/>
                </a:cubicBezTo>
                <a:lnTo>
                  <a:pt x="78353" y="440577"/>
                </a:lnTo>
                <a:lnTo>
                  <a:pt x="173256" y="535350"/>
                </a:lnTo>
                <a:lnTo>
                  <a:pt x="144405" y="564312"/>
                </a:lnTo>
                <a:lnTo>
                  <a:pt x="0" y="420106"/>
                </a:lnTo>
                <a:close/>
                <a:moveTo>
                  <a:pt x="463258" y="0"/>
                </a:moveTo>
                <a:lnTo>
                  <a:pt x="607497" y="144019"/>
                </a:lnTo>
                <a:lnTo>
                  <a:pt x="463258" y="288189"/>
                </a:lnTo>
                <a:lnTo>
                  <a:pt x="434259" y="259234"/>
                </a:lnTo>
                <a:lnTo>
                  <a:pt x="529153" y="164484"/>
                </a:lnTo>
                <a:lnTo>
                  <a:pt x="153221" y="164484"/>
                </a:lnTo>
                <a:cubicBezTo>
                  <a:pt x="94918" y="164484"/>
                  <a:pt x="47547" y="211783"/>
                  <a:pt x="47547" y="269845"/>
                </a:cubicBezTo>
                <a:lnTo>
                  <a:pt x="47547" y="284854"/>
                </a:lnTo>
                <a:lnTo>
                  <a:pt x="6704" y="284854"/>
                </a:lnTo>
                <a:lnTo>
                  <a:pt x="6704" y="269845"/>
                </a:lnTo>
                <a:cubicBezTo>
                  <a:pt x="6704" y="189195"/>
                  <a:pt x="72447" y="123553"/>
                  <a:pt x="153221" y="123553"/>
                </a:cubicBezTo>
                <a:lnTo>
                  <a:pt x="529153" y="123553"/>
                </a:lnTo>
                <a:lnTo>
                  <a:pt x="434259" y="2880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wo-coin-stacks_72132"/>
          <p:cNvSpPr>
            <a:spLocks noChangeAspect="1"/>
          </p:cNvSpPr>
          <p:nvPr/>
        </p:nvSpPr>
        <p:spPr bwMode="auto">
          <a:xfrm>
            <a:off x="7943857" y="2865000"/>
            <a:ext cx="1605727" cy="1583014"/>
          </a:xfrm>
          <a:custGeom>
            <a:avLst/>
            <a:gdLst>
              <a:gd name="connsiteX0" fmla="*/ 261001 w 608698"/>
              <a:gd name="connsiteY0" fmla="*/ 479068 h 600088"/>
              <a:gd name="connsiteX1" fmla="*/ 432425 w 608698"/>
              <a:gd name="connsiteY1" fmla="*/ 554184 h 600088"/>
              <a:gd name="connsiteX2" fmla="*/ 603774 w 608698"/>
              <a:gd name="connsiteY2" fmla="*/ 479068 h 600088"/>
              <a:gd name="connsiteX3" fmla="*/ 608697 w 608698"/>
              <a:gd name="connsiteY3" fmla="*/ 502020 h 600088"/>
              <a:gd name="connsiteX4" fmla="*/ 432425 w 608698"/>
              <a:gd name="connsiteY4" fmla="*/ 600088 h 600088"/>
              <a:gd name="connsiteX5" fmla="*/ 256152 w 608698"/>
              <a:gd name="connsiteY5" fmla="*/ 502020 h 600088"/>
              <a:gd name="connsiteX6" fmla="*/ 261001 w 608698"/>
              <a:gd name="connsiteY6" fmla="*/ 479068 h 600088"/>
              <a:gd name="connsiteX7" fmla="*/ 4924 w 608698"/>
              <a:gd name="connsiteY7" fmla="*/ 382605 h 600088"/>
              <a:gd name="connsiteX8" fmla="*/ 176285 w 608698"/>
              <a:gd name="connsiteY8" fmla="*/ 457793 h 600088"/>
              <a:gd name="connsiteX9" fmla="*/ 236041 w 608698"/>
              <a:gd name="connsiteY9" fmla="*/ 451980 h 600088"/>
              <a:gd name="connsiteX10" fmla="*/ 231640 w 608698"/>
              <a:gd name="connsiteY10" fmla="*/ 462264 h 600088"/>
              <a:gd name="connsiteX11" fmla="*/ 225000 w 608698"/>
              <a:gd name="connsiteY11" fmla="*/ 493412 h 600088"/>
              <a:gd name="connsiteX12" fmla="*/ 225298 w 608698"/>
              <a:gd name="connsiteY12" fmla="*/ 499820 h 600088"/>
              <a:gd name="connsiteX13" fmla="*/ 176285 w 608698"/>
              <a:gd name="connsiteY13" fmla="*/ 503695 h 600088"/>
              <a:gd name="connsiteX14" fmla="*/ 0 w 608698"/>
              <a:gd name="connsiteY14" fmla="*/ 405556 h 600088"/>
              <a:gd name="connsiteX15" fmla="*/ 4924 w 608698"/>
              <a:gd name="connsiteY15" fmla="*/ 382605 h 600088"/>
              <a:gd name="connsiteX16" fmla="*/ 261001 w 608698"/>
              <a:gd name="connsiteY16" fmla="*/ 375478 h 600088"/>
              <a:gd name="connsiteX17" fmla="*/ 432425 w 608698"/>
              <a:gd name="connsiteY17" fmla="*/ 450622 h 600088"/>
              <a:gd name="connsiteX18" fmla="*/ 603774 w 608698"/>
              <a:gd name="connsiteY18" fmla="*/ 375478 h 600088"/>
              <a:gd name="connsiteX19" fmla="*/ 608697 w 608698"/>
              <a:gd name="connsiteY19" fmla="*/ 398416 h 600088"/>
              <a:gd name="connsiteX20" fmla="*/ 432425 w 608698"/>
              <a:gd name="connsiteY20" fmla="*/ 496498 h 600088"/>
              <a:gd name="connsiteX21" fmla="*/ 256152 w 608698"/>
              <a:gd name="connsiteY21" fmla="*/ 398416 h 600088"/>
              <a:gd name="connsiteX22" fmla="*/ 261001 w 608698"/>
              <a:gd name="connsiteY22" fmla="*/ 375478 h 600088"/>
              <a:gd name="connsiteX23" fmla="*/ 4924 w 608698"/>
              <a:gd name="connsiteY23" fmla="*/ 279086 h 600088"/>
              <a:gd name="connsiteX24" fmla="*/ 176285 w 608698"/>
              <a:gd name="connsiteY24" fmla="*/ 354274 h 600088"/>
              <a:gd name="connsiteX25" fmla="*/ 236041 w 608698"/>
              <a:gd name="connsiteY25" fmla="*/ 348461 h 600088"/>
              <a:gd name="connsiteX26" fmla="*/ 231640 w 608698"/>
              <a:gd name="connsiteY26" fmla="*/ 358745 h 600088"/>
              <a:gd name="connsiteX27" fmla="*/ 225000 w 608698"/>
              <a:gd name="connsiteY27" fmla="*/ 389818 h 600088"/>
              <a:gd name="connsiteX28" fmla="*/ 225298 w 608698"/>
              <a:gd name="connsiteY28" fmla="*/ 396301 h 600088"/>
              <a:gd name="connsiteX29" fmla="*/ 176285 w 608698"/>
              <a:gd name="connsiteY29" fmla="*/ 400176 h 600088"/>
              <a:gd name="connsiteX30" fmla="*/ 0 w 608698"/>
              <a:gd name="connsiteY30" fmla="*/ 302037 h 600088"/>
              <a:gd name="connsiteX31" fmla="*/ 4924 w 608698"/>
              <a:gd name="connsiteY31" fmla="*/ 279086 h 600088"/>
              <a:gd name="connsiteX32" fmla="*/ 261001 w 608698"/>
              <a:gd name="connsiteY32" fmla="*/ 271959 h 600088"/>
              <a:gd name="connsiteX33" fmla="*/ 432425 w 608698"/>
              <a:gd name="connsiteY33" fmla="*/ 347103 h 600088"/>
              <a:gd name="connsiteX34" fmla="*/ 603774 w 608698"/>
              <a:gd name="connsiteY34" fmla="*/ 271959 h 600088"/>
              <a:gd name="connsiteX35" fmla="*/ 608697 w 608698"/>
              <a:gd name="connsiteY35" fmla="*/ 294897 h 600088"/>
              <a:gd name="connsiteX36" fmla="*/ 432425 w 608698"/>
              <a:gd name="connsiteY36" fmla="*/ 392979 h 600088"/>
              <a:gd name="connsiteX37" fmla="*/ 256152 w 608698"/>
              <a:gd name="connsiteY37" fmla="*/ 294897 h 600088"/>
              <a:gd name="connsiteX38" fmla="*/ 261001 w 608698"/>
              <a:gd name="connsiteY38" fmla="*/ 271959 h 600088"/>
              <a:gd name="connsiteX39" fmla="*/ 4924 w 608698"/>
              <a:gd name="connsiteY39" fmla="*/ 175567 h 600088"/>
              <a:gd name="connsiteX40" fmla="*/ 176285 w 608698"/>
              <a:gd name="connsiteY40" fmla="*/ 250713 h 600088"/>
              <a:gd name="connsiteX41" fmla="*/ 236041 w 608698"/>
              <a:gd name="connsiteY41" fmla="*/ 244904 h 600088"/>
              <a:gd name="connsiteX42" fmla="*/ 231640 w 608698"/>
              <a:gd name="connsiteY42" fmla="*/ 255182 h 600088"/>
              <a:gd name="connsiteX43" fmla="*/ 225000 w 608698"/>
              <a:gd name="connsiteY43" fmla="*/ 286238 h 600088"/>
              <a:gd name="connsiteX44" fmla="*/ 225298 w 608698"/>
              <a:gd name="connsiteY44" fmla="*/ 292718 h 600088"/>
              <a:gd name="connsiteX45" fmla="*/ 176285 w 608698"/>
              <a:gd name="connsiteY45" fmla="*/ 296516 h 600088"/>
              <a:gd name="connsiteX46" fmla="*/ 0 w 608698"/>
              <a:gd name="connsiteY46" fmla="*/ 198506 h 600088"/>
              <a:gd name="connsiteX47" fmla="*/ 4924 w 608698"/>
              <a:gd name="connsiteY47" fmla="*/ 175567 h 600088"/>
              <a:gd name="connsiteX48" fmla="*/ 432425 w 608698"/>
              <a:gd name="connsiteY48" fmla="*/ 96392 h 600088"/>
              <a:gd name="connsiteX49" fmla="*/ 608698 w 608698"/>
              <a:gd name="connsiteY49" fmla="*/ 194443 h 600088"/>
              <a:gd name="connsiteX50" fmla="*/ 432425 w 608698"/>
              <a:gd name="connsiteY50" fmla="*/ 292494 h 600088"/>
              <a:gd name="connsiteX51" fmla="*/ 256152 w 608698"/>
              <a:gd name="connsiteY51" fmla="*/ 194443 h 600088"/>
              <a:gd name="connsiteX52" fmla="*/ 432425 w 608698"/>
              <a:gd name="connsiteY52" fmla="*/ 96392 h 600088"/>
              <a:gd name="connsiteX53" fmla="*/ 176258 w 608698"/>
              <a:gd name="connsiteY53" fmla="*/ 0 h 600088"/>
              <a:gd name="connsiteX54" fmla="*/ 347817 w 608698"/>
              <a:gd name="connsiteY54" fmla="*/ 75446 h 600088"/>
              <a:gd name="connsiteX55" fmla="*/ 224966 w 608698"/>
              <a:gd name="connsiteY55" fmla="*/ 185823 h 600088"/>
              <a:gd name="connsiteX56" fmla="*/ 225264 w 608698"/>
              <a:gd name="connsiteY56" fmla="*/ 192228 h 600088"/>
              <a:gd name="connsiteX57" fmla="*/ 176258 w 608698"/>
              <a:gd name="connsiteY57" fmla="*/ 196101 h 600088"/>
              <a:gd name="connsiteX58" fmla="*/ 0 w 608698"/>
              <a:gd name="connsiteY58" fmla="*/ 98013 h 600088"/>
              <a:gd name="connsiteX59" fmla="*/ 176258 w 608698"/>
              <a:gd name="connsiteY59" fmla="*/ 0 h 60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8698" h="600088">
                <a:moveTo>
                  <a:pt x="261001" y="479068"/>
                </a:moveTo>
                <a:cubicBezTo>
                  <a:pt x="279575" y="522140"/>
                  <a:pt x="349249" y="554184"/>
                  <a:pt x="432425" y="554184"/>
                </a:cubicBezTo>
                <a:cubicBezTo>
                  <a:pt x="515600" y="554184"/>
                  <a:pt x="585199" y="522140"/>
                  <a:pt x="603774" y="479068"/>
                </a:cubicBezTo>
                <a:cubicBezTo>
                  <a:pt x="606981" y="486371"/>
                  <a:pt x="608697" y="494046"/>
                  <a:pt x="608697" y="502020"/>
                </a:cubicBezTo>
                <a:cubicBezTo>
                  <a:pt x="608697" y="556196"/>
                  <a:pt x="529774" y="600088"/>
                  <a:pt x="432425" y="600088"/>
                </a:cubicBezTo>
                <a:cubicBezTo>
                  <a:pt x="335076" y="600088"/>
                  <a:pt x="256152" y="556196"/>
                  <a:pt x="256152" y="502020"/>
                </a:cubicBezTo>
                <a:cubicBezTo>
                  <a:pt x="256152" y="494046"/>
                  <a:pt x="257868" y="486371"/>
                  <a:pt x="261001" y="479068"/>
                </a:cubicBezTo>
                <a:close/>
                <a:moveTo>
                  <a:pt x="4924" y="382605"/>
                </a:moveTo>
                <a:cubicBezTo>
                  <a:pt x="23425" y="425750"/>
                  <a:pt x="93103" y="457793"/>
                  <a:pt x="176285" y="457793"/>
                </a:cubicBezTo>
                <a:cubicBezTo>
                  <a:pt x="197248" y="457793"/>
                  <a:pt x="217391" y="455781"/>
                  <a:pt x="236041" y="451980"/>
                </a:cubicBezTo>
                <a:lnTo>
                  <a:pt x="231640" y="462264"/>
                </a:lnTo>
                <a:cubicBezTo>
                  <a:pt x="227238" y="472398"/>
                  <a:pt x="225000" y="482905"/>
                  <a:pt x="225000" y="493412"/>
                </a:cubicBezTo>
                <a:cubicBezTo>
                  <a:pt x="225000" y="495573"/>
                  <a:pt x="225149" y="497734"/>
                  <a:pt x="225298" y="499820"/>
                </a:cubicBezTo>
                <a:cubicBezTo>
                  <a:pt x="209781" y="502354"/>
                  <a:pt x="193294" y="503695"/>
                  <a:pt x="176285" y="503695"/>
                </a:cubicBezTo>
                <a:cubicBezTo>
                  <a:pt x="78929" y="503695"/>
                  <a:pt x="0" y="459730"/>
                  <a:pt x="0" y="405556"/>
                </a:cubicBezTo>
                <a:cubicBezTo>
                  <a:pt x="0" y="397657"/>
                  <a:pt x="1716" y="389982"/>
                  <a:pt x="4924" y="382605"/>
                </a:cubicBezTo>
                <a:close/>
                <a:moveTo>
                  <a:pt x="261001" y="375478"/>
                </a:moveTo>
                <a:cubicBezTo>
                  <a:pt x="279575" y="418598"/>
                  <a:pt x="349249" y="450622"/>
                  <a:pt x="432425" y="450622"/>
                </a:cubicBezTo>
                <a:cubicBezTo>
                  <a:pt x="515600" y="450622"/>
                  <a:pt x="585199" y="418598"/>
                  <a:pt x="603774" y="375478"/>
                </a:cubicBezTo>
                <a:cubicBezTo>
                  <a:pt x="606981" y="382851"/>
                  <a:pt x="608697" y="390522"/>
                  <a:pt x="608697" y="398416"/>
                </a:cubicBezTo>
                <a:cubicBezTo>
                  <a:pt x="608697" y="452558"/>
                  <a:pt x="529774" y="496498"/>
                  <a:pt x="432425" y="496498"/>
                </a:cubicBezTo>
                <a:cubicBezTo>
                  <a:pt x="335076" y="496498"/>
                  <a:pt x="256152" y="452558"/>
                  <a:pt x="256152" y="398416"/>
                </a:cubicBezTo>
                <a:cubicBezTo>
                  <a:pt x="256152" y="390522"/>
                  <a:pt x="257868" y="382851"/>
                  <a:pt x="261001" y="375478"/>
                </a:cubicBezTo>
                <a:close/>
                <a:moveTo>
                  <a:pt x="4924" y="279086"/>
                </a:moveTo>
                <a:cubicBezTo>
                  <a:pt x="23425" y="322231"/>
                  <a:pt x="93103" y="354274"/>
                  <a:pt x="176285" y="354274"/>
                </a:cubicBezTo>
                <a:cubicBezTo>
                  <a:pt x="197248" y="354274"/>
                  <a:pt x="217391" y="352187"/>
                  <a:pt x="236041" y="348461"/>
                </a:cubicBezTo>
                <a:lnTo>
                  <a:pt x="231640" y="358745"/>
                </a:lnTo>
                <a:cubicBezTo>
                  <a:pt x="227238" y="368879"/>
                  <a:pt x="225000" y="379311"/>
                  <a:pt x="225000" y="389818"/>
                </a:cubicBezTo>
                <a:cubicBezTo>
                  <a:pt x="225000" y="392054"/>
                  <a:pt x="225149" y="394140"/>
                  <a:pt x="225298" y="396301"/>
                </a:cubicBezTo>
                <a:cubicBezTo>
                  <a:pt x="209781" y="398835"/>
                  <a:pt x="193294" y="400176"/>
                  <a:pt x="176285" y="400176"/>
                </a:cubicBezTo>
                <a:cubicBezTo>
                  <a:pt x="78929" y="400176"/>
                  <a:pt x="0" y="356211"/>
                  <a:pt x="0" y="302037"/>
                </a:cubicBezTo>
                <a:cubicBezTo>
                  <a:pt x="0" y="294138"/>
                  <a:pt x="1716" y="286463"/>
                  <a:pt x="4924" y="279086"/>
                </a:cubicBezTo>
                <a:close/>
                <a:moveTo>
                  <a:pt x="261001" y="271959"/>
                </a:moveTo>
                <a:cubicBezTo>
                  <a:pt x="279575" y="315079"/>
                  <a:pt x="349249" y="347103"/>
                  <a:pt x="432425" y="347103"/>
                </a:cubicBezTo>
                <a:cubicBezTo>
                  <a:pt x="515600" y="347103"/>
                  <a:pt x="585199" y="315079"/>
                  <a:pt x="603774" y="271959"/>
                </a:cubicBezTo>
                <a:cubicBezTo>
                  <a:pt x="606981" y="279332"/>
                  <a:pt x="608697" y="287003"/>
                  <a:pt x="608697" y="294897"/>
                </a:cubicBezTo>
                <a:cubicBezTo>
                  <a:pt x="608697" y="349039"/>
                  <a:pt x="529774" y="392979"/>
                  <a:pt x="432425" y="392979"/>
                </a:cubicBezTo>
                <a:cubicBezTo>
                  <a:pt x="335076" y="392979"/>
                  <a:pt x="256152" y="349039"/>
                  <a:pt x="256152" y="294897"/>
                </a:cubicBezTo>
                <a:cubicBezTo>
                  <a:pt x="256152" y="287003"/>
                  <a:pt x="257868" y="279332"/>
                  <a:pt x="261001" y="271959"/>
                </a:cubicBezTo>
                <a:close/>
                <a:moveTo>
                  <a:pt x="4924" y="175567"/>
                </a:moveTo>
                <a:cubicBezTo>
                  <a:pt x="23425" y="218689"/>
                  <a:pt x="93103" y="250713"/>
                  <a:pt x="176285" y="250713"/>
                </a:cubicBezTo>
                <a:cubicBezTo>
                  <a:pt x="197248" y="250713"/>
                  <a:pt x="217391" y="248628"/>
                  <a:pt x="236041" y="244904"/>
                </a:cubicBezTo>
                <a:lnTo>
                  <a:pt x="231640" y="255182"/>
                </a:lnTo>
                <a:cubicBezTo>
                  <a:pt x="227238" y="265311"/>
                  <a:pt x="225000" y="275737"/>
                  <a:pt x="225000" y="286238"/>
                </a:cubicBezTo>
                <a:cubicBezTo>
                  <a:pt x="225000" y="288398"/>
                  <a:pt x="225149" y="290558"/>
                  <a:pt x="225298" y="292718"/>
                </a:cubicBezTo>
                <a:cubicBezTo>
                  <a:pt x="209781" y="295175"/>
                  <a:pt x="193294" y="296516"/>
                  <a:pt x="176285" y="296516"/>
                </a:cubicBezTo>
                <a:cubicBezTo>
                  <a:pt x="78929" y="296516"/>
                  <a:pt x="0" y="252650"/>
                  <a:pt x="0" y="198506"/>
                </a:cubicBezTo>
                <a:cubicBezTo>
                  <a:pt x="0" y="190611"/>
                  <a:pt x="1716" y="182940"/>
                  <a:pt x="4924" y="175567"/>
                </a:cubicBezTo>
                <a:close/>
                <a:moveTo>
                  <a:pt x="432425" y="96392"/>
                </a:moveTo>
                <a:cubicBezTo>
                  <a:pt x="529778" y="96392"/>
                  <a:pt x="608698" y="140291"/>
                  <a:pt x="608698" y="194443"/>
                </a:cubicBezTo>
                <a:cubicBezTo>
                  <a:pt x="608698" y="248595"/>
                  <a:pt x="529778" y="292494"/>
                  <a:pt x="432425" y="292494"/>
                </a:cubicBezTo>
                <a:cubicBezTo>
                  <a:pt x="335072" y="292494"/>
                  <a:pt x="256152" y="248595"/>
                  <a:pt x="256152" y="194443"/>
                </a:cubicBezTo>
                <a:cubicBezTo>
                  <a:pt x="256152" y="140291"/>
                  <a:pt x="335072" y="96392"/>
                  <a:pt x="432425" y="96392"/>
                </a:cubicBezTo>
                <a:close/>
                <a:moveTo>
                  <a:pt x="176258" y="0"/>
                </a:moveTo>
                <a:cubicBezTo>
                  <a:pt x="259651" y="0"/>
                  <a:pt x="329542" y="32175"/>
                  <a:pt x="347817" y="75446"/>
                </a:cubicBezTo>
                <a:cubicBezTo>
                  <a:pt x="275166" y="92800"/>
                  <a:pt x="224966" y="135103"/>
                  <a:pt x="224966" y="185823"/>
                </a:cubicBezTo>
                <a:cubicBezTo>
                  <a:pt x="224966" y="187983"/>
                  <a:pt x="225115" y="190143"/>
                  <a:pt x="225264" y="192228"/>
                </a:cubicBezTo>
                <a:cubicBezTo>
                  <a:pt x="209749" y="194760"/>
                  <a:pt x="193265" y="196101"/>
                  <a:pt x="176258" y="196101"/>
                </a:cubicBezTo>
                <a:cubicBezTo>
                  <a:pt x="78917" y="196101"/>
                  <a:pt x="0" y="152159"/>
                  <a:pt x="0" y="98013"/>
                </a:cubicBezTo>
                <a:cubicBezTo>
                  <a:pt x="0" y="43868"/>
                  <a:pt x="78917" y="0"/>
                  <a:pt x="176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554566" y="4866468"/>
            <a:ext cx="238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 File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an-thinking_76818"/>
          <p:cNvSpPr>
            <a:spLocks noChangeAspect="1"/>
          </p:cNvSpPr>
          <p:nvPr/>
        </p:nvSpPr>
        <p:spPr bwMode="auto">
          <a:xfrm>
            <a:off x="5788788" y="1950885"/>
            <a:ext cx="709999" cy="1546437"/>
          </a:xfrm>
          <a:custGeom>
            <a:avLst/>
            <a:gdLst>
              <a:gd name="connsiteX0" fmla="*/ 142567 w 276387"/>
              <a:gd name="connsiteY0" fmla="*/ 278402 h 601994"/>
              <a:gd name="connsiteX1" fmla="*/ 142567 w 276387"/>
              <a:gd name="connsiteY1" fmla="*/ 349309 h 601994"/>
              <a:gd name="connsiteX2" fmla="*/ 161929 w 276387"/>
              <a:gd name="connsiteY2" fmla="*/ 318368 h 601994"/>
              <a:gd name="connsiteX3" fmla="*/ 161499 w 276387"/>
              <a:gd name="connsiteY3" fmla="*/ 305476 h 601994"/>
              <a:gd name="connsiteX4" fmla="*/ 139986 w 276387"/>
              <a:gd name="connsiteY4" fmla="*/ 214801 h 601994"/>
              <a:gd name="connsiteX5" fmla="*/ 155906 w 276387"/>
              <a:gd name="connsiteY5" fmla="*/ 225545 h 601994"/>
              <a:gd name="connsiteX6" fmla="*/ 204956 w 276387"/>
              <a:gd name="connsiteY6" fmla="*/ 293873 h 601994"/>
              <a:gd name="connsiteX7" fmla="*/ 206246 w 276387"/>
              <a:gd name="connsiteY7" fmla="*/ 319227 h 601994"/>
              <a:gd name="connsiteX8" fmla="*/ 166662 w 276387"/>
              <a:gd name="connsiteY8" fmla="*/ 390134 h 601994"/>
              <a:gd name="connsiteX9" fmla="*/ 144288 w 276387"/>
              <a:gd name="connsiteY9" fmla="*/ 403026 h 601994"/>
              <a:gd name="connsiteX10" fmla="*/ 142567 w 276387"/>
              <a:gd name="connsiteY10" fmla="*/ 403026 h 601994"/>
              <a:gd name="connsiteX11" fmla="*/ 142567 w 276387"/>
              <a:gd name="connsiteY11" fmla="*/ 403456 h 601994"/>
              <a:gd name="connsiteX12" fmla="*/ 142567 w 276387"/>
              <a:gd name="connsiteY12" fmla="*/ 406464 h 601994"/>
              <a:gd name="connsiteX13" fmla="*/ 142567 w 276387"/>
              <a:gd name="connsiteY13" fmla="*/ 573632 h 601994"/>
              <a:gd name="connsiteX14" fmla="*/ 113740 w 276387"/>
              <a:gd name="connsiteY14" fmla="*/ 601994 h 601994"/>
              <a:gd name="connsiteX15" fmla="*/ 112019 w 276387"/>
              <a:gd name="connsiteY15" fmla="*/ 601994 h 601994"/>
              <a:gd name="connsiteX16" fmla="*/ 83191 w 276387"/>
              <a:gd name="connsiteY16" fmla="*/ 573632 h 601994"/>
              <a:gd name="connsiteX17" fmla="*/ 83191 w 276387"/>
              <a:gd name="connsiteY17" fmla="*/ 423653 h 601994"/>
              <a:gd name="connsiteX18" fmla="*/ 71144 w 276387"/>
              <a:gd name="connsiteY18" fmla="*/ 423653 h 601994"/>
              <a:gd name="connsiteX19" fmla="*/ 71144 w 276387"/>
              <a:gd name="connsiteY19" fmla="*/ 573632 h 601994"/>
              <a:gd name="connsiteX20" fmla="*/ 42316 w 276387"/>
              <a:gd name="connsiteY20" fmla="*/ 601994 h 601994"/>
              <a:gd name="connsiteX21" fmla="*/ 40165 w 276387"/>
              <a:gd name="connsiteY21" fmla="*/ 601994 h 601994"/>
              <a:gd name="connsiteX22" fmla="*/ 11767 w 276387"/>
              <a:gd name="connsiteY22" fmla="*/ 573632 h 601994"/>
              <a:gd name="connsiteX23" fmla="*/ 11767 w 276387"/>
              <a:gd name="connsiteY23" fmla="*/ 406464 h 601994"/>
              <a:gd name="connsiteX24" fmla="*/ 11767 w 276387"/>
              <a:gd name="connsiteY24" fmla="*/ 403456 h 601994"/>
              <a:gd name="connsiteX25" fmla="*/ 11767 w 276387"/>
              <a:gd name="connsiteY25" fmla="*/ 294303 h 601994"/>
              <a:gd name="connsiteX26" fmla="*/ 13488 w 276387"/>
              <a:gd name="connsiteY26" fmla="*/ 294303 h 601994"/>
              <a:gd name="connsiteX27" fmla="*/ 23384 w 276387"/>
              <a:gd name="connsiteY27" fmla="*/ 293443 h 601994"/>
              <a:gd name="connsiteX28" fmla="*/ 106855 w 276387"/>
              <a:gd name="connsiteY28" fmla="*/ 271956 h 601994"/>
              <a:gd name="connsiteX29" fmla="*/ 130520 w 276387"/>
              <a:gd name="connsiteY29" fmla="*/ 248750 h 601994"/>
              <a:gd name="connsiteX30" fmla="*/ 121896 w 276387"/>
              <a:gd name="connsiteY30" fmla="*/ 152069 h 601994"/>
              <a:gd name="connsiteX31" fmla="*/ 130931 w 276387"/>
              <a:gd name="connsiteY31" fmla="*/ 152499 h 601994"/>
              <a:gd name="connsiteX32" fmla="*/ 142117 w 276387"/>
              <a:gd name="connsiteY32" fmla="*/ 158946 h 601994"/>
              <a:gd name="connsiteX33" fmla="*/ 144268 w 276387"/>
              <a:gd name="connsiteY33" fmla="*/ 171412 h 601994"/>
              <a:gd name="connsiteX34" fmla="*/ 123187 w 276387"/>
              <a:gd name="connsiteY34" fmla="*/ 246636 h 601994"/>
              <a:gd name="connsiteX35" fmla="*/ 105116 w 276387"/>
              <a:gd name="connsiteY35" fmla="*/ 264690 h 601994"/>
              <a:gd name="connsiteX36" fmla="*/ 21219 w 276387"/>
              <a:gd name="connsiteY36" fmla="*/ 286182 h 601994"/>
              <a:gd name="connsiteX37" fmla="*/ 1858 w 276387"/>
              <a:gd name="connsiteY37" fmla="*/ 282743 h 601994"/>
              <a:gd name="connsiteX38" fmla="*/ 137 w 276387"/>
              <a:gd name="connsiteY38" fmla="*/ 252654 h 601994"/>
              <a:gd name="connsiteX39" fmla="*/ 16057 w 276387"/>
              <a:gd name="connsiteY39" fmla="*/ 233311 h 601994"/>
              <a:gd name="connsiteX40" fmla="*/ 78011 w 276387"/>
              <a:gd name="connsiteY40" fmla="*/ 221275 h 601994"/>
              <a:gd name="connsiteX41" fmla="*/ 88337 w 276387"/>
              <a:gd name="connsiteY41" fmla="*/ 211388 h 601994"/>
              <a:gd name="connsiteX42" fmla="*/ 102105 w 276387"/>
              <a:gd name="connsiteY42" fmla="*/ 166684 h 601994"/>
              <a:gd name="connsiteX43" fmla="*/ 121896 w 276387"/>
              <a:gd name="connsiteY43" fmla="*/ 152069 h 601994"/>
              <a:gd name="connsiteX44" fmla="*/ 210547 w 276387"/>
              <a:gd name="connsiteY44" fmla="*/ 98373 h 601994"/>
              <a:gd name="connsiteX45" fmla="*/ 215703 w 276387"/>
              <a:gd name="connsiteY45" fmla="*/ 103974 h 601994"/>
              <a:gd name="connsiteX46" fmla="*/ 210547 w 276387"/>
              <a:gd name="connsiteY46" fmla="*/ 109576 h 601994"/>
              <a:gd name="connsiteX47" fmla="*/ 205391 w 276387"/>
              <a:gd name="connsiteY47" fmla="*/ 103974 h 601994"/>
              <a:gd name="connsiteX48" fmla="*/ 210547 w 276387"/>
              <a:gd name="connsiteY48" fmla="*/ 98373 h 601994"/>
              <a:gd name="connsiteX49" fmla="*/ 210762 w 276387"/>
              <a:gd name="connsiteY49" fmla="*/ 96251 h 601994"/>
              <a:gd name="connsiteX50" fmla="*/ 203211 w 276387"/>
              <a:gd name="connsiteY50" fmla="*/ 103978 h 601994"/>
              <a:gd name="connsiteX51" fmla="*/ 210762 w 276387"/>
              <a:gd name="connsiteY51" fmla="*/ 111705 h 601994"/>
              <a:gd name="connsiteX52" fmla="*/ 218313 w 276387"/>
              <a:gd name="connsiteY52" fmla="*/ 103978 h 601994"/>
              <a:gd name="connsiteX53" fmla="*/ 210762 w 276387"/>
              <a:gd name="connsiteY53" fmla="*/ 96251 h 601994"/>
              <a:gd name="connsiteX54" fmla="*/ 210547 w 276387"/>
              <a:gd name="connsiteY54" fmla="*/ 94064 h 601994"/>
              <a:gd name="connsiteX55" fmla="*/ 220429 w 276387"/>
              <a:gd name="connsiteY55" fmla="*/ 103974 h 601994"/>
              <a:gd name="connsiteX56" fmla="*/ 210547 w 276387"/>
              <a:gd name="connsiteY56" fmla="*/ 114316 h 601994"/>
              <a:gd name="connsiteX57" fmla="*/ 201094 w 276387"/>
              <a:gd name="connsiteY57" fmla="*/ 103974 h 601994"/>
              <a:gd name="connsiteX58" fmla="*/ 210547 w 276387"/>
              <a:gd name="connsiteY58" fmla="*/ 94064 h 601994"/>
              <a:gd name="connsiteX59" fmla="*/ 77184 w 276387"/>
              <a:gd name="connsiteY59" fmla="*/ 75223 h 601994"/>
              <a:gd name="connsiteX60" fmla="*/ 139137 w 276387"/>
              <a:gd name="connsiteY60" fmla="*/ 137071 h 601994"/>
              <a:gd name="connsiteX61" fmla="*/ 138277 w 276387"/>
              <a:gd name="connsiteY61" fmla="*/ 146949 h 601994"/>
              <a:gd name="connsiteX62" fmla="*/ 131393 w 276387"/>
              <a:gd name="connsiteY62" fmla="*/ 145231 h 601994"/>
              <a:gd name="connsiteX63" fmla="*/ 121928 w 276387"/>
              <a:gd name="connsiteY63" fmla="*/ 144801 h 601994"/>
              <a:gd name="connsiteX64" fmla="*/ 95254 w 276387"/>
              <a:gd name="connsiteY64" fmla="*/ 164558 h 601994"/>
              <a:gd name="connsiteX65" fmla="*/ 84498 w 276387"/>
              <a:gd name="connsiteY65" fmla="*/ 198489 h 601994"/>
              <a:gd name="connsiteX66" fmla="*/ 77184 w 276387"/>
              <a:gd name="connsiteY66" fmla="*/ 199348 h 601994"/>
              <a:gd name="connsiteX67" fmla="*/ 14801 w 276387"/>
              <a:gd name="connsiteY67" fmla="*/ 137071 h 601994"/>
              <a:gd name="connsiteX68" fmla="*/ 77184 w 276387"/>
              <a:gd name="connsiteY68" fmla="*/ 75223 h 601994"/>
              <a:gd name="connsiteX69" fmla="*/ 214035 w 276387"/>
              <a:gd name="connsiteY69" fmla="*/ 37442 h 601994"/>
              <a:gd name="connsiteX70" fmla="*/ 216909 w 276387"/>
              <a:gd name="connsiteY70" fmla="*/ 38196 h 601994"/>
              <a:gd name="connsiteX71" fmla="*/ 218420 w 276387"/>
              <a:gd name="connsiteY71" fmla="*/ 41341 h 601994"/>
              <a:gd name="connsiteX72" fmla="*/ 212713 w 276387"/>
              <a:gd name="connsiteY72" fmla="*/ 27516 h 601994"/>
              <a:gd name="connsiteX73" fmla="*/ 231219 w 276387"/>
              <a:gd name="connsiteY73" fmla="*/ 43402 h 601994"/>
              <a:gd name="connsiteX74" fmla="*/ 220890 w 276387"/>
              <a:gd name="connsiteY74" fmla="*/ 63581 h 601994"/>
              <a:gd name="connsiteX75" fmla="*/ 213143 w 276387"/>
              <a:gd name="connsiteY75" fmla="*/ 83331 h 601994"/>
              <a:gd name="connsiteX76" fmla="*/ 213574 w 276387"/>
              <a:gd name="connsiteY76" fmla="*/ 84190 h 601994"/>
              <a:gd name="connsiteX77" fmla="*/ 207979 w 276387"/>
              <a:gd name="connsiteY77" fmla="*/ 84190 h 601994"/>
              <a:gd name="connsiteX78" fmla="*/ 208409 w 276387"/>
              <a:gd name="connsiteY78" fmla="*/ 81614 h 601994"/>
              <a:gd name="connsiteX79" fmla="*/ 215295 w 276387"/>
              <a:gd name="connsiteY79" fmla="*/ 63581 h 601994"/>
              <a:gd name="connsiteX80" fmla="*/ 224333 w 276387"/>
              <a:gd name="connsiteY80" fmla="*/ 44690 h 601994"/>
              <a:gd name="connsiteX81" fmla="*/ 210561 w 276387"/>
              <a:gd name="connsiteY81" fmla="*/ 31809 h 601994"/>
              <a:gd name="connsiteX82" fmla="*/ 198941 w 276387"/>
              <a:gd name="connsiteY82" fmla="*/ 34815 h 601994"/>
              <a:gd name="connsiteX83" fmla="*/ 197650 w 276387"/>
              <a:gd name="connsiteY83" fmla="*/ 31380 h 601994"/>
              <a:gd name="connsiteX84" fmla="*/ 212713 w 276387"/>
              <a:gd name="connsiteY84" fmla="*/ 27516 h 601994"/>
              <a:gd name="connsiteX85" fmla="*/ 212713 w 276387"/>
              <a:gd name="connsiteY85" fmla="*/ 22793 h 601994"/>
              <a:gd name="connsiteX86" fmla="*/ 235953 w 276387"/>
              <a:gd name="connsiteY86" fmla="*/ 43402 h 601994"/>
              <a:gd name="connsiteX87" fmla="*/ 224333 w 276387"/>
              <a:gd name="connsiteY87" fmla="*/ 66587 h 601994"/>
              <a:gd name="connsiteX88" fmla="*/ 217877 w 276387"/>
              <a:gd name="connsiteY88" fmla="*/ 83331 h 601994"/>
              <a:gd name="connsiteX89" fmla="*/ 217877 w 276387"/>
              <a:gd name="connsiteY89" fmla="*/ 84190 h 601994"/>
              <a:gd name="connsiteX90" fmla="*/ 216586 w 276387"/>
              <a:gd name="connsiteY90" fmla="*/ 87625 h 601994"/>
              <a:gd name="connsiteX91" fmla="*/ 213574 w 276387"/>
              <a:gd name="connsiteY91" fmla="*/ 88913 h 601994"/>
              <a:gd name="connsiteX92" fmla="*/ 208409 w 276387"/>
              <a:gd name="connsiteY92" fmla="*/ 88913 h 601994"/>
              <a:gd name="connsiteX93" fmla="*/ 203675 w 276387"/>
              <a:gd name="connsiteY93" fmla="*/ 85049 h 601994"/>
              <a:gd name="connsiteX94" fmla="*/ 203675 w 276387"/>
              <a:gd name="connsiteY94" fmla="*/ 80755 h 601994"/>
              <a:gd name="connsiteX95" fmla="*/ 211852 w 276387"/>
              <a:gd name="connsiteY95" fmla="*/ 60576 h 601994"/>
              <a:gd name="connsiteX96" fmla="*/ 220029 w 276387"/>
              <a:gd name="connsiteY96" fmla="*/ 44690 h 601994"/>
              <a:gd name="connsiteX97" fmla="*/ 218420 w 276387"/>
              <a:gd name="connsiteY97" fmla="*/ 41341 h 601994"/>
              <a:gd name="connsiteX98" fmla="*/ 222169 w 276387"/>
              <a:gd name="connsiteY98" fmla="*/ 44674 h 601994"/>
              <a:gd name="connsiteX99" fmla="*/ 213575 w 276387"/>
              <a:gd name="connsiteY99" fmla="*/ 61867 h 601994"/>
              <a:gd name="connsiteX100" fmla="*/ 205839 w 276387"/>
              <a:gd name="connsiteY100" fmla="*/ 81208 h 601994"/>
              <a:gd name="connsiteX101" fmla="*/ 205839 w 276387"/>
              <a:gd name="connsiteY101" fmla="*/ 85077 h 601994"/>
              <a:gd name="connsiteX102" fmla="*/ 208418 w 276387"/>
              <a:gd name="connsiteY102" fmla="*/ 86796 h 601994"/>
              <a:gd name="connsiteX103" fmla="*/ 213575 w 276387"/>
              <a:gd name="connsiteY103" fmla="*/ 86796 h 601994"/>
              <a:gd name="connsiteX104" fmla="*/ 215723 w 276387"/>
              <a:gd name="connsiteY104" fmla="*/ 84217 h 601994"/>
              <a:gd name="connsiteX105" fmla="*/ 215723 w 276387"/>
              <a:gd name="connsiteY105" fmla="*/ 83357 h 601994"/>
              <a:gd name="connsiteX106" fmla="*/ 222599 w 276387"/>
              <a:gd name="connsiteY106" fmla="*/ 65305 h 601994"/>
              <a:gd name="connsiteX107" fmla="*/ 233342 w 276387"/>
              <a:gd name="connsiteY107" fmla="*/ 43385 h 601994"/>
              <a:gd name="connsiteX108" fmla="*/ 212715 w 276387"/>
              <a:gd name="connsiteY108" fmla="*/ 25333 h 601994"/>
              <a:gd name="connsiteX109" fmla="*/ 196815 w 276387"/>
              <a:gd name="connsiteY109" fmla="*/ 29201 h 601994"/>
              <a:gd name="connsiteX110" fmla="*/ 195526 w 276387"/>
              <a:gd name="connsiteY110" fmla="*/ 32210 h 601994"/>
              <a:gd name="connsiteX111" fmla="*/ 197675 w 276387"/>
              <a:gd name="connsiteY111" fmla="*/ 38227 h 601994"/>
              <a:gd name="connsiteX112" fmla="*/ 210566 w 276387"/>
              <a:gd name="connsiteY112" fmla="*/ 34359 h 601994"/>
              <a:gd name="connsiteX113" fmla="*/ 214035 w 276387"/>
              <a:gd name="connsiteY113" fmla="*/ 37442 h 601994"/>
              <a:gd name="connsiteX114" fmla="*/ 210561 w 276387"/>
              <a:gd name="connsiteY114" fmla="*/ 36532 h 601994"/>
              <a:gd name="connsiteX115" fmla="*/ 199371 w 276387"/>
              <a:gd name="connsiteY115" fmla="*/ 39967 h 601994"/>
              <a:gd name="connsiteX116" fmla="*/ 196789 w 276387"/>
              <a:gd name="connsiteY116" fmla="*/ 41684 h 601994"/>
              <a:gd name="connsiteX117" fmla="*/ 193346 w 276387"/>
              <a:gd name="connsiteY117" fmla="*/ 33097 h 601994"/>
              <a:gd name="connsiteX118" fmla="*/ 195928 w 276387"/>
              <a:gd name="connsiteY118" fmla="*/ 27086 h 601994"/>
              <a:gd name="connsiteX119" fmla="*/ 212713 w 276387"/>
              <a:gd name="connsiteY119" fmla="*/ 22793 h 601994"/>
              <a:gd name="connsiteX120" fmla="*/ 214011 w 276387"/>
              <a:gd name="connsiteY120" fmla="*/ 11603 h 601994"/>
              <a:gd name="connsiteX121" fmla="*/ 163679 w 276387"/>
              <a:gd name="connsiteY121" fmla="*/ 68330 h 601994"/>
              <a:gd name="connsiteX122" fmla="*/ 214011 w 276387"/>
              <a:gd name="connsiteY122" fmla="*/ 125487 h 601994"/>
              <a:gd name="connsiteX123" fmla="*/ 264772 w 276387"/>
              <a:gd name="connsiteY123" fmla="*/ 68330 h 601994"/>
              <a:gd name="connsiteX124" fmla="*/ 214011 w 276387"/>
              <a:gd name="connsiteY124" fmla="*/ 11603 h 601994"/>
              <a:gd name="connsiteX125" fmla="*/ 214011 w 276387"/>
              <a:gd name="connsiteY125" fmla="*/ 0 h 601994"/>
              <a:gd name="connsiteX126" fmla="*/ 276387 w 276387"/>
              <a:gd name="connsiteY126" fmla="*/ 68330 h 601994"/>
              <a:gd name="connsiteX127" fmla="*/ 214011 w 276387"/>
              <a:gd name="connsiteY127" fmla="*/ 137090 h 601994"/>
              <a:gd name="connsiteX128" fmla="*/ 174864 w 276387"/>
              <a:gd name="connsiteY128" fmla="*/ 121619 h 601994"/>
              <a:gd name="connsiteX129" fmla="*/ 162389 w 276387"/>
              <a:gd name="connsiteY129" fmla="*/ 140528 h 601994"/>
              <a:gd name="connsiteX130" fmla="*/ 157657 w 276387"/>
              <a:gd name="connsiteY130" fmla="*/ 143107 h 601994"/>
              <a:gd name="connsiteX131" fmla="*/ 154646 w 276387"/>
              <a:gd name="connsiteY131" fmla="*/ 142247 h 601994"/>
              <a:gd name="connsiteX132" fmla="*/ 152925 w 276387"/>
              <a:gd name="connsiteY132" fmla="*/ 134512 h 601994"/>
              <a:gd name="connsiteX133" fmla="*/ 165830 w 276387"/>
              <a:gd name="connsiteY133" fmla="*/ 114313 h 601994"/>
              <a:gd name="connsiteX134" fmla="*/ 167121 w 276387"/>
              <a:gd name="connsiteY134" fmla="*/ 113024 h 601994"/>
              <a:gd name="connsiteX135" fmla="*/ 152064 w 276387"/>
              <a:gd name="connsiteY135" fmla="*/ 68330 h 601994"/>
              <a:gd name="connsiteX136" fmla="*/ 214011 w 276387"/>
              <a:gd name="connsiteY136" fmla="*/ 0 h 60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76387" h="601994">
                <a:moveTo>
                  <a:pt x="142567" y="278402"/>
                </a:moveTo>
                <a:lnTo>
                  <a:pt x="142567" y="349309"/>
                </a:lnTo>
                <a:lnTo>
                  <a:pt x="161929" y="318368"/>
                </a:lnTo>
                <a:cubicBezTo>
                  <a:pt x="164081" y="314930"/>
                  <a:pt x="163650" y="308484"/>
                  <a:pt x="161499" y="305476"/>
                </a:cubicBezTo>
                <a:close/>
                <a:moveTo>
                  <a:pt x="139986" y="214801"/>
                </a:moveTo>
                <a:cubicBezTo>
                  <a:pt x="146010" y="216950"/>
                  <a:pt x="152033" y="220818"/>
                  <a:pt x="155906" y="225545"/>
                </a:cubicBezTo>
                <a:lnTo>
                  <a:pt x="204956" y="293873"/>
                </a:lnTo>
                <a:cubicBezTo>
                  <a:pt x="209689" y="300749"/>
                  <a:pt x="210549" y="311922"/>
                  <a:pt x="206246" y="319227"/>
                </a:cubicBezTo>
                <a:lnTo>
                  <a:pt x="166662" y="390134"/>
                </a:lnTo>
                <a:cubicBezTo>
                  <a:pt x="162360" y="397010"/>
                  <a:pt x="152463" y="403026"/>
                  <a:pt x="144288" y="403026"/>
                </a:cubicBezTo>
                <a:lnTo>
                  <a:pt x="142567" y="403026"/>
                </a:lnTo>
                <a:lnTo>
                  <a:pt x="142567" y="403456"/>
                </a:lnTo>
                <a:lnTo>
                  <a:pt x="142567" y="406464"/>
                </a:lnTo>
                <a:lnTo>
                  <a:pt x="142567" y="573632"/>
                </a:lnTo>
                <a:cubicBezTo>
                  <a:pt x="142567" y="589102"/>
                  <a:pt x="129659" y="601994"/>
                  <a:pt x="113740" y="601994"/>
                </a:cubicBezTo>
                <a:lnTo>
                  <a:pt x="112019" y="601994"/>
                </a:lnTo>
                <a:cubicBezTo>
                  <a:pt x="96099" y="601994"/>
                  <a:pt x="83191" y="589102"/>
                  <a:pt x="83191" y="573632"/>
                </a:cubicBezTo>
                <a:lnTo>
                  <a:pt x="83191" y="423653"/>
                </a:lnTo>
                <a:lnTo>
                  <a:pt x="71144" y="423653"/>
                </a:lnTo>
                <a:lnTo>
                  <a:pt x="71144" y="573632"/>
                </a:lnTo>
                <a:cubicBezTo>
                  <a:pt x="71144" y="589102"/>
                  <a:pt x="58236" y="601994"/>
                  <a:pt x="42316" y="601994"/>
                </a:cubicBezTo>
                <a:lnTo>
                  <a:pt x="40165" y="601994"/>
                </a:lnTo>
                <a:cubicBezTo>
                  <a:pt x="24245" y="601994"/>
                  <a:pt x="11767" y="589102"/>
                  <a:pt x="11767" y="573632"/>
                </a:cubicBezTo>
                <a:lnTo>
                  <a:pt x="11767" y="406464"/>
                </a:lnTo>
                <a:lnTo>
                  <a:pt x="11767" y="403456"/>
                </a:lnTo>
                <a:lnTo>
                  <a:pt x="11767" y="294303"/>
                </a:lnTo>
                <a:cubicBezTo>
                  <a:pt x="12197" y="294303"/>
                  <a:pt x="13058" y="294303"/>
                  <a:pt x="13488" y="294303"/>
                </a:cubicBezTo>
                <a:cubicBezTo>
                  <a:pt x="16500" y="294303"/>
                  <a:pt x="19082" y="293873"/>
                  <a:pt x="23384" y="293443"/>
                </a:cubicBezTo>
                <a:lnTo>
                  <a:pt x="106855" y="271956"/>
                </a:lnTo>
                <a:cubicBezTo>
                  <a:pt x="117612" y="268948"/>
                  <a:pt x="127508" y="259494"/>
                  <a:pt x="130520" y="248750"/>
                </a:cubicBezTo>
                <a:close/>
                <a:moveTo>
                  <a:pt x="121896" y="152069"/>
                </a:moveTo>
                <a:lnTo>
                  <a:pt x="130931" y="152499"/>
                </a:lnTo>
                <a:cubicBezTo>
                  <a:pt x="135664" y="152928"/>
                  <a:pt x="139536" y="155078"/>
                  <a:pt x="142117" y="158946"/>
                </a:cubicBezTo>
                <a:cubicBezTo>
                  <a:pt x="144699" y="162385"/>
                  <a:pt x="145559" y="167113"/>
                  <a:pt x="144268" y="171412"/>
                </a:cubicBezTo>
                <a:lnTo>
                  <a:pt x="123187" y="246636"/>
                </a:lnTo>
                <a:cubicBezTo>
                  <a:pt x="121035" y="254803"/>
                  <a:pt x="113291" y="262540"/>
                  <a:pt x="105116" y="264690"/>
                </a:cubicBezTo>
                <a:lnTo>
                  <a:pt x="21219" y="286182"/>
                </a:lnTo>
                <a:cubicBezTo>
                  <a:pt x="7882" y="288331"/>
                  <a:pt x="4440" y="285322"/>
                  <a:pt x="1858" y="282743"/>
                </a:cubicBezTo>
                <a:cubicBezTo>
                  <a:pt x="-723" y="279734"/>
                  <a:pt x="137" y="252654"/>
                  <a:pt x="137" y="252654"/>
                </a:cubicBezTo>
                <a:cubicBezTo>
                  <a:pt x="137" y="244057"/>
                  <a:pt x="7451" y="235460"/>
                  <a:pt x="16057" y="233311"/>
                </a:cubicBezTo>
                <a:lnTo>
                  <a:pt x="78011" y="221275"/>
                </a:lnTo>
                <a:cubicBezTo>
                  <a:pt x="82314" y="219985"/>
                  <a:pt x="87046" y="215687"/>
                  <a:pt x="88337" y="211388"/>
                </a:cubicBezTo>
                <a:lnTo>
                  <a:pt x="102105" y="166684"/>
                </a:lnTo>
                <a:cubicBezTo>
                  <a:pt x="104686" y="158516"/>
                  <a:pt x="113291" y="152069"/>
                  <a:pt x="121896" y="152069"/>
                </a:cubicBezTo>
                <a:close/>
                <a:moveTo>
                  <a:pt x="210547" y="98373"/>
                </a:moveTo>
                <a:cubicBezTo>
                  <a:pt x="213984" y="98373"/>
                  <a:pt x="215703" y="100527"/>
                  <a:pt x="215703" y="103974"/>
                </a:cubicBezTo>
                <a:cubicBezTo>
                  <a:pt x="215703" y="107421"/>
                  <a:pt x="213984" y="109576"/>
                  <a:pt x="210547" y="109576"/>
                </a:cubicBezTo>
                <a:cubicBezTo>
                  <a:pt x="207539" y="109576"/>
                  <a:pt x="205391" y="107421"/>
                  <a:pt x="205391" y="103974"/>
                </a:cubicBezTo>
                <a:cubicBezTo>
                  <a:pt x="205391" y="100958"/>
                  <a:pt x="207539" y="98373"/>
                  <a:pt x="210547" y="98373"/>
                </a:cubicBezTo>
                <a:close/>
                <a:moveTo>
                  <a:pt x="210762" y="96251"/>
                </a:moveTo>
                <a:cubicBezTo>
                  <a:pt x="206592" y="96251"/>
                  <a:pt x="203211" y="99710"/>
                  <a:pt x="203211" y="103978"/>
                </a:cubicBezTo>
                <a:cubicBezTo>
                  <a:pt x="203211" y="108246"/>
                  <a:pt x="206592" y="111705"/>
                  <a:pt x="210762" y="111705"/>
                </a:cubicBezTo>
                <a:cubicBezTo>
                  <a:pt x="214932" y="111705"/>
                  <a:pt x="218313" y="108246"/>
                  <a:pt x="218313" y="103978"/>
                </a:cubicBezTo>
                <a:cubicBezTo>
                  <a:pt x="218313" y="99710"/>
                  <a:pt x="214932" y="96251"/>
                  <a:pt x="210762" y="96251"/>
                </a:cubicBezTo>
                <a:close/>
                <a:moveTo>
                  <a:pt x="210547" y="94064"/>
                </a:moveTo>
                <a:cubicBezTo>
                  <a:pt x="216132" y="94064"/>
                  <a:pt x="220429" y="98373"/>
                  <a:pt x="220429" y="103974"/>
                </a:cubicBezTo>
                <a:cubicBezTo>
                  <a:pt x="220429" y="110007"/>
                  <a:pt x="216132" y="114316"/>
                  <a:pt x="210547" y="114316"/>
                </a:cubicBezTo>
                <a:cubicBezTo>
                  <a:pt x="204961" y="114316"/>
                  <a:pt x="201094" y="110007"/>
                  <a:pt x="201094" y="103974"/>
                </a:cubicBezTo>
                <a:cubicBezTo>
                  <a:pt x="201094" y="98373"/>
                  <a:pt x="204961" y="94064"/>
                  <a:pt x="210547" y="94064"/>
                </a:cubicBezTo>
                <a:close/>
                <a:moveTo>
                  <a:pt x="77184" y="75223"/>
                </a:moveTo>
                <a:cubicBezTo>
                  <a:pt x="111172" y="75223"/>
                  <a:pt x="139137" y="102711"/>
                  <a:pt x="139137" y="137071"/>
                </a:cubicBezTo>
                <a:cubicBezTo>
                  <a:pt x="139137" y="140506"/>
                  <a:pt x="138707" y="143513"/>
                  <a:pt x="138277" y="146949"/>
                </a:cubicBezTo>
                <a:cubicBezTo>
                  <a:pt x="136126" y="146090"/>
                  <a:pt x="133544" y="145231"/>
                  <a:pt x="131393" y="145231"/>
                </a:cubicBezTo>
                <a:lnTo>
                  <a:pt x="121928" y="144801"/>
                </a:lnTo>
                <a:cubicBezTo>
                  <a:pt x="109882" y="144801"/>
                  <a:pt x="98696" y="153391"/>
                  <a:pt x="95254" y="164558"/>
                </a:cubicBezTo>
                <a:lnTo>
                  <a:pt x="84498" y="198489"/>
                </a:lnTo>
                <a:cubicBezTo>
                  <a:pt x="81917" y="198918"/>
                  <a:pt x="79766" y="199348"/>
                  <a:pt x="77184" y="199348"/>
                </a:cubicBezTo>
                <a:cubicBezTo>
                  <a:pt x="42766" y="199348"/>
                  <a:pt x="14801" y="171430"/>
                  <a:pt x="14801" y="137071"/>
                </a:cubicBezTo>
                <a:cubicBezTo>
                  <a:pt x="14801" y="102711"/>
                  <a:pt x="42766" y="75223"/>
                  <a:pt x="77184" y="75223"/>
                </a:cubicBezTo>
                <a:close/>
                <a:moveTo>
                  <a:pt x="214035" y="37442"/>
                </a:moveTo>
                <a:lnTo>
                  <a:pt x="216909" y="38196"/>
                </a:lnTo>
                <a:lnTo>
                  <a:pt x="218420" y="41341"/>
                </a:lnTo>
                <a:close/>
                <a:moveTo>
                  <a:pt x="212713" y="27516"/>
                </a:moveTo>
                <a:cubicBezTo>
                  <a:pt x="226485" y="27516"/>
                  <a:pt x="231219" y="35673"/>
                  <a:pt x="231219" y="43402"/>
                </a:cubicBezTo>
                <a:cubicBezTo>
                  <a:pt x="231219" y="51130"/>
                  <a:pt x="226915" y="56711"/>
                  <a:pt x="220890" y="63581"/>
                </a:cubicBezTo>
                <a:cubicBezTo>
                  <a:pt x="215295" y="70451"/>
                  <a:pt x="212713" y="76462"/>
                  <a:pt x="213143" y="83331"/>
                </a:cubicBezTo>
                <a:lnTo>
                  <a:pt x="213574" y="84190"/>
                </a:lnTo>
                <a:lnTo>
                  <a:pt x="207979" y="84190"/>
                </a:lnTo>
                <a:cubicBezTo>
                  <a:pt x="207979" y="83331"/>
                  <a:pt x="208409" y="82472"/>
                  <a:pt x="208409" y="81614"/>
                </a:cubicBezTo>
                <a:cubicBezTo>
                  <a:pt x="208409" y="81184"/>
                  <a:pt x="209700" y="70021"/>
                  <a:pt x="215295" y="63581"/>
                </a:cubicBezTo>
                <a:cubicBezTo>
                  <a:pt x="221320" y="56711"/>
                  <a:pt x="224333" y="51130"/>
                  <a:pt x="224333" y="44690"/>
                </a:cubicBezTo>
                <a:cubicBezTo>
                  <a:pt x="224333" y="36961"/>
                  <a:pt x="219168" y="32238"/>
                  <a:pt x="210561" y="31809"/>
                </a:cubicBezTo>
                <a:cubicBezTo>
                  <a:pt x="206688" y="31809"/>
                  <a:pt x="202384" y="33097"/>
                  <a:pt x="198941" y="34815"/>
                </a:cubicBezTo>
                <a:lnTo>
                  <a:pt x="197650" y="31380"/>
                </a:lnTo>
                <a:cubicBezTo>
                  <a:pt x="198080" y="31380"/>
                  <a:pt x="206688" y="27516"/>
                  <a:pt x="212713" y="27516"/>
                </a:cubicBezTo>
                <a:close/>
                <a:moveTo>
                  <a:pt x="212713" y="22793"/>
                </a:moveTo>
                <a:cubicBezTo>
                  <a:pt x="228637" y="22793"/>
                  <a:pt x="235953" y="33097"/>
                  <a:pt x="235953" y="43402"/>
                </a:cubicBezTo>
                <a:cubicBezTo>
                  <a:pt x="235953" y="52418"/>
                  <a:pt x="230789" y="58858"/>
                  <a:pt x="224333" y="66587"/>
                </a:cubicBezTo>
                <a:cubicBezTo>
                  <a:pt x="219599" y="72597"/>
                  <a:pt x="217447" y="77320"/>
                  <a:pt x="217877" y="83331"/>
                </a:cubicBezTo>
                <a:lnTo>
                  <a:pt x="217877" y="84190"/>
                </a:lnTo>
                <a:cubicBezTo>
                  <a:pt x="217877" y="85478"/>
                  <a:pt x="217447" y="86766"/>
                  <a:pt x="216586" y="87625"/>
                </a:cubicBezTo>
                <a:cubicBezTo>
                  <a:pt x="215725" y="88483"/>
                  <a:pt x="214865" y="88913"/>
                  <a:pt x="213574" y="88913"/>
                </a:cubicBezTo>
                <a:lnTo>
                  <a:pt x="208409" y="88913"/>
                </a:lnTo>
                <a:cubicBezTo>
                  <a:pt x="205827" y="88913"/>
                  <a:pt x="203675" y="87195"/>
                  <a:pt x="203675" y="85049"/>
                </a:cubicBezTo>
                <a:cubicBezTo>
                  <a:pt x="203675" y="84190"/>
                  <a:pt x="203675" y="82472"/>
                  <a:pt x="203675" y="80755"/>
                </a:cubicBezTo>
                <a:cubicBezTo>
                  <a:pt x="203675" y="80326"/>
                  <a:pt x="204966" y="68304"/>
                  <a:pt x="211852" y="60576"/>
                </a:cubicBezTo>
                <a:cubicBezTo>
                  <a:pt x="217017" y="54565"/>
                  <a:pt x="220029" y="49842"/>
                  <a:pt x="220029" y="44690"/>
                </a:cubicBezTo>
                <a:lnTo>
                  <a:pt x="218420" y="41341"/>
                </a:lnTo>
                <a:lnTo>
                  <a:pt x="222169" y="44674"/>
                </a:lnTo>
                <a:cubicBezTo>
                  <a:pt x="222169" y="50262"/>
                  <a:pt x="219161" y="55420"/>
                  <a:pt x="213575" y="61867"/>
                </a:cubicBezTo>
                <a:cubicBezTo>
                  <a:pt x="207129" y="69603"/>
                  <a:pt x="205839" y="81208"/>
                  <a:pt x="205839" y="81208"/>
                </a:cubicBezTo>
                <a:cubicBezTo>
                  <a:pt x="205839" y="82498"/>
                  <a:pt x="205839" y="84217"/>
                  <a:pt x="205839" y="85077"/>
                </a:cubicBezTo>
                <a:cubicBezTo>
                  <a:pt x="205839" y="85936"/>
                  <a:pt x="207129" y="86796"/>
                  <a:pt x="208418" y="86796"/>
                </a:cubicBezTo>
                <a:lnTo>
                  <a:pt x="213575" y="86796"/>
                </a:lnTo>
                <a:cubicBezTo>
                  <a:pt x="214864" y="86796"/>
                  <a:pt x="215723" y="85506"/>
                  <a:pt x="215723" y="84217"/>
                </a:cubicBezTo>
                <a:lnTo>
                  <a:pt x="215723" y="83357"/>
                </a:lnTo>
                <a:cubicBezTo>
                  <a:pt x="215293" y="76910"/>
                  <a:pt x="217442" y="71752"/>
                  <a:pt x="222599" y="65305"/>
                </a:cubicBezTo>
                <a:cubicBezTo>
                  <a:pt x="228615" y="57998"/>
                  <a:pt x="233342" y="51981"/>
                  <a:pt x="233342" y="43385"/>
                </a:cubicBezTo>
                <a:cubicBezTo>
                  <a:pt x="233342" y="33929"/>
                  <a:pt x="226896" y="25333"/>
                  <a:pt x="212715" y="25333"/>
                </a:cubicBezTo>
                <a:cubicBezTo>
                  <a:pt x="205839" y="25333"/>
                  <a:pt x="196815" y="29201"/>
                  <a:pt x="196815" y="29201"/>
                </a:cubicBezTo>
                <a:cubicBezTo>
                  <a:pt x="195956" y="29631"/>
                  <a:pt x="195096" y="30920"/>
                  <a:pt x="195526" y="32210"/>
                </a:cubicBezTo>
                <a:lnTo>
                  <a:pt x="197675" y="38227"/>
                </a:lnTo>
                <a:cubicBezTo>
                  <a:pt x="201112" y="35648"/>
                  <a:pt x="205839" y="34359"/>
                  <a:pt x="210566" y="34359"/>
                </a:cubicBezTo>
                <a:lnTo>
                  <a:pt x="214035" y="37442"/>
                </a:lnTo>
                <a:lnTo>
                  <a:pt x="210561" y="36532"/>
                </a:lnTo>
                <a:cubicBezTo>
                  <a:pt x="206257" y="36532"/>
                  <a:pt x="201953" y="37820"/>
                  <a:pt x="199371" y="39967"/>
                </a:cubicBezTo>
                <a:lnTo>
                  <a:pt x="196789" y="41684"/>
                </a:lnTo>
                <a:lnTo>
                  <a:pt x="193346" y="33097"/>
                </a:lnTo>
                <a:cubicBezTo>
                  <a:pt x="192485" y="30950"/>
                  <a:pt x="193776" y="28374"/>
                  <a:pt x="195928" y="27086"/>
                </a:cubicBezTo>
                <a:cubicBezTo>
                  <a:pt x="196359" y="27086"/>
                  <a:pt x="205827" y="22793"/>
                  <a:pt x="212713" y="22793"/>
                </a:cubicBezTo>
                <a:close/>
                <a:moveTo>
                  <a:pt x="214011" y="11603"/>
                </a:moveTo>
                <a:cubicBezTo>
                  <a:pt x="186049" y="11603"/>
                  <a:pt x="163679" y="36958"/>
                  <a:pt x="163679" y="68330"/>
                </a:cubicBezTo>
                <a:cubicBezTo>
                  <a:pt x="163679" y="100132"/>
                  <a:pt x="186049" y="125487"/>
                  <a:pt x="214011" y="125487"/>
                </a:cubicBezTo>
                <a:cubicBezTo>
                  <a:pt x="241973" y="125487"/>
                  <a:pt x="264772" y="100132"/>
                  <a:pt x="264772" y="68330"/>
                </a:cubicBezTo>
                <a:cubicBezTo>
                  <a:pt x="264772" y="36958"/>
                  <a:pt x="241973" y="11603"/>
                  <a:pt x="214011" y="11603"/>
                </a:cubicBezTo>
                <a:close/>
                <a:moveTo>
                  <a:pt x="214011" y="0"/>
                </a:moveTo>
                <a:cubicBezTo>
                  <a:pt x="248425" y="0"/>
                  <a:pt x="276387" y="30942"/>
                  <a:pt x="276387" y="68330"/>
                </a:cubicBezTo>
                <a:cubicBezTo>
                  <a:pt x="276387" y="106148"/>
                  <a:pt x="248425" y="137090"/>
                  <a:pt x="214011" y="137090"/>
                </a:cubicBezTo>
                <a:cubicBezTo>
                  <a:pt x="199385" y="137090"/>
                  <a:pt x="185619" y="131074"/>
                  <a:pt x="174864" y="121619"/>
                </a:cubicBezTo>
                <a:lnTo>
                  <a:pt x="162389" y="140528"/>
                </a:lnTo>
                <a:cubicBezTo>
                  <a:pt x="161528" y="142247"/>
                  <a:pt x="159808" y="143107"/>
                  <a:pt x="157657" y="143107"/>
                </a:cubicBezTo>
                <a:cubicBezTo>
                  <a:pt x="156796" y="143107"/>
                  <a:pt x="155506" y="143107"/>
                  <a:pt x="154646" y="142247"/>
                </a:cubicBezTo>
                <a:cubicBezTo>
                  <a:pt x="152064" y="140528"/>
                  <a:pt x="151204" y="137090"/>
                  <a:pt x="152925" y="134512"/>
                </a:cubicBezTo>
                <a:lnTo>
                  <a:pt x="165830" y="114313"/>
                </a:lnTo>
                <a:cubicBezTo>
                  <a:pt x="165830" y="113884"/>
                  <a:pt x="166691" y="113454"/>
                  <a:pt x="167121" y="113024"/>
                </a:cubicBezTo>
                <a:cubicBezTo>
                  <a:pt x="157657" y="100991"/>
                  <a:pt x="152064" y="85520"/>
                  <a:pt x="152064" y="68330"/>
                </a:cubicBezTo>
                <a:cubicBezTo>
                  <a:pt x="152064" y="30942"/>
                  <a:pt x="180026" y="0"/>
                  <a:pt x="21401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82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Sqoop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体系结构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68" y="1509793"/>
            <a:ext cx="4943475" cy="3962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279" y="1509793"/>
            <a:ext cx="5266091" cy="3962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38766" y="584286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Sqoop1</a:t>
            </a:r>
            <a:r>
              <a:rPr lang="zh-CN" altLang="en-US" dirty="0"/>
              <a:t>架构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07464" y="584286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Sqoop2</a:t>
            </a:r>
            <a:r>
              <a:rPr lang="zh-CN" altLang="en-US" dirty="0"/>
              <a:t>架构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53613" y="6642556"/>
            <a:ext cx="3238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https://blog.csdn.net/qq_27384769/article/details/80279568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85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Sqoop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体系结构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sqoop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import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53613" y="6642556"/>
            <a:ext cx="3238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https://blog.csdn.net/qq_27384769/article/details/80279568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58" y="1196875"/>
            <a:ext cx="5656290" cy="518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213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Sqoop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体系结构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sqoop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export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53613" y="6642556"/>
            <a:ext cx="3238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https://blog.csdn.net/qq_27384769/article/details/80279568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273" y="1123625"/>
            <a:ext cx="5408317" cy="509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78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24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76338" y="1170078"/>
            <a:ext cx="9253918" cy="2918392"/>
            <a:chOff x="669925" y="1395504"/>
            <a:chExt cx="9253918" cy="2918392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69925" y="2388826"/>
              <a:ext cx="757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cxnSpLocks/>
            </p:cNvCxnSpPr>
            <p:nvPr/>
          </p:nvCxnSpPr>
          <p:spPr>
            <a:xfrm>
              <a:off x="669925" y="2848657"/>
              <a:ext cx="25910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Slîḑe"/>
            <p:cNvSpPr txBox="1"/>
            <p:nvPr/>
          </p:nvSpPr>
          <p:spPr>
            <a:xfrm>
              <a:off x="5610256" y="142427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208722" y="1395504"/>
              <a:ext cx="0" cy="5192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ïṥḷidè"/>
            <p:cNvSpPr txBox="1"/>
            <p:nvPr/>
          </p:nvSpPr>
          <p:spPr>
            <a:xfrm>
              <a:off x="5610256" y="222400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2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227156" y="2195230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íśľîḋ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13576" y="3321953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背景概述 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体系结构 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实例介绍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îṡľiď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13576" y="2971025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Sqoop</a:t>
              </a:r>
              <a:endPara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í$ľïḓê"/>
            <p:cNvSpPr txBox="1"/>
            <p:nvPr/>
          </p:nvSpPr>
          <p:spPr>
            <a:xfrm>
              <a:off x="5610256" y="302373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>
                  <a:solidFill>
                    <a:schemeClr val="accent3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6231966" y="2994956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íṩḻîḋ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13576" y="2546057"/>
              <a:ext cx="3610267" cy="31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基本原理 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前置基础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系统架构 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实例介绍 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法律风险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îśḻiḋ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275493" y="2165450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Scrapy</a:t>
              </a:r>
              <a:endPara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íśḻïḋè"/>
            <p:cNvSpPr txBox="1"/>
            <p:nvPr/>
          </p:nvSpPr>
          <p:spPr>
            <a:xfrm>
              <a:off x="5610256" y="3823457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4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6227156" y="3794682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îṩļí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349230" y="2224005"/>
              <a:ext cx="1139207" cy="65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iśľïḓè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6719990" y="1450512"/>
            <a:ext cx="3610267" cy="31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大数据分析流程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数据特点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采集目标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íšľíḑ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6719990" y="1099584"/>
            <a:ext cx="3610267" cy="3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数据采集概述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îṡľiďê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6719989" y="3515544"/>
            <a:ext cx="3610267" cy="3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íśľîḋè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6719989" y="3866470"/>
            <a:ext cx="3610267" cy="31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背景概述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体系结构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实例介绍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59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Sqoop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实例介绍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43" y="1261417"/>
            <a:ext cx="10658799" cy="48087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9751908" y="6642556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https://www.jianshu.com/p/6f3ad45005a0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55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Sqoop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实例介绍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表导入到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HDFS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51908" y="6642556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https://www.jianshu.com/p/6f3ad45005a0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17" y="2008564"/>
            <a:ext cx="10354081" cy="24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93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Sqoop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实例介绍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指定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mapper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数量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51908" y="6642556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https://www.jianshu.com/p/6f3ad45005a0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67" y="1982652"/>
            <a:ext cx="9220364" cy="29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Sqoop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实例介绍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指定分隔符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51908" y="6642556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https://www.jianshu.com/p/6f3ad45005a0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28" y="1841048"/>
            <a:ext cx="9762884" cy="36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57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Sqoop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实例介绍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增量导入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51908" y="6642556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https://www.jianshu.com/p/6f3ad45005a0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03" y="1732660"/>
            <a:ext cx="7988005" cy="382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43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Sqoop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实例介绍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选择文件保存格式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51908" y="6642556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https://www.jianshu.com/p/6f3ad45005a0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95" y="1498896"/>
            <a:ext cx="9736874" cy="43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65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Sqoop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实例介绍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条件导入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51908" y="6642556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https://www.jianshu.com/p/6f3ad45005a0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93" y="1503659"/>
            <a:ext cx="8746292" cy="39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80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Sqoop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实例介绍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条件导入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51908" y="6642556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https://www.jianshu.com/p/6f3ad45005a0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40" y="1934766"/>
            <a:ext cx="9867719" cy="324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98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Sqoop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实例介绍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导入到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Hive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51908" y="6642556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https://www.jianshu.com/p/6f3ad45005a0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66" y="1552574"/>
            <a:ext cx="9508049" cy="434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50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Sqoop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实例介绍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导出到关系数据库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51908" y="6642556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https://www.jianshu.com/p/6f3ad45005a0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93" y="1838325"/>
            <a:ext cx="10272988" cy="33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0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solidFill>
            <a:srgbClr val="CD5652"/>
          </a:solidFill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2033564" y="1909341"/>
            <a:ext cx="2470191" cy="2468000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rgbClr val="CD565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90" tIns="60945" rIns="121890" bIns="6094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64656" y="2527788"/>
            <a:ext cx="160800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5294029" y="3429000"/>
            <a:ext cx="4728276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197778" y="2606170"/>
            <a:ext cx="4236344" cy="8205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5332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数据采集概述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5197777" y="3504682"/>
            <a:ext cx="1652066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大数据分析流程</a:t>
            </a:r>
            <a:endParaRPr lang="en-US" altLang="zh-CN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49843" y="3504681"/>
            <a:ext cx="1089412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数据来源</a:t>
            </a:r>
            <a:endParaRPr lang="en-US" altLang="zh-CN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9"/>
          <p:cNvSpPr txBox="1"/>
          <p:nvPr/>
        </p:nvSpPr>
        <p:spPr>
          <a:xfrm>
            <a:off x="7939255" y="3502396"/>
            <a:ext cx="1089412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数据特点</a:t>
            </a:r>
            <a:endParaRPr lang="en-US" altLang="zh-CN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9"/>
          <p:cNvSpPr txBox="1"/>
          <p:nvPr/>
        </p:nvSpPr>
        <p:spPr>
          <a:xfrm>
            <a:off x="9028667" y="3502396"/>
            <a:ext cx="1089412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采集目标</a:t>
            </a:r>
            <a:endParaRPr lang="en-US" altLang="zh-CN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56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solidFill>
            <a:srgbClr val="CD5652"/>
          </a:solidFill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2033564" y="1909341"/>
            <a:ext cx="2470191" cy="2468000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rgbClr val="CD565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90" tIns="60945" rIns="121890" bIns="60945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64656" y="2527788"/>
            <a:ext cx="160800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5294029" y="3429000"/>
            <a:ext cx="3803476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197778" y="2606170"/>
            <a:ext cx="4236344" cy="8205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en-US" altLang="zh-CN" sz="5332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Flume</a:t>
            </a:r>
            <a:endParaRPr lang="zh-CN" altLang="en-US" sz="5332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5197777" y="3504682"/>
            <a:ext cx="1089412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背景概述</a:t>
            </a:r>
            <a:endParaRPr lang="en-US" altLang="zh-CN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3695" y="3504679"/>
            <a:ext cx="1089412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体系结构</a:t>
            </a:r>
            <a:endParaRPr lang="en-US" altLang="zh-CN" sz="1466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7438658" y="3504679"/>
            <a:ext cx="1089412" cy="313103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pPr marL="162519" lvl="1" indent="-162519">
              <a:buFont typeface="Arial" panose="020B0604020202020204" pitchFamily="34" charset="0"/>
              <a:buChar char="•"/>
            </a:pPr>
            <a:r>
              <a:rPr lang="zh-CN" altLang="en-US" sz="1466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实例介绍</a:t>
            </a:r>
          </a:p>
        </p:txBody>
      </p:sp>
    </p:spTree>
    <p:extLst>
      <p:ext uri="{BB962C8B-B14F-4D97-AF65-F5344CB8AC3E}">
        <p14:creationId xmlns:p14="http://schemas.microsoft.com/office/powerpoint/2010/main" val="836766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Flume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背景概述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22169" y="4866468"/>
            <a:ext cx="130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Log/Event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wo-thin-arrows-forming-a-circle_20976"/>
          <p:cNvSpPr>
            <a:spLocks noChangeAspect="1"/>
          </p:cNvSpPr>
          <p:nvPr/>
        </p:nvSpPr>
        <p:spPr bwMode="auto">
          <a:xfrm>
            <a:off x="5576809" y="3497322"/>
            <a:ext cx="1133957" cy="566344"/>
          </a:xfrm>
          <a:custGeom>
            <a:avLst/>
            <a:gdLst>
              <a:gd name="connsiteX0" fmla="*/ 144405 w 607497"/>
              <a:gd name="connsiteY0" fmla="*/ 276052 h 564312"/>
              <a:gd name="connsiteX1" fmla="*/ 173256 w 607497"/>
              <a:gd name="connsiteY1" fmla="*/ 304863 h 564312"/>
              <a:gd name="connsiteX2" fmla="*/ 78353 w 607497"/>
              <a:gd name="connsiteY2" fmla="*/ 399635 h 564312"/>
              <a:gd name="connsiteX3" fmla="*/ 454474 w 607497"/>
              <a:gd name="connsiteY3" fmla="*/ 399635 h 564312"/>
              <a:gd name="connsiteX4" fmla="*/ 560007 w 607497"/>
              <a:gd name="connsiteY4" fmla="*/ 294248 h 564312"/>
              <a:gd name="connsiteX5" fmla="*/ 560007 w 607497"/>
              <a:gd name="connsiteY5" fmla="*/ 279236 h 564312"/>
              <a:gd name="connsiteX6" fmla="*/ 601005 w 607497"/>
              <a:gd name="connsiteY6" fmla="*/ 279236 h 564312"/>
              <a:gd name="connsiteX7" fmla="*/ 601005 w 607497"/>
              <a:gd name="connsiteY7" fmla="*/ 294248 h 564312"/>
              <a:gd name="connsiteX8" fmla="*/ 454322 w 607497"/>
              <a:gd name="connsiteY8" fmla="*/ 440577 h 564312"/>
              <a:gd name="connsiteX9" fmla="*/ 78353 w 607497"/>
              <a:gd name="connsiteY9" fmla="*/ 440577 h 564312"/>
              <a:gd name="connsiteX10" fmla="*/ 173256 w 607497"/>
              <a:gd name="connsiteY10" fmla="*/ 535350 h 564312"/>
              <a:gd name="connsiteX11" fmla="*/ 144405 w 607497"/>
              <a:gd name="connsiteY11" fmla="*/ 564312 h 564312"/>
              <a:gd name="connsiteX12" fmla="*/ 0 w 607497"/>
              <a:gd name="connsiteY12" fmla="*/ 420106 h 564312"/>
              <a:gd name="connsiteX13" fmla="*/ 463258 w 607497"/>
              <a:gd name="connsiteY13" fmla="*/ 0 h 564312"/>
              <a:gd name="connsiteX14" fmla="*/ 607497 w 607497"/>
              <a:gd name="connsiteY14" fmla="*/ 144019 h 564312"/>
              <a:gd name="connsiteX15" fmla="*/ 463258 w 607497"/>
              <a:gd name="connsiteY15" fmla="*/ 288189 h 564312"/>
              <a:gd name="connsiteX16" fmla="*/ 434259 w 607497"/>
              <a:gd name="connsiteY16" fmla="*/ 259234 h 564312"/>
              <a:gd name="connsiteX17" fmla="*/ 529153 w 607497"/>
              <a:gd name="connsiteY17" fmla="*/ 164484 h 564312"/>
              <a:gd name="connsiteX18" fmla="*/ 153221 w 607497"/>
              <a:gd name="connsiteY18" fmla="*/ 164484 h 564312"/>
              <a:gd name="connsiteX19" fmla="*/ 47547 w 607497"/>
              <a:gd name="connsiteY19" fmla="*/ 269845 h 564312"/>
              <a:gd name="connsiteX20" fmla="*/ 47547 w 607497"/>
              <a:gd name="connsiteY20" fmla="*/ 284854 h 564312"/>
              <a:gd name="connsiteX21" fmla="*/ 6704 w 607497"/>
              <a:gd name="connsiteY21" fmla="*/ 284854 h 564312"/>
              <a:gd name="connsiteX22" fmla="*/ 6704 w 607497"/>
              <a:gd name="connsiteY22" fmla="*/ 269845 h 564312"/>
              <a:gd name="connsiteX23" fmla="*/ 153221 w 607497"/>
              <a:gd name="connsiteY23" fmla="*/ 123553 h 564312"/>
              <a:gd name="connsiteX24" fmla="*/ 529153 w 607497"/>
              <a:gd name="connsiteY24" fmla="*/ 123553 h 564312"/>
              <a:gd name="connsiteX25" fmla="*/ 434259 w 607497"/>
              <a:gd name="connsiteY25" fmla="*/ 28804 h 56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7497" h="564312">
                <a:moveTo>
                  <a:pt x="144405" y="276052"/>
                </a:moveTo>
                <a:lnTo>
                  <a:pt x="173256" y="304863"/>
                </a:lnTo>
                <a:lnTo>
                  <a:pt x="78353" y="399635"/>
                </a:lnTo>
                <a:lnTo>
                  <a:pt x="454474" y="399635"/>
                </a:lnTo>
                <a:cubicBezTo>
                  <a:pt x="512631" y="399635"/>
                  <a:pt x="560007" y="352325"/>
                  <a:pt x="560007" y="294248"/>
                </a:cubicBezTo>
                <a:lnTo>
                  <a:pt x="560007" y="279236"/>
                </a:lnTo>
                <a:lnTo>
                  <a:pt x="601005" y="279236"/>
                </a:lnTo>
                <a:lnTo>
                  <a:pt x="601005" y="294248"/>
                </a:lnTo>
                <a:cubicBezTo>
                  <a:pt x="601005" y="374919"/>
                  <a:pt x="535256" y="440577"/>
                  <a:pt x="454322" y="440577"/>
                </a:cubicBezTo>
                <a:lnTo>
                  <a:pt x="78353" y="440577"/>
                </a:lnTo>
                <a:lnTo>
                  <a:pt x="173256" y="535350"/>
                </a:lnTo>
                <a:lnTo>
                  <a:pt x="144405" y="564312"/>
                </a:lnTo>
                <a:lnTo>
                  <a:pt x="0" y="420106"/>
                </a:lnTo>
                <a:close/>
                <a:moveTo>
                  <a:pt x="463258" y="0"/>
                </a:moveTo>
                <a:lnTo>
                  <a:pt x="607497" y="144019"/>
                </a:lnTo>
                <a:lnTo>
                  <a:pt x="463258" y="288189"/>
                </a:lnTo>
                <a:lnTo>
                  <a:pt x="434259" y="259234"/>
                </a:lnTo>
                <a:lnTo>
                  <a:pt x="529153" y="164484"/>
                </a:lnTo>
                <a:lnTo>
                  <a:pt x="153221" y="164484"/>
                </a:lnTo>
                <a:cubicBezTo>
                  <a:pt x="94918" y="164484"/>
                  <a:pt x="47547" y="211783"/>
                  <a:pt x="47547" y="269845"/>
                </a:cubicBezTo>
                <a:lnTo>
                  <a:pt x="47547" y="284854"/>
                </a:lnTo>
                <a:lnTo>
                  <a:pt x="6704" y="284854"/>
                </a:lnTo>
                <a:lnTo>
                  <a:pt x="6704" y="269845"/>
                </a:lnTo>
                <a:cubicBezTo>
                  <a:pt x="6704" y="189195"/>
                  <a:pt x="72447" y="123553"/>
                  <a:pt x="153221" y="123553"/>
                </a:cubicBezTo>
                <a:lnTo>
                  <a:pt x="529153" y="123553"/>
                </a:lnTo>
                <a:lnTo>
                  <a:pt x="434259" y="2880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wo-coin-stacks_72132"/>
          <p:cNvSpPr>
            <a:spLocks noChangeAspect="1"/>
          </p:cNvSpPr>
          <p:nvPr/>
        </p:nvSpPr>
        <p:spPr bwMode="auto">
          <a:xfrm>
            <a:off x="7943857" y="2865000"/>
            <a:ext cx="1605727" cy="1583014"/>
          </a:xfrm>
          <a:custGeom>
            <a:avLst/>
            <a:gdLst>
              <a:gd name="connsiteX0" fmla="*/ 261001 w 608698"/>
              <a:gd name="connsiteY0" fmla="*/ 479068 h 600088"/>
              <a:gd name="connsiteX1" fmla="*/ 432425 w 608698"/>
              <a:gd name="connsiteY1" fmla="*/ 554184 h 600088"/>
              <a:gd name="connsiteX2" fmla="*/ 603774 w 608698"/>
              <a:gd name="connsiteY2" fmla="*/ 479068 h 600088"/>
              <a:gd name="connsiteX3" fmla="*/ 608697 w 608698"/>
              <a:gd name="connsiteY3" fmla="*/ 502020 h 600088"/>
              <a:gd name="connsiteX4" fmla="*/ 432425 w 608698"/>
              <a:gd name="connsiteY4" fmla="*/ 600088 h 600088"/>
              <a:gd name="connsiteX5" fmla="*/ 256152 w 608698"/>
              <a:gd name="connsiteY5" fmla="*/ 502020 h 600088"/>
              <a:gd name="connsiteX6" fmla="*/ 261001 w 608698"/>
              <a:gd name="connsiteY6" fmla="*/ 479068 h 600088"/>
              <a:gd name="connsiteX7" fmla="*/ 4924 w 608698"/>
              <a:gd name="connsiteY7" fmla="*/ 382605 h 600088"/>
              <a:gd name="connsiteX8" fmla="*/ 176285 w 608698"/>
              <a:gd name="connsiteY8" fmla="*/ 457793 h 600088"/>
              <a:gd name="connsiteX9" fmla="*/ 236041 w 608698"/>
              <a:gd name="connsiteY9" fmla="*/ 451980 h 600088"/>
              <a:gd name="connsiteX10" fmla="*/ 231640 w 608698"/>
              <a:gd name="connsiteY10" fmla="*/ 462264 h 600088"/>
              <a:gd name="connsiteX11" fmla="*/ 225000 w 608698"/>
              <a:gd name="connsiteY11" fmla="*/ 493412 h 600088"/>
              <a:gd name="connsiteX12" fmla="*/ 225298 w 608698"/>
              <a:gd name="connsiteY12" fmla="*/ 499820 h 600088"/>
              <a:gd name="connsiteX13" fmla="*/ 176285 w 608698"/>
              <a:gd name="connsiteY13" fmla="*/ 503695 h 600088"/>
              <a:gd name="connsiteX14" fmla="*/ 0 w 608698"/>
              <a:gd name="connsiteY14" fmla="*/ 405556 h 600088"/>
              <a:gd name="connsiteX15" fmla="*/ 4924 w 608698"/>
              <a:gd name="connsiteY15" fmla="*/ 382605 h 600088"/>
              <a:gd name="connsiteX16" fmla="*/ 261001 w 608698"/>
              <a:gd name="connsiteY16" fmla="*/ 375478 h 600088"/>
              <a:gd name="connsiteX17" fmla="*/ 432425 w 608698"/>
              <a:gd name="connsiteY17" fmla="*/ 450622 h 600088"/>
              <a:gd name="connsiteX18" fmla="*/ 603774 w 608698"/>
              <a:gd name="connsiteY18" fmla="*/ 375478 h 600088"/>
              <a:gd name="connsiteX19" fmla="*/ 608697 w 608698"/>
              <a:gd name="connsiteY19" fmla="*/ 398416 h 600088"/>
              <a:gd name="connsiteX20" fmla="*/ 432425 w 608698"/>
              <a:gd name="connsiteY20" fmla="*/ 496498 h 600088"/>
              <a:gd name="connsiteX21" fmla="*/ 256152 w 608698"/>
              <a:gd name="connsiteY21" fmla="*/ 398416 h 600088"/>
              <a:gd name="connsiteX22" fmla="*/ 261001 w 608698"/>
              <a:gd name="connsiteY22" fmla="*/ 375478 h 600088"/>
              <a:gd name="connsiteX23" fmla="*/ 4924 w 608698"/>
              <a:gd name="connsiteY23" fmla="*/ 279086 h 600088"/>
              <a:gd name="connsiteX24" fmla="*/ 176285 w 608698"/>
              <a:gd name="connsiteY24" fmla="*/ 354274 h 600088"/>
              <a:gd name="connsiteX25" fmla="*/ 236041 w 608698"/>
              <a:gd name="connsiteY25" fmla="*/ 348461 h 600088"/>
              <a:gd name="connsiteX26" fmla="*/ 231640 w 608698"/>
              <a:gd name="connsiteY26" fmla="*/ 358745 h 600088"/>
              <a:gd name="connsiteX27" fmla="*/ 225000 w 608698"/>
              <a:gd name="connsiteY27" fmla="*/ 389818 h 600088"/>
              <a:gd name="connsiteX28" fmla="*/ 225298 w 608698"/>
              <a:gd name="connsiteY28" fmla="*/ 396301 h 600088"/>
              <a:gd name="connsiteX29" fmla="*/ 176285 w 608698"/>
              <a:gd name="connsiteY29" fmla="*/ 400176 h 600088"/>
              <a:gd name="connsiteX30" fmla="*/ 0 w 608698"/>
              <a:gd name="connsiteY30" fmla="*/ 302037 h 600088"/>
              <a:gd name="connsiteX31" fmla="*/ 4924 w 608698"/>
              <a:gd name="connsiteY31" fmla="*/ 279086 h 600088"/>
              <a:gd name="connsiteX32" fmla="*/ 261001 w 608698"/>
              <a:gd name="connsiteY32" fmla="*/ 271959 h 600088"/>
              <a:gd name="connsiteX33" fmla="*/ 432425 w 608698"/>
              <a:gd name="connsiteY33" fmla="*/ 347103 h 600088"/>
              <a:gd name="connsiteX34" fmla="*/ 603774 w 608698"/>
              <a:gd name="connsiteY34" fmla="*/ 271959 h 600088"/>
              <a:gd name="connsiteX35" fmla="*/ 608697 w 608698"/>
              <a:gd name="connsiteY35" fmla="*/ 294897 h 600088"/>
              <a:gd name="connsiteX36" fmla="*/ 432425 w 608698"/>
              <a:gd name="connsiteY36" fmla="*/ 392979 h 600088"/>
              <a:gd name="connsiteX37" fmla="*/ 256152 w 608698"/>
              <a:gd name="connsiteY37" fmla="*/ 294897 h 600088"/>
              <a:gd name="connsiteX38" fmla="*/ 261001 w 608698"/>
              <a:gd name="connsiteY38" fmla="*/ 271959 h 600088"/>
              <a:gd name="connsiteX39" fmla="*/ 4924 w 608698"/>
              <a:gd name="connsiteY39" fmla="*/ 175567 h 600088"/>
              <a:gd name="connsiteX40" fmla="*/ 176285 w 608698"/>
              <a:gd name="connsiteY40" fmla="*/ 250713 h 600088"/>
              <a:gd name="connsiteX41" fmla="*/ 236041 w 608698"/>
              <a:gd name="connsiteY41" fmla="*/ 244904 h 600088"/>
              <a:gd name="connsiteX42" fmla="*/ 231640 w 608698"/>
              <a:gd name="connsiteY42" fmla="*/ 255182 h 600088"/>
              <a:gd name="connsiteX43" fmla="*/ 225000 w 608698"/>
              <a:gd name="connsiteY43" fmla="*/ 286238 h 600088"/>
              <a:gd name="connsiteX44" fmla="*/ 225298 w 608698"/>
              <a:gd name="connsiteY44" fmla="*/ 292718 h 600088"/>
              <a:gd name="connsiteX45" fmla="*/ 176285 w 608698"/>
              <a:gd name="connsiteY45" fmla="*/ 296516 h 600088"/>
              <a:gd name="connsiteX46" fmla="*/ 0 w 608698"/>
              <a:gd name="connsiteY46" fmla="*/ 198506 h 600088"/>
              <a:gd name="connsiteX47" fmla="*/ 4924 w 608698"/>
              <a:gd name="connsiteY47" fmla="*/ 175567 h 600088"/>
              <a:gd name="connsiteX48" fmla="*/ 432425 w 608698"/>
              <a:gd name="connsiteY48" fmla="*/ 96392 h 600088"/>
              <a:gd name="connsiteX49" fmla="*/ 608698 w 608698"/>
              <a:gd name="connsiteY49" fmla="*/ 194443 h 600088"/>
              <a:gd name="connsiteX50" fmla="*/ 432425 w 608698"/>
              <a:gd name="connsiteY50" fmla="*/ 292494 h 600088"/>
              <a:gd name="connsiteX51" fmla="*/ 256152 w 608698"/>
              <a:gd name="connsiteY51" fmla="*/ 194443 h 600088"/>
              <a:gd name="connsiteX52" fmla="*/ 432425 w 608698"/>
              <a:gd name="connsiteY52" fmla="*/ 96392 h 600088"/>
              <a:gd name="connsiteX53" fmla="*/ 176258 w 608698"/>
              <a:gd name="connsiteY53" fmla="*/ 0 h 600088"/>
              <a:gd name="connsiteX54" fmla="*/ 347817 w 608698"/>
              <a:gd name="connsiteY54" fmla="*/ 75446 h 600088"/>
              <a:gd name="connsiteX55" fmla="*/ 224966 w 608698"/>
              <a:gd name="connsiteY55" fmla="*/ 185823 h 600088"/>
              <a:gd name="connsiteX56" fmla="*/ 225264 w 608698"/>
              <a:gd name="connsiteY56" fmla="*/ 192228 h 600088"/>
              <a:gd name="connsiteX57" fmla="*/ 176258 w 608698"/>
              <a:gd name="connsiteY57" fmla="*/ 196101 h 600088"/>
              <a:gd name="connsiteX58" fmla="*/ 0 w 608698"/>
              <a:gd name="connsiteY58" fmla="*/ 98013 h 600088"/>
              <a:gd name="connsiteX59" fmla="*/ 176258 w 608698"/>
              <a:gd name="connsiteY59" fmla="*/ 0 h 60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8698" h="600088">
                <a:moveTo>
                  <a:pt x="261001" y="479068"/>
                </a:moveTo>
                <a:cubicBezTo>
                  <a:pt x="279575" y="522140"/>
                  <a:pt x="349249" y="554184"/>
                  <a:pt x="432425" y="554184"/>
                </a:cubicBezTo>
                <a:cubicBezTo>
                  <a:pt x="515600" y="554184"/>
                  <a:pt x="585199" y="522140"/>
                  <a:pt x="603774" y="479068"/>
                </a:cubicBezTo>
                <a:cubicBezTo>
                  <a:pt x="606981" y="486371"/>
                  <a:pt x="608697" y="494046"/>
                  <a:pt x="608697" y="502020"/>
                </a:cubicBezTo>
                <a:cubicBezTo>
                  <a:pt x="608697" y="556196"/>
                  <a:pt x="529774" y="600088"/>
                  <a:pt x="432425" y="600088"/>
                </a:cubicBezTo>
                <a:cubicBezTo>
                  <a:pt x="335076" y="600088"/>
                  <a:pt x="256152" y="556196"/>
                  <a:pt x="256152" y="502020"/>
                </a:cubicBezTo>
                <a:cubicBezTo>
                  <a:pt x="256152" y="494046"/>
                  <a:pt x="257868" y="486371"/>
                  <a:pt x="261001" y="479068"/>
                </a:cubicBezTo>
                <a:close/>
                <a:moveTo>
                  <a:pt x="4924" y="382605"/>
                </a:moveTo>
                <a:cubicBezTo>
                  <a:pt x="23425" y="425750"/>
                  <a:pt x="93103" y="457793"/>
                  <a:pt x="176285" y="457793"/>
                </a:cubicBezTo>
                <a:cubicBezTo>
                  <a:pt x="197248" y="457793"/>
                  <a:pt x="217391" y="455781"/>
                  <a:pt x="236041" y="451980"/>
                </a:cubicBezTo>
                <a:lnTo>
                  <a:pt x="231640" y="462264"/>
                </a:lnTo>
                <a:cubicBezTo>
                  <a:pt x="227238" y="472398"/>
                  <a:pt x="225000" y="482905"/>
                  <a:pt x="225000" y="493412"/>
                </a:cubicBezTo>
                <a:cubicBezTo>
                  <a:pt x="225000" y="495573"/>
                  <a:pt x="225149" y="497734"/>
                  <a:pt x="225298" y="499820"/>
                </a:cubicBezTo>
                <a:cubicBezTo>
                  <a:pt x="209781" y="502354"/>
                  <a:pt x="193294" y="503695"/>
                  <a:pt x="176285" y="503695"/>
                </a:cubicBezTo>
                <a:cubicBezTo>
                  <a:pt x="78929" y="503695"/>
                  <a:pt x="0" y="459730"/>
                  <a:pt x="0" y="405556"/>
                </a:cubicBezTo>
                <a:cubicBezTo>
                  <a:pt x="0" y="397657"/>
                  <a:pt x="1716" y="389982"/>
                  <a:pt x="4924" y="382605"/>
                </a:cubicBezTo>
                <a:close/>
                <a:moveTo>
                  <a:pt x="261001" y="375478"/>
                </a:moveTo>
                <a:cubicBezTo>
                  <a:pt x="279575" y="418598"/>
                  <a:pt x="349249" y="450622"/>
                  <a:pt x="432425" y="450622"/>
                </a:cubicBezTo>
                <a:cubicBezTo>
                  <a:pt x="515600" y="450622"/>
                  <a:pt x="585199" y="418598"/>
                  <a:pt x="603774" y="375478"/>
                </a:cubicBezTo>
                <a:cubicBezTo>
                  <a:pt x="606981" y="382851"/>
                  <a:pt x="608697" y="390522"/>
                  <a:pt x="608697" y="398416"/>
                </a:cubicBezTo>
                <a:cubicBezTo>
                  <a:pt x="608697" y="452558"/>
                  <a:pt x="529774" y="496498"/>
                  <a:pt x="432425" y="496498"/>
                </a:cubicBezTo>
                <a:cubicBezTo>
                  <a:pt x="335076" y="496498"/>
                  <a:pt x="256152" y="452558"/>
                  <a:pt x="256152" y="398416"/>
                </a:cubicBezTo>
                <a:cubicBezTo>
                  <a:pt x="256152" y="390522"/>
                  <a:pt x="257868" y="382851"/>
                  <a:pt x="261001" y="375478"/>
                </a:cubicBezTo>
                <a:close/>
                <a:moveTo>
                  <a:pt x="4924" y="279086"/>
                </a:moveTo>
                <a:cubicBezTo>
                  <a:pt x="23425" y="322231"/>
                  <a:pt x="93103" y="354274"/>
                  <a:pt x="176285" y="354274"/>
                </a:cubicBezTo>
                <a:cubicBezTo>
                  <a:pt x="197248" y="354274"/>
                  <a:pt x="217391" y="352187"/>
                  <a:pt x="236041" y="348461"/>
                </a:cubicBezTo>
                <a:lnTo>
                  <a:pt x="231640" y="358745"/>
                </a:lnTo>
                <a:cubicBezTo>
                  <a:pt x="227238" y="368879"/>
                  <a:pt x="225000" y="379311"/>
                  <a:pt x="225000" y="389818"/>
                </a:cubicBezTo>
                <a:cubicBezTo>
                  <a:pt x="225000" y="392054"/>
                  <a:pt x="225149" y="394140"/>
                  <a:pt x="225298" y="396301"/>
                </a:cubicBezTo>
                <a:cubicBezTo>
                  <a:pt x="209781" y="398835"/>
                  <a:pt x="193294" y="400176"/>
                  <a:pt x="176285" y="400176"/>
                </a:cubicBezTo>
                <a:cubicBezTo>
                  <a:pt x="78929" y="400176"/>
                  <a:pt x="0" y="356211"/>
                  <a:pt x="0" y="302037"/>
                </a:cubicBezTo>
                <a:cubicBezTo>
                  <a:pt x="0" y="294138"/>
                  <a:pt x="1716" y="286463"/>
                  <a:pt x="4924" y="279086"/>
                </a:cubicBezTo>
                <a:close/>
                <a:moveTo>
                  <a:pt x="261001" y="271959"/>
                </a:moveTo>
                <a:cubicBezTo>
                  <a:pt x="279575" y="315079"/>
                  <a:pt x="349249" y="347103"/>
                  <a:pt x="432425" y="347103"/>
                </a:cubicBezTo>
                <a:cubicBezTo>
                  <a:pt x="515600" y="347103"/>
                  <a:pt x="585199" y="315079"/>
                  <a:pt x="603774" y="271959"/>
                </a:cubicBezTo>
                <a:cubicBezTo>
                  <a:pt x="606981" y="279332"/>
                  <a:pt x="608697" y="287003"/>
                  <a:pt x="608697" y="294897"/>
                </a:cubicBezTo>
                <a:cubicBezTo>
                  <a:pt x="608697" y="349039"/>
                  <a:pt x="529774" y="392979"/>
                  <a:pt x="432425" y="392979"/>
                </a:cubicBezTo>
                <a:cubicBezTo>
                  <a:pt x="335076" y="392979"/>
                  <a:pt x="256152" y="349039"/>
                  <a:pt x="256152" y="294897"/>
                </a:cubicBezTo>
                <a:cubicBezTo>
                  <a:pt x="256152" y="287003"/>
                  <a:pt x="257868" y="279332"/>
                  <a:pt x="261001" y="271959"/>
                </a:cubicBezTo>
                <a:close/>
                <a:moveTo>
                  <a:pt x="4924" y="175567"/>
                </a:moveTo>
                <a:cubicBezTo>
                  <a:pt x="23425" y="218689"/>
                  <a:pt x="93103" y="250713"/>
                  <a:pt x="176285" y="250713"/>
                </a:cubicBezTo>
                <a:cubicBezTo>
                  <a:pt x="197248" y="250713"/>
                  <a:pt x="217391" y="248628"/>
                  <a:pt x="236041" y="244904"/>
                </a:cubicBezTo>
                <a:lnTo>
                  <a:pt x="231640" y="255182"/>
                </a:lnTo>
                <a:cubicBezTo>
                  <a:pt x="227238" y="265311"/>
                  <a:pt x="225000" y="275737"/>
                  <a:pt x="225000" y="286238"/>
                </a:cubicBezTo>
                <a:cubicBezTo>
                  <a:pt x="225000" y="288398"/>
                  <a:pt x="225149" y="290558"/>
                  <a:pt x="225298" y="292718"/>
                </a:cubicBezTo>
                <a:cubicBezTo>
                  <a:pt x="209781" y="295175"/>
                  <a:pt x="193294" y="296516"/>
                  <a:pt x="176285" y="296516"/>
                </a:cubicBezTo>
                <a:cubicBezTo>
                  <a:pt x="78929" y="296516"/>
                  <a:pt x="0" y="252650"/>
                  <a:pt x="0" y="198506"/>
                </a:cubicBezTo>
                <a:cubicBezTo>
                  <a:pt x="0" y="190611"/>
                  <a:pt x="1716" y="182940"/>
                  <a:pt x="4924" y="175567"/>
                </a:cubicBezTo>
                <a:close/>
                <a:moveTo>
                  <a:pt x="432425" y="96392"/>
                </a:moveTo>
                <a:cubicBezTo>
                  <a:pt x="529778" y="96392"/>
                  <a:pt x="608698" y="140291"/>
                  <a:pt x="608698" y="194443"/>
                </a:cubicBezTo>
                <a:cubicBezTo>
                  <a:pt x="608698" y="248595"/>
                  <a:pt x="529778" y="292494"/>
                  <a:pt x="432425" y="292494"/>
                </a:cubicBezTo>
                <a:cubicBezTo>
                  <a:pt x="335072" y="292494"/>
                  <a:pt x="256152" y="248595"/>
                  <a:pt x="256152" y="194443"/>
                </a:cubicBezTo>
                <a:cubicBezTo>
                  <a:pt x="256152" y="140291"/>
                  <a:pt x="335072" y="96392"/>
                  <a:pt x="432425" y="96392"/>
                </a:cubicBezTo>
                <a:close/>
                <a:moveTo>
                  <a:pt x="176258" y="0"/>
                </a:moveTo>
                <a:cubicBezTo>
                  <a:pt x="259651" y="0"/>
                  <a:pt x="329542" y="32175"/>
                  <a:pt x="347817" y="75446"/>
                </a:cubicBezTo>
                <a:cubicBezTo>
                  <a:pt x="275166" y="92800"/>
                  <a:pt x="224966" y="135103"/>
                  <a:pt x="224966" y="185823"/>
                </a:cubicBezTo>
                <a:cubicBezTo>
                  <a:pt x="224966" y="187983"/>
                  <a:pt x="225115" y="190143"/>
                  <a:pt x="225264" y="192228"/>
                </a:cubicBezTo>
                <a:cubicBezTo>
                  <a:pt x="209749" y="194760"/>
                  <a:pt x="193265" y="196101"/>
                  <a:pt x="176258" y="196101"/>
                </a:cubicBezTo>
                <a:cubicBezTo>
                  <a:pt x="78917" y="196101"/>
                  <a:pt x="0" y="152159"/>
                  <a:pt x="0" y="98013"/>
                </a:cubicBezTo>
                <a:cubicBezTo>
                  <a:pt x="0" y="43868"/>
                  <a:pt x="78917" y="0"/>
                  <a:pt x="176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554566" y="4866468"/>
            <a:ext cx="238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 File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an-thinking_76818"/>
          <p:cNvSpPr>
            <a:spLocks noChangeAspect="1"/>
          </p:cNvSpPr>
          <p:nvPr/>
        </p:nvSpPr>
        <p:spPr bwMode="auto">
          <a:xfrm>
            <a:off x="5788788" y="1950885"/>
            <a:ext cx="709999" cy="1546437"/>
          </a:xfrm>
          <a:custGeom>
            <a:avLst/>
            <a:gdLst>
              <a:gd name="connsiteX0" fmla="*/ 142567 w 276387"/>
              <a:gd name="connsiteY0" fmla="*/ 278402 h 601994"/>
              <a:gd name="connsiteX1" fmla="*/ 142567 w 276387"/>
              <a:gd name="connsiteY1" fmla="*/ 349309 h 601994"/>
              <a:gd name="connsiteX2" fmla="*/ 161929 w 276387"/>
              <a:gd name="connsiteY2" fmla="*/ 318368 h 601994"/>
              <a:gd name="connsiteX3" fmla="*/ 161499 w 276387"/>
              <a:gd name="connsiteY3" fmla="*/ 305476 h 601994"/>
              <a:gd name="connsiteX4" fmla="*/ 139986 w 276387"/>
              <a:gd name="connsiteY4" fmla="*/ 214801 h 601994"/>
              <a:gd name="connsiteX5" fmla="*/ 155906 w 276387"/>
              <a:gd name="connsiteY5" fmla="*/ 225545 h 601994"/>
              <a:gd name="connsiteX6" fmla="*/ 204956 w 276387"/>
              <a:gd name="connsiteY6" fmla="*/ 293873 h 601994"/>
              <a:gd name="connsiteX7" fmla="*/ 206246 w 276387"/>
              <a:gd name="connsiteY7" fmla="*/ 319227 h 601994"/>
              <a:gd name="connsiteX8" fmla="*/ 166662 w 276387"/>
              <a:gd name="connsiteY8" fmla="*/ 390134 h 601994"/>
              <a:gd name="connsiteX9" fmla="*/ 144288 w 276387"/>
              <a:gd name="connsiteY9" fmla="*/ 403026 h 601994"/>
              <a:gd name="connsiteX10" fmla="*/ 142567 w 276387"/>
              <a:gd name="connsiteY10" fmla="*/ 403026 h 601994"/>
              <a:gd name="connsiteX11" fmla="*/ 142567 w 276387"/>
              <a:gd name="connsiteY11" fmla="*/ 403456 h 601994"/>
              <a:gd name="connsiteX12" fmla="*/ 142567 w 276387"/>
              <a:gd name="connsiteY12" fmla="*/ 406464 h 601994"/>
              <a:gd name="connsiteX13" fmla="*/ 142567 w 276387"/>
              <a:gd name="connsiteY13" fmla="*/ 573632 h 601994"/>
              <a:gd name="connsiteX14" fmla="*/ 113740 w 276387"/>
              <a:gd name="connsiteY14" fmla="*/ 601994 h 601994"/>
              <a:gd name="connsiteX15" fmla="*/ 112019 w 276387"/>
              <a:gd name="connsiteY15" fmla="*/ 601994 h 601994"/>
              <a:gd name="connsiteX16" fmla="*/ 83191 w 276387"/>
              <a:gd name="connsiteY16" fmla="*/ 573632 h 601994"/>
              <a:gd name="connsiteX17" fmla="*/ 83191 w 276387"/>
              <a:gd name="connsiteY17" fmla="*/ 423653 h 601994"/>
              <a:gd name="connsiteX18" fmla="*/ 71144 w 276387"/>
              <a:gd name="connsiteY18" fmla="*/ 423653 h 601994"/>
              <a:gd name="connsiteX19" fmla="*/ 71144 w 276387"/>
              <a:gd name="connsiteY19" fmla="*/ 573632 h 601994"/>
              <a:gd name="connsiteX20" fmla="*/ 42316 w 276387"/>
              <a:gd name="connsiteY20" fmla="*/ 601994 h 601994"/>
              <a:gd name="connsiteX21" fmla="*/ 40165 w 276387"/>
              <a:gd name="connsiteY21" fmla="*/ 601994 h 601994"/>
              <a:gd name="connsiteX22" fmla="*/ 11767 w 276387"/>
              <a:gd name="connsiteY22" fmla="*/ 573632 h 601994"/>
              <a:gd name="connsiteX23" fmla="*/ 11767 w 276387"/>
              <a:gd name="connsiteY23" fmla="*/ 406464 h 601994"/>
              <a:gd name="connsiteX24" fmla="*/ 11767 w 276387"/>
              <a:gd name="connsiteY24" fmla="*/ 403456 h 601994"/>
              <a:gd name="connsiteX25" fmla="*/ 11767 w 276387"/>
              <a:gd name="connsiteY25" fmla="*/ 294303 h 601994"/>
              <a:gd name="connsiteX26" fmla="*/ 13488 w 276387"/>
              <a:gd name="connsiteY26" fmla="*/ 294303 h 601994"/>
              <a:gd name="connsiteX27" fmla="*/ 23384 w 276387"/>
              <a:gd name="connsiteY27" fmla="*/ 293443 h 601994"/>
              <a:gd name="connsiteX28" fmla="*/ 106855 w 276387"/>
              <a:gd name="connsiteY28" fmla="*/ 271956 h 601994"/>
              <a:gd name="connsiteX29" fmla="*/ 130520 w 276387"/>
              <a:gd name="connsiteY29" fmla="*/ 248750 h 601994"/>
              <a:gd name="connsiteX30" fmla="*/ 121896 w 276387"/>
              <a:gd name="connsiteY30" fmla="*/ 152069 h 601994"/>
              <a:gd name="connsiteX31" fmla="*/ 130931 w 276387"/>
              <a:gd name="connsiteY31" fmla="*/ 152499 h 601994"/>
              <a:gd name="connsiteX32" fmla="*/ 142117 w 276387"/>
              <a:gd name="connsiteY32" fmla="*/ 158946 h 601994"/>
              <a:gd name="connsiteX33" fmla="*/ 144268 w 276387"/>
              <a:gd name="connsiteY33" fmla="*/ 171412 h 601994"/>
              <a:gd name="connsiteX34" fmla="*/ 123187 w 276387"/>
              <a:gd name="connsiteY34" fmla="*/ 246636 h 601994"/>
              <a:gd name="connsiteX35" fmla="*/ 105116 w 276387"/>
              <a:gd name="connsiteY35" fmla="*/ 264690 h 601994"/>
              <a:gd name="connsiteX36" fmla="*/ 21219 w 276387"/>
              <a:gd name="connsiteY36" fmla="*/ 286182 h 601994"/>
              <a:gd name="connsiteX37" fmla="*/ 1858 w 276387"/>
              <a:gd name="connsiteY37" fmla="*/ 282743 h 601994"/>
              <a:gd name="connsiteX38" fmla="*/ 137 w 276387"/>
              <a:gd name="connsiteY38" fmla="*/ 252654 h 601994"/>
              <a:gd name="connsiteX39" fmla="*/ 16057 w 276387"/>
              <a:gd name="connsiteY39" fmla="*/ 233311 h 601994"/>
              <a:gd name="connsiteX40" fmla="*/ 78011 w 276387"/>
              <a:gd name="connsiteY40" fmla="*/ 221275 h 601994"/>
              <a:gd name="connsiteX41" fmla="*/ 88337 w 276387"/>
              <a:gd name="connsiteY41" fmla="*/ 211388 h 601994"/>
              <a:gd name="connsiteX42" fmla="*/ 102105 w 276387"/>
              <a:gd name="connsiteY42" fmla="*/ 166684 h 601994"/>
              <a:gd name="connsiteX43" fmla="*/ 121896 w 276387"/>
              <a:gd name="connsiteY43" fmla="*/ 152069 h 601994"/>
              <a:gd name="connsiteX44" fmla="*/ 210547 w 276387"/>
              <a:gd name="connsiteY44" fmla="*/ 98373 h 601994"/>
              <a:gd name="connsiteX45" fmla="*/ 215703 w 276387"/>
              <a:gd name="connsiteY45" fmla="*/ 103974 h 601994"/>
              <a:gd name="connsiteX46" fmla="*/ 210547 w 276387"/>
              <a:gd name="connsiteY46" fmla="*/ 109576 h 601994"/>
              <a:gd name="connsiteX47" fmla="*/ 205391 w 276387"/>
              <a:gd name="connsiteY47" fmla="*/ 103974 h 601994"/>
              <a:gd name="connsiteX48" fmla="*/ 210547 w 276387"/>
              <a:gd name="connsiteY48" fmla="*/ 98373 h 601994"/>
              <a:gd name="connsiteX49" fmla="*/ 210762 w 276387"/>
              <a:gd name="connsiteY49" fmla="*/ 96251 h 601994"/>
              <a:gd name="connsiteX50" fmla="*/ 203211 w 276387"/>
              <a:gd name="connsiteY50" fmla="*/ 103978 h 601994"/>
              <a:gd name="connsiteX51" fmla="*/ 210762 w 276387"/>
              <a:gd name="connsiteY51" fmla="*/ 111705 h 601994"/>
              <a:gd name="connsiteX52" fmla="*/ 218313 w 276387"/>
              <a:gd name="connsiteY52" fmla="*/ 103978 h 601994"/>
              <a:gd name="connsiteX53" fmla="*/ 210762 w 276387"/>
              <a:gd name="connsiteY53" fmla="*/ 96251 h 601994"/>
              <a:gd name="connsiteX54" fmla="*/ 210547 w 276387"/>
              <a:gd name="connsiteY54" fmla="*/ 94064 h 601994"/>
              <a:gd name="connsiteX55" fmla="*/ 220429 w 276387"/>
              <a:gd name="connsiteY55" fmla="*/ 103974 h 601994"/>
              <a:gd name="connsiteX56" fmla="*/ 210547 w 276387"/>
              <a:gd name="connsiteY56" fmla="*/ 114316 h 601994"/>
              <a:gd name="connsiteX57" fmla="*/ 201094 w 276387"/>
              <a:gd name="connsiteY57" fmla="*/ 103974 h 601994"/>
              <a:gd name="connsiteX58" fmla="*/ 210547 w 276387"/>
              <a:gd name="connsiteY58" fmla="*/ 94064 h 601994"/>
              <a:gd name="connsiteX59" fmla="*/ 77184 w 276387"/>
              <a:gd name="connsiteY59" fmla="*/ 75223 h 601994"/>
              <a:gd name="connsiteX60" fmla="*/ 139137 w 276387"/>
              <a:gd name="connsiteY60" fmla="*/ 137071 h 601994"/>
              <a:gd name="connsiteX61" fmla="*/ 138277 w 276387"/>
              <a:gd name="connsiteY61" fmla="*/ 146949 h 601994"/>
              <a:gd name="connsiteX62" fmla="*/ 131393 w 276387"/>
              <a:gd name="connsiteY62" fmla="*/ 145231 h 601994"/>
              <a:gd name="connsiteX63" fmla="*/ 121928 w 276387"/>
              <a:gd name="connsiteY63" fmla="*/ 144801 h 601994"/>
              <a:gd name="connsiteX64" fmla="*/ 95254 w 276387"/>
              <a:gd name="connsiteY64" fmla="*/ 164558 h 601994"/>
              <a:gd name="connsiteX65" fmla="*/ 84498 w 276387"/>
              <a:gd name="connsiteY65" fmla="*/ 198489 h 601994"/>
              <a:gd name="connsiteX66" fmla="*/ 77184 w 276387"/>
              <a:gd name="connsiteY66" fmla="*/ 199348 h 601994"/>
              <a:gd name="connsiteX67" fmla="*/ 14801 w 276387"/>
              <a:gd name="connsiteY67" fmla="*/ 137071 h 601994"/>
              <a:gd name="connsiteX68" fmla="*/ 77184 w 276387"/>
              <a:gd name="connsiteY68" fmla="*/ 75223 h 601994"/>
              <a:gd name="connsiteX69" fmla="*/ 214035 w 276387"/>
              <a:gd name="connsiteY69" fmla="*/ 37442 h 601994"/>
              <a:gd name="connsiteX70" fmla="*/ 216909 w 276387"/>
              <a:gd name="connsiteY70" fmla="*/ 38196 h 601994"/>
              <a:gd name="connsiteX71" fmla="*/ 218420 w 276387"/>
              <a:gd name="connsiteY71" fmla="*/ 41341 h 601994"/>
              <a:gd name="connsiteX72" fmla="*/ 212713 w 276387"/>
              <a:gd name="connsiteY72" fmla="*/ 27516 h 601994"/>
              <a:gd name="connsiteX73" fmla="*/ 231219 w 276387"/>
              <a:gd name="connsiteY73" fmla="*/ 43402 h 601994"/>
              <a:gd name="connsiteX74" fmla="*/ 220890 w 276387"/>
              <a:gd name="connsiteY74" fmla="*/ 63581 h 601994"/>
              <a:gd name="connsiteX75" fmla="*/ 213143 w 276387"/>
              <a:gd name="connsiteY75" fmla="*/ 83331 h 601994"/>
              <a:gd name="connsiteX76" fmla="*/ 213574 w 276387"/>
              <a:gd name="connsiteY76" fmla="*/ 84190 h 601994"/>
              <a:gd name="connsiteX77" fmla="*/ 207979 w 276387"/>
              <a:gd name="connsiteY77" fmla="*/ 84190 h 601994"/>
              <a:gd name="connsiteX78" fmla="*/ 208409 w 276387"/>
              <a:gd name="connsiteY78" fmla="*/ 81614 h 601994"/>
              <a:gd name="connsiteX79" fmla="*/ 215295 w 276387"/>
              <a:gd name="connsiteY79" fmla="*/ 63581 h 601994"/>
              <a:gd name="connsiteX80" fmla="*/ 224333 w 276387"/>
              <a:gd name="connsiteY80" fmla="*/ 44690 h 601994"/>
              <a:gd name="connsiteX81" fmla="*/ 210561 w 276387"/>
              <a:gd name="connsiteY81" fmla="*/ 31809 h 601994"/>
              <a:gd name="connsiteX82" fmla="*/ 198941 w 276387"/>
              <a:gd name="connsiteY82" fmla="*/ 34815 h 601994"/>
              <a:gd name="connsiteX83" fmla="*/ 197650 w 276387"/>
              <a:gd name="connsiteY83" fmla="*/ 31380 h 601994"/>
              <a:gd name="connsiteX84" fmla="*/ 212713 w 276387"/>
              <a:gd name="connsiteY84" fmla="*/ 27516 h 601994"/>
              <a:gd name="connsiteX85" fmla="*/ 212713 w 276387"/>
              <a:gd name="connsiteY85" fmla="*/ 22793 h 601994"/>
              <a:gd name="connsiteX86" fmla="*/ 235953 w 276387"/>
              <a:gd name="connsiteY86" fmla="*/ 43402 h 601994"/>
              <a:gd name="connsiteX87" fmla="*/ 224333 w 276387"/>
              <a:gd name="connsiteY87" fmla="*/ 66587 h 601994"/>
              <a:gd name="connsiteX88" fmla="*/ 217877 w 276387"/>
              <a:gd name="connsiteY88" fmla="*/ 83331 h 601994"/>
              <a:gd name="connsiteX89" fmla="*/ 217877 w 276387"/>
              <a:gd name="connsiteY89" fmla="*/ 84190 h 601994"/>
              <a:gd name="connsiteX90" fmla="*/ 216586 w 276387"/>
              <a:gd name="connsiteY90" fmla="*/ 87625 h 601994"/>
              <a:gd name="connsiteX91" fmla="*/ 213574 w 276387"/>
              <a:gd name="connsiteY91" fmla="*/ 88913 h 601994"/>
              <a:gd name="connsiteX92" fmla="*/ 208409 w 276387"/>
              <a:gd name="connsiteY92" fmla="*/ 88913 h 601994"/>
              <a:gd name="connsiteX93" fmla="*/ 203675 w 276387"/>
              <a:gd name="connsiteY93" fmla="*/ 85049 h 601994"/>
              <a:gd name="connsiteX94" fmla="*/ 203675 w 276387"/>
              <a:gd name="connsiteY94" fmla="*/ 80755 h 601994"/>
              <a:gd name="connsiteX95" fmla="*/ 211852 w 276387"/>
              <a:gd name="connsiteY95" fmla="*/ 60576 h 601994"/>
              <a:gd name="connsiteX96" fmla="*/ 220029 w 276387"/>
              <a:gd name="connsiteY96" fmla="*/ 44690 h 601994"/>
              <a:gd name="connsiteX97" fmla="*/ 218420 w 276387"/>
              <a:gd name="connsiteY97" fmla="*/ 41341 h 601994"/>
              <a:gd name="connsiteX98" fmla="*/ 222169 w 276387"/>
              <a:gd name="connsiteY98" fmla="*/ 44674 h 601994"/>
              <a:gd name="connsiteX99" fmla="*/ 213575 w 276387"/>
              <a:gd name="connsiteY99" fmla="*/ 61867 h 601994"/>
              <a:gd name="connsiteX100" fmla="*/ 205839 w 276387"/>
              <a:gd name="connsiteY100" fmla="*/ 81208 h 601994"/>
              <a:gd name="connsiteX101" fmla="*/ 205839 w 276387"/>
              <a:gd name="connsiteY101" fmla="*/ 85077 h 601994"/>
              <a:gd name="connsiteX102" fmla="*/ 208418 w 276387"/>
              <a:gd name="connsiteY102" fmla="*/ 86796 h 601994"/>
              <a:gd name="connsiteX103" fmla="*/ 213575 w 276387"/>
              <a:gd name="connsiteY103" fmla="*/ 86796 h 601994"/>
              <a:gd name="connsiteX104" fmla="*/ 215723 w 276387"/>
              <a:gd name="connsiteY104" fmla="*/ 84217 h 601994"/>
              <a:gd name="connsiteX105" fmla="*/ 215723 w 276387"/>
              <a:gd name="connsiteY105" fmla="*/ 83357 h 601994"/>
              <a:gd name="connsiteX106" fmla="*/ 222599 w 276387"/>
              <a:gd name="connsiteY106" fmla="*/ 65305 h 601994"/>
              <a:gd name="connsiteX107" fmla="*/ 233342 w 276387"/>
              <a:gd name="connsiteY107" fmla="*/ 43385 h 601994"/>
              <a:gd name="connsiteX108" fmla="*/ 212715 w 276387"/>
              <a:gd name="connsiteY108" fmla="*/ 25333 h 601994"/>
              <a:gd name="connsiteX109" fmla="*/ 196815 w 276387"/>
              <a:gd name="connsiteY109" fmla="*/ 29201 h 601994"/>
              <a:gd name="connsiteX110" fmla="*/ 195526 w 276387"/>
              <a:gd name="connsiteY110" fmla="*/ 32210 h 601994"/>
              <a:gd name="connsiteX111" fmla="*/ 197675 w 276387"/>
              <a:gd name="connsiteY111" fmla="*/ 38227 h 601994"/>
              <a:gd name="connsiteX112" fmla="*/ 210566 w 276387"/>
              <a:gd name="connsiteY112" fmla="*/ 34359 h 601994"/>
              <a:gd name="connsiteX113" fmla="*/ 214035 w 276387"/>
              <a:gd name="connsiteY113" fmla="*/ 37442 h 601994"/>
              <a:gd name="connsiteX114" fmla="*/ 210561 w 276387"/>
              <a:gd name="connsiteY114" fmla="*/ 36532 h 601994"/>
              <a:gd name="connsiteX115" fmla="*/ 199371 w 276387"/>
              <a:gd name="connsiteY115" fmla="*/ 39967 h 601994"/>
              <a:gd name="connsiteX116" fmla="*/ 196789 w 276387"/>
              <a:gd name="connsiteY116" fmla="*/ 41684 h 601994"/>
              <a:gd name="connsiteX117" fmla="*/ 193346 w 276387"/>
              <a:gd name="connsiteY117" fmla="*/ 33097 h 601994"/>
              <a:gd name="connsiteX118" fmla="*/ 195928 w 276387"/>
              <a:gd name="connsiteY118" fmla="*/ 27086 h 601994"/>
              <a:gd name="connsiteX119" fmla="*/ 212713 w 276387"/>
              <a:gd name="connsiteY119" fmla="*/ 22793 h 601994"/>
              <a:gd name="connsiteX120" fmla="*/ 214011 w 276387"/>
              <a:gd name="connsiteY120" fmla="*/ 11603 h 601994"/>
              <a:gd name="connsiteX121" fmla="*/ 163679 w 276387"/>
              <a:gd name="connsiteY121" fmla="*/ 68330 h 601994"/>
              <a:gd name="connsiteX122" fmla="*/ 214011 w 276387"/>
              <a:gd name="connsiteY122" fmla="*/ 125487 h 601994"/>
              <a:gd name="connsiteX123" fmla="*/ 264772 w 276387"/>
              <a:gd name="connsiteY123" fmla="*/ 68330 h 601994"/>
              <a:gd name="connsiteX124" fmla="*/ 214011 w 276387"/>
              <a:gd name="connsiteY124" fmla="*/ 11603 h 601994"/>
              <a:gd name="connsiteX125" fmla="*/ 214011 w 276387"/>
              <a:gd name="connsiteY125" fmla="*/ 0 h 601994"/>
              <a:gd name="connsiteX126" fmla="*/ 276387 w 276387"/>
              <a:gd name="connsiteY126" fmla="*/ 68330 h 601994"/>
              <a:gd name="connsiteX127" fmla="*/ 214011 w 276387"/>
              <a:gd name="connsiteY127" fmla="*/ 137090 h 601994"/>
              <a:gd name="connsiteX128" fmla="*/ 174864 w 276387"/>
              <a:gd name="connsiteY128" fmla="*/ 121619 h 601994"/>
              <a:gd name="connsiteX129" fmla="*/ 162389 w 276387"/>
              <a:gd name="connsiteY129" fmla="*/ 140528 h 601994"/>
              <a:gd name="connsiteX130" fmla="*/ 157657 w 276387"/>
              <a:gd name="connsiteY130" fmla="*/ 143107 h 601994"/>
              <a:gd name="connsiteX131" fmla="*/ 154646 w 276387"/>
              <a:gd name="connsiteY131" fmla="*/ 142247 h 601994"/>
              <a:gd name="connsiteX132" fmla="*/ 152925 w 276387"/>
              <a:gd name="connsiteY132" fmla="*/ 134512 h 601994"/>
              <a:gd name="connsiteX133" fmla="*/ 165830 w 276387"/>
              <a:gd name="connsiteY133" fmla="*/ 114313 h 601994"/>
              <a:gd name="connsiteX134" fmla="*/ 167121 w 276387"/>
              <a:gd name="connsiteY134" fmla="*/ 113024 h 601994"/>
              <a:gd name="connsiteX135" fmla="*/ 152064 w 276387"/>
              <a:gd name="connsiteY135" fmla="*/ 68330 h 601994"/>
              <a:gd name="connsiteX136" fmla="*/ 214011 w 276387"/>
              <a:gd name="connsiteY136" fmla="*/ 0 h 60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76387" h="601994">
                <a:moveTo>
                  <a:pt x="142567" y="278402"/>
                </a:moveTo>
                <a:lnTo>
                  <a:pt x="142567" y="349309"/>
                </a:lnTo>
                <a:lnTo>
                  <a:pt x="161929" y="318368"/>
                </a:lnTo>
                <a:cubicBezTo>
                  <a:pt x="164081" y="314930"/>
                  <a:pt x="163650" y="308484"/>
                  <a:pt x="161499" y="305476"/>
                </a:cubicBezTo>
                <a:close/>
                <a:moveTo>
                  <a:pt x="139986" y="214801"/>
                </a:moveTo>
                <a:cubicBezTo>
                  <a:pt x="146010" y="216950"/>
                  <a:pt x="152033" y="220818"/>
                  <a:pt x="155906" y="225545"/>
                </a:cubicBezTo>
                <a:lnTo>
                  <a:pt x="204956" y="293873"/>
                </a:lnTo>
                <a:cubicBezTo>
                  <a:pt x="209689" y="300749"/>
                  <a:pt x="210549" y="311922"/>
                  <a:pt x="206246" y="319227"/>
                </a:cubicBezTo>
                <a:lnTo>
                  <a:pt x="166662" y="390134"/>
                </a:lnTo>
                <a:cubicBezTo>
                  <a:pt x="162360" y="397010"/>
                  <a:pt x="152463" y="403026"/>
                  <a:pt x="144288" y="403026"/>
                </a:cubicBezTo>
                <a:lnTo>
                  <a:pt x="142567" y="403026"/>
                </a:lnTo>
                <a:lnTo>
                  <a:pt x="142567" y="403456"/>
                </a:lnTo>
                <a:lnTo>
                  <a:pt x="142567" y="406464"/>
                </a:lnTo>
                <a:lnTo>
                  <a:pt x="142567" y="573632"/>
                </a:lnTo>
                <a:cubicBezTo>
                  <a:pt x="142567" y="589102"/>
                  <a:pt x="129659" y="601994"/>
                  <a:pt x="113740" y="601994"/>
                </a:cubicBezTo>
                <a:lnTo>
                  <a:pt x="112019" y="601994"/>
                </a:lnTo>
                <a:cubicBezTo>
                  <a:pt x="96099" y="601994"/>
                  <a:pt x="83191" y="589102"/>
                  <a:pt x="83191" y="573632"/>
                </a:cubicBezTo>
                <a:lnTo>
                  <a:pt x="83191" y="423653"/>
                </a:lnTo>
                <a:lnTo>
                  <a:pt x="71144" y="423653"/>
                </a:lnTo>
                <a:lnTo>
                  <a:pt x="71144" y="573632"/>
                </a:lnTo>
                <a:cubicBezTo>
                  <a:pt x="71144" y="589102"/>
                  <a:pt x="58236" y="601994"/>
                  <a:pt x="42316" y="601994"/>
                </a:cubicBezTo>
                <a:lnTo>
                  <a:pt x="40165" y="601994"/>
                </a:lnTo>
                <a:cubicBezTo>
                  <a:pt x="24245" y="601994"/>
                  <a:pt x="11767" y="589102"/>
                  <a:pt x="11767" y="573632"/>
                </a:cubicBezTo>
                <a:lnTo>
                  <a:pt x="11767" y="406464"/>
                </a:lnTo>
                <a:lnTo>
                  <a:pt x="11767" y="403456"/>
                </a:lnTo>
                <a:lnTo>
                  <a:pt x="11767" y="294303"/>
                </a:lnTo>
                <a:cubicBezTo>
                  <a:pt x="12197" y="294303"/>
                  <a:pt x="13058" y="294303"/>
                  <a:pt x="13488" y="294303"/>
                </a:cubicBezTo>
                <a:cubicBezTo>
                  <a:pt x="16500" y="294303"/>
                  <a:pt x="19082" y="293873"/>
                  <a:pt x="23384" y="293443"/>
                </a:cubicBezTo>
                <a:lnTo>
                  <a:pt x="106855" y="271956"/>
                </a:lnTo>
                <a:cubicBezTo>
                  <a:pt x="117612" y="268948"/>
                  <a:pt x="127508" y="259494"/>
                  <a:pt x="130520" y="248750"/>
                </a:cubicBezTo>
                <a:close/>
                <a:moveTo>
                  <a:pt x="121896" y="152069"/>
                </a:moveTo>
                <a:lnTo>
                  <a:pt x="130931" y="152499"/>
                </a:lnTo>
                <a:cubicBezTo>
                  <a:pt x="135664" y="152928"/>
                  <a:pt x="139536" y="155078"/>
                  <a:pt x="142117" y="158946"/>
                </a:cubicBezTo>
                <a:cubicBezTo>
                  <a:pt x="144699" y="162385"/>
                  <a:pt x="145559" y="167113"/>
                  <a:pt x="144268" y="171412"/>
                </a:cubicBezTo>
                <a:lnTo>
                  <a:pt x="123187" y="246636"/>
                </a:lnTo>
                <a:cubicBezTo>
                  <a:pt x="121035" y="254803"/>
                  <a:pt x="113291" y="262540"/>
                  <a:pt x="105116" y="264690"/>
                </a:cubicBezTo>
                <a:lnTo>
                  <a:pt x="21219" y="286182"/>
                </a:lnTo>
                <a:cubicBezTo>
                  <a:pt x="7882" y="288331"/>
                  <a:pt x="4440" y="285322"/>
                  <a:pt x="1858" y="282743"/>
                </a:cubicBezTo>
                <a:cubicBezTo>
                  <a:pt x="-723" y="279734"/>
                  <a:pt x="137" y="252654"/>
                  <a:pt x="137" y="252654"/>
                </a:cubicBezTo>
                <a:cubicBezTo>
                  <a:pt x="137" y="244057"/>
                  <a:pt x="7451" y="235460"/>
                  <a:pt x="16057" y="233311"/>
                </a:cubicBezTo>
                <a:lnTo>
                  <a:pt x="78011" y="221275"/>
                </a:lnTo>
                <a:cubicBezTo>
                  <a:pt x="82314" y="219985"/>
                  <a:pt x="87046" y="215687"/>
                  <a:pt x="88337" y="211388"/>
                </a:cubicBezTo>
                <a:lnTo>
                  <a:pt x="102105" y="166684"/>
                </a:lnTo>
                <a:cubicBezTo>
                  <a:pt x="104686" y="158516"/>
                  <a:pt x="113291" y="152069"/>
                  <a:pt x="121896" y="152069"/>
                </a:cubicBezTo>
                <a:close/>
                <a:moveTo>
                  <a:pt x="210547" y="98373"/>
                </a:moveTo>
                <a:cubicBezTo>
                  <a:pt x="213984" y="98373"/>
                  <a:pt x="215703" y="100527"/>
                  <a:pt x="215703" y="103974"/>
                </a:cubicBezTo>
                <a:cubicBezTo>
                  <a:pt x="215703" y="107421"/>
                  <a:pt x="213984" y="109576"/>
                  <a:pt x="210547" y="109576"/>
                </a:cubicBezTo>
                <a:cubicBezTo>
                  <a:pt x="207539" y="109576"/>
                  <a:pt x="205391" y="107421"/>
                  <a:pt x="205391" y="103974"/>
                </a:cubicBezTo>
                <a:cubicBezTo>
                  <a:pt x="205391" y="100958"/>
                  <a:pt x="207539" y="98373"/>
                  <a:pt x="210547" y="98373"/>
                </a:cubicBezTo>
                <a:close/>
                <a:moveTo>
                  <a:pt x="210762" y="96251"/>
                </a:moveTo>
                <a:cubicBezTo>
                  <a:pt x="206592" y="96251"/>
                  <a:pt x="203211" y="99710"/>
                  <a:pt x="203211" y="103978"/>
                </a:cubicBezTo>
                <a:cubicBezTo>
                  <a:pt x="203211" y="108246"/>
                  <a:pt x="206592" y="111705"/>
                  <a:pt x="210762" y="111705"/>
                </a:cubicBezTo>
                <a:cubicBezTo>
                  <a:pt x="214932" y="111705"/>
                  <a:pt x="218313" y="108246"/>
                  <a:pt x="218313" y="103978"/>
                </a:cubicBezTo>
                <a:cubicBezTo>
                  <a:pt x="218313" y="99710"/>
                  <a:pt x="214932" y="96251"/>
                  <a:pt x="210762" y="96251"/>
                </a:cubicBezTo>
                <a:close/>
                <a:moveTo>
                  <a:pt x="210547" y="94064"/>
                </a:moveTo>
                <a:cubicBezTo>
                  <a:pt x="216132" y="94064"/>
                  <a:pt x="220429" y="98373"/>
                  <a:pt x="220429" y="103974"/>
                </a:cubicBezTo>
                <a:cubicBezTo>
                  <a:pt x="220429" y="110007"/>
                  <a:pt x="216132" y="114316"/>
                  <a:pt x="210547" y="114316"/>
                </a:cubicBezTo>
                <a:cubicBezTo>
                  <a:pt x="204961" y="114316"/>
                  <a:pt x="201094" y="110007"/>
                  <a:pt x="201094" y="103974"/>
                </a:cubicBezTo>
                <a:cubicBezTo>
                  <a:pt x="201094" y="98373"/>
                  <a:pt x="204961" y="94064"/>
                  <a:pt x="210547" y="94064"/>
                </a:cubicBezTo>
                <a:close/>
                <a:moveTo>
                  <a:pt x="77184" y="75223"/>
                </a:moveTo>
                <a:cubicBezTo>
                  <a:pt x="111172" y="75223"/>
                  <a:pt x="139137" y="102711"/>
                  <a:pt x="139137" y="137071"/>
                </a:cubicBezTo>
                <a:cubicBezTo>
                  <a:pt x="139137" y="140506"/>
                  <a:pt x="138707" y="143513"/>
                  <a:pt x="138277" y="146949"/>
                </a:cubicBezTo>
                <a:cubicBezTo>
                  <a:pt x="136126" y="146090"/>
                  <a:pt x="133544" y="145231"/>
                  <a:pt x="131393" y="145231"/>
                </a:cubicBezTo>
                <a:lnTo>
                  <a:pt x="121928" y="144801"/>
                </a:lnTo>
                <a:cubicBezTo>
                  <a:pt x="109882" y="144801"/>
                  <a:pt x="98696" y="153391"/>
                  <a:pt x="95254" y="164558"/>
                </a:cubicBezTo>
                <a:lnTo>
                  <a:pt x="84498" y="198489"/>
                </a:lnTo>
                <a:cubicBezTo>
                  <a:pt x="81917" y="198918"/>
                  <a:pt x="79766" y="199348"/>
                  <a:pt x="77184" y="199348"/>
                </a:cubicBezTo>
                <a:cubicBezTo>
                  <a:pt x="42766" y="199348"/>
                  <a:pt x="14801" y="171430"/>
                  <a:pt x="14801" y="137071"/>
                </a:cubicBezTo>
                <a:cubicBezTo>
                  <a:pt x="14801" y="102711"/>
                  <a:pt x="42766" y="75223"/>
                  <a:pt x="77184" y="75223"/>
                </a:cubicBezTo>
                <a:close/>
                <a:moveTo>
                  <a:pt x="214035" y="37442"/>
                </a:moveTo>
                <a:lnTo>
                  <a:pt x="216909" y="38196"/>
                </a:lnTo>
                <a:lnTo>
                  <a:pt x="218420" y="41341"/>
                </a:lnTo>
                <a:close/>
                <a:moveTo>
                  <a:pt x="212713" y="27516"/>
                </a:moveTo>
                <a:cubicBezTo>
                  <a:pt x="226485" y="27516"/>
                  <a:pt x="231219" y="35673"/>
                  <a:pt x="231219" y="43402"/>
                </a:cubicBezTo>
                <a:cubicBezTo>
                  <a:pt x="231219" y="51130"/>
                  <a:pt x="226915" y="56711"/>
                  <a:pt x="220890" y="63581"/>
                </a:cubicBezTo>
                <a:cubicBezTo>
                  <a:pt x="215295" y="70451"/>
                  <a:pt x="212713" y="76462"/>
                  <a:pt x="213143" y="83331"/>
                </a:cubicBezTo>
                <a:lnTo>
                  <a:pt x="213574" y="84190"/>
                </a:lnTo>
                <a:lnTo>
                  <a:pt x="207979" y="84190"/>
                </a:lnTo>
                <a:cubicBezTo>
                  <a:pt x="207979" y="83331"/>
                  <a:pt x="208409" y="82472"/>
                  <a:pt x="208409" y="81614"/>
                </a:cubicBezTo>
                <a:cubicBezTo>
                  <a:pt x="208409" y="81184"/>
                  <a:pt x="209700" y="70021"/>
                  <a:pt x="215295" y="63581"/>
                </a:cubicBezTo>
                <a:cubicBezTo>
                  <a:pt x="221320" y="56711"/>
                  <a:pt x="224333" y="51130"/>
                  <a:pt x="224333" y="44690"/>
                </a:cubicBezTo>
                <a:cubicBezTo>
                  <a:pt x="224333" y="36961"/>
                  <a:pt x="219168" y="32238"/>
                  <a:pt x="210561" y="31809"/>
                </a:cubicBezTo>
                <a:cubicBezTo>
                  <a:pt x="206688" y="31809"/>
                  <a:pt x="202384" y="33097"/>
                  <a:pt x="198941" y="34815"/>
                </a:cubicBezTo>
                <a:lnTo>
                  <a:pt x="197650" y="31380"/>
                </a:lnTo>
                <a:cubicBezTo>
                  <a:pt x="198080" y="31380"/>
                  <a:pt x="206688" y="27516"/>
                  <a:pt x="212713" y="27516"/>
                </a:cubicBezTo>
                <a:close/>
                <a:moveTo>
                  <a:pt x="212713" y="22793"/>
                </a:moveTo>
                <a:cubicBezTo>
                  <a:pt x="228637" y="22793"/>
                  <a:pt x="235953" y="33097"/>
                  <a:pt x="235953" y="43402"/>
                </a:cubicBezTo>
                <a:cubicBezTo>
                  <a:pt x="235953" y="52418"/>
                  <a:pt x="230789" y="58858"/>
                  <a:pt x="224333" y="66587"/>
                </a:cubicBezTo>
                <a:cubicBezTo>
                  <a:pt x="219599" y="72597"/>
                  <a:pt x="217447" y="77320"/>
                  <a:pt x="217877" y="83331"/>
                </a:cubicBezTo>
                <a:lnTo>
                  <a:pt x="217877" y="84190"/>
                </a:lnTo>
                <a:cubicBezTo>
                  <a:pt x="217877" y="85478"/>
                  <a:pt x="217447" y="86766"/>
                  <a:pt x="216586" y="87625"/>
                </a:cubicBezTo>
                <a:cubicBezTo>
                  <a:pt x="215725" y="88483"/>
                  <a:pt x="214865" y="88913"/>
                  <a:pt x="213574" y="88913"/>
                </a:cubicBezTo>
                <a:lnTo>
                  <a:pt x="208409" y="88913"/>
                </a:lnTo>
                <a:cubicBezTo>
                  <a:pt x="205827" y="88913"/>
                  <a:pt x="203675" y="87195"/>
                  <a:pt x="203675" y="85049"/>
                </a:cubicBezTo>
                <a:cubicBezTo>
                  <a:pt x="203675" y="84190"/>
                  <a:pt x="203675" y="82472"/>
                  <a:pt x="203675" y="80755"/>
                </a:cubicBezTo>
                <a:cubicBezTo>
                  <a:pt x="203675" y="80326"/>
                  <a:pt x="204966" y="68304"/>
                  <a:pt x="211852" y="60576"/>
                </a:cubicBezTo>
                <a:cubicBezTo>
                  <a:pt x="217017" y="54565"/>
                  <a:pt x="220029" y="49842"/>
                  <a:pt x="220029" y="44690"/>
                </a:cubicBezTo>
                <a:lnTo>
                  <a:pt x="218420" y="41341"/>
                </a:lnTo>
                <a:lnTo>
                  <a:pt x="222169" y="44674"/>
                </a:lnTo>
                <a:cubicBezTo>
                  <a:pt x="222169" y="50262"/>
                  <a:pt x="219161" y="55420"/>
                  <a:pt x="213575" y="61867"/>
                </a:cubicBezTo>
                <a:cubicBezTo>
                  <a:pt x="207129" y="69603"/>
                  <a:pt x="205839" y="81208"/>
                  <a:pt x="205839" y="81208"/>
                </a:cubicBezTo>
                <a:cubicBezTo>
                  <a:pt x="205839" y="82498"/>
                  <a:pt x="205839" y="84217"/>
                  <a:pt x="205839" y="85077"/>
                </a:cubicBezTo>
                <a:cubicBezTo>
                  <a:pt x="205839" y="85936"/>
                  <a:pt x="207129" y="86796"/>
                  <a:pt x="208418" y="86796"/>
                </a:cubicBezTo>
                <a:lnTo>
                  <a:pt x="213575" y="86796"/>
                </a:lnTo>
                <a:cubicBezTo>
                  <a:pt x="214864" y="86796"/>
                  <a:pt x="215723" y="85506"/>
                  <a:pt x="215723" y="84217"/>
                </a:cubicBezTo>
                <a:lnTo>
                  <a:pt x="215723" y="83357"/>
                </a:lnTo>
                <a:cubicBezTo>
                  <a:pt x="215293" y="76910"/>
                  <a:pt x="217442" y="71752"/>
                  <a:pt x="222599" y="65305"/>
                </a:cubicBezTo>
                <a:cubicBezTo>
                  <a:pt x="228615" y="57998"/>
                  <a:pt x="233342" y="51981"/>
                  <a:pt x="233342" y="43385"/>
                </a:cubicBezTo>
                <a:cubicBezTo>
                  <a:pt x="233342" y="33929"/>
                  <a:pt x="226896" y="25333"/>
                  <a:pt x="212715" y="25333"/>
                </a:cubicBezTo>
                <a:cubicBezTo>
                  <a:pt x="205839" y="25333"/>
                  <a:pt x="196815" y="29201"/>
                  <a:pt x="196815" y="29201"/>
                </a:cubicBezTo>
                <a:cubicBezTo>
                  <a:pt x="195956" y="29631"/>
                  <a:pt x="195096" y="30920"/>
                  <a:pt x="195526" y="32210"/>
                </a:cubicBezTo>
                <a:lnTo>
                  <a:pt x="197675" y="38227"/>
                </a:lnTo>
                <a:cubicBezTo>
                  <a:pt x="201112" y="35648"/>
                  <a:pt x="205839" y="34359"/>
                  <a:pt x="210566" y="34359"/>
                </a:cubicBezTo>
                <a:lnTo>
                  <a:pt x="214035" y="37442"/>
                </a:lnTo>
                <a:lnTo>
                  <a:pt x="210561" y="36532"/>
                </a:lnTo>
                <a:cubicBezTo>
                  <a:pt x="206257" y="36532"/>
                  <a:pt x="201953" y="37820"/>
                  <a:pt x="199371" y="39967"/>
                </a:cubicBezTo>
                <a:lnTo>
                  <a:pt x="196789" y="41684"/>
                </a:lnTo>
                <a:lnTo>
                  <a:pt x="193346" y="33097"/>
                </a:lnTo>
                <a:cubicBezTo>
                  <a:pt x="192485" y="30950"/>
                  <a:pt x="193776" y="28374"/>
                  <a:pt x="195928" y="27086"/>
                </a:cubicBezTo>
                <a:cubicBezTo>
                  <a:pt x="196359" y="27086"/>
                  <a:pt x="205827" y="22793"/>
                  <a:pt x="212713" y="22793"/>
                </a:cubicBezTo>
                <a:close/>
                <a:moveTo>
                  <a:pt x="214011" y="11603"/>
                </a:moveTo>
                <a:cubicBezTo>
                  <a:pt x="186049" y="11603"/>
                  <a:pt x="163679" y="36958"/>
                  <a:pt x="163679" y="68330"/>
                </a:cubicBezTo>
                <a:cubicBezTo>
                  <a:pt x="163679" y="100132"/>
                  <a:pt x="186049" y="125487"/>
                  <a:pt x="214011" y="125487"/>
                </a:cubicBezTo>
                <a:cubicBezTo>
                  <a:pt x="241973" y="125487"/>
                  <a:pt x="264772" y="100132"/>
                  <a:pt x="264772" y="68330"/>
                </a:cubicBezTo>
                <a:cubicBezTo>
                  <a:pt x="264772" y="36958"/>
                  <a:pt x="241973" y="11603"/>
                  <a:pt x="214011" y="11603"/>
                </a:cubicBezTo>
                <a:close/>
                <a:moveTo>
                  <a:pt x="214011" y="0"/>
                </a:moveTo>
                <a:cubicBezTo>
                  <a:pt x="248425" y="0"/>
                  <a:pt x="276387" y="30942"/>
                  <a:pt x="276387" y="68330"/>
                </a:cubicBezTo>
                <a:cubicBezTo>
                  <a:pt x="276387" y="106148"/>
                  <a:pt x="248425" y="137090"/>
                  <a:pt x="214011" y="137090"/>
                </a:cubicBezTo>
                <a:cubicBezTo>
                  <a:pt x="199385" y="137090"/>
                  <a:pt x="185619" y="131074"/>
                  <a:pt x="174864" y="121619"/>
                </a:cubicBezTo>
                <a:lnTo>
                  <a:pt x="162389" y="140528"/>
                </a:lnTo>
                <a:cubicBezTo>
                  <a:pt x="161528" y="142247"/>
                  <a:pt x="159808" y="143107"/>
                  <a:pt x="157657" y="143107"/>
                </a:cubicBezTo>
                <a:cubicBezTo>
                  <a:pt x="156796" y="143107"/>
                  <a:pt x="155506" y="143107"/>
                  <a:pt x="154646" y="142247"/>
                </a:cubicBezTo>
                <a:cubicBezTo>
                  <a:pt x="152064" y="140528"/>
                  <a:pt x="151204" y="137090"/>
                  <a:pt x="152925" y="134512"/>
                </a:cubicBezTo>
                <a:lnTo>
                  <a:pt x="165830" y="114313"/>
                </a:lnTo>
                <a:cubicBezTo>
                  <a:pt x="165830" y="113884"/>
                  <a:pt x="166691" y="113454"/>
                  <a:pt x="167121" y="113024"/>
                </a:cubicBezTo>
                <a:cubicBezTo>
                  <a:pt x="157657" y="100991"/>
                  <a:pt x="152064" y="85520"/>
                  <a:pt x="152064" y="68330"/>
                </a:cubicBezTo>
                <a:cubicBezTo>
                  <a:pt x="152064" y="30942"/>
                  <a:pt x="180026" y="0"/>
                  <a:pt x="21401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copy-documents_72629"/>
          <p:cNvSpPr>
            <a:spLocks noChangeAspect="1"/>
          </p:cNvSpPr>
          <p:nvPr/>
        </p:nvSpPr>
        <p:spPr bwMode="auto">
          <a:xfrm>
            <a:off x="3022169" y="2865000"/>
            <a:ext cx="1378883" cy="1723911"/>
          </a:xfrm>
          <a:custGeom>
            <a:avLst/>
            <a:gdLst>
              <a:gd name="T0" fmla="*/ 33 w 1928"/>
              <a:gd name="T1" fmla="*/ 2414 h 2414"/>
              <a:gd name="T2" fmla="*/ 0 w 1928"/>
              <a:gd name="T3" fmla="*/ 522 h 2414"/>
              <a:gd name="T4" fmla="*/ 156 w 1928"/>
              <a:gd name="T5" fmla="*/ 488 h 2414"/>
              <a:gd name="T6" fmla="*/ 190 w 1928"/>
              <a:gd name="T7" fmla="*/ 329 h 2414"/>
              <a:gd name="T8" fmla="*/ 321 w 1928"/>
              <a:gd name="T9" fmla="*/ 198 h 2414"/>
              <a:gd name="T10" fmla="*/ 485 w 1928"/>
              <a:gd name="T11" fmla="*/ 164 h 2414"/>
              <a:gd name="T12" fmla="*/ 519 w 1928"/>
              <a:gd name="T13" fmla="*/ 0 h 2414"/>
              <a:gd name="T14" fmla="*/ 1928 w 1928"/>
              <a:gd name="T15" fmla="*/ 33 h 2414"/>
              <a:gd name="T16" fmla="*/ 1895 w 1928"/>
              <a:gd name="T17" fmla="*/ 1970 h 2414"/>
              <a:gd name="T18" fmla="*/ 1764 w 1928"/>
              <a:gd name="T19" fmla="*/ 2101 h 2414"/>
              <a:gd name="T20" fmla="*/ 1599 w 1928"/>
              <a:gd name="T21" fmla="*/ 2135 h 2414"/>
              <a:gd name="T22" fmla="*/ 1566 w 1928"/>
              <a:gd name="T23" fmla="*/ 2299 h 2414"/>
              <a:gd name="T24" fmla="*/ 1446 w 1928"/>
              <a:gd name="T25" fmla="*/ 2381 h 2414"/>
              <a:gd name="T26" fmla="*/ 67 w 1928"/>
              <a:gd name="T27" fmla="*/ 2348 h 2414"/>
              <a:gd name="T28" fmla="*/ 1380 w 1928"/>
              <a:gd name="T29" fmla="*/ 555 h 2414"/>
              <a:gd name="T30" fmla="*/ 67 w 1928"/>
              <a:gd name="T31" fmla="*/ 2348 h 2414"/>
              <a:gd name="T32" fmla="*/ 1533 w 1928"/>
              <a:gd name="T33" fmla="*/ 2233 h 2414"/>
              <a:gd name="T34" fmla="*/ 223 w 1928"/>
              <a:gd name="T35" fmla="*/ 396 h 2414"/>
              <a:gd name="T36" fmla="*/ 1413 w 1928"/>
              <a:gd name="T37" fmla="*/ 488 h 2414"/>
              <a:gd name="T38" fmla="*/ 1446 w 1928"/>
              <a:gd name="T39" fmla="*/ 2233 h 2414"/>
              <a:gd name="T40" fmla="*/ 1697 w 1928"/>
              <a:gd name="T41" fmla="*/ 2068 h 2414"/>
              <a:gd name="T42" fmla="*/ 388 w 1928"/>
              <a:gd name="T43" fmla="*/ 231 h 2414"/>
              <a:gd name="T44" fmla="*/ 1566 w 1928"/>
              <a:gd name="T45" fmla="*/ 329 h 2414"/>
              <a:gd name="T46" fmla="*/ 1599 w 1928"/>
              <a:gd name="T47" fmla="*/ 2068 h 2414"/>
              <a:gd name="T48" fmla="*/ 1862 w 1928"/>
              <a:gd name="T49" fmla="*/ 1904 h 2414"/>
              <a:gd name="T50" fmla="*/ 552 w 1928"/>
              <a:gd name="T51" fmla="*/ 67 h 2414"/>
              <a:gd name="T52" fmla="*/ 1730 w 1928"/>
              <a:gd name="T53" fmla="*/ 164 h 2414"/>
              <a:gd name="T54" fmla="*/ 1764 w 1928"/>
              <a:gd name="T55" fmla="*/ 1904 h 2414"/>
              <a:gd name="T56" fmla="*/ 243 w 1928"/>
              <a:gd name="T57" fmla="*/ 2025 h 2414"/>
              <a:gd name="T58" fmla="*/ 243 w 1928"/>
              <a:gd name="T59" fmla="*/ 1958 h 2414"/>
              <a:gd name="T60" fmla="*/ 1237 w 1928"/>
              <a:gd name="T61" fmla="*/ 1992 h 2414"/>
              <a:gd name="T62" fmla="*/ 1203 w 1928"/>
              <a:gd name="T63" fmla="*/ 1805 h 2414"/>
              <a:gd name="T64" fmla="*/ 210 w 1928"/>
              <a:gd name="T65" fmla="*/ 1771 h 2414"/>
              <a:gd name="T66" fmla="*/ 1203 w 1928"/>
              <a:gd name="T67" fmla="*/ 1738 h 2414"/>
              <a:gd name="T68" fmla="*/ 1203 w 1928"/>
              <a:gd name="T69" fmla="*/ 1805 h 2414"/>
              <a:gd name="T70" fmla="*/ 243 w 1928"/>
              <a:gd name="T71" fmla="*/ 1236 h 2414"/>
              <a:gd name="T72" fmla="*/ 243 w 1928"/>
              <a:gd name="T73" fmla="*/ 1169 h 2414"/>
              <a:gd name="T74" fmla="*/ 1237 w 1928"/>
              <a:gd name="T75" fmla="*/ 1202 h 2414"/>
              <a:gd name="T76" fmla="*/ 1203 w 1928"/>
              <a:gd name="T77" fmla="*/ 1015 h 2414"/>
              <a:gd name="T78" fmla="*/ 210 w 1928"/>
              <a:gd name="T79" fmla="*/ 982 h 2414"/>
              <a:gd name="T80" fmla="*/ 1203 w 1928"/>
              <a:gd name="T81" fmla="*/ 948 h 2414"/>
              <a:gd name="T82" fmla="*/ 1203 w 1928"/>
              <a:gd name="T83" fmla="*/ 1015 h 2414"/>
              <a:gd name="T84" fmla="*/ 243 w 1928"/>
              <a:gd name="T85" fmla="*/ 795 h 2414"/>
              <a:gd name="T86" fmla="*/ 243 w 1928"/>
              <a:gd name="T87" fmla="*/ 728 h 2414"/>
              <a:gd name="T88" fmla="*/ 1237 w 1928"/>
              <a:gd name="T89" fmla="*/ 761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28" h="2414">
                <a:moveTo>
                  <a:pt x="1413" y="2414"/>
                </a:moveTo>
                <a:lnTo>
                  <a:pt x="33" y="2414"/>
                </a:lnTo>
                <a:cubicBezTo>
                  <a:pt x="15" y="2414"/>
                  <a:pt x="0" y="2399"/>
                  <a:pt x="0" y="2381"/>
                </a:cubicBezTo>
                <a:lnTo>
                  <a:pt x="0" y="522"/>
                </a:lnTo>
                <a:cubicBezTo>
                  <a:pt x="0" y="503"/>
                  <a:pt x="15" y="488"/>
                  <a:pt x="33" y="488"/>
                </a:cubicBezTo>
                <a:lnTo>
                  <a:pt x="156" y="488"/>
                </a:lnTo>
                <a:lnTo>
                  <a:pt x="156" y="362"/>
                </a:lnTo>
                <a:cubicBezTo>
                  <a:pt x="156" y="344"/>
                  <a:pt x="171" y="329"/>
                  <a:pt x="190" y="329"/>
                </a:cubicBezTo>
                <a:lnTo>
                  <a:pt x="321" y="329"/>
                </a:lnTo>
                <a:lnTo>
                  <a:pt x="321" y="198"/>
                </a:lnTo>
                <a:cubicBezTo>
                  <a:pt x="321" y="179"/>
                  <a:pt x="336" y="164"/>
                  <a:pt x="354" y="164"/>
                </a:cubicBezTo>
                <a:lnTo>
                  <a:pt x="485" y="164"/>
                </a:lnTo>
                <a:lnTo>
                  <a:pt x="485" y="33"/>
                </a:lnTo>
                <a:cubicBezTo>
                  <a:pt x="485" y="15"/>
                  <a:pt x="500" y="0"/>
                  <a:pt x="519" y="0"/>
                </a:cubicBezTo>
                <a:lnTo>
                  <a:pt x="1895" y="0"/>
                </a:lnTo>
                <a:cubicBezTo>
                  <a:pt x="1913" y="0"/>
                  <a:pt x="1928" y="15"/>
                  <a:pt x="1928" y="33"/>
                </a:cubicBezTo>
                <a:lnTo>
                  <a:pt x="1928" y="1937"/>
                </a:lnTo>
                <a:cubicBezTo>
                  <a:pt x="1928" y="1955"/>
                  <a:pt x="1913" y="1970"/>
                  <a:pt x="1895" y="1970"/>
                </a:cubicBezTo>
                <a:lnTo>
                  <a:pt x="1764" y="1970"/>
                </a:lnTo>
                <a:lnTo>
                  <a:pt x="1764" y="2101"/>
                </a:lnTo>
                <a:cubicBezTo>
                  <a:pt x="1764" y="2120"/>
                  <a:pt x="1749" y="2135"/>
                  <a:pt x="1730" y="2135"/>
                </a:cubicBezTo>
                <a:lnTo>
                  <a:pt x="1599" y="2135"/>
                </a:lnTo>
                <a:lnTo>
                  <a:pt x="1599" y="2266"/>
                </a:lnTo>
                <a:cubicBezTo>
                  <a:pt x="1599" y="2284"/>
                  <a:pt x="1584" y="2299"/>
                  <a:pt x="1566" y="2299"/>
                </a:cubicBezTo>
                <a:lnTo>
                  <a:pt x="1446" y="2299"/>
                </a:lnTo>
                <a:lnTo>
                  <a:pt x="1446" y="2381"/>
                </a:lnTo>
                <a:cubicBezTo>
                  <a:pt x="1446" y="2399"/>
                  <a:pt x="1432" y="2414"/>
                  <a:pt x="1413" y="2414"/>
                </a:cubicBezTo>
                <a:close/>
                <a:moveTo>
                  <a:pt x="67" y="2348"/>
                </a:moveTo>
                <a:lnTo>
                  <a:pt x="1380" y="2348"/>
                </a:lnTo>
                <a:lnTo>
                  <a:pt x="1380" y="555"/>
                </a:lnTo>
                <a:lnTo>
                  <a:pt x="67" y="555"/>
                </a:lnTo>
                <a:lnTo>
                  <a:pt x="67" y="2348"/>
                </a:lnTo>
                <a:close/>
                <a:moveTo>
                  <a:pt x="1446" y="2233"/>
                </a:moveTo>
                <a:lnTo>
                  <a:pt x="1533" y="2233"/>
                </a:lnTo>
                <a:lnTo>
                  <a:pt x="1533" y="396"/>
                </a:lnTo>
                <a:lnTo>
                  <a:pt x="223" y="396"/>
                </a:lnTo>
                <a:lnTo>
                  <a:pt x="223" y="488"/>
                </a:lnTo>
                <a:lnTo>
                  <a:pt x="1413" y="488"/>
                </a:lnTo>
                <a:cubicBezTo>
                  <a:pt x="1432" y="488"/>
                  <a:pt x="1446" y="503"/>
                  <a:pt x="1446" y="522"/>
                </a:cubicBezTo>
                <a:lnTo>
                  <a:pt x="1446" y="2233"/>
                </a:lnTo>
                <a:close/>
                <a:moveTo>
                  <a:pt x="1599" y="2068"/>
                </a:moveTo>
                <a:lnTo>
                  <a:pt x="1697" y="2068"/>
                </a:lnTo>
                <a:lnTo>
                  <a:pt x="1697" y="231"/>
                </a:lnTo>
                <a:lnTo>
                  <a:pt x="388" y="231"/>
                </a:lnTo>
                <a:lnTo>
                  <a:pt x="388" y="329"/>
                </a:lnTo>
                <a:lnTo>
                  <a:pt x="1566" y="329"/>
                </a:lnTo>
                <a:cubicBezTo>
                  <a:pt x="1584" y="329"/>
                  <a:pt x="1599" y="344"/>
                  <a:pt x="1599" y="362"/>
                </a:cubicBezTo>
                <a:lnTo>
                  <a:pt x="1599" y="2068"/>
                </a:lnTo>
                <a:close/>
                <a:moveTo>
                  <a:pt x="1764" y="1904"/>
                </a:moveTo>
                <a:lnTo>
                  <a:pt x="1862" y="1904"/>
                </a:lnTo>
                <a:lnTo>
                  <a:pt x="1862" y="67"/>
                </a:lnTo>
                <a:lnTo>
                  <a:pt x="552" y="67"/>
                </a:lnTo>
                <a:lnTo>
                  <a:pt x="552" y="164"/>
                </a:lnTo>
                <a:lnTo>
                  <a:pt x="1730" y="164"/>
                </a:lnTo>
                <a:cubicBezTo>
                  <a:pt x="1749" y="164"/>
                  <a:pt x="1764" y="179"/>
                  <a:pt x="1764" y="198"/>
                </a:cubicBezTo>
                <a:lnTo>
                  <a:pt x="1764" y="1904"/>
                </a:lnTo>
                <a:close/>
                <a:moveTo>
                  <a:pt x="1203" y="2025"/>
                </a:moveTo>
                <a:lnTo>
                  <a:pt x="243" y="2025"/>
                </a:lnTo>
                <a:cubicBezTo>
                  <a:pt x="225" y="2025"/>
                  <a:pt x="210" y="2010"/>
                  <a:pt x="210" y="1992"/>
                </a:cubicBezTo>
                <a:cubicBezTo>
                  <a:pt x="210" y="1973"/>
                  <a:pt x="225" y="1958"/>
                  <a:pt x="243" y="1958"/>
                </a:cubicBezTo>
                <a:lnTo>
                  <a:pt x="1203" y="1958"/>
                </a:lnTo>
                <a:cubicBezTo>
                  <a:pt x="1222" y="1958"/>
                  <a:pt x="1237" y="1973"/>
                  <a:pt x="1237" y="1992"/>
                </a:cubicBezTo>
                <a:cubicBezTo>
                  <a:pt x="1237" y="2010"/>
                  <a:pt x="1222" y="2025"/>
                  <a:pt x="1203" y="2025"/>
                </a:cubicBezTo>
                <a:close/>
                <a:moveTo>
                  <a:pt x="1203" y="1805"/>
                </a:moveTo>
                <a:lnTo>
                  <a:pt x="243" y="1805"/>
                </a:lnTo>
                <a:cubicBezTo>
                  <a:pt x="225" y="1805"/>
                  <a:pt x="210" y="1790"/>
                  <a:pt x="210" y="1771"/>
                </a:cubicBezTo>
                <a:cubicBezTo>
                  <a:pt x="210" y="1753"/>
                  <a:pt x="225" y="1738"/>
                  <a:pt x="243" y="1738"/>
                </a:cubicBezTo>
                <a:lnTo>
                  <a:pt x="1203" y="1738"/>
                </a:lnTo>
                <a:cubicBezTo>
                  <a:pt x="1222" y="1738"/>
                  <a:pt x="1237" y="1753"/>
                  <a:pt x="1237" y="1771"/>
                </a:cubicBezTo>
                <a:cubicBezTo>
                  <a:pt x="1237" y="1790"/>
                  <a:pt x="1222" y="1805"/>
                  <a:pt x="1203" y="1805"/>
                </a:cubicBezTo>
                <a:close/>
                <a:moveTo>
                  <a:pt x="1203" y="1236"/>
                </a:moveTo>
                <a:lnTo>
                  <a:pt x="243" y="1236"/>
                </a:lnTo>
                <a:cubicBezTo>
                  <a:pt x="225" y="1236"/>
                  <a:pt x="210" y="1221"/>
                  <a:pt x="210" y="1202"/>
                </a:cubicBezTo>
                <a:cubicBezTo>
                  <a:pt x="210" y="1184"/>
                  <a:pt x="225" y="1169"/>
                  <a:pt x="243" y="1169"/>
                </a:cubicBezTo>
                <a:lnTo>
                  <a:pt x="1203" y="1169"/>
                </a:lnTo>
                <a:cubicBezTo>
                  <a:pt x="1222" y="1169"/>
                  <a:pt x="1237" y="1184"/>
                  <a:pt x="1237" y="1202"/>
                </a:cubicBezTo>
                <a:cubicBezTo>
                  <a:pt x="1237" y="1221"/>
                  <a:pt x="1222" y="1236"/>
                  <a:pt x="1203" y="1236"/>
                </a:cubicBezTo>
                <a:close/>
                <a:moveTo>
                  <a:pt x="1203" y="1015"/>
                </a:moveTo>
                <a:lnTo>
                  <a:pt x="243" y="1015"/>
                </a:lnTo>
                <a:cubicBezTo>
                  <a:pt x="225" y="1015"/>
                  <a:pt x="210" y="1000"/>
                  <a:pt x="210" y="982"/>
                </a:cubicBezTo>
                <a:cubicBezTo>
                  <a:pt x="210" y="963"/>
                  <a:pt x="225" y="948"/>
                  <a:pt x="243" y="948"/>
                </a:cubicBezTo>
                <a:lnTo>
                  <a:pt x="1203" y="948"/>
                </a:lnTo>
                <a:cubicBezTo>
                  <a:pt x="1222" y="948"/>
                  <a:pt x="1237" y="963"/>
                  <a:pt x="1237" y="982"/>
                </a:cubicBezTo>
                <a:cubicBezTo>
                  <a:pt x="1237" y="1000"/>
                  <a:pt x="1222" y="1015"/>
                  <a:pt x="1203" y="1015"/>
                </a:cubicBezTo>
                <a:close/>
                <a:moveTo>
                  <a:pt x="1203" y="795"/>
                </a:moveTo>
                <a:lnTo>
                  <a:pt x="243" y="795"/>
                </a:lnTo>
                <a:cubicBezTo>
                  <a:pt x="225" y="795"/>
                  <a:pt x="210" y="780"/>
                  <a:pt x="210" y="761"/>
                </a:cubicBezTo>
                <a:cubicBezTo>
                  <a:pt x="210" y="743"/>
                  <a:pt x="225" y="728"/>
                  <a:pt x="243" y="728"/>
                </a:cubicBezTo>
                <a:lnTo>
                  <a:pt x="1203" y="728"/>
                </a:lnTo>
                <a:cubicBezTo>
                  <a:pt x="1222" y="728"/>
                  <a:pt x="1237" y="743"/>
                  <a:pt x="1237" y="761"/>
                </a:cubicBezTo>
                <a:cubicBezTo>
                  <a:pt x="1237" y="780"/>
                  <a:pt x="1222" y="795"/>
                  <a:pt x="1203" y="7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90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Flume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背景概述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 descr="https://ask.qcloudimg.com/http-save/yehe-1253033/udylt7uqcq.jpeg?imageView2/2/w/16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61" y="1637008"/>
            <a:ext cx="9725871" cy="366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9264596" y="6642556"/>
            <a:ext cx="2927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https://cloud.tencent.com/developer/article/1074202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68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Flume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体系结构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2163" y="1573314"/>
            <a:ext cx="11312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Flume</a:t>
            </a:r>
            <a:r>
              <a:rPr lang="zh-CN" altLang="en-US" dirty="0"/>
              <a:t>是</a:t>
            </a:r>
            <a:r>
              <a:rPr lang="en-US" altLang="zh-CN" dirty="0"/>
              <a:t>Cloudera</a:t>
            </a:r>
            <a:r>
              <a:rPr lang="zh-CN" altLang="en-US" dirty="0"/>
              <a:t>提供的一个高可用的，高可靠的，分布式的海量日志采集、聚合和传输的系统，</a:t>
            </a:r>
            <a:r>
              <a:rPr lang="en-US" altLang="zh-CN" dirty="0"/>
              <a:t>Flume</a:t>
            </a:r>
            <a:r>
              <a:rPr lang="zh-CN" altLang="en-US" dirty="0"/>
              <a:t>支持在日志系统中定制各类数据发送方，用于收集数据；同时，</a:t>
            </a:r>
            <a:r>
              <a:rPr lang="en-US" altLang="zh-CN" dirty="0"/>
              <a:t>Flume</a:t>
            </a:r>
            <a:r>
              <a:rPr lang="zh-CN" altLang="en-US" dirty="0"/>
              <a:t>提供对数据进行简单处理，并写到各种数据接受方（可定制）的能力。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Flume</a:t>
            </a:r>
            <a:r>
              <a:rPr lang="zh-CN" altLang="en-US" dirty="0"/>
              <a:t>设计成一个分布式的管道架构，可以看作在数据源和目的地之间有一个</a:t>
            </a:r>
            <a:r>
              <a:rPr lang="en-US" altLang="zh-CN" dirty="0"/>
              <a:t>Agent</a:t>
            </a:r>
            <a:r>
              <a:rPr lang="zh-CN" altLang="en-US" dirty="0"/>
              <a:t>的网络，支持数据路由。</a:t>
            </a:r>
            <a:r>
              <a:rPr lang="en-US" altLang="zh-CN" dirty="0"/>
              <a:t>Flume</a:t>
            </a:r>
            <a:r>
              <a:rPr lang="zh-CN" altLang="en-US" dirty="0"/>
              <a:t>中传输的内容定义为事件</a:t>
            </a:r>
            <a:r>
              <a:rPr lang="en-US" altLang="zh-CN" dirty="0"/>
              <a:t>(Event)</a:t>
            </a:r>
            <a:r>
              <a:rPr lang="zh-CN" altLang="en-US" dirty="0"/>
              <a:t>，事件由</a:t>
            </a:r>
            <a:r>
              <a:rPr lang="en-US" altLang="zh-CN" dirty="0"/>
              <a:t>Headers(</a:t>
            </a:r>
            <a:r>
              <a:rPr lang="zh-CN" altLang="en-US" dirty="0"/>
              <a:t>包含元数据，</a:t>
            </a:r>
            <a:r>
              <a:rPr lang="en-US" altLang="zh-CN" dirty="0"/>
              <a:t>Meta Data)</a:t>
            </a:r>
            <a:r>
              <a:rPr lang="zh-CN" altLang="en-US" dirty="0"/>
              <a:t>和</a:t>
            </a:r>
            <a:r>
              <a:rPr lang="en-US" altLang="zh-CN" dirty="0"/>
              <a:t>Payload</a:t>
            </a:r>
            <a:r>
              <a:rPr lang="zh-CN" altLang="en-US" dirty="0"/>
              <a:t>组成。</a:t>
            </a:r>
          </a:p>
        </p:txBody>
      </p:sp>
      <p:pic>
        <p:nvPicPr>
          <p:cNvPr id="5" name="Picture 2" descr="http://s3.51cto.com/wyfs02/M02/7A/71/wKiom1apfrfipMnCAAAgSD1BXs8214.jpg-s_25266727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2" y="3782807"/>
            <a:ext cx="6795626" cy="97080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879997" y="4839447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Flume</a:t>
            </a:r>
            <a:r>
              <a:rPr lang="zh-CN" altLang="en-US" dirty="0"/>
              <a:t>数据流模型</a:t>
            </a:r>
          </a:p>
        </p:txBody>
      </p:sp>
      <p:pic>
        <p:nvPicPr>
          <p:cNvPr id="7" name="Picture 4" descr="http://s5.51cto.com/wyfs02/M02/7A/71/wKioL1apfv-DcIfyAABOGFo2If8676.jpg-s_9094940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00" y="3596901"/>
            <a:ext cx="3107345" cy="115671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9298261" y="4839447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Flume</a:t>
            </a:r>
            <a:r>
              <a:rPr lang="zh-CN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941731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Flume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体系结构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710" y="1395711"/>
            <a:ext cx="113326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Flume Agent</a:t>
            </a:r>
            <a:r>
              <a:rPr lang="zh-CN" altLang="en-US" dirty="0"/>
              <a:t>是一个</a:t>
            </a:r>
            <a:r>
              <a:rPr lang="en-US" altLang="zh-CN" dirty="0"/>
              <a:t>JVM</a:t>
            </a:r>
            <a:r>
              <a:rPr lang="zh-CN" altLang="en-US" dirty="0"/>
              <a:t>进程，它承载事件从外部源流向下一个目标（跳）的组件。</a:t>
            </a:r>
            <a:r>
              <a:rPr lang="en-US" altLang="zh-CN" dirty="0"/>
              <a:t>Flume</a:t>
            </a:r>
            <a:r>
              <a:rPr lang="zh-CN" altLang="en-US" dirty="0"/>
              <a:t>以</a:t>
            </a:r>
            <a:r>
              <a:rPr lang="en-US" altLang="zh-CN" dirty="0"/>
              <a:t>agent</a:t>
            </a:r>
            <a:r>
              <a:rPr lang="zh-CN" altLang="en-US" dirty="0"/>
              <a:t>为最小的独立运行单位。一个</a:t>
            </a:r>
            <a:r>
              <a:rPr lang="en-US" altLang="zh-CN" dirty="0"/>
              <a:t>agent</a:t>
            </a:r>
            <a:r>
              <a:rPr lang="zh-CN" altLang="en-US" dirty="0"/>
              <a:t>就是一个</a:t>
            </a:r>
            <a:r>
              <a:rPr lang="en-US" altLang="zh-CN" dirty="0"/>
              <a:t>JVM</a:t>
            </a:r>
            <a:r>
              <a:rPr lang="zh-CN" altLang="en-US" dirty="0"/>
              <a:t>。单</a:t>
            </a:r>
            <a:r>
              <a:rPr lang="en-US" altLang="zh-CN" dirty="0"/>
              <a:t>agent</a:t>
            </a:r>
            <a:r>
              <a:rPr lang="zh-CN" altLang="en-US" dirty="0"/>
              <a:t>由</a:t>
            </a:r>
            <a:r>
              <a:rPr lang="en-US" altLang="zh-CN" dirty="0"/>
              <a:t>Source</a:t>
            </a:r>
            <a:r>
              <a:rPr lang="zh-CN" altLang="en-US" dirty="0"/>
              <a:t>、</a:t>
            </a:r>
            <a:r>
              <a:rPr lang="en-US" altLang="zh-CN" dirty="0"/>
              <a:t>Sink</a:t>
            </a:r>
            <a:r>
              <a:rPr lang="zh-CN" altLang="en-US" dirty="0"/>
              <a:t>和</a:t>
            </a:r>
            <a:r>
              <a:rPr lang="en-US" altLang="zh-CN" dirty="0"/>
              <a:t>Channel</a:t>
            </a:r>
            <a:r>
              <a:rPr lang="zh-CN" altLang="en-US" dirty="0"/>
              <a:t>三大组件构成：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Source</a:t>
            </a:r>
            <a:r>
              <a:rPr lang="zh-CN" altLang="en-US" dirty="0"/>
              <a:t>：负责接收输入数据，并将数据写入</a:t>
            </a:r>
            <a:r>
              <a:rPr lang="en-US" altLang="zh-CN" dirty="0"/>
              <a:t>Channel</a:t>
            </a:r>
            <a:r>
              <a:rPr lang="zh-CN" altLang="en-US" dirty="0"/>
              <a:t>。</a:t>
            </a:r>
            <a:r>
              <a:rPr lang="en-US" altLang="zh-CN" dirty="0"/>
              <a:t>Flume</a:t>
            </a:r>
            <a:r>
              <a:rPr lang="zh-CN" altLang="en-US" dirty="0"/>
              <a:t>的</a:t>
            </a:r>
            <a:r>
              <a:rPr lang="en-US" altLang="zh-CN" dirty="0"/>
              <a:t>Source</a:t>
            </a:r>
            <a:r>
              <a:rPr lang="zh-CN" altLang="en-US" dirty="0"/>
              <a:t>支持</a:t>
            </a:r>
            <a:r>
              <a:rPr lang="en-US" altLang="zh-CN" dirty="0"/>
              <a:t>HTTP</a:t>
            </a:r>
            <a:r>
              <a:rPr lang="zh-CN" altLang="en-US" dirty="0"/>
              <a:t>，</a:t>
            </a:r>
            <a:r>
              <a:rPr lang="en-US" altLang="zh-CN" dirty="0"/>
              <a:t>JMS</a:t>
            </a:r>
            <a:r>
              <a:rPr lang="zh-CN" altLang="en-US" dirty="0"/>
              <a:t>，</a:t>
            </a:r>
            <a:r>
              <a:rPr lang="en-US" altLang="zh-CN" dirty="0"/>
              <a:t>RPC</a:t>
            </a:r>
            <a:r>
              <a:rPr lang="zh-CN" altLang="en-US" dirty="0"/>
              <a:t>，</a:t>
            </a:r>
            <a:r>
              <a:rPr lang="en-US" altLang="zh-CN" dirty="0" err="1"/>
              <a:t>NetCat</a:t>
            </a:r>
            <a:r>
              <a:rPr lang="zh-CN" altLang="en-US" dirty="0"/>
              <a:t>，</a:t>
            </a:r>
            <a:r>
              <a:rPr lang="en-US" altLang="zh-CN" dirty="0"/>
              <a:t>Exec</a:t>
            </a:r>
            <a:r>
              <a:rPr lang="zh-CN" altLang="en-US" dirty="0"/>
              <a:t>，</a:t>
            </a:r>
            <a:r>
              <a:rPr lang="en-US" altLang="zh-CN" dirty="0"/>
              <a:t>Spooling Directory</a:t>
            </a:r>
            <a:r>
              <a:rPr lang="zh-CN" altLang="en-US" dirty="0"/>
              <a:t>。其中</a:t>
            </a:r>
            <a:r>
              <a:rPr lang="en-US" altLang="zh-CN" dirty="0"/>
              <a:t>Spooling</a:t>
            </a:r>
            <a:r>
              <a:rPr lang="zh-CN" altLang="en-US" dirty="0"/>
              <a:t>支持监视一个目录或者文件，解析其中新生成的事件。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Channel</a:t>
            </a:r>
            <a:r>
              <a:rPr lang="zh-CN" altLang="en-US" dirty="0"/>
              <a:t>：缓存从</a:t>
            </a:r>
            <a:r>
              <a:rPr lang="en-US" altLang="zh-CN" dirty="0"/>
              <a:t>source</a:t>
            </a:r>
            <a:r>
              <a:rPr lang="zh-CN" altLang="en-US" dirty="0"/>
              <a:t>到</a:t>
            </a:r>
            <a:r>
              <a:rPr lang="en-US" altLang="zh-CN" dirty="0"/>
              <a:t>Sink</a:t>
            </a:r>
            <a:r>
              <a:rPr lang="zh-CN" altLang="en-US" dirty="0"/>
              <a:t>的中间数据。可使用不同的配置来做</a:t>
            </a:r>
            <a:r>
              <a:rPr lang="en-US" altLang="zh-CN" dirty="0"/>
              <a:t>Channel</a:t>
            </a:r>
            <a:r>
              <a:rPr lang="zh-CN" altLang="en-US" dirty="0"/>
              <a:t>，例如内存，文件，</a:t>
            </a:r>
            <a:r>
              <a:rPr lang="en-US" altLang="zh-CN" dirty="0"/>
              <a:t>JDBC</a:t>
            </a:r>
            <a:r>
              <a:rPr lang="zh-CN" altLang="en-US" dirty="0"/>
              <a:t>等。使用内存性能高但不持久，有可能丢数据。使用文件更可靠，但性能不如内存。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Sink</a:t>
            </a:r>
            <a:r>
              <a:rPr lang="zh-CN" altLang="en-US" dirty="0"/>
              <a:t>：负责从管道中读出数据并发给下一个</a:t>
            </a:r>
            <a:r>
              <a:rPr lang="en-US" altLang="zh-CN" dirty="0"/>
              <a:t>Agent</a:t>
            </a:r>
            <a:r>
              <a:rPr lang="zh-CN" altLang="en-US" dirty="0"/>
              <a:t>或者最终的目的地。</a:t>
            </a:r>
            <a:r>
              <a:rPr lang="en-US" altLang="zh-CN" dirty="0"/>
              <a:t>Sink</a:t>
            </a:r>
            <a:r>
              <a:rPr lang="zh-CN" altLang="en-US" dirty="0"/>
              <a:t>支持的不同目的地种类包括：</a:t>
            </a:r>
            <a:r>
              <a:rPr lang="en-US" altLang="zh-CN" dirty="0"/>
              <a:t>HDFS</a:t>
            </a:r>
            <a:r>
              <a:rPr lang="zh-CN" altLang="en-US" dirty="0"/>
              <a:t>，</a:t>
            </a:r>
            <a:r>
              <a:rPr lang="en-US" altLang="zh-CN" dirty="0"/>
              <a:t>HBASE</a:t>
            </a:r>
            <a:r>
              <a:rPr lang="zh-CN" altLang="en-US" dirty="0"/>
              <a:t>，</a:t>
            </a:r>
            <a:r>
              <a:rPr lang="en-US" altLang="zh-CN" dirty="0" err="1"/>
              <a:t>Solr</a:t>
            </a:r>
            <a:r>
              <a:rPr lang="zh-CN" altLang="en-US" dirty="0"/>
              <a:t>，</a:t>
            </a:r>
            <a:r>
              <a:rPr lang="en-US" altLang="zh-CN" dirty="0" err="1"/>
              <a:t>ElasticSearch</a:t>
            </a:r>
            <a:r>
              <a:rPr lang="zh-CN" altLang="en-US" dirty="0"/>
              <a:t>，</a:t>
            </a:r>
            <a:r>
              <a:rPr lang="en-US" altLang="zh-CN" dirty="0"/>
              <a:t>File</a:t>
            </a:r>
            <a:r>
              <a:rPr lang="zh-CN" altLang="en-US" dirty="0"/>
              <a:t>，</a:t>
            </a:r>
            <a:r>
              <a:rPr lang="en-US" altLang="zh-CN" dirty="0"/>
              <a:t>Logger</a:t>
            </a:r>
            <a:r>
              <a:rPr lang="zh-CN" altLang="en-US" dirty="0"/>
              <a:t>或者其它的</a:t>
            </a:r>
            <a:r>
              <a:rPr lang="en-US" altLang="zh-CN" dirty="0"/>
              <a:t>Flume Agent</a:t>
            </a:r>
            <a:r>
              <a:rPr lang="zh-CN" altLang="en-US" dirty="0"/>
              <a:t>。</a:t>
            </a:r>
          </a:p>
        </p:txBody>
      </p:sp>
      <p:pic>
        <p:nvPicPr>
          <p:cNvPr id="10" name="Picture 2" descr="å¾ç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175" y="4181107"/>
            <a:ext cx="6010275" cy="216217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040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Flume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体系结构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多种模式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098" name="Picture 2" descr="Two agents communicating over Avro R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29" y="1459155"/>
            <a:ext cx="5867400" cy="11620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fan-in flow using Avro RPC to consolidate events in one pl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28" y="3010103"/>
            <a:ext cx="5129347" cy="34664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 fan-out flow using a (multiplexing) channel sel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27" y="3010103"/>
            <a:ext cx="5943851" cy="34664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489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Flume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实例介绍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24" y="1085527"/>
            <a:ext cx="4437953" cy="55632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49184" y="3028344"/>
            <a:ext cx="5915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bin/flume-ng agent -n a1 -c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-f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/test-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conf.properties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Dflume.root.logger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INFO,console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2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数据采集概述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大数据分析流程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总体流程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3662" y="6642556"/>
            <a:ext cx="2358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https://zhuanlan.zhihu.com/p/34153370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74" y="1190842"/>
            <a:ext cx="8601400" cy="52549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525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数据采集概述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大数据分析流程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平台架构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2025215" y="1336786"/>
            <a:ext cx="8784976" cy="4902476"/>
            <a:chOff x="179512" y="1350060"/>
            <a:chExt cx="8784976" cy="5463316"/>
          </a:xfrm>
        </p:grpSpPr>
        <p:grpSp>
          <p:nvGrpSpPr>
            <p:cNvPr id="7" name="Group 5"/>
            <p:cNvGrpSpPr/>
            <p:nvPr/>
          </p:nvGrpSpPr>
          <p:grpSpPr>
            <a:xfrm>
              <a:off x="179512" y="1350060"/>
              <a:ext cx="8784976" cy="5463316"/>
              <a:chOff x="179512" y="1350060"/>
              <a:chExt cx="8784976" cy="5463316"/>
            </a:xfrm>
          </p:grpSpPr>
          <p:grpSp>
            <p:nvGrpSpPr>
              <p:cNvPr id="16" name="组合 49"/>
              <p:cNvGrpSpPr/>
              <p:nvPr/>
            </p:nvGrpSpPr>
            <p:grpSpPr>
              <a:xfrm>
                <a:off x="179512" y="1350060"/>
                <a:ext cx="8784976" cy="5463316"/>
                <a:chOff x="179512" y="1350060"/>
                <a:chExt cx="8784976" cy="5463316"/>
              </a:xfrm>
            </p:grpSpPr>
            <p:sp>
              <p:nvSpPr>
                <p:cNvPr id="23" name="矩形 5"/>
                <p:cNvSpPr/>
                <p:nvPr/>
              </p:nvSpPr>
              <p:spPr>
                <a:xfrm>
                  <a:off x="251520" y="6155974"/>
                  <a:ext cx="8496944" cy="6574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10"/>
                <p:cNvSpPr/>
                <p:nvPr/>
              </p:nvSpPr>
              <p:spPr>
                <a:xfrm>
                  <a:off x="251520" y="1350060"/>
                  <a:ext cx="8496944" cy="43831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6" name="直接连接符 22"/>
                <p:cNvCxnSpPr/>
                <p:nvPr/>
              </p:nvCxnSpPr>
              <p:spPr>
                <a:xfrm>
                  <a:off x="179512" y="5877272"/>
                  <a:ext cx="8784976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下箭头 21"/>
                <p:cNvSpPr/>
                <p:nvPr/>
              </p:nvSpPr>
              <p:spPr>
                <a:xfrm flipV="1">
                  <a:off x="2699792" y="5742586"/>
                  <a:ext cx="565077" cy="35071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下箭头 27"/>
                <p:cNvSpPr/>
                <p:nvPr/>
              </p:nvSpPr>
              <p:spPr>
                <a:xfrm flipV="1">
                  <a:off x="5868144" y="5733256"/>
                  <a:ext cx="576064" cy="36004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31"/>
                <p:cNvSpPr/>
                <p:nvPr/>
              </p:nvSpPr>
              <p:spPr>
                <a:xfrm>
                  <a:off x="935596" y="4931838"/>
                  <a:ext cx="6948772" cy="657402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32"/>
                <p:cNvSpPr/>
                <p:nvPr/>
              </p:nvSpPr>
              <p:spPr>
                <a:xfrm>
                  <a:off x="935596" y="3717032"/>
                  <a:ext cx="5374435" cy="1080120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3"/>
                <p:cNvSpPr/>
                <p:nvPr/>
              </p:nvSpPr>
              <p:spPr>
                <a:xfrm>
                  <a:off x="935596" y="2492896"/>
                  <a:ext cx="6948772" cy="1080120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4"/>
                <p:cNvSpPr/>
                <p:nvPr/>
              </p:nvSpPr>
              <p:spPr>
                <a:xfrm>
                  <a:off x="935596" y="1691478"/>
                  <a:ext cx="6948772" cy="596008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TextBox 30"/>
                <p:cNvSpPr txBox="1"/>
                <p:nvPr/>
              </p:nvSpPr>
              <p:spPr>
                <a:xfrm>
                  <a:off x="311976" y="5022467"/>
                  <a:ext cx="1235689" cy="33855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数据采集层</a:t>
                  </a:r>
                </a:p>
              </p:txBody>
            </p:sp>
            <p:sp>
              <p:nvSpPr>
                <p:cNvPr id="34" name="TextBox 31"/>
                <p:cNvSpPr txBox="1"/>
                <p:nvPr/>
              </p:nvSpPr>
              <p:spPr>
                <a:xfrm>
                  <a:off x="312928" y="2586390"/>
                  <a:ext cx="1234738" cy="33855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数据处理层</a:t>
                  </a:r>
                </a:p>
              </p:txBody>
            </p:sp>
            <p:sp>
              <p:nvSpPr>
                <p:cNvPr id="35" name="TextBox 32"/>
                <p:cNvSpPr txBox="1"/>
                <p:nvPr/>
              </p:nvSpPr>
              <p:spPr>
                <a:xfrm>
                  <a:off x="5214778" y="5088223"/>
                  <a:ext cx="930421" cy="33855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TextBox 33"/>
                <p:cNvSpPr txBox="1"/>
                <p:nvPr/>
              </p:nvSpPr>
              <p:spPr>
                <a:xfrm>
                  <a:off x="1818504" y="5088223"/>
                  <a:ext cx="1036325" cy="33855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批量采集</a:t>
                  </a:r>
                </a:p>
              </p:txBody>
            </p:sp>
            <p:sp>
              <p:nvSpPr>
                <p:cNvPr id="37" name="TextBox 34"/>
                <p:cNvSpPr txBox="1"/>
                <p:nvPr/>
              </p:nvSpPr>
              <p:spPr>
                <a:xfrm>
                  <a:off x="3264869" y="5075853"/>
                  <a:ext cx="1303445" cy="33855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网络爬虫</a:t>
                  </a:r>
                </a:p>
              </p:txBody>
            </p:sp>
            <p:sp>
              <p:nvSpPr>
                <p:cNvPr id="38" name="TextBox 35"/>
                <p:cNvSpPr txBox="1"/>
                <p:nvPr/>
              </p:nvSpPr>
              <p:spPr>
                <a:xfrm>
                  <a:off x="6660233" y="5075853"/>
                  <a:ext cx="1005574" cy="35092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流采集</a:t>
                  </a:r>
                </a:p>
              </p:txBody>
            </p:sp>
            <p:sp>
              <p:nvSpPr>
                <p:cNvPr id="39" name="矩形 50"/>
                <p:cNvSpPr/>
                <p:nvPr/>
              </p:nvSpPr>
              <p:spPr>
                <a:xfrm>
                  <a:off x="1763688" y="3886309"/>
                  <a:ext cx="1054765" cy="76682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分布式文件系统</a:t>
                  </a:r>
                </a:p>
              </p:txBody>
            </p:sp>
            <p:sp>
              <p:nvSpPr>
                <p:cNvPr id="40" name="矩形 53"/>
                <p:cNvSpPr/>
                <p:nvPr/>
              </p:nvSpPr>
              <p:spPr>
                <a:xfrm>
                  <a:off x="3445227" y="3886309"/>
                  <a:ext cx="1054765" cy="76682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关系</a:t>
                  </a:r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数据库</a:t>
                  </a:r>
                </a:p>
              </p:txBody>
            </p:sp>
            <p:sp>
              <p:nvSpPr>
                <p:cNvPr id="41" name="矩形 54"/>
                <p:cNvSpPr/>
                <p:nvPr/>
              </p:nvSpPr>
              <p:spPr>
                <a:xfrm>
                  <a:off x="5068754" y="3886309"/>
                  <a:ext cx="1056689" cy="76682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NoSQL</a:t>
                  </a: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数据库</a:t>
                  </a:r>
                </a:p>
              </p:txBody>
            </p:sp>
            <p:sp>
              <p:nvSpPr>
                <p:cNvPr id="42" name="TextBox 39"/>
                <p:cNvSpPr txBox="1"/>
                <p:nvPr/>
              </p:nvSpPr>
              <p:spPr>
                <a:xfrm>
                  <a:off x="337176" y="4047998"/>
                  <a:ext cx="1210489" cy="34746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数据存储层</a:t>
                  </a:r>
                </a:p>
              </p:txBody>
            </p:sp>
            <p:sp>
              <p:nvSpPr>
                <p:cNvPr id="43" name="TextBox 40"/>
                <p:cNvSpPr txBox="1"/>
                <p:nvPr/>
              </p:nvSpPr>
              <p:spPr>
                <a:xfrm>
                  <a:off x="3412571" y="2564904"/>
                  <a:ext cx="1303445" cy="33855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机器学习</a:t>
                  </a:r>
                </a:p>
              </p:txBody>
            </p:sp>
            <p:sp>
              <p:nvSpPr>
                <p:cNvPr id="44" name="TextBox 41"/>
                <p:cNvSpPr txBox="1"/>
                <p:nvPr/>
              </p:nvSpPr>
              <p:spPr>
                <a:xfrm>
                  <a:off x="1828395" y="2564904"/>
                  <a:ext cx="1303445" cy="33855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数据挖掘</a:t>
                  </a:r>
                </a:p>
              </p:txBody>
            </p:sp>
            <p:sp>
              <p:nvSpPr>
                <p:cNvPr id="45" name="TextBox 42"/>
                <p:cNvSpPr txBox="1"/>
                <p:nvPr/>
              </p:nvSpPr>
              <p:spPr>
                <a:xfrm>
                  <a:off x="5148064" y="2564904"/>
                  <a:ext cx="1303445" cy="33855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搜索引擎</a:t>
                  </a:r>
                </a:p>
              </p:txBody>
            </p:sp>
            <p:sp>
              <p:nvSpPr>
                <p:cNvPr id="46" name="TextBox 43"/>
                <p:cNvSpPr txBox="1"/>
                <p:nvPr/>
              </p:nvSpPr>
              <p:spPr>
                <a:xfrm>
                  <a:off x="2267744" y="3096524"/>
                  <a:ext cx="1461403" cy="33855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批量处理引擎</a:t>
                  </a:r>
                </a:p>
              </p:txBody>
            </p:sp>
            <p:sp>
              <p:nvSpPr>
                <p:cNvPr id="47" name="TextBox 44"/>
                <p:cNvSpPr txBox="1"/>
                <p:nvPr/>
              </p:nvSpPr>
              <p:spPr>
                <a:xfrm>
                  <a:off x="6444208" y="3087776"/>
                  <a:ext cx="1221598" cy="33855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流处理引擎</a:t>
                  </a:r>
                </a:p>
              </p:txBody>
            </p:sp>
            <p:sp>
              <p:nvSpPr>
                <p:cNvPr id="48" name="TextBox 45"/>
                <p:cNvSpPr txBox="1"/>
                <p:nvPr/>
              </p:nvSpPr>
              <p:spPr>
                <a:xfrm>
                  <a:off x="4348675" y="3077816"/>
                  <a:ext cx="1303445" cy="33855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图处理引擎</a:t>
                  </a:r>
                </a:p>
              </p:txBody>
            </p:sp>
            <p:sp>
              <p:nvSpPr>
                <p:cNvPr id="49" name="TextBox 46"/>
                <p:cNvSpPr txBox="1"/>
                <p:nvPr/>
              </p:nvSpPr>
              <p:spPr>
                <a:xfrm>
                  <a:off x="1763688" y="1844824"/>
                  <a:ext cx="1303445" cy="33855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可视化</a:t>
                  </a:r>
                </a:p>
              </p:txBody>
            </p:sp>
            <p:sp>
              <p:nvSpPr>
                <p:cNvPr id="50" name="TextBox 47"/>
                <p:cNvSpPr txBox="1"/>
                <p:nvPr/>
              </p:nvSpPr>
              <p:spPr>
                <a:xfrm>
                  <a:off x="3412571" y="1844824"/>
                  <a:ext cx="1303445" cy="33855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数据查询</a:t>
                  </a:r>
                </a:p>
              </p:txBody>
            </p:sp>
            <p:sp>
              <p:nvSpPr>
                <p:cNvPr id="51" name="TextBox 48"/>
                <p:cNvSpPr txBox="1"/>
                <p:nvPr/>
              </p:nvSpPr>
              <p:spPr>
                <a:xfrm>
                  <a:off x="5068755" y="1844824"/>
                  <a:ext cx="1303445" cy="33855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统计分析</a:t>
                  </a:r>
                </a:p>
              </p:txBody>
            </p:sp>
            <p:sp>
              <p:nvSpPr>
                <p:cNvPr id="52" name="TextBox 50"/>
                <p:cNvSpPr txBox="1"/>
                <p:nvPr/>
              </p:nvSpPr>
              <p:spPr>
                <a:xfrm>
                  <a:off x="6804248" y="1844824"/>
                  <a:ext cx="648072" cy="3484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3" name="TextBox 51"/>
                <p:cNvSpPr txBox="1"/>
                <p:nvPr/>
              </p:nvSpPr>
              <p:spPr>
                <a:xfrm>
                  <a:off x="312927" y="1844824"/>
                  <a:ext cx="1234738" cy="34332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服务封装层</a:t>
                  </a:r>
                </a:p>
              </p:txBody>
            </p:sp>
            <p:sp>
              <p:nvSpPr>
                <p:cNvPr id="54" name="TextBox 52"/>
                <p:cNvSpPr txBox="1"/>
                <p:nvPr/>
              </p:nvSpPr>
              <p:spPr>
                <a:xfrm>
                  <a:off x="1547664" y="6309320"/>
                  <a:ext cx="1303445" cy="33855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业务数据</a:t>
                  </a:r>
                </a:p>
              </p:txBody>
            </p:sp>
            <p:sp>
              <p:nvSpPr>
                <p:cNvPr id="55" name="TextBox 53"/>
                <p:cNvSpPr txBox="1"/>
                <p:nvPr/>
              </p:nvSpPr>
              <p:spPr>
                <a:xfrm>
                  <a:off x="3491880" y="6309320"/>
                  <a:ext cx="1303445" cy="33855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互联网数据</a:t>
                  </a:r>
                </a:p>
              </p:txBody>
            </p:sp>
            <p:sp>
              <p:nvSpPr>
                <p:cNvPr id="56" name="TextBox 54"/>
                <p:cNvSpPr txBox="1"/>
                <p:nvPr/>
              </p:nvSpPr>
              <p:spPr>
                <a:xfrm>
                  <a:off x="5428795" y="6309320"/>
                  <a:ext cx="1303445" cy="33855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物联网数据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7342990" y="6309320"/>
                  <a:ext cx="943405" cy="33855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</a:t>
                  </a:r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024930" y="3108868"/>
                  <a:ext cx="840184" cy="338554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lIns="36000" rIns="36000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引擎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986313" y="1642155"/>
                  <a:ext cx="582845" cy="392951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tIns="108000" bIns="108000" rtlCol="0">
                  <a:spAutoFit/>
                </a:bodyPr>
                <a:lstStyle/>
                <a:p>
                  <a:pPr algn="ctr">
                    <a:lnSpc>
                      <a:spcPct val="170000"/>
                    </a:lnSpc>
                    <a:spcBef>
                      <a:spcPts val="3600"/>
                    </a:spcBef>
                    <a:spcAft>
                      <a:spcPts val="3600"/>
                    </a:spcAft>
                  </a:pPr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数据安全与隐私保护</a:t>
                  </a:r>
                </a:p>
              </p:txBody>
            </p:sp>
          </p:grpSp>
          <p:sp>
            <p:nvSpPr>
              <p:cNvPr id="17" name="下箭头 21"/>
              <p:cNvSpPr/>
              <p:nvPr/>
            </p:nvSpPr>
            <p:spPr>
              <a:xfrm flipV="1">
                <a:off x="2701432" y="4725144"/>
                <a:ext cx="286392" cy="28803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下箭头 21"/>
              <p:cNvSpPr/>
              <p:nvPr/>
            </p:nvSpPr>
            <p:spPr>
              <a:xfrm flipV="1">
                <a:off x="4086025" y="4725144"/>
                <a:ext cx="286392" cy="28803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下箭头 18"/>
              <p:cNvSpPr/>
              <p:nvPr/>
            </p:nvSpPr>
            <p:spPr>
              <a:xfrm flipV="1">
                <a:off x="2699792" y="3501008"/>
                <a:ext cx="286392" cy="28803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下箭头 21"/>
              <p:cNvSpPr/>
              <p:nvPr/>
            </p:nvSpPr>
            <p:spPr>
              <a:xfrm flipV="1">
                <a:off x="4084385" y="3501008"/>
                <a:ext cx="286392" cy="28803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33"/>
              <p:cNvSpPr/>
              <p:nvPr/>
            </p:nvSpPr>
            <p:spPr>
              <a:xfrm>
                <a:off x="1475656" y="3021808"/>
                <a:ext cx="6222305" cy="469870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下箭头 21"/>
              <p:cNvSpPr/>
              <p:nvPr/>
            </p:nvSpPr>
            <p:spPr>
              <a:xfrm flipV="1">
                <a:off x="7032402" y="3615260"/>
                <a:ext cx="310588" cy="50342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下箭头 21"/>
            <p:cNvSpPr/>
            <p:nvPr/>
          </p:nvSpPr>
          <p:spPr>
            <a:xfrm flipV="1">
              <a:off x="2842988" y="2233027"/>
              <a:ext cx="286392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21"/>
            <p:cNvSpPr/>
            <p:nvPr/>
          </p:nvSpPr>
          <p:spPr>
            <a:xfrm flipV="1">
              <a:off x="4501632" y="2233027"/>
              <a:ext cx="286392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21"/>
            <p:cNvSpPr/>
            <p:nvPr/>
          </p:nvSpPr>
          <p:spPr>
            <a:xfrm flipV="1">
              <a:off x="6517856" y="2246175"/>
              <a:ext cx="286392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6804248" y="2576451"/>
              <a:ext cx="648072" cy="3484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0"/>
            <p:cNvSpPr/>
            <p:nvPr/>
          </p:nvSpPr>
          <p:spPr>
            <a:xfrm>
              <a:off x="7104896" y="4354054"/>
              <a:ext cx="165600" cy="8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ctangle 11"/>
            <p:cNvSpPr/>
            <p:nvPr/>
          </p:nvSpPr>
          <p:spPr>
            <a:xfrm>
              <a:off x="7104896" y="4644022"/>
              <a:ext cx="165600" cy="259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ctangle 12"/>
            <p:cNvSpPr/>
            <p:nvPr/>
          </p:nvSpPr>
          <p:spPr>
            <a:xfrm>
              <a:off x="7103863" y="4497948"/>
              <a:ext cx="165600" cy="8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3"/>
            <p:cNvSpPr/>
            <p:nvPr/>
          </p:nvSpPr>
          <p:spPr>
            <a:xfrm>
              <a:off x="7103863" y="4176250"/>
              <a:ext cx="165600" cy="830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34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数据采集概述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大数据分析流程 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技术框架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0" name="Group 4"/>
          <p:cNvGrpSpPr/>
          <p:nvPr/>
        </p:nvGrpSpPr>
        <p:grpSpPr>
          <a:xfrm>
            <a:off x="913802" y="1678239"/>
            <a:ext cx="10415519" cy="3711908"/>
            <a:chOff x="35496" y="1628800"/>
            <a:chExt cx="9001000" cy="3346835"/>
          </a:xfrm>
        </p:grpSpPr>
        <p:sp>
          <p:nvSpPr>
            <p:cNvPr id="61" name="Rounded Rectangle 5"/>
            <p:cNvSpPr/>
            <p:nvPr/>
          </p:nvSpPr>
          <p:spPr>
            <a:xfrm>
              <a:off x="1655168" y="1700808"/>
              <a:ext cx="1311509" cy="50405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SparkSQL</a:t>
              </a:r>
              <a:endParaRPr lang="zh-CN" altLang="en-US" dirty="0"/>
            </a:p>
          </p:txBody>
        </p:sp>
        <p:sp>
          <p:nvSpPr>
            <p:cNvPr id="62" name="Rounded Rectangle 6"/>
            <p:cNvSpPr/>
            <p:nvPr/>
          </p:nvSpPr>
          <p:spPr>
            <a:xfrm>
              <a:off x="3110694" y="1693508"/>
              <a:ext cx="1296144" cy="5247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Spark Streaming</a:t>
              </a:r>
              <a:endParaRPr lang="zh-CN" altLang="en-US" dirty="0"/>
            </a:p>
          </p:txBody>
        </p:sp>
        <p:sp>
          <p:nvSpPr>
            <p:cNvPr id="63" name="Rounded Rectangle 7"/>
            <p:cNvSpPr/>
            <p:nvPr/>
          </p:nvSpPr>
          <p:spPr>
            <a:xfrm>
              <a:off x="4535488" y="1680102"/>
              <a:ext cx="1008113" cy="5247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MLib</a:t>
              </a:r>
              <a:endParaRPr lang="zh-CN" altLang="en-US" dirty="0"/>
            </a:p>
          </p:txBody>
        </p:sp>
        <p:sp>
          <p:nvSpPr>
            <p:cNvPr id="64" name="Rounded Rectangle 8"/>
            <p:cNvSpPr/>
            <p:nvPr/>
          </p:nvSpPr>
          <p:spPr>
            <a:xfrm>
              <a:off x="5687616" y="1680102"/>
              <a:ext cx="1224136" cy="5247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GraphX</a:t>
              </a:r>
              <a:endParaRPr lang="zh-CN" altLang="en-US" dirty="0"/>
            </a:p>
          </p:txBody>
        </p:sp>
        <p:sp>
          <p:nvSpPr>
            <p:cNvPr id="65" name="Rounded Rectangle 9"/>
            <p:cNvSpPr/>
            <p:nvPr/>
          </p:nvSpPr>
          <p:spPr>
            <a:xfrm>
              <a:off x="35496" y="2519278"/>
              <a:ext cx="1368152" cy="5247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dirty="0"/>
                <a:t>MapReduce</a:t>
              </a:r>
              <a:endParaRPr lang="zh-CN" altLang="en-US" dirty="0"/>
            </a:p>
          </p:txBody>
        </p:sp>
        <p:sp>
          <p:nvSpPr>
            <p:cNvPr id="66" name="Rounded Rectangle 10"/>
            <p:cNvSpPr/>
            <p:nvPr/>
          </p:nvSpPr>
          <p:spPr>
            <a:xfrm>
              <a:off x="35496" y="1655182"/>
              <a:ext cx="1368152" cy="5247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Hive</a:t>
              </a:r>
              <a:endParaRPr lang="zh-CN" altLang="en-US" dirty="0"/>
            </a:p>
          </p:txBody>
        </p:sp>
        <p:sp>
          <p:nvSpPr>
            <p:cNvPr id="67" name="Rounded Rectangle 11"/>
            <p:cNvSpPr/>
            <p:nvPr/>
          </p:nvSpPr>
          <p:spPr>
            <a:xfrm>
              <a:off x="8172400" y="1680102"/>
              <a:ext cx="864096" cy="138885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dirty="0"/>
                <a:t>Storm</a:t>
              </a:r>
              <a:endParaRPr lang="zh-CN" altLang="en-US" dirty="0"/>
            </a:p>
          </p:txBody>
        </p:sp>
        <p:sp>
          <p:nvSpPr>
            <p:cNvPr id="68" name="Rounded Rectangle 12"/>
            <p:cNvSpPr/>
            <p:nvPr/>
          </p:nvSpPr>
          <p:spPr>
            <a:xfrm>
              <a:off x="7164288" y="1680102"/>
              <a:ext cx="864096" cy="138885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dirty="0"/>
                <a:t>Giraph</a:t>
              </a:r>
              <a:endParaRPr lang="zh-CN" altLang="en-US" dirty="0"/>
            </a:p>
          </p:txBody>
        </p:sp>
        <p:sp>
          <p:nvSpPr>
            <p:cNvPr id="69" name="Rounded Rectangle 13"/>
            <p:cNvSpPr/>
            <p:nvPr/>
          </p:nvSpPr>
          <p:spPr>
            <a:xfrm>
              <a:off x="1687868" y="2544198"/>
              <a:ext cx="5223883" cy="5247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Spark</a:t>
              </a:r>
              <a:endParaRPr lang="zh-CN" altLang="en-US" dirty="0"/>
            </a:p>
          </p:txBody>
        </p:sp>
        <p:sp>
          <p:nvSpPr>
            <p:cNvPr id="70" name="Rounded Rectangle 14"/>
            <p:cNvSpPr/>
            <p:nvPr/>
          </p:nvSpPr>
          <p:spPr>
            <a:xfrm>
              <a:off x="129171" y="3408294"/>
              <a:ext cx="7683189" cy="723951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Rounded Rectangle 15"/>
            <p:cNvSpPr/>
            <p:nvPr/>
          </p:nvSpPr>
          <p:spPr>
            <a:xfrm>
              <a:off x="1547664" y="1628800"/>
              <a:ext cx="5472608" cy="153287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Rounded Rectangle 16"/>
            <p:cNvSpPr/>
            <p:nvPr/>
          </p:nvSpPr>
          <p:spPr>
            <a:xfrm>
              <a:off x="323528" y="3501008"/>
              <a:ext cx="4392488" cy="50405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HDFS</a:t>
              </a:r>
              <a:endParaRPr lang="zh-CN" altLang="en-US" dirty="0"/>
            </a:p>
          </p:txBody>
        </p:sp>
        <p:sp>
          <p:nvSpPr>
            <p:cNvPr id="73" name="Rounded Rectangle 17"/>
            <p:cNvSpPr/>
            <p:nvPr/>
          </p:nvSpPr>
          <p:spPr>
            <a:xfrm>
              <a:off x="5063471" y="3501008"/>
              <a:ext cx="2604873" cy="50405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Swift</a:t>
              </a:r>
              <a:endParaRPr lang="zh-CN" altLang="en-US" dirty="0"/>
            </a:p>
          </p:txBody>
        </p:sp>
        <p:sp>
          <p:nvSpPr>
            <p:cNvPr id="74" name="Rounded Rectangle 18"/>
            <p:cNvSpPr/>
            <p:nvPr/>
          </p:nvSpPr>
          <p:spPr>
            <a:xfrm>
              <a:off x="8078725" y="3477243"/>
              <a:ext cx="957771" cy="5247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Kafka</a:t>
              </a:r>
              <a:endParaRPr lang="zh-CN" altLang="en-US" dirty="0"/>
            </a:p>
          </p:txBody>
        </p:sp>
        <p:sp>
          <p:nvSpPr>
            <p:cNvPr id="75" name="Rounded Rectangle 19"/>
            <p:cNvSpPr/>
            <p:nvPr/>
          </p:nvSpPr>
          <p:spPr>
            <a:xfrm>
              <a:off x="179512" y="4471579"/>
              <a:ext cx="2592288" cy="50405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Sqoop</a:t>
              </a:r>
              <a:endParaRPr lang="zh-CN" altLang="en-US" dirty="0"/>
            </a:p>
          </p:txBody>
        </p:sp>
        <p:sp>
          <p:nvSpPr>
            <p:cNvPr id="76" name="Rounded Rectangle 20"/>
            <p:cNvSpPr/>
            <p:nvPr/>
          </p:nvSpPr>
          <p:spPr>
            <a:xfrm>
              <a:off x="6084168" y="4471579"/>
              <a:ext cx="2880320" cy="50405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Flume</a:t>
              </a:r>
              <a:endParaRPr lang="zh-CN" altLang="en-US" dirty="0"/>
            </a:p>
          </p:txBody>
        </p:sp>
        <p:sp>
          <p:nvSpPr>
            <p:cNvPr id="77" name="Rounded Rectangle 21"/>
            <p:cNvSpPr/>
            <p:nvPr/>
          </p:nvSpPr>
          <p:spPr>
            <a:xfrm>
              <a:off x="3131840" y="4471579"/>
              <a:ext cx="2664296" cy="50405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Scrapy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22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数据采集概述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数据来源</a:t>
            </a:r>
          </a:p>
        </p:txBody>
      </p:sp>
      <p:grpSp>
        <p:nvGrpSpPr>
          <p:cNvPr id="78" name="bff77aa6-1184-4119-8932-ef59ae7c59fe" descr="zRcAAB+LCAAAAAAABADNVk1v4jAQ/S/e7o1dxXFIgBsUWPXQLVJRLysOKTHgKh8oMRKo4r+vE0IZk+DFUbLQUzv2pO/N88y8T/TAPNRDGLXQA9+tqfj9NXBjPmTuMnaD58ijvjibxNGaxpzRBPX+fOZJJkh6c/0NzW/tRPyZhSzYBFkY9Yyfhgi5WxDCRhYc0jkLXH/IloyLb4vIUzKh8ZyGPL/I4w1tofwP20yTfsXRZp2h3reOYAhkwGMWLgGaPBsZ31F5tgWyB1HkUzcsph+QlKW3Qfpj5EdxMfl41QZXXxYLNqfTFQ1oliWOpizk/dB7XbnesW6DmC1XPKRJkgde3j/onIO0XlskZp/Mrm+Slfj4t7H46XeMocBZCtr5//KRDpTPBGA62vLB7K6+fDAdG9frh3ETAtrlAo5GxG6bUEAJ9i0a0IEKEohGvwOl9AotKOVr9CBupAk75Rra+HHgOFBDCfYNutDGUEMLotFvQym9Qh/CfFOjD81G+tAp15CMnO5YGqQC9kxcYaEnaiQtRdiUfe9jk/BA6JDfPK3SXUYlpou8qdHEFfuWchon2UnhC+Bc6Bt6dIt6ZkuoJLZ1Xpsf3YzWKPTygOlkAVGENf0tslOgh0JmIYxm++Ju/8I0A8rA5n5jCXtnPuM7JSvrMqvsvycSoxKMU7rlKoiWDBEOkDT1BO7sJZ8gErTXFaQe6GfVLcwuZWHbl9EdmgaCOzxnNGZ+6uP683QoiHZJKM8f+bEnvoLpi4HdIx3IXJ/mUZi/pNaV76otM7cbZ55KUT/zq1Q+4+roTwbnRpPBVLByZFYd/cnQraO9VBC7MsSu/mToXJgMCkHqgS5XlxQ2orKwwsje3WgwpdGgop6ih9xx89wbHg46bCv4Bnwr40BUvOTdRio4B1yLdVCClL0DqeAd8CXzoFKlJvRnJdazD/gO/QORhoSSu7xUiZ6BqMS94SGhw7aChcC38hCWitfZmqtgInAtLkIJUrYRpIKNwJd8hEqVmtDLJbb0nIR5h07CkoaEirsp71ZLz0lU4t7wkPg329n+L8mrkjHNFwAA">
            <a:extLst>
              <a:ext uri="{FF2B5EF4-FFF2-40B4-BE49-F238E27FC236}">
                <a16:creationId xmlns:a16="http://schemas.microsoft.com/office/drawing/2014/main" id="{2886B6A5-6F30-4EC2-BEA8-59D3BA8EB158}"/>
              </a:ext>
            </a:extLst>
          </p:cNvPr>
          <p:cNvGrpSpPr>
            <a:grpSpLocks noChangeAspect="1"/>
          </p:cNvGrpSpPr>
          <p:nvPr/>
        </p:nvGrpSpPr>
        <p:grpSpPr>
          <a:xfrm>
            <a:off x="2306062" y="1478643"/>
            <a:ext cx="7579877" cy="3777835"/>
            <a:chOff x="2306062" y="1478643"/>
            <a:chExt cx="7579877" cy="3777835"/>
          </a:xfrm>
        </p:grpSpPr>
        <p:sp>
          <p:nvSpPr>
            <p:cNvPr id="79" name="CustomText">
              <a:extLst>
                <a:ext uri="{FF2B5EF4-FFF2-40B4-BE49-F238E27FC236}">
                  <a16:creationId xmlns:a16="http://schemas.microsoft.com/office/drawing/2014/main" id="{15236160-E351-42C2-84CB-741FB3718FC7}"/>
                </a:ext>
              </a:extLst>
            </p:cNvPr>
            <p:cNvSpPr/>
            <p:nvPr/>
          </p:nvSpPr>
          <p:spPr>
            <a:xfrm>
              <a:off x="8091642" y="2457840"/>
              <a:ext cx="1549663" cy="711164"/>
            </a:xfrm>
            <a:prstGeom prst="rect">
              <a:avLst/>
            </a:prstGeom>
            <a:noFill/>
          </p:spPr>
          <p:txBody>
            <a:bodyPr wrap="square" lIns="90000" tIns="46800" rIns="90000" bIns="46800" anchor="b">
              <a:normAutofit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ERP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CRM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、微博</a:t>
              </a:r>
              <a:endParaRPr kumimoji="0" lang="en-US" altLang="zh-CN" b="1" i="0" strike="noStrike" kern="1200" cap="none" spc="0" normalizeH="0" baseline="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CustomText">
              <a:extLst>
                <a:ext uri="{FF2B5EF4-FFF2-40B4-BE49-F238E27FC236}">
                  <a16:creationId xmlns:a16="http://schemas.microsoft.com/office/drawing/2014/main" id="{D5A0142B-1275-47C4-A3B3-D5B5E7ABA89A}"/>
                </a:ext>
              </a:extLst>
            </p:cNvPr>
            <p:cNvSpPr/>
            <p:nvPr/>
          </p:nvSpPr>
          <p:spPr>
            <a:xfrm>
              <a:off x="6178604" y="4689031"/>
              <a:ext cx="1913038" cy="358170"/>
            </a:xfrm>
            <a:prstGeom prst="rect">
              <a:avLst/>
            </a:prstGeom>
            <a:noFill/>
          </p:spPr>
          <p:txBody>
            <a:bodyPr wrap="square" lIns="90000" tIns="46800" rIns="90000" bIns="46800" anchor="b">
              <a:normAutofit fontScale="62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交通模拟等</a:t>
              </a:r>
              <a:endParaRPr kumimoji="0" lang="en-US" altLang="zh-CN" sz="3100" b="1" i="0" strike="noStrike" kern="1200" cap="none" spc="0" normalizeH="0" baseline="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ExtraShape1">
              <a:extLst>
                <a:ext uri="{FF2B5EF4-FFF2-40B4-BE49-F238E27FC236}">
                  <a16:creationId xmlns:a16="http://schemas.microsoft.com/office/drawing/2014/main" id="{D7325920-AB9B-4382-9404-1044DDE93A7D}"/>
                </a:ext>
              </a:extLst>
            </p:cNvPr>
            <p:cNvSpPr/>
            <p:nvPr/>
          </p:nvSpPr>
          <p:spPr>
            <a:xfrm>
              <a:off x="6383994" y="1585686"/>
              <a:ext cx="1587500" cy="1587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ExtraShape2">
              <a:extLst>
                <a:ext uri="{FF2B5EF4-FFF2-40B4-BE49-F238E27FC236}">
                  <a16:creationId xmlns:a16="http://schemas.microsoft.com/office/drawing/2014/main" id="{B287CE7F-1E98-4E18-981F-5F06AA580994}"/>
                </a:ext>
              </a:extLst>
            </p:cNvPr>
            <p:cNvSpPr/>
            <p:nvPr/>
          </p:nvSpPr>
          <p:spPr>
            <a:xfrm>
              <a:off x="6583318" y="1785010"/>
              <a:ext cx="1188853" cy="1188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ExtraShape3">
              <a:extLst>
                <a:ext uri="{FF2B5EF4-FFF2-40B4-BE49-F238E27FC236}">
                  <a16:creationId xmlns:a16="http://schemas.microsoft.com/office/drawing/2014/main" id="{FDF3B04E-3CD6-4C30-A3D2-CB3AEDB1279E}"/>
                </a:ext>
              </a:extLst>
            </p:cNvPr>
            <p:cNvSpPr/>
            <p:nvPr/>
          </p:nvSpPr>
          <p:spPr>
            <a:xfrm>
              <a:off x="4469274" y="3668978"/>
              <a:ext cx="1587500" cy="1587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ExtraShape4">
              <a:extLst>
                <a:ext uri="{FF2B5EF4-FFF2-40B4-BE49-F238E27FC236}">
                  <a16:creationId xmlns:a16="http://schemas.microsoft.com/office/drawing/2014/main" id="{719F8AA1-40AA-42F9-AB2E-1F7E35A3381E}"/>
                </a:ext>
              </a:extLst>
            </p:cNvPr>
            <p:cNvSpPr/>
            <p:nvPr/>
          </p:nvSpPr>
          <p:spPr>
            <a:xfrm>
              <a:off x="4668598" y="3868302"/>
              <a:ext cx="1188853" cy="11888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ValueText1">
              <a:extLst>
                <a:ext uri="{FF2B5EF4-FFF2-40B4-BE49-F238E27FC236}">
                  <a16:creationId xmlns:a16="http://schemas.microsoft.com/office/drawing/2014/main" id="{EF5BA3D2-C890-43CF-9566-5FDCCD512675}"/>
                </a:ext>
              </a:extLst>
            </p:cNvPr>
            <p:cNvSpPr txBox="1"/>
            <p:nvPr/>
          </p:nvSpPr>
          <p:spPr>
            <a:xfrm>
              <a:off x="8184698" y="1806750"/>
              <a:ext cx="1103681" cy="5761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pPr algn="r"/>
              <a:r>
                <a:rPr lang="zh-CN" altLang="en-US" sz="800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业务系统</a:t>
              </a:r>
              <a:endParaRPr lang="en-US" sz="800" dirty="0">
                <a:solidFill>
                  <a:schemeClr val="accen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ValueText2">
              <a:extLst>
                <a:ext uri="{FF2B5EF4-FFF2-40B4-BE49-F238E27FC236}">
                  <a16:creationId xmlns:a16="http://schemas.microsoft.com/office/drawing/2014/main" id="{81D8ACE0-FC87-4264-A017-CB06DFEF9433}"/>
                </a:ext>
              </a:extLst>
            </p:cNvPr>
            <p:cNvSpPr txBox="1"/>
            <p:nvPr/>
          </p:nvSpPr>
          <p:spPr>
            <a:xfrm>
              <a:off x="6271660" y="4037941"/>
              <a:ext cx="1187919" cy="5761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pPr algn="r"/>
              <a:r>
                <a:rPr lang="zh-CN" altLang="en-US" sz="800" dirty="0">
                  <a:solidFill>
                    <a:schemeClr val="accent2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模拟数据</a:t>
              </a:r>
              <a:endParaRPr lang="en-US" sz="800" dirty="0">
                <a:solidFill>
                  <a:schemeClr val="accent2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IconShape1">
              <a:extLst>
                <a:ext uri="{FF2B5EF4-FFF2-40B4-BE49-F238E27FC236}">
                  <a16:creationId xmlns:a16="http://schemas.microsoft.com/office/drawing/2014/main" id="{BACE5ED3-7B0C-40D1-B442-BED0BAC8A094}"/>
                </a:ext>
              </a:extLst>
            </p:cNvPr>
            <p:cNvSpPr/>
            <p:nvPr/>
          </p:nvSpPr>
          <p:spPr bwMode="auto">
            <a:xfrm>
              <a:off x="7016936" y="2187242"/>
              <a:ext cx="324023" cy="391333"/>
            </a:xfrm>
            <a:custGeom>
              <a:avLst/>
              <a:gdLst>
                <a:gd name="T0" fmla="*/ 2922 w 3669"/>
                <a:gd name="T1" fmla="*/ 2944 h 4439"/>
                <a:gd name="T2" fmla="*/ 2343 w 3669"/>
                <a:gd name="T3" fmla="*/ 3219 h 4439"/>
                <a:gd name="T4" fmla="*/ 1333 w 3669"/>
                <a:gd name="T5" fmla="*/ 2629 h 4439"/>
                <a:gd name="T6" fmla="*/ 1495 w 3669"/>
                <a:gd name="T7" fmla="*/ 2166 h 4439"/>
                <a:gd name="T8" fmla="*/ 1354 w 3669"/>
                <a:gd name="T9" fmla="*/ 1732 h 4439"/>
                <a:gd name="T10" fmla="*/ 2318 w 3669"/>
                <a:gd name="T11" fmla="*/ 1186 h 4439"/>
                <a:gd name="T12" fmla="*/ 2922 w 3669"/>
                <a:gd name="T13" fmla="*/ 1495 h 4439"/>
                <a:gd name="T14" fmla="*/ 3669 w 3669"/>
                <a:gd name="T15" fmla="*/ 747 h 4439"/>
                <a:gd name="T16" fmla="*/ 2922 w 3669"/>
                <a:gd name="T17" fmla="*/ 0 h 4439"/>
                <a:gd name="T18" fmla="*/ 2174 w 3669"/>
                <a:gd name="T19" fmla="*/ 747 h 4439"/>
                <a:gd name="T20" fmla="*/ 2238 w 3669"/>
                <a:gd name="T21" fmla="*/ 1048 h 4439"/>
                <a:gd name="T22" fmla="*/ 1245 w 3669"/>
                <a:gd name="T23" fmla="*/ 1611 h 4439"/>
                <a:gd name="T24" fmla="*/ 747 w 3669"/>
                <a:gd name="T25" fmla="*/ 1419 h 4439"/>
                <a:gd name="T26" fmla="*/ 0 w 3669"/>
                <a:gd name="T27" fmla="*/ 2166 h 4439"/>
                <a:gd name="T28" fmla="*/ 747 w 3669"/>
                <a:gd name="T29" fmla="*/ 2914 h 4439"/>
                <a:gd name="T30" fmla="*/ 1218 w 3669"/>
                <a:gd name="T31" fmla="*/ 2746 h 4439"/>
                <a:gd name="T32" fmla="*/ 2256 w 3669"/>
                <a:gd name="T33" fmla="*/ 3353 h 4439"/>
                <a:gd name="T34" fmla="*/ 2174 w 3669"/>
                <a:gd name="T35" fmla="*/ 3691 h 4439"/>
                <a:gd name="T36" fmla="*/ 2922 w 3669"/>
                <a:gd name="T37" fmla="*/ 4439 h 4439"/>
                <a:gd name="T38" fmla="*/ 3669 w 3669"/>
                <a:gd name="T39" fmla="*/ 3691 h 4439"/>
                <a:gd name="T40" fmla="*/ 2922 w 3669"/>
                <a:gd name="T41" fmla="*/ 2944 h 4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69" h="4439">
                  <a:moveTo>
                    <a:pt x="2922" y="2944"/>
                  </a:moveTo>
                  <a:cubicBezTo>
                    <a:pt x="2689" y="2944"/>
                    <a:pt x="2480" y="3051"/>
                    <a:pt x="2343" y="3219"/>
                  </a:cubicBezTo>
                  <a:lnTo>
                    <a:pt x="1333" y="2629"/>
                  </a:lnTo>
                  <a:cubicBezTo>
                    <a:pt x="1434" y="2502"/>
                    <a:pt x="1495" y="2341"/>
                    <a:pt x="1495" y="2166"/>
                  </a:cubicBezTo>
                  <a:cubicBezTo>
                    <a:pt x="1495" y="2004"/>
                    <a:pt x="1442" y="1855"/>
                    <a:pt x="1354" y="1732"/>
                  </a:cubicBezTo>
                  <a:lnTo>
                    <a:pt x="2318" y="1186"/>
                  </a:lnTo>
                  <a:cubicBezTo>
                    <a:pt x="2454" y="1373"/>
                    <a:pt x="2673" y="1495"/>
                    <a:pt x="2922" y="1495"/>
                  </a:cubicBezTo>
                  <a:cubicBezTo>
                    <a:pt x="3334" y="1495"/>
                    <a:pt x="3669" y="1160"/>
                    <a:pt x="3669" y="747"/>
                  </a:cubicBezTo>
                  <a:cubicBezTo>
                    <a:pt x="3669" y="335"/>
                    <a:pt x="3334" y="0"/>
                    <a:pt x="2922" y="0"/>
                  </a:cubicBezTo>
                  <a:cubicBezTo>
                    <a:pt x="2510" y="0"/>
                    <a:pt x="2174" y="335"/>
                    <a:pt x="2174" y="747"/>
                  </a:cubicBezTo>
                  <a:cubicBezTo>
                    <a:pt x="2174" y="854"/>
                    <a:pt x="2197" y="956"/>
                    <a:pt x="2238" y="1048"/>
                  </a:cubicBezTo>
                  <a:lnTo>
                    <a:pt x="1245" y="1611"/>
                  </a:lnTo>
                  <a:cubicBezTo>
                    <a:pt x="1113" y="1492"/>
                    <a:pt x="939" y="1419"/>
                    <a:pt x="747" y="1419"/>
                  </a:cubicBezTo>
                  <a:cubicBezTo>
                    <a:pt x="335" y="1419"/>
                    <a:pt x="0" y="1754"/>
                    <a:pt x="0" y="2166"/>
                  </a:cubicBezTo>
                  <a:cubicBezTo>
                    <a:pt x="0" y="2578"/>
                    <a:pt x="335" y="2914"/>
                    <a:pt x="747" y="2914"/>
                  </a:cubicBezTo>
                  <a:cubicBezTo>
                    <a:pt x="925" y="2914"/>
                    <a:pt x="1089" y="2851"/>
                    <a:pt x="1218" y="2746"/>
                  </a:cubicBezTo>
                  <a:lnTo>
                    <a:pt x="2256" y="3353"/>
                  </a:lnTo>
                  <a:cubicBezTo>
                    <a:pt x="2204" y="3454"/>
                    <a:pt x="2174" y="3569"/>
                    <a:pt x="2174" y="3691"/>
                  </a:cubicBezTo>
                  <a:cubicBezTo>
                    <a:pt x="2174" y="4103"/>
                    <a:pt x="2510" y="4439"/>
                    <a:pt x="2922" y="4439"/>
                  </a:cubicBezTo>
                  <a:cubicBezTo>
                    <a:pt x="3334" y="4439"/>
                    <a:pt x="3669" y="4103"/>
                    <a:pt x="3669" y="3691"/>
                  </a:cubicBezTo>
                  <a:cubicBezTo>
                    <a:pt x="3669" y="3279"/>
                    <a:pt x="3334" y="2944"/>
                    <a:pt x="2922" y="2944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IconShape2">
              <a:extLst>
                <a:ext uri="{FF2B5EF4-FFF2-40B4-BE49-F238E27FC236}">
                  <a16:creationId xmlns:a16="http://schemas.microsoft.com/office/drawing/2014/main" id="{0C24EBA2-E146-4F53-8CC5-EFE2643D21A6}"/>
                </a:ext>
              </a:extLst>
            </p:cNvPr>
            <p:cNvSpPr/>
            <p:nvPr/>
          </p:nvSpPr>
          <p:spPr bwMode="auto">
            <a:xfrm>
              <a:off x="5080617" y="4267062"/>
              <a:ext cx="364814" cy="391332"/>
            </a:xfrm>
            <a:custGeom>
              <a:avLst/>
              <a:gdLst>
                <a:gd name="connsiteX0" fmla="*/ 16143 w 564989"/>
                <a:gd name="connsiteY0" fmla="*/ 573798 h 606057"/>
                <a:gd name="connsiteX1" fmla="*/ 548846 w 564989"/>
                <a:gd name="connsiteY1" fmla="*/ 573798 h 606057"/>
                <a:gd name="connsiteX2" fmla="*/ 564989 w 564989"/>
                <a:gd name="connsiteY2" fmla="*/ 589928 h 606057"/>
                <a:gd name="connsiteX3" fmla="*/ 548846 w 564989"/>
                <a:gd name="connsiteY3" fmla="*/ 606057 h 606057"/>
                <a:gd name="connsiteX4" fmla="*/ 16143 w 564989"/>
                <a:gd name="connsiteY4" fmla="*/ 606057 h 606057"/>
                <a:gd name="connsiteX5" fmla="*/ 0 w 564989"/>
                <a:gd name="connsiteY5" fmla="*/ 589928 h 606057"/>
                <a:gd name="connsiteX6" fmla="*/ 16143 w 564989"/>
                <a:gd name="connsiteY6" fmla="*/ 573798 h 606057"/>
                <a:gd name="connsiteX7" fmla="*/ 48465 w 564989"/>
                <a:gd name="connsiteY7" fmla="*/ 193425 h 606057"/>
                <a:gd name="connsiteX8" fmla="*/ 125915 w 564989"/>
                <a:gd name="connsiteY8" fmla="*/ 193425 h 606057"/>
                <a:gd name="connsiteX9" fmla="*/ 158186 w 564989"/>
                <a:gd name="connsiteY9" fmla="*/ 225663 h 606057"/>
                <a:gd name="connsiteX10" fmla="*/ 158186 w 564989"/>
                <a:gd name="connsiteY10" fmla="*/ 507746 h 606057"/>
                <a:gd name="connsiteX11" fmla="*/ 125915 w 564989"/>
                <a:gd name="connsiteY11" fmla="*/ 539984 h 606057"/>
                <a:gd name="connsiteX12" fmla="*/ 48465 w 564989"/>
                <a:gd name="connsiteY12" fmla="*/ 539984 h 606057"/>
                <a:gd name="connsiteX13" fmla="*/ 16194 w 564989"/>
                <a:gd name="connsiteY13" fmla="*/ 507746 h 606057"/>
                <a:gd name="connsiteX14" fmla="*/ 16194 w 564989"/>
                <a:gd name="connsiteY14" fmla="*/ 225663 h 606057"/>
                <a:gd name="connsiteX15" fmla="*/ 48465 w 564989"/>
                <a:gd name="connsiteY15" fmla="*/ 193425 h 606057"/>
                <a:gd name="connsiteX16" fmla="*/ 447906 w 564989"/>
                <a:gd name="connsiteY16" fmla="*/ 107142 h 606057"/>
                <a:gd name="connsiteX17" fmla="*/ 526217 w 564989"/>
                <a:gd name="connsiteY17" fmla="*/ 107142 h 606057"/>
                <a:gd name="connsiteX18" fmla="*/ 558511 w 564989"/>
                <a:gd name="connsiteY18" fmla="*/ 139384 h 606057"/>
                <a:gd name="connsiteX19" fmla="*/ 558511 w 564989"/>
                <a:gd name="connsiteY19" fmla="*/ 507742 h 606057"/>
                <a:gd name="connsiteX20" fmla="*/ 526217 w 564989"/>
                <a:gd name="connsiteY20" fmla="*/ 539984 h 606057"/>
                <a:gd name="connsiteX21" fmla="*/ 447906 w 564989"/>
                <a:gd name="connsiteY21" fmla="*/ 539984 h 606057"/>
                <a:gd name="connsiteX22" fmla="*/ 415612 w 564989"/>
                <a:gd name="connsiteY22" fmla="*/ 507742 h 606057"/>
                <a:gd name="connsiteX23" fmla="*/ 415612 w 564989"/>
                <a:gd name="connsiteY23" fmla="*/ 139384 h 606057"/>
                <a:gd name="connsiteX24" fmla="*/ 447906 w 564989"/>
                <a:gd name="connsiteY24" fmla="*/ 107142 h 606057"/>
                <a:gd name="connsiteX25" fmla="*/ 246967 w 564989"/>
                <a:gd name="connsiteY25" fmla="*/ 0 h 606057"/>
                <a:gd name="connsiteX26" fmla="*/ 325278 w 564989"/>
                <a:gd name="connsiteY26" fmla="*/ 0 h 606057"/>
                <a:gd name="connsiteX27" fmla="*/ 357572 w 564989"/>
                <a:gd name="connsiteY27" fmla="*/ 32238 h 606057"/>
                <a:gd name="connsiteX28" fmla="*/ 357572 w 564989"/>
                <a:gd name="connsiteY28" fmla="*/ 507746 h 606057"/>
                <a:gd name="connsiteX29" fmla="*/ 325278 w 564989"/>
                <a:gd name="connsiteY29" fmla="*/ 539984 h 606057"/>
                <a:gd name="connsiteX30" fmla="*/ 246967 w 564989"/>
                <a:gd name="connsiteY30" fmla="*/ 539984 h 606057"/>
                <a:gd name="connsiteX31" fmla="*/ 214673 w 564989"/>
                <a:gd name="connsiteY31" fmla="*/ 507746 h 606057"/>
                <a:gd name="connsiteX32" fmla="*/ 214673 w 564989"/>
                <a:gd name="connsiteY32" fmla="*/ 32238 h 606057"/>
                <a:gd name="connsiteX33" fmla="*/ 246967 w 564989"/>
                <a:gd name="connsiteY33" fmla="*/ 0 h 60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64989" h="606057">
                  <a:moveTo>
                    <a:pt x="16143" y="573798"/>
                  </a:moveTo>
                  <a:lnTo>
                    <a:pt x="548846" y="573798"/>
                  </a:lnTo>
                  <a:cubicBezTo>
                    <a:pt x="557725" y="573798"/>
                    <a:pt x="564989" y="581056"/>
                    <a:pt x="564989" y="589928"/>
                  </a:cubicBezTo>
                  <a:cubicBezTo>
                    <a:pt x="564989" y="598799"/>
                    <a:pt x="557725" y="606057"/>
                    <a:pt x="548846" y="606057"/>
                  </a:cubicBezTo>
                  <a:lnTo>
                    <a:pt x="16143" y="606057"/>
                  </a:lnTo>
                  <a:cubicBezTo>
                    <a:pt x="7264" y="606057"/>
                    <a:pt x="0" y="598799"/>
                    <a:pt x="0" y="589928"/>
                  </a:cubicBezTo>
                  <a:cubicBezTo>
                    <a:pt x="0" y="581056"/>
                    <a:pt x="7264" y="573798"/>
                    <a:pt x="16143" y="573798"/>
                  </a:cubicBezTo>
                  <a:close/>
                  <a:moveTo>
                    <a:pt x="48465" y="193425"/>
                  </a:moveTo>
                  <a:lnTo>
                    <a:pt x="125915" y="193425"/>
                  </a:lnTo>
                  <a:cubicBezTo>
                    <a:pt x="144471" y="193425"/>
                    <a:pt x="158186" y="207932"/>
                    <a:pt x="158186" y="225663"/>
                  </a:cubicBezTo>
                  <a:lnTo>
                    <a:pt x="158186" y="507746"/>
                  </a:lnTo>
                  <a:cubicBezTo>
                    <a:pt x="158186" y="525477"/>
                    <a:pt x="144471" y="539984"/>
                    <a:pt x="125915" y="539984"/>
                  </a:cubicBezTo>
                  <a:lnTo>
                    <a:pt x="48465" y="539984"/>
                  </a:lnTo>
                  <a:cubicBezTo>
                    <a:pt x="30716" y="539984"/>
                    <a:pt x="16194" y="525477"/>
                    <a:pt x="16194" y="507746"/>
                  </a:cubicBezTo>
                  <a:lnTo>
                    <a:pt x="16194" y="225663"/>
                  </a:lnTo>
                  <a:cubicBezTo>
                    <a:pt x="16194" y="207932"/>
                    <a:pt x="30716" y="193425"/>
                    <a:pt x="48465" y="193425"/>
                  </a:cubicBezTo>
                  <a:close/>
                  <a:moveTo>
                    <a:pt x="447906" y="107142"/>
                  </a:moveTo>
                  <a:lnTo>
                    <a:pt x="526217" y="107142"/>
                  </a:lnTo>
                  <a:cubicBezTo>
                    <a:pt x="543979" y="107142"/>
                    <a:pt x="558511" y="121651"/>
                    <a:pt x="558511" y="139384"/>
                  </a:cubicBezTo>
                  <a:lnTo>
                    <a:pt x="558511" y="507742"/>
                  </a:lnTo>
                  <a:cubicBezTo>
                    <a:pt x="558511" y="525475"/>
                    <a:pt x="543979" y="539984"/>
                    <a:pt x="526217" y="539984"/>
                  </a:cubicBezTo>
                  <a:lnTo>
                    <a:pt x="447906" y="539984"/>
                  </a:lnTo>
                  <a:cubicBezTo>
                    <a:pt x="430144" y="539984"/>
                    <a:pt x="415612" y="525475"/>
                    <a:pt x="415612" y="507742"/>
                  </a:cubicBezTo>
                  <a:lnTo>
                    <a:pt x="415612" y="139384"/>
                  </a:lnTo>
                  <a:cubicBezTo>
                    <a:pt x="415612" y="121651"/>
                    <a:pt x="430144" y="107142"/>
                    <a:pt x="447906" y="107142"/>
                  </a:cubicBezTo>
                  <a:close/>
                  <a:moveTo>
                    <a:pt x="246967" y="0"/>
                  </a:moveTo>
                  <a:lnTo>
                    <a:pt x="325278" y="0"/>
                  </a:lnTo>
                  <a:cubicBezTo>
                    <a:pt x="343040" y="0"/>
                    <a:pt x="357572" y="14507"/>
                    <a:pt x="357572" y="32238"/>
                  </a:cubicBezTo>
                  <a:lnTo>
                    <a:pt x="357572" y="507746"/>
                  </a:lnTo>
                  <a:cubicBezTo>
                    <a:pt x="357572" y="525477"/>
                    <a:pt x="343040" y="539984"/>
                    <a:pt x="325278" y="539984"/>
                  </a:cubicBezTo>
                  <a:lnTo>
                    <a:pt x="246967" y="539984"/>
                  </a:lnTo>
                  <a:cubicBezTo>
                    <a:pt x="229205" y="539984"/>
                    <a:pt x="214673" y="525477"/>
                    <a:pt x="214673" y="507746"/>
                  </a:cubicBezTo>
                  <a:lnTo>
                    <a:pt x="214673" y="32238"/>
                  </a:lnTo>
                  <a:cubicBezTo>
                    <a:pt x="214673" y="14507"/>
                    <a:pt x="229205" y="0"/>
                    <a:pt x="246967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89" name="ExtraShape">
              <a:extLst>
                <a:ext uri="{FF2B5EF4-FFF2-40B4-BE49-F238E27FC236}">
                  <a16:creationId xmlns:a16="http://schemas.microsoft.com/office/drawing/2014/main" id="{920D953E-5F29-4F44-9B37-593F83DA4B4E}"/>
                </a:ext>
              </a:extLst>
            </p:cNvPr>
            <p:cNvCxnSpPr>
              <a:cxnSpLocks/>
            </p:cNvCxnSpPr>
            <p:nvPr/>
          </p:nvCxnSpPr>
          <p:spPr>
            <a:xfrm>
              <a:off x="2306062" y="3429000"/>
              <a:ext cx="757987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xtraShape">
              <a:extLst>
                <a:ext uri="{FF2B5EF4-FFF2-40B4-BE49-F238E27FC236}">
                  <a16:creationId xmlns:a16="http://schemas.microsoft.com/office/drawing/2014/main" id="{F7F361FA-451B-443D-A957-088BED0238B3}"/>
                </a:ext>
              </a:extLst>
            </p:cNvPr>
            <p:cNvCxnSpPr/>
            <p:nvPr/>
          </p:nvCxnSpPr>
          <p:spPr>
            <a:xfrm>
              <a:off x="6096000" y="1478643"/>
              <a:ext cx="0" cy="195035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ValueShape1">
              <a:extLst>
                <a:ext uri="{FF2B5EF4-FFF2-40B4-BE49-F238E27FC236}">
                  <a16:creationId xmlns:a16="http://schemas.microsoft.com/office/drawing/2014/main" id="{3F2702B8-A819-4EEA-A431-13C634C87EF7}"/>
                </a:ext>
              </a:extLst>
            </p:cNvPr>
            <p:cNvSpPr/>
            <p:nvPr/>
          </p:nvSpPr>
          <p:spPr>
            <a:xfrm flipH="1">
              <a:off x="6386489" y="1585686"/>
              <a:ext cx="1583318" cy="1583318"/>
            </a:xfrm>
            <a:prstGeom prst="blockArc">
              <a:avLst>
                <a:gd name="adj1" fmla="val 16200000"/>
                <a:gd name="adj2" fmla="val 1991712"/>
                <a:gd name="adj3" fmla="val 12567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ValueShape2">
              <a:extLst>
                <a:ext uri="{FF2B5EF4-FFF2-40B4-BE49-F238E27FC236}">
                  <a16:creationId xmlns:a16="http://schemas.microsoft.com/office/drawing/2014/main" id="{3EDFD1D1-4760-4B63-8A2F-D2521DDEB72A}"/>
                </a:ext>
              </a:extLst>
            </p:cNvPr>
            <p:cNvSpPr/>
            <p:nvPr/>
          </p:nvSpPr>
          <p:spPr>
            <a:xfrm flipH="1">
              <a:off x="4471365" y="3671069"/>
              <a:ext cx="1583318" cy="1583318"/>
            </a:xfrm>
            <a:prstGeom prst="blockArc">
              <a:avLst>
                <a:gd name="adj1" fmla="val 16200000"/>
                <a:gd name="adj2" fmla="val 5616921"/>
                <a:gd name="adj3" fmla="val 12616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CustomText">
            <a:extLst>
              <a:ext uri="{FF2B5EF4-FFF2-40B4-BE49-F238E27FC236}">
                <a16:creationId xmlns:a16="http://schemas.microsoft.com/office/drawing/2014/main" id="{8B438B1C-5DBB-4FEC-9846-2D343B788B41}"/>
              </a:ext>
            </a:extLst>
          </p:cNvPr>
          <p:cNvSpPr/>
          <p:nvPr/>
        </p:nvSpPr>
        <p:spPr>
          <a:xfrm>
            <a:off x="4326053" y="2448295"/>
            <a:ext cx="1695449" cy="607821"/>
          </a:xfrm>
          <a:prstGeom prst="rect">
            <a:avLst/>
          </a:prstGeom>
          <a:noFill/>
        </p:spPr>
        <p:txBody>
          <a:bodyPr wrap="square" lIns="90000" tIns="46800" rIns="90000" bIns="46800" anchor="b">
            <a:no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strike="noStrike" kern="1200" cap="none" spc="0" normalizeH="0" baseline="0" noProof="0" dirty="0"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监控、医疗、科学仪器</a:t>
            </a:r>
            <a:endParaRPr kumimoji="0" lang="en-US" altLang="zh-CN" b="1" i="0" strike="noStrike" kern="1200" cap="none" spc="0" normalizeH="0" baseline="0" noProof="0" dirty="0"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ExtraShape5">
            <a:extLst>
              <a:ext uri="{FF2B5EF4-FFF2-40B4-BE49-F238E27FC236}">
                <a16:creationId xmlns:a16="http://schemas.microsoft.com/office/drawing/2014/main" id="{646A1528-123C-468F-A988-45E75E875050}"/>
              </a:ext>
            </a:extLst>
          </p:cNvPr>
          <p:cNvSpPr/>
          <p:nvPr/>
        </p:nvSpPr>
        <p:spPr>
          <a:xfrm>
            <a:off x="2511546" y="1434612"/>
            <a:ext cx="1587500" cy="15875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ExtraShape6">
            <a:extLst>
              <a:ext uri="{FF2B5EF4-FFF2-40B4-BE49-F238E27FC236}">
                <a16:creationId xmlns:a16="http://schemas.microsoft.com/office/drawing/2014/main" id="{94E8EB91-0794-4360-B339-E9C78713A3BB}"/>
              </a:ext>
            </a:extLst>
          </p:cNvPr>
          <p:cNvSpPr/>
          <p:nvPr/>
        </p:nvSpPr>
        <p:spPr>
          <a:xfrm>
            <a:off x="2710870" y="1633936"/>
            <a:ext cx="1188853" cy="1188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ValueText3">
            <a:extLst>
              <a:ext uri="{FF2B5EF4-FFF2-40B4-BE49-F238E27FC236}">
                <a16:creationId xmlns:a16="http://schemas.microsoft.com/office/drawing/2014/main" id="{E10E370B-0CB9-427F-BE11-DC1CF256568A}"/>
              </a:ext>
            </a:extLst>
          </p:cNvPr>
          <p:cNvSpPr txBox="1"/>
          <p:nvPr/>
        </p:nvSpPr>
        <p:spPr>
          <a:xfrm>
            <a:off x="4419108" y="1797206"/>
            <a:ext cx="1245679" cy="576160"/>
          </a:xfrm>
          <a:prstGeom prst="rect">
            <a:avLst/>
          </a:prstGeom>
          <a:noFill/>
          <a:ln>
            <a:noFill/>
          </a:ln>
        </p:spPr>
        <p:txBody>
          <a:bodyPr wrap="square" tIns="90000" bIns="90000" anchor="ctr" anchorCtr="0">
            <a:prstTxWarp prst="textPlain">
              <a:avLst/>
            </a:prstTxWarp>
            <a:noAutofit/>
          </a:bodyPr>
          <a:lstStyle/>
          <a:p>
            <a:pPr algn="r"/>
            <a:r>
              <a:rPr lang="zh-CN" altLang="en-US" sz="800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endParaRPr lang="en-US" sz="800" dirty="0">
              <a:solidFill>
                <a:schemeClr val="accent4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IconShape3">
            <a:extLst>
              <a:ext uri="{FF2B5EF4-FFF2-40B4-BE49-F238E27FC236}">
                <a16:creationId xmlns:a16="http://schemas.microsoft.com/office/drawing/2014/main" id="{BC269058-38B0-4C8E-966A-7EBE3C17C402}"/>
              </a:ext>
            </a:extLst>
          </p:cNvPr>
          <p:cNvSpPr/>
          <p:nvPr/>
        </p:nvSpPr>
        <p:spPr bwMode="auto">
          <a:xfrm>
            <a:off x="3109630" y="2032986"/>
            <a:ext cx="391333" cy="390752"/>
          </a:xfrm>
          <a:custGeom>
            <a:avLst/>
            <a:gdLst>
              <a:gd name="connsiteX0" fmla="*/ 314908 w 606774"/>
              <a:gd name="connsiteY0" fmla="*/ 144967 h 605874"/>
              <a:gd name="connsiteX1" fmla="*/ 332463 w 606774"/>
              <a:gd name="connsiteY1" fmla="*/ 152733 h 605874"/>
              <a:gd name="connsiteX2" fmla="*/ 371086 w 606774"/>
              <a:gd name="connsiteY2" fmla="*/ 248648 h 605874"/>
              <a:gd name="connsiteX3" fmla="*/ 345943 w 606774"/>
              <a:gd name="connsiteY3" fmla="*/ 273652 h 605874"/>
              <a:gd name="connsiteX4" fmla="*/ 320895 w 606774"/>
              <a:gd name="connsiteY4" fmla="*/ 248648 h 605874"/>
              <a:gd name="connsiteX5" fmla="*/ 296038 w 606774"/>
              <a:gd name="connsiteY5" fmla="*/ 187281 h 605874"/>
              <a:gd name="connsiteX6" fmla="*/ 296994 w 606774"/>
              <a:gd name="connsiteY6" fmla="*/ 151874 h 605874"/>
              <a:gd name="connsiteX7" fmla="*/ 314908 w 606774"/>
              <a:gd name="connsiteY7" fmla="*/ 144967 h 605874"/>
              <a:gd name="connsiteX8" fmla="*/ 226175 w 606774"/>
              <a:gd name="connsiteY8" fmla="*/ 107542 h 605874"/>
              <a:gd name="connsiteX9" fmla="*/ 262324 w 606774"/>
              <a:gd name="connsiteY9" fmla="*/ 111934 h 605874"/>
              <a:gd name="connsiteX10" fmla="*/ 280590 w 606774"/>
              <a:gd name="connsiteY10" fmla="*/ 142386 h 605874"/>
              <a:gd name="connsiteX11" fmla="*/ 256203 w 606774"/>
              <a:gd name="connsiteY11" fmla="*/ 161383 h 605874"/>
              <a:gd name="connsiteX12" fmla="*/ 250083 w 606774"/>
              <a:gd name="connsiteY12" fmla="*/ 160620 h 605874"/>
              <a:gd name="connsiteX13" fmla="*/ 226175 w 606774"/>
              <a:gd name="connsiteY13" fmla="*/ 157660 h 605874"/>
              <a:gd name="connsiteX14" fmla="*/ 201023 w 606774"/>
              <a:gd name="connsiteY14" fmla="*/ 132553 h 605874"/>
              <a:gd name="connsiteX15" fmla="*/ 226175 w 606774"/>
              <a:gd name="connsiteY15" fmla="*/ 107542 h 605874"/>
              <a:gd name="connsiteX16" fmla="*/ 240497 w 606774"/>
              <a:gd name="connsiteY16" fmla="*/ 82367 h 605874"/>
              <a:gd name="connsiteX17" fmla="*/ 128649 w 606774"/>
              <a:gd name="connsiteY17" fmla="*/ 128562 h 605874"/>
              <a:gd name="connsiteX18" fmla="*/ 128649 w 606774"/>
              <a:gd name="connsiteY18" fmla="*/ 351709 h 605874"/>
              <a:gd name="connsiteX19" fmla="*/ 240497 w 606774"/>
              <a:gd name="connsiteY19" fmla="*/ 397999 h 605874"/>
              <a:gd name="connsiteX20" fmla="*/ 352249 w 606774"/>
              <a:gd name="connsiteY20" fmla="*/ 351709 h 605874"/>
              <a:gd name="connsiteX21" fmla="*/ 398518 w 606774"/>
              <a:gd name="connsiteY21" fmla="*/ 240136 h 605874"/>
              <a:gd name="connsiteX22" fmla="*/ 352249 w 606774"/>
              <a:gd name="connsiteY22" fmla="*/ 128562 h 605874"/>
              <a:gd name="connsiteX23" fmla="*/ 240497 w 606774"/>
              <a:gd name="connsiteY23" fmla="*/ 82367 h 605874"/>
              <a:gd name="connsiteX24" fmla="*/ 240497 w 606774"/>
              <a:gd name="connsiteY24" fmla="*/ 0 h 605874"/>
              <a:gd name="connsiteX25" fmla="*/ 410563 w 606774"/>
              <a:gd name="connsiteY25" fmla="*/ 70341 h 605874"/>
              <a:gd name="connsiteX26" fmla="*/ 481018 w 606774"/>
              <a:gd name="connsiteY26" fmla="*/ 240136 h 605874"/>
              <a:gd name="connsiteX27" fmla="*/ 439624 w 606774"/>
              <a:gd name="connsiteY27" fmla="*/ 374806 h 605874"/>
              <a:gd name="connsiteX28" fmla="*/ 593439 w 606774"/>
              <a:gd name="connsiteY28" fmla="*/ 528374 h 605874"/>
              <a:gd name="connsiteX29" fmla="*/ 593439 w 606774"/>
              <a:gd name="connsiteY29" fmla="*/ 592608 h 605874"/>
              <a:gd name="connsiteX30" fmla="*/ 561319 w 606774"/>
              <a:gd name="connsiteY30" fmla="*/ 605874 h 605874"/>
              <a:gd name="connsiteX31" fmla="*/ 529103 w 606774"/>
              <a:gd name="connsiteY31" fmla="*/ 592608 h 605874"/>
              <a:gd name="connsiteX32" fmla="*/ 375384 w 606774"/>
              <a:gd name="connsiteY32" fmla="*/ 439039 h 605874"/>
              <a:gd name="connsiteX33" fmla="*/ 240497 w 606774"/>
              <a:gd name="connsiteY33" fmla="*/ 480271 h 605874"/>
              <a:gd name="connsiteX34" fmla="*/ 70335 w 606774"/>
              <a:gd name="connsiteY34" fmla="*/ 409929 h 605874"/>
              <a:gd name="connsiteX35" fmla="*/ 70335 w 606774"/>
              <a:gd name="connsiteY35" fmla="*/ 70341 h 605874"/>
              <a:gd name="connsiteX36" fmla="*/ 240497 w 606774"/>
              <a:gd name="connsiteY36" fmla="*/ 0 h 60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6774" h="605874">
                <a:moveTo>
                  <a:pt x="314908" y="144967"/>
                </a:moveTo>
                <a:cubicBezTo>
                  <a:pt x="321325" y="145122"/>
                  <a:pt x="327683" y="147723"/>
                  <a:pt x="332463" y="152733"/>
                </a:cubicBezTo>
                <a:cubicBezTo>
                  <a:pt x="357319" y="178883"/>
                  <a:pt x="371086" y="212954"/>
                  <a:pt x="371086" y="248648"/>
                </a:cubicBezTo>
                <a:cubicBezTo>
                  <a:pt x="371086" y="262486"/>
                  <a:pt x="359805" y="273652"/>
                  <a:pt x="345943" y="273652"/>
                </a:cubicBezTo>
                <a:cubicBezTo>
                  <a:pt x="332080" y="273652"/>
                  <a:pt x="320895" y="262486"/>
                  <a:pt x="320895" y="248648"/>
                </a:cubicBezTo>
                <a:cubicBezTo>
                  <a:pt x="320895" y="225838"/>
                  <a:pt x="312100" y="204078"/>
                  <a:pt x="296038" y="187281"/>
                </a:cubicBezTo>
                <a:cubicBezTo>
                  <a:pt x="286478" y="177260"/>
                  <a:pt x="286956" y="161418"/>
                  <a:pt x="296994" y="151874"/>
                </a:cubicBezTo>
                <a:cubicBezTo>
                  <a:pt x="302013" y="147102"/>
                  <a:pt x="308491" y="144812"/>
                  <a:pt x="314908" y="144967"/>
                </a:cubicBezTo>
                <a:close/>
                <a:moveTo>
                  <a:pt x="226175" y="107542"/>
                </a:moveTo>
                <a:cubicBezTo>
                  <a:pt x="238416" y="107542"/>
                  <a:pt x="250561" y="108974"/>
                  <a:pt x="262324" y="111934"/>
                </a:cubicBezTo>
                <a:cubicBezTo>
                  <a:pt x="275808" y="115275"/>
                  <a:pt x="283937" y="128926"/>
                  <a:pt x="280590" y="142386"/>
                </a:cubicBezTo>
                <a:cubicBezTo>
                  <a:pt x="277721" y="153746"/>
                  <a:pt x="267488" y="161383"/>
                  <a:pt x="256203" y="161383"/>
                </a:cubicBezTo>
                <a:cubicBezTo>
                  <a:pt x="254195" y="161383"/>
                  <a:pt x="252187" y="161097"/>
                  <a:pt x="250083" y="160620"/>
                </a:cubicBezTo>
                <a:cubicBezTo>
                  <a:pt x="242337" y="158615"/>
                  <a:pt x="234303" y="157660"/>
                  <a:pt x="226175" y="157660"/>
                </a:cubicBezTo>
                <a:cubicBezTo>
                  <a:pt x="212308" y="157660"/>
                  <a:pt x="201023" y="146396"/>
                  <a:pt x="201023" y="132553"/>
                </a:cubicBezTo>
                <a:cubicBezTo>
                  <a:pt x="201023" y="118711"/>
                  <a:pt x="212308" y="107542"/>
                  <a:pt x="226175" y="107542"/>
                </a:cubicBezTo>
                <a:close/>
                <a:moveTo>
                  <a:pt x="240497" y="82367"/>
                </a:moveTo>
                <a:cubicBezTo>
                  <a:pt x="198243" y="82367"/>
                  <a:pt x="158571" y="98784"/>
                  <a:pt x="128649" y="128562"/>
                </a:cubicBezTo>
                <a:cubicBezTo>
                  <a:pt x="67085" y="190123"/>
                  <a:pt x="67085" y="290243"/>
                  <a:pt x="128649" y="351709"/>
                </a:cubicBezTo>
                <a:cubicBezTo>
                  <a:pt x="158571" y="381583"/>
                  <a:pt x="198243" y="397999"/>
                  <a:pt x="240497" y="397999"/>
                </a:cubicBezTo>
                <a:cubicBezTo>
                  <a:pt x="282655" y="397999"/>
                  <a:pt x="322328" y="381583"/>
                  <a:pt x="352249" y="351709"/>
                </a:cubicBezTo>
                <a:cubicBezTo>
                  <a:pt x="382075" y="321930"/>
                  <a:pt x="398518" y="282321"/>
                  <a:pt x="398518" y="240136"/>
                </a:cubicBezTo>
                <a:cubicBezTo>
                  <a:pt x="398518" y="198045"/>
                  <a:pt x="382075" y="158341"/>
                  <a:pt x="352249" y="128562"/>
                </a:cubicBezTo>
                <a:cubicBezTo>
                  <a:pt x="322328" y="98784"/>
                  <a:pt x="282655" y="82367"/>
                  <a:pt x="240497" y="82367"/>
                </a:cubicBezTo>
                <a:close/>
                <a:moveTo>
                  <a:pt x="240497" y="0"/>
                </a:moveTo>
                <a:cubicBezTo>
                  <a:pt x="304738" y="0"/>
                  <a:pt x="365155" y="25006"/>
                  <a:pt x="410563" y="70341"/>
                </a:cubicBezTo>
                <a:cubicBezTo>
                  <a:pt x="455971" y="115678"/>
                  <a:pt x="481018" y="175998"/>
                  <a:pt x="481018" y="240136"/>
                </a:cubicBezTo>
                <a:cubicBezTo>
                  <a:pt x="481018" y="288907"/>
                  <a:pt x="466487" y="335388"/>
                  <a:pt x="439624" y="374806"/>
                </a:cubicBezTo>
                <a:lnTo>
                  <a:pt x="593439" y="528374"/>
                </a:lnTo>
                <a:cubicBezTo>
                  <a:pt x="611220" y="546127"/>
                  <a:pt x="611220" y="574855"/>
                  <a:pt x="593439" y="592608"/>
                </a:cubicBezTo>
                <a:cubicBezTo>
                  <a:pt x="584549" y="601484"/>
                  <a:pt x="572886" y="605874"/>
                  <a:pt x="561319" y="605874"/>
                </a:cubicBezTo>
                <a:cubicBezTo>
                  <a:pt x="549656" y="605874"/>
                  <a:pt x="537993" y="601484"/>
                  <a:pt x="529103" y="592608"/>
                </a:cubicBezTo>
                <a:lnTo>
                  <a:pt x="375384" y="439039"/>
                </a:lnTo>
                <a:cubicBezTo>
                  <a:pt x="335807" y="465859"/>
                  <a:pt x="289251" y="480271"/>
                  <a:pt x="240497" y="480271"/>
                </a:cubicBezTo>
                <a:cubicBezTo>
                  <a:pt x="176256" y="480271"/>
                  <a:pt x="115839" y="455360"/>
                  <a:pt x="70335" y="409929"/>
                </a:cubicBezTo>
                <a:cubicBezTo>
                  <a:pt x="-23445" y="316299"/>
                  <a:pt x="-23445" y="163972"/>
                  <a:pt x="70335" y="70341"/>
                </a:cubicBezTo>
                <a:cubicBezTo>
                  <a:pt x="115839" y="25006"/>
                  <a:pt x="176256" y="0"/>
                  <a:pt x="240497" y="0"/>
                </a:cubicBez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98" name="ValueShape3">
            <a:extLst>
              <a:ext uri="{FF2B5EF4-FFF2-40B4-BE49-F238E27FC236}">
                <a16:creationId xmlns:a16="http://schemas.microsoft.com/office/drawing/2014/main" id="{9327A6CF-48F2-40A8-8777-78F9DCBA9388}"/>
              </a:ext>
            </a:extLst>
          </p:cNvPr>
          <p:cNvSpPr/>
          <p:nvPr/>
        </p:nvSpPr>
        <p:spPr>
          <a:xfrm flipH="1">
            <a:off x="2513637" y="1436703"/>
            <a:ext cx="1583318" cy="1583318"/>
          </a:xfrm>
          <a:prstGeom prst="blockArc">
            <a:avLst>
              <a:gd name="adj1" fmla="val 16200000"/>
              <a:gd name="adj2" fmla="val 2663372"/>
              <a:gd name="adj3" fmla="val 12137"/>
            </a:avLst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7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" y="357607"/>
            <a:ext cx="246087" cy="575886"/>
          </a:xfrm>
          <a:prstGeom prst="rect">
            <a:avLst/>
          </a:prstGeom>
          <a:solidFill>
            <a:srgbClr val="FF4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rgbClr val="FF4957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6909" y="357607"/>
            <a:ext cx="11517461" cy="575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数据采集概述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数据特点</a:t>
            </a:r>
          </a:p>
        </p:txBody>
      </p:sp>
      <p:pic>
        <p:nvPicPr>
          <p:cNvPr id="4" name="Picture 2" descr="The Four V's of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808" y="1097232"/>
            <a:ext cx="8758991" cy="53815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12549" y="6642556"/>
            <a:ext cx="3379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</a:rPr>
              <a:t>引用自：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</a:rPr>
              <a:t>https://www.ibmbigdatahub.com/infographic/four-vs-big-data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04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9637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1396</Words>
  <Application>Microsoft Office PowerPoint</Application>
  <PresentationFormat>宽屏</PresentationFormat>
  <Paragraphs>239</Paragraphs>
  <Slides>46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等线</vt:lpstr>
      <vt:lpstr>等线 Light</vt:lpstr>
      <vt:lpstr>宋体</vt:lpstr>
      <vt:lpstr>微软雅黑</vt:lpstr>
      <vt:lpstr>微软雅黑 Light</vt:lpstr>
      <vt:lpstr>Arial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yanzhou</cp:lastModifiedBy>
  <cp:revision>6</cp:revision>
  <dcterms:created xsi:type="dcterms:W3CDTF">2020-04-13T10:03:19Z</dcterms:created>
  <dcterms:modified xsi:type="dcterms:W3CDTF">2021-09-08T00:26:46Z</dcterms:modified>
</cp:coreProperties>
</file>