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0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02:03:40.67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CF585-B700-44AE-898F-4A8180396B8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CFA60-E198-4713-911F-9CB55E007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0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48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75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99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33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8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380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70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894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9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7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0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91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90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8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95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97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46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59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34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2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0244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84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331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27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17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748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4816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483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8774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2020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1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67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31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961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482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88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1012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256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464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519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770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8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893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572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934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403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2085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7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8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24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9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573-0D0D-4046-9878-8035D581305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71E0-EBAB-485C-AB4D-618E24EB7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8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573-0D0D-4046-9878-8035D581305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71E0-EBAB-485C-AB4D-618E24EB7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88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573-0D0D-4046-9878-8035D581305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71E0-EBAB-485C-AB4D-618E24EB7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573-0D0D-4046-9878-8035D581305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71E0-EBAB-485C-AB4D-618E24EB7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573-0D0D-4046-9878-8035D581305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71E0-EBAB-485C-AB4D-618E24EB7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573-0D0D-4046-9878-8035D581305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71E0-EBAB-485C-AB4D-618E24EB7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573-0D0D-4046-9878-8035D581305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71E0-EBAB-485C-AB4D-618E24EB7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573-0D0D-4046-9878-8035D581305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71E0-EBAB-485C-AB4D-618E24EB7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3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573-0D0D-4046-9878-8035D581305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71E0-EBAB-485C-AB4D-618E24EB7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13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573-0D0D-4046-9878-8035D581305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71E0-EBAB-485C-AB4D-618E24EB7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9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4573-0D0D-4046-9878-8035D581305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771E0-EBAB-485C-AB4D-618E24EB7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6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B4573-0D0D-4046-9878-8035D5813052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771E0-EBAB-485C-AB4D-618E24EB7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mplab.cs.berkeley.edu/publication/tachyon-socc/" TargetMode="External"/><Relationship Id="rId13" Type="http://schemas.openxmlformats.org/officeDocument/2006/relationships/hyperlink" Target="https://amplab.cs.berkeley.edu/publication/shark-sql-and-rich-analytics-at-scale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amplab.cs.berkeley.edu/publication/spark-sql-relational-data-processing-in-spark/" TargetMode="External"/><Relationship Id="rId12" Type="http://schemas.openxmlformats.org/officeDocument/2006/relationships/hyperlink" Target="https://amplab.cs.berkeley.edu/publication/large-scale-estimation-in-cyberphysical-systems-using-streaming-data-a-case-study-with-smartphone-traces/" TargetMode="External"/><Relationship Id="rId17" Type="http://schemas.openxmlformats.org/officeDocument/2006/relationships/hyperlink" Target="https://amplab.cs.berkeley.edu/publication/mesos-a-platform-for-fine-grained-resource-sharing-in-the-data-center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amplab.cs.berkeley.edu/publication/resilient-distributed-datasets-a-fault-tolerant-abstraction-for-in-memory-cluster-computin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mplab.cs.berkeley.edu/publication/mllib-machine-learning-in-apache-spark/" TargetMode="External"/><Relationship Id="rId11" Type="http://schemas.openxmlformats.org/officeDocument/2006/relationships/hyperlink" Target="https://amplab.cs.berkeley.edu/publication/sparrow-distributed-low-latency-scheduling/" TargetMode="External"/><Relationship Id="rId5" Type="http://schemas.openxmlformats.org/officeDocument/2006/relationships/hyperlink" Target="https://amplab.cs.berkeley.edu/publication/sparkr-scaling-r-programs-with-spark/" TargetMode="External"/><Relationship Id="rId15" Type="http://schemas.openxmlformats.org/officeDocument/2006/relationships/hyperlink" Target="https://amplab.cs.berkeley.edu/publication/shark-fast-data-analysis-using-coarse-grained-distributed-memory-demonstration-paper/" TargetMode="External"/><Relationship Id="rId10" Type="http://schemas.openxmlformats.org/officeDocument/2006/relationships/hyperlink" Target="https://amplab.cs.berkeley.edu/publication/tachyon-memory-throughput-io-for-cluster-computing-frameworks/" TargetMode="External"/><Relationship Id="rId4" Type="http://schemas.openxmlformats.org/officeDocument/2006/relationships/hyperlink" Target="https://amplab.cs.berkeley.edu/publication/matrix-computations-and-optimization-in-apache-spark/" TargetMode="External"/><Relationship Id="rId9" Type="http://schemas.openxmlformats.org/officeDocument/2006/relationships/hyperlink" Target="https://amplab.cs.berkeley.edu/publication/discretized-streams-fault-tolerant-streaming-computation-at-scale/" TargetMode="External"/><Relationship Id="rId14" Type="http://schemas.openxmlformats.org/officeDocument/2006/relationships/hyperlink" Target="https://amplab.cs.berkeley.edu/publication/discretized-streams-an-efficient-and-fault-tolerant-model-for-stream-processing-on-large-clusters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2585522" y="2354317"/>
            <a:ext cx="4791376" cy="82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5332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大数据技术实践</a:t>
            </a:r>
            <a:endParaRPr lang="en-US" altLang="zh-CN" sz="5332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2652158" y="3268479"/>
            <a:ext cx="6681612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06" tIns="60953" rIns="121906" bIns="60953"/>
          <a:lstStyle/>
          <a:p>
            <a:pPr>
              <a:defRPr/>
            </a:pPr>
            <a:endParaRPr lang="zh-CN" altLang="en-US" sz="2399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2609" y="76862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2021-2022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学年第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学期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93723" y="3474551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yandengcheng@gmail.com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qq-penguin-shape_52088"/>
          <p:cNvSpPr>
            <a:spLocks noChangeAspect="1"/>
          </p:cNvSpPr>
          <p:nvPr/>
        </p:nvSpPr>
        <p:spPr bwMode="auto">
          <a:xfrm>
            <a:off x="2652158" y="4220680"/>
            <a:ext cx="454278" cy="443164"/>
          </a:xfrm>
          <a:custGeom>
            <a:avLst/>
            <a:gdLst>
              <a:gd name="T0" fmla="*/ 348 w 432"/>
              <a:gd name="T1" fmla="*/ 176 h 422"/>
              <a:gd name="T2" fmla="*/ 353 w 432"/>
              <a:gd name="T3" fmla="*/ 137 h 422"/>
              <a:gd name="T4" fmla="*/ 216 w 432"/>
              <a:gd name="T5" fmla="*/ 0 h 422"/>
              <a:gd name="T6" fmla="*/ 78 w 432"/>
              <a:gd name="T7" fmla="*/ 137 h 422"/>
              <a:gd name="T8" fmla="*/ 84 w 432"/>
              <a:gd name="T9" fmla="*/ 176 h 422"/>
              <a:gd name="T10" fmla="*/ 27 w 432"/>
              <a:gd name="T11" fmla="*/ 328 h 422"/>
              <a:gd name="T12" fmla="*/ 70 w 432"/>
              <a:gd name="T13" fmla="*/ 290 h 422"/>
              <a:gd name="T14" fmla="*/ 101 w 432"/>
              <a:gd name="T15" fmla="*/ 351 h 422"/>
              <a:gd name="T16" fmla="*/ 65 w 432"/>
              <a:gd name="T17" fmla="*/ 384 h 422"/>
              <a:gd name="T18" fmla="*/ 135 w 432"/>
              <a:gd name="T19" fmla="*/ 422 h 422"/>
              <a:gd name="T20" fmla="*/ 196 w 432"/>
              <a:gd name="T21" fmla="*/ 402 h 422"/>
              <a:gd name="T22" fmla="*/ 216 w 432"/>
              <a:gd name="T23" fmla="*/ 404 h 422"/>
              <a:gd name="T24" fmla="*/ 236 w 432"/>
              <a:gd name="T25" fmla="*/ 402 h 422"/>
              <a:gd name="T26" fmla="*/ 297 w 432"/>
              <a:gd name="T27" fmla="*/ 422 h 422"/>
              <a:gd name="T28" fmla="*/ 367 w 432"/>
              <a:gd name="T29" fmla="*/ 384 h 422"/>
              <a:gd name="T30" fmla="*/ 330 w 432"/>
              <a:gd name="T31" fmla="*/ 351 h 422"/>
              <a:gd name="T32" fmla="*/ 362 w 432"/>
              <a:gd name="T33" fmla="*/ 290 h 422"/>
              <a:gd name="T34" fmla="*/ 404 w 432"/>
              <a:gd name="T35" fmla="*/ 328 h 422"/>
              <a:gd name="T36" fmla="*/ 348 w 432"/>
              <a:gd name="T37" fmla="*/ 17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2" h="422">
                <a:moveTo>
                  <a:pt x="348" y="176"/>
                </a:moveTo>
                <a:cubicBezTo>
                  <a:pt x="351" y="164"/>
                  <a:pt x="353" y="151"/>
                  <a:pt x="353" y="137"/>
                </a:cubicBezTo>
                <a:cubicBezTo>
                  <a:pt x="353" y="61"/>
                  <a:pt x="292" y="0"/>
                  <a:pt x="216" y="0"/>
                </a:cubicBezTo>
                <a:cubicBezTo>
                  <a:pt x="140" y="0"/>
                  <a:pt x="78" y="61"/>
                  <a:pt x="78" y="137"/>
                </a:cubicBezTo>
                <a:cubicBezTo>
                  <a:pt x="78" y="151"/>
                  <a:pt x="80" y="164"/>
                  <a:pt x="84" y="176"/>
                </a:cubicBezTo>
                <a:cubicBezTo>
                  <a:pt x="67" y="190"/>
                  <a:pt x="0" y="250"/>
                  <a:pt x="27" y="328"/>
                </a:cubicBezTo>
                <a:cubicBezTo>
                  <a:pt x="27" y="328"/>
                  <a:pt x="51" y="326"/>
                  <a:pt x="70" y="290"/>
                </a:cubicBezTo>
                <a:cubicBezTo>
                  <a:pt x="76" y="313"/>
                  <a:pt x="86" y="334"/>
                  <a:pt x="101" y="351"/>
                </a:cubicBezTo>
                <a:cubicBezTo>
                  <a:pt x="80" y="357"/>
                  <a:pt x="65" y="370"/>
                  <a:pt x="65" y="384"/>
                </a:cubicBezTo>
                <a:cubicBezTo>
                  <a:pt x="65" y="405"/>
                  <a:pt x="96" y="422"/>
                  <a:pt x="135" y="422"/>
                </a:cubicBezTo>
                <a:cubicBezTo>
                  <a:pt x="161" y="422"/>
                  <a:pt x="184" y="414"/>
                  <a:pt x="196" y="402"/>
                </a:cubicBezTo>
                <a:cubicBezTo>
                  <a:pt x="202" y="403"/>
                  <a:pt x="209" y="404"/>
                  <a:pt x="216" y="404"/>
                </a:cubicBezTo>
                <a:cubicBezTo>
                  <a:pt x="223" y="404"/>
                  <a:pt x="229" y="403"/>
                  <a:pt x="236" y="402"/>
                </a:cubicBezTo>
                <a:cubicBezTo>
                  <a:pt x="248" y="414"/>
                  <a:pt x="271" y="422"/>
                  <a:pt x="297" y="422"/>
                </a:cubicBezTo>
                <a:cubicBezTo>
                  <a:pt x="335" y="422"/>
                  <a:pt x="367" y="405"/>
                  <a:pt x="367" y="384"/>
                </a:cubicBezTo>
                <a:cubicBezTo>
                  <a:pt x="367" y="370"/>
                  <a:pt x="352" y="357"/>
                  <a:pt x="330" y="351"/>
                </a:cubicBezTo>
                <a:cubicBezTo>
                  <a:pt x="345" y="334"/>
                  <a:pt x="356" y="313"/>
                  <a:pt x="362" y="290"/>
                </a:cubicBezTo>
                <a:cubicBezTo>
                  <a:pt x="381" y="326"/>
                  <a:pt x="404" y="328"/>
                  <a:pt x="404" y="328"/>
                </a:cubicBezTo>
                <a:cubicBezTo>
                  <a:pt x="432" y="250"/>
                  <a:pt x="365" y="190"/>
                  <a:pt x="348" y="17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smartphone-big-screen_78218"/>
          <p:cNvSpPr>
            <a:spLocks noChangeAspect="1"/>
          </p:cNvSpPr>
          <p:nvPr/>
        </p:nvSpPr>
        <p:spPr bwMode="auto">
          <a:xfrm>
            <a:off x="2736181" y="4945194"/>
            <a:ext cx="286234" cy="476318"/>
          </a:xfrm>
          <a:custGeom>
            <a:avLst/>
            <a:gdLst>
              <a:gd name="T0" fmla="*/ 395 w 477"/>
              <a:gd name="T1" fmla="*/ 0 h 795"/>
              <a:gd name="T2" fmla="*/ 82 w 477"/>
              <a:gd name="T3" fmla="*/ 0 h 795"/>
              <a:gd name="T4" fmla="*/ 0 w 477"/>
              <a:gd name="T5" fmla="*/ 82 h 795"/>
              <a:gd name="T6" fmla="*/ 0 w 477"/>
              <a:gd name="T7" fmla="*/ 90 h 795"/>
              <a:gd name="T8" fmla="*/ 0 w 477"/>
              <a:gd name="T9" fmla="*/ 649 h 795"/>
              <a:gd name="T10" fmla="*/ 0 w 477"/>
              <a:gd name="T11" fmla="*/ 713 h 795"/>
              <a:gd name="T12" fmla="*/ 82 w 477"/>
              <a:gd name="T13" fmla="*/ 795 h 795"/>
              <a:gd name="T14" fmla="*/ 395 w 477"/>
              <a:gd name="T15" fmla="*/ 795 h 795"/>
              <a:gd name="T16" fmla="*/ 477 w 477"/>
              <a:gd name="T17" fmla="*/ 713 h 795"/>
              <a:gd name="T18" fmla="*/ 477 w 477"/>
              <a:gd name="T19" fmla="*/ 649 h 795"/>
              <a:gd name="T20" fmla="*/ 477 w 477"/>
              <a:gd name="T21" fmla="*/ 90 h 795"/>
              <a:gd name="T22" fmla="*/ 477 w 477"/>
              <a:gd name="T23" fmla="*/ 82 h 795"/>
              <a:gd name="T24" fmla="*/ 395 w 477"/>
              <a:gd name="T25" fmla="*/ 0 h 795"/>
              <a:gd name="T26" fmla="*/ 238 w 477"/>
              <a:gd name="T27" fmla="*/ 752 h 795"/>
              <a:gd name="T28" fmla="*/ 199 w 477"/>
              <a:gd name="T29" fmla="*/ 712 h 795"/>
              <a:gd name="T30" fmla="*/ 238 w 477"/>
              <a:gd name="T31" fmla="*/ 672 h 795"/>
              <a:gd name="T32" fmla="*/ 278 w 477"/>
              <a:gd name="T33" fmla="*/ 712 h 795"/>
              <a:gd name="T34" fmla="*/ 238 w 477"/>
              <a:gd name="T35" fmla="*/ 752 h 795"/>
              <a:gd name="T36" fmla="*/ 437 w 477"/>
              <a:gd name="T37" fmla="*/ 629 h 795"/>
              <a:gd name="T38" fmla="*/ 40 w 477"/>
              <a:gd name="T39" fmla="*/ 629 h 795"/>
              <a:gd name="T40" fmla="*/ 40 w 477"/>
              <a:gd name="T41" fmla="*/ 110 h 795"/>
              <a:gd name="T42" fmla="*/ 437 w 477"/>
              <a:gd name="T43" fmla="*/ 110 h 795"/>
              <a:gd name="T44" fmla="*/ 437 w 477"/>
              <a:gd name="T45" fmla="*/ 629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" h="795">
                <a:moveTo>
                  <a:pt x="395" y="0"/>
                </a:moveTo>
                <a:lnTo>
                  <a:pt x="82" y="0"/>
                </a:lnTo>
                <a:cubicBezTo>
                  <a:pt x="37" y="0"/>
                  <a:pt x="0" y="37"/>
                  <a:pt x="0" y="82"/>
                </a:cubicBezTo>
                <a:lnTo>
                  <a:pt x="0" y="90"/>
                </a:lnTo>
                <a:lnTo>
                  <a:pt x="0" y="649"/>
                </a:lnTo>
                <a:lnTo>
                  <a:pt x="0" y="713"/>
                </a:lnTo>
                <a:cubicBezTo>
                  <a:pt x="0" y="758"/>
                  <a:pt x="37" y="795"/>
                  <a:pt x="82" y="795"/>
                </a:cubicBezTo>
                <a:lnTo>
                  <a:pt x="395" y="795"/>
                </a:lnTo>
                <a:cubicBezTo>
                  <a:pt x="440" y="795"/>
                  <a:pt x="477" y="758"/>
                  <a:pt x="477" y="713"/>
                </a:cubicBezTo>
                <a:lnTo>
                  <a:pt x="477" y="649"/>
                </a:lnTo>
                <a:lnTo>
                  <a:pt x="477" y="90"/>
                </a:lnTo>
                <a:lnTo>
                  <a:pt x="477" y="82"/>
                </a:lnTo>
                <a:cubicBezTo>
                  <a:pt x="477" y="37"/>
                  <a:pt x="440" y="0"/>
                  <a:pt x="395" y="0"/>
                </a:cubicBezTo>
                <a:close/>
                <a:moveTo>
                  <a:pt x="238" y="752"/>
                </a:moveTo>
                <a:cubicBezTo>
                  <a:pt x="216" y="752"/>
                  <a:pt x="199" y="734"/>
                  <a:pt x="199" y="712"/>
                </a:cubicBezTo>
                <a:cubicBezTo>
                  <a:pt x="199" y="690"/>
                  <a:pt x="216" y="672"/>
                  <a:pt x="238" y="672"/>
                </a:cubicBezTo>
                <a:cubicBezTo>
                  <a:pt x="260" y="672"/>
                  <a:pt x="278" y="690"/>
                  <a:pt x="278" y="712"/>
                </a:cubicBezTo>
                <a:cubicBezTo>
                  <a:pt x="278" y="734"/>
                  <a:pt x="260" y="752"/>
                  <a:pt x="238" y="752"/>
                </a:cubicBezTo>
                <a:close/>
                <a:moveTo>
                  <a:pt x="437" y="629"/>
                </a:moveTo>
                <a:lnTo>
                  <a:pt x="40" y="629"/>
                </a:lnTo>
                <a:lnTo>
                  <a:pt x="40" y="110"/>
                </a:lnTo>
                <a:lnTo>
                  <a:pt x="437" y="110"/>
                </a:lnTo>
                <a:lnTo>
                  <a:pt x="437" y="62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at-symbol_74642"/>
          <p:cNvSpPr>
            <a:spLocks noChangeAspect="1"/>
          </p:cNvSpPr>
          <p:nvPr/>
        </p:nvSpPr>
        <p:spPr bwMode="auto">
          <a:xfrm>
            <a:off x="2665921" y="3502922"/>
            <a:ext cx="396398" cy="392944"/>
          </a:xfrm>
          <a:custGeom>
            <a:avLst/>
            <a:gdLst>
              <a:gd name="T0" fmla="*/ 5127 w 5172"/>
              <a:gd name="T1" fmla="*/ 2238 h 5134"/>
              <a:gd name="T2" fmla="*/ 4151 w 5172"/>
              <a:gd name="T3" fmla="*/ 600 h 5134"/>
              <a:gd name="T4" fmla="*/ 2063 w 5172"/>
              <a:gd name="T5" fmla="*/ 156 h 5134"/>
              <a:gd name="T6" fmla="*/ 449 w 5172"/>
              <a:gd name="T7" fmla="*/ 1339 h 5134"/>
              <a:gd name="T8" fmla="*/ 194 w 5172"/>
              <a:gd name="T9" fmla="*/ 3324 h 5134"/>
              <a:gd name="T10" fmla="*/ 729 w 5172"/>
              <a:gd name="T11" fmla="*/ 4291 h 5134"/>
              <a:gd name="T12" fmla="*/ 1629 w 5172"/>
              <a:gd name="T13" fmla="*/ 4937 h 5134"/>
              <a:gd name="T14" fmla="*/ 2611 w 5172"/>
              <a:gd name="T15" fmla="*/ 5134 h 5134"/>
              <a:gd name="T16" fmla="*/ 3917 w 5172"/>
              <a:gd name="T17" fmla="*/ 4773 h 5134"/>
              <a:gd name="T18" fmla="*/ 3636 w 5172"/>
              <a:gd name="T19" fmla="*/ 4305 h 5134"/>
              <a:gd name="T20" fmla="*/ 1841 w 5172"/>
              <a:gd name="T21" fmla="*/ 4434 h 5134"/>
              <a:gd name="T22" fmla="*/ 718 w 5172"/>
              <a:gd name="T23" fmla="*/ 3170 h 5134"/>
              <a:gd name="T24" fmla="*/ 919 w 5172"/>
              <a:gd name="T25" fmla="*/ 1616 h 5134"/>
              <a:gd name="T26" fmla="*/ 2181 w 5172"/>
              <a:gd name="T27" fmla="*/ 689 h 5134"/>
              <a:gd name="T28" fmla="*/ 3832 w 5172"/>
              <a:gd name="T29" fmla="*/ 1043 h 5134"/>
              <a:gd name="T30" fmla="*/ 4584 w 5172"/>
              <a:gd name="T31" fmla="*/ 2295 h 5134"/>
              <a:gd name="T32" fmla="*/ 4497 w 5172"/>
              <a:gd name="T33" fmla="*/ 3045 h 5134"/>
              <a:gd name="T34" fmla="*/ 3912 w 5172"/>
              <a:gd name="T35" fmla="*/ 3407 h 5134"/>
              <a:gd name="T36" fmla="*/ 3903 w 5172"/>
              <a:gd name="T37" fmla="*/ 3405 h 5134"/>
              <a:gd name="T38" fmla="*/ 3877 w 5172"/>
              <a:gd name="T39" fmla="*/ 3092 h 5134"/>
              <a:gd name="T40" fmla="*/ 3878 w 5172"/>
              <a:gd name="T41" fmla="*/ 3003 h 5134"/>
              <a:gd name="T42" fmla="*/ 3878 w 5172"/>
              <a:gd name="T43" fmla="*/ 1509 h 5134"/>
              <a:gd name="T44" fmla="*/ 3460 w 5172"/>
              <a:gd name="T45" fmla="*/ 1509 h 5134"/>
              <a:gd name="T46" fmla="*/ 3291 w 5172"/>
              <a:gd name="T47" fmla="*/ 1390 h 5134"/>
              <a:gd name="T48" fmla="*/ 2528 w 5172"/>
              <a:gd name="T49" fmla="*/ 1183 h 5134"/>
              <a:gd name="T50" fmla="*/ 1502 w 5172"/>
              <a:gd name="T51" fmla="*/ 1580 h 5134"/>
              <a:gd name="T52" fmla="*/ 1175 w 5172"/>
              <a:gd name="T53" fmla="*/ 3207 h 5134"/>
              <a:gd name="T54" fmla="*/ 1733 w 5172"/>
              <a:gd name="T55" fmla="*/ 3835 h 5134"/>
              <a:gd name="T56" fmla="*/ 2526 w 5172"/>
              <a:gd name="T57" fmla="*/ 4048 h 5134"/>
              <a:gd name="T58" fmla="*/ 3391 w 5172"/>
              <a:gd name="T59" fmla="*/ 3788 h 5134"/>
              <a:gd name="T60" fmla="*/ 3466 w 5172"/>
              <a:gd name="T61" fmla="*/ 3731 h 5134"/>
              <a:gd name="T62" fmla="*/ 3832 w 5172"/>
              <a:gd name="T63" fmla="*/ 3946 h 5134"/>
              <a:gd name="T64" fmla="*/ 4456 w 5172"/>
              <a:gd name="T65" fmla="*/ 3844 h 5134"/>
              <a:gd name="T66" fmla="*/ 4982 w 5172"/>
              <a:gd name="T67" fmla="*/ 3294 h 5134"/>
              <a:gd name="T68" fmla="*/ 5127 w 5172"/>
              <a:gd name="T69" fmla="*/ 2238 h 5134"/>
              <a:gd name="T70" fmla="*/ 3326 w 5172"/>
              <a:gd name="T71" fmla="*/ 3086 h 5134"/>
              <a:gd name="T72" fmla="*/ 3287 w 5172"/>
              <a:gd name="T73" fmla="*/ 3137 h 5134"/>
              <a:gd name="T74" fmla="*/ 3265 w 5172"/>
              <a:gd name="T75" fmla="*/ 3164 h 5134"/>
              <a:gd name="T76" fmla="*/ 3077 w 5172"/>
              <a:gd name="T77" fmla="*/ 3343 h 5134"/>
              <a:gd name="T78" fmla="*/ 2526 w 5172"/>
              <a:gd name="T79" fmla="*/ 3502 h 5134"/>
              <a:gd name="T80" fmla="*/ 1675 w 5172"/>
              <a:gd name="T81" fmla="*/ 2988 h 5134"/>
              <a:gd name="T82" fmla="*/ 1876 w 5172"/>
              <a:gd name="T83" fmla="*/ 1979 h 5134"/>
              <a:gd name="T84" fmla="*/ 2528 w 5172"/>
              <a:gd name="T85" fmla="*/ 1728 h 5134"/>
              <a:gd name="T86" fmla="*/ 3011 w 5172"/>
              <a:gd name="T87" fmla="*/ 1859 h 5134"/>
              <a:gd name="T88" fmla="*/ 3250 w 5172"/>
              <a:gd name="T89" fmla="*/ 2069 h 5134"/>
              <a:gd name="T90" fmla="*/ 3273 w 5172"/>
              <a:gd name="T91" fmla="*/ 2096 h 5134"/>
              <a:gd name="T92" fmla="*/ 3326 w 5172"/>
              <a:gd name="T93" fmla="*/ 2164 h 5134"/>
              <a:gd name="T94" fmla="*/ 3326 w 5172"/>
              <a:gd name="T95" fmla="*/ 3086 h 5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72" h="5134">
                <a:moveTo>
                  <a:pt x="5127" y="2238"/>
                </a:moveTo>
                <a:cubicBezTo>
                  <a:pt x="5059" y="1586"/>
                  <a:pt x="4713" y="1005"/>
                  <a:pt x="4151" y="600"/>
                </a:cubicBezTo>
                <a:cubicBezTo>
                  <a:pt x="3548" y="166"/>
                  <a:pt x="2768" y="0"/>
                  <a:pt x="2063" y="156"/>
                </a:cubicBezTo>
                <a:cubicBezTo>
                  <a:pt x="1393" y="305"/>
                  <a:pt x="805" y="736"/>
                  <a:pt x="449" y="1339"/>
                </a:cubicBezTo>
                <a:cubicBezTo>
                  <a:pt x="93" y="1942"/>
                  <a:pt x="0" y="2665"/>
                  <a:pt x="194" y="3324"/>
                </a:cubicBezTo>
                <a:cubicBezTo>
                  <a:pt x="299" y="3679"/>
                  <a:pt x="484" y="4013"/>
                  <a:pt x="729" y="4291"/>
                </a:cubicBezTo>
                <a:cubicBezTo>
                  <a:pt x="977" y="4570"/>
                  <a:pt x="1288" y="4794"/>
                  <a:pt x="1629" y="4937"/>
                </a:cubicBezTo>
                <a:cubicBezTo>
                  <a:pt x="1943" y="5069"/>
                  <a:pt x="2277" y="5134"/>
                  <a:pt x="2611" y="5134"/>
                </a:cubicBezTo>
                <a:cubicBezTo>
                  <a:pt x="3066" y="5134"/>
                  <a:pt x="3519" y="5012"/>
                  <a:pt x="3917" y="4773"/>
                </a:cubicBezTo>
                <a:lnTo>
                  <a:pt x="3636" y="4305"/>
                </a:lnTo>
                <a:cubicBezTo>
                  <a:pt x="3095" y="4631"/>
                  <a:pt x="2424" y="4679"/>
                  <a:pt x="1841" y="4434"/>
                </a:cubicBezTo>
                <a:cubicBezTo>
                  <a:pt x="1303" y="4208"/>
                  <a:pt x="884" y="3735"/>
                  <a:pt x="718" y="3170"/>
                </a:cubicBezTo>
                <a:cubicBezTo>
                  <a:pt x="567" y="2656"/>
                  <a:pt x="640" y="2089"/>
                  <a:pt x="919" y="1616"/>
                </a:cubicBezTo>
                <a:cubicBezTo>
                  <a:pt x="1198" y="1143"/>
                  <a:pt x="1658" y="805"/>
                  <a:pt x="2181" y="689"/>
                </a:cubicBezTo>
                <a:cubicBezTo>
                  <a:pt x="2736" y="566"/>
                  <a:pt x="3354" y="698"/>
                  <a:pt x="3832" y="1043"/>
                </a:cubicBezTo>
                <a:cubicBezTo>
                  <a:pt x="4266" y="1355"/>
                  <a:pt x="4532" y="1800"/>
                  <a:pt x="4584" y="2295"/>
                </a:cubicBezTo>
                <a:cubicBezTo>
                  <a:pt x="4617" y="2615"/>
                  <a:pt x="4588" y="2867"/>
                  <a:pt x="4497" y="3045"/>
                </a:cubicBezTo>
                <a:cubicBezTo>
                  <a:pt x="4304" y="3421"/>
                  <a:pt x="4023" y="3423"/>
                  <a:pt x="3912" y="3407"/>
                </a:cubicBezTo>
                <a:cubicBezTo>
                  <a:pt x="3908" y="3406"/>
                  <a:pt x="3906" y="3405"/>
                  <a:pt x="3903" y="3405"/>
                </a:cubicBezTo>
                <a:cubicBezTo>
                  <a:pt x="3871" y="3355"/>
                  <a:pt x="3875" y="3172"/>
                  <a:pt x="3877" y="3092"/>
                </a:cubicBezTo>
                <a:cubicBezTo>
                  <a:pt x="3878" y="3061"/>
                  <a:pt x="3878" y="3031"/>
                  <a:pt x="3878" y="3003"/>
                </a:cubicBezTo>
                <a:lnTo>
                  <a:pt x="3878" y="1509"/>
                </a:lnTo>
                <a:lnTo>
                  <a:pt x="3460" y="1509"/>
                </a:lnTo>
                <a:cubicBezTo>
                  <a:pt x="3407" y="1465"/>
                  <a:pt x="3350" y="1426"/>
                  <a:pt x="3291" y="1390"/>
                </a:cubicBezTo>
                <a:cubicBezTo>
                  <a:pt x="3063" y="1255"/>
                  <a:pt x="2800" y="1183"/>
                  <a:pt x="2528" y="1183"/>
                </a:cubicBezTo>
                <a:cubicBezTo>
                  <a:pt x="2140" y="1183"/>
                  <a:pt x="1776" y="1324"/>
                  <a:pt x="1502" y="1580"/>
                </a:cubicBezTo>
                <a:cubicBezTo>
                  <a:pt x="1069" y="1988"/>
                  <a:pt x="934" y="2656"/>
                  <a:pt x="1175" y="3207"/>
                </a:cubicBezTo>
                <a:cubicBezTo>
                  <a:pt x="1289" y="3469"/>
                  <a:pt x="1483" y="3686"/>
                  <a:pt x="1733" y="3835"/>
                </a:cubicBezTo>
                <a:cubicBezTo>
                  <a:pt x="1968" y="3974"/>
                  <a:pt x="2243" y="4048"/>
                  <a:pt x="2526" y="4048"/>
                </a:cubicBezTo>
                <a:cubicBezTo>
                  <a:pt x="2852" y="4048"/>
                  <a:pt x="3151" y="3958"/>
                  <a:pt x="3391" y="3788"/>
                </a:cubicBezTo>
                <a:cubicBezTo>
                  <a:pt x="3417" y="3770"/>
                  <a:pt x="3442" y="3751"/>
                  <a:pt x="3466" y="3731"/>
                </a:cubicBezTo>
                <a:cubicBezTo>
                  <a:pt x="3552" y="3849"/>
                  <a:pt x="3677" y="3923"/>
                  <a:pt x="3832" y="3946"/>
                </a:cubicBezTo>
                <a:cubicBezTo>
                  <a:pt x="4048" y="3978"/>
                  <a:pt x="4263" y="3943"/>
                  <a:pt x="4456" y="3844"/>
                </a:cubicBezTo>
                <a:cubicBezTo>
                  <a:pt x="4676" y="3732"/>
                  <a:pt x="4852" y="3547"/>
                  <a:pt x="4982" y="3294"/>
                </a:cubicBezTo>
                <a:cubicBezTo>
                  <a:pt x="5124" y="3017"/>
                  <a:pt x="5172" y="2671"/>
                  <a:pt x="5127" y="2238"/>
                </a:cubicBezTo>
                <a:close/>
                <a:moveTo>
                  <a:pt x="3326" y="3086"/>
                </a:moveTo>
                <a:cubicBezTo>
                  <a:pt x="3314" y="3103"/>
                  <a:pt x="3296" y="3125"/>
                  <a:pt x="3287" y="3137"/>
                </a:cubicBezTo>
                <a:cubicBezTo>
                  <a:pt x="3279" y="3147"/>
                  <a:pt x="3271" y="3156"/>
                  <a:pt x="3265" y="3164"/>
                </a:cubicBezTo>
                <a:cubicBezTo>
                  <a:pt x="3213" y="3231"/>
                  <a:pt x="3150" y="3291"/>
                  <a:pt x="3077" y="3343"/>
                </a:cubicBezTo>
                <a:cubicBezTo>
                  <a:pt x="2926" y="3448"/>
                  <a:pt x="2741" y="3502"/>
                  <a:pt x="2526" y="3502"/>
                </a:cubicBezTo>
                <a:cubicBezTo>
                  <a:pt x="2140" y="3502"/>
                  <a:pt x="1814" y="3305"/>
                  <a:pt x="1675" y="2988"/>
                </a:cubicBezTo>
                <a:cubicBezTo>
                  <a:pt x="1525" y="2646"/>
                  <a:pt x="1608" y="2230"/>
                  <a:pt x="1876" y="1979"/>
                </a:cubicBezTo>
                <a:cubicBezTo>
                  <a:pt x="2045" y="1820"/>
                  <a:pt x="2283" y="1728"/>
                  <a:pt x="2528" y="1728"/>
                </a:cubicBezTo>
                <a:cubicBezTo>
                  <a:pt x="2701" y="1728"/>
                  <a:pt x="2869" y="1773"/>
                  <a:pt x="3011" y="1859"/>
                </a:cubicBezTo>
                <a:cubicBezTo>
                  <a:pt x="3102" y="1913"/>
                  <a:pt x="3183" y="1983"/>
                  <a:pt x="3250" y="2069"/>
                </a:cubicBezTo>
                <a:cubicBezTo>
                  <a:pt x="3257" y="2077"/>
                  <a:pt x="3264" y="2086"/>
                  <a:pt x="3273" y="2096"/>
                </a:cubicBezTo>
                <a:cubicBezTo>
                  <a:pt x="3286" y="2112"/>
                  <a:pt x="3310" y="2142"/>
                  <a:pt x="3326" y="2164"/>
                </a:cubicBezTo>
                <a:lnTo>
                  <a:pt x="3326" y="30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93723" y="4952755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13965056693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93723" y="4255758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770993643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 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7475" y="6642556"/>
            <a:ext cx="22445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https://waltyou.github.io/Spark-RDD/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6909" y="1197033"/>
            <a:ext cx="11517461" cy="997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6200" y="1464964"/>
            <a:ext cx="11078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RDD</a:t>
            </a:r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Resilient Distributed Dataset</a:t>
            </a:r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），弹性分布式数据集，</a:t>
            </a:r>
            <a:r>
              <a:rPr lang="en-US" altLang="zh-CN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基本数据单位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6363" y="2563528"/>
            <a:ext cx="11458007" cy="593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6199" y="2598899"/>
            <a:ext cx="1129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Resilient</a:t>
            </a:r>
            <a:r>
              <a:rPr lang="zh-CN" altLang="en-US" sz="2800" b="1" dirty="0">
                <a:solidFill>
                  <a:srgbClr val="FF0000"/>
                </a:solidFill>
              </a:rPr>
              <a:t>：容错，通过</a:t>
            </a:r>
            <a:r>
              <a:rPr lang="en-US" altLang="zh-CN" sz="2800" b="1" dirty="0">
                <a:solidFill>
                  <a:srgbClr val="FF0000"/>
                </a:solidFill>
              </a:rPr>
              <a:t>RDD</a:t>
            </a:r>
            <a:r>
              <a:rPr lang="zh-CN" altLang="en-US" sz="2800" b="1" dirty="0">
                <a:solidFill>
                  <a:srgbClr val="FF0000"/>
                </a:solidFill>
              </a:rPr>
              <a:t>血统可重算因节点故障而丢失或损坏的分区</a:t>
            </a:r>
          </a:p>
        </p:txBody>
      </p:sp>
      <p:sp>
        <p:nvSpPr>
          <p:cNvPr id="9" name="矩形 8"/>
          <p:cNvSpPr/>
          <p:nvPr/>
        </p:nvSpPr>
        <p:spPr>
          <a:xfrm>
            <a:off x="306363" y="3640113"/>
            <a:ext cx="11458007" cy="593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6199" y="3675484"/>
            <a:ext cx="1107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Distributed</a:t>
            </a:r>
            <a:r>
              <a:rPr lang="zh-CN" altLang="en-US" sz="2800" b="1" dirty="0">
                <a:solidFill>
                  <a:srgbClr val="FF0000"/>
                </a:solidFill>
              </a:rPr>
              <a:t>：数据驻留在多个节点上</a:t>
            </a:r>
          </a:p>
        </p:txBody>
      </p:sp>
      <p:sp>
        <p:nvSpPr>
          <p:cNvPr id="11" name="矩形 10"/>
          <p:cNvSpPr/>
          <p:nvPr/>
        </p:nvSpPr>
        <p:spPr>
          <a:xfrm>
            <a:off x="306363" y="4736750"/>
            <a:ext cx="11458007" cy="593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6199" y="4772121"/>
            <a:ext cx="1140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Dataset</a:t>
            </a:r>
            <a:r>
              <a:rPr lang="zh-CN" altLang="en-US" sz="2800" b="1" dirty="0">
                <a:solidFill>
                  <a:srgbClr val="FF0000"/>
                </a:solidFill>
              </a:rPr>
              <a:t>：使用的数据，可为</a:t>
            </a:r>
            <a:r>
              <a:rPr lang="en-US" altLang="zh-CN" sz="2800" b="1" dirty="0">
                <a:solidFill>
                  <a:srgbClr val="FF0000"/>
                </a:solidFill>
              </a:rPr>
              <a:t>JSON</a:t>
            </a:r>
            <a:r>
              <a:rPr lang="zh-CN" altLang="en-US" sz="2800" b="1" dirty="0">
                <a:solidFill>
                  <a:srgbClr val="FF0000"/>
                </a:solidFill>
              </a:rPr>
              <a:t>文件、</a:t>
            </a:r>
            <a:r>
              <a:rPr lang="en-US" altLang="zh-CN" sz="2800" b="1" dirty="0">
                <a:solidFill>
                  <a:srgbClr val="FF0000"/>
                </a:solidFill>
              </a:rPr>
              <a:t>TXT</a:t>
            </a:r>
            <a:r>
              <a:rPr lang="zh-CN" altLang="en-US" sz="2800" b="1" dirty="0">
                <a:solidFill>
                  <a:srgbClr val="FF0000"/>
                </a:solidFill>
              </a:rPr>
              <a:t>文件或</a:t>
            </a:r>
            <a:r>
              <a:rPr lang="en-US" altLang="zh-CN" sz="2800" b="1" dirty="0">
                <a:solidFill>
                  <a:srgbClr val="FF0000"/>
                </a:solidFill>
              </a:rPr>
              <a:t>JDBC</a:t>
            </a:r>
            <a:r>
              <a:rPr lang="zh-CN" altLang="en-US" sz="2800" b="1" dirty="0">
                <a:solidFill>
                  <a:srgbClr val="FF0000"/>
                </a:solidFill>
              </a:rPr>
              <a:t>链接的数据库</a:t>
            </a:r>
          </a:p>
        </p:txBody>
      </p:sp>
    </p:spTree>
    <p:extLst>
      <p:ext uri="{BB962C8B-B14F-4D97-AF65-F5344CB8AC3E}">
        <p14:creationId xmlns:p14="http://schemas.microsoft.com/office/powerpoint/2010/main" val="345914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 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3436" y="6642556"/>
            <a:ext cx="2478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http://sharkdtu.com/posts/spark-rdd.html/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6909" y="1056763"/>
            <a:ext cx="11517461" cy="997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，</a:t>
            </a:r>
          </a:p>
        </p:txBody>
      </p:sp>
      <p:sp>
        <p:nvSpPr>
          <p:cNvPr id="15" name="矩形 14"/>
          <p:cNvSpPr/>
          <p:nvPr/>
        </p:nvSpPr>
        <p:spPr>
          <a:xfrm>
            <a:off x="466200" y="1464964"/>
            <a:ext cx="11078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RDD</a:t>
            </a:r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是分区的、只读的</a:t>
            </a:r>
            <a:endParaRPr lang="en-US" altLang="zh-CN" sz="2400" dirty="0">
              <a:solidFill>
                <a:srgbClr val="55555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6909" y="2214705"/>
            <a:ext cx="11458007" cy="593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06745" y="2250076"/>
            <a:ext cx="1129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要改变</a:t>
            </a:r>
            <a:r>
              <a:rPr lang="en-US" altLang="zh-CN" sz="2800" b="1" dirty="0">
                <a:solidFill>
                  <a:srgbClr val="FF0000"/>
                </a:solidFill>
              </a:rPr>
              <a:t>RDD</a:t>
            </a:r>
            <a:r>
              <a:rPr lang="zh-CN" altLang="en-US" sz="2800" b="1" dirty="0">
                <a:solidFill>
                  <a:srgbClr val="FF0000"/>
                </a:solidFill>
              </a:rPr>
              <a:t>中的数据，只能在现有的</a:t>
            </a:r>
            <a:r>
              <a:rPr lang="en-US" altLang="zh-CN" sz="2800" b="1" dirty="0">
                <a:solidFill>
                  <a:srgbClr val="FF0000"/>
                </a:solidFill>
              </a:rPr>
              <a:t>RDD</a:t>
            </a:r>
            <a:r>
              <a:rPr lang="zh-CN" altLang="en-US" sz="2800" b="1" dirty="0">
                <a:solidFill>
                  <a:srgbClr val="FF0000"/>
                </a:solidFill>
              </a:rPr>
              <a:t>基础上创建新的</a:t>
            </a:r>
            <a:r>
              <a:rPr lang="en-US" altLang="zh-CN" sz="2800" b="1" dirty="0">
                <a:solidFill>
                  <a:srgbClr val="FF0000"/>
                </a:solidFill>
              </a:rPr>
              <a:t>RDD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65" y="2985808"/>
            <a:ext cx="6951971" cy="33875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文本框 21"/>
          <p:cNvSpPr txBox="1"/>
          <p:nvPr/>
        </p:nvSpPr>
        <p:spPr>
          <a:xfrm>
            <a:off x="3138515" y="3284470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RDD1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38514" y="5113270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RDD2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6005639" y="4534499"/>
            <a:ext cx="1004761" cy="32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2" grpId="0"/>
      <p:bldP spid="23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 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操作算子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3436" y="6642556"/>
            <a:ext cx="2478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http://sharkdtu.com/posts/spark-rdd.html/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11" y="2028346"/>
            <a:ext cx="7676813" cy="40509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046911" y="2973669"/>
            <a:ext cx="553998" cy="21603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Transformation</a:t>
            </a:r>
            <a:endParaRPr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85317" y="3562837"/>
            <a:ext cx="553998" cy="9820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Action</a:t>
            </a:r>
            <a:endParaRPr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3927" y="1003178"/>
            <a:ext cx="10668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RDD</a:t>
            </a:r>
            <a:r>
              <a:rPr lang="zh-CN" altLang="en-US" sz="2000" b="1" dirty="0"/>
              <a:t>的操作算子包括两类：</a:t>
            </a:r>
            <a:r>
              <a:rPr lang="en-US" altLang="zh-CN" sz="2000" b="1" dirty="0"/>
              <a:t>Transformation</a:t>
            </a:r>
            <a:r>
              <a:rPr lang="zh-CN" altLang="en-US" sz="2000" b="1" dirty="0"/>
              <a:t>，转化</a:t>
            </a:r>
            <a:r>
              <a:rPr lang="en-US" altLang="zh-CN" sz="2000" b="1" dirty="0"/>
              <a:t>RDD</a:t>
            </a:r>
            <a:r>
              <a:rPr lang="zh-CN" altLang="en-US" sz="2000" b="1" dirty="0"/>
              <a:t>，构建</a:t>
            </a:r>
            <a:r>
              <a:rPr lang="en-US" altLang="zh-CN" sz="2000" b="1" dirty="0"/>
              <a:t>RDD</a:t>
            </a:r>
            <a:r>
              <a:rPr lang="zh-CN" altLang="en-US" sz="2000" b="1" dirty="0"/>
              <a:t>的血缘关系；</a:t>
            </a:r>
            <a:endParaRPr lang="en-US" altLang="zh-CN" sz="2000" b="1" dirty="0"/>
          </a:p>
          <a:p>
            <a:r>
              <a:rPr lang="en-US" altLang="zh-CN" sz="2000" b="1" dirty="0"/>
              <a:t>                                           Action</a:t>
            </a:r>
            <a:r>
              <a:rPr lang="zh-CN" altLang="en-US" sz="2000" b="1" dirty="0"/>
              <a:t>，触发</a:t>
            </a:r>
            <a:r>
              <a:rPr lang="en-US" altLang="zh-CN" sz="2000" b="1" dirty="0"/>
              <a:t>RDD</a:t>
            </a:r>
            <a:r>
              <a:rPr lang="zh-CN" altLang="en-US" sz="2000" b="1" dirty="0"/>
              <a:t>的计算，得到结果或者将</a:t>
            </a:r>
            <a:r>
              <a:rPr lang="en-US" altLang="zh-CN" sz="2000" b="1" dirty="0"/>
              <a:t>RDD</a:t>
            </a:r>
            <a:r>
              <a:rPr lang="zh-CN" altLang="en-US" sz="2000" b="1" dirty="0"/>
              <a:t>保存的文件系统中。</a:t>
            </a:r>
          </a:p>
        </p:txBody>
      </p:sp>
    </p:spTree>
    <p:extLst>
      <p:ext uri="{BB962C8B-B14F-4D97-AF65-F5344CB8AC3E}">
        <p14:creationId xmlns:p14="http://schemas.microsoft.com/office/powerpoint/2010/main" val="381138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 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操作算子示例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3436" y="6642556"/>
            <a:ext cx="2478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http://sharkdtu.com/posts/spark-rdd.html/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" y="1150620"/>
            <a:ext cx="8439150" cy="1614446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84988" y="2765066"/>
          <a:ext cx="4110812" cy="3877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0812">
                  <a:extLst>
                    <a:ext uri="{9D8B030D-6E8A-4147-A177-3AD203B41FA5}">
                      <a16:colId xmlns:a16="http://schemas.microsoft.com/office/drawing/2014/main" val="1416193899"/>
                    </a:ext>
                  </a:extLst>
                </a:gridCol>
              </a:tblGrid>
              <a:tr h="298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Transformation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19" marR="14819" marT="1481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19441"/>
                  </a:ext>
                </a:extLst>
              </a:tr>
              <a:tr h="298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map(func)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19" marR="14819" marT="1481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32450"/>
                  </a:ext>
                </a:extLst>
              </a:tr>
              <a:tr h="298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filter(func)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19" marR="14819" marT="1481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126159"/>
                  </a:ext>
                </a:extLst>
              </a:tr>
              <a:tr h="298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flatMap(func)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19" marR="14819" marT="1481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58423"/>
                  </a:ext>
                </a:extLst>
              </a:tr>
              <a:tr h="298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sample(</a:t>
                      </a:r>
                      <a:r>
                        <a:rPr lang="en-US" sz="1700" u="none" strike="noStrike" dirty="0" err="1">
                          <a:effectLst/>
                        </a:rPr>
                        <a:t>withReplacement</a:t>
                      </a:r>
                      <a:r>
                        <a:rPr lang="en-US" sz="1700" u="none" strike="noStrike" dirty="0">
                          <a:effectLst/>
                        </a:rPr>
                        <a:t>, fraction, seed)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19" marR="14819" marT="1481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043553"/>
                  </a:ext>
                </a:extLst>
              </a:tr>
              <a:tr h="298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union(</a:t>
                      </a:r>
                      <a:r>
                        <a:rPr lang="en-US" sz="1700" u="none" strike="noStrike" dirty="0" err="1">
                          <a:effectLst/>
                        </a:rPr>
                        <a:t>otherDataset</a:t>
                      </a:r>
                      <a:r>
                        <a:rPr lang="en-US" sz="1700" u="none" strike="noStrike" dirty="0">
                          <a:effectLst/>
                        </a:rPr>
                        <a:t>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19" marR="14819" marT="1481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3362"/>
                  </a:ext>
                </a:extLst>
              </a:tr>
              <a:tr h="298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intersection(</a:t>
                      </a:r>
                      <a:r>
                        <a:rPr lang="en-US" sz="1700" u="none" strike="noStrike" dirty="0" err="1">
                          <a:effectLst/>
                        </a:rPr>
                        <a:t>otherDataset</a:t>
                      </a:r>
                      <a:r>
                        <a:rPr lang="en-US" sz="1700" u="none" strike="noStrike" dirty="0">
                          <a:effectLst/>
                        </a:rPr>
                        <a:t>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19" marR="14819" marT="1481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974404"/>
                  </a:ext>
                </a:extLst>
              </a:tr>
              <a:tr h="298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distinct([numPartitions]))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19" marR="14819" marT="1481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328927"/>
                  </a:ext>
                </a:extLst>
              </a:tr>
              <a:tr h="298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groupByKey([numPartitions])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19" marR="14819" marT="1481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9677"/>
                  </a:ext>
                </a:extLst>
              </a:tr>
              <a:tr h="298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reduceByKey(func, [numPartitions])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19" marR="14819" marT="1481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646810"/>
                  </a:ext>
                </a:extLst>
              </a:tr>
              <a:tr h="298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sortByKey([ascending], [numPartitions])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19" marR="14819" marT="1481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36509"/>
                  </a:ext>
                </a:extLst>
              </a:tr>
              <a:tr h="298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join(otherDataset, [numPartitions])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19" marR="14819" marT="1481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86363"/>
                  </a:ext>
                </a:extLst>
              </a:tr>
              <a:tr h="298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repartition(</a:t>
                      </a:r>
                      <a:r>
                        <a:rPr lang="en-US" sz="1700" u="none" strike="noStrike" dirty="0" err="1">
                          <a:effectLst/>
                        </a:rPr>
                        <a:t>numPartitions</a:t>
                      </a:r>
                      <a:r>
                        <a:rPr lang="en-US" sz="1700" u="none" strike="noStrike" dirty="0">
                          <a:effectLst/>
                        </a:rPr>
                        <a:t>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19" marR="14819" marT="1481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475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5203190" y="2765066"/>
          <a:ext cx="4521342" cy="2892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1342">
                  <a:extLst>
                    <a:ext uri="{9D8B030D-6E8A-4147-A177-3AD203B41FA5}">
                      <a16:colId xmlns:a16="http://schemas.microsoft.com/office/drawing/2014/main" val="2645881018"/>
                    </a:ext>
                  </a:extLst>
                </a:gridCol>
              </a:tblGrid>
              <a:tr h="288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938" marR="14938" marT="1493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89477"/>
                  </a:ext>
                </a:extLst>
              </a:tr>
              <a:tr h="288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reduce(func)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938" marR="14938" marT="1493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80248"/>
                  </a:ext>
                </a:extLst>
              </a:tr>
              <a:tr h="288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collect()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938" marR="14938" marT="1493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702229"/>
                  </a:ext>
                </a:extLst>
              </a:tr>
              <a:tr h="288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count()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938" marR="14938" marT="1493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31993"/>
                  </a:ext>
                </a:extLst>
              </a:tr>
              <a:tr h="288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first()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938" marR="14938" marT="1493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948309"/>
                  </a:ext>
                </a:extLst>
              </a:tr>
              <a:tr h="288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take(n)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938" marR="14938" marT="1493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52927"/>
                  </a:ext>
                </a:extLst>
              </a:tr>
              <a:tr h="288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takeSample(withReplacement, num, [seed])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938" marR="14938" marT="1493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92452"/>
                  </a:ext>
                </a:extLst>
              </a:tr>
              <a:tr h="288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takeOrdered(n, [ordering])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938" marR="14938" marT="1493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144018"/>
                  </a:ext>
                </a:extLst>
              </a:tr>
              <a:tr h="288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saveAsTextFile(path)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938" marR="14938" marT="1493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214942"/>
                  </a:ext>
                </a:extLst>
              </a:tr>
              <a:tr h="288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saveAsSequenceFile</a:t>
                      </a:r>
                      <a:r>
                        <a:rPr lang="en-US" sz="1800" u="none" strike="noStrike" dirty="0">
                          <a:effectLst/>
                        </a:rPr>
                        <a:t>(path)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938" marR="14938" marT="1493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86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 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09003" y="6642556"/>
            <a:ext cx="22829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https://waltyou.github.io/Spark-RDD//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290" name="Picture 2" descr="https://waltyou.github.io/images/posts/spark-narrow-transformation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9" y="2386012"/>
            <a:ext cx="5448139" cy="28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waltyou.github.io/images/posts/spark-wide-transform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51" y="2386012"/>
            <a:ext cx="5456419" cy="28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29789" y="1156437"/>
            <a:ext cx="113345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RDDs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通过操作算子进行转换，转换得到的新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RDD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包含了从其他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RDDs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衍生所必需的信息，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RDDs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之间维护着这种血缘关系，也称之为依赖。</a:t>
            </a:r>
          </a:p>
        </p:txBody>
      </p:sp>
      <p:sp>
        <p:nvSpPr>
          <p:cNvPr id="6" name="矩形 5"/>
          <p:cNvSpPr/>
          <p:nvPr/>
        </p:nvSpPr>
        <p:spPr>
          <a:xfrm>
            <a:off x="429789" y="5518028"/>
            <a:ext cx="5448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窄依赖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：输出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的分区记录，仅来自输入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中的单个分区</a:t>
            </a:r>
          </a:p>
        </p:txBody>
      </p:sp>
      <p:sp>
        <p:nvSpPr>
          <p:cNvPr id="7" name="矩形 6"/>
          <p:cNvSpPr/>
          <p:nvPr/>
        </p:nvSpPr>
        <p:spPr>
          <a:xfrm>
            <a:off x="6307951" y="5518028"/>
            <a:ext cx="5456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宽依赖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：输出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中单个分区的记录所需的数据可能存在于父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多个分区中</a:t>
            </a:r>
          </a:p>
        </p:txBody>
      </p:sp>
    </p:spTree>
    <p:extLst>
      <p:ext uri="{BB962C8B-B14F-4D97-AF65-F5344CB8AC3E}">
        <p14:creationId xmlns:p14="http://schemas.microsoft.com/office/powerpoint/2010/main" val="382518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 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9437" y="6644444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http://sharkdtu.com/posts/spark-rdd.html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908" y="1050722"/>
            <a:ext cx="11656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应用程序中多次的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可以缓存起来，仅在第一次计算的时候会根据血缘关系得到分区的数据，在后续其他地方用到该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的时候，直接从缓存处取。</a:t>
            </a:r>
          </a:p>
        </p:txBody>
      </p:sp>
      <p:pic>
        <p:nvPicPr>
          <p:cNvPr id="13314" name="Picture 2" descr="http://sharkdtu.com/images/rdd-cach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00" y="1948165"/>
            <a:ext cx="9086278" cy="46279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9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WordCount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76325" y="664782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http://sharkdtu.com/posts/spark-rdd.html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338" name="Picture 2" descr="http://sharkdtu.com/images/spark-wordcou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9" y="3297697"/>
            <a:ext cx="9980269" cy="32063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69" y="1231968"/>
            <a:ext cx="9980269" cy="19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6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solidFill>
            <a:srgbClr val="CD5652"/>
          </a:solidFill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2033564" y="1909341"/>
            <a:ext cx="2470191" cy="2468000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rgbClr val="CD565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90" tIns="60945" rIns="121890" bIns="6094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64656" y="2527788"/>
            <a:ext cx="160800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5294029" y="3429000"/>
            <a:ext cx="4391392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197778" y="2606170"/>
            <a:ext cx="4236344" cy="8205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en-US" altLang="zh-CN" sz="5332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5332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332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endParaRPr lang="zh-CN" altLang="en-US" sz="5332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21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>
              <a:lnSpc>
                <a:spcPts val="24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69983" y="6642556"/>
            <a:ext cx="4322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https://www.cnblogs.com/haozhengfei/p/22bba3b1ef90cbfaf073eb44349c0757.html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964" y="1800973"/>
            <a:ext cx="8515350" cy="46196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矩形 5"/>
          <p:cNvSpPr/>
          <p:nvPr/>
        </p:nvSpPr>
        <p:spPr>
          <a:xfrm>
            <a:off x="1622825" y="969976"/>
            <a:ext cx="87656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DataFrame</a:t>
            </a:r>
            <a:r>
              <a:rPr lang="zh-CN" altLang="en-US" sz="2400" b="1" dirty="0"/>
              <a:t>让</a:t>
            </a:r>
            <a:r>
              <a:rPr lang="en-US" altLang="zh-CN" sz="2400" b="1" dirty="0"/>
              <a:t>Spark</a:t>
            </a:r>
            <a:r>
              <a:rPr lang="zh-CN" altLang="en-US" sz="2400" b="1" dirty="0"/>
              <a:t>具备了处理大规模结构化数据的能力，不仅比</a:t>
            </a:r>
            <a:r>
              <a:rPr lang="en-US" altLang="zh-CN" sz="2400" b="1" dirty="0"/>
              <a:t>RDD</a:t>
            </a:r>
            <a:r>
              <a:rPr lang="zh-CN" altLang="en-US" sz="2400" b="1" dirty="0"/>
              <a:t>更加简单易用，而且性能更高。</a:t>
            </a:r>
          </a:p>
        </p:txBody>
      </p:sp>
    </p:spTree>
    <p:extLst>
      <p:ext uri="{BB962C8B-B14F-4D97-AF65-F5344CB8AC3E}">
        <p14:creationId xmlns:p14="http://schemas.microsoft.com/office/powerpoint/2010/main" val="39379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8716" y="6642556"/>
            <a:ext cx="28632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http://www.raincent.com/content-85-12996-1.html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2" descr="http://www.raincent.com/uploadfile/2019/0123/201901231034203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43" y="1107528"/>
            <a:ext cx="8880192" cy="47572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04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MH_Other_1"/>
          <p:cNvSpPr txBox="1"/>
          <p:nvPr>
            <p:custDataLst>
              <p:tags r:id="rId1"/>
            </p:custDataLst>
          </p:nvPr>
        </p:nvSpPr>
        <p:spPr>
          <a:xfrm flipH="1">
            <a:off x="5305567" y="2286146"/>
            <a:ext cx="801874" cy="574324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732" dirty="0">
                <a:solidFill>
                  <a:srgbClr val="FFFFFF"/>
                </a:solidFill>
                <a:latin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7" name="MH_Other_2"/>
          <p:cNvSpPr txBox="1"/>
          <p:nvPr>
            <p:custDataLst>
              <p:tags r:id="rId2"/>
            </p:custDataLst>
          </p:nvPr>
        </p:nvSpPr>
        <p:spPr>
          <a:xfrm flipH="1">
            <a:off x="6107442" y="3227544"/>
            <a:ext cx="801874" cy="574324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732" dirty="0">
                <a:solidFill>
                  <a:srgbClr val="FFFFFF"/>
                </a:solidFill>
                <a:latin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cs typeface="Times New Roman" pitchFamily="18" charset="0"/>
              <a:sym typeface="Arial" panose="020B0604020202020204" pitchFamily="34" charset="0"/>
            </a:endParaRPr>
          </a:p>
        </p:txBody>
      </p:sp>
      <p:grpSp>
        <p:nvGrpSpPr>
          <p:cNvPr id="14" name="24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041169" y="1966630"/>
            <a:ext cx="9854898" cy="2317452"/>
            <a:chOff x="669925" y="1321617"/>
            <a:chExt cx="9854898" cy="2317452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69925" y="2388826"/>
              <a:ext cx="757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cxnSpLocks/>
            </p:cNvCxnSpPr>
            <p:nvPr/>
          </p:nvCxnSpPr>
          <p:spPr>
            <a:xfrm>
              <a:off x="669925" y="2848657"/>
              <a:ext cx="25910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Slîḑe"/>
            <p:cNvSpPr txBox="1"/>
            <p:nvPr/>
          </p:nvSpPr>
          <p:spPr>
            <a:xfrm>
              <a:off x="5610256" y="142427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208722" y="1395504"/>
              <a:ext cx="0" cy="5192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śľïḓ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295143" y="1672545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 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 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RDD |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íšľí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295143" y="1321617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ïṥḷidè"/>
            <p:cNvSpPr txBox="1"/>
            <p:nvPr/>
          </p:nvSpPr>
          <p:spPr>
            <a:xfrm>
              <a:off x="5610256" y="222400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2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227156" y="2195230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íśľîḋ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13577" y="2472271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 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|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îṡľiď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3577" y="2121343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SQL</a:t>
              </a:r>
              <a:endPara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í$ľïḓê"/>
            <p:cNvSpPr txBox="1"/>
            <p:nvPr/>
          </p:nvSpPr>
          <p:spPr>
            <a:xfrm>
              <a:off x="5610256" y="302373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3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6231966" y="2994956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íṩḻîḋ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18387" y="3271997"/>
              <a:ext cx="4206436" cy="36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 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Pipeline |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特征选择 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常用算法 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超参调节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îśḻiḋ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8387" y="2921069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</a:t>
              </a:r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</a:t>
              </a:r>
              <a:endPara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îṩļí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349230" y="2224005"/>
              <a:ext cx="1139207" cy="65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06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Spark SQL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解析过程 案例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06945" y="6642556"/>
            <a:ext cx="17379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Spark SQL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内核剖析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(2018)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36" y="1663261"/>
            <a:ext cx="10934317" cy="34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Spark SQL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解析过程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21944" y="6642556"/>
            <a:ext cx="17379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Spark SQL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内核剖析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(2018)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92" y="1969869"/>
            <a:ext cx="10541693" cy="4399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1328142" y="1002228"/>
            <a:ext cx="9354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从 </a:t>
            </a:r>
            <a:r>
              <a:rPr lang="en-US" altLang="zh-CN" sz="2400" dirty="0"/>
              <a:t>SQL</a:t>
            </a:r>
            <a:r>
              <a:rPr lang="zh-CN" altLang="en-US" sz="2400" dirty="0"/>
              <a:t>到 </a:t>
            </a:r>
            <a:r>
              <a:rPr lang="en-US" altLang="zh-CN" sz="2400" dirty="0"/>
              <a:t>Spark </a:t>
            </a:r>
            <a:r>
              <a:rPr lang="zh-CN" altLang="en-US" sz="2400" dirty="0"/>
              <a:t>中 </a:t>
            </a:r>
            <a:r>
              <a:rPr lang="en-US" altLang="zh-CN" sz="2400" dirty="0"/>
              <a:t>RDD </a:t>
            </a:r>
            <a:r>
              <a:rPr lang="zh-CN" altLang="en-US" sz="2400" dirty="0"/>
              <a:t>的执行需要经过两个大的阶段，分别是逻辑计划（ </a:t>
            </a:r>
            <a:r>
              <a:rPr lang="en-US" altLang="zh-CN" sz="2400" dirty="0"/>
              <a:t>Logical Plan</a:t>
            </a:r>
            <a:r>
              <a:rPr lang="zh-CN" altLang="en-US" sz="2400" dirty="0"/>
              <a:t>）和物理计划 </a:t>
            </a:r>
            <a:r>
              <a:rPr lang="en-US" altLang="zh-CN" sz="2400" dirty="0"/>
              <a:t>(Physical Plan 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03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Spark SQL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解析过程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逻辑计划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54024" y="6642556"/>
            <a:ext cx="17379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Spark SQL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内核剖析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(2018)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87" y="1192266"/>
            <a:ext cx="5925700" cy="15801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5669" y="3393832"/>
            <a:ext cx="1097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最终逻辑算子树的生成过程经历 </a:t>
            </a:r>
            <a:r>
              <a:rPr lang="en-US" altLang="zh-CN" sz="2400" dirty="0"/>
              <a:t>3 </a:t>
            </a:r>
            <a:r>
              <a:rPr lang="zh-CN" altLang="en-US" sz="2400" dirty="0"/>
              <a:t>个子阶段：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未解析的逻辑算子树（ </a:t>
            </a:r>
            <a:r>
              <a:rPr lang="en-US" altLang="zh-CN" sz="2400" dirty="0"/>
              <a:t>Unresolved Logical Plan </a:t>
            </a:r>
            <a:r>
              <a:rPr lang="zh-CN" altLang="en-US" sz="2400" dirty="0"/>
              <a:t>，仅仅是数据结构，不包含任何数据信息等）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解析后的逻辑算子树（ </a:t>
            </a:r>
            <a:r>
              <a:rPr lang="en-US" altLang="zh-CN" sz="2400" dirty="0"/>
              <a:t>Analyzed Logical Plan </a:t>
            </a:r>
            <a:r>
              <a:rPr lang="zh-CN" altLang="en-US" sz="2400" dirty="0"/>
              <a:t>，节点中绑定各种信息）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优化后的逻辑算子树（ </a:t>
            </a:r>
            <a:r>
              <a:rPr lang="en-US" altLang="zh-CN" sz="2400" dirty="0"/>
              <a:t>Optimized Logical Plan </a:t>
            </a:r>
            <a:r>
              <a:rPr lang="zh-CN" altLang="en-US" sz="2400" dirty="0"/>
              <a:t>，应用各种优化规则对一些低效的逻辑计划进行转换）</a:t>
            </a:r>
          </a:p>
        </p:txBody>
      </p:sp>
    </p:spTree>
    <p:extLst>
      <p:ext uri="{BB962C8B-B14F-4D97-AF65-F5344CB8AC3E}">
        <p14:creationId xmlns:p14="http://schemas.microsoft.com/office/powerpoint/2010/main" val="84255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Spark SQL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解析过程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物理计划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54024" y="6642556"/>
            <a:ext cx="17379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Spark SQL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内核剖析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(2018)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67" y="1092472"/>
            <a:ext cx="7942194" cy="20774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5158" y="3273505"/>
            <a:ext cx="11349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物理计划阶段将逻辑计划阶段生成的逻辑算子树进行进一步转换，生成物理算子树</a:t>
            </a:r>
          </a:p>
        </p:txBody>
      </p:sp>
      <p:sp>
        <p:nvSpPr>
          <p:cNvPr id="6" name="矩形 5"/>
          <p:cNvSpPr/>
          <p:nvPr/>
        </p:nvSpPr>
        <p:spPr>
          <a:xfrm>
            <a:off x="470337" y="3765029"/>
            <a:ext cx="11125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物理算子树的节点会直接生成 </a:t>
            </a:r>
            <a:r>
              <a:rPr lang="en-US" altLang="zh-CN" sz="2400" dirty="0"/>
              <a:t>RDD </a:t>
            </a:r>
            <a:r>
              <a:rPr lang="zh-CN" altLang="en-US" sz="2400" dirty="0"/>
              <a:t>或对 </a:t>
            </a:r>
            <a:r>
              <a:rPr lang="en-US" altLang="zh-CN" sz="2400" dirty="0"/>
              <a:t>RDD </a:t>
            </a:r>
            <a:r>
              <a:rPr lang="zh-CN" altLang="en-US" sz="2400" dirty="0"/>
              <a:t>进行 </a:t>
            </a:r>
            <a:r>
              <a:rPr lang="en-US" altLang="zh-CN" sz="2400" dirty="0"/>
              <a:t>transformation </a:t>
            </a:r>
            <a:r>
              <a:rPr lang="zh-CN" altLang="en-US" sz="2400" dirty="0"/>
              <a:t>操作</a:t>
            </a:r>
          </a:p>
        </p:txBody>
      </p:sp>
      <p:sp>
        <p:nvSpPr>
          <p:cNvPr id="7" name="矩形 6"/>
          <p:cNvSpPr/>
          <p:nvPr/>
        </p:nvSpPr>
        <p:spPr>
          <a:xfrm>
            <a:off x="470337" y="4256553"/>
            <a:ext cx="112355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物理计划阶段也包含 </a:t>
            </a:r>
            <a:r>
              <a:rPr lang="en-US" altLang="zh-CN" sz="2400" dirty="0"/>
              <a:t>3 </a:t>
            </a:r>
            <a:r>
              <a:rPr lang="zh-CN" altLang="en-US" sz="2400" dirty="0"/>
              <a:t>个子阶段：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根据逻辑算子树，生成物理算子树的列表 </a:t>
            </a:r>
            <a:r>
              <a:rPr lang="en-US" altLang="zh-CN" sz="2400" dirty="0"/>
              <a:t>Iterator[Physical Plan] </a:t>
            </a:r>
            <a:r>
              <a:rPr lang="zh-CN" altLang="en-US" sz="2400" dirty="0"/>
              <a:t>（同样的逻辑算子树可能对应多个物理算子树）；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从列表中按照一定的策略选取最优的物理算子树（ </a:t>
            </a:r>
            <a:r>
              <a:rPr lang="en-US" altLang="zh-CN" sz="2400" dirty="0"/>
              <a:t>Spark Plan</a:t>
            </a:r>
            <a:r>
              <a:rPr lang="zh-CN" altLang="en-US" sz="2400" dirty="0"/>
              <a:t>）；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对选取的物理算子树进行提交前的准备工作，例如，确保分区操作正确、物理算子树节点重用、执行代码生成等，得到“准备后”的物理算子树（ </a:t>
            </a:r>
            <a:r>
              <a:rPr lang="en-US" altLang="zh-CN" sz="2400" dirty="0"/>
              <a:t>Prepared Spark Plan </a:t>
            </a:r>
            <a:r>
              <a:rPr lang="zh-CN" altLang="en-US" sz="24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5166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05523" y="664255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https://spark.apache.org/docs/latest/sql-getting-started.html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8" y="2088550"/>
            <a:ext cx="10844262" cy="339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1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Operations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05523" y="664255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https://spark.apache.org/docs/latest/sql-getting-started.html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594" y="933493"/>
            <a:ext cx="6555171" cy="568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自动推断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05523" y="664255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https://spark.apache.org/docs/latest/sql-getting-started.html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17" y="1186578"/>
            <a:ext cx="8871224" cy="520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7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手动指定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05523" y="664255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https://spark.apache.org/docs/latest/sql-getting-started.html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721" y="933493"/>
            <a:ext cx="6323451" cy="57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5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直接运行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05523" y="664255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https://spark.apache.org/docs/latest/sql-getting-started.html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46" y="1558816"/>
            <a:ext cx="10088346" cy="340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solidFill>
            <a:srgbClr val="CD5652"/>
          </a:solidFill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2033564" y="1909341"/>
            <a:ext cx="2470191" cy="2468000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rgbClr val="CD565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90" tIns="60945" rIns="121890" bIns="6094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64656" y="2527788"/>
            <a:ext cx="160800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5294029" y="3429000"/>
            <a:ext cx="5016619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197777" y="2606170"/>
            <a:ext cx="4750263" cy="8205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en-US" altLang="zh-CN" sz="5332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5332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机器学习</a:t>
            </a:r>
          </a:p>
        </p:txBody>
      </p:sp>
    </p:spTree>
    <p:extLst>
      <p:ext uri="{BB962C8B-B14F-4D97-AF65-F5344CB8AC3E}">
        <p14:creationId xmlns:p14="http://schemas.microsoft.com/office/powerpoint/2010/main" val="30658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solidFill>
            <a:srgbClr val="CD5652"/>
          </a:solidFill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2033564" y="1909341"/>
            <a:ext cx="2470191" cy="2468000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rgbClr val="CD565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90" tIns="60945" rIns="121890" bIns="6094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64656" y="2527788"/>
            <a:ext cx="160800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5294029" y="3429000"/>
            <a:ext cx="4391392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197778" y="2606170"/>
            <a:ext cx="4236344" cy="8205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en-US" altLang="zh-CN" sz="5332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5332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23162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机器学习定义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52659" y="6642556"/>
            <a:ext cx="2039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Spark The Definitive Guide(2018)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6909" y="1119115"/>
            <a:ext cx="11517461" cy="13735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6909" y="1390392"/>
            <a:ext cx="11517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机器学习研究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在计算机上</a:t>
            </a:r>
            <a:r>
              <a:rPr lang="zh-CN" altLang="en-US" sz="24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从数据中</a:t>
            </a:r>
            <a:r>
              <a:rPr lang="zh-CN" altLang="en-US" sz="2400" dirty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产生“模型”</a:t>
            </a:r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</a:t>
            </a:r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</a:t>
            </a:r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，即“学习算法”</a:t>
            </a:r>
            <a:r>
              <a:rPr lang="en-US" altLang="zh-CN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pPr algn="r"/>
            <a:r>
              <a:rPr lang="en-US" altLang="zh-CN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--《</a:t>
            </a:r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机器学习</a:t>
            </a:r>
            <a:r>
              <a:rPr lang="en-US" altLang="zh-CN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，周志华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6909" y="2770151"/>
            <a:ext cx="11517461" cy="16618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6909" y="3036186"/>
            <a:ext cx="11517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假设用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来评估</a:t>
            </a:r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计算机程序在某类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上的性能，若一个程序通过利用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经验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</a:t>
            </a:r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中任务上获得性能改善，则我们说关于</a:t>
            </a:r>
            <a:r>
              <a:rPr lang="en-US" altLang="zh-CN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，改程序对</a:t>
            </a:r>
            <a:r>
              <a:rPr lang="en-US" altLang="zh-CN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</a:t>
            </a:r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进行了学习</a:t>
            </a:r>
            <a:r>
              <a:rPr lang="en-US" altLang="zh-CN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pPr algn="r"/>
            <a:r>
              <a:rPr lang="en-US" altLang="zh-CN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 Mitchell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01064" y="5651712"/>
            <a:ext cx="1591501" cy="4616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38237" y="5651711"/>
            <a:ext cx="1525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学习算法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44926" y="4954802"/>
            <a:ext cx="580741" cy="593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544927" y="4990173"/>
            <a:ext cx="58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096414" y="5651712"/>
            <a:ext cx="1591501" cy="4616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133587" y="5651711"/>
            <a:ext cx="1525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预测模型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691764" y="5651712"/>
            <a:ext cx="1591501" cy="4616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28937" y="5651711"/>
            <a:ext cx="1525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性能评估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53588" y="4954802"/>
            <a:ext cx="580741" cy="593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253589" y="4990173"/>
            <a:ext cx="58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36263" y="4954802"/>
            <a:ext cx="580741" cy="593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836264" y="4990173"/>
            <a:ext cx="58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P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383953" y="5708850"/>
            <a:ext cx="450376" cy="347386"/>
          </a:xfrm>
          <a:prstGeom prst="rightArrow">
            <a:avLst>
              <a:gd name="adj1" fmla="val 42142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7004694" y="5716220"/>
            <a:ext cx="450376" cy="347386"/>
          </a:xfrm>
          <a:prstGeom prst="rightArrow">
            <a:avLst>
              <a:gd name="adj1" fmla="val 42142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肘形连接符 38"/>
          <p:cNvCxnSpPr>
            <a:stCxn id="32" idx="2"/>
            <a:endCxn id="17" idx="2"/>
          </p:cNvCxnSpPr>
          <p:nvPr/>
        </p:nvCxnSpPr>
        <p:spPr>
          <a:xfrm rot="5400000">
            <a:off x="5896100" y="3518026"/>
            <a:ext cx="12700" cy="5190700"/>
          </a:xfrm>
          <a:prstGeom prst="bentConnector3">
            <a:avLst>
              <a:gd name="adj1" fmla="val 276716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0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7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机器学习基本任务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52659" y="6642556"/>
            <a:ext cx="2039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引用自：深度实践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Spark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机器学习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(2018))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4" name="12099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99155" y="1503078"/>
            <a:ext cx="8354659" cy="4342173"/>
            <a:chOff x="1203119" y="1503078"/>
            <a:chExt cx="8354659" cy="4342173"/>
          </a:xfrm>
        </p:grpSpPr>
        <p:sp>
          <p:nvSpPr>
            <p:cNvPr id="26" name="ísḻíḋe"/>
            <p:cNvSpPr/>
            <p:nvPr/>
          </p:nvSpPr>
          <p:spPr>
            <a:xfrm rot="16200000">
              <a:off x="3136873" y="1617001"/>
              <a:ext cx="1307323" cy="1307322"/>
            </a:xfrm>
            <a:prstGeom prst="arc">
              <a:avLst>
                <a:gd name="adj1" fmla="val 10800000"/>
                <a:gd name="adj2" fmla="val 0"/>
              </a:avLst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7" name="直接连接符 26"/>
            <p:cNvCxnSpPr>
              <a:cxnSpLocks/>
              <a:stCxn id="41" idx="6"/>
              <a:endCxn id="40" idx="2"/>
            </p:cNvCxnSpPr>
            <p:nvPr/>
          </p:nvCxnSpPr>
          <p:spPr>
            <a:xfrm>
              <a:off x="4413142" y="2270661"/>
              <a:ext cx="410536" cy="112993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cxnSpLocks/>
              <a:stCxn id="45" idx="7"/>
              <a:endCxn id="40" idx="4"/>
            </p:cNvCxnSpPr>
            <p:nvPr/>
          </p:nvCxnSpPr>
          <p:spPr>
            <a:xfrm flipV="1">
              <a:off x="4265507" y="4120671"/>
              <a:ext cx="1278252" cy="630039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cxnSpLocks/>
              <a:stCxn id="49" idx="1"/>
              <a:endCxn id="40" idx="6"/>
            </p:cNvCxnSpPr>
            <p:nvPr/>
          </p:nvCxnSpPr>
          <p:spPr>
            <a:xfrm flipH="1" flipV="1">
              <a:off x="6263839" y="3400591"/>
              <a:ext cx="408252" cy="135012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íśľïḍè"/>
            <p:cNvSpPr/>
            <p:nvPr/>
          </p:nvSpPr>
          <p:spPr>
            <a:xfrm>
              <a:off x="4823678" y="2680510"/>
              <a:ext cx="1440161" cy="144016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机器学习</a:t>
              </a:r>
            </a:p>
          </p:txBody>
        </p:sp>
        <p:sp>
          <p:nvSpPr>
            <p:cNvPr id="41" name="îṡḷîde"/>
            <p:cNvSpPr/>
            <p:nvPr/>
          </p:nvSpPr>
          <p:spPr>
            <a:xfrm>
              <a:off x="3405030" y="1766605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/>
                <a:t>分类</a:t>
              </a:r>
            </a:p>
          </p:txBody>
        </p:sp>
        <p:grpSp>
          <p:nvGrpSpPr>
            <p:cNvPr id="42" name="iṣḷíḋê"/>
            <p:cNvGrpSpPr/>
            <p:nvPr/>
          </p:nvGrpSpPr>
          <p:grpSpPr>
            <a:xfrm>
              <a:off x="3086073" y="2553634"/>
              <a:ext cx="448586" cy="448586"/>
              <a:chOff x="4792557" y="2249137"/>
              <a:chExt cx="648072" cy="648072"/>
            </a:xfrm>
          </p:grpSpPr>
          <p:sp>
            <p:nvSpPr>
              <p:cNvPr id="65" name="ïṥliḋè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ṧḻídê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3" name="ïŝļíḑe"/>
            <p:cNvGrpSpPr/>
            <p:nvPr/>
          </p:nvGrpSpPr>
          <p:grpSpPr>
            <a:xfrm>
              <a:off x="3086073" y="1503078"/>
              <a:ext cx="448586" cy="448586"/>
              <a:chOff x="3909160" y="2249137"/>
              <a:chExt cx="648072" cy="648072"/>
            </a:xfrm>
          </p:grpSpPr>
          <p:sp>
            <p:nvSpPr>
              <p:cNvPr id="63" name="îṧḻíďé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ṩlîďé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4" name="î$ľîďê"/>
            <p:cNvSpPr/>
            <p:nvPr/>
          </p:nvSpPr>
          <p:spPr>
            <a:xfrm rot="16200000">
              <a:off x="3136873" y="4453471"/>
              <a:ext cx="1307323" cy="1307322"/>
            </a:xfrm>
            <a:prstGeom prst="arc">
              <a:avLst>
                <a:gd name="adj1" fmla="val 10800000"/>
                <a:gd name="adj2" fmla="val 0"/>
              </a:avLst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şḷïďè"/>
            <p:cNvSpPr/>
            <p:nvPr/>
          </p:nvSpPr>
          <p:spPr>
            <a:xfrm>
              <a:off x="3405030" y="4603075"/>
              <a:ext cx="1008112" cy="10081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/>
                <a:t>回归</a:t>
              </a:r>
            </a:p>
          </p:txBody>
        </p:sp>
        <p:grpSp>
          <p:nvGrpSpPr>
            <p:cNvPr id="46" name="ïŝļîḓe"/>
            <p:cNvGrpSpPr/>
            <p:nvPr/>
          </p:nvGrpSpPr>
          <p:grpSpPr>
            <a:xfrm>
              <a:off x="3088035" y="5396665"/>
              <a:ext cx="448586" cy="448586"/>
              <a:chOff x="4792557" y="2249137"/>
              <a:chExt cx="648072" cy="648072"/>
            </a:xfrm>
          </p:grpSpPr>
          <p:sp>
            <p:nvSpPr>
              <p:cNvPr id="61" name="isḻíḑè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slîḍé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7" name="iṧḻïḑè"/>
            <p:cNvGrpSpPr/>
            <p:nvPr/>
          </p:nvGrpSpPr>
          <p:grpSpPr>
            <a:xfrm>
              <a:off x="3088035" y="4369013"/>
              <a:ext cx="448586" cy="448586"/>
              <a:chOff x="3909160" y="2249137"/>
              <a:chExt cx="648072" cy="648072"/>
            </a:xfrm>
          </p:grpSpPr>
          <p:sp>
            <p:nvSpPr>
              <p:cNvPr id="59" name="îSļiḋé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śļîḍe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8" name="iśḷïḋe"/>
            <p:cNvSpPr/>
            <p:nvPr/>
          </p:nvSpPr>
          <p:spPr>
            <a:xfrm rot="5400000">
              <a:off x="6488602" y="4453471"/>
              <a:ext cx="1307323" cy="1307322"/>
            </a:xfrm>
            <a:prstGeom prst="arc">
              <a:avLst>
                <a:gd name="adj1" fmla="val 10800000"/>
                <a:gd name="adj2" fmla="val 0"/>
              </a:avLst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ṣḷîḍê"/>
            <p:cNvSpPr/>
            <p:nvPr/>
          </p:nvSpPr>
          <p:spPr>
            <a:xfrm>
              <a:off x="6524456" y="4603076"/>
              <a:ext cx="1008112" cy="100811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/>
                <a:t>聚类</a:t>
              </a:r>
            </a:p>
          </p:txBody>
        </p:sp>
        <p:grpSp>
          <p:nvGrpSpPr>
            <p:cNvPr id="50" name="ïśḷíďé"/>
            <p:cNvGrpSpPr/>
            <p:nvPr/>
          </p:nvGrpSpPr>
          <p:grpSpPr>
            <a:xfrm>
              <a:off x="7390920" y="5396665"/>
              <a:ext cx="448586" cy="448586"/>
              <a:chOff x="4792557" y="2249137"/>
              <a:chExt cx="648072" cy="648072"/>
            </a:xfrm>
          </p:grpSpPr>
          <p:sp>
            <p:nvSpPr>
              <p:cNvPr id="57" name="ïšḷïḑê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$ḷïďê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1" name="í$líḓê"/>
            <p:cNvGrpSpPr/>
            <p:nvPr/>
          </p:nvGrpSpPr>
          <p:grpSpPr>
            <a:xfrm>
              <a:off x="7390920" y="4369013"/>
              <a:ext cx="448586" cy="448586"/>
              <a:chOff x="3909160" y="2249137"/>
              <a:chExt cx="648072" cy="648072"/>
            </a:xfrm>
          </p:grpSpPr>
          <p:sp>
            <p:nvSpPr>
              <p:cNvPr id="55" name="íSḷidé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ṥļïḍè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2" name="îsḻiḋ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085825" y="4711431"/>
              <a:ext cx="1471953" cy="78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K-</a:t>
              </a: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均值</a:t>
              </a:r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分层聚类</a:t>
              </a:r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3" name="ïSḷïd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203119" y="4546132"/>
              <a:ext cx="1451684" cy="112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线性回归</a:t>
              </a:r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逻辑回归</a:t>
              </a:r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神经网络</a:t>
              </a:r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4" name="í$ļi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204538" y="1515784"/>
              <a:ext cx="1768443" cy="1509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决策树</a:t>
              </a:r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支持向量机</a:t>
              </a:r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朴素贝叶斯</a:t>
              </a:r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K-</a:t>
              </a: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近邻</a:t>
              </a:r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7" name="左大括号 66"/>
          <p:cNvSpPr/>
          <p:nvPr/>
        </p:nvSpPr>
        <p:spPr>
          <a:xfrm>
            <a:off x="1558526" y="1711349"/>
            <a:ext cx="272960" cy="38771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27595" y="2796981"/>
            <a:ext cx="580741" cy="174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 rot="5400000">
            <a:off x="55210" y="3435963"/>
            <a:ext cx="1908215" cy="5232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监督学习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0497521" y="4132668"/>
            <a:ext cx="580741" cy="2270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 rot="5400000">
            <a:off x="9607506" y="5028612"/>
            <a:ext cx="2339102" cy="5232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非监督学习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/>
      <p:bldP spid="70" grpId="0" animBg="1"/>
      <p:bldP spid="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机器学习算法选择步骤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52659" y="6642556"/>
            <a:ext cx="2039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引用自：深度实践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Spark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机器学习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(2018))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5413102" y="1167551"/>
            <a:ext cx="1683736" cy="7295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5458129" y="1209183"/>
            <a:ext cx="159368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业务需求</a:t>
            </a:r>
            <a:endParaRPr lang="en-US" altLang="zh-CN" dirty="0">
              <a:solidFill>
                <a:srgbClr val="55555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应用场景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4843792" y="2990049"/>
            <a:ext cx="2822356" cy="105087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5413102" y="2078800"/>
            <a:ext cx="1683736" cy="7295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5458129" y="2120432"/>
            <a:ext cx="159368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探索性</a:t>
            </a:r>
            <a:endParaRPr lang="en-US" altLang="zh-CN" dirty="0">
              <a:solidFill>
                <a:srgbClr val="55555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数据分析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9826" y="3213334"/>
            <a:ext cx="138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是否需要预测目标值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9100273" y="3859665"/>
            <a:ext cx="1683736" cy="7295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9145300" y="4040926"/>
            <a:ext cx="15936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无监督学习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213858" y="3859665"/>
            <a:ext cx="1683736" cy="7295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258885" y="4040926"/>
            <a:ext cx="15936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监督学习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75397" y="5678901"/>
            <a:ext cx="1683736" cy="7295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720424" y="5860162"/>
            <a:ext cx="15936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分类算法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3852567" y="5663444"/>
            <a:ext cx="1683736" cy="7295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897594" y="5844705"/>
            <a:ext cx="15936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回归算法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9100273" y="5663444"/>
            <a:ext cx="1683736" cy="7295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9145300" y="5844705"/>
            <a:ext cx="15936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聚类算法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" name="直接箭头连接符 6"/>
          <p:cNvCxnSpPr>
            <a:stCxn id="74" idx="2"/>
            <a:endCxn id="78" idx="0"/>
          </p:cNvCxnSpPr>
          <p:nvPr/>
        </p:nvCxnSpPr>
        <p:spPr>
          <a:xfrm>
            <a:off x="6254970" y="1897147"/>
            <a:ext cx="0" cy="181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6254970" y="2808396"/>
            <a:ext cx="0" cy="181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3"/>
            <a:endCxn id="81" idx="0"/>
          </p:cNvCxnSpPr>
          <p:nvPr/>
        </p:nvCxnSpPr>
        <p:spPr>
          <a:xfrm>
            <a:off x="7666148" y="3515488"/>
            <a:ext cx="2275993" cy="34417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" idx="1"/>
            <a:endCxn id="83" idx="0"/>
          </p:cNvCxnSpPr>
          <p:nvPr/>
        </p:nvCxnSpPr>
        <p:spPr>
          <a:xfrm rot="10800000" flipV="1">
            <a:off x="3055726" y="3515487"/>
            <a:ext cx="1788066" cy="34417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菱形 91"/>
          <p:cNvSpPr/>
          <p:nvPr/>
        </p:nvSpPr>
        <p:spPr>
          <a:xfrm>
            <a:off x="2039719" y="4770522"/>
            <a:ext cx="2032012" cy="756600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2359133" y="4964156"/>
            <a:ext cx="138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目标变量</a:t>
            </a: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050386" y="4588869"/>
            <a:ext cx="0" cy="181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92" idx="3"/>
            <a:endCxn id="87" idx="0"/>
          </p:cNvCxnSpPr>
          <p:nvPr/>
        </p:nvCxnSpPr>
        <p:spPr>
          <a:xfrm>
            <a:off x="4071731" y="5148822"/>
            <a:ext cx="622704" cy="5146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92" idx="1"/>
            <a:endCxn id="85" idx="0"/>
          </p:cNvCxnSpPr>
          <p:nvPr/>
        </p:nvCxnSpPr>
        <p:spPr>
          <a:xfrm rot="10800000" flipV="1">
            <a:off x="1517265" y="5148821"/>
            <a:ext cx="522454" cy="53007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3691830" y="3179042"/>
            <a:ext cx="691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422182" y="3179042"/>
            <a:ext cx="88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不需要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7" name="直接箭头连接符 96"/>
          <p:cNvCxnSpPr>
            <a:stCxn id="81" idx="2"/>
            <a:endCxn id="89" idx="0"/>
          </p:cNvCxnSpPr>
          <p:nvPr/>
        </p:nvCxnSpPr>
        <p:spPr>
          <a:xfrm>
            <a:off x="9942141" y="4589261"/>
            <a:ext cx="0" cy="1074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037456" y="4711329"/>
            <a:ext cx="870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连续型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237983" y="4749893"/>
            <a:ext cx="870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离散型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53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4" grpId="0" animBg="1"/>
      <p:bldP spid="78" grpId="0" animBg="1"/>
      <p:bldP spid="79" grpId="0" animBg="1"/>
      <p:bldP spid="5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/>
      <p:bldP spid="95" grpId="0"/>
      <p:bldP spid="96" grpId="0"/>
      <p:bldP spid="98" grpId="0"/>
      <p:bldP spid="9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机器学习基本概念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6625" y="6642556"/>
            <a:ext cx="6755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https://zh.wikipedia.org/wiki/%E5%AE%89%E5%BE%B7%E6%A3%AE%E9%B8%A2%E5%B0%BE%E8%8A%B1%E5%8D%89%E6%95%B0%E6%8D%AE%E9%9B%86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52" y="1382562"/>
            <a:ext cx="5680009" cy="51691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52818" y="96778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费雪鸢尾花卉数据集</a:t>
            </a:r>
          </a:p>
        </p:txBody>
      </p:sp>
      <p:sp>
        <p:nvSpPr>
          <p:cNvPr id="38" name="矩形 37"/>
          <p:cNvSpPr/>
          <p:nvPr/>
        </p:nvSpPr>
        <p:spPr>
          <a:xfrm>
            <a:off x="2506679" y="1291676"/>
            <a:ext cx="5927641" cy="5350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38" idx="3"/>
            <a:endCxn id="48" idx="1"/>
          </p:cNvCxnSpPr>
          <p:nvPr/>
        </p:nvCxnSpPr>
        <p:spPr>
          <a:xfrm>
            <a:off x="8434320" y="3967116"/>
            <a:ext cx="888087" cy="867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22407" y="3758391"/>
            <a:ext cx="2441964" cy="41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9322407" y="3775732"/>
            <a:ext cx="244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数据集（</a:t>
            </a:r>
            <a:r>
              <a:rPr lang="en-US" altLang="zh-CN" sz="2000" b="1" dirty="0">
                <a:solidFill>
                  <a:srgbClr val="FF0000"/>
                </a:solidFill>
              </a:rPr>
              <a:t>dataset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7" name="矩形 56"/>
          <p:cNvSpPr/>
          <p:nvPr/>
        </p:nvSpPr>
        <p:spPr>
          <a:xfrm>
            <a:off x="2616852" y="1815152"/>
            <a:ext cx="5680010" cy="545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endCxn id="60" idx="1"/>
          </p:cNvCxnSpPr>
          <p:nvPr/>
        </p:nvCxnSpPr>
        <p:spPr>
          <a:xfrm>
            <a:off x="8296861" y="2111505"/>
            <a:ext cx="888086" cy="867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184947" y="1902780"/>
            <a:ext cx="2019865" cy="41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9184947" y="1920121"/>
            <a:ext cx="2019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样本（</a:t>
            </a:r>
            <a:r>
              <a:rPr lang="en-US" altLang="zh-CN" sz="2000" b="1" dirty="0">
                <a:solidFill>
                  <a:srgbClr val="FF0000"/>
                </a:solidFill>
              </a:rPr>
              <a:t>sample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61" name="矩形 60"/>
          <p:cNvSpPr/>
          <p:nvPr/>
        </p:nvSpPr>
        <p:spPr>
          <a:xfrm>
            <a:off x="2616852" y="1311051"/>
            <a:ext cx="4411749" cy="545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61" idx="1"/>
          </p:cNvCxnSpPr>
          <p:nvPr/>
        </p:nvCxnSpPr>
        <p:spPr>
          <a:xfrm flipH="1">
            <a:off x="2187291" y="1584007"/>
            <a:ext cx="429561" cy="7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91335" y="1364414"/>
            <a:ext cx="1995956" cy="41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26479" y="1395935"/>
            <a:ext cx="225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特征（</a:t>
            </a:r>
            <a:r>
              <a:rPr lang="en-US" altLang="zh-CN" sz="2000" b="1" dirty="0">
                <a:solidFill>
                  <a:srgbClr val="FF0000"/>
                </a:solidFill>
              </a:rPr>
              <a:t>feature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76" name="矩形 75"/>
          <p:cNvSpPr/>
          <p:nvPr/>
        </p:nvSpPr>
        <p:spPr>
          <a:xfrm>
            <a:off x="7069936" y="1311051"/>
            <a:ext cx="1226925" cy="545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cxnSp>
        <p:nvCxnSpPr>
          <p:cNvPr id="77" name="直接箭头连接符 76"/>
          <p:cNvCxnSpPr>
            <a:endCxn id="100" idx="1"/>
          </p:cNvCxnSpPr>
          <p:nvPr/>
        </p:nvCxnSpPr>
        <p:spPr>
          <a:xfrm>
            <a:off x="8296861" y="1607033"/>
            <a:ext cx="888086" cy="867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9184947" y="1398308"/>
            <a:ext cx="2019865" cy="41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9184947" y="1415649"/>
            <a:ext cx="2019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标签（</a:t>
            </a:r>
            <a:r>
              <a:rPr lang="en-US" altLang="zh-CN" sz="2000" b="1" dirty="0">
                <a:solidFill>
                  <a:srgbClr val="FF0000"/>
                </a:solidFill>
              </a:rPr>
              <a:t>label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30024" y="2542569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(7.9, 3.8, 6.4, 2.0)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252330" y="2966433"/>
            <a:ext cx="1995956" cy="7919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150191" y="3009509"/>
            <a:ext cx="2251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特征向量（</a:t>
            </a:r>
            <a:r>
              <a:rPr lang="en-US" altLang="zh-CN" sz="2000" b="1" dirty="0">
                <a:solidFill>
                  <a:srgbClr val="FF0000"/>
                </a:solidFill>
              </a:rPr>
              <a:t>feature vector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3673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7" grpId="0" animBg="1"/>
      <p:bldP spid="48" grpId="0"/>
      <p:bldP spid="57" grpId="0" animBg="1"/>
      <p:bldP spid="59" grpId="0" animBg="1"/>
      <p:bldP spid="60" grpId="0"/>
      <p:bldP spid="61" grpId="0" animBg="1"/>
      <p:bldP spid="63" grpId="0" animBg="1"/>
      <p:bldP spid="64" grpId="0"/>
      <p:bldP spid="76" grpId="0" animBg="1"/>
      <p:bldP spid="80" grpId="0" animBg="1"/>
      <p:bldP spid="100" grpId="0"/>
      <p:bldP spid="45" grpId="0"/>
      <p:bldP spid="102" grpId="0" animBg="1"/>
      <p:bldP spid="1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Spark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机器学习流程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52659" y="6642556"/>
            <a:ext cx="2039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Spark The Definitive Guide(2018)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907" y="1082009"/>
            <a:ext cx="8685687" cy="54764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861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Spark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机器学习模型部署模式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52659" y="6642556"/>
            <a:ext cx="2039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Spark The Definitive Guide(2018)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58" y="1165593"/>
            <a:ext cx="10130762" cy="52448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130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 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https://spark.apache.org/docs/latest/ml-pipeline.html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6909" y="1390392"/>
            <a:ext cx="11517461" cy="656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6909" y="1487945"/>
            <a:ext cx="11517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DataFrame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 ML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的输入数据类型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46909" y="2175677"/>
            <a:ext cx="11517461" cy="656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6909" y="2273230"/>
            <a:ext cx="11517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接口接收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DataFrame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作为输入，输出新的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DataFrame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26" y="2960962"/>
            <a:ext cx="6353175" cy="272415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246909" y="2967059"/>
            <a:ext cx="11517461" cy="656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6909" y="3064612"/>
            <a:ext cx="11517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Estimator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fit()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接口拟合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DataFrame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数据，生成新的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Transformer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6909" y="3721386"/>
            <a:ext cx="11517461" cy="656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6909" y="3818939"/>
            <a:ext cx="11517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Pipeline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：多个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Estimator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串联构成的有序的机器学习工作流程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46909" y="4500603"/>
            <a:ext cx="11517461" cy="656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46909" y="4598156"/>
            <a:ext cx="11517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Parameter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Estimator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的参数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323" y="3623830"/>
            <a:ext cx="7126214" cy="30430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59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 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https://spark.apache.org/docs/latest/ml-pipeline.html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46909" y="1155606"/>
            <a:ext cx="11749473" cy="2160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6909" y="1253159"/>
            <a:ext cx="115174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Pipeline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是多个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Estimator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串联构成的有序的机器学习工作流程，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调用时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Estimator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fit()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方法依次被调用。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训练时调用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Pipeline.fit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得到一个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PipelineModel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(Transformer)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，预测时调用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PipelineModel.transform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0" name="Picture 2" descr="ML Pipeline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28" y="3538519"/>
            <a:ext cx="9848233" cy="251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251863" y="4350059"/>
            <a:ext cx="580741" cy="1046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 rot="5400000">
            <a:off x="32709" y="4514137"/>
            <a:ext cx="1046440" cy="5232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训练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ML PipelineModel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07" y="3538519"/>
            <a:ext cx="10585463" cy="29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274205" y="4300560"/>
            <a:ext cx="580741" cy="1046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 rot="5400000">
            <a:off x="10367" y="4659700"/>
            <a:ext cx="1046440" cy="5232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预测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6" grpId="0" animBg="1"/>
      <p:bldP spid="26" grpId="1" animBg="1"/>
      <p:bldP spid="27" grpId="0"/>
      <p:bldP spid="27" grpId="1"/>
      <p:bldP spid="28" grpId="0" animBg="1"/>
      <p:bldP spid="28" grpId="1" animBg="1"/>
      <p:bldP spid="29" grpId="0"/>
      <p:bldP spid="2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 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https://spark.apache.org/docs/latest/ml-pipeline.html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009" y="357607"/>
            <a:ext cx="6889015" cy="63301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09" y="357607"/>
            <a:ext cx="6952377" cy="62849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15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 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https://spark.apache.org/docs/latest/ml-pipeline.html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738" y="1069205"/>
            <a:ext cx="9053801" cy="54376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738" y="1069205"/>
            <a:ext cx="10069115" cy="54376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740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the Berkeley Data Analytics Stack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BDAS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396" y="6642556"/>
            <a:ext cx="2393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https://amplab.cs.berkeley.edu/software/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46" y="1049914"/>
            <a:ext cx="9972505" cy="5475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733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Tokenizer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https://spark.apache.org/docs/latest/ml-features.html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64" y="1072401"/>
            <a:ext cx="7412867" cy="55539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914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StopWordsRemover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https://spark.apache.org/docs/latest/ml-features.html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2" y="1210456"/>
            <a:ext cx="9835143" cy="37906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43" y="5108786"/>
            <a:ext cx="3748241" cy="12830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416" y="5108786"/>
            <a:ext cx="5837770" cy="12831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524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TFIDF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https://spark.apache.org/docs/latest/ml-features.html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9" y="1210029"/>
            <a:ext cx="6096000" cy="561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13" y="1891268"/>
            <a:ext cx="7044607" cy="47512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45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Word2Vec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https://spark.apache.org/docs/latest/ml-features.html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27" y="1262561"/>
            <a:ext cx="9030759" cy="5097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081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Binarizer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https://spark.apache.org/docs/latest/ml-features.html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16" y="1326462"/>
            <a:ext cx="11219954" cy="48729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513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OneHotEncoderEstimator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https://spark.apache.org/docs/latest/ml-features.html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45" y="1112790"/>
            <a:ext cx="10058542" cy="54329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76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PCA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https://spark.apache.org/docs/latest/ml-features.html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4" name="Picture 2" descr="https://img-blog.csdn.net/20180609145914651?watermark/2/text/aHR0cHM6Ly9ibG9nLmNzZG4ubmV0L3Byb2dyYW1fZGV2ZWxvcGVy/font/5a6L5L2T/fontsize/400/fill/I0JBQkFCMA==/dissolve/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69" y="1233760"/>
            <a:ext cx="10714346" cy="42083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69" y="1233760"/>
            <a:ext cx="9008375" cy="520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6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Normalizer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https://spark.apache.org/docs/latest/ml-features.html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90" y="1195530"/>
            <a:ext cx="7692742" cy="50278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27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StandardScaler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https://spark.apache.org/docs/latest/ml-features.html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56" y="1416026"/>
            <a:ext cx="10893872" cy="44115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124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StandardScaler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https://spark.apache.org/docs/latest/ml-features.html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0" y="1238890"/>
            <a:ext cx="7044761" cy="862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748" y="2216812"/>
            <a:ext cx="7263070" cy="44257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656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AMPLab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大神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396" y="6642556"/>
            <a:ext cx="2393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https://amplab.cs.berkeley.edu/software/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4" name="Picture 2" descr="Matei Zaha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02" y="1295399"/>
            <a:ext cx="1529127" cy="196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91102" y="3418692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Matei</a:t>
            </a:r>
            <a:r>
              <a:rPr lang="en-US" altLang="zh-CN" b="1" dirty="0"/>
              <a:t> </a:t>
            </a:r>
            <a:r>
              <a:rPr lang="en-US" altLang="zh-CN" b="1" dirty="0" err="1"/>
              <a:t>Zaharia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161309" y="1184563"/>
            <a:ext cx="96030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b="1" dirty="0">
                <a:solidFill>
                  <a:srgbClr val="59567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Publications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4"/>
              </a:rPr>
              <a:t>Matrix Computations and Optimization in Apache Spark</a:t>
            </a:r>
            <a:endParaRPr lang="en-US" altLang="zh-CN" dirty="0">
              <a:solidFill>
                <a:srgbClr val="59567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5"/>
              </a:rPr>
              <a:t>SparkR</a:t>
            </a: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5"/>
              </a:rPr>
              <a:t>: Scaling R Programs with Spark</a:t>
            </a:r>
            <a:endParaRPr lang="en-US" altLang="zh-CN" dirty="0">
              <a:solidFill>
                <a:srgbClr val="59567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6"/>
              </a:rPr>
              <a:t>MLlib</a:t>
            </a: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6"/>
              </a:rPr>
              <a:t>: Machine Learning in Apache Spark</a:t>
            </a:r>
            <a:endParaRPr lang="en-US" altLang="zh-CN" dirty="0">
              <a:solidFill>
                <a:srgbClr val="0086D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7"/>
              </a:rPr>
              <a:t>Spark SQL: Relational Data Processing in Spark</a:t>
            </a:r>
            <a:endParaRPr lang="en-US" altLang="zh-CN" dirty="0">
              <a:solidFill>
                <a:srgbClr val="59567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8"/>
              </a:rPr>
              <a:t>Tachyon: Reliable, Memory Speed Storage for Cluster Computing Frameworks</a:t>
            </a:r>
            <a:endParaRPr lang="en-US" altLang="zh-CN" dirty="0">
              <a:solidFill>
                <a:srgbClr val="59567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9"/>
              </a:rPr>
              <a:t>Discretized Streams: Fault-Tolerant Streaming Computation at Scale</a:t>
            </a:r>
            <a:endParaRPr lang="en-US" altLang="zh-CN" dirty="0">
              <a:solidFill>
                <a:srgbClr val="59567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10"/>
              </a:rPr>
              <a:t>Tachyon: Memory Throughput I/O for Cluster Computing Frameworks</a:t>
            </a:r>
            <a:endParaRPr lang="en-US" altLang="zh-CN" dirty="0">
              <a:solidFill>
                <a:srgbClr val="59567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11"/>
              </a:rPr>
              <a:t>Sparrow: Distributed, Low Latency Scheduling</a:t>
            </a:r>
            <a:endParaRPr lang="en-US" altLang="zh-CN" dirty="0">
              <a:solidFill>
                <a:srgbClr val="59567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12"/>
              </a:rPr>
              <a:t>Large Scale Estimation in </a:t>
            </a:r>
            <a:r>
              <a:rPr lang="en-US" altLang="zh-CN" dirty="0" err="1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12"/>
              </a:rPr>
              <a:t>Cyberphysical</a:t>
            </a: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12"/>
              </a:rPr>
              <a:t> Systems using Streaming Data: a Case Study with Smartphone Traces</a:t>
            </a:r>
            <a:endParaRPr lang="en-US" altLang="zh-CN" dirty="0">
              <a:solidFill>
                <a:srgbClr val="0086D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13"/>
              </a:rPr>
              <a:t>Shark: SQL and Rich Analytics at Scale</a:t>
            </a:r>
            <a:endParaRPr lang="en-US" altLang="zh-CN" dirty="0">
              <a:solidFill>
                <a:srgbClr val="59567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14"/>
              </a:rPr>
              <a:t>Discretized Streams: An Efficient and Fault-Tolerant Model for Stream Processing on Large Clusters</a:t>
            </a:r>
            <a:endParaRPr lang="en-US" altLang="zh-CN" dirty="0">
              <a:solidFill>
                <a:srgbClr val="59567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15"/>
              </a:rPr>
              <a:t>Shark: Fast Data Analysis Using Coarse-grained Distributed Memory (</a:t>
            </a:r>
            <a:r>
              <a:rPr lang="en-US" altLang="zh-CN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15"/>
              </a:rPr>
              <a:t>Best Demo Award</a:t>
            </a: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15"/>
              </a:rPr>
              <a:t>)</a:t>
            </a:r>
            <a:endParaRPr lang="en-US" altLang="zh-CN" dirty="0">
              <a:solidFill>
                <a:srgbClr val="59567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16"/>
              </a:rPr>
              <a:t>Resilient Distributed Datasets: A Fault-Tolerant Abstraction for In-Memory Cluster Computing (</a:t>
            </a:r>
            <a:r>
              <a:rPr lang="en-US" altLang="zh-CN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16"/>
              </a:rPr>
              <a:t>Best Paper Award</a:t>
            </a: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16"/>
              </a:rPr>
              <a:t>)</a:t>
            </a:r>
            <a:endParaRPr lang="en-US" altLang="zh-CN" dirty="0">
              <a:solidFill>
                <a:srgbClr val="59567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17"/>
              </a:rPr>
              <a:t>Mesos</a:t>
            </a: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hlinkClick r:id="rId17"/>
              </a:rPr>
              <a:t>: A Platform for Fine-Grained Resource Sharing in the Data Center</a:t>
            </a:r>
            <a:endParaRPr lang="en-US" altLang="zh-CN" dirty="0">
              <a:solidFill>
                <a:srgbClr val="59567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47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Bucketizer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https://spark.apache.org/docs/latest/ml-features.html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89" y="1412471"/>
            <a:ext cx="11067299" cy="46607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1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常用算法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https://spark.apache.org/docs/latest/ml-features.html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194179"/>
            <a:ext cx="5797953" cy="6368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052" y="1194179"/>
            <a:ext cx="4000500" cy="714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753" y="2091711"/>
            <a:ext cx="7647509" cy="42635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020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常用算法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https://spark.apache.org/docs/latest/ml-features.html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99" y="1448581"/>
            <a:ext cx="5081448" cy="35055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351" y="2589864"/>
            <a:ext cx="5041949" cy="12178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99" y="1448581"/>
            <a:ext cx="10810171" cy="47845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40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常用算法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https://spark.apache.org/docs/latest/ml-features.html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87" y="1185578"/>
            <a:ext cx="7549181" cy="42189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169" y="1336259"/>
            <a:ext cx="3149055" cy="11203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87" y="1157017"/>
            <a:ext cx="6924369" cy="54855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986" y="1157016"/>
            <a:ext cx="10540839" cy="54855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86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Spark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超参调节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42154" y="6642556"/>
            <a:ext cx="2949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https://spark.apache.org/docs/latest/ml-tuning.html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550" y="933493"/>
            <a:ext cx="6749946" cy="551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550" y="933493"/>
            <a:ext cx="6749946" cy="56538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010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AMPLab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大神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396" y="6642556"/>
            <a:ext cx="2505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https://amplab.cs.berkeley.edu/author/rxin/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211" y="2892731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Reynold Xin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161309" y="1184563"/>
            <a:ext cx="96030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b="1" dirty="0">
                <a:solidFill>
                  <a:srgbClr val="59567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Publications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SparkR</a:t>
            </a: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Scaling R Programs with Spark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MLlib</a:t>
            </a: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Machine Learning in Apache Spark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Spark SQL: Relational Data Processing in Spark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 Partitioning Framework for Aggressive Data Skipping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GraphX</a:t>
            </a: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Graph Processing in a Distributed Dataflow Framework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Fine-grained Partitioning for Aggressive Data Skipping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GraphX</a:t>
            </a: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Unifying Data-Parallel and Graph-Parallel Analytics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GraphX</a:t>
            </a: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A Resilient Distributed Graph System on Spark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The Case for Tiny Tasks in Compute Clusters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Shark: SQL and Rich Analytics at Scale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Finding Related Tables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Shark: Fast Data Analysis Using Coarse-grained Distributed Memory (</a:t>
            </a:r>
            <a:r>
              <a:rPr lang="en-US" altLang="zh-CN" b="1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Best Demo Award</a:t>
            </a: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CrowdDB</a:t>
            </a: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Query Processing with the VLDB Crowd (</a:t>
            </a:r>
            <a:r>
              <a:rPr lang="en-US" altLang="zh-CN" b="1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Best Demo Award</a:t>
            </a: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CrowdDB</a:t>
            </a:r>
            <a:r>
              <a:rPr lang="en-US" altLang="zh-CN" dirty="0">
                <a:solidFill>
                  <a:srgbClr val="0086D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Answering Queries with Crowdsourcing</a:t>
            </a:r>
            <a:endParaRPr lang="en-US" altLang="zh-CN" dirty="0">
              <a:solidFill>
                <a:srgbClr val="59567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 descr="Reynold X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02" y="1295399"/>
            <a:ext cx="1554844" cy="142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99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Spark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7612" y="6642556"/>
            <a:ext cx="1744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https://spark.apache.org//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95439" y="1197033"/>
            <a:ext cx="10820399" cy="997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5493" y="1464964"/>
            <a:ext cx="10640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Apache Spark™</a:t>
            </a:r>
            <a:r>
              <a:rPr lang="en-US" altLang="zh-CN" sz="240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is a unified analytics engine for large-scale data processing.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146" name="Picture 2" descr="https://spark.apache.org/images/logistic-regres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9" y="2411402"/>
            <a:ext cx="3258984" cy="16816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 rot="19061013">
            <a:off x="1109792" y="2941690"/>
            <a:ext cx="2328887" cy="621062"/>
          </a:xfrm>
          <a:prstGeom prst="rect">
            <a:avLst/>
          </a:prstGeom>
          <a:noFill/>
          <a:ln w="38100">
            <a:solidFill>
              <a:srgbClr val="FF49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19061013">
            <a:off x="1745082" y="3021388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Speed</a:t>
            </a:r>
            <a:endParaRPr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28" y="2413924"/>
            <a:ext cx="7075106" cy="16791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矩形 14"/>
          <p:cNvSpPr/>
          <p:nvPr/>
        </p:nvSpPr>
        <p:spPr>
          <a:xfrm rot="19061013">
            <a:off x="6475876" y="2941688"/>
            <a:ext cx="2328887" cy="621062"/>
          </a:xfrm>
          <a:prstGeom prst="rect">
            <a:avLst/>
          </a:prstGeom>
          <a:noFill/>
          <a:ln w="38100">
            <a:solidFill>
              <a:srgbClr val="FF49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061013">
            <a:off x="6751709" y="3021386"/>
            <a:ext cx="177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Ease of Use</a:t>
            </a:r>
            <a:endParaRPr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39" y="4756933"/>
            <a:ext cx="3265072" cy="15676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矩形 19"/>
          <p:cNvSpPr/>
          <p:nvPr/>
        </p:nvSpPr>
        <p:spPr>
          <a:xfrm rot="19061013">
            <a:off x="957393" y="5318474"/>
            <a:ext cx="2328887" cy="621062"/>
          </a:xfrm>
          <a:prstGeom prst="rect">
            <a:avLst/>
          </a:prstGeom>
          <a:noFill/>
          <a:ln w="38100">
            <a:solidFill>
              <a:srgbClr val="FF49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 rot="19061013">
            <a:off x="1328990" y="5398172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Generality</a:t>
            </a:r>
            <a:endParaRPr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3128" y="4500373"/>
            <a:ext cx="7075106" cy="20769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4" name="矩形 23"/>
          <p:cNvSpPr/>
          <p:nvPr/>
        </p:nvSpPr>
        <p:spPr>
          <a:xfrm rot="19061013">
            <a:off x="7468017" y="5254292"/>
            <a:ext cx="2503789" cy="621062"/>
          </a:xfrm>
          <a:prstGeom prst="rect">
            <a:avLst/>
          </a:prstGeom>
          <a:noFill/>
          <a:ln w="38100">
            <a:solidFill>
              <a:srgbClr val="FF49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19061013">
            <a:off x="7432241" y="5342638"/>
            <a:ext cx="2556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Runs Everywhere</a:t>
            </a:r>
            <a:endParaRPr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09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7" grpId="0" animBg="1"/>
      <p:bldP spid="10" grpId="0"/>
      <p:bldP spid="15" grpId="0" animBg="1"/>
      <p:bldP spid="16" grpId="0"/>
      <p:bldP spid="20" grpId="0" animBg="1"/>
      <p:bldP spid="21" grpId="0"/>
      <p:bldP spid="24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20939" y="6642556"/>
            <a:ext cx="3171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https://spark.apache.org/docs/latest/cluster-overview.html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9" y="1259204"/>
            <a:ext cx="10936967" cy="52482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9" y="1541144"/>
            <a:ext cx="7538463" cy="468439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500715" y="1564480"/>
            <a:ext cx="2658777" cy="593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00715" y="1599851"/>
            <a:ext cx="2688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Driver Program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1029" y="3224981"/>
            <a:ext cx="7364731" cy="375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23500" y="2701761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Context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1029" y="3619226"/>
            <a:ext cx="7364731" cy="1851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193638" y="5450150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User Code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985760" y="3356371"/>
            <a:ext cx="716280" cy="5826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008620" y="4885051"/>
            <a:ext cx="693420" cy="565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" y="2596410"/>
            <a:ext cx="10930047" cy="3311664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702040" y="2711754"/>
            <a:ext cx="2658777" cy="593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861877" y="274712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提交集群运行</a:t>
            </a:r>
          </a:p>
        </p:txBody>
      </p:sp>
    </p:spTree>
    <p:extLst>
      <p:ext uri="{BB962C8B-B14F-4D97-AF65-F5344CB8AC3E}">
        <p14:creationId xmlns:p14="http://schemas.microsoft.com/office/powerpoint/2010/main" val="211595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  <p:bldP spid="18" grpId="0"/>
      <p:bldP spid="19" grpId="0" animBg="1"/>
      <p:bldP spid="20" grpId="0"/>
      <p:bldP spid="30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Spark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Spark Configuration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63607" y="6642556"/>
            <a:ext cx="3028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https://spark.apache.org/docs/latest/configuration.html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55320" y="1715294"/>
          <a:ext cx="11109050" cy="3879592"/>
        </p:xfrm>
        <a:graphic>
          <a:graphicData uri="http://schemas.openxmlformats.org/drawingml/2006/table">
            <a:tbl>
              <a:tblPr/>
              <a:tblGrid>
                <a:gridCol w="3879598">
                  <a:extLst>
                    <a:ext uri="{9D8B030D-6E8A-4147-A177-3AD203B41FA5}">
                      <a16:colId xmlns:a16="http://schemas.microsoft.com/office/drawing/2014/main" val="1508334197"/>
                    </a:ext>
                  </a:extLst>
                </a:gridCol>
                <a:gridCol w="1246457">
                  <a:extLst>
                    <a:ext uri="{9D8B030D-6E8A-4147-A177-3AD203B41FA5}">
                      <a16:colId xmlns:a16="http://schemas.microsoft.com/office/drawing/2014/main" val="244508322"/>
                    </a:ext>
                  </a:extLst>
                </a:gridCol>
                <a:gridCol w="5982995">
                  <a:extLst>
                    <a:ext uri="{9D8B030D-6E8A-4147-A177-3AD203B41FA5}">
                      <a16:colId xmlns:a16="http://schemas.microsoft.com/office/drawing/2014/main" val="3384452794"/>
                    </a:ext>
                  </a:extLst>
                </a:gridCol>
              </a:tblGrid>
              <a:tr h="48863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配置项</a:t>
                      </a:r>
                      <a:endParaRPr lang="en-US" sz="2400" b="1" dirty="0">
                        <a:effectLst/>
                      </a:endParaRPr>
                    </a:p>
                  </a:txBody>
                  <a:tcPr marL="68108" marR="68108" marT="68108" marB="681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默认值</a:t>
                      </a:r>
                      <a:endParaRPr lang="en-US" sz="2400" b="1" dirty="0">
                        <a:effectLst/>
                      </a:endParaRPr>
                    </a:p>
                  </a:txBody>
                  <a:tcPr marL="68108" marR="68108" marT="68108" marB="681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备注</a:t>
                      </a:r>
                      <a:endParaRPr lang="en-US" sz="2400" b="1" dirty="0">
                        <a:effectLst/>
                      </a:endParaRPr>
                    </a:p>
                  </a:txBody>
                  <a:tcPr marL="68108" marR="68108" marT="68108" marB="681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815907"/>
                  </a:ext>
                </a:extLst>
              </a:tr>
              <a:tr h="76328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spark.master</a:t>
                      </a:r>
                      <a:endParaRPr lang="en-US" sz="2400" dirty="0">
                        <a:effectLst/>
                      </a:endParaRP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(none)</a:t>
                      </a: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>
                          <a:effectLst/>
                        </a:rPr>
                        <a:t>所连接的集群管理节点，</a:t>
                      </a:r>
                      <a:r>
                        <a:rPr lang="en-US" altLang="zh-CN" sz="2400" dirty="0">
                          <a:effectLst/>
                        </a:rPr>
                        <a:t>local</a:t>
                      </a:r>
                      <a:r>
                        <a:rPr lang="zh-CN" altLang="en-US" sz="2400" dirty="0">
                          <a:effectLst/>
                        </a:rPr>
                        <a:t>、</a:t>
                      </a:r>
                      <a:r>
                        <a:rPr lang="en-US" altLang="zh-CN" sz="2400" dirty="0">
                          <a:effectLst/>
                        </a:rPr>
                        <a:t>local[K]</a:t>
                      </a:r>
                      <a:r>
                        <a:rPr lang="zh-CN" altLang="en-US" sz="2400" dirty="0">
                          <a:effectLst/>
                        </a:rPr>
                        <a:t>、</a:t>
                      </a:r>
                      <a:r>
                        <a:rPr lang="en-US" altLang="zh-CN" sz="2400" dirty="0">
                          <a:effectLst/>
                        </a:rPr>
                        <a:t>spark://HOST:PORT</a:t>
                      </a:r>
                      <a:r>
                        <a:rPr lang="zh-CN" altLang="en-US" sz="2400" dirty="0">
                          <a:effectLst/>
                        </a:rPr>
                        <a:t>、</a:t>
                      </a:r>
                      <a:r>
                        <a:rPr lang="en-US" altLang="zh-CN" sz="2400" dirty="0">
                          <a:effectLst/>
                        </a:rPr>
                        <a:t>yarn</a:t>
                      </a:r>
                      <a:r>
                        <a:rPr lang="zh-CN" altLang="en-US" sz="2400" dirty="0">
                          <a:effectLst/>
                        </a:rPr>
                        <a:t>等</a:t>
                      </a:r>
                      <a:endParaRPr lang="en-US" altLang="zh-CN" sz="2400" dirty="0">
                        <a:effectLst/>
                      </a:endParaRP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620203"/>
                  </a:ext>
                </a:extLst>
              </a:tr>
              <a:tr h="46460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spark.app.name</a:t>
                      </a: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(none)</a:t>
                      </a: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>
                          <a:effectLst/>
                        </a:rPr>
                        <a:t>应用名称</a:t>
                      </a:r>
                      <a:endParaRPr lang="en-US" sz="2400" dirty="0">
                        <a:effectLst/>
                      </a:endParaRP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877304"/>
                  </a:ext>
                </a:extLst>
              </a:tr>
              <a:tr h="46460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spark.driver.cores</a:t>
                      </a:r>
                      <a:endParaRPr lang="en-US" sz="2400" dirty="0">
                        <a:effectLst/>
                      </a:endParaRP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>
                          <a:effectLst/>
                        </a:rPr>
                        <a:t>1</a:t>
                      </a: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dirty="0">
                          <a:effectLst/>
                        </a:rPr>
                        <a:t>Cluster mode</a:t>
                      </a:r>
                      <a:r>
                        <a:rPr lang="zh-CN" altLang="en-US" sz="2400" dirty="0">
                          <a:effectLst/>
                        </a:rPr>
                        <a:t>下设置</a:t>
                      </a:r>
                      <a:r>
                        <a:rPr lang="en-US" altLang="zh-CN" sz="2400" dirty="0">
                          <a:effectLst/>
                        </a:rPr>
                        <a:t>driver</a:t>
                      </a:r>
                      <a:r>
                        <a:rPr lang="zh-CN" altLang="en-US" sz="2400" dirty="0">
                          <a:effectLst/>
                        </a:rPr>
                        <a:t>进程使用</a:t>
                      </a:r>
                      <a:r>
                        <a:rPr lang="en-US" altLang="zh-CN" sz="2400" dirty="0">
                          <a:effectLst/>
                        </a:rPr>
                        <a:t>CPU</a:t>
                      </a:r>
                      <a:r>
                        <a:rPr lang="zh-CN" altLang="en-US" sz="2400" dirty="0">
                          <a:effectLst/>
                        </a:rPr>
                        <a:t>核数</a:t>
                      </a:r>
                      <a:endParaRPr lang="en-US" sz="2400" dirty="0">
                        <a:effectLst/>
                      </a:endParaRP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323356"/>
                  </a:ext>
                </a:extLst>
              </a:tr>
              <a:tr h="46460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spark.driver.maxResultSize</a:t>
                      </a:r>
                      <a:endParaRPr lang="en-US" sz="2400" dirty="0">
                        <a:effectLst/>
                      </a:endParaRP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1g</a:t>
                      </a: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dirty="0">
                          <a:effectLst/>
                        </a:rPr>
                        <a:t>driver</a:t>
                      </a:r>
                      <a:r>
                        <a:rPr lang="zh-CN" altLang="en-US" sz="2400" dirty="0">
                          <a:effectLst/>
                        </a:rPr>
                        <a:t>进程所能获取最大返回对象大小</a:t>
                      </a:r>
                      <a:endParaRPr lang="en-US" sz="2400" dirty="0">
                        <a:effectLst/>
                      </a:endParaRP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02754"/>
                  </a:ext>
                </a:extLst>
              </a:tr>
              <a:tr h="46460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spark.driver.memory</a:t>
                      </a: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1g</a:t>
                      </a: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dirty="0">
                          <a:effectLst/>
                        </a:rPr>
                        <a:t>driver</a:t>
                      </a:r>
                      <a:r>
                        <a:rPr lang="zh-CN" altLang="en-US" sz="2400" dirty="0">
                          <a:effectLst/>
                        </a:rPr>
                        <a:t>进程可使用内存大小</a:t>
                      </a:r>
                      <a:endParaRPr lang="en-US" sz="2400" dirty="0">
                        <a:effectLst/>
                      </a:endParaRP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49503"/>
                  </a:ext>
                </a:extLst>
              </a:tr>
              <a:tr h="46460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spark.executor.memory</a:t>
                      </a:r>
                      <a:endParaRPr lang="en-US" sz="2400" dirty="0">
                        <a:effectLst/>
                      </a:endParaRP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1g</a:t>
                      </a: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>
                          <a:effectLst/>
                        </a:rPr>
                        <a:t>每一个</a:t>
                      </a:r>
                      <a:r>
                        <a:rPr lang="en-US" altLang="zh-CN" sz="2400" dirty="0">
                          <a:effectLst/>
                        </a:rPr>
                        <a:t>executor</a:t>
                      </a:r>
                      <a:r>
                        <a:rPr lang="zh-CN" altLang="en-US" sz="2400" dirty="0">
                          <a:effectLst/>
                        </a:rPr>
                        <a:t>进程可使用内存大小</a:t>
                      </a:r>
                      <a:endParaRPr lang="en-US" sz="2400" dirty="0">
                        <a:effectLst/>
                      </a:endParaRPr>
                    </a:p>
                  </a:txBody>
                  <a:tcPr marL="68108" marR="68108" marT="68108" marB="681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670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4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9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2569</Words>
  <Application>Microsoft Office PowerPoint</Application>
  <PresentationFormat>宽屏</PresentationFormat>
  <Paragraphs>419</Paragraphs>
  <Slides>54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等线</vt:lpstr>
      <vt:lpstr>等线 Light</vt:lpstr>
      <vt:lpstr>宋体</vt:lpstr>
      <vt:lpstr>微软雅黑</vt:lpstr>
      <vt:lpstr>微软雅黑 Light</vt:lpstr>
      <vt:lpstr>Arial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yanzhou</cp:lastModifiedBy>
  <cp:revision>5</cp:revision>
  <dcterms:created xsi:type="dcterms:W3CDTF">2020-05-18T01:12:10Z</dcterms:created>
  <dcterms:modified xsi:type="dcterms:W3CDTF">2021-10-18T02:01:48Z</dcterms:modified>
</cp:coreProperties>
</file>