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58" r:id="rId5"/>
    <p:sldId id="257" r:id="rId6"/>
    <p:sldId id="262" r:id="rId7"/>
    <p:sldId id="259" r:id="rId8"/>
    <p:sldId id="260" r:id="rId9"/>
    <p:sldId id="261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7A"/>
    <a:srgbClr val="003F51"/>
    <a:srgbClr val="007FA3"/>
    <a:srgbClr val="007FA4"/>
    <a:srgbClr val="194B5D"/>
    <a:srgbClr val="210472"/>
    <a:srgbClr val="764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6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1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3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A24F-EB01-48DC-BD14-0C00EE776D6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9408-EFAE-46B2-A9F4-F905765B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人机交互的软件工程方法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张少杰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zhangshaojie@ahu.edu.cn</a:t>
            </a:r>
          </a:p>
        </p:txBody>
      </p:sp>
    </p:spTree>
    <p:extLst>
      <p:ext uri="{BB962C8B-B14F-4D97-AF65-F5344CB8AC3E}">
        <p14:creationId xmlns:p14="http://schemas.microsoft.com/office/powerpoint/2010/main" val="2579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人机交互的主要研究内容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）界面设计方法和过程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）界面实现方法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）界面分析和评估技术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）开发新型界面和交互技术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）交互的描述模型和预测模型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人机交互的主要研究内容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38" y="1204270"/>
            <a:ext cx="6288140" cy="491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为什么学</a:t>
            </a:r>
            <a:r>
              <a:rPr lang="zh-CN" altLang="en-US"/>
              <a:t>习</a:t>
            </a:r>
            <a:r>
              <a:rPr lang="zh-CN" altLang="en-US" smtClean="0"/>
              <a:t>人机交互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从市场角度：用户容忍度降低</a:t>
            </a:r>
            <a:endParaRPr lang="en-US" altLang="zh-CN" dirty="0" smtClean="0"/>
          </a:p>
          <a:p>
            <a:r>
              <a:rPr lang="zh-CN" altLang="en-US" dirty="0" smtClean="0"/>
              <a:t>从企业角度：提高生产效率，降低成本</a:t>
            </a:r>
            <a:endParaRPr lang="en-US" altLang="zh-CN" dirty="0" smtClean="0"/>
          </a:p>
          <a:p>
            <a:r>
              <a:rPr lang="zh-CN" altLang="en-US" dirty="0" smtClean="0"/>
              <a:t>从个人角度：提高可用性，获取用户主观满意度</a:t>
            </a:r>
            <a:endParaRPr lang="en-US" altLang="zh-CN" dirty="0" smtClean="0"/>
          </a:p>
          <a:p>
            <a:r>
              <a:rPr lang="zh-CN" altLang="en-US" dirty="0" smtClean="0"/>
              <a:t>从人性角度：容忍用户出错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什么是好的交互设计？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存在危害的系统，高效且无差错</a:t>
            </a:r>
            <a:endParaRPr lang="en-US" altLang="zh-CN" dirty="0" smtClean="0"/>
          </a:p>
          <a:p>
            <a:r>
              <a:rPr lang="zh-CN" altLang="en-US" dirty="0" smtClean="0"/>
              <a:t>日常系统，易学习，不易出错，用户满意</a:t>
            </a:r>
            <a:endParaRPr lang="en-US" altLang="zh-CN" dirty="0" smtClean="0"/>
          </a:p>
          <a:p>
            <a:r>
              <a:rPr lang="zh-CN" altLang="en-US" dirty="0" smtClean="0"/>
              <a:t>最好的界面是用户感觉不到界面</a:t>
            </a:r>
            <a:endParaRPr lang="en-US" altLang="zh-CN" dirty="0" smtClean="0"/>
          </a:p>
          <a:p>
            <a:r>
              <a:rPr lang="zh-CN" altLang="en-US" dirty="0" smtClean="0"/>
              <a:t>界面设计满足</a:t>
            </a:r>
            <a:r>
              <a:rPr lang="zh-CN" altLang="en-US" dirty="0"/>
              <a:t>不同</a:t>
            </a:r>
            <a:r>
              <a:rPr lang="zh-CN" altLang="en-US" dirty="0" smtClean="0"/>
              <a:t>用户的身心需求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56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相关领域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578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7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学术事件：</a:t>
            </a:r>
            <a:endParaRPr lang="en-US" altLang="zh-CN" dirty="0" smtClean="0"/>
          </a:p>
          <a:p>
            <a:r>
              <a:rPr lang="en-US" altLang="zh-CN" dirty="0" smtClean="0"/>
              <a:t>1959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第一篇关于人机交互的论文</a:t>
            </a:r>
            <a:endParaRPr lang="en-US" altLang="zh-CN" dirty="0" smtClean="0"/>
          </a:p>
          <a:p>
            <a:r>
              <a:rPr lang="en-US" altLang="zh-CN" dirty="0" smtClean="0"/>
              <a:t>1960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Liklider</a:t>
            </a:r>
            <a:r>
              <a:rPr lang="zh-CN" altLang="en-US" dirty="0" smtClean="0"/>
              <a:t>提出人机共生</a:t>
            </a:r>
            <a:endParaRPr lang="en-US" altLang="zh-CN" dirty="0" smtClean="0"/>
          </a:p>
          <a:p>
            <a:r>
              <a:rPr lang="en-US" altLang="zh-CN" dirty="0" smtClean="0"/>
              <a:t>1969-</a:t>
            </a:r>
            <a:r>
              <a:rPr lang="zh-CN" altLang="en-US" dirty="0" smtClean="0"/>
              <a:t>第一个人机交互领域的国际大会</a:t>
            </a:r>
            <a:endParaRPr lang="en-US" altLang="zh-CN" dirty="0" smtClean="0"/>
          </a:p>
          <a:p>
            <a:r>
              <a:rPr lang="en-US" altLang="zh-CN" dirty="0" smtClean="0"/>
              <a:t>80</a:t>
            </a:r>
            <a:r>
              <a:rPr lang="zh-CN" altLang="en-US" dirty="0" smtClean="0"/>
              <a:t>年代</a:t>
            </a:r>
            <a:r>
              <a:rPr lang="en-US" altLang="zh-CN" dirty="0" smtClean="0"/>
              <a:t>-</a:t>
            </a:r>
            <a:r>
              <a:rPr lang="zh-CN" altLang="en-US" dirty="0" smtClean="0"/>
              <a:t>形成了理论体系和实践框架</a:t>
            </a:r>
            <a:endParaRPr lang="en-US" altLang="zh-CN" dirty="0" smtClean="0"/>
          </a:p>
          <a:p>
            <a:r>
              <a:rPr lang="en-US" altLang="zh-CN" dirty="0" smtClean="0"/>
              <a:t>90</a:t>
            </a:r>
            <a:r>
              <a:rPr lang="zh-CN" altLang="en-US" dirty="0" smtClean="0"/>
              <a:t>年代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人机交互提升到智能化，多模态，多媒体，虚拟现实等新的高度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主要发展阶段</a:t>
            </a:r>
            <a:r>
              <a:rPr lang="en-US" altLang="zh-CN" dirty="0" smtClean="0"/>
              <a:t>【Myers1998】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）批处理阶段：计算机出现之初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）联机终端阶段：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年代后，命令行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）图形用户界面阶段：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1964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Douglas </a:t>
            </a:r>
            <a:r>
              <a:rPr lang="en-US" altLang="zh-CN" dirty="0" err="1" smtClean="0"/>
              <a:t>Engelbart</a:t>
            </a:r>
            <a:r>
              <a:rPr lang="zh-CN" altLang="en-US" dirty="0" smtClean="0"/>
              <a:t>发明了鼠标</a:t>
            </a:r>
            <a:endParaRPr lang="en-US" altLang="zh-CN" dirty="0" smtClean="0"/>
          </a:p>
          <a:p>
            <a:pPr lvl="1"/>
            <a:r>
              <a:rPr lang="zh-CN" altLang="en-US" dirty="0"/>
              <a:t>图形用户</a:t>
            </a:r>
            <a:r>
              <a:rPr lang="zh-CN" altLang="en-US" dirty="0" smtClean="0"/>
              <a:t>界面（</a:t>
            </a:r>
            <a:r>
              <a:rPr lang="en-US" altLang="zh-CN" dirty="0" smtClean="0"/>
              <a:t>WIMP-Window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1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Douglas C. </a:t>
            </a:r>
            <a:r>
              <a:rPr lang="en-US" altLang="zh-CN" b="1" dirty="0" err="1"/>
              <a:t>Engelbart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5" y="2780928"/>
            <a:ext cx="8676456" cy="372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1964</a:t>
            </a:r>
            <a:r>
              <a:rPr lang="zh-CN" altLang="en-US" dirty="0" smtClean="0"/>
              <a:t>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2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Alan Kay &amp; Colleague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1973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最早的图形界面（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）电脑</a:t>
            </a:r>
            <a:r>
              <a:rPr lang="en-US" altLang="zh-CN" dirty="0" smtClean="0"/>
              <a:t>Alto</a:t>
            </a:r>
          </a:p>
          <a:p>
            <a:r>
              <a:rPr lang="en-US" altLang="zh-CN" dirty="0" smtClean="0"/>
              <a:t>Macintosh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的先驱</a:t>
            </a:r>
            <a:endParaRPr lang="en-US" altLang="zh-CN" dirty="0" smtClean="0"/>
          </a:p>
          <a:p>
            <a:r>
              <a:rPr lang="zh-CN" altLang="en-US" dirty="0" smtClean="0"/>
              <a:t>此人还提出</a:t>
            </a:r>
            <a:r>
              <a:rPr lang="en-US" altLang="zh-CN" dirty="0" smtClean="0"/>
              <a:t>OOP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38985"/>
            <a:ext cx="2771800" cy="368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1984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smtClean="0"/>
              <a:t>Apple/Steve Jobs</a:t>
            </a:r>
          </a:p>
          <a:p>
            <a:r>
              <a:rPr lang="en-US" altLang="zh-CN" dirty="0" smtClean="0"/>
              <a:t>Macintosh</a:t>
            </a:r>
          </a:p>
          <a:p>
            <a:endParaRPr lang="en-US" altLang="zh-CN" dirty="0"/>
          </a:p>
          <a:p>
            <a:r>
              <a:rPr lang="en-US" altLang="zh-CN" dirty="0" smtClean="0"/>
              <a:t>1987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smtClean="0"/>
              <a:t>Microsoft/Bill Gates</a:t>
            </a:r>
          </a:p>
          <a:p>
            <a:r>
              <a:rPr lang="en-US" altLang="zh-CN" dirty="0" smtClean="0"/>
              <a:t>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平时成绩：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</a:p>
          <a:p>
            <a:r>
              <a:rPr lang="zh-CN" altLang="en-US" dirty="0" smtClean="0"/>
              <a:t>课程设计（</a:t>
            </a:r>
            <a:r>
              <a:rPr lang="zh-CN" altLang="en-US" dirty="0"/>
              <a:t>提交</a:t>
            </a:r>
            <a:r>
              <a:rPr lang="zh-CN" altLang="en-US" dirty="0" smtClean="0"/>
              <a:t>文档，课堂报告）</a:t>
            </a:r>
            <a:endParaRPr lang="en-US" altLang="zh-CN" dirty="0" smtClean="0"/>
          </a:p>
          <a:p>
            <a:r>
              <a:rPr lang="zh-CN" altLang="en-US" dirty="0" smtClean="0"/>
              <a:t>考勤不占分，但每次点名不到平时分扣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/>
              <a:t>6</a:t>
            </a:r>
            <a:r>
              <a:rPr lang="en-US" altLang="zh-CN" dirty="0" smtClean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36953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r>
              <a:rPr lang="en-US" altLang="zh-CN" dirty="0" smtClean="0"/>
              <a:t>/N</a:t>
            </a:r>
            <a:r>
              <a:rPr lang="zh-CN" altLang="en-US" dirty="0" smtClean="0"/>
              <a:t>维用户界面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6484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人机交互与软件工程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独立的研究领域</a:t>
            </a:r>
            <a:endParaRPr lang="en-US" altLang="zh-CN" dirty="0" smtClean="0"/>
          </a:p>
          <a:p>
            <a:r>
              <a:rPr lang="zh-CN" altLang="en-US" dirty="0" smtClean="0"/>
              <a:t>相互紧密的联系</a:t>
            </a:r>
            <a:endParaRPr lang="en-US" altLang="zh-CN" dirty="0" smtClean="0"/>
          </a:p>
          <a:p>
            <a:r>
              <a:rPr lang="zh-CN" altLang="en-US" dirty="0" smtClean="0"/>
              <a:t>人机交互对软件工程的重要性越来越受到重视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日常生活中你遇到哪些交互性能较好或者较坏的软件产品的例子？</a:t>
            </a:r>
            <a:endParaRPr lang="en-US" altLang="zh-CN" dirty="0" smtClean="0"/>
          </a:p>
          <a:p>
            <a:r>
              <a:rPr lang="zh-CN" altLang="en-US" dirty="0" smtClean="0"/>
              <a:t>未来的人机交互会是什么样子的？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二选一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/>
              <a:t>适于</a:t>
            </a:r>
            <a:r>
              <a:rPr lang="zh-CN" altLang="en-US" dirty="0" smtClean="0"/>
              <a:t>幼儿学习汉字的“汉字消消乐”游戏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适于老年人点播的视频播放软件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要求实现基础功能，设计有特色的功能</a:t>
            </a:r>
            <a:endParaRPr lang="en-US" altLang="zh-CN" dirty="0" smtClean="0"/>
          </a:p>
          <a:p>
            <a:r>
              <a:rPr lang="en-US" altLang="zh-CN" dirty="0" smtClean="0"/>
              <a:t>4~5</a:t>
            </a:r>
            <a:r>
              <a:rPr lang="zh-CN" altLang="en-US" dirty="0" smtClean="0"/>
              <a:t>人一组，分配角色</a:t>
            </a:r>
            <a:endParaRPr lang="en-US" altLang="zh-CN" dirty="0" smtClean="0"/>
          </a:p>
          <a:p>
            <a:r>
              <a:rPr lang="zh-CN" altLang="en-US" dirty="0" smtClean="0"/>
              <a:t>学期末课堂报告并演示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64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课本信息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3096344" cy="414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412776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《人机交互 软件工程视角》 骆斌 主编，冯桂焕 等编著，机械工业出版社，</a:t>
            </a:r>
            <a:r>
              <a:rPr lang="en-US" altLang="zh-CN" sz="2800" b="1" dirty="0"/>
              <a:t>2012</a:t>
            </a:r>
            <a:r>
              <a:rPr lang="zh-CN" altLang="zh-CN" sz="2800" b="1" dirty="0"/>
              <a:t>年</a:t>
            </a:r>
            <a:r>
              <a:rPr lang="en-US" altLang="zh-CN" sz="2800" b="1" dirty="0"/>
              <a:t>12</a:t>
            </a:r>
            <a:r>
              <a:rPr lang="zh-CN" altLang="zh-CN" sz="2800" b="1" dirty="0" smtClean="0"/>
              <a:t>月</a:t>
            </a:r>
            <a:r>
              <a:rPr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058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课程安排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节理论课，下午实验课（第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周</a:t>
            </a:r>
            <a:r>
              <a:rPr lang="zh-CN" altLang="en-US" dirty="0" smtClean="0"/>
              <a:t>开始）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39817"/>
              </p:ext>
            </p:extLst>
          </p:nvPr>
        </p:nvGraphicFramePr>
        <p:xfrm>
          <a:off x="323528" y="2276873"/>
          <a:ext cx="8568953" cy="36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898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课程内容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学时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课程内容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+mn-ea"/>
                      </a:endParaRPr>
                    </a:p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学时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+mn-ea"/>
                      </a:endParaRPr>
                    </a:p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0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章 人机交互概述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8</a:t>
                      </a:r>
                      <a:r>
                        <a:rPr lang="zh-CN" sz="1800" kern="100" dirty="0">
                          <a:effectLst/>
                        </a:rPr>
                        <a:t>章 交互设计模型与理论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80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zh-CN" sz="1800" kern="100" dirty="0">
                          <a:effectLst/>
                        </a:rPr>
                        <a:t>章 人机交互基础知识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章 以用户为中心的设计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</a:t>
                      </a:r>
                      <a:r>
                        <a:rPr lang="en-US" sz="1800" kern="100">
                          <a:effectLst/>
                        </a:rPr>
                        <a:t>3</a:t>
                      </a:r>
                      <a:r>
                        <a:rPr lang="zh-CN" sz="1800" kern="100">
                          <a:effectLst/>
                        </a:rPr>
                        <a:t>章 交互设计目标与原则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zh-CN" sz="1800" kern="100" dirty="0">
                          <a:effectLst/>
                        </a:rPr>
                        <a:t>章 评估的基础知识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zh-CN" sz="1800" kern="100" dirty="0">
                          <a:effectLst/>
                        </a:rPr>
                        <a:t>章 交互设计过程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11</a:t>
                      </a:r>
                      <a:r>
                        <a:rPr lang="zh-CN" sz="1800" kern="100" dirty="0">
                          <a:effectLst/>
                        </a:rPr>
                        <a:t>章 评估之观察用户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80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r>
                        <a:rPr lang="zh-CN" sz="1800" kern="100">
                          <a:effectLst/>
                        </a:rPr>
                        <a:t>章 交互式系统的需求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12</a:t>
                      </a:r>
                      <a:r>
                        <a:rPr lang="zh-CN" sz="1800" kern="100" dirty="0">
                          <a:effectLst/>
                        </a:rPr>
                        <a:t>章 评估之询问用户和专家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r>
                        <a:rPr lang="zh-CN" sz="1800" kern="100">
                          <a:effectLst/>
                        </a:rPr>
                        <a:t>章 交互式系统的设计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13</a:t>
                      </a:r>
                      <a:r>
                        <a:rPr lang="zh-CN" sz="1800" kern="100" dirty="0">
                          <a:effectLst/>
                        </a:rPr>
                        <a:t>章 评估之用户测试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</a:t>
                      </a:r>
                      <a:r>
                        <a:rPr lang="en-US" sz="1800" kern="100">
                          <a:effectLst/>
                        </a:rPr>
                        <a:t>7</a:t>
                      </a:r>
                      <a:r>
                        <a:rPr lang="zh-CN" sz="1800" kern="100">
                          <a:effectLst/>
                        </a:rPr>
                        <a:t>章 可视化设计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人机交互的魅力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例：同样都是手机为什么某些品牌某些型号特别火？</a:t>
            </a:r>
            <a:endParaRPr lang="en-US" altLang="zh-CN" dirty="0" smtClean="0"/>
          </a:p>
          <a:p>
            <a:r>
              <a:rPr lang="zh-CN" altLang="en-US" dirty="0" smtClean="0"/>
              <a:t>例：同样都是某某类游戏为什么某些版本特别流行？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软件就是写代码吗？</a:t>
            </a:r>
            <a:endParaRPr lang="en-US" altLang="zh-CN" dirty="0" smtClean="0"/>
          </a:p>
          <a:p>
            <a:r>
              <a:rPr lang="zh-CN" altLang="en-US" dirty="0" smtClean="0"/>
              <a:t>什么是更好的人机交互？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32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学完这门课的效果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pitchFamily="2" charset="-122"/>
              </a:rPr>
              <a:t>这门课是提高你技术</a:t>
            </a:r>
            <a:r>
              <a:rPr lang="zh-CN" altLang="en-US" b="1" dirty="0" smtClean="0">
                <a:ea typeface="宋体" pitchFamily="2" charset="-122"/>
              </a:rPr>
              <a:t>档次</a:t>
            </a:r>
            <a:r>
              <a:rPr lang="zh-CN" altLang="en-US" dirty="0" smtClean="0">
                <a:ea typeface="宋体" pitchFamily="2" charset="-122"/>
              </a:rPr>
              <a:t>的学科</a:t>
            </a:r>
          </a:p>
          <a:p>
            <a:r>
              <a:rPr lang="zh-CN" altLang="en-US" dirty="0" smtClean="0">
                <a:ea typeface="宋体" pitchFamily="2" charset="-122"/>
              </a:rPr>
              <a:t>会完全改变你普通的看法</a:t>
            </a:r>
          </a:p>
          <a:p>
            <a:r>
              <a:rPr lang="zh-CN" altLang="en-US" dirty="0" smtClean="0">
                <a:ea typeface="宋体" pitchFamily="2" charset="-122"/>
              </a:rPr>
              <a:t>别人都喜欢你</a:t>
            </a:r>
          </a:p>
          <a:p>
            <a:r>
              <a:rPr lang="zh-CN" altLang="en-US" dirty="0" smtClean="0">
                <a:ea typeface="宋体" pitchFamily="2" charset="-122"/>
              </a:rPr>
              <a:t>你会具有创造性的思维</a:t>
            </a:r>
          </a:p>
          <a:p>
            <a:r>
              <a:rPr lang="zh-CN" altLang="en-US" dirty="0" smtClean="0">
                <a:ea typeface="宋体" pitchFamily="2" charset="-122"/>
              </a:rPr>
              <a:t>让你更有前途和“钱途”。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          </a:t>
            </a:r>
            <a:r>
              <a:rPr lang="zh-CN" altLang="en-US" sz="3600" b="1" dirty="0" smtClean="0">
                <a:ea typeface="宋体" pitchFamily="2" charset="-122"/>
              </a:rPr>
              <a:t>授人以鱼不如授人以渔</a:t>
            </a:r>
            <a:r>
              <a:rPr lang="zh-CN" altLang="en-US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章      人机交互概述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60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人机交互学</a:t>
            </a:r>
            <a:r>
              <a:rPr lang="en-US" altLang="zh-CN" dirty="0" smtClean="0">
                <a:ea typeface="宋体" pitchFamily="2" charset="-122"/>
              </a:rPr>
              <a:t>(Human Computer Interaction</a:t>
            </a:r>
            <a:r>
              <a:rPr lang="zh-CN" altLang="en-US" dirty="0" smtClean="0">
                <a:ea typeface="宋体" pitchFamily="2" charset="-122"/>
              </a:rPr>
              <a:t>，简称</a:t>
            </a:r>
            <a:r>
              <a:rPr lang="en-US" altLang="zh-CN" dirty="0" smtClean="0">
                <a:ea typeface="宋体" pitchFamily="2" charset="-122"/>
              </a:rPr>
              <a:t>HCI)</a:t>
            </a:r>
            <a:r>
              <a:rPr lang="zh-CN" altLang="en-US" dirty="0" smtClean="0">
                <a:ea typeface="宋体" pitchFamily="2" charset="-122"/>
              </a:rPr>
              <a:t>是一门研究人、计算机以及他们之间相互联系的方式（交互）的科学。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人：个人或群体，形形色色的人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计算机： 桌面机、大型机，嵌入式系统等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交互：人与计算机之间的直接或间接的通讯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b="1" dirty="0" smtClean="0"/>
              <a:t>人机交互的目的</a:t>
            </a:r>
            <a:r>
              <a:rPr lang="zh-CN" altLang="en-US" dirty="0" smtClean="0"/>
              <a:t>：从尊重用户的角度来改善用户和计算机之间的交互，从而使计算机系统更加容易使用。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757</Words>
  <Application>Microsoft Office PowerPoint</Application>
  <PresentationFormat>全屏显示(4:3)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Office 主题​​</vt:lpstr>
      <vt:lpstr>人机交互的软件工程方法</vt:lpstr>
      <vt:lpstr>课程考核</vt:lpstr>
      <vt:lpstr>课程设计</vt:lpstr>
      <vt:lpstr>课本信息</vt:lpstr>
      <vt:lpstr>课程安排</vt:lpstr>
      <vt:lpstr>人机交互的魅力</vt:lpstr>
      <vt:lpstr>学完这门课的效果</vt:lpstr>
      <vt:lpstr>第1章      人机交互概述</vt:lpstr>
      <vt:lpstr>基本概念</vt:lpstr>
      <vt:lpstr>人机交互的主要研究内容</vt:lpstr>
      <vt:lpstr>人机交互的主要研究内容</vt:lpstr>
      <vt:lpstr>为什么学习人机交互？</vt:lpstr>
      <vt:lpstr>什么是好的交互设计？</vt:lpstr>
      <vt:lpstr>相关领域</vt:lpstr>
      <vt:lpstr>人机交互的历史</vt:lpstr>
      <vt:lpstr>人机交互的历史</vt:lpstr>
      <vt:lpstr>Douglas C. Engelbart</vt:lpstr>
      <vt:lpstr>Alan Kay &amp; Colleague</vt:lpstr>
      <vt:lpstr>基于GUI的操作系统</vt:lpstr>
      <vt:lpstr>三维/N维用户界面</vt:lpstr>
      <vt:lpstr>人机交互与软件工程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ZSJ</cp:lastModifiedBy>
  <cp:revision>32</cp:revision>
  <dcterms:created xsi:type="dcterms:W3CDTF">2016-09-05T05:32:52Z</dcterms:created>
  <dcterms:modified xsi:type="dcterms:W3CDTF">2019-09-06T01:47:56Z</dcterms:modified>
</cp:coreProperties>
</file>