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82" r:id="rId2"/>
    <p:sldId id="275" r:id="rId3"/>
    <p:sldId id="283" r:id="rId4"/>
    <p:sldId id="284" r:id="rId5"/>
    <p:sldId id="286" r:id="rId6"/>
    <p:sldId id="285" r:id="rId7"/>
    <p:sldId id="278" r:id="rId8"/>
    <p:sldId id="279" r:id="rId9"/>
    <p:sldId id="280" r:id="rId10"/>
    <p:sldId id="287" r:id="rId11"/>
    <p:sldId id="289" r:id="rId12"/>
    <p:sldId id="290" r:id="rId13"/>
    <p:sldId id="292" r:id="rId14"/>
    <p:sldId id="293" r:id="rId15"/>
    <p:sldId id="295" r:id="rId16"/>
    <p:sldId id="296" r:id="rId17"/>
    <p:sldId id="335" r:id="rId18"/>
    <p:sldId id="336" r:id="rId19"/>
    <p:sldId id="337" r:id="rId20"/>
    <p:sldId id="338" r:id="rId21"/>
    <p:sldId id="339" r:id="rId22"/>
    <p:sldId id="340" r:id="rId23"/>
    <p:sldId id="341" r:id="rId24"/>
    <p:sldId id="342" r:id="rId25"/>
    <p:sldId id="343" r:id="rId26"/>
    <p:sldId id="344" r:id="rId27"/>
    <p:sldId id="345" r:id="rId28"/>
    <p:sldId id="257" r:id="rId29"/>
    <p:sldId id="258" r:id="rId30"/>
    <p:sldId id="259" r:id="rId31"/>
    <p:sldId id="260" r:id="rId32"/>
    <p:sldId id="261" r:id="rId33"/>
    <p:sldId id="306" r:id="rId34"/>
    <p:sldId id="307" r:id="rId35"/>
    <p:sldId id="305" r:id="rId36"/>
    <p:sldId id="270" r:id="rId37"/>
    <p:sldId id="271" r:id="rId38"/>
    <p:sldId id="272" r:id="rId39"/>
    <p:sldId id="274" r:id="rId40"/>
    <p:sldId id="301" r:id="rId41"/>
    <p:sldId id="297" r:id="rId42"/>
    <p:sldId id="298" r:id="rId43"/>
    <p:sldId id="299" r:id="rId44"/>
    <p:sldId id="300" r:id="rId4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656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45.wmf"/><Relationship Id="rId1" Type="http://schemas.openxmlformats.org/officeDocument/2006/relationships/image" Target="../media/image55.wmf"/><Relationship Id="rId6" Type="http://schemas.openxmlformats.org/officeDocument/2006/relationships/image" Target="../media/image46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png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png"/><Relationship Id="rId4" Type="http://schemas.openxmlformats.org/officeDocument/2006/relationships/image" Target="../media/image3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3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DEEDA48-0932-4E05-B47A-B84448FBAD4D}" type="datetimeFigureOut">
              <a:rPr lang="zh-CN" altLang="en-US"/>
              <a:pPr>
                <a:defRPr/>
              </a:pPr>
              <a:t>2018/12/11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D59599A-64D6-4013-ADE4-FE4921620DA5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9F17BF0-7C7F-4F4F-84E0-045DF98815BB}" type="slidenum">
              <a:rPr lang="zh-CN" altLang="en-US"/>
              <a:pPr eaLnBrk="1" hangingPunct="1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7EB839-3C25-461C-A32D-B8C9AB3907E6}" type="datetimeFigureOut">
              <a:rPr lang="zh-CN" altLang="en-US"/>
              <a:pPr>
                <a:defRPr/>
              </a:pPr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8438C9-E7B9-46B5-B98D-AC19EFDDB56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665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746CEF-41EF-4925-AE11-65EC915D8D8E}" type="datetimeFigureOut">
              <a:rPr lang="zh-CN" altLang="en-US"/>
              <a:pPr>
                <a:defRPr/>
              </a:pPr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C13F14-5A21-4180-9DDC-A66CCDB5B30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570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3A8048-7A7E-43EB-BAB6-CB2BAF7B98F1}" type="datetimeFigureOut">
              <a:rPr lang="zh-CN" altLang="en-US"/>
              <a:pPr>
                <a:defRPr/>
              </a:pPr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D0E19C-9A11-41C3-9CFA-A506E611217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811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5726E9-1662-46B6-A27F-37EFDB3E90DC}" type="datetimeFigureOut">
              <a:rPr lang="zh-CN" altLang="en-US"/>
              <a:pPr>
                <a:defRPr/>
              </a:pPr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BF18FF-BF99-49EA-BCC0-A8B4DECEEED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454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0508CC-1F33-49DD-B311-207FFE5BC47F}" type="datetimeFigureOut">
              <a:rPr lang="zh-CN" altLang="en-US"/>
              <a:pPr>
                <a:defRPr/>
              </a:pPr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9069C9-DC34-499C-AA31-B04DE6E705A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129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5D24B8-0C5D-43FF-9D3A-AC039DA229B2}" type="datetimeFigureOut">
              <a:rPr lang="zh-CN" altLang="en-US"/>
              <a:pPr>
                <a:defRPr/>
              </a:pPr>
              <a:t>2018/12/11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BA003F-4EEC-49CC-84D9-DBA8A16BE19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59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E80513-8771-4124-803C-F42B7F3DB13F}" type="datetimeFigureOut">
              <a:rPr lang="zh-CN" altLang="en-US"/>
              <a:pPr>
                <a:defRPr/>
              </a:pPr>
              <a:t>2018/12/11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0B4411-BA54-49F6-A34B-D5D250A8DB1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015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30DB24-4A63-4F7B-9E60-4566E6215D06}" type="datetimeFigureOut">
              <a:rPr lang="zh-CN" altLang="en-US"/>
              <a:pPr>
                <a:defRPr/>
              </a:pPr>
              <a:t>2018/12/11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A11279-624B-4ECD-AC8B-16FA98AE159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326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78C08E-8C8C-48C9-A626-D22473912494}" type="datetimeFigureOut">
              <a:rPr lang="zh-CN" altLang="en-US"/>
              <a:pPr>
                <a:defRPr/>
              </a:pPr>
              <a:t>2018/12/11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32ED35-11A6-4C8E-BC34-70B8AB8EBDA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527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EE8BD9-BA9C-40E2-A666-4E8A8F36D524}" type="datetimeFigureOut">
              <a:rPr lang="zh-CN" altLang="en-US"/>
              <a:pPr>
                <a:defRPr/>
              </a:pPr>
              <a:t>2018/12/11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26E3A5-BA3A-4678-99BE-E7D83347DDB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382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04C9A7-4C48-44BC-A7CE-8F152177DBDE}" type="datetimeFigureOut">
              <a:rPr lang="zh-CN" altLang="en-US"/>
              <a:pPr>
                <a:defRPr/>
              </a:pPr>
              <a:t>2018/12/11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959245-CA8E-4077-BB56-9BC3FEF8690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912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48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F23424F-74D3-46F3-8C0D-3CBBAC4CE078}" type="datetimeFigureOut">
              <a:rPr lang="zh-CN" altLang="en-US"/>
              <a:pPr>
                <a:defRPr/>
              </a:pPr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49CA4F65-6E20-4B6D-97CB-54A3015E2495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2.xml"/><Relationship Id="rId4" Type="http://schemas.openxmlformats.org/officeDocument/2006/relationships/slide" Target="slide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image" Target="../media/image6.gif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image" Target="../media/image6.gif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gif"/><Relationship Id="rId3" Type="http://schemas.openxmlformats.org/officeDocument/2006/relationships/audio" Target="../media/audio1.wav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2.png"/><Relationship Id="rId4" Type="http://schemas.openxmlformats.org/officeDocument/2006/relationships/audio" Target="../media/audio2.wav"/><Relationship Id="rId9" Type="http://schemas.openxmlformats.org/officeDocument/2006/relationships/image" Target="../media/image7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7.gi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gif"/><Relationship Id="rId5" Type="http://schemas.openxmlformats.org/officeDocument/2006/relationships/image" Target="../media/image13.wmf"/><Relationship Id="rId4" Type="http://schemas.openxmlformats.org/officeDocument/2006/relationships/oleObject" Target="../embeddings/oleObject3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audio" Target="../media/audio1.wav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7.gif"/><Relationship Id="rId4" Type="http://schemas.openxmlformats.org/officeDocument/2006/relationships/audio" Target="../media/audio2.wav"/><Relationship Id="rId9" Type="http://schemas.openxmlformats.org/officeDocument/2006/relationships/image" Target="../media/image6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image" Target="../media/image6.gif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8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27.wmf"/><Relationship Id="rId3" Type="http://schemas.openxmlformats.org/officeDocument/2006/relationships/oleObject" Target="../embeddings/oleObject10.bin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26.wmf"/><Relationship Id="rId5" Type="http://schemas.openxmlformats.org/officeDocument/2006/relationships/image" Target="../media/image29.wmf"/><Relationship Id="rId15" Type="http://schemas.openxmlformats.org/officeDocument/2006/relationships/image" Target="../media/image28.wmf"/><Relationship Id="rId10" Type="http://schemas.openxmlformats.org/officeDocument/2006/relationships/oleObject" Target="../embeddings/oleObject13.bin"/><Relationship Id="rId4" Type="http://schemas.openxmlformats.org/officeDocument/2006/relationships/image" Target="../media/image23.png"/><Relationship Id="rId9" Type="http://schemas.openxmlformats.org/officeDocument/2006/relationships/image" Target="../media/image25.wmf"/><Relationship Id="rId14" Type="http://schemas.openxmlformats.org/officeDocument/2006/relationships/oleObject" Target="../embeddings/oleObject15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19.bin"/><Relationship Id="rId5" Type="http://schemas.openxmlformats.org/officeDocument/2006/relationships/image" Target="../media/image34.wmf"/><Relationship Id="rId10" Type="http://schemas.openxmlformats.org/officeDocument/2006/relationships/image" Target="../media/image32.wmf"/><Relationship Id="rId4" Type="http://schemas.openxmlformats.org/officeDocument/2006/relationships/image" Target="../media/image30.png"/><Relationship Id="rId9" Type="http://schemas.openxmlformats.org/officeDocument/2006/relationships/oleObject" Target="../embeddings/oleObject18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40.jpeg"/><Relationship Id="rId4" Type="http://schemas.openxmlformats.org/officeDocument/2006/relationships/image" Target="../media/image38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38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42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43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31.bin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4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47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49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50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51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52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53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oleObject" Target="../embeddings/oleObject42.bin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5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57.wmf"/><Relationship Id="rId4" Type="http://schemas.openxmlformats.org/officeDocument/2006/relationships/image" Target="../media/image55.w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46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59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60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5"/>
          <p:cNvSpPr txBox="1">
            <a:spLocks noChangeArrowheads="1"/>
          </p:cNvSpPr>
          <p:nvPr/>
        </p:nvSpPr>
        <p:spPr bwMode="auto">
          <a:xfrm>
            <a:off x="2555875" y="765175"/>
            <a:ext cx="29543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Calibri" panose="020F0502020204030204" pitchFamily="34" charset="0"/>
              </a:rPr>
              <a:t>本次课的要点</a:t>
            </a:r>
          </a:p>
        </p:txBody>
      </p:sp>
      <p:sp>
        <p:nvSpPr>
          <p:cNvPr id="96259" name="Text Box 6"/>
          <p:cNvSpPr txBox="1">
            <a:spLocks noChangeArrowheads="1"/>
          </p:cNvSpPr>
          <p:nvPr/>
        </p:nvSpPr>
        <p:spPr bwMode="auto">
          <a:xfrm>
            <a:off x="1187450" y="1989138"/>
            <a:ext cx="7086600" cy="418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800" dirty="0">
                <a:hlinkClick r:id="rId3" action="ppaction://hlinksldjump"/>
              </a:rPr>
              <a:t>1  </a:t>
            </a:r>
            <a:r>
              <a:rPr lang="zh-CN" altLang="en-US" sz="2800" dirty="0">
                <a:hlinkClick r:id="rId3" action="ppaction://hlinksldjump"/>
              </a:rPr>
              <a:t>时序逻辑电路基本知识</a:t>
            </a:r>
            <a:r>
              <a:rPr lang="zh-CN" altLang="en-US" sz="2800" dirty="0">
                <a:hlinkClick r:id="rId4" action="ppaction://hlinksldjump"/>
              </a:rPr>
              <a:t>（掌握）</a:t>
            </a:r>
          </a:p>
          <a:p>
            <a:pPr indent="-514350" algn="just" fontAlgn="auto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800" dirty="0">
                <a:hlinkClick r:id="rId4" action="ppaction://hlinksldjump"/>
              </a:rPr>
              <a:t>2   </a:t>
            </a:r>
            <a:r>
              <a:rPr lang="zh-CN" altLang="en-US" sz="2800" dirty="0">
                <a:hlinkClick r:id="rId4" action="ppaction://hlinksldjump"/>
              </a:rPr>
              <a:t>同步时序逻辑电路的分析（学会）</a:t>
            </a:r>
            <a:endParaRPr lang="en-US" altLang="zh-CN" sz="2800" dirty="0">
              <a:hlinkClick r:id="rId4" action="ppaction://hlinksldjump"/>
            </a:endParaRPr>
          </a:p>
          <a:p>
            <a:pPr marL="514350" indent="-514350" algn="just" fontAlgn="auto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800" dirty="0">
                <a:hlinkClick r:id="rId5" action="ppaction://hlinksldjump"/>
              </a:rPr>
              <a:t>3   </a:t>
            </a:r>
            <a:r>
              <a:rPr lang="zh-CN" altLang="en-US" sz="2800" dirty="0">
                <a:hlinkClick r:id="rId5" action="ppaction://hlinksldjump"/>
              </a:rPr>
              <a:t>同步时序逻辑电路的</a:t>
            </a:r>
            <a:r>
              <a:rPr lang="zh-CN" altLang="en-US" sz="2800" dirty="0"/>
              <a:t>设计 （下次课）</a:t>
            </a:r>
            <a:endParaRPr lang="zh-CN" altLang="en-US" sz="2800" dirty="0">
              <a:hlinkClick r:id="rId4" action="ppaction://hlinksldjump"/>
            </a:endParaRPr>
          </a:p>
          <a:p>
            <a:pPr marL="514350" indent="-514350" algn="just" fontAlgn="auto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buFontTx/>
              <a:buAutoNum type="arabicPlain" startAt="3"/>
              <a:defRPr/>
            </a:pPr>
            <a:endParaRPr lang="en-US" altLang="zh-CN" sz="2800" dirty="0">
              <a:hlinkClick r:id="" action="ppaction://noaction"/>
            </a:endParaRPr>
          </a:p>
          <a:p>
            <a:pPr algn="just" fontAlgn="auto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dirty="0">
                <a:hlinkClick r:id="" action="ppaction://noaction"/>
              </a:rPr>
              <a:t> </a:t>
            </a:r>
            <a:endParaRPr lang="zh-CN" alt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/>
          </p:cNvSpPr>
          <p:nvPr>
            <p:ph type="title"/>
          </p:nvPr>
        </p:nvSpPr>
        <p:spPr>
          <a:xfrm>
            <a:off x="539750" y="620713"/>
            <a:ext cx="7772400" cy="50482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/>
              <a:t/>
            </a:r>
            <a:br>
              <a:rPr lang="zh-CN" altLang="en-US" sz="3600" dirty="0" smtClean="0"/>
            </a:br>
            <a:r>
              <a:rPr lang="en-US" altLang="zh-CN" sz="3600" dirty="0" smtClean="0"/>
              <a:t>Mealy</a:t>
            </a:r>
            <a:r>
              <a:rPr lang="zh-CN" altLang="en-US" sz="3600" dirty="0" smtClean="0">
                <a:latin typeface="宋体" pitchFamily="2" charset="-122"/>
              </a:rPr>
              <a:t>型电路</a:t>
            </a:r>
            <a:r>
              <a:rPr lang="zh-CN" altLang="en-US" sz="3600" b="1" dirty="0" smtClean="0"/>
              <a:t> </a:t>
            </a:r>
            <a:br>
              <a:rPr lang="zh-CN" altLang="en-US" sz="3600" b="1" dirty="0" smtClean="0"/>
            </a:br>
            <a:endParaRPr lang="zh-CN" altLang="en-US" sz="3600" b="1" dirty="0" smtClean="0"/>
          </a:p>
        </p:txBody>
      </p:sp>
      <p:sp>
        <p:nvSpPr>
          <p:cNvPr id="34819" name="Rectangle 3"/>
          <p:cNvSpPr>
            <a:spLocks noGrp="1"/>
          </p:cNvSpPr>
          <p:nvPr>
            <p:ph type="body" idx="1"/>
          </p:nvPr>
        </p:nvSpPr>
        <p:spPr>
          <a:xfrm>
            <a:off x="395288" y="1412875"/>
            <a:ext cx="8208962" cy="1079500"/>
          </a:xfrm>
        </p:spPr>
        <p:txBody>
          <a:bodyPr rtlCol="0">
            <a:normAutofit fontScale="85000" lnSpcReduction="10000"/>
          </a:bodyPr>
          <a:lstStyle/>
          <a:p>
            <a:pPr algn="just" eaLnBrk="1" fontAlgn="auto" hangingPunct="1">
              <a:lnSpc>
                <a:spcPct val="145000"/>
              </a:lnSpc>
              <a:spcAft>
                <a:spcPts val="0"/>
              </a:spcAft>
              <a:defRPr/>
            </a:pPr>
            <a:r>
              <a:rPr lang="zh-CN" altLang="en-US" sz="2400" b="1" dirty="0" smtClean="0">
                <a:latin typeface="宋体" charset="-122"/>
              </a:rPr>
              <a:t>如果同步时序电路的输出是输入和现态的函数，即</a:t>
            </a:r>
            <a:r>
              <a:rPr lang="en-US" altLang="zh-CN" sz="2400" b="1" dirty="0" err="1" smtClean="0">
                <a:cs typeface="Times New Roman" pitchFamily="18" charset="0"/>
              </a:rPr>
              <a:t>Zi</a:t>
            </a:r>
            <a:r>
              <a:rPr lang="en-US" altLang="zh-CN" sz="2400" b="1" dirty="0" smtClean="0">
                <a:cs typeface="Times New Roman" pitchFamily="18" charset="0"/>
              </a:rPr>
              <a:t>=</a:t>
            </a:r>
            <a:r>
              <a:rPr lang="en-US" altLang="zh-CN" sz="2400" b="1" dirty="0" err="1" smtClean="0">
                <a:cs typeface="Times New Roman" pitchFamily="18" charset="0"/>
              </a:rPr>
              <a:t>fi</a:t>
            </a:r>
            <a:r>
              <a:rPr lang="en-US" altLang="zh-CN" sz="2400" b="1" dirty="0" smtClean="0">
                <a:cs typeface="Times New Roman" pitchFamily="18" charset="0"/>
              </a:rPr>
              <a:t>(x1,x2</a:t>
            </a:r>
            <a:r>
              <a:rPr lang="zh-CN" altLang="en-US" sz="2400" b="1" dirty="0" smtClean="0">
                <a:latin typeface="宋体" charset="-122"/>
              </a:rPr>
              <a:t>，</a:t>
            </a:r>
            <a:r>
              <a:rPr lang="en-US" altLang="zh-CN" sz="2400" b="1" dirty="0" smtClean="0"/>
              <a:t>…</a:t>
            </a:r>
            <a:r>
              <a:rPr lang="zh-CN" altLang="en-US" sz="2400" b="1" dirty="0" smtClean="0">
                <a:latin typeface="宋体" charset="-122"/>
              </a:rPr>
              <a:t>，</a:t>
            </a:r>
            <a:r>
              <a:rPr lang="en-US" altLang="zh-CN" sz="2400" b="1" dirty="0" err="1" smtClean="0">
                <a:cs typeface="Times New Roman" pitchFamily="18" charset="0"/>
              </a:rPr>
              <a:t>xn</a:t>
            </a:r>
            <a:r>
              <a:rPr lang="zh-CN" altLang="en-US" sz="2400" b="1" dirty="0" smtClean="0">
                <a:latin typeface="宋体" charset="-122"/>
              </a:rPr>
              <a:t>；</a:t>
            </a:r>
            <a:r>
              <a:rPr lang="en-US" altLang="zh-CN" sz="2400" b="1" dirty="0" smtClean="0">
                <a:cs typeface="Times New Roman" pitchFamily="18" charset="0"/>
              </a:rPr>
              <a:t>y1</a:t>
            </a:r>
            <a:r>
              <a:rPr lang="zh-CN" altLang="en-US" sz="2400" b="1" dirty="0" smtClean="0">
                <a:latin typeface="宋体" charset="-122"/>
              </a:rPr>
              <a:t>，</a:t>
            </a:r>
            <a:r>
              <a:rPr lang="en-US" altLang="zh-CN" sz="2400" b="1" dirty="0" smtClean="0">
                <a:cs typeface="Times New Roman" pitchFamily="18" charset="0"/>
              </a:rPr>
              <a:t>y2</a:t>
            </a:r>
            <a:r>
              <a:rPr lang="zh-CN" altLang="en-US" sz="2400" b="1" dirty="0" smtClean="0">
                <a:latin typeface="宋体" charset="-122"/>
              </a:rPr>
              <a:t>，</a:t>
            </a:r>
            <a:r>
              <a:rPr lang="en-US" altLang="zh-CN" sz="2400" b="1" dirty="0" smtClean="0"/>
              <a:t>…</a:t>
            </a:r>
            <a:r>
              <a:rPr lang="en-US" altLang="zh-CN" sz="2400" b="1" dirty="0" smtClean="0">
                <a:cs typeface="Times New Roman" pitchFamily="18" charset="0"/>
              </a:rPr>
              <a:t>,yr),</a:t>
            </a:r>
            <a:r>
              <a:rPr lang="en-US" altLang="zh-CN" sz="2400" b="1" dirty="0" smtClean="0">
                <a:latin typeface="Courier New" pitchFamily="49" charset="0"/>
                <a:cs typeface="Times New Roman" pitchFamily="18" charset="0"/>
              </a:rPr>
              <a:t> </a:t>
            </a:r>
            <a:r>
              <a:rPr lang="en-US" altLang="zh-CN" sz="2400" b="1" dirty="0" err="1" smtClean="0">
                <a:cs typeface="Times New Roman" pitchFamily="18" charset="0"/>
              </a:rPr>
              <a:t>i</a:t>
            </a:r>
            <a:r>
              <a:rPr lang="en-US" altLang="zh-CN" sz="2400" b="1" dirty="0" smtClean="0">
                <a:cs typeface="Times New Roman" pitchFamily="18" charset="0"/>
              </a:rPr>
              <a:t>=1,</a:t>
            </a:r>
            <a:r>
              <a:rPr lang="en-US" altLang="zh-CN" sz="2400" b="1" dirty="0" smtClean="0">
                <a:latin typeface="Courier New" pitchFamily="49" charset="0"/>
                <a:cs typeface="Times New Roman" pitchFamily="18" charset="0"/>
              </a:rPr>
              <a:t> </a:t>
            </a:r>
            <a:r>
              <a:rPr lang="en-US" altLang="zh-CN" sz="2400" b="1" dirty="0" smtClean="0">
                <a:cs typeface="Times New Roman" pitchFamily="18" charset="0"/>
              </a:rPr>
              <a:t>2, </a:t>
            </a:r>
            <a:r>
              <a:rPr lang="en-US" altLang="zh-CN" sz="2400" b="1" dirty="0" smtClean="0"/>
              <a:t>…</a:t>
            </a:r>
            <a:r>
              <a:rPr lang="zh-CN" altLang="en-US" sz="2400" b="1" dirty="0" smtClean="0">
                <a:latin typeface="宋体" charset="-122"/>
              </a:rPr>
              <a:t>，</a:t>
            </a:r>
            <a:r>
              <a:rPr lang="en-US" altLang="zh-CN" sz="2400" b="1" dirty="0" smtClean="0">
                <a:cs typeface="Times New Roman" pitchFamily="18" charset="0"/>
              </a:rPr>
              <a:t>m</a:t>
            </a:r>
            <a:r>
              <a:rPr lang="zh-CN" altLang="en-US" sz="2400" b="1" dirty="0" smtClean="0">
                <a:latin typeface="宋体" charset="-122"/>
              </a:rPr>
              <a:t>，则称该电路为</a:t>
            </a:r>
            <a:r>
              <a:rPr lang="en-US" altLang="zh-CN" sz="2400" b="1" dirty="0" smtClean="0">
                <a:cs typeface="Times New Roman" pitchFamily="18" charset="0"/>
              </a:rPr>
              <a:t>Mealy</a:t>
            </a:r>
            <a:r>
              <a:rPr lang="zh-CN" altLang="en-US" sz="2400" b="1" dirty="0" smtClean="0">
                <a:latin typeface="宋体" charset="-122"/>
              </a:rPr>
              <a:t>型电路。</a:t>
            </a:r>
            <a:endParaRPr lang="en-US" altLang="zh-CN" sz="2400" b="1" dirty="0" smtClean="0">
              <a:latin typeface="宋体" charset="-122"/>
            </a:endParaRPr>
          </a:p>
          <a:p>
            <a:pPr algn="just" eaLnBrk="1" fontAlgn="auto" hangingPunct="1">
              <a:lnSpc>
                <a:spcPct val="145000"/>
              </a:lnSpc>
              <a:spcAft>
                <a:spcPts val="0"/>
              </a:spcAft>
              <a:defRPr/>
            </a:pPr>
            <a:endParaRPr lang="zh-CN" altLang="en-US" b="1" dirty="0" smtClean="0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395288" y="2349500"/>
            <a:ext cx="7705725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 b="1">
                <a:latin typeface="宋体" panose="02010600030101010101" pitchFamily="2" charset="-122"/>
              </a:rPr>
              <a:t></a:t>
            </a:r>
            <a:r>
              <a:rPr lang="en-US" altLang="zh-CN" b="1">
                <a:latin typeface="Calibri" panose="020F0502020204030204" pitchFamily="34" charset="0"/>
              </a:rPr>
              <a:t>Mealy</a:t>
            </a:r>
            <a:r>
              <a:rPr lang="zh-CN" altLang="en-US" b="1">
                <a:latin typeface="宋体" panose="02010600030101010101" pitchFamily="2" charset="-122"/>
              </a:rPr>
              <a:t>型同步时序电路状态表的格式如表所示。</a:t>
            </a:r>
            <a:endParaRPr lang="en-US" altLang="zh-CN" b="1">
              <a:latin typeface="宋体" panose="02010600030101010101" pitchFamily="2" charset="-122"/>
            </a:endParaRPr>
          </a:p>
          <a:p>
            <a:pPr eaLnBrk="1" hangingPunct="1">
              <a:lnSpc>
                <a:spcPct val="135000"/>
              </a:lnSpc>
            </a:pP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</a:rPr>
              <a:t>表格的上方</a:t>
            </a:r>
            <a:r>
              <a:rPr lang="zh-CN" altLang="en-US" b="1">
                <a:latin typeface="宋体" panose="02010600030101010101" pitchFamily="2" charset="-122"/>
              </a:rPr>
              <a:t>从左到右列出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</a:rPr>
              <a:t>输入</a:t>
            </a:r>
            <a:r>
              <a:rPr lang="en-US" altLang="zh-CN" b="1">
                <a:solidFill>
                  <a:srgbClr val="FF0000"/>
                </a:solidFill>
                <a:latin typeface="Calibri" panose="020F0502020204030204" pitchFamily="34" charset="0"/>
              </a:rPr>
              <a:t>x1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b="1">
                <a:solidFill>
                  <a:srgbClr val="FF0000"/>
                </a:solidFill>
                <a:latin typeface="Calibri" panose="020F0502020204030204" pitchFamily="34" charset="0"/>
              </a:rPr>
              <a:t>x2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b="1">
                <a:solidFill>
                  <a:srgbClr val="FF0000"/>
                </a:solidFill>
                <a:latin typeface="Calibri" panose="020F0502020204030204" pitchFamily="34" charset="0"/>
              </a:rPr>
              <a:t>…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b="1">
                <a:solidFill>
                  <a:srgbClr val="FF0000"/>
                </a:solidFill>
                <a:latin typeface="Calibri" panose="020F0502020204030204" pitchFamily="34" charset="0"/>
              </a:rPr>
              <a:t>xn</a:t>
            </a:r>
            <a:r>
              <a:rPr lang="zh-CN" altLang="en-US" b="1">
                <a:latin typeface="宋体" panose="02010600030101010101" pitchFamily="2" charset="-122"/>
              </a:rPr>
              <a:t>的全部组合，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</a:rPr>
              <a:t>表格左边从上到下列出电路的全部状态</a:t>
            </a:r>
            <a:r>
              <a:rPr lang="en-US" altLang="zh-CN" b="1">
                <a:solidFill>
                  <a:srgbClr val="FF0000"/>
                </a:solidFill>
                <a:latin typeface="Calibri" panose="020F0502020204030204" pitchFamily="34" charset="0"/>
              </a:rPr>
              <a:t>y</a:t>
            </a:r>
            <a:r>
              <a:rPr lang="zh-CN" altLang="en-US" b="1">
                <a:latin typeface="宋体" panose="02010600030101010101" pitchFamily="2" charset="-122"/>
              </a:rPr>
              <a:t>，表格的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</a:rPr>
              <a:t>中间列出对应不同输入组合的现态下的次态</a:t>
            </a:r>
            <a:r>
              <a:rPr lang="en-US" altLang="zh-CN" b="1">
                <a:solidFill>
                  <a:srgbClr val="FF0000"/>
                </a:solidFill>
                <a:latin typeface="Calibri" panose="020F0502020204030204" pitchFamily="34" charset="0"/>
              </a:rPr>
              <a:t>y</a:t>
            </a:r>
            <a:r>
              <a:rPr lang="en-US" altLang="zh-CN" b="1" baseline="30000">
                <a:solidFill>
                  <a:srgbClr val="FF0000"/>
                </a:solidFill>
                <a:latin typeface="Calibri" panose="020F0502020204030204" pitchFamily="34" charset="0"/>
              </a:rPr>
              <a:t>n+1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</a:rPr>
              <a:t>和输出</a:t>
            </a:r>
            <a:r>
              <a:rPr lang="en-US" altLang="zh-CN" b="1">
                <a:solidFill>
                  <a:srgbClr val="FF0000"/>
                </a:solidFill>
                <a:latin typeface="Calibri" panose="020F0502020204030204" pitchFamily="34" charset="0"/>
              </a:rPr>
              <a:t>Z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</a:rPr>
              <a:t>。</a:t>
            </a:r>
            <a:r>
              <a:rPr lang="zh-CN" altLang="en-US" b="1">
                <a:latin typeface="宋体" panose="02010600030101010101" pitchFamily="2" charset="-122"/>
              </a:rPr>
              <a:t>这个表的读法是，处于状态</a:t>
            </a:r>
            <a:r>
              <a:rPr lang="en-US" altLang="zh-CN" b="1">
                <a:latin typeface="Calibri" panose="020F0502020204030204" pitchFamily="34" charset="0"/>
              </a:rPr>
              <a:t>y</a:t>
            </a:r>
            <a:r>
              <a:rPr lang="zh-CN" altLang="en-US" b="1">
                <a:latin typeface="宋体" panose="02010600030101010101" pitchFamily="2" charset="-122"/>
              </a:rPr>
              <a:t>的时序电路，当输入</a:t>
            </a:r>
            <a:r>
              <a:rPr lang="en-US" altLang="zh-CN" b="1">
                <a:latin typeface="Calibri" panose="020F0502020204030204" pitchFamily="34" charset="0"/>
              </a:rPr>
              <a:t>x</a:t>
            </a:r>
            <a:r>
              <a:rPr lang="zh-CN" altLang="en-US" b="1">
                <a:latin typeface="宋体" panose="02010600030101010101" pitchFamily="2" charset="-122"/>
              </a:rPr>
              <a:t>时，输出为</a:t>
            </a:r>
            <a:r>
              <a:rPr lang="en-US" altLang="zh-CN" b="1">
                <a:latin typeface="Calibri" panose="020F0502020204030204" pitchFamily="34" charset="0"/>
              </a:rPr>
              <a:t>Z</a:t>
            </a:r>
            <a:r>
              <a:rPr lang="zh-CN" altLang="en-US" b="1">
                <a:latin typeface="宋体" panose="02010600030101010101" pitchFamily="2" charset="-122"/>
              </a:rPr>
              <a:t>，在时钟脉冲作用下，电路进入次态</a:t>
            </a:r>
            <a:r>
              <a:rPr lang="en-US" altLang="zh-CN" b="1">
                <a:latin typeface="Calibri" panose="020F0502020204030204" pitchFamily="34" charset="0"/>
              </a:rPr>
              <a:t>y</a:t>
            </a:r>
            <a:r>
              <a:rPr lang="en-US" altLang="zh-CN" b="1" baseline="30000">
                <a:latin typeface="Calibri" panose="020F0502020204030204" pitchFamily="34" charset="0"/>
              </a:rPr>
              <a:t>n+1</a:t>
            </a:r>
            <a:r>
              <a:rPr lang="en-US" altLang="zh-CN" b="1">
                <a:latin typeface="Calibri" panose="020F0502020204030204" pitchFamily="34" charset="0"/>
              </a:rPr>
              <a:t> .</a:t>
            </a:r>
            <a:endParaRPr lang="zh-CN" altLang="en-US">
              <a:latin typeface="Calibri" panose="020F0502020204030204" pitchFamily="34" charset="0"/>
            </a:endParaRPr>
          </a:p>
        </p:txBody>
      </p:sp>
      <p:graphicFrame>
        <p:nvGraphicFramePr>
          <p:cNvPr id="5" name="Group 3"/>
          <p:cNvGraphicFramePr>
            <a:graphicFrameLocks noGrp="1"/>
          </p:cNvGraphicFramePr>
          <p:nvPr/>
        </p:nvGraphicFramePr>
        <p:xfrm>
          <a:off x="2411413" y="4437063"/>
          <a:ext cx="5581650" cy="2044700"/>
        </p:xfrm>
        <a:graphic>
          <a:graphicData uri="http://schemas.openxmlformats.org/drawingml/2006/table">
            <a:tbl>
              <a:tblPr/>
              <a:tblGrid>
                <a:gridCol w="935037">
                  <a:extLst>
                    <a:ext uri="{9D8B030D-6E8A-4147-A177-3AD203B41FA5}">
                      <a16:colId xmlns:a16="http://schemas.microsoft.com/office/drawing/2014/main" val="1009348011"/>
                    </a:ext>
                  </a:extLst>
                </a:gridCol>
                <a:gridCol w="1598613">
                  <a:extLst>
                    <a:ext uri="{9D8B030D-6E8A-4147-A177-3AD203B41FA5}">
                      <a16:colId xmlns:a16="http://schemas.microsoft.com/office/drawing/2014/main" val="181089033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14555637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841188773"/>
                    </a:ext>
                  </a:extLst>
                </a:gridCol>
              </a:tblGrid>
              <a:tr h="347663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现态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输入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724634"/>
                  </a:ext>
                </a:extLst>
              </a:tr>
              <a:tr h="5207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5648930"/>
                  </a:ext>
                </a:extLst>
              </a:tr>
              <a:tr h="9715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65171"/>
                  </a:ext>
                </a:extLst>
              </a:tr>
            </a:tbl>
          </a:graphicData>
        </a:graphic>
      </p:graphicFrame>
      <p:graphicFrame>
        <p:nvGraphicFramePr>
          <p:cNvPr id="6" name="Object 23"/>
          <p:cNvGraphicFramePr>
            <a:graphicFrameLocks noChangeAspect="1"/>
          </p:cNvGraphicFramePr>
          <p:nvPr/>
        </p:nvGraphicFramePr>
        <p:xfrm>
          <a:off x="5329238" y="5661025"/>
          <a:ext cx="6096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公式" r:id="rId3" imgW="279360" imgH="228600" progId="Equation.3">
                  <p:embed/>
                </p:oleObj>
              </mc:Choice>
              <mc:Fallback>
                <p:oleObj name="公式" r:id="rId3" imgW="279360" imgH="2286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9238" y="5661025"/>
                        <a:ext cx="609600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4"/>
          <p:cNvSpPr>
            <a:spLocks noChangeArrowheads="1"/>
          </p:cNvSpPr>
          <p:nvPr/>
        </p:nvSpPr>
        <p:spPr bwMode="auto">
          <a:xfrm>
            <a:off x="5762625" y="5805488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 b="1">
                <a:latin typeface="Times New Roman" panose="02020603050405020304" pitchFamily="18" charset="0"/>
              </a:rPr>
              <a:t>/Z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body" idx="1"/>
          </p:nvPr>
        </p:nvSpPr>
        <p:spPr>
          <a:xfrm>
            <a:off x="533400" y="381000"/>
            <a:ext cx="7772400" cy="5715000"/>
          </a:xfrm>
        </p:spPr>
        <p:txBody>
          <a:bodyPr/>
          <a:lstStyle/>
          <a:p>
            <a:pPr algn="just" eaLnBrk="1" hangingPunct="1"/>
            <a:r>
              <a:rPr lang="zh-CN" altLang="en-US" smtClean="0"/>
              <a:t>   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685800" y="609600"/>
            <a:ext cx="79898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</a:rPr>
              <a:t>例题：</a:t>
            </a:r>
            <a:r>
              <a:rPr kumimoji="1" lang="zh-CN" altLang="en-US" sz="2400" b="1">
                <a:latin typeface="宋体" panose="02010600030101010101" pitchFamily="2" charset="-122"/>
              </a:rPr>
              <a:t>其同步时序电路有一个输入</a:t>
            </a:r>
            <a:r>
              <a:rPr kumimoji="1" lang="en-US" altLang="zh-CN" sz="2400" b="1">
                <a:latin typeface="Times New Roman" panose="02020603050405020304" pitchFamily="18" charset="0"/>
              </a:rPr>
              <a:t>x</a:t>
            </a:r>
            <a:r>
              <a:rPr kumimoji="1" lang="zh-CN" altLang="en-US" sz="2400" b="1">
                <a:latin typeface="宋体" panose="02010600030101010101" pitchFamily="2" charset="-122"/>
              </a:rPr>
              <a:t>，一个输出</a:t>
            </a:r>
            <a:r>
              <a:rPr kumimoji="1" lang="en-US" altLang="zh-CN" sz="2400" b="1">
                <a:latin typeface="Times New Roman" panose="02020603050405020304" pitchFamily="18" charset="0"/>
              </a:rPr>
              <a:t>Z</a:t>
            </a:r>
            <a:r>
              <a:rPr kumimoji="1" lang="zh-CN" altLang="en-US" sz="2400" b="1">
                <a:latin typeface="宋体" panose="02010600030101010101" pitchFamily="2" charset="-122"/>
              </a:rPr>
              <a:t>，</a:t>
            </a:r>
            <a:r>
              <a:rPr kumimoji="1" lang="en-US" altLang="zh-CN" sz="2400" b="1">
                <a:latin typeface="Times New Roman" panose="02020603050405020304" pitchFamily="18" charset="0"/>
              </a:rPr>
              <a:t>4</a:t>
            </a:r>
            <a:r>
              <a:rPr kumimoji="1" lang="zh-CN" altLang="en-US" sz="2400" b="1">
                <a:latin typeface="宋体" panose="02010600030101010101" pitchFamily="2" charset="-122"/>
              </a:rPr>
              <a:t>个状态</a:t>
            </a:r>
            <a:r>
              <a:rPr kumimoji="1" lang="en-US" altLang="zh-CN" sz="2400" b="1">
                <a:latin typeface="Times New Roman" panose="02020603050405020304" pitchFamily="18" charset="0"/>
              </a:rPr>
              <a:t>A</a:t>
            </a:r>
            <a:r>
              <a:rPr kumimoji="1" lang="zh-CN" altLang="en-US" sz="2400" b="1">
                <a:latin typeface="宋体" panose="02010600030101010101" pitchFamily="2" charset="-122"/>
              </a:rPr>
              <a:t>，</a:t>
            </a:r>
            <a:r>
              <a:rPr kumimoji="1" lang="zh-CN" altLang="en-US" sz="2400" b="1">
                <a:latin typeface="Times New Roman" panose="02020603050405020304" pitchFamily="18" charset="0"/>
              </a:rPr>
              <a:t> </a:t>
            </a:r>
            <a:r>
              <a:rPr kumimoji="1" lang="en-US" altLang="zh-CN" sz="2400" b="1">
                <a:latin typeface="Times New Roman" panose="02020603050405020304" pitchFamily="18" charset="0"/>
              </a:rPr>
              <a:t>B</a:t>
            </a:r>
            <a:r>
              <a:rPr kumimoji="1" lang="zh-CN" altLang="en-US" sz="2400" b="1">
                <a:latin typeface="宋体" panose="02010600030101010101" pitchFamily="2" charset="-122"/>
              </a:rPr>
              <a:t>，</a:t>
            </a:r>
            <a:r>
              <a:rPr kumimoji="1" lang="zh-CN" altLang="en-US" sz="2400" b="1">
                <a:latin typeface="Times New Roman" panose="02020603050405020304" pitchFamily="18" charset="0"/>
              </a:rPr>
              <a:t> </a:t>
            </a:r>
            <a:r>
              <a:rPr kumimoji="1" lang="en-US" altLang="zh-CN" sz="2400" b="1">
                <a:latin typeface="Times New Roman" panose="02020603050405020304" pitchFamily="18" charset="0"/>
              </a:rPr>
              <a:t>C</a:t>
            </a:r>
            <a:r>
              <a:rPr kumimoji="1" lang="zh-CN" altLang="en-US" sz="2400" b="1">
                <a:latin typeface="宋体" panose="02010600030101010101" pitchFamily="2" charset="-122"/>
              </a:rPr>
              <a:t>，</a:t>
            </a:r>
            <a:r>
              <a:rPr kumimoji="1" lang="zh-CN" altLang="en-US" sz="2400" b="1">
                <a:latin typeface="Times New Roman" panose="02020603050405020304" pitchFamily="18" charset="0"/>
              </a:rPr>
              <a:t> </a:t>
            </a:r>
            <a:r>
              <a:rPr kumimoji="1" lang="en-US" altLang="zh-CN" sz="2400" b="1">
                <a:latin typeface="Times New Roman" panose="02020603050405020304" pitchFamily="18" charset="0"/>
              </a:rPr>
              <a:t>D</a:t>
            </a:r>
            <a:r>
              <a:rPr kumimoji="1" lang="zh-CN" altLang="en-US" sz="2400" b="1">
                <a:latin typeface="宋体" panose="02010600030101010101" pitchFamily="2" charset="-122"/>
              </a:rPr>
              <a:t>，该时序电路的状态表如下所示</a:t>
            </a:r>
            <a:r>
              <a:rPr kumimoji="1" lang="zh-CN" altLang="en-US" sz="2400" b="1">
                <a:latin typeface="Times New Roman" panose="02020603050405020304" pitchFamily="18" charset="0"/>
              </a:rPr>
              <a:t> ：</a:t>
            </a:r>
          </a:p>
        </p:txBody>
      </p:sp>
      <p:graphicFrame>
        <p:nvGraphicFramePr>
          <p:cNvPr id="643076" name="Group 4"/>
          <p:cNvGraphicFramePr>
            <a:graphicFrameLocks noGrp="1"/>
          </p:cNvGraphicFramePr>
          <p:nvPr/>
        </p:nvGraphicFramePr>
        <p:xfrm>
          <a:off x="827088" y="1916113"/>
          <a:ext cx="2797175" cy="2952750"/>
        </p:xfrm>
        <a:graphic>
          <a:graphicData uri="http://schemas.openxmlformats.org/drawingml/2006/table">
            <a:tbl>
              <a:tblPr/>
              <a:tblGrid>
                <a:gridCol w="849312">
                  <a:extLst>
                    <a:ext uri="{9D8B030D-6E8A-4147-A177-3AD203B41FA5}">
                      <a16:colId xmlns:a16="http://schemas.microsoft.com/office/drawing/2014/main" val="3497043410"/>
                    </a:ext>
                  </a:extLst>
                </a:gridCol>
                <a:gridCol w="1027113">
                  <a:extLst>
                    <a:ext uri="{9D8B030D-6E8A-4147-A177-3AD203B41FA5}">
                      <a16:colId xmlns:a16="http://schemas.microsoft.com/office/drawing/2014/main" val="1825817363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920114114"/>
                    </a:ext>
                  </a:extLst>
                </a:gridCol>
              </a:tblGrid>
              <a:tr h="381000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000313"/>
                  </a:ext>
                </a:extLst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4911615"/>
                  </a:ext>
                </a:extLst>
              </a:tr>
              <a:tr h="5413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C/1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7791087"/>
                  </a:ext>
                </a:extLst>
              </a:tr>
              <a:tr h="5397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B/1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1876088"/>
                  </a:ext>
                </a:extLst>
              </a:tr>
              <a:tr h="5381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B/1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1893319"/>
                  </a:ext>
                </a:extLst>
              </a:tr>
              <a:tr h="5413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B/1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5971199"/>
                  </a:ext>
                </a:extLst>
              </a:tr>
            </a:tbl>
          </a:graphicData>
        </a:graphic>
      </p:graphicFrame>
      <p:sp>
        <p:nvSpPr>
          <p:cNvPr id="35872" name="Text Box 32"/>
          <p:cNvSpPr txBox="1">
            <a:spLocks noChangeArrowheads="1"/>
          </p:cNvSpPr>
          <p:nvPr/>
        </p:nvSpPr>
        <p:spPr bwMode="auto">
          <a:xfrm>
            <a:off x="457200" y="5181600"/>
            <a:ext cx="8458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宋体" panose="02010600030101010101" pitchFamily="2" charset="-122"/>
              </a:rPr>
              <a:t>从该状态表可看出，若电路的初态为</a:t>
            </a:r>
            <a:r>
              <a:rPr kumimoji="1" lang="en-US" altLang="zh-CN" sz="2400" b="1">
                <a:latin typeface="Times New Roman" panose="02020603050405020304" pitchFamily="18" charset="0"/>
              </a:rPr>
              <a:t>A</a:t>
            </a:r>
            <a:r>
              <a:rPr kumimoji="1" lang="zh-CN" altLang="en-US" sz="2400" b="1">
                <a:latin typeface="宋体" panose="02010600030101010101" pitchFamily="2" charset="-122"/>
              </a:rPr>
              <a:t>，当输入</a:t>
            </a:r>
            <a:r>
              <a:rPr kumimoji="1" lang="en-US" altLang="zh-CN" sz="2400" b="1">
                <a:latin typeface="Times New Roman" panose="02020603050405020304" pitchFamily="18" charset="0"/>
              </a:rPr>
              <a:t>x=1</a:t>
            </a:r>
            <a:r>
              <a:rPr kumimoji="1" lang="zh-CN" altLang="en-US" sz="2400" b="1">
                <a:latin typeface="宋体" panose="02010600030101010101" pitchFamily="2" charset="-122"/>
              </a:rPr>
              <a:t>时，输出</a:t>
            </a:r>
            <a:r>
              <a:rPr kumimoji="1" lang="en-US" altLang="zh-CN" sz="2400" b="1">
                <a:latin typeface="Times New Roman" panose="02020603050405020304" pitchFamily="18" charset="0"/>
              </a:rPr>
              <a:t>Z=1</a:t>
            </a:r>
            <a:r>
              <a:rPr kumimoji="1" lang="zh-CN" altLang="en-US" sz="2400" b="1">
                <a:latin typeface="宋体" panose="02010600030101010101" pitchFamily="2" charset="-122"/>
              </a:rPr>
              <a:t>，在时钟脉冲作用下，电路进入次态</a:t>
            </a:r>
            <a:r>
              <a:rPr kumimoji="1" lang="en-US" altLang="zh-CN" sz="2400" b="1">
                <a:latin typeface="Times New Roman" panose="02020603050405020304" pitchFamily="18" charset="0"/>
              </a:rPr>
              <a:t>C</a:t>
            </a:r>
            <a:r>
              <a:rPr kumimoji="1" lang="zh-CN" altLang="en-US" sz="2400" b="1">
                <a:latin typeface="Times New Roman" panose="02020603050405020304" pitchFamily="18" charset="0"/>
              </a:rPr>
              <a:t>。 </a:t>
            </a:r>
          </a:p>
        </p:txBody>
      </p:sp>
      <p:sp>
        <p:nvSpPr>
          <p:cNvPr id="35873" name="Text Box 33"/>
          <p:cNvSpPr txBox="1">
            <a:spLocks noChangeArrowheads="1"/>
          </p:cNvSpPr>
          <p:nvPr/>
        </p:nvSpPr>
        <p:spPr bwMode="auto">
          <a:xfrm>
            <a:off x="3924300" y="1700213"/>
            <a:ext cx="4876800" cy="3302000"/>
          </a:xfrm>
          <a:prstGeom prst="rect">
            <a:avLst/>
          </a:prstGeom>
          <a:noFill/>
          <a:ln w="9525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latin typeface="Times New Roman" panose="02020603050405020304" pitchFamily="18" charset="0"/>
              </a:rPr>
              <a:t>假定电路的输入序列为</a:t>
            </a:r>
            <a:r>
              <a:rPr kumimoji="1" lang="en-US" altLang="zh-CN" sz="2000" b="1">
                <a:latin typeface="Times New Roman" panose="02020603050405020304" pitchFamily="18" charset="0"/>
              </a:rPr>
              <a:t>x</a:t>
            </a:r>
            <a:r>
              <a:rPr kumimoji="1" lang="zh-CN" altLang="en-US" sz="2000" b="1">
                <a:latin typeface="Times New Roman" panose="02020603050405020304" pitchFamily="18" charset="0"/>
              </a:rPr>
              <a:t>： </a:t>
            </a:r>
            <a:r>
              <a:rPr kumimoji="1" lang="en-US" altLang="zh-CN" sz="2000" b="1">
                <a:latin typeface="Times New Roman" panose="02020603050405020304" pitchFamily="18" charset="0"/>
              </a:rPr>
              <a:t>10100110</a:t>
            </a:r>
            <a:r>
              <a:rPr kumimoji="1" lang="zh-CN" altLang="en-US" sz="2000" b="1">
                <a:latin typeface="Times New Roman" panose="02020603050405020304" pitchFamily="18" charset="0"/>
              </a:rPr>
              <a:t>那么，与每个输入信号对应的输出响应和状态转移情况为：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latin typeface="Times New Roman" panose="02020603050405020304" pitchFamily="18" charset="0"/>
              </a:rPr>
              <a:t>时钟：  </a:t>
            </a:r>
            <a:r>
              <a:rPr kumimoji="1" lang="en-US" altLang="zh-CN" sz="2000" b="1">
                <a:latin typeface="Times New Roman" panose="02020603050405020304" pitchFamily="18" charset="0"/>
              </a:rPr>
              <a:t>1    2    3    4    5    6    7    8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imes New Roman" panose="02020603050405020304" pitchFamily="18" charset="0"/>
              </a:rPr>
              <a:t>x</a:t>
            </a:r>
            <a:r>
              <a:rPr kumimoji="1" lang="zh-CN" altLang="en-US" sz="2000" b="1">
                <a:latin typeface="Times New Roman" panose="02020603050405020304" pitchFamily="18" charset="0"/>
              </a:rPr>
              <a:t>：        </a:t>
            </a:r>
            <a:r>
              <a:rPr kumimoji="1" lang="en-US" altLang="zh-CN" sz="2000" b="1">
                <a:latin typeface="Times New Roman" panose="02020603050405020304" pitchFamily="18" charset="0"/>
              </a:rPr>
              <a:t>1    0    1    0    0    1    1    0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imes New Roman" panose="02020603050405020304" pitchFamily="18" charset="0"/>
              </a:rPr>
              <a:t>y</a:t>
            </a:r>
            <a:r>
              <a:rPr kumimoji="1" lang="zh-CN" altLang="en-US" sz="2000" b="1">
                <a:latin typeface="Times New Roman" panose="02020603050405020304" pitchFamily="18" charset="0"/>
              </a:rPr>
              <a:t>：       </a:t>
            </a:r>
            <a:r>
              <a:rPr kumimoji="1" lang="en-US" altLang="zh-CN" sz="2000" b="1">
                <a:latin typeface="Times New Roman" panose="02020603050405020304" pitchFamily="18" charset="0"/>
              </a:rPr>
              <a:t>A   C    B   A   D   A   C    D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imes New Roman" panose="02020603050405020304" pitchFamily="18" charset="0"/>
              </a:rPr>
              <a:t>y</a:t>
            </a:r>
            <a:r>
              <a:rPr kumimoji="1" lang="en-US" altLang="zh-CN" sz="2000" b="1" baseline="30000">
                <a:latin typeface="Times New Roman" panose="02020603050405020304" pitchFamily="18" charset="0"/>
              </a:rPr>
              <a:t>(n+1)</a:t>
            </a:r>
            <a:r>
              <a:rPr kumimoji="1" lang="en-US" altLang="zh-CN" sz="2000" b="1">
                <a:latin typeface="Times New Roman" panose="02020603050405020304" pitchFamily="18" charset="0"/>
              </a:rPr>
              <a:t>:    C   B    A   D   A   C    D   A 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imes New Roman" panose="02020603050405020304" pitchFamily="18" charset="0"/>
              </a:rPr>
              <a:t>Z</a:t>
            </a:r>
            <a:r>
              <a:rPr kumimoji="1" lang="zh-CN" altLang="en-US" sz="2000" b="1">
                <a:latin typeface="Times New Roman" panose="02020603050405020304" pitchFamily="18" charset="0"/>
              </a:rPr>
              <a:t>：       </a:t>
            </a:r>
            <a:r>
              <a:rPr kumimoji="1" lang="en-US" altLang="zh-CN" sz="2000" b="1">
                <a:latin typeface="Times New Roman" panose="02020603050405020304" pitchFamily="18" charset="0"/>
              </a:rPr>
              <a:t>1    1    0    0    0    1     0    0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72" grpId="0"/>
      <p:bldP spid="3587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body" idx="1"/>
          </p:nvPr>
        </p:nvSpPr>
        <p:spPr>
          <a:xfrm>
            <a:off x="381000" y="228600"/>
            <a:ext cx="6477000" cy="1295400"/>
          </a:xfrm>
        </p:spPr>
        <p:txBody>
          <a:bodyPr/>
          <a:lstStyle/>
          <a:p>
            <a:pPr algn="just" eaLnBrk="1" hangingPunct="1"/>
            <a:r>
              <a:rPr lang="zh-CN" altLang="en-US" smtClean="0"/>
              <a:t>           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762000" y="838200"/>
            <a:ext cx="7620000" cy="285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  <a:spcBef>
                <a:spcPct val="50000"/>
              </a:spcBef>
            </a:pPr>
            <a:r>
              <a:rPr kumimoji="1" lang="zh-CN" altLang="en-US" sz="2800" b="1">
                <a:latin typeface="宋体" panose="02010600030101010101" pitchFamily="2" charset="-122"/>
              </a:rPr>
              <a:t>需要指出的是：</a:t>
            </a:r>
          </a:p>
          <a:p>
            <a:pPr eaLnBrk="1" hangingPunct="1">
              <a:lnSpc>
                <a:spcPct val="135000"/>
              </a:lnSpc>
              <a:spcBef>
                <a:spcPct val="50000"/>
              </a:spcBef>
            </a:pPr>
            <a:r>
              <a:rPr kumimoji="1" lang="zh-CN" altLang="en-US" sz="2400" b="1">
                <a:latin typeface="宋体" panose="02010600030101010101" pitchFamily="2" charset="-122"/>
              </a:rPr>
              <a:t></a:t>
            </a:r>
            <a:r>
              <a:rPr kumimoji="1" lang="en-US" altLang="zh-CN" sz="2400" b="1">
                <a:latin typeface="Arial Unicode MS" pitchFamily="34" charset="-122"/>
              </a:rPr>
              <a:t>(1)</a:t>
            </a:r>
            <a:r>
              <a:rPr kumimoji="1" lang="en-US" altLang="zh-CN" sz="2400" b="1">
                <a:latin typeface="Courier New" panose="02070309020205020404" pitchFamily="49" charset="0"/>
              </a:rPr>
              <a:t> </a:t>
            </a:r>
            <a:r>
              <a:rPr kumimoji="1" lang="zh-CN" altLang="en-US" sz="2400" b="1">
                <a:latin typeface="宋体" panose="02010600030101010101" pitchFamily="2" charset="-122"/>
              </a:rPr>
              <a:t>如果同步时序电路的</a:t>
            </a:r>
            <a:r>
              <a:rPr kumimoji="1" lang="zh-CN" altLang="en-US" sz="2400" b="1">
                <a:solidFill>
                  <a:srgbClr val="FF0000"/>
                </a:solidFill>
                <a:latin typeface="宋体" panose="02010600030101010101" pitchFamily="2" charset="-122"/>
              </a:rPr>
              <a:t>初始状态不同</a:t>
            </a:r>
            <a:r>
              <a:rPr kumimoji="1" lang="zh-CN" altLang="en-US" sz="2400" b="1">
                <a:latin typeface="宋体" panose="02010600030101010101" pitchFamily="2" charset="-122"/>
              </a:rPr>
              <a:t>，那么尽管</a:t>
            </a:r>
            <a:r>
              <a:rPr kumimoji="1" lang="zh-CN" altLang="en-US" sz="2400" b="1">
                <a:solidFill>
                  <a:srgbClr val="FF0000"/>
                </a:solidFill>
                <a:latin typeface="宋体" panose="02010600030101010101" pitchFamily="2" charset="-122"/>
              </a:rPr>
              <a:t>输入序列相同</a:t>
            </a:r>
            <a:r>
              <a:rPr kumimoji="1" lang="zh-CN" altLang="en-US" sz="2400" b="1">
                <a:latin typeface="宋体" panose="02010600030101010101" pitchFamily="2" charset="-122"/>
              </a:rPr>
              <a:t>，但</a:t>
            </a:r>
            <a:r>
              <a:rPr kumimoji="1" lang="zh-CN" altLang="en-US" sz="2400" b="1">
                <a:solidFill>
                  <a:srgbClr val="FF0000"/>
                </a:solidFill>
                <a:latin typeface="宋体" panose="02010600030101010101" pitchFamily="2" charset="-122"/>
              </a:rPr>
              <a:t>输出响应序列和状态转移序列将不同</a:t>
            </a:r>
            <a:r>
              <a:rPr kumimoji="1" lang="zh-CN" altLang="en-US" sz="2400" b="1">
                <a:latin typeface="宋体" panose="02010600030101010101" pitchFamily="2" charset="-122"/>
              </a:rPr>
              <a:t>。</a:t>
            </a:r>
            <a:r>
              <a:rPr kumimoji="1" lang="en-US" altLang="zh-CN" sz="2400" b="1">
                <a:latin typeface="Times New Roman" panose="02020603050405020304" pitchFamily="18" charset="0"/>
              </a:rPr>
              <a:t>(2) </a:t>
            </a:r>
            <a:r>
              <a:rPr kumimoji="1" lang="zh-CN" altLang="en-US" sz="2400" b="1">
                <a:latin typeface="宋体" panose="02010600030101010101" pitchFamily="2" charset="-122"/>
              </a:rPr>
              <a:t>电路的</a:t>
            </a:r>
            <a:r>
              <a:rPr kumimoji="1" lang="zh-CN" altLang="en-US" sz="2400" b="1">
                <a:solidFill>
                  <a:srgbClr val="FF0000"/>
                </a:solidFill>
                <a:latin typeface="宋体" panose="02010600030101010101" pitchFamily="2" charset="-122"/>
              </a:rPr>
              <a:t>现态和次态是相对某一时刻</a:t>
            </a:r>
            <a:r>
              <a:rPr kumimoji="1" lang="zh-CN" altLang="en-US" sz="2400" b="1">
                <a:latin typeface="宋体" panose="02010600030101010101" pitchFamily="2" charset="-122"/>
              </a:rPr>
              <a:t>而言，该时刻的次态就是下一个时刻的现态。</a:t>
            </a:r>
            <a:r>
              <a:rPr kumimoji="1" lang="zh-CN" altLang="en-US" sz="2400" b="1"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6146" name="Group 2"/>
          <p:cNvGraphicFramePr>
            <a:graphicFrameLocks noGrp="1"/>
          </p:cNvGraphicFramePr>
          <p:nvPr/>
        </p:nvGraphicFramePr>
        <p:xfrm>
          <a:off x="990600" y="1600200"/>
          <a:ext cx="3179763" cy="3502025"/>
        </p:xfrm>
        <a:graphic>
          <a:graphicData uri="http://schemas.openxmlformats.org/drawingml/2006/table">
            <a:tbl>
              <a:tblPr/>
              <a:tblGrid>
                <a:gridCol w="965200">
                  <a:extLst>
                    <a:ext uri="{9D8B030D-6E8A-4147-A177-3AD203B41FA5}">
                      <a16:colId xmlns:a16="http://schemas.microsoft.com/office/drawing/2014/main" val="106316396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881054902"/>
                    </a:ext>
                  </a:extLst>
                </a:gridCol>
                <a:gridCol w="1046163">
                  <a:extLst>
                    <a:ext uri="{9D8B030D-6E8A-4147-A177-3AD203B41FA5}">
                      <a16:colId xmlns:a16="http://schemas.microsoft.com/office/drawing/2014/main" val="676200372"/>
                    </a:ext>
                  </a:extLst>
                </a:gridCol>
              </a:tblGrid>
              <a:tr h="381000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3285"/>
                  </a:ext>
                </a:extLst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356833"/>
                  </a:ext>
                </a:extLst>
              </a:tr>
              <a:tr h="6778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C/1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0189620"/>
                  </a:ext>
                </a:extLst>
              </a:tr>
              <a:tr h="6778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B/1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8727219"/>
                  </a:ext>
                </a:extLst>
              </a:tr>
              <a:tr h="6762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B/1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526558"/>
                  </a:ext>
                </a:extLst>
              </a:tr>
              <a:tr h="6778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B/1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1921529"/>
                  </a:ext>
                </a:extLst>
              </a:tr>
            </a:tbl>
          </a:graphicData>
        </a:graphic>
      </p:graphicFrame>
      <p:sp>
        <p:nvSpPr>
          <p:cNvPr id="32798" name="Rectangle 30"/>
          <p:cNvSpPr>
            <a:spLocks noChangeArrowheads="1"/>
          </p:cNvSpPr>
          <p:nvPr/>
        </p:nvSpPr>
        <p:spPr bwMode="auto">
          <a:xfrm>
            <a:off x="3649663" y="27606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pic>
        <p:nvPicPr>
          <p:cNvPr id="38943" name="Picture 31" descr="5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1524000"/>
            <a:ext cx="3979862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800" name="Text Box 32"/>
          <p:cNvSpPr txBox="1">
            <a:spLocks noChangeArrowheads="1"/>
          </p:cNvSpPr>
          <p:nvPr/>
        </p:nvSpPr>
        <p:spPr bwMode="auto">
          <a:xfrm>
            <a:off x="990600" y="5334000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宋体" panose="02010600030101010101" pitchFamily="2" charset="-122"/>
              </a:rPr>
              <a:t>某电路的状态表</a:t>
            </a: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38945" name="Text Box 33"/>
          <p:cNvSpPr txBox="1">
            <a:spLocks noChangeArrowheads="1"/>
          </p:cNvSpPr>
          <p:nvPr/>
        </p:nvSpPr>
        <p:spPr bwMode="auto">
          <a:xfrm>
            <a:off x="5562600" y="5410200"/>
            <a:ext cx="327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宋体" panose="02010600030101010101" pitchFamily="2" charset="-122"/>
              </a:rPr>
              <a:t>某电路的状态图</a:t>
            </a:r>
            <a:r>
              <a:rPr kumimoji="1" lang="zh-CN" altLang="en-US" sz="2400" b="1">
                <a:latin typeface="Times New Roman" panose="02020603050405020304" pitchFamily="18" charset="0"/>
              </a:rPr>
              <a:t>     </a:t>
            </a:r>
          </a:p>
        </p:txBody>
      </p:sp>
      <p:sp>
        <p:nvSpPr>
          <p:cNvPr id="32802" name="Text Box 34"/>
          <p:cNvSpPr txBox="1">
            <a:spLocks noChangeArrowheads="1"/>
          </p:cNvSpPr>
          <p:nvPr/>
        </p:nvSpPr>
        <p:spPr bwMode="auto">
          <a:xfrm>
            <a:off x="762000" y="609600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u="sng">
                <a:latin typeface="Times New Roman" panose="02020603050405020304" pitchFamily="18" charset="0"/>
              </a:rPr>
              <a:t>Mealy</a:t>
            </a:r>
            <a:r>
              <a:rPr kumimoji="1" lang="zh-CN" altLang="en-US" sz="2400" b="1" u="sng">
                <a:latin typeface="Times New Roman" panose="02020603050405020304" pitchFamily="18" charset="0"/>
              </a:rPr>
              <a:t>型电路状态图示例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8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4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Moore</a:t>
            </a:r>
            <a:r>
              <a:rPr lang="zh-CN" altLang="en-US" smtClean="0">
                <a:latin typeface="宋体" panose="02010600030101010101" pitchFamily="2" charset="-122"/>
              </a:rPr>
              <a:t>型电路</a:t>
            </a:r>
          </a:p>
        </p:txBody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>
          <a:xfrm>
            <a:off x="539750" y="1341438"/>
            <a:ext cx="7772400" cy="1439862"/>
          </a:xfrm>
        </p:spPr>
        <p:txBody>
          <a:bodyPr/>
          <a:lstStyle/>
          <a:p>
            <a:pPr algn="just" eaLnBrk="1" hangingPunct="1">
              <a:lnSpc>
                <a:spcPct val="135000"/>
              </a:lnSpc>
              <a:buFont typeface="Arial" panose="020B0604020202020204" pitchFamily="34" charset="0"/>
              <a:buNone/>
            </a:pPr>
            <a:r>
              <a:rPr lang="zh-CN" altLang="en-US" sz="2000" b="1" smtClean="0">
                <a:latin typeface="宋体" panose="02010600030101010101" pitchFamily="2" charset="-122"/>
              </a:rPr>
              <a:t>如果同步时序电路的输出仅是现态的函数，即：</a:t>
            </a:r>
            <a:r>
              <a:rPr lang="en-US" altLang="zh-CN" sz="2000" b="1" smtClean="0"/>
              <a:t>Z=fi(y1</a:t>
            </a:r>
            <a:r>
              <a:rPr lang="zh-CN" altLang="en-US" sz="2000" b="1" smtClean="0">
                <a:latin typeface="宋体" panose="02010600030101010101" pitchFamily="2" charset="-122"/>
              </a:rPr>
              <a:t>，</a:t>
            </a:r>
            <a:r>
              <a:rPr lang="en-US" altLang="zh-CN" sz="2000" b="1" smtClean="0"/>
              <a:t>y2</a:t>
            </a:r>
            <a:r>
              <a:rPr lang="zh-CN" altLang="en-US" sz="2000" b="1" smtClean="0">
                <a:latin typeface="宋体" panose="02010600030101010101" pitchFamily="2" charset="-122"/>
              </a:rPr>
              <a:t>，</a:t>
            </a:r>
            <a:r>
              <a:rPr lang="en-US" altLang="zh-CN" sz="2000" b="1" smtClean="0"/>
              <a:t>…</a:t>
            </a:r>
            <a:r>
              <a:rPr lang="zh-CN" altLang="en-US" sz="2000" b="1" smtClean="0">
                <a:latin typeface="宋体" panose="02010600030101010101" pitchFamily="2" charset="-122"/>
              </a:rPr>
              <a:t>，</a:t>
            </a:r>
            <a:r>
              <a:rPr lang="en-US" altLang="zh-CN" sz="2000" b="1" smtClean="0"/>
              <a:t>yr)</a:t>
            </a:r>
            <a:r>
              <a:rPr lang="zh-CN" altLang="en-US" sz="2000" b="1" smtClean="0">
                <a:latin typeface="宋体" panose="02010600030101010101" pitchFamily="2" charset="-122"/>
              </a:rPr>
              <a:t>，</a:t>
            </a:r>
            <a:r>
              <a:rPr lang="en-US" altLang="zh-CN" sz="2000" b="1" smtClean="0"/>
              <a:t>i=1,</a:t>
            </a:r>
            <a:r>
              <a:rPr lang="en-US" altLang="zh-CN" sz="2000" b="1" smtClean="0">
                <a:latin typeface="Courier New" panose="02070309020205020404" pitchFamily="49" charset="0"/>
              </a:rPr>
              <a:t> </a:t>
            </a:r>
            <a:r>
              <a:rPr lang="en-US" altLang="zh-CN" sz="2000" b="1" smtClean="0"/>
              <a:t>2</a:t>
            </a:r>
            <a:r>
              <a:rPr lang="zh-CN" altLang="en-US" sz="2000" b="1" smtClean="0">
                <a:latin typeface="宋体" panose="02010600030101010101" pitchFamily="2" charset="-122"/>
              </a:rPr>
              <a:t>，</a:t>
            </a:r>
            <a:r>
              <a:rPr lang="en-US" altLang="zh-CN" sz="2000" b="1" smtClean="0"/>
              <a:t>…</a:t>
            </a:r>
            <a:r>
              <a:rPr lang="zh-CN" altLang="en-US" sz="2000" b="1" smtClean="0">
                <a:latin typeface="宋体" panose="02010600030101010101" pitchFamily="2" charset="-122"/>
              </a:rPr>
              <a:t>，</a:t>
            </a:r>
            <a:r>
              <a:rPr lang="en-US" altLang="zh-CN" sz="2000" b="1" smtClean="0"/>
              <a:t>m</a:t>
            </a:r>
            <a:r>
              <a:rPr lang="zh-CN" altLang="en-US" sz="2000" b="1" smtClean="0">
                <a:latin typeface="宋体" panose="02010600030101010101" pitchFamily="2" charset="-122"/>
              </a:rPr>
              <a:t>， 则称该电路为</a:t>
            </a:r>
            <a:r>
              <a:rPr lang="en-US" altLang="zh-CN" sz="2000" b="1" smtClean="0"/>
              <a:t>Moore</a:t>
            </a:r>
            <a:r>
              <a:rPr lang="zh-CN" altLang="en-US" sz="2000" b="1" smtClean="0">
                <a:latin typeface="宋体" panose="02010600030101010101" pitchFamily="2" charset="-122"/>
              </a:rPr>
              <a:t>型电路。也就是说该时序电路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</a:rPr>
              <a:t>可能没有输入</a:t>
            </a:r>
            <a:r>
              <a:rPr lang="zh-CN" altLang="en-US" sz="2000" b="1" smtClean="0">
                <a:latin typeface="宋体" panose="02010600030101010101" pitchFamily="2" charset="-122"/>
              </a:rPr>
              <a:t>，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</a:rPr>
              <a:t>或输入与输出没有直接关系</a:t>
            </a:r>
            <a:r>
              <a:rPr lang="zh-CN" altLang="en-US" sz="2000" b="1" smtClean="0">
                <a:latin typeface="宋体" panose="02010600030101010101" pitchFamily="2" charset="-122"/>
              </a:rPr>
              <a:t>。</a:t>
            </a:r>
            <a:r>
              <a:rPr lang="zh-CN" altLang="en-US" sz="2000" b="1" smtClean="0"/>
              <a:t> </a:t>
            </a:r>
          </a:p>
        </p:txBody>
      </p:sp>
      <p:sp>
        <p:nvSpPr>
          <p:cNvPr id="4" name="Text Box 38"/>
          <p:cNvSpPr txBox="1">
            <a:spLocks noChangeArrowheads="1"/>
          </p:cNvSpPr>
          <p:nvPr/>
        </p:nvSpPr>
        <p:spPr bwMode="auto">
          <a:xfrm>
            <a:off x="179388" y="2533650"/>
            <a:ext cx="8964612" cy="240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</a:rPr>
              <a:t> </a:t>
            </a:r>
            <a:r>
              <a:rPr kumimoji="1" lang="en-US" altLang="zh-CN" sz="2000" b="1">
                <a:latin typeface="Times New Roman" panose="02020603050405020304" pitchFamily="18" charset="0"/>
              </a:rPr>
              <a:t>Moore</a:t>
            </a:r>
            <a:r>
              <a:rPr kumimoji="1" lang="zh-CN" altLang="en-US" sz="2000" b="1">
                <a:latin typeface="Times New Roman" panose="02020603050405020304" pitchFamily="18" charset="0"/>
              </a:rPr>
              <a:t>型电路的状态表格式如下表所示。</a:t>
            </a:r>
            <a:endParaRPr kumimoji="1" lang="en-US" altLang="zh-CN" sz="20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5000"/>
              </a:lnSpc>
              <a:spcBef>
                <a:spcPct val="50000"/>
              </a:spcBef>
            </a:pPr>
            <a:r>
              <a:rPr kumimoji="1" lang="zh-CN" altLang="en-US" sz="2000" b="1">
                <a:latin typeface="Times New Roman" panose="02020603050405020304" pitchFamily="18" charset="0"/>
              </a:rPr>
              <a:t>因为</a:t>
            </a:r>
            <a:r>
              <a:rPr kumimoji="1" lang="en-US" altLang="zh-CN" sz="2000" b="1">
                <a:latin typeface="Times New Roman" panose="02020603050405020304" pitchFamily="18" charset="0"/>
              </a:rPr>
              <a:t>Moore</a:t>
            </a:r>
            <a:r>
              <a:rPr kumimoji="1" lang="zh-CN" altLang="en-US" sz="2000" b="1">
                <a:latin typeface="Times New Roman" panose="02020603050405020304" pitchFamily="18" charset="0"/>
              </a:rPr>
              <a:t>型电路的输出</a:t>
            </a:r>
            <a:r>
              <a:rPr kumimoji="1" lang="en-US" altLang="zh-CN" sz="2000" b="1">
                <a:latin typeface="Times New Roman" panose="02020603050405020304" pitchFamily="18" charset="0"/>
              </a:rPr>
              <a:t>Z</a:t>
            </a:r>
            <a:r>
              <a:rPr kumimoji="1" lang="zh-CN" altLang="en-US" sz="2000" b="1">
                <a:latin typeface="Times New Roman" panose="02020603050405020304" pitchFamily="18" charset="0"/>
              </a:rPr>
              <a:t>仅与电路的状态</a:t>
            </a:r>
            <a:r>
              <a:rPr kumimoji="1" lang="en-US" altLang="zh-CN" sz="2000" b="1">
                <a:latin typeface="Times New Roman" panose="02020603050405020304" pitchFamily="18" charset="0"/>
              </a:rPr>
              <a:t>y</a:t>
            </a:r>
            <a:r>
              <a:rPr kumimoji="1" lang="zh-CN" altLang="en-US" sz="2000" b="1">
                <a:latin typeface="Times New Roman" panose="02020603050405020304" pitchFamily="18" charset="0"/>
              </a:rPr>
              <a:t>有关，</a:t>
            </a:r>
            <a:r>
              <a:rPr kumimoji="1" lang="zh-CN" altLang="en-US" sz="2000" b="1">
                <a:solidFill>
                  <a:srgbClr val="FF0000"/>
                </a:solidFill>
                <a:latin typeface="Times New Roman" panose="02020603050405020304" pitchFamily="18" charset="0"/>
              </a:rPr>
              <a:t>所以将输出单独作为一列</a:t>
            </a:r>
            <a:r>
              <a:rPr kumimoji="1" lang="zh-CN" altLang="en-US" sz="2000" b="1">
                <a:latin typeface="Times New Roman" panose="02020603050405020304" pitchFamily="18" charset="0"/>
              </a:rPr>
              <a:t>，</a:t>
            </a:r>
            <a:r>
              <a:rPr kumimoji="1" lang="zh-CN" altLang="en-US" sz="2000" b="1">
                <a:solidFill>
                  <a:srgbClr val="FF0000"/>
                </a:solidFill>
                <a:latin typeface="Times New Roman" panose="02020603050405020304" pitchFamily="18" charset="0"/>
              </a:rPr>
              <a:t>其值完全由现态确定</a:t>
            </a:r>
            <a:r>
              <a:rPr kumimoji="1" lang="zh-CN" altLang="en-US" sz="2000" b="1">
                <a:latin typeface="Times New Roman" panose="02020603050405020304" pitchFamily="18" charset="0"/>
              </a:rPr>
              <a:t>。</a:t>
            </a:r>
            <a:r>
              <a:rPr kumimoji="1" lang="zh-CN" altLang="en-US" sz="2000" b="1">
                <a:solidFill>
                  <a:srgbClr val="FF0000"/>
                </a:solidFill>
                <a:latin typeface="Times New Roman" panose="02020603050405020304" pitchFamily="18" charset="0"/>
              </a:rPr>
              <a:t>次态与</a:t>
            </a:r>
            <a:r>
              <a:rPr kumimoji="1"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Mealy</a:t>
            </a:r>
            <a:r>
              <a:rPr kumimoji="1" lang="zh-CN" altLang="en-US" sz="2000" b="1">
                <a:solidFill>
                  <a:srgbClr val="FF0000"/>
                </a:solidFill>
                <a:latin typeface="Times New Roman" panose="02020603050405020304" pitchFamily="18" charset="0"/>
              </a:rPr>
              <a:t>型一样，由现态和输入共同确定</a:t>
            </a:r>
            <a:r>
              <a:rPr kumimoji="1" lang="zh-CN" altLang="en-US" sz="2000" b="1">
                <a:latin typeface="Times New Roman" panose="02020603050405020304" pitchFamily="18" charset="0"/>
              </a:rPr>
              <a:t>。该表读法是，当电路处于状态</a:t>
            </a:r>
            <a:r>
              <a:rPr kumimoji="1" lang="en-US" altLang="zh-CN" sz="2000" b="1">
                <a:latin typeface="Times New Roman" panose="02020603050405020304" pitchFamily="18" charset="0"/>
              </a:rPr>
              <a:t>y</a:t>
            </a:r>
            <a:r>
              <a:rPr kumimoji="1" lang="zh-CN" altLang="en-US" sz="2000" b="1">
                <a:latin typeface="Times New Roman" panose="02020603050405020304" pitchFamily="18" charset="0"/>
              </a:rPr>
              <a:t>时，输出为</a:t>
            </a:r>
            <a:r>
              <a:rPr kumimoji="1" lang="en-US" altLang="zh-CN" sz="2000" b="1">
                <a:latin typeface="Times New Roman" panose="02020603050405020304" pitchFamily="18" charset="0"/>
              </a:rPr>
              <a:t>Z</a:t>
            </a:r>
            <a:r>
              <a:rPr kumimoji="1" lang="zh-CN" altLang="en-US" sz="2000" b="1">
                <a:latin typeface="Times New Roman" panose="02020603050405020304" pitchFamily="18" charset="0"/>
              </a:rPr>
              <a:t>。若输入</a:t>
            </a:r>
            <a:r>
              <a:rPr kumimoji="1" lang="en-US" altLang="zh-CN" sz="2000" b="1">
                <a:latin typeface="Times New Roman" panose="02020603050405020304" pitchFamily="18" charset="0"/>
              </a:rPr>
              <a:t>x</a:t>
            </a:r>
            <a:r>
              <a:rPr kumimoji="1" lang="zh-CN" altLang="en-US" sz="2000" b="1">
                <a:latin typeface="Times New Roman" panose="02020603050405020304" pitchFamily="18" charset="0"/>
              </a:rPr>
              <a:t>，在时钟脉冲作用下，电路进入次态</a:t>
            </a:r>
            <a:r>
              <a:rPr kumimoji="1" lang="en-US" altLang="zh-CN" sz="2000" b="1">
                <a:latin typeface="Times New Roman" panose="02020603050405020304" pitchFamily="18" charset="0"/>
              </a:rPr>
              <a:t>y</a:t>
            </a:r>
            <a:r>
              <a:rPr kumimoji="1" lang="en-US" altLang="zh-CN" sz="2000" b="1" baseline="30000">
                <a:latin typeface="Times New Roman" panose="02020603050405020304" pitchFamily="18" charset="0"/>
              </a:rPr>
              <a:t>n+1</a:t>
            </a:r>
            <a:r>
              <a:rPr kumimoji="1" lang="zh-CN" altLang="en-US" sz="2000" b="1">
                <a:latin typeface="Times New Roman" panose="02020603050405020304" pitchFamily="18" charset="0"/>
              </a:rPr>
              <a:t>。 </a:t>
            </a:r>
          </a:p>
        </p:txBody>
      </p:sp>
      <p:graphicFrame>
        <p:nvGraphicFramePr>
          <p:cNvPr id="5" name="Group 2"/>
          <p:cNvGraphicFramePr>
            <a:graphicFrameLocks noGrp="1"/>
          </p:cNvGraphicFramePr>
          <p:nvPr/>
        </p:nvGraphicFramePr>
        <p:xfrm>
          <a:off x="3851275" y="4581525"/>
          <a:ext cx="3878263" cy="2130425"/>
        </p:xfrm>
        <a:graphic>
          <a:graphicData uri="http://schemas.openxmlformats.org/drawingml/2006/table">
            <a:tbl>
              <a:tblPr/>
              <a:tblGrid>
                <a:gridCol w="949325">
                  <a:extLst>
                    <a:ext uri="{9D8B030D-6E8A-4147-A177-3AD203B41FA5}">
                      <a16:colId xmlns:a16="http://schemas.microsoft.com/office/drawing/2014/main" val="2670401650"/>
                    </a:ext>
                  </a:extLst>
                </a:gridCol>
                <a:gridCol w="633413">
                  <a:extLst>
                    <a:ext uri="{9D8B030D-6E8A-4147-A177-3AD203B41FA5}">
                      <a16:colId xmlns:a16="http://schemas.microsoft.com/office/drawing/2014/main" val="516139258"/>
                    </a:ext>
                  </a:extLst>
                </a:gridCol>
                <a:gridCol w="633412">
                  <a:extLst>
                    <a:ext uri="{9D8B030D-6E8A-4147-A177-3AD203B41FA5}">
                      <a16:colId xmlns:a16="http://schemas.microsoft.com/office/drawing/2014/main" val="3923708294"/>
                    </a:ext>
                  </a:extLst>
                </a:gridCol>
                <a:gridCol w="633413">
                  <a:extLst>
                    <a:ext uri="{9D8B030D-6E8A-4147-A177-3AD203B41FA5}">
                      <a16:colId xmlns:a16="http://schemas.microsoft.com/office/drawing/2014/main" val="2621620316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261018280"/>
                    </a:ext>
                  </a:extLst>
                </a:gridCol>
              </a:tblGrid>
              <a:tr h="355600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现态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输入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输出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2469409"/>
                  </a:ext>
                </a:extLst>
              </a:tr>
              <a:tr h="401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145184"/>
                  </a:ext>
                </a:extLst>
              </a:tr>
              <a:tr h="4730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9996786"/>
                  </a:ext>
                </a:extLst>
              </a:tr>
              <a:tr h="3413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712102"/>
                  </a:ext>
                </a:extLst>
              </a:tr>
              <a:tr h="4635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7055766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533400" y="533400"/>
            <a:ext cx="7772400" cy="24384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smtClean="0"/>
              <a:t>		</a:t>
            </a:r>
          </a:p>
        </p:txBody>
      </p:sp>
      <p:graphicFrame>
        <p:nvGraphicFramePr>
          <p:cNvPr id="649219" name="Group 3"/>
          <p:cNvGraphicFramePr>
            <a:graphicFrameLocks noGrp="1"/>
          </p:cNvGraphicFramePr>
          <p:nvPr/>
        </p:nvGraphicFramePr>
        <p:xfrm>
          <a:off x="609600" y="1066800"/>
          <a:ext cx="2514600" cy="3176588"/>
        </p:xfrm>
        <a:graphic>
          <a:graphicData uri="http://schemas.openxmlformats.org/drawingml/2006/table">
            <a:tbl>
              <a:tblPr/>
              <a:tblGrid>
                <a:gridCol w="625475">
                  <a:extLst>
                    <a:ext uri="{9D8B030D-6E8A-4147-A177-3AD203B41FA5}">
                      <a16:colId xmlns:a16="http://schemas.microsoft.com/office/drawing/2014/main" val="4098239426"/>
                    </a:ext>
                  </a:extLst>
                </a:gridCol>
                <a:gridCol w="623888">
                  <a:extLst>
                    <a:ext uri="{9D8B030D-6E8A-4147-A177-3AD203B41FA5}">
                      <a16:colId xmlns:a16="http://schemas.microsoft.com/office/drawing/2014/main" val="2605373436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1929882890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316184736"/>
                    </a:ext>
                  </a:extLst>
                </a:gridCol>
              </a:tblGrid>
              <a:tr h="533400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4505401"/>
                  </a:ext>
                </a:extLst>
              </a:tr>
              <a:tr h="2952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106508"/>
                  </a:ext>
                </a:extLst>
              </a:tr>
              <a:tr h="6556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9542177"/>
                  </a:ext>
                </a:extLst>
              </a:tr>
              <a:tr h="762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047918"/>
                  </a:ext>
                </a:extLst>
              </a:tr>
              <a:tr h="8286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5187100"/>
                  </a:ext>
                </a:extLst>
              </a:tr>
            </a:tbl>
          </a:graphicData>
        </a:graphic>
      </p:graphicFrame>
      <p:sp>
        <p:nvSpPr>
          <p:cNvPr id="649248" name="Rectangle 32"/>
          <p:cNvSpPr>
            <a:spLocks noGrp="1" noChangeArrowheads="1"/>
          </p:cNvSpPr>
          <p:nvPr>
            <p:ph type="title"/>
          </p:nvPr>
        </p:nvSpPr>
        <p:spPr>
          <a:xfrm>
            <a:off x="533400" y="476250"/>
            <a:ext cx="5622925" cy="4381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800" dirty="0" smtClean="0"/>
              <a:t>Moore</a:t>
            </a:r>
            <a:r>
              <a:rPr lang="zh-CN" altLang="en-US" sz="2800" dirty="0" smtClean="0"/>
              <a:t>型时序电路的状态表 示例</a:t>
            </a:r>
          </a:p>
        </p:txBody>
      </p:sp>
      <p:sp>
        <p:nvSpPr>
          <p:cNvPr id="40993" name="Text Box 33"/>
          <p:cNvSpPr txBox="1">
            <a:spLocks noChangeArrowheads="1"/>
          </p:cNvSpPr>
          <p:nvPr/>
        </p:nvSpPr>
        <p:spPr bwMode="auto">
          <a:xfrm>
            <a:off x="611188" y="4941888"/>
            <a:ext cx="7570787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400" b="1">
                <a:latin typeface="宋体" panose="02010600030101010101" pitchFamily="2" charset="-122"/>
              </a:rPr>
              <a:t>当电路处于</a:t>
            </a:r>
            <a:r>
              <a:rPr kumimoji="1" lang="en-US" altLang="zh-CN" sz="2400" b="1">
                <a:latin typeface="Times New Roman" panose="02020603050405020304" pitchFamily="18" charset="0"/>
              </a:rPr>
              <a:t>A</a:t>
            </a:r>
            <a:r>
              <a:rPr kumimoji="1" lang="zh-CN" altLang="en-US" sz="2400" b="1">
                <a:latin typeface="宋体" panose="02010600030101010101" pitchFamily="2" charset="-122"/>
              </a:rPr>
              <a:t>状态时，其输出为</a:t>
            </a:r>
            <a:r>
              <a:rPr kumimoji="1" lang="en-US" altLang="zh-CN" sz="2400" b="1">
                <a:latin typeface="Times New Roman" panose="02020603050405020304" pitchFamily="18" charset="0"/>
              </a:rPr>
              <a:t>0</a:t>
            </a:r>
            <a:r>
              <a:rPr kumimoji="1" lang="zh-CN" altLang="en-US" sz="2400" b="1">
                <a:latin typeface="宋体" panose="02010600030101010101" pitchFamily="2" charset="-122"/>
              </a:rPr>
              <a:t>。若</a:t>
            </a:r>
            <a:r>
              <a:rPr kumimoji="1" lang="en-US" altLang="zh-CN" sz="2400" b="1">
                <a:latin typeface="Times New Roman" panose="02020603050405020304" pitchFamily="18" charset="0"/>
              </a:rPr>
              <a:t>x=1</a:t>
            </a:r>
            <a:r>
              <a:rPr kumimoji="1" lang="zh-CN" altLang="en-US" sz="2400" b="1">
                <a:latin typeface="宋体" panose="02010600030101010101" pitchFamily="2" charset="-122"/>
              </a:rPr>
              <a:t>，在时钟脉冲作用下，电路进入状态</a:t>
            </a:r>
            <a:r>
              <a:rPr kumimoji="1" lang="en-US" altLang="zh-CN" sz="2400" b="1">
                <a:latin typeface="Times New Roman" panose="02020603050405020304" pitchFamily="18" charset="0"/>
              </a:rPr>
              <a:t>B</a:t>
            </a:r>
            <a:r>
              <a:rPr kumimoji="1" lang="zh-CN" altLang="en-US" sz="2400" b="1">
                <a:latin typeface="宋体" panose="02010600030101010101" pitchFamily="2" charset="-122"/>
              </a:rPr>
              <a:t>，新的输出为</a:t>
            </a:r>
            <a:r>
              <a:rPr kumimoji="1" lang="en-US" altLang="zh-CN" sz="2400" b="1">
                <a:latin typeface="Times New Roman" panose="02020603050405020304" pitchFamily="18" charset="0"/>
              </a:rPr>
              <a:t>1</a:t>
            </a:r>
            <a:r>
              <a:rPr kumimoji="1" lang="zh-CN" altLang="en-US" sz="2400" b="1">
                <a:latin typeface="宋体" panose="02010600030101010101" pitchFamily="2" charset="-122"/>
              </a:rPr>
              <a:t>。</a:t>
            </a:r>
            <a:r>
              <a:rPr kumimoji="1" lang="zh-CN" altLang="en-US" sz="2400" b="1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0994" name="Text Box 34"/>
          <p:cNvSpPr txBox="1">
            <a:spLocks noChangeArrowheads="1"/>
          </p:cNvSpPr>
          <p:nvPr/>
        </p:nvSpPr>
        <p:spPr bwMode="auto">
          <a:xfrm>
            <a:off x="3505200" y="990600"/>
            <a:ext cx="5410200" cy="3570288"/>
          </a:xfrm>
          <a:prstGeom prst="rect">
            <a:avLst/>
          </a:prstGeom>
          <a:noFill/>
          <a:ln w="9525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宋体" panose="02010600030101010101" pitchFamily="2" charset="-122"/>
              </a:rPr>
              <a:t>假定电路的初始状态为</a:t>
            </a:r>
            <a:r>
              <a:rPr kumimoji="1" lang="en-US" altLang="zh-CN" sz="2400" b="1">
                <a:latin typeface="Times New Roman" panose="02020603050405020304" pitchFamily="18" charset="0"/>
              </a:rPr>
              <a:t>B</a:t>
            </a:r>
            <a:r>
              <a:rPr kumimoji="1" lang="zh-CN" altLang="en-US" sz="2400" b="1">
                <a:latin typeface="宋体" panose="02010600030101010101" pitchFamily="2" charset="-122"/>
              </a:rPr>
              <a:t>，那么电路的状态转换序列和输出响应序列为</a:t>
            </a:r>
            <a:r>
              <a:rPr kumimoji="1" lang="zh-CN" altLang="en-US" sz="2400" b="1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>
                <a:latin typeface="Times New Roman" panose="02020603050405020304" pitchFamily="18" charset="0"/>
              </a:rPr>
              <a:t>: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宋体" panose="02010600030101010101" pitchFamily="2" charset="-122"/>
              </a:rPr>
              <a:t>时钟：</a:t>
            </a:r>
            <a:r>
              <a:rPr kumimoji="1" lang="zh-CN" altLang="en-US" sz="2400" b="1">
                <a:latin typeface="Times New Roman" panose="02020603050405020304" pitchFamily="18" charset="0"/>
              </a:rPr>
              <a:t> </a:t>
            </a:r>
            <a:r>
              <a:rPr kumimoji="1" lang="en-US" altLang="zh-CN" sz="2400" b="1">
                <a:latin typeface="Times New Roman" panose="02020603050405020304" pitchFamily="18" charset="0"/>
              </a:rPr>
              <a:t>1     2     3     4     5     6     7     8 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x</a:t>
            </a:r>
            <a:r>
              <a:rPr kumimoji="1" lang="zh-CN" altLang="en-US" sz="2400" b="1">
                <a:latin typeface="宋体" panose="02010600030101010101" pitchFamily="2" charset="-122"/>
              </a:rPr>
              <a:t>：</a:t>
            </a:r>
            <a:r>
              <a:rPr kumimoji="1" lang="zh-CN" altLang="en-US" sz="2400" b="1">
                <a:latin typeface="Times New Roman" panose="02020603050405020304" pitchFamily="18" charset="0"/>
              </a:rPr>
              <a:t>    	 </a:t>
            </a:r>
            <a:r>
              <a:rPr kumimoji="1" lang="en-US" altLang="zh-CN" sz="2400" b="1">
                <a:latin typeface="Times New Roman" panose="02020603050405020304" pitchFamily="18" charset="0"/>
              </a:rPr>
              <a:t>1     1     0     0     1     0     0     1 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y</a:t>
            </a:r>
            <a:r>
              <a:rPr kumimoji="1" lang="zh-CN" altLang="en-US" sz="2400" b="1">
                <a:latin typeface="宋体" panose="02010600030101010101" pitchFamily="2" charset="-122"/>
              </a:rPr>
              <a:t>：</a:t>
            </a:r>
            <a:r>
              <a:rPr kumimoji="1" lang="zh-CN" altLang="en-US" sz="2400" b="1">
                <a:latin typeface="Times New Roman" panose="02020603050405020304" pitchFamily="18" charset="0"/>
              </a:rPr>
              <a:t>       </a:t>
            </a:r>
            <a:r>
              <a:rPr kumimoji="1" lang="en-US" altLang="zh-CN" sz="2400" b="1">
                <a:latin typeface="Times New Roman" panose="02020603050405020304" pitchFamily="18" charset="0"/>
              </a:rPr>
              <a:t>B    C    A    C     B    C    B    B 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y</a:t>
            </a:r>
            <a:r>
              <a:rPr kumimoji="1" lang="en-US" altLang="zh-CN" sz="2400" b="1" baseline="30000">
                <a:latin typeface="Times New Roman" panose="02020603050405020304" pitchFamily="18" charset="0"/>
              </a:rPr>
              <a:t>(n+1)</a:t>
            </a:r>
            <a:r>
              <a:rPr kumimoji="1" lang="en-US" altLang="zh-CN" sz="2400" b="1">
                <a:latin typeface="Times New Roman" panose="02020603050405020304" pitchFamily="18" charset="0"/>
              </a:rPr>
              <a:t>:   C    A    C     B    C    B     B    C 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Z</a:t>
            </a:r>
            <a:r>
              <a:rPr kumimoji="1" lang="zh-CN" altLang="en-US" sz="2400" b="1">
                <a:latin typeface="宋体" panose="02010600030101010101" pitchFamily="2" charset="-122"/>
              </a:rPr>
              <a:t>：</a:t>
            </a:r>
            <a:r>
              <a:rPr kumimoji="1" lang="zh-CN" altLang="en-US" sz="2400" b="1">
                <a:latin typeface="Times New Roman" panose="02020603050405020304" pitchFamily="18" charset="0"/>
              </a:rPr>
              <a:t>      </a:t>
            </a:r>
            <a:r>
              <a:rPr kumimoji="1" lang="en-US" altLang="zh-CN" sz="2400" b="1">
                <a:latin typeface="Times New Roman" panose="02020603050405020304" pitchFamily="18" charset="0"/>
              </a:rPr>
              <a:t>1     0     0     0     1     0     1     1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3" grpId="0"/>
      <p:bldP spid="4099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0242" name="Group 2"/>
          <p:cNvGraphicFramePr>
            <a:graphicFrameLocks noGrp="1"/>
          </p:cNvGraphicFramePr>
          <p:nvPr/>
        </p:nvGraphicFramePr>
        <p:xfrm>
          <a:off x="838200" y="1143000"/>
          <a:ext cx="2514600" cy="3176588"/>
        </p:xfrm>
        <a:graphic>
          <a:graphicData uri="http://schemas.openxmlformats.org/drawingml/2006/table">
            <a:tbl>
              <a:tblPr/>
              <a:tblGrid>
                <a:gridCol w="625475">
                  <a:extLst>
                    <a:ext uri="{9D8B030D-6E8A-4147-A177-3AD203B41FA5}">
                      <a16:colId xmlns:a16="http://schemas.microsoft.com/office/drawing/2014/main" val="4012928057"/>
                    </a:ext>
                  </a:extLst>
                </a:gridCol>
                <a:gridCol w="623888">
                  <a:extLst>
                    <a:ext uri="{9D8B030D-6E8A-4147-A177-3AD203B41FA5}">
                      <a16:colId xmlns:a16="http://schemas.microsoft.com/office/drawing/2014/main" val="3901542678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608011383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3288821767"/>
                    </a:ext>
                  </a:extLst>
                </a:gridCol>
              </a:tblGrid>
              <a:tr h="533400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8877483"/>
                  </a:ext>
                </a:extLst>
              </a:tr>
              <a:tr h="2952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639424"/>
                  </a:ext>
                </a:extLst>
              </a:tr>
              <a:tr h="6556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6163303"/>
                  </a:ext>
                </a:extLst>
              </a:tr>
              <a:tr h="762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0484317"/>
                  </a:ext>
                </a:extLst>
              </a:tr>
              <a:tr h="8286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6099115"/>
                  </a:ext>
                </a:extLst>
              </a:tr>
            </a:tbl>
          </a:graphicData>
        </a:graphic>
      </p:graphicFrame>
      <p:sp>
        <p:nvSpPr>
          <p:cNvPr id="35871" name="Text Box 31"/>
          <p:cNvSpPr txBox="1">
            <a:spLocks noChangeArrowheads="1"/>
          </p:cNvSpPr>
          <p:nvPr/>
        </p:nvSpPr>
        <p:spPr bwMode="auto">
          <a:xfrm>
            <a:off x="685800" y="609600"/>
            <a:ext cx="487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5872" name="Text Box 32"/>
          <p:cNvSpPr txBox="1">
            <a:spLocks noChangeArrowheads="1"/>
          </p:cNvSpPr>
          <p:nvPr/>
        </p:nvSpPr>
        <p:spPr bwMode="auto">
          <a:xfrm>
            <a:off x="533400" y="457200"/>
            <a:ext cx="449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imes New Roman" panose="02020603050405020304" pitchFamily="18" charset="0"/>
              </a:rPr>
              <a:t>Moore</a:t>
            </a:r>
            <a:r>
              <a:rPr kumimoji="1" lang="zh-CN" altLang="en-US" sz="2000" b="1">
                <a:latin typeface="Times New Roman" panose="02020603050405020304" pitchFamily="18" charset="0"/>
              </a:rPr>
              <a:t>型时序电路的状态图示例</a:t>
            </a:r>
          </a:p>
        </p:txBody>
      </p:sp>
      <p:sp>
        <p:nvSpPr>
          <p:cNvPr id="42017" name="AutoShape 33"/>
          <p:cNvSpPr>
            <a:spLocks noChangeArrowheads="1"/>
          </p:cNvSpPr>
          <p:nvPr/>
        </p:nvSpPr>
        <p:spPr bwMode="auto">
          <a:xfrm>
            <a:off x="3886200" y="1905000"/>
            <a:ext cx="1143000" cy="533400"/>
          </a:xfrm>
          <a:prstGeom prst="rightArrow">
            <a:avLst>
              <a:gd name="adj1" fmla="val 50000"/>
              <a:gd name="adj2" fmla="val 5357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35874" name="Rectangle 34"/>
          <p:cNvSpPr>
            <a:spLocks noChangeArrowheads="1"/>
          </p:cNvSpPr>
          <p:nvPr/>
        </p:nvSpPr>
        <p:spPr bwMode="auto">
          <a:xfrm>
            <a:off x="3351213" y="28035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pic>
        <p:nvPicPr>
          <p:cNvPr id="42019" name="Picture 35" descr="5-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143000"/>
            <a:ext cx="38862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020" name="Text Box 36"/>
          <p:cNvSpPr txBox="1">
            <a:spLocks noChangeArrowheads="1"/>
          </p:cNvSpPr>
          <p:nvPr/>
        </p:nvSpPr>
        <p:spPr bwMode="auto">
          <a:xfrm>
            <a:off x="685800" y="4572000"/>
            <a:ext cx="81534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Moore</a:t>
            </a:r>
            <a:r>
              <a:rPr kumimoji="1" lang="zh-CN" altLang="en-US" sz="2400" b="1">
                <a:latin typeface="宋体" panose="02010600030101010101" pitchFamily="2" charset="-122"/>
              </a:rPr>
              <a:t>型电路的状态图与</a:t>
            </a:r>
            <a:r>
              <a:rPr kumimoji="1" lang="en-US" altLang="zh-CN" sz="2400" b="1">
                <a:latin typeface="Times New Roman" panose="02020603050405020304" pitchFamily="18" charset="0"/>
              </a:rPr>
              <a:t>Mealy</a:t>
            </a:r>
            <a:r>
              <a:rPr kumimoji="1" lang="zh-CN" altLang="en-US" sz="2400" b="1">
                <a:latin typeface="宋体" panose="02010600030101010101" pitchFamily="2" charset="-122"/>
              </a:rPr>
              <a:t>型电路状态图的区别仅在于</a:t>
            </a:r>
            <a:r>
              <a:rPr kumimoji="1" lang="en-US" altLang="zh-CN" sz="2400" b="1">
                <a:latin typeface="Times New Roman" panose="02020603050405020304" pitchFamily="18" charset="0"/>
              </a:rPr>
              <a:t>Moore</a:t>
            </a:r>
            <a:r>
              <a:rPr kumimoji="1" lang="zh-CN" altLang="en-US" sz="2400" b="1">
                <a:latin typeface="宋体" panose="02010600030101010101" pitchFamily="2" charset="-122"/>
              </a:rPr>
              <a:t>型电路的输出标注在状态图内</a:t>
            </a:r>
            <a:r>
              <a:rPr kumimoji="1" lang="zh-CN" altLang="en-US" sz="2400" b="1">
                <a:latin typeface="Times New Roman" panose="02020603050405020304" pitchFamily="18" charset="0"/>
              </a:rPr>
              <a:t> ，而</a:t>
            </a:r>
            <a:r>
              <a:rPr kumimoji="1" lang="en-US" altLang="zh-CN" sz="2400" b="1">
                <a:latin typeface="Times New Roman" panose="02020603050405020304" pitchFamily="18" charset="0"/>
              </a:rPr>
              <a:t>Mealy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型电路的输入和输出标在线上。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2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2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2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17" grpId="0" animBg="1"/>
      <p:bldP spid="420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1143000" y="762000"/>
            <a:ext cx="6705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3200" b="1">
                <a:solidFill>
                  <a:srgbClr val="990000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3200" b="1">
                <a:solidFill>
                  <a:srgbClr val="990000"/>
                </a:solidFill>
                <a:latin typeface="Times New Roman" panose="02020603050405020304" pitchFamily="18" charset="0"/>
              </a:rPr>
              <a:t>　同步时序逻辑电路分析</a:t>
            </a:r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395288" y="1484313"/>
            <a:ext cx="6156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2.1  </a:t>
            </a:r>
            <a:r>
              <a:rPr kumimoji="1" lang="zh-CN" altLang="en-US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分析的方法和步骤</a:t>
            </a:r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468313" y="2060575"/>
            <a:ext cx="533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zh-CN" altLang="en-US" sz="2400">
                <a:latin typeface="Times New Roman" panose="02020603050405020304" pitchFamily="18" charset="0"/>
              </a:rPr>
              <a:t>　　常用方法有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anose="02020603050405020304" pitchFamily="18" charset="0"/>
              </a:rPr>
              <a:t>表格法</a:t>
            </a:r>
            <a:r>
              <a:rPr kumimoji="1" lang="zh-CN" altLang="en-US" sz="2400">
                <a:latin typeface="Times New Roman" panose="02020603050405020304" pitchFamily="18" charset="0"/>
              </a:rPr>
              <a:t>和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anose="02020603050405020304" pitchFamily="18" charset="0"/>
              </a:rPr>
              <a:t>代数法</a:t>
            </a:r>
            <a:r>
              <a:rPr kumimoji="1" lang="zh-CN" altLang="en-US" sz="2400">
                <a:solidFill>
                  <a:srgbClr val="CC3300"/>
                </a:solidFill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1042988" y="2636838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000099"/>
                </a:solidFill>
                <a:latin typeface="Times New Roman" panose="02020603050405020304" pitchFamily="18" charset="0"/>
              </a:rPr>
              <a:t>一、表格分析法的一般步骤</a:t>
            </a:r>
            <a:r>
              <a:rPr kumimoji="1" lang="zh-CN" altLang="en-US" sz="2400" b="1">
                <a:latin typeface="Times New Roman" panose="02020603050405020304" pitchFamily="18" charset="0"/>
              </a:rPr>
              <a:t> 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468313" y="3284538"/>
            <a:ext cx="8397875" cy="2647950"/>
            <a:chOff x="288" y="2304"/>
            <a:chExt cx="5290" cy="1668"/>
          </a:xfrm>
        </p:grpSpPr>
        <p:sp>
          <p:nvSpPr>
            <p:cNvPr id="36873" name="Text Box 14"/>
            <p:cNvSpPr txBox="1">
              <a:spLocks noChangeArrowheads="1"/>
            </p:cNvSpPr>
            <p:nvPr/>
          </p:nvSpPr>
          <p:spPr bwMode="auto">
            <a:xfrm>
              <a:off x="288" y="2304"/>
              <a:ext cx="5290" cy="1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zh-CN" altLang="en-US" sz="2400">
                  <a:latin typeface="Times New Roman" panose="02020603050405020304" pitchFamily="18" charset="0"/>
                </a:rPr>
                <a:t>　　</a:t>
              </a:r>
              <a:r>
                <a:rPr kumimoji="1" lang="en-US" altLang="zh-CN" sz="2400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r>
                <a:rPr kumimoji="1" lang="zh-CN" altLang="en-US" sz="2400">
                  <a:solidFill>
                    <a:srgbClr val="006666"/>
                  </a:solidFill>
                  <a:latin typeface="Times New Roman" panose="02020603050405020304" pitchFamily="18" charset="0"/>
                </a:rPr>
                <a:t>．写出输出函数和激励函数表达式。</a:t>
              </a:r>
            </a:p>
            <a:p>
              <a:pPr algn="just" eaLnBrk="1" hangingPunct="1"/>
              <a:r>
                <a:rPr kumimoji="1" lang="zh-CN" altLang="en-US" sz="2400">
                  <a:solidFill>
                    <a:srgbClr val="006666"/>
                  </a:solidFill>
                  <a:latin typeface="Times New Roman" panose="02020603050405020304" pitchFamily="18" charset="0"/>
                </a:rPr>
                <a:t></a:t>
              </a:r>
            </a:p>
            <a:p>
              <a:pPr algn="just" eaLnBrk="1" hangingPunct="1"/>
              <a:r>
                <a:rPr kumimoji="1" lang="zh-CN" altLang="en-US" sz="2400">
                  <a:solidFill>
                    <a:srgbClr val="006666"/>
                  </a:solidFill>
                  <a:latin typeface="Times New Roman" panose="02020603050405020304" pitchFamily="18" charset="0"/>
                </a:rPr>
                <a:t>　　</a:t>
              </a:r>
              <a:r>
                <a:rPr kumimoji="1" lang="en-US" altLang="zh-CN" sz="2400">
                  <a:solidFill>
                    <a:srgbClr val="006666"/>
                  </a:solidFill>
                  <a:latin typeface="Times New Roman" panose="02020603050405020304" pitchFamily="18" charset="0"/>
                </a:rPr>
                <a:t>2</a:t>
              </a:r>
              <a:r>
                <a:rPr kumimoji="1" lang="zh-CN" altLang="en-US" sz="2400">
                  <a:solidFill>
                    <a:srgbClr val="006666"/>
                  </a:solidFill>
                  <a:latin typeface="Times New Roman" panose="02020603050405020304" pitchFamily="18" charset="0"/>
                </a:rPr>
                <a:t>．借助触发器功能表列出电路次态真值表。</a:t>
              </a:r>
            </a:p>
            <a:p>
              <a:pPr algn="just" eaLnBrk="1" hangingPunct="1"/>
              <a:endParaRPr kumimoji="1" lang="zh-CN" altLang="en-US" sz="2400">
                <a:solidFill>
                  <a:srgbClr val="006666"/>
                </a:solidFill>
                <a:latin typeface="Times New Roman" panose="02020603050405020304" pitchFamily="18" charset="0"/>
              </a:endParaRPr>
            </a:p>
            <a:p>
              <a:pPr algn="just" eaLnBrk="1" hangingPunct="1"/>
              <a:r>
                <a:rPr kumimoji="1" lang="zh-CN" altLang="en-US" sz="2400">
                  <a:solidFill>
                    <a:srgbClr val="006666"/>
                  </a:solidFill>
                  <a:latin typeface="Times New Roman" panose="02020603050405020304" pitchFamily="18" charset="0"/>
                </a:rPr>
                <a:t>　　</a:t>
              </a:r>
              <a:r>
                <a:rPr kumimoji="1" lang="en-US" altLang="zh-CN" sz="2400">
                  <a:solidFill>
                    <a:srgbClr val="006666"/>
                  </a:solidFill>
                  <a:latin typeface="Times New Roman" panose="02020603050405020304" pitchFamily="18" charset="0"/>
                </a:rPr>
                <a:t>3</a:t>
              </a:r>
              <a:r>
                <a:rPr kumimoji="1" lang="zh-CN" altLang="en-US" sz="2400">
                  <a:solidFill>
                    <a:srgbClr val="006666"/>
                  </a:solidFill>
                  <a:latin typeface="Times New Roman" panose="02020603050405020304" pitchFamily="18" charset="0"/>
                </a:rPr>
                <a:t>．作出状态表和状态图（必要时画出时间图） 。</a:t>
              </a:r>
            </a:p>
            <a:p>
              <a:pPr algn="just" eaLnBrk="1" hangingPunct="1"/>
              <a:r>
                <a:rPr kumimoji="1" lang="zh-CN" altLang="en-US" sz="2400">
                  <a:solidFill>
                    <a:srgbClr val="006666"/>
                  </a:solidFill>
                  <a:latin typeface="Times New Roman" panose="02020603050405020304" pitchFamily="18" charset="0"/>
                </a:rPr>
                <a:t></a:t>
              </a:r>
            </a:p>
            <a:p>
              <a:pPr algn="just" eaLnBrk="1" hangingPunct="1"/>
              <a:r>
                <a:rPr kumimoji="1" lang="zh-CN" altLang="en-US" sz="2400">
                  <a:solidFill>
                    <a:srgbClr val="006666"/>
                  </a:solidFill>
                  <a:latin typeface="Times New Roman" panose="02020603050405020304" pitchFamily="18" charset="0"/>
                </a:rPr>
                <a:t>　　</a:t>
              </a:r>
              <a:r>
                <a:rPr kumimoji="1" lang="en-US" altLang="zh-CN" sz="2400">
                  <a:solidFill>
                    <a:srgbClr val="006666"/>
                  </a:solidFill>
                  <a:latin typeface="Times New Roman" panose="02020603050405020304" pitchFamily="18" charset="0"/>
                </a:rPr>
                <a:t>4</a:t>
              </a:r>
              <a:r>
                <a:rPr kumimoji="1" lang="zh-CN" altLang="en-US" sz="2400">
                  <a:solidFill>
                    <a:srgbClr val="006666"/>
                  </a:solidFill>
                  <a:latin typeface="Times New Roman" panose="02020603050405020304" pitchFamily="18" charset="0"/>
                </a:rPr>
                <a:t>．归纳出电路的逻辑功能。</a:t>
              </a:r>
            </a:p>
          </p:txBody>
        </p:sp>
        <p:sp>
          <p:nvSpPr>
            <p:cNvPr id="36874" name="Line 15"/>
            <p:cNvSpPr>
              <a:spLocks noChangeShapeType="1"/>
            </p:cNvSpPr>
            <p:nvPr/>
          </p:nvSpPr>
          <p:spPr bwMode="auto">
            <a:xfrm>
              <a:off x="1872" y="2592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75" name="Line 16"/>
            <p:cNvSpPr>
              <a:spLocks noChangeShapeType="1"/>
            </p:cNvSpPr>
            <p:nvPr/>
          </p:nvSpPr>
          <p:spPr bwMode="auto">
            <a:xfrm>
              <a:off x="1872" y="3072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76" name="Line 17"/>
            <p:cNvSpPr>
              <a:spLocks noChangeShapeType="1"/>
            </p:cNvSpPr>
            <p:nvPr/>
          </p:nvSpPr>
          <p:spPr bwMode="auto">
            <a:xfrm>
              <a:off x="1872" y="3456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pic>
        <p:nvPicPr>
          <p:cNvPr id="36871" name="Picture 19" descr="Right_Green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500" y="6262688"/>
            <a:ext cx="342900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2" name="Picture 20" descr="Left_Green">
            <a:hlinkClick r:id="" action="ppaction://hlinkshowjump?jump=previousslide"/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6262688"/>
            <a:ext cx="342900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7" grpId="0" autoUpdateAnimBg="0"/>
      <p:bldP spid="22539" grpId="0" autoUpdateAnimBg="0"/>
      <p:bldP spid="22540" grpId="0" autoUpdateAnimBg="0"/>
      <p:bldP spid="22541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0" name="Text Box 10"/>
          <p:cNvSpPr txBox="1">
            <a:spLocks noChangeArrowheads="1"/>
          </p:cNvSpPr>
          <p:nvPr/>
        </p:nvSpPr>
        <p:spPr bwMode="auto">
          <a:xfrm>
            <a:off x="898525" y="1066800"/>
            <a:ext cx="458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CC3300"/>
                </a:solidFill>
                <a:latin typeface="Times New Roman" panose="02020603050405020304" pitchFamily="18" charset="0"/>
              </a:rPr>
              <a:t>二、 代数分析法的一般步骤</a:t>
            </a:r>
            <a:r>
              <a:rPr kumimoji="1" lang="zh-CN" altLang="en-US" sz="2400" b="1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533400" y="5181600"/>
            <a:ext cx="8229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latin typeface="Times New Roman" panose="02020603050405020304" pitchFamily="18" charset="0"/>
              </a:rPr>
              <a:t>　</a:t>
            </a:r>
            <a:r>
              <a:rPr kumimoji="1" lang="zh-CN" altLang="en-US" sz="2400" b="1">
                <a:latin typeface="Times New Roman" panose="02020603050405020304" pitchFamily="18" charset="0"/>
              </a:rPr>
              <a:t>　由分析步骤可知，两种方法仅第二步有所不同，分析中可视具体问题灵活选用。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457200" y="1676400"/>
            <a:ext cx="8382000" cy="3013075"/>
            <a:chOff x="288" y="1056"/>
            <a:chExt cx="5280" cy="1898"/>
          </a:xfrm>
        </p:grpSpPr>
        <p:sp>
          <p:nvSpPr>
            <p:cNvPr id="37895" name="Text Box 11"/>
            <p:cNvSpPr txBox="1">
              <a:spLocks noChangeArrowheads="1"/>
            </p:cNvSpPr>
            <p:nvPr/>
          </p:nvSpPr>
          <p:spPr bwMode="auto">
            <a:xfrm>
              <a:off x="288" y="1056"/>
              <a:ext cx="5280" cy="1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>
                  <a:latin typeface="Times New Roman" panose="02020603050405020304" pitchFamily="18" charset="0"/>
                </a:rPr>
                <a:t>　　</a:t>
              </a:r>
              <a:r>
                <a:rPr kumimoji="1" lang="en-US" altLang="zh-CN" sz="2400">
                  <a:solidFill>
                    <a:srgbClr val="000099"/>
                  </a:solidFill>
                  <a:latin typeface="Times New Roman" panose="02020603050405020304" pitchFamily="18" charset="0"/>
                </a:rPr>
                <a:t>1</a:t>
              </a:r>
              <a:r>
                <a:rPr kumimoji="1" lang="zh-CN" altLang="en-US" sz="2400">
                  <a:solidFill>
                    <a:srgbClr val="000099"/>
                  </a:solidFill>
                  <a:latin typeface="Times New Roman" panose="02020603050405020304" pitchFamily="18" charset="0"/>
                </a:rPr>
                <a:t>．</a:t>
              </a:r>
              <a:r>
                <a:rPr kumimoji="1" lang="zh-CN" altLang="en-US" sz="2400" b="1">
                  <a:solidFill>
                    <a:srgbClr val="000099"/>
                  </a:solidFill>
                  <a:latin typeface="Times New Roman" panose="02020603050405020304" pitchFamily="18" charset="0"/>
                </a:rPr>
                <a:t>写出输出函数表达式和激励函数表达式。</a:t>
              </a:r>
            </a:p>
            <a:p>
              <a:pPr eaLnBrk="1" hangingPunct="1"/>
              <a:r>
                <a:rPr kumimoji="1" lang="zh-CN" altLang="en-US" sz="2400">
                  <a:solidFill>
                    <a:srgbClr val="000099"/>
                  </a:solidFill>
                  <a:latin typeface="Times New Roman" panose="02020603050405020304" pitchFamily="18" charset="0"/>
                </a:rPr>
                <a:t></a:t>
              </a:r>
            </a:p>
            <a:p>
              <a:pPr eaLnBrk="1" hangingPunct="1"/>
              <a:r>
                <a:rPr kumimoji="1" lang="zh-CN" altLang="en-US" sz="2400">
                  <a:solidFill>
                    <a:srgbClr val="000099"/>
                  </a:solidFill>
                  <a:latin typeface="Times New Roman" panose="02020603050405020304" pitchFamily="18" charset="0"/>
                </a:rPr>
                <a:t>　　</a:t>
              </a:r>
              <a:r>
                <a:rPr kumimoji="1" lang="en-US" altLang="zh-CN" sz="2400">
                  <a:solidFill>
                    <a:srgbClr val="000099"/>
                  </a:solidFill>
                  <a:latin typeface="Times New Roman" panose="02020603050405020304" pitchFamily="18" charset="0"/>
                </a:rPr>
                <a:t>2</a:t>
              </a:r>
              <a:r>
                <a:rPr kumimoji="1" lang="zh-CN" altLang="en-US" sz="2400">
                  <a:solidFill>
                    <a:srgbClr val="000099"/>
                  </a:solidFill>
                  <a:latin typeface="Times New Roman" panose="02020603050405020304" pitchFamily="18" charset="0"/>
                </a:rPr>
                <a:t>．</a:t>
              </a:r>
              <a:r>
                <a:rPr kumimoji="1" lang="zh-CN" altLang="en-US" sz="2400" b="1">
                  <a:solidFill>
                    <a:srgbClr val="000099"/>
                  </a:solidFill>
                  <a:latin typeface="Times New Roman" panose="02020603050405020304" pitchFamily="18" charset="0"/>
                </a:rPr>
                <a:t>把激励函数表达式代入触发器的次态方程，导出电路</a:t>
              </a:r>
              <a:br>
                <a:rPr kumimoji="1" lang="zh-CN" altLang="en-US" sz="2400" b="1">
                  <a:solidFill>
                    <a:srgbClr val="000099"/>
                  </a:solidFill>
                  <a:latin typeface="Times New Roman" panose="02020603050405020304" pitchFamily="18" charset="0"/>
                </a:rPr>
              </a:br>
              <a:r>
                <a:rPr kumimoji="1" lang="zh-CN" altLang="en-US" sz="2400" b="1">
                  <a:solidFill>
                    <a:srgbClr val="000099"/>
                  </a:solidFill>
                  <a:latin typeface="Times New Roman" panose="02020603050405020304" pitchFamily="18" charset="0"/>
                </a:rPr>
                <a:t>　　　　的次态方程组。</a:t>
              </a:r>
            </a:p>
            <a:p>
              <a:pPr eaLnBrk="1" hangingPunct="1"/>
              <a:endParaRPr kumimoji="1" lang="zh-CN" altLang="en-US" sz="2400" b="1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  <a:p>
              <a:pPr eaLnBrk="1" hangingPunct="1"/>
              <a:r>
                <a:rPr kumimoji="1" lang="zh-CN" altLang="en-US" sz="2400">
                  <a:solidFill>
                    <a:srgbClr val="000099"/>
                  </a:solidFill>
                  <a:latin typeface="Times New Roman" panose="02020603050405020304" pitchFamily="18" charset="0"/>
                </a:rPr>
                <a:t>　　</a:t>
              </a:r>
              <a:r>
                <a:rPr kumimoji="1" lang="en-US" altLang="zh-CN" sz="2400">
                  <a:solidFill>
                    <a:srgbClr val="000099"/>
                  </a:solidFill>
                  <a:latin typeface="Times New Roman" panose="02020603050405020304" pitchFamily="18" charset="0"/>
                </a:rPr>
                <a:t>3</a:t>
              </a:r>
              <a:r>
                <a:rPr kumimoji="1" lang="zh-CN" altLang="en-US" sz="2400">
                  <a:solidFill>
                    <a:srgbClr val="000099"/>
                  </a:solidFill>
                  <a:latin typeface="Times New Roman" panose="02020603050405020304" pitchFamily="18" charset="0"/>
                </a:rPr>
                <a:t>．</a:t>
              </a:r>
              <a:r>
                <a:rPr kumimoji="1" lang="zh-CN" altLang="en-US" sz="2400" b="1">
                  <a:solidFill>
                    <a:srgbClr val="000099"/>
                  </a:solidFill>
                  <a:latin typeface="Times New Roman" panose="02020603050405020304" pitchFamily="18" charset="0"/>
                </a:rPr>
                <a:t>作出状态表和状态图（必要画出时间图）。</a:t>
              </a:r>
            </a:p>
            <a:p>
              <a:pPr eaLnBrk="1" hangingPunct="1"/>
              <a:r>
                <a:rPr kumimoji="1" lang="zh-CN" altLang="en-US" sz="2400">
                  <a:solidFill>
                    <a:srgbClr val="000099"/>
                  </a:solidFill>
                  <a:latin typeface="Times New Roman" panose="02020603050405020304" pitchFamily="18" charset="0"/>
                </a:rPr>
                <a:t></a:t>
              </a:r>
            </a:p>
            <a:p>
              <a:pPr eaLnBrk="1" hangingPunct="1"/>
              <a:r>
                <a:rPr kumimoji="1" lang="zh-CN" altLang="en-US" sz="2400">
                  <a:solidFill>
                    <a:srgbClr val="000099"/>
                  </a:solidFill>
                  <a:latin typeface="Times New Roman" panose="02020603050405020304" pitchFamily="18" charset="0"/>
                </a:rPr>
                <a:t>　　</a:t>
              </a:r>
              <a:r>
                <a:rPr kumimoji="1" lang="en-US" altLang="zh-CN" sz="2400">
                  <a:solidFill>
                    <a:srgbClr val="000099"/>
                  </a:solidFill>
                  <a:latin typeface="Times New Roman" panose="02020603050405020304" pitchFamily="18" charset="0"/>
                </a:rPr>
                <a:t>4</a:t>
              </a:r>
              <a:r>
                <a:rPr kumimoji="1" lang="zh-CN" altLang="en-US" sz="2400">
                  <a:solidFill>
                    <a:srgbClr val="000099"/>
                  </a:solidFill>
                  <a:latin typeface="Times New Roman" panose="02020603050405020304" pitchFamily="18" charset="0"/>
                </a:rPr>
                <a:t>．</a:t>
              </a:r>
              <a:r>
                <a:rPr kumimoji="1" lang="zh-CN" altLang="en-US" sz="2400" b="1">
                  <a:solidFill>
                    <a:srgbClr val="000099"/>
                  </a:solidFill>
                  <a:latin typeface="Times New Roman" panose="02020603050405020304" pitchFamily="18" charset="0"/>
                </a:rPr>
                <a:t>归纳出电路的逻辑功能。</a:t>
              </a:r>
              <a:r>
                <a:rPr kumimoji="1" lang="zh-CN" altLang="en-US" sz="2400">
                  <a:solidFill>
                    <a:srgbClr val="000099"/>
                  </a:solidFill>
                  <a:latin typeface="Times New Roman" panose="02020603050405020304" pitchFamily="18" charset="0"/>
                </a:rPr>
                <a:t>        </a:t>
              </a:r>
            </a:p>
          </p:txBody>
        </p:sp>
        <p:sp>
          <p:nvSpPr>
            <p:cNvPr id="37896" name="Line 13"/>
            <p:cNvSpPr>
              <a:spLocks noChangeShapeType="1"/>
            </p:cNvSpPr>
            <p:nvPr/>
          </p:nvSpPr>
          <p:spPr bwMode="auto">
            <a:xfrm>
              <a:off x="2208" y="134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897" name="Line 14"/>
            <p:cNvSpPr>
              <a:spLocks noChangeShapeType="1"/>
            </p:cNvSpPr>
            <p:nvPr/>
          </p:nvSpPr>
          <p:spPr bwMode="auto">
            <a:xfrm>
              <a:off x="2208" y="196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898" name="Line 15"/>
            <p:cNvSpPr>
              <a:spLocks noChangeShapeType="1"/>
            </p:cNvSpPr>
            <p:nvPr/>
          </p:nvSpPr>
          <p:spPr bwMode="auto">
            <a:xfrm>
              <a:off x="2208" y="2496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pic>
        <p:nvPicPr>
          <p:cNvPr id="37893" name="Picture 17" descr="Right_Green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500" y="6262688"/>
            <a:ext cx="342900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4" name="Picture 18" descr="Left_Green">
            <a:hlinkClick r:id="" action="ppaction://hlinkshowjump?jump=previousslide"/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6262688"/>
            <a:ext cx="342900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0" grpId="0" autoUpdateAnimBg="0"/>
      <p:bldP spid="25612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827088" y="620713"/>
            <a:ext cx="251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990000"/>
                </a:solidFill>
                <a:latin typeface="Times New Roman" panose="02020603050405020304" pitchFamily="18" charset="0"/>
              </a:rPr>
              <a:t>分析举例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533400" y="1206500"/>
            <a:ext cx="830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solidFill>
                  <a:srgbClr val="CC3300"/>
                </a:solidFill>
                <a:latin typeface="Times New Roman" panose="02020603050405020304" pitchFamily="18" charset="0"/>
              </a:rPr>
              <a:t>　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anose="02020603050405020304" pitchFamily="18" charset="0"/>
              </a:rPr>
              <a:t>例 </a:t>
            </a:r>
            <a:r>
              <a:rPr kumimoji="1" lang="zh-CN" altLang="en-US" sz="2400">
                <a:latin typeface="Times New Roman" panose="02020603050405020304" pitchFamily="18" charset="0"/>
              </a:rPr>
              <a:t>  用表格法分析下图所示同步时序逻辑电路。</a:t>
            </a:r>
          </a:p>
        </p:txBody>
      </p:sp>
      <p:pic>
        <p:nvPicPr>
          <p:cNvPr id="26634" name="Picture 10" descr="TU5-6"/>
          <p:cNvPicPr>
            <a:picLocks noChangeAspect="1" noChangeArrowheads="1"/>
          </p:cNvPicPr>
          <p:nvPr/>
        </p:nvPicPr>
        <p:blipFill>
          <a:blip r:embed="rId4">
            <a:lum brigh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00200"/>
            <a:ext cx="3651250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4787900" y="2636838"/>
            <a:ext cx="38036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zh-CN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　　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anose="02020603050405020304" pitchFamily="18" charset="0"/>
              </a:rPr>
              <a:t>解　</a:t>
            </a:r>
            <a:r>
              <a:rPr kumimoji="1" lang="zh-CN" altLang="en-US" sz="2400">
                <a:latin typeface="Times New Roman" panose="02020603050405020304" pitchFamily="18" charset="0"/>
              </a:rPr>
              <a:t>该电路的输出即状态变量，因此，该电路属于</a:t>
            </a:r>
            <a:r>
              <a:rPr kumimoji="1" lang="en-US" altLang="zh-CN" sz="2400">
                <a:latin typeface="Times New Roman" panose="02020603050405020304" pitchFamily="18" charset="0"/>
              </a:rPr>
              <a:t>Moore</a:t>
            </a:r>
            <a:r>
              <a:rPr kumimoji="1" lang="zh-CN" altLang="en-US" sz="2400">
                <a:latin typeface="Times New Roman" panose="02020603050405020304" pitchFamily="18" charset="0"/>
              </a:rPr>
              <a:t>型电路的特例。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611188" y="5084763"/>
            <a:ext cx="6999287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zh-CN" altLang="en-US" sz="2400">
                <a:solidFill>
                  <a:srgbClr val="000099"/>
                </a:solidFill>
                <a:latin typeface="Times New Roman" panose="02020603050405020304" pitchFamily="18" charset="0"/>
              </a:rPr>
              <a:t>　　</a:t>
            </a:r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</a:rPr>
              <a:t>1.</a:t>
            </a:r>
            <a:r>
              <a:rPr kumimoji="1" lang="zh-CN" altLang="en-US" sz="2400" b="1">
                <a:solidFill>
                  <a:srgbClr val="000099"/>
                </a:solidFill>
                <a:latin typeface="Times New Roman" panose="02020603050405020304" pitchFamily="18" charset="0"/>
              </a:rPr>
              <a:t>写出输出函数和激励函数表达式</a:t>
            </a:r>
          </a:p>
          <a:p>
            <a:pPr algn="just" eaLnBrk="1" hangingPunct="1"/>
            <a:r>
              <a:rPr kumimoji="1" lang="zh-CN" altLang="en-US" sz="2400">
                <a:latin typeface="Times New Roman" panose="02020603050405020304" pitchFamily="18" charset="0"/>
              </a:rPr>
              <a:t>　　</a:t>
            </a:r>
          </a:p>
          <a:p>
            <a:pPr algn="just" eaLnBrk="1" hangingPunct="1"/>
            <a:r>
              <a:rPr kumimoji="1" lang="zh-CN" altLang="en-US" sz="2400">
                <a:latin typeface="Times New Roman" panose="02020603050405020304" pitchFamily="18" charset="0"/>
              </a:rPr>
              <a:t>　　　　</a:t>
            </a:r>
            <a:r>
              <a:rPr kumimoji="1" lang="en-US" altLang="zh-CN" sz="2400">
                <a:latin typeface="Times New Roman" panose="02020603050405020304" pitchFamily="18" charset="0"/>
              </a:rPr>
              <a:t>J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2400">
                <a:latin typeface="Times New Roman" panose="02020603050405020304" pitchFamily="18" charset="0"/>
              </a:rPr>
              <a:t>=K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2400">
                <a:latin typeface="Times New Roman" panose="02020603050405020304" pitchFamily="18" charset="0"/>
              </a:rPr>
              <a:t>=1</a:t>
            </a:r>
            <a:r>
              <a:rPr kumimoji="1" lang="zh-CN" altLang="en-US" sz="2400">
                <a:latin typeface="Times New Roman" panose="02020603050405020304" pitchFamily="18" charset="0"/>
              </a:rPr>
              <a:t>　；</a:t>
            </a:r>
            <a:r>
              <a:rPr kumimoji="1" lang="en-US" altLang="zh-CN" sz="2400">
                <a:latin typeface="Times New Roman" panose="02020603050405020304" pitchFamily="18" charset="0"/>
              </a:rPr>
              <a:t>J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2</a:t>
            </a:r>
            <a:r>
              <a:rPr kumimoji="1" lang="en-US" altLang="zh-CN" sz="2400">
                <a:latin typeface="Times New Roman" panose="02020603050405020304" pitchFamily="18" charset="0"/>
              </a:rPr>
              <a:t>=K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2</a:t>
            </a:r>
            <a:r>
              <a:rPr kumimoji="1" lang="en-US" altLang="zh-CN" sz="2400">
                <a:latin typeface="Times New Roman" panose="02020603050405020304" pitchFamily="18" charset="0"/>
              </a:rPr>
              <a:t>=x⊕y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2400" baseline="30000">
                <a:latin typeface="Times New Roman" panose="02020603050405020304" pitchFamily="18" charset="0"/>
              </a:rPr>
              <a:t>n</a:t>
            </a:r>
          </a:p>
          <a:p>
            <a:pPr algn="just" eaLnBrk="1" hangingPunct="1"/>
            <a:endParaRPr kumimoji="1" lang="en-US" altLang="zh-CN" sz="2400" baseline="-25000">
              <a:latin typeface="Times New Roman" panose="02020603050405020304" pitchFamily="18" charset="0"/>
            </a:endParaRPr>
          </a:p>
        </p:txBody>
      </p:sp>
      <p:pic>
        <p:nvPicPr>
          <p:cNvPr id="38919" name="Picture 13" descr="Right_Green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500" y="6262688"/>
            <a:ext cx="342900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0" name="Picture 14" descr="Left_Green">
            <a:hlinkClick r:id="" action="ppaction://hlinkshowjump?jump=previousslide"/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6262688"/>
            <a:ext cx="342900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2" grpId="0" autoUpdateAnimBg="0"/>
      <p:bldP spid="26633" grpId="0" autoUpdateAnimBg="0"/>
      <p:bldP spid="26635" grpId="0" autoUpdateAnimBg="0"/>
      <p:bldP spid="26636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3"/>
          <p:cNvSpPr txBox="1">
            <a:spLocks noChangeArrowheads="1"/>
          </p:cNvSpPr>
          <p:nvPr/>
        </p:nvSpPr>
        <p:spPr bwMode="auto">
          <a:xfrm>
            <a:off x="1066800" y="1357313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latin typeface="Calibri" panose="020F0502020204030204" pitchFamily="34" charset="0"/>
              </a:rPr>
              <a:t>数字逻辑电路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3352800" y="1204913"/>
            <a:ext cx="4191000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latin typeface="楷体_GB2312"/>
                <a:ea typeface="楷体_GB2312"/>
                <a:cs typeface="楷体_GB2312"/>
              </a:rPr>
              <a:t>组合逻辑电路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/>
                <a:cs typeface="楷体_GB2312"/>
              </a:rPr>
              <a:t>——</a:t>
            </a:r>
            <a:r>
              <a:rPr lang="en-US" altLang="zh-CN" sz="2400" b="1" dirty="0">
                <a:latin typeface="楷体_GB2312"/>
                <a:ea typeface="楷体_GB2312"/>
                <a:cs typeface="楷体_GB2312"/>
              </a:rPr>
              <a:t> </a:t>
            </a:r>
            <a:r>
              <a:rPr lang="zh-CN" altLang="en-US" sz="2400" b="1">
                <a:latin typeface="楷体_GB2312"/>
                <a:ea typeface="楷体_GB2312"/>
                <a:cs typeface="楷体_GB2312"/>
              </a:rPr>
              <a:t>组合电路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latin typeface="楷体_GB2312"/>
                <a:ea typeface="楷体_GB2312"/>
                <a:cs typeface="楷体_GB2312"/>
              </a:rPr>
              <a:t>时序逻辑电路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/>
                <a:cs typeface="楷体_GB2312"/>
              </a:rPr>
              <a:t>——</a:t>
            </a:r>
            <a:r>
              <a:rPr lang="en-US" altLang="zh-CN" sz="2400" b="1" dirty="0">
                <a:latin typeface="楷体_GB2312"/>
                <a:ea typeface="楷体_GB2312"/>
                <a:cs typeface="楷体_GB2312"/>
              </a:rPr>
              <a:t> </a:t>
            </a:r>
            <a:r>
              <a:rPr lang="zh-CN" altLang="en-US" sz="2400" b="1">
                <a:latin typeface="楷体_GB2312"/>
                <a:ea typeface="楷体_GB2312"/>
                <a:cs typeface="楷体_GB2312"/>
              </a:rPr>
              <a:t>时序电路</a:t>
            </a:r>
          </a:p>
        </p:txBody>
      </p:sp>
      <p:sp>
        <p:nvSpPr>
          <p:cNvPr id="6149" name="AutoShape 5"/>
          <p:cNvSpPr>
            <a:spLocks/>
          </p:cNvSpPr>
          <p:nvPr/>
        </p:nvSpPr>
        <p:spPr bwMode="auto">
          <a:xfrm>
            <a:off x="3124200" y="1281113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22533" name="Rectangle 16"/>
          <p:cNvSpPr>
            <a:spLocks noChangeArrowheads="1"/>
          </p:cNvSpPr>
          <p:nvPr/>
        </p:nvSpPr>
        <p:spPr bwMode="auto">
          <a:xfrm>
            <a:off x="2413000" y="304800"/>
            <a:ext cx="41036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 dirty="0"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solidFill>
                  <a:schemeClr val="tx2"/>
                </a:solidFill>
                <a:latin typeface="宋体" panose="02010600030101010101" pitchFamily="2" charset="-122"/>
              </a:rPr>
              <a:t>§1 </a:t>
            </a:r>
            <a:r>
              <a:rPr lang="zh-CN" altLang="en-US" sz="2400" b="1">
                <a:latin typeface="Calibri" panose="020F0502020204030204" pitchFamily="34" charset="0"/>
              </a:rPr>
              <a:t>时序逻辑电路概述</a:t>
            </a: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7115175" y="8099425"/>
            <a:ext cx="2133600" cy="365125"/>
          </a:xfrm>
          <a:prstGeom prst="rect">
            <a:avLst/>
          </a:prstGeom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C3E99FC2-39FE-452C-8AD4-BE047A41C0F2}" type="slidenum">
              <a:rPr lang="en-US" altLang="zh-CN" sz="1200">
                <a:solidFill>
                  <a:srgbClr val="898989"/>
                </a:solidFill>
                <a:latin typeface="Calibri" panose="020F0502020204030204" pitchFamily="34" charset="0"/>
              </a:rPr>
              <a:pPr algn="r" eaLnBrk="1" hangingPunct="1"/>
              <a:t>2</a:t>
            </a:fld>
            <a:endParaRPr lang="en-US" altLang="zh-CN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806450" y="2276475"/>
            <a:ext cx="2482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Calibri" panose="020F0502020204030204" pitchFamily="34" charset="0"/>
              </a:rPr>
              <a:t>1</a:t>
            </a:r>
            <a:r>
              <a:rPr lang="zh-CN" altLang="en-US" sz="2800" b="1">
                <a:latin typeface="Calibri" panose="020F0502020204030204" pitchFamily="34" charset="0"/>
              </a:rPr>
              <a:t>、组合电路：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3016250" y="2327275"/>
            <a:ext cx="170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Calibri" panose="020F0502020204030204" pitchFamily="34" charset="0"/>
              </a:rPr>
              <a:t>电路的输出</a:t>
            </a: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4540250" y="2327275"/>
            <a:ext cx="3238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Calibri" panose="020F0502020204030204" pitchFamily="34" charset="0"/>
              </a:rPr>
              <a:t>只与电路的输入有关，</a:t>
            </a:r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3549650" y="2860675"/>
            <a:ext cx="4149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Calibri" panose="020F0502020204030204" pitchFamily="34" charset="0"/>
              </a:rPr>
              <a:t>与电路的</a:t>
            </a:r>
            <a:r>
              <a:rPr lang="zh-CN" altLang="en-US" sz="2400" b="1">
                <a:solidFill>
                  <a:srgbClr val="FF0000"/>
                </a:solidFill>
                <a:latin typeface="Calibri" panose="020F0502020204030204" pitchFamily="34" charset="0"/>
              </a:rPr>
              <a:t>前一时刻</a:t>
            </a:r>
            <a:r>
              <a:rPr lang="zh-CN" altLang="en-US" sz="2400" b="1">
                <a:latin typeface="Calibri" panose="020F0502020204030204" pitchFamily="34" charset="0"/>
              </a:rPr>
              <a:t>的状态无关</a:t>
            </a: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806450" y="3387725"/>
            <a:ext cx="2482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Calibri" panose="020F0502020204030204" pitchFamily="34" charset="0"/>
              </a:rPr>
              <a:t>2</a:t>
            </a:r>
            <a:r>
              <a:rPr lang="zh-CN" altLang="en-US" sz="2800" b="1">
                <a:latin typeface="Calibri" panose="020F0502020204030204" pitchFamily="34" charset="0"/>
              </a:rPr>
              <a:t>、时序电路：</a:t>
            </a:r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730250" y="4006850"/>
            <a:ext cx="3854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Calibri" panose="020F0502020204030204" pitchFamily="34" charset="0"/>
              </a:rPr>
              <a:t>电路在某一给定时刻的输出</a:t>
            </a:r>
          </a:p>
        </p:txBody>
      </p:sp>
      <p:sp>
        <p:nvSpPr>
          <p:cNvPr id="20" name="AutoShape 9"/>
          <p:cNvSpPr>
            <a:spLocks/>
          </p:cNvSpPr>
          <p:nvPr/>
        </p:nvSpPr>
        <p:spPr bwMode="auto">
          <a:xfrm>
            <a:off x="4540250" y="3854450"/>
            <a:ext cx="304800" cy="838200"/>
          </a:xfrm>
          <a:prstGeom prst="leftBrace">
            <a:avLst>
              <a:gd name="adj1" fmla="val 2291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21" name="Text Box 10"/>
          <p:cNvSpPr txBox="1">
            <a:spLocks noChangeArrowheads="1"/>
          </p:cNvSpPr>
          <p:nvPr/>
        </p:nvSpPr>
        <p:spPr bwMode="auto">
          <a:xfrm>
            <a:off x="4845050" y="3549650"/>
            <a:ext cx="3571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Calibri" panose="020F0502020204030204" pitchFamily="34" charset="0"/>
              </a:rPr>
              <a:t>取决于该时刻电路的输入</a:t>
            </a: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4845050" y="4387850"/>
            <a:ext cx="416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Calibri" panose="020F0502020204030204" pitchFamily="34" charset="0"/>
              </a:rPr>
              <a:t>还取决于</a:t>
            </a:r>
            <a:r>
              <a:rPr lang="zh-CN" altLang="en-US" sz="2400" b="1">
                <a:solidFill>
                  <a:schemeClr val="accent2"/>
                </a:solidFill>
                <a:latin typeface="Calibri" panose="020F0502020204030204" pitchFamily="34" charset="0"/>
              </a:rPr>
              <a:t>前一时刻电路的状态</a:t>
            </a:r>
            <a:endParaRPr lang="zh-CN" altLang="en-US" sz="2400" b="1">
              <a:latin typeface="Calibri" panose="020F0502020204030204" pitchFamily="34" charset="0"/>
            </a:endParaRPr>
          </a:p>
        </p:txBody>
      </p:sp>
      <p:sp>
        <p:nvSpPr>
          <p:cNvPr id="23" name="AutoShape 12"/>
          <p:cNvSpPr>
            <a:spLocks noChangeArrowheads="1"/>
          </p:cNvSpPr>
          <p:nvPr/>
        </p:nvSpPr>
        <p:spPr bwMode="auto">
          <a:xfrm>
            <a:off x="6978650" y="3168650"/>
            <a:ext cx="2057400" cy="1066800"/>
          </a:xfrm>
          <a:prstGeom prst="wedgeEllipseCallout">
            <a:avLst>
              <a:gd name="adj1" fmla="val -43750"/>
              <a:gd name="adj2" fmla="val 77083"/>
            </a:avLst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latin typeface="Calibri" panose="020F0502020204030204" pitchFamily="34" charset="0"/>
              </a:rPr>
              <a:t>由触发器保存</a:t>
            </a:r>
          </a:p>
        </p:txBody>
      </p:sp>
      <p:sp>
        <p:nvSpPr>
          <p:cNvPr id="24" name="Text Box 13"/>
          <p:cNvSpPr txBox="1">
            <a:spLocks noChangeArrowheads="1"/>
          </p:cNvSpPr>
          <p:nvPr/>
        </p:nvSpPr>
        <p:spPr bwMode="auto">
          <a:xfrm>
            <a:off x="730250" y="5240338"/>
            <a:ext cx="1946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Calibri" panose="020F0502020204030204" pitchFamily="34" charset="0"/>
              </a:rPr>
              <a:t>时序电路：</a:t>
            </a:r>
            <a:endParaRPr lang="zh-CN" altLang="en-US" sz="2400" b="1">
              <a:latin typeface="Calibri" panose="020F0502020204030204" pitchFamily="34" charset="0"/>
            </a:endParaRPr>
          </a:p>
        </p:txBody>
      </p:sp>
      <p:sp>
        <p:nvSpPr>
          <p:cNvPr id="25" name="Text Box 14"/>
          <p:cNvSpPr txBox="1">
            <a:spLocks noChangeArrowheads="1"/>
          </p:cNvSpPr>
          <p:nvPr/>
        </p:nvSpPr>
        <p:spPr bwMode="auto">
          <a:xfrm>
            <a:off x="2695575" y="5246688"/>
            <a:ext cx="1377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Calibri" panose="020F0502020204030204" pitchFamily="34" charset="0"/>
              </a:rPr>
              <a:t>组合电路</a:t>
            </a:r>
          </a:p>
        </p:txBody>
      </p:sp>
      <p:sp>
        <p:nvSpPr>
          <p:cNvPr id="26" name="Text Box 15"/>
          <p:cNvSpPr txBox="1">
            <a:spLocks noChangeArrowheads="1"/>
          </p:cNvSpPr>
          <p:nvPr/>
        </p:nvSpPr>
        <p:spPr bwMode="auto">
          <a:xfrm>
            <a:off x="4152900" y="5240338"/>
            <a:ext cx="387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Calibri" panose="020F0502020204030204" pitchFamily="34" charset="0"/>
              </a:rPr>
              <a:t>+</a:t>
            </a:r>
          </a:p>
        </p:txBody>
      </p:sp>
      <p:sp>
        <p:nvSpPr>
          <p:cNvPr id="27" name="Text Box 16"/>
          <p:cNvSpPr txBox="1">
            <a:spLocks noChangeArrowheads="1"/>
          </p:cNvSpPr>
          <p:nvPr/>
        </p:nvSpPr>
        <p:spPr bwMode="auto">
          <a:xfrm>
            <a:off x="4676775" y="5246688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Calibri" panose="020F0502020204030204" pitchFamily="34" charset="0"/>
              </a:rPr>
              <a:t>触发器</a:t>
            </a:r>
          </a:p>
        </p:txBody>
      </p:sp>
      <p:sp>
        <p:nvSpPr>
          <p:cNvPr id="28" name="Text Box 17"/>
          <p:cNvSpPr txBox="1">
            <a:spLocks noChangeArrowheads="1"/>
          </p:cNvSpPr>
          <p:nvPr/>
        </p:nvSpPr>
        <p:spPr bwMode="auto">
          <a:xfrm>
            <a:off x="2619375" y="5780088"/>
            <a:ext cx="3841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Calibri" panose="020F0502020204030204" pitchFamily="34" charset="0"/>
              </a:rPr>
              <a:t>电路的状态与</a:t>
            </a:r>
            <a:r>
              <a:rPr lang="zh-CN" altLang="en-US" sz="2400" b="1">
                <a:solidFill>
                  <a:srgbClr val="FF0000"/>
                </a:solidFill>
                <a:latin typeface="Calibri" panose="020F0502020204030204" pitchFamily="34" charset="0"/>
              </a:rPr>
              <a:t>时间</a:t>
            </a:r>
            <a:r>
              <a:rPr lang="zh-CN" altLang="en-US" sz="2400" b="1">
                <a:latin typeface="Calibri" panose="020F0502020204030204" pitchFamily="34" charset="0"/>
              </a:rPr>
              <a:t>顺序有关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autoUpdateAnimBg="0"/>
      <p:bldP spid="6149" grpId="0" animBg="1"/>
      <p:bldP spid="14" grpId="0" autoUpdateAnimBg="0"/>
      <p:bldP spid="15" grpId="0" autoUpdateAnimBg="0"/>
      <p:bldP spid="16" grpId="0" autoUpdateAnimBg="0"/>
      <p:bldP spid="17" grpId="0" autoUpdateAnimBg="0"/>
      <p:bldP spid="18" grpId="0" autoUpdateAnimBg="0"/>
      <p:bldP spid="19" grpId="0" autoUpdateAnimBg="0"/>
      <p:bldP spid="20" grpId="0" animBg="1"/>
      <p:bldP spid="21" grpId="0" autoUpdateAnimBg="0"/>
      <p:bldP spid="22" grpId="0" autoUpdateAnimBg="0"/>
      <p:bldP spid="23" grpId="0" animBg="1" autoUpdateAnimBg="0"/>
      <p:bldP spid="24" grpId="0" autoUpdateAnimBg="0"/>
      <p:bldP spid="25" grpId="0" autoUpdateAnimBg="0"/>
      <p:bldP spid="26" grpId="0" autoUpdateAnimBg="0"/>
      <p:bldP spid="27" grpId="0" autoUpdateAnimBg="0"/>
      <p:bldP spid="28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381000" y="762000"/>
            <a:ext cx="5127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zh-CN" altLang="en-US" sz="2400">
                <a:solidFill>
                  <a:srgbClr val="CC3300"/>
                </a:solidFill>
                <a:latin typeface="Times New Roman" panose="02020603050405020304" pitchFamily="18" charset="0"/>
              </a:rPr>
              <a:t>　　</a:t>
            </a:r>
            <a:r>
              <a:rPr kumimoji="1"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．列出电路次态真值表</a:t>
            </a:r>
            <a:r>
              <a:rPr kumimoji="1" lang="zh-CN" altLang="en-US" sz="2400">
                <a:latin typeface="Times New Roman" panose="02020603050405020304" pitchFamily="18" charset="0"/>
              </a:rPr>
              <a:t>　　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539750" y="1700213"/>
            <a:ext cx="8001000" cy="4098925"/>
            <a:chOff x="336" y="1488"/>
            <a:chExt cx="5040" cy="2582"/>
          </a:xfrm>
        </p:grpSpPr>
        <p:grpSp>
          <p:nvGrpSpPr>
            <p:cNvPr id="39942" name="Group 23"/>
            <p:cNvGrpSpPr>
              <a:grpSpLocks/>
            </p:cNvGrpSpPr>
            <p:nvPr/>
          </p:nvGrpSpPr>
          <p:grpSpPr bwMode="auto">
            <a:xfrm>
              <a:off x="4224" y="1728"/>
              <a:ext cx="1152" cy="1659"/>
              <a:chOff x="4608" y="1776"/>
              <a:chExt cx="1152" cy="1659"/>
            </a:xfrm>
          </p:grpSpPr>
          <p:sp>
            <p:nvSpPr>
              <p:cNvPr id="39946" name="Line 14"/>
              <p:cNvSpPr>
                <a:spLocks noChangeShapeType="1"/>
              </p:cNvSpPr>
              <p:nvPr/>
            </p:nvSpPr>
            <p:spPr bwMode="auto">
              <a:xfrm>
                <a:off x="4656" y="2160"/>
                <a:ext cx="110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947" name="Line 15"/>
              <p:cNvSpPr>
                <a:spLocks noChangeShapeType="1"/>
              </p:cNvSpPr>
              <p:nvPr/>
            </p:nvSpPr>
            <p:spPr bwMode="auto">
              <a:xfrm>
                <a:off x="5136" y="1776"/>
                <a:ext cx="0" cy="16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948" name="Line 16"/>
              <p:cNvSpPr>
                <a:spLocks noChangeShapeType="1"/>
              </p:cNvSpPr>
              <p:nvPr/>
            </p:nvSpPr>
            <p:spPr bwMode="auto">
              <a:xfrm>
                <a:off x="4608" y="3408"/>
                <a:ext cx="11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949" name="Text Box 17"/>
              <p:cNvSpPr txBox="1">
                <a:spLocks noChangeArrowheads="1"/>
              </p:cNvSpPr>
              <p:nvPr/>
            </p:nvSpPr>
            <p:spPr bwMode="auto">
              <a:xfrm>
                <a:off x="4608" y="1776"/>
                <a:ext cx="48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sm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>
                    <a:latin typeface="Times New Roman" panose="02020603050405020304" pitchFamily="18" charset="0"/>
                  </a:rPr>
                  <a:t> J  K</a:t>
                </a:r>
              </a:p>
            </p:txBody>
          </p:sp>
          <p:sp>
            <p:nvSpPr>
              <p:cNvPr id="39950" name="Text Box 19"/>
              <p:cNvSpPr txBox="1">
                <a:spLocks noChangeArrowheads="1"/>
              </p:cNvSpPr>
              <p:nvPr/>
            </p:nvSpPr>
            <p:spPr bwMode="auto">
              <a:xfrm>
                <a:off x="5232" y="1776"/>
                <a:ext cx="52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sm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>
                    <a:latin typeface="Times New Roman" panose="02020603050405020304" pitchFamily="18" charset="0"/>
                  </a:rPr>
                  <a:t>Q</a:t>
                </a:r>
                <a:r>
                  <a:rPr kumimoji="1" lang="en-US" altLang="zh-CN" sz="2400" baseline="30000">
                    <a:latin typeface="Times New Roman" panose="02020603050405020304" pitchFamily="18" charset="0"/>
                  </a:rPr>
                  <a:t>(n+1)</a:t>
                </a:r>
              </a:p>
            </p:txBody>
          </p:sp>
          <p:sp>
            <p:nvSpPr>
              <p:cNvPr id="39951" name="Text Box 20"/>
              <p:cNvSpPr txBox="1">
                <a:spLocks noChangeArrowheads="1"/>
              </p:cNvSpPr>
              <p:nvPr/>
            </p:nvSpPr>
            <p:spPr bwMode="auto">
              <a:xfrm>
                <a:off x="4704" y="2112"/>
                <a:ext cx="384" cy="13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sm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>
                    <a:latin typeface="Times New Roman" panose="02020603050405020304" pitchFamily="18" charset="0"/>
                  </a:rPr>
                  <a:t>0 0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>
                    <a:latin typeface="Times New Roman" panose="02020603050405020304" pitchFamily="18" charset="0"/>
                  </a:rPr>
                  <a:t>0 1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>
                    <a:latin typeface="Times New Roman" panose="02020603050405020304" pitchFamily="18" charset="0"/>
                  </a:rPr>
                  <a:t>1 0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>
                    <a:latin typeface="Times New Roman" panose="02020603050405020304" pitchFamily="18" charset="0"/>
                  </a:rPr>
                  <a:t>1 1</a:t>
                </a:r>
              </a:p>
            </p:txBody>
          </p:sp>
          <p:sp>
            <p:nvSpPr>
              <p:cNvPr id="39952" name="Text Box 21"/>
              <p:cNvSpPr txBox="1">
                <a:spLocks noChangeArrowheads="1"/>
              </p:cNvSpPr>
              <p:nvPr/>
            </p:nvSpPr>
            <p:spPr bwMode="auto">
              <a:xfrm>
                <a:off x="5232" y="2112"/>
                <a:ext cx="384" cy="13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sm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>
                    <a:latin typeface="Times New Roman" panose="02020603050405020304" pitchFamily="18" charset="0"/>
                  </a:rPr>
                  <a:t>  Q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>
                    <a:latin typeface="Times New Roman" panose="02020603050405020304" pitchFamily="18" charset="0"/>
                  </a:rPr>
                  <a:t>  0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>
                    <a:latin typeface="Times New Roman" panose="02020603050405020304" pitchFamily="18" charset="0"/>
                  </a:rPr>
                  <a:t>  1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>
                    <a:latin typeface="Times New Roman" panose="02020603050405020304" pitchFamily="18" charset="0"/>
                  </a:rPr>
                  <a:t>  Q</a:t>
                </a:r>
              </a:p>
            </p:txBody>
          </p:sp>
          <p:sp>
            <p:nvSpPr>
              <p:cNvPr id="39953" name="Line 22"/>
              <p:cNvSpPr>
                <a:spLocks noChangeShapeType="1"/>
              </p:cNvSpPr>
              <p:nvPr/>
            </p:nvSpPr>
            <p:spPr bwMode="auto">
              <a:xfrm>
                <a:off x="5376" y="316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pic>
          <p:nvPicPr>
            <p:cNvPr id="39943" name="Picture 24" descr="BIAO5-3c"/>
            <p:cNvPicPr>
              <a:picLocks noChangeAspect="1" noChangeArrowheads="1"/>
            </p:cNvPicPr>
            <p:nvPr/>
          </p:nvPicPr>
          <p:blipFill>
            <a:blip r:embed="rId3">
              <a:lum bright="-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" y="1488"/>
              <a:ext cx="3504" cy="2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44" name="AutoShape 26"/>
            <p:cNvSpPr>
              <a:spLocks noChangeArrowheads="1"/>
            </p:cNvSpPr>
            <p:nvPr/>
          </p:nvSpPr>
          <p:spPr bwMode="auto">
            <a:xfrm rot="-5342091">
              <a:off x="2331" y="2853"/>
              <a:ext cx="328" cy="1921"/>
            </a:xfrm>
            <a:prstGeom prst="curvedRightArrow">
              <a:avLst>
                <a:gd name="adj1" fmla="val 117134"/>
                <a:gd name="adj2" fmla="val 234268"/>
                <a:gd name="adj3" fmla="val 33333"/>
              </a:avLst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 type="none" w="sm" len="lg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45" name="AutoShape 27"/>
            <p:cNvSpPr>
              <a:spLocks noChangeArrowheads="1"/>
            </p:cNvSpPr>
            <p:nvPr/>
          </p:nvSpPr>
          <p:spPr bwMode="auto">
            <a:xfrm rot="10196088">
              <a:off x="3456" y="3600"/>
              <a:ext cx="1424" cy="470"/>
            </a:xfrm>
            <a:prstGeom prst="curvedDownArrow">
              <a:avLst>
                <a:gd name="adj1" fmla="val 60596"/>
                <a:gd name="adj2" fmla="val 121191"/>
                <a:gd name="adj3" fmla="val 33333"/>
              </a:avLst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 type="none" w="sm" len="lg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pic>
        <p:nvPicPr>
          <p:cNvPr id="39940" name="Picture 30" descr="Right_Green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500" y="6262688"/>
            <a:ext cx="342900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1" name="Picture 31" descr="Left_Green">
            <a:hlinkClick r:id="" action="ppaction://hlinkshowjump?jump=previousslide"/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6262688"/>
            <a:ext cx="342900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9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827088" y="692150"/>
            <a:ext cx="417671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</a:rPr>
              <a:t>3</a:t>
            </a:r>
            <a:r>
              <a:rPr kumimoji="1" lang="zh-CN" altLang="en-US" sz="2400" b="1">
                <a:solidFill>
                  <a:srgbClr val="000099"/>
                </a:solidFill>
                <a:latin typeface="Times New Roman" panose="02020603050405020304" pitchFamily="18" charset="0"/>
              </a:rPr>
              <a:t>．作出状态表和状态图</a:t>
            </a:r>
          </a:p>
          <a:p>
            <a:pPr algn="just" eaLnBrk="1" hangingPunct="1"/>
            <a:r>
              <a:rPr kumimoji="1" lang="zh-CN" altLang="en-US" sz="2400">
                <a:latin typeface="Times New Roman" panose="02020603050405020304" pitchFamily="18" charset="0"/>
              </a:rPr>
              <a:t>　　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838200" y="1828800"/>
            <a:ext cx="3733800" cy="3733800"/>
            <a:chOff x="480" y="1584"/>
            <a:chExt cx="2352" cy="2352"/>
          </a:xfrm>
        </p:grpSpPr>
        <p:sp>
          <p:nvSpPr>
            <p:cNvPr id="40967" name="Line 12"/>
            <p:cNvSpPr>
              <a:spLocks noChangeShapeType="1"/>
            </p:cNvSpPr>
            <p:nvPr/>
          </p:nvSpPr>
          <p:spPr bwMode="auto">
            <a:xfrm>
              <a:off x="528" y="1920"/>
              <a:ext cx="22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68" name="Line 13"/>
            <p:cNvSpPr>
              <a:spLocks noChangeShapeType="1"/>
            </p:cNvSpPr>
            <p:nvPr/>
          </p:nvSpPr>
          <p:spPr bwMode="auto">
            <a:xfrm>
              <a:off x="1104" y="1920"/>
              <a:ext cx="0" cy="20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69" name="Line 14"/>
            <p:cNvSpPr>
              <a:spLocks noChangeShapeType="1"/>
            </p:cNvSpPr>
            <p:nvPr/>
          </p:nvSpPr>
          <p:spPr bwMode="auto">
            <a:xfrm>
              <a:off x="528" y="3936"/>
              <a:ext cx="22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70" name="Line 15"/>
            <p:cNvSpPr>
              <a:spLocks noChangeShapeType="1"/>
            </p:cNvSpPr>
            <p:nvPr/>
          </p:nvSpPr>
          <p:spPr bwMode="auto">
            <a:xfrm>
              <a:off x="1104" y="2304"/>
              <a:ext cx="16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71" name="Line 16"/>
            <p:cNvSpPr>
              <a:spLocks noChangeShapeType="1"/>
            </p:cNvSpPr>
            <p:nvPr/>
          </p:nvSpPr>
          <p:spPr bwMode="auto">
            <a:xfrm>
              <a:off x="528" y="2592"/>
              <a:ext cx="23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72" name="Line 17"/>
            <p:cNvSpPr>
              <a:spLocks noChangeShapeType="1"/>
            </p:cNvSpPr>
            <p:nvPr/>
          </p:nvSpPr>
          <p:spPr bwMode="auto">
            <a:xfrm>
              <a:off x="1920" y="2304"/>
              <a:ext cx="0" cy="16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73" name="Text Box 18"/>
            <p:cNvSpPr txBox="1">
              <a:spLocks noChangeArrowheads="1"/>
            </p:cNvSpPr>
            <p:nvPr/>
          </p:nvSpPr>
          <p:spPr bwMode="auto">
            <a:xfrm>
              <a:off x="480" y="2016"/>
              <a:ext cx="576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>
                  <a:latin typeface="Times New Roman" panose="02020603050405020304" pitchFamily="18" charset="0"/>
                </a:rPr>
                <a:t>现态</a:t>
              </a:r>
              <a:r>
                <a:rPr kumimoji="1" lang="en-US" altLang="zh-CN" sz="2400">
                  <a:latin typeface="Times New Roman" panose="02020603050405020304" pitchFamily="18" charset="0"/>
                </a:rPr>
                <a:t>y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2   </a:t>
              </a:r>
              <a:r>
                <a:rPr kumimoji="1" lang="en-US" altLang="zh-CN" sz="2400">
                  <a:latin typeface="Times New Roman" panose="02020603050405020304" pitchFamily="18" charset="0"/>
                </a:rPr>
                <a:t>y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0974" name="Text Box 19"/>
            <p:cNvSpPr txBox="1">
              <a:spLocks noChangeArrowheads="1"/>
            </p:cNvSpPr>
            <p:nvPr/>
          </p:nvSpPr>
          <p:spPr bwMode="auto">
            <a:xfrm>
              <a:off x="1152" y="1968"/>
              <a:ext cx="15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>
                  <a:latin typeface="Times New Roman" panose="02020603050405020304" pitchFamily="18" charset="0"/>
                </a:rPr>
                <a:t>次态</a:t>
              </a:r>
              <a:r>
                <a:rPr kumimoji="1" lang="en-US" altLang="zh-CN" sz="2400">
                  <a:latin typeface="Times New Roman" panose="02020603050405020304" pitchFamily="18" charset="0"/>
                </a:rPr>
                <a:t>y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2</a:t>
              </a:r>
              <a:r>
                <a:rPr kumimoji="1" lang="en-US" altLang="zh-CN" sz="2400" baseline="30000">
                  <a:latin typeface="Times New Roman" panose="02020603050405020304" pitchFamily="18" charset="0"/>
                </a:rPr>
                <a:t>(n+1)</a:t>
              </a:r>
              <a:r>
                <a:rPr kumimoji="1" lang="en-US" altLang="zh-CN" sz="2400">
                  <a:latin typeface="Times New Roman" panose="02020603050405020304" pitchFamily="18" charset="0"/>
                </a:rPr>
                <a:t>y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1</a:t>
              </a:r>
              <a:r>
                <a:rPr kumimoji="1" lang="en-US" altLang="zh-CN" sz="2400" baseline="30000">
                  <a:latin typeface="Times New Roman" panose="02020603050405020304" pitchFamily="18" charset="0"/>
                </a:rPr>
                <a:t>(n+1</a:t>
              </a:r>
              <a:r>
                <a:rPr kumimoji="1" lang="zh-CN" altLang="en-US" sz="2400" baseline="30000">
                  <a:latin typeface="Times New Roman" panose="02020603050405020304" pitchFamily="18" charset="0"/>
                </a:rPr>
                <a:t>）</a:t>
              </a:r>
            </a:p>
          </p:txBody>
        </p:sp>
        <p:sp>
          <p:nvSpPr>
            <p:cNvPr id="40975" name="Text Box 20"/>
            <p:cNvSpPr txBox="1">
              <a:spLocks noChangeArrowheads="1"/>
            </p:cNvSpPr>
            <p:nvPr/>
          </p:nvSpPr>
          <p:spPr bwMode="auto">
            <a:xfrm>
              <a:off x="1152" y="2304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latin typeface="Times New Roman" panose="02020603050405020304" pitchFamily="18" charset="0"/>
                </a:rPr>
                <a:t>  X=0</a:t>
              </a:r>
            </a:p>
          </p:txBody>
        </p:sp>
        <p:sp>
          <p:nvSpPr>
            <p:cNvPr id="40976" name="Text Box 21"/>
            <p:cNvSpPr txBox="1">
              <a:spLocks noChangeArrowheads="1"/>
            </p:cNvSpPr>
            <p:nvPr/>
          </p:nvSpPr>
          <p:spPr bwMode="auto">
            <a:xfrm>
              <a:off x="1968" y="2304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latin typeface="Times New Roman" panose="02020603050405020304" pitchFamily="18" charset="0"/>
                </a:rPr>
                <a:t>  X=1</a:t>
              </a:r>
            </a:p>
          </p:txBody>
        </p:sp>
        <p:sp>
          <p:nvSpPr>
            <p:cNvPr id="40977" name="Text Box 22"/>
            <p:cNvSpPr txBox="1">
              <a:spLocks noChangeArrowheads="1"/>
            </p:cNvSpPr>
            <p:nvPr/>
          </p:nvSpPr>
          <p:spPr bwMode="auto">
            <a:xfrm>
              <a:off x="528" y="2592"/>
              <a:ext cx="480" cy="1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latin typeface="Times New Roman" panose="02020603050405020304" pitchFamily="18" charset="0"/>
                </a:rPr>
                <a:t>0  0</a:t>
              </a:r>
            </a:p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latin typeface="Times New Roman" panose="02020603050405020304" pitchFamily="18" charset="0"/>
                </a:rPr>
                <a:t>0  1</a:t>
              </a:r>
            </a:p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latin typeface="Times New Roman" panose="02020603050405020304" pitchFamily="18" charset="0"/>
                </a:rPr>
                <a:t>1  0</a:t>
              </a:r>
            </a:p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latin typeface="Times New Roman" panose="02020603050405020304" pitchFamily="18" charset="0"/>
                </a:rPr>
                <a:t>1  1</a:t>
              </a:r>
            </a:p>
          </p:txBody>
        </p:sp>
        <p:sp>
          <p:nvSpPr>
            <p:cNvPr id="40978" name="Text Box 23"/>
            <p:cNvSpPr txBox="1">
              <a:spLocks noChangeArrowheads="1"/>
            </p:cNvSpPr>
            <p:nvPr/>
          </p:nvSpPr>
          <p:spPr bwMode="auto">
            <a:xfrm>
              <a:off x="1296" y="2592"/>
              <a:ext cx="480" cy="1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latin typeface="Times New Roman" panose="02020603050405020304" pitchFamily="18" charset="0"/>
                </a:rPr>
                <a:t>0  1</a:t>
              </a:r>
            </a:p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latin typeface="Times New Roman" panose="02020603050405020304" pitchFamily="18" charset="0"/>
                </a:rPr>
                <a:t>1  0</a:t>
              </a:r>
            </a:p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latin typeface="Times New Roman" panose="02020603050405020304" pitchFamily="18" charset="0"/>
                </a:rPr>
                <a:t>1  1</a:t>
              </a:r>
            </a:p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latin typeface="Times New Roman" panose="02020603050405020304" pitchFamily="18" charset="0"/>
                </a:rPr>
                <a:t>0  0</a:t>
              </a:r>
            </a:p>
          </p:txBody>
        </p:sp>
        <p:sp>
          <p:nvSpPr>
            <p:cNvPr id="40979" name="Text Box 24"/>
            <p:cNvSpPr txBox="1">
              <a:spLocks noChangeArrowheads="1"/>
            </p:cNvSpPr>
            <p:nvPr/>
          </p:nvSpPr>
          <p:spPr bwMode="auto">
            <a:xfrm>
              <a:off x="2064" y="2592"/>
              <a:ext cx="480" cy="1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latin typeface="Times New Roman" panose="02020603050405020304" pitchFamily="18" charset="0"/>
                </a:rPr>
                <a:t>1  1</a:t>
              </a:r>
            </a:p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latin typeface="Times New Roman" panose="02020603050405020304" pitchFamily="18" charset="0"/>
                </a:rPr>
                <a:t>0  0</a:t>
              </a:r>
            </a:p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latin typeface="Times New Roman" panose="02020603050405020304" pitchFamily="18" charset="0"/>
                </a:rPr>
                <a:t>0  1</a:t>
              </a:r>
            </a:p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latin typeface="Times New Roman" panose="02020603050405020304" pitchFamily="18" charset="0"/>
                </a:rPr>
                <a:t>1  0</a:t>
              </a:r>
            </a:p>
          </p:txBody>
        </p:sp>
        <p:sp>
          <p:nvSpPr>
            <p:cNvPr id="40980" name="Text Box 25"/>
            <p:cNvSpPr txBox="1">
              <a:spLocks noChangeArrowheads="1"/>
            </p:cNvSpPr>
            <p:nvPr/>
          </p:nvSpPr>
          <p:spPr bwMode="auto">
            <a:xfrm>
              <a:off x="816" y="1584"/>
              <a:ext cx="14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>
                  <a:latin typeface="Times New Roman" panose="02020603050405020304" pitchFamily="18" charset="0"/>
                </a:rPr>
                <a:t>　　状态表</a:t>
              </a:r>
            </a:p>
          </p:txBody>
        </p:sp>
      </p:grpSp>
      <p:pic>
        <p:nvPicPr>
          <p:cNvPr id="29726" name="Picture 30" descr="TU5-7"/>
          <p:cNvPicPr>
            <a:picLocks noChangeAspect="1" noChangeArrowheads="1"/>
          </p:cNvPicPr>
          <p:nvPr/>
        </p:nvPicPr>
        <p:blipFill>
          <a:blip r:embed="rId4">
            <a:lum bright="-9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057400"/>
            <a:ext cx="3657600" cy="361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5" name="Picture 31" descr="Right_Green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500" y="6262688"/>
            <a:ext cx="342900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6" name="Picture 32" descr="Left_Green">
            <a:hlinkClick r:id="" action="ppaction://hlinkshowjump?jump=previousslide"/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6262688"/>
            <a:ext cx="342900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4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365125" y="612775"/>
            <a:ext cx="85502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zh-CN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　</a:t>
            </a:r>
            <a:r>
              <a:rPr kumimoji="1" lang="zh-CN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　</a:t>
            </a:r>
            <a:r>
              <a:rPr kumimoji="1"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4</a:t>
            </a:r>
            <a:r>
              <a:rPr kumimoji="1" lang="zh-CN" altLang="en-US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．描述电路的逻辑功能。</a:t>
            </a:r>
          </a:p>
          <a:p>
            <a:pPr algn="just" eaLnBrk="1" hangingPunct="1"/>
            <a:endParaRPr kumimoji="1" lang="zh-CN" altLang="en-US" sz="2400" b="1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algn="just" eaLnBrk="1" hangingPunct="1"/>
            <a:r>
              <a:rPr kumimoji="1" lang="zh-CN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　　</a:t>
            </a:r>
            <a:r>
              <a:rPr kumimoji="1" lang="zh-CN" altLang="en-US" sz="2400">
                <a:latin typeface="Times New Roman" panose="02020603050405020304" pitchFamily="18" charset="0"/>
              </a:rPr>
              <a:t>由状态图可知，该电路是一个</a:t>
            </a:r>
            <a:r>
              <a:rPr kumimoji="1" lang="en-US" altLang="zh-CN" sz="2400" b="1">
                <a:solidFill>
                  <a:srgbClr val="CC3300"/>
                </a:solidFill>
                <a:latin typeface="Times New Roman" panose="02020603050405020304" pitchFamily="18" charset="0"/>
              </a:rPr>
              <a:t>2 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anose="02020603050405020304" pitchFamily="18" charset="0"/>
              </a:rPr>
              <a:t>位二进制数可逆计数器。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250825" y="2276475"/>
            <a:ext cx="8550275" cy="1406525"/>
            <a:chOff x="192" y="1144"/>
            <a:chExt cx="5386" cy="886"/>
          </a:xfrm>
        </p:grpSpPr>
        <p:sp>
          <p:nvSpPr>
            <p:cNvPr id="41998" name="Line 13"/>
            <p:cNvSpPr>
              <a:spLocks noChangeShapeType="1"/>
            </p:cNvSpPr>
            <p:nvPr/>
          </p:nvSpPr>
          <p:spPr bwMode="auto">
            <a:xfrm>
              <a:off x="3984" y="1837"/>
              <a:ext cx="0" cy="19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999" name="Line 14"/>
            <p:cNvSpPr>
              <a:spLocks noChangeShapeType="1"/>
            </p:cNvSpPr>
            <p:nvPr/>
          </p:nvSpPr>
          <p:spPr bwMode="auto">
            <a:xfrm flipV="1">
              <a:off x="1929" y="1837"/>
              <a:ext cx="0" cy="19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00" name="Text Box 9"/>
            <p:cNvSpPr txBox="1">
              <a:spLocks noChangeArrowheads="1"/>
            </p:cNvSpPr>
            <p:nvPr/>
          </p:nvSpPr>
          <p:spPr bwMode="auto">
            <a:xfrm>
              <a:off x="192" y="1144"/>
              <a:ext cx="5386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zh-CN" altLang="en-US" sz="2400" b="1">
                  <a:latin typeface="Times New Roman" panose="02020603050405020304" pitchFamily="18" charset="0"/>
                </a:rPr>
                <a:t>　　</a:t>
              </a:r>
              <a:r>
                <a:rPr kumimoji="1" lang="zh-CN" altLang="en-US" sz="24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当输入</a:t>
              </a:r>
              <a:r>
                <a:rPr kumimoji="1" lang="en-US" altLang="zh-CN" sz="24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x=0 </a:t>
              </a:r>
              <a:r>
                <a:rPr kumimoji="1" lang="zh-CN" altLang="en-US" sz="24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时，可逆计数器进行加</a:t>
              </a:r>
              <a:r>
                <a:rPr kumimoji="1" lang="en-US" altLang="zh-CN" sz="24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1</a:t>
              </a:r>
              <a:r>
                <a:rPr kumimoji="1" lang="zh-CN" altLang="en-US" sz="24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计数，其计数序列为</a:t>
              </a:r>
            </a:p>
            <a:p>
              <a:pPr algn="just" eaLnBrk="1" hangingPunct="1"/>
              <a:r>
                <a:rPr kumimoji="1" lang="zh-CN" altLang="en-US" sz="24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</a:t>
              </a:r>
            </a:p>
            <a:p>
              <a:pPr algn="just" eaLnBrk="1" hangingPunct="1"/>
              <a:r>
                <a:rPr kumimoji="1" lang="zh-CN" altLang="en-US" sz="24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　　　　　　　　</a:t>
              </a:r>
              <a:r>
                <a:rPr kumimoji="1" lang="en-US" altLang="zh-CN" sz="24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00</a:t>
              </a:r>
              <a:r>
                <a:rPr kumimoji="1" lang="zh-CN" altLang="en-US" sz="24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　　　</a:t>
              </a:r>
              <a:r>
                <a:rPr kumimoji="1" lang="en-US" altLang="zh-CN" sz="24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01</a:t>
              </a:r>
              <a:r>
                <a:rPr kumimoji="1" lang="zh-CN" altLang="en-US" sz="24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　　  </a:t>
              </a:r>
              <a:r>
                <a:rPr kumimoji="1" lang="en-US" altLang="zh-CN" sz="24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10</a:t>
              </a:r>
              <a:r>
                <a:rPr kumimoji="1" lang="zh-CN" altLang="en-US" sz="24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　　  </a:t>
              </a:r>
              <a:r>
                <a:rPr kumimoji="1" lang="en-US" altLang="zh-CN" sz="24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42001" name="Line 10"/>
            <p:cNvSpPr>
              <a:spLocks noChangeShapeType="1"/>
            </p:cNvSpPr>
            <p:nvPr/>
          </p:nvSpPr>
          <p:spPr bwMode="auto">
            <a:xfrm>
              <a:off x="2074" y="1742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02" name="Line 11"/>
            <p:cNvSpPr>
              <a:spLocks noChangeShapeType="1"/>
            </p:cNvSpPr>
            <p:nvPr/>
          </p:nvSpPr>
          <p:spPr bwMode="auto">
            <a:xfrm>
              <a:off x="2794" y="1742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03" name="Line 12"/>
            <p:cNvSpPr>
              <a:spLocks noChangeShapeType="1"/>
            </p:cNvSpPr>
            <p:nvPr/>
          </p:nvSpPr>
          <p:spPr bwMode="auto">
            <a:xfrm>
              <a:off x="3454" y="1742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04" name="Line 15"/>
            <p:cNvSpPr>
              <a:spLocks noChangeShapeType="1"/>
            </p:cNvSpPr>
            <p:nvPr/>
          </p:nvSpPr>
          <p:spPr bwMode="auto">
            <a:xfrm>
              <a:off x="1920" y="2030"/>
              <a:ext cx="206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250825" y="4149725"/>
            <a:ext cx="8474075" cy="1025525"/>
            <a:chOff x="192" y="2120"/>
            <a:chExt cx="5338" cy="646"/>
          </a:xfrm>
        </p:grpSpPr>
        <p:sp>
          <p:nvSpPr>
            <p:cNvPr id="41991" name="Text Box 17"/>
            <p:cNvSpPr txBox="1">
              <a:spLocks noChangeArrowheads="1"/>
            </p:cNvSpPr>
            <p:nvPr/>
          </p:nvSpPr>
          <p:spPr bwMode="auto">
            <a:xfrm>
              <a:off x="192" y="2120"/>
              <a:ext cx="5338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zh-CN" altLang="en-US" sz="2400" b="1">
                  <a:latin typeface="Times New Roman" panose="02020603050405020304" pitchFamily="18" charset="0"/>
                </a:rPr>
                <a:t>　　</a:t>
              </a:r>
              <a:r>
                <a:rPr kumimoji="1" lang="zh-CN" altLang="en-US" sz="24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当输入</a:t>
              </a:r>
              <a:r>
                <a:rPr kumimoji="1" lang="en-US" altLang="zh-CN" sz="24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x=1</a:t>
              </a:r>
              <a:r>
                <a:rPr kumimoji="1" lang="zh-CN" altLang="en-US" sz="24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时，可逆计数器进行减</a:t>
              </a:r>
              <a:r>
                <a:rPr kumimoji="1" lang="en-US" altLang="zh-CN" sz="24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1</a:t>
              </a:r>
              <a:r>
                <a:rPr kumimoji="1" lang="zh-CN" altLang="en-US" sz="24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计数，其计数序列为</a:t>
              </a:r>
            </a:p>
            <a:p>
              <a:pPr algn="just" eaLnBrk="1" hangingPunct="1"/>
              <a:r>
                <a:rPr kumimoji="1" lang="zh-CN" altLang="en-US" sz="24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　　　　　　　　</a:t>
              </a:r>
              <a:r>
                <a:rPr kumimoji="1" lang="en-US" altLang="zh-CN" sz="24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00</a:t>
              </a:r>
              <a:r>
                <a:rPr kumimoji="1" lang="zh-CN" altLang="en-US" sz="24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　　　</a:t>
              </a:r>
              <a:r>
                <a:rPr kumimoji="1" lang="en-US" altLang="zh-CN" sz="24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01</a:t>
              </a:r>
              <a:r>
                <a:rPr kumimoji="1" lang="zh-CN" altLang="en-US" sz="24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　　  </a:t>
              </a:r>
              <a:r>
                <a:rPr kumimoji="1" lang="en-US" altLang="zh-CN" sz="24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10</a:t>
              </a:r>
              <a:r>
                <a:rPr kumimoji="1" lang="zh-CN" altLang="en-US" sz="24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　　  </a:t>
              </a:r>
              <a:r>
                <a:rPr kumimoji="1" lang="en-US" altLang="zh-CN" sz="24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41992" name="Line 18"/>
            <p:cNvSpPr>
              <a:spLocks noChangeShapeType="1"/>
            </p:cNvSpPr>
            <p:nvPr/>
          </p:nvSpPr>
          <p:spPr bwMode="auto">
            <a:xfrm flipH="1">
              <a:off x="3458" y="2478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993" name="Line 19"/>
            <p:cNvSpPr>
              <a:spLocks noChangeShapeType="1"/>
            </p:cNvSpPr>
            <p:nvPr/>
          </p:nvSpPr>
          <p:spPr bwMode="auto">
            <a:xfrm flipH="1">
              <a:off x="2074" y="2478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994" name="Line 20"/>
            <p:cNvSpPr>
              <a:spLocks noChangeShapeType="1"/>
            </p:cNvSpPr>
            <p:nvPr/>
          </p:nvSpPr>
          <p:spPr bwMode="auto">
            <a:xfrm flipH="1">
              <a:off x="2746" y="2478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995" name="Line 21"/>
            <p:cNvSpPr>
              <a:spLocks noChangeShapeType="1"/>
            </p:cNvSpPr>
            <p:nvPr/>
          </p:nvSpPr>
          <p:spPr bwMode="auto">
            <a:xfrm>
              <a:off x="1978" y="257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996" name="Line 22"/>
            <p:cNvSpPr>
              <a:spLocks noChangeShapeType="1"/>
            </p:cNvSpPr>
            <p:nvPr/>
          </p:nvSpPr>
          <p:spPr bwMode="auto">
            <a:xfrm>
              <a:off x="1978" y="2766"/>
              <a:ext cx="201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997" name="Line 23"/>
            <p:cNvSpPr>
              <a:spLocks noChangeShapeType="1"/>
            </p:cNvSpPr>
            <p:nvPr/>
          </p:nvSpPr>
          <p:spPr bwMode="auto">
            <a:xfrm flipV="1">
              <a:off x="3984" y="257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pic>
        <p:nvPicPr>
          <p:cNvPr id="41989" name="Picture 29" descr="Right_Green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500" y="6262688"/>
            <a:ext cx="342900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0" name="Picture 30" descr="Left_Green">
            <a:hlinkClick r:id="" action="ppaction://hlinkshowjump?jump=previousslide"/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6262688"/>
            <a:ext cx="342900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8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9" name="Text Box 9"/>
          <p:cNvSpPr txBox="1">
            <a:spLocks noChangeArrowheads="1"/>
          </p:cNvSpPr>
          <p:nvPr/>
        </p:nvSpPr>
        <p:spPr bwMode="auto">
          <a:xfrm>
            <a:off x="457200" y="879475"/>
            <a:ext cx="8382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zh-CN" altLang="en-US" sz="2400">
                <a:solidFill>
                  <a:srgbClr val="CC3300"/>
                </a:solidFill>
                <a:latin typeface="Times New Roman" panose="02020603050405020304" pitchFamily="18" charset="0"/>
              </a:rPr>
              <a:t>　　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anose="02020603050405020304" pitchFamily="18" charset="0"/>
              </a:rPr>
              <a:t>例  </a:t>
            </a:r>
            <a:r>
              <a:rPr kumimoji="1" lang="zh-CN" altLang="en-US" sz="2400">
                <a:latin typeface="Times New Roman" panose="02020603050405020304" pitchFamily="18" charset="0"/>
              </a:rPr>
              <a:t>试用代数法分析下图所示同步时序逻辑电路的逻辑</a:t>
            </a:r>
          </a:p>
          <a:p>
            <a:pPr algn="just" eaLnBrk="1" hangingPunct="1"/>
            <a:r>
              <a:rPr kumimoji="1" lang="zh-CN" altLang="en-US" sz="2400">
                <a:latin typeface="Times New Roman" panose="02020603050405020304" pitchFamily="18" charset="0"/>
              </a:rPr>
              <a:t>功能。</a:t>
            </a:r>
          </a:p>
        </p:txBody>
      </p:sp>
      <p:pic>
        <p:nvPicPr>
          <p:cNvPr id="40971" name="Picture 11" descr="TU5-12"/>
          <p:cNvPicPr>
            <a:picLocks noChangeAspect="1" noChangeArrowheads="1"/>
          </p:cNvPicPr>
          <p:nvPr/>
        </p:nvPicPr>
        <p:blipFill>
          <a:blip r:embed="rId5">
            <a:lum brigh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371600"/>
            <a:ext cx="307975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4800600" y="1773238"/>
            <a:ext cx="43434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zh-CN" altLang="en-US" sz="2400">
                <a:solidFill>
                  <a:srgbClr val="CC3300"/>
                </a:solidFill>
                <a:latin typeface="Times New Roman" panose="02020603050405020304" pitchFamily="18" charset="0"/>
              </a:rPr>
              <a:t>　　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anose="02020603050405020304" pitchFamily="18" charset="0"/>
              </a:rPr>
              <a:t>解 </a:t>
            </a:r>
            <a:r>
              <a:rPr kumimoji="1" lang="zh-CN" altLang="en-US" sz="2400">
                <a:latin typeface="Times New Roman" panose="02020603050405020304" pitchFamily="18" charset="0"/>
              </a:rPr>
              <a:t>该电路由一个</a:t>
            </a:r>
            <a:r>
              <a:rPr kumimoji="1" lang="en-US" altLang="zh-CN" sz="2400">
                <a:latin typeface="Times New Roman" panose="02020603050405020304" pitchFamily="18" charset="0"/>
              </a:rPr>
              <a:t>J-K</a:t>
            </a:r>
          </a:p>
          <a:p>
            <a:pPr algn="just" eaLnBrk="1" hangingPunct="1"/>
            <a:r>
              <a:rPr kumimoji="1" lang="zh-CN" altLang="en-US" sz="2400">
                <a:latin typeface="Times New Roman" panose="02020603050405020304" pitchFamily="18" charset="0"/>
              </a:rPr>
              <a:t>触发器和四个逻辑门构成，</a:t>
            </a:r>
          </a:p>
          <a:p>
            <a:pPr algn="just" eaLnBrk="1" hangingPunct="1"/>
            <a:r>
              <a:rPr kumimoji="1" lang="zh-CN" altLang="en-US" sz="2400">
                <a:latin typeface="Times New Roman" panose="02020603050405020304" pitchFamily="18" charset="0"/>
              </a:rPr>
              <a:t>电路有两个输入端</a:t>
            </a:r>
            <a:r>
              <a:rPr kumimoji="1" lang="en-US" altLang="zh-CN" sz="2400">
                <a:latin typeface="Times New Roman" panose="02020603050405020304" pitchFamily="18" charset="0"/>
              </a:rPr>
              <a:t>x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1</a:t>
            </a:r>
            <a:r>
              <a:rPr kumimoji="1" lang="zh-CN" altLang="en-US" sz="2400">
                <a:latin typeface="Times New Roman" panose="02020603050405020304" pitchFamily="18" charset="0"/>
              </a:rPr>
              <a:t>和</a:t>
            </a:r>
            <a:r>
              <a:rPr kumimoji="1" lang="en-US" altLang="zh-CN" sz="2400">
                <a:latin typeface="Times New Roman" panose="02020603050405020304" pitchFamily="18" charset="0"/>
              </a:rPr>
              <a:t>x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2</a:t>
            </a:r>
            <a:r>
              <a:rPr kumimoji="1" lang="zh-CN" altLang="en-US" sz="2400">
                <a:latin typeface="Times New Roman" panose="02020603050405020304" pitchFamily="18" charset="0"/>
              </a:rPr>
              <a:t>，</a:t>
            </a:r>
          </a:p>
          <a:p>
            <a:pPr algn="just" eaLnBrk="1" hangingPunct="1"/>
            <a:r>
              <a:rPr kumimoji="1" lang="zh-CN" altLang="en-US" sz="2400">
                <a:latin typeface="Times New Roman" panose="02020603050405020304" pitchFamily="18" charset="0"/>
              </a:rPr>
              <a:t>一个输出端</a:t>
            </a:r>
            <a:r>
              <a:rPr kumimoji="1" lang="en-US" altLang="zh-CN" sz="2400">
                <a:latin typeface="Times New Roman" panose="02020603050405020304" pitchFamily="18" charset="0"/>
              </a:rPr>
              <a:t>Z</a:t>
            </a:r>
            <a:r>
              <a:rPr kumimoji="1" lang="zh-CN" altLang="en-US" sz="2400">
                <a:latin typeface="Times New Roman" panose="02020603050405020304" pitchFamily="18" charset="0"/>
              </a:rPr>
              <a:t>。输出</a:t>
            </a:r>
            <a:r>
              <a:rPr kumimoji="1" lang="en-US" altLang="zh-CN" sz="2400">
                <a:latin typeface="Times New Roman" panose="02020603050405020304" pitchFamily="18" charset="0"/>
              </a:rPr>
              <a:t>Z</a:t>
            </a:r>
            <a:r>
              <a:rPr kumimoji="1" lang="zh-CN" altLang="en-US" sz="2400">
                <a:latin typeface="Times New Roman" panose="02020603050405020304" pitchFamily="18" charset="0"/>
              </a:rPr>
              <a:t>与输</a:t>
            </a:r>
          </a:p>
          <a:p>
            <a:pPr algn="just" eaLnBrk="1" hangingPunct="1"/>
            <a:r>
              <a:rPr kumimoji="1" lang="zh-CN" altLang="en-US" sz="2400">
                <a:latin typeface="Times New Roman" panose="02020603050405020304" pitchFamily="18" charset="0"/>
              </a:rPr>
              <a:t>入和状态均有直接联系，</a:t>
            </a:r>
          </a:p>
          <a:p>
            <a:pPr algn="just" eaLnBrk="1" hangingPunct="1"/>
            <a:r>
              <a:rPr kumimoji="1" lang="zh-CN" altLang="en-US" sz="2400">
                <a:latin typeface="Times New Roman" panose="02020603050405020304" pitchFamily="18" charset="0"/>
              </a:rPr>
              <a:t>属于</a:t>
            </a:r>
            <a:r>
              <a:rPr kumimoji="1" lang="en-US" altLang="zh-CN" sz="2400">
                <a:latin typeface="Times New Roman" panose="02020603050405020304" pitchFamily="18" charset="0"/>
              </a:rPr>
              <a:t>Mealy</a:t>
            </a:r>
            <a:r>
              <a:rPr kumimoji="1" lang="zh-CN" altLang="en-US" sz="2400">
                <a:latin typeface="Times New Roman" panose="02020603050405020304" pitchFamily="18" charset="0"/>
              </a:rPr>
              <a:t>型电路。　　</a:t>
            </a:r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auto">
          <a:xfrm>
            <a:off x="609600" y="4876800"/>
            <a:ext cx="647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　　</a:t>
            </a:r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400" b="1">
                <a:solidFill>
                  <a:srgbClr val="000099"/>
                </a:solidFill>
                <a:latin typeface="Times New Roman" panose="02020603050405020304" pitchFamily="18" charset="0"/>
              </a:rPr>
              <a:t>．写出输出函数和激励函数表达式</a:t>
            </a:r>
          </a:p>
        </p:txBody>
      </p:sp>
      <p:graphicFrame>
        <p:nvGraphicFramePr>
          <p:cNvPr id="166912" name="Object 2"/>
          <p:cNvGraphicFramePr>
            <a:graphicFrameLocks noChangeAspect="1"/>
          </p:cNvGraphicFramePr>
          <p:nvPr/>
        </p:nvGraphicFramePr>
        <p:xfrm>
          <a:off x="2703513" y="5475288"/>
          <a:ext cx="25527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公式" r:id="rId6" imgW="2552400" imgH="711000" progId="Equation.3">
                  <p:embed/>
                </p:oleObj>
              </mc:Choice>
              <mc:Fallback>
                <p:oleObj name="公式" r:id="rId6" imgW="2552400" imgH="711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3513" y="5475288"/>
                        <a:ext cx="25527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5" name="Picture 18" descr="Right_Green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500" y="6262688"/>
            <a:ext cx="342900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19" descr="Left_Green">
            <a:hlinkClick r:id="" action="ppaction://hlinkshowjump?jump=previousslide"/>
          </p:cNvPr>
          <p:cNvPicPr>
            <a:picLocks noChangeAspect="1" noChangeArrowheads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6262688"/>
            <a:ext cx="342900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409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4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6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6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9" grpId="0" autoUpdateAnimBg="0"/>
      <p:bldP spid="40972" grpId="0" autoUpdateAnimBg="0"/>
      <p:bldP spid="40973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9" name="Rectangle 11"/>
          <p:cNvSpPr>
            <a:spLocks noChangeArrowheads="1"/>
          </p:cNvSpPr>
          <p:nvPr/>
        </p:nvSpPr>
        <p:spPr bwMode="auto">
          <a:xfrm>
            <a:off x="468313" y="938213"/>
            <a:ext cx="8382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zh-CN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　　</a:t>
            </a:r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400" b="1">
                <a:solidFill>
                  <a:srgbClr val="000099"/>
                </a:solidFill>
                <a:latin typeface="Times New Roman" panose="02020603050405020304" pitchFamily="18" charset="0"/>
              </a:rPr>
              <a:t>．把激励函数表达式代入触发器的次态方程，得到电路的次态方程组</a:t>
            </a:r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441325" y="1860550"/>
            <a:ext cx="839787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zh-CN" altLang="en-US" sz="2400">
                <a:latin typeface="Times New Roman" panose="02020603050405020304" pitchFamily="18" charset="0"/>
              </a:rPr>
              <a:t>　　该电路的存储电路只有一个触发器，因此，电路只有一个次态方程。</a:t>
            </a:r>
          </a:p>
          <a:p>
            <a:pPr algn="just" eaLnBrk="1" hangingPunct="1"/>
            <a:r>
              <a:rPr kumimoji="1" lang="zh-CN" altLang="en-US" sz="2400">
                <a:latin typeface="Times New Roman" panose="02020603050405020304" pitchFamily="18" charset="0"/>
              </a:rPr>
              <a:t>　　根据</a:t>
            </a:r>
            <a:r>
              <a:rPr kumimoji="1" lang="en-US" altLang="zh-CN" sz="2400">
                <a:latin typeface="Times New Roman" panose="02020603050405020304" pitchFamily="18" charset="0"/>
              </a:rPr>
              <a:t>J-K</a:t>
            </a:r>
            <a:r>
              <a:rPr kumimoji="1" lang="zh-CN" altLang="en-US" sz="2400">
                <a:latin typeface="Times New Roman" panose="02020603050405020304" pitchFamily="18" charset="0"/>
              </a:rPr>
              <a:t>触发器的次态方程和电路的激励函数表达式，可导出电路的次态方程如下：</a:t>
            </a:r>
          </a:p>
        </p:txBody>
      </p:sp>
      <p:graphicFrame>
        <p:nvGraphicFramePr>
          <p:cNvPr id="167936" name="Object 2"/>
          <p:cNvGraphicFramePr>
            <a:graphicFrameLocks noChangeAspect="1"/>
          </p:cNvGraphicFramePr>
          <p:nvPr/>
        </p:nvGraphicFramePr>
        <p:xfrm>
          <a:off x="2627313" y="3500438"/>
          <a:ext cx="4332287" cy="280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公式" r:id="rId4" imgW="1676160" imgH="1091880" progId="Equation.3">
                  <p:embed/>
                </p:oleObj>
              </mc:Choice>
              <mc:Fallback>
                <p:oleObj name="公式" r:id="rId4" imgW="1676160" imgH="10918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3500438"/>
                        <a:ext cx="4332287" cy="2808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7" name="Picture 15" descr="Right_Green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500" y="6262688"/>
            <a:ext cx="342900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16" descr="Left_Green">
            <a:hlinkClick r:id="" action="ppaction://hlinkshowjump?jump=previousslide"/>
          </p:cNvPr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6262688"/>
            <a:ext cx="342900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30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7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9" grpId="0" autoUpdateAnimBg="0"/>
      <p:bldP spid="43020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381000" y="876300"/>
            <a:ext cx="8474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</a:rPr>
              <a:t>3</a:t>
            </a:r>
            <a:r>
              <a:rPr kumimoji="1" lang="zh-CN" altLang="en-US" sz="2400" b="1">
                <a:solidFill>
                  <a:srgbClr val="000099"/>
                </a:solidFill>
                <a:latin typeface="Times New Roman" panose="02020603050405020304" pitchFamily="18" charset="0"/>
              </a:rPr>
              <a:t>．根据次态方程和输出函数表达式作出状态表和状态图</a:t>
            </a:r>
          </a:p>
        </p:txBody>
      </p:sp>
      <p:sp>
        <p:nvSpPr>
          <p:cNvPr id="44042" name="Text Box 10"/>
          <p:cNvSpPr txBox="1">
            <a:spLocks noChangeArrowheads="1"/>
          </p:cNvSpPr>
          <p:nvPr/>
        </p:nvSpPr>
        <p:spPr bwMode="auto">
          <a:xfrm>
            <a:off x="304800" y="1371600"/>
            <a:ext cx="84740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zh-CN" altLang="en-US" sz="2400">
                <a:latin typeface="Times New Roman" panose="02020603050405020304" pitchFamily="18" charset="0"/>
              </a:rPr>
              <a:t>　　根据次态方程和输出函数表达式，可以作出该电路的状态表和状态图如下。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2209800" y="4724400"/>
            <a:ext cx="4419600" cy="1633538"/>
            <a:chOff x="1392" y="2976"/>
            <a:chExt cx="2784" cy="1029"/>
          </a:xfrm>
        </p:grpSpPr>
        <p:pic>
          <p:nvPicPr>
            <p:cNvPr id="4105" name="Picture 12" descr="TU5-13"/>
            <p:cNvPicPr>
              <a:picLocks noChangeAspect="1" noChangeArrowheads="1"/>
            </p:cNvPicPr>
            <p:nvPr/>
          </p:nvPicPr>
          <p:blipFill>
            <a:blip r:embed="rId5">
              <a:lum bright="-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2" y="2976"/>
              <a:ext cx="2784" cy="1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6" name="Text Box 14"/>
            <p:cNvSpPr txBox="1">
              <a:spLocks noChangeArrowheads="1"/>
            </p:cNvSpPr>
            <p:nvPr/>
          </p:nvSpPr>
          <p:spPr bwMode="auto">
            <a:xfrm>
              <a:off x="2112" y="34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107" name="Text Box 15"/>
            <p:cNvSpPr txBox="1">
              <a:spLocks noChangeArrowheads="1"/>
            </p:cNvSpPr>
            <p:nvPr/>
          </p:nvSpPr>
          <p:spPr bwMode="auto">
            <a:xfrm>
              <a:off x="3312" y="34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Times New Roman" panose="02020603050405020304" pitchFamily="18" charset="0"/>
                </a:rPr>
                <a:t>1</a:t>
              </a:r>
            </a:p>
          </p:txBody>
        </p:sp>
      </p:grpSp>
      <p:pic>
        <p:nvPicPr>
          <p:cNvPr id="44049" name="Picture 17" descr="BIAO5-7c"/>
          <p:cNvPicPr>
            <a:picLocks noChangeAspect="1" noChangeArrowheads="1"/>
          </p:cNvPicPr>
          <p:nvPr/>
        </p:nvPicPr>
        <p:blipFill>
          <a:blip r:embed="rId6">
            <a:lum brigh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2276475"/>
            <a:ext cx="4191000" cy="220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4050" name="Object 2"/>
          <p:cNvGraphicFramePr>
            <a:graphicFrameLocks noChangeAspect="1"/>
          </p:cNvGraphicFramePr>
          <p:nvPr/>
        </p:nvGraphicFramePr>
        <p:xfrm>
          <a:off x="900113" y="2781300"/>
          <a:ext cx="3095625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公式" r:id="rId7" imgW="1562040" imgH="482400" progId="Equation.3">
                  <p:embed/>
                </p:oleObj>
              </mc:Choice>
              <mc:Fallback>
                <p:oleObj name="公式" r:id="rId7" imgW="1562040" imgH="482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48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781300"/>
                        <a:ext cx="3095625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03" name="Picture 20" descr="Right_Green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500" y="6262688"/>
            <a:ext cx="342900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21" descr="Left_Green">
            <a:hlinkClick r:id="" action="ppaction://hlinkshowjump?jump=previousslide"/>
          </p:cNvPr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6262688"/>
            <a:ext cx="342900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40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40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1" grpId="0" autoUpdateAnimBg="0"/>
      <p:bldP spid="44042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6" name="Text Box 10"/>
          <p:cNvSpPr txBox="1">
            <a:spLocks noChangeArrowheads="1"/>
          </p:cNvSpPr>
          <p:nvPr/>
        </p:nvSpPr>
        <p:spPr bwMode="auto">
          <a:xfrm>
            <a:off x="990600" y="990600"/>
            <a:ext cx="609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</a:rPr>
              <a:t>4</a:t>
            </a:r>
            <a:r>
              <a:rPr kumimoji="1" lang="zh-CN" altLang="en-US" sz="2400" b="1">
                <a:solidFill>
                  <a:srgbClr val="000099"/>
                </a:solidFill>
                <a:latin typeface="Times New Roman" panose="02020603050405020304" pitchFamily="18" charset="0"/>
              </a:rPr>
              <a:t>． 画出时间图，并说明电路的逻辑功能</a:t>
            </a:r>
          </a:p>
        </p:txBody>
      </p:sp>
      <p:sp>
        <p:nvSpPr>
          <p:cNvPr id="45067" name="Text Box 11"/>
          <p:cNvSpPr txBox="1">
            <a:spLocks noChangeArrowheads="1"/>
          </p:cNvSpPr>
          <p:nvPr/>
        </p:nvSpPr>
        <p:spPr bwMode="auto">
          <a:xfrm>
            <a:off x="381000" y="2819400"/>
            <a:ext cx="85344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zh-CN" altLang="en-US" sz="2400">
                <a:latin typeface="Times New Roman" panose="02020603050405020304" pitchFamily="18" charset="0"/>
              </a:rPr>
              <a:t>　　　　时钟节拍：</a:t>
            </a:r>
            <a:r>
              <a:rPr kumimoji="1" lang="en-US" altLang="zh-CN" sz="2400">
                <a:latin typeface="Times New Roman" panose="02020603050405020304" pitchFamily="18" charset="0"/>
              </a:rPr>
              <a:t>1</a:t>
            </a:r>
            <a:r>
              <a:rPr kumimoji="1" lang="zh-CN" altLang="en-US" sz="2400">
                <a:latin typeface="Times New Roman" panose="02020603050405020304" pitchFamily="18" charset="0"/>
              </a:rPr>
              <a:t>　</a:t>
            </a:r>
            <a:r>
              <a:rPr kumimoji="1" lang="en-US" altLang="zh-CN" sz="2400">
                <a:latin typeface="Times New Roman" panose="02020603050405020304" pitchFamily="18" charset="0"/>
              </a:rPr>
              <a:t>2</a:t>
            </a:r>
            <a:r>
              <a:rPr kumimoji="1" lang="zh-CN" altLang="en-US" sz="2400">
                <a:latin typeface="Times New Roman" panose="02020603050405020304" pitchFamily="18" charset="0"/>
              </a:rPr>
              <a:t>　</a:t>
            </a:r>
            <a:r>
              <a:rPr kumimoji="1" lang="en-US" altLang="zh-CN" sz="2400">
                <a:latin typeface="Times New Roman" panose="02020603050405020304" pitchFamily="18" charset="0"/>
              </a:rPr>
              <a:t>3</a:t>
            </a:r>
            <a:r>
              <a:rPr kumimoji="1" lang="zh-CN" altLang="en-US" sz="2400">
                <a:latin typeface="Times New Roman" panose="02020603050405020304" pitchFamily="18" charset="0"/>
              </a:rPr>
              <a:t>　</a:t>
            </a:r>
            <a:r>
              <a:rPr kumimoji="1" lang="en-US" altLang="zh-CN" sz="2400">
                <a:latin typeface="Times New Roman" panose="02020603050405020304" pitchFamily="18" charset="0"/>
              </a:rPr>
              <a:t>4</a:t>
            </a:r>
            <a:r>
              <a:rPr kumimoji="1" lang="zh-CN" altLang="en-US" sz="2400">
                <a:latin typeface="Times New Roman" panose="02020603050405020304" pitchFamily="18" charset="0"/>
              </a:rPr>
              <a:t>　</a:t>
            </a:r>
            <a:r>
              <a:rPr kumimoji="1" lang="en-US" altLang="zh-CN" sz="2400">
                <a:latin typeface="Times New Roman" panose="02020603050405020304" pitchFamily="18" charset="0"/>
              </a:rPr>
              <a:t>5</a:t>
            </a:r>
            <a:r>
              <a:rPr kumimoji="1" lang="zh-CN" altLang="en-US" sz="2400">
                <a:latin typeface="Times New Roman" panose="02020603050405020304" pitchFamily="18" charset="0"/>
              </a:rPr>
              <a:t>　</a:t>
            </a:r>
            <a:r>
              <a:rPr kumimoji="1" lang="en-US" altLang="zh-CN" sz="2400">
                <a:latin typeface="Times New Roman" panose="02020603050405020304" pitchFamily="18" charset="0"/>
              </a:rPr>
              <a:t>6</a:t>
            </a:r>
            <a:r>
              <a:rPr kumimoji="1" lang="zh-CN" altLang="en-US" sz="2400">
                <a:latin typeface="Times New Roman" panose="02020603050405020304" pitchFamily="18" charset="0"/>
              </a:rPr>
              <a:t>　</a:t>
            </a:r>
            <a:r>
              <a:rPr kumimoji="1" lang="en-US" altLang="zh-CN" sz="2400">
                <a:latin typeface="Times New Roman" panose="02020603050405020304" pitchFamily="18" charset="0"/>
              </a:rPr>
              <a:t>7</a:t>
            </a:r>
            <a:r>
              <a:rPr kumimoji="1" lang="zh-CN" altLang="en-US" sz="2400">
                <a:latin typeface="Times New Roman" panose="02020603050405020304" pitchFamily="18" charset="0"/>
              </a:rPr>
              <a:t>　</a:t>
            </a:r>
            <a:r>
              <a:rPr kumimoji="1" lang="en-US" altLang="zh-CN" sz="2400">
                <a:latin typeface="Times New Roman" panose="02020603050405020304" pitchFamily="18" charset="0"/>
              </a:rPr>
              <a:t>8</a:t>
            </a:r>
          </a:p>
          <a:p>
            <a:pPr algn="just" eaLnBrk="1" hangingPunct="1"/>
            <a:r>
              <a:rPr kumimoji="1" lang="zh-CN" altLang="en-US" sz="2400">
                <a:latin typeface="Times New Roman" panose="02020603050405020304" pitchFamily="18" charset="0"/>
              </a:rPr>
              <a:t>　　　　输入</a:t>
            </a:r>
            <a:r>
              <a:rPr kumimoji="1" lang="en-US" altLang="zh-CN" sz="2400">
                <a:latin typeface="Times New Roman" panose="02020603050405020304" pitchFamily="18" charset="0"/>
              </a:rPr>
              <a:t>x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1</a:t>
            </a:r>
            <a:r>
              <a:rPr kumimoji="1" lang="zh-CN" altLang="en-US" sz="2400">
                <a:latin typeface="Times New Roman" panose="02020603050405020304" pitchFamily="18" charset="0"/>
              </a:rPr>
              <a:t>：　</a:t>
            </a:r>
            <a:r>
              <a:rPr kumimoji="1" lang="en-US" altLang="zh-CN" sz="2400">
                <a:latin typeface="Times New Roman" panose="02020603050405020304" pitchFamily="18" charset="0"/>
              </a:rPr>
              <a:t>0</a:t>
            </a:r>
            <a:r>
              <a:rPr kumimoji="1" lang="zh-CN" altLang="en-US" sz="2400">
                <a:latin typeface="Times New Roman" panose="02020603050405020304" pitchFamily="18" charset="0"/>
              </a:rPr>
              <a:t>　</a:t>
            </a:r>
            <a:r>
              <a:rPr kumimoji="1" lang="en-US" altLang="zh-CN" sz="2400">
                <a:latin typeface="Times New Roman" panose="02020603050405020304" pitchFamily="18" charset="0"/>
              </a:rPr>
              <a:t>0</a:t>
            </a:r>
            <a:r>
              <a:rPr kumimoji="1" lang="zh-CN" altLang="en-US" sz="2400">
                <a:latin typeface="Times New Roman" panose="02020603050405020304" pitchFamily="18" charset="0"/>
              </a:rPr>
              <a:t>　</a:t>
            </a:r>
            <a:r>
              <a:rPr kumimoji="1" lang="en-US" altLang="zh-CN" sz="2400">
                <a:latin typeface="Times New Roman" panose="02020603050405020304" pitchFamily="18" charset="0"/>
              </a:rPr>
              <a:t>1</a:t>
            </a:r>
            <a:r>
              <a:rPr kumimoji="1" lang="zh-CN" altLang="en-US" sz="2400">
                <a:latin typeface="Times New Roman" panose="02020603050405020304" pitchFamily="18" charset="0"/>
              </a:rPr>
              <a:t>　</a:t>
            </a:r>
            <a:r>
              <a:rPr kumimoji="1" lang="en-US" altLang="zh-CN" sz="2400">
                <a:latin typeface="Times New Roman" panose="02020603050405020304" pitchFamily="18" charset="0"/>
              </a:rPr>
              <a:t>1</a:t>
            </a:r>
            <a:r>
              <a:rPr kumimoji="1" lang="zh-CN" altLang="en-US" sz="2400">
                <a:latin typeface="Times New Roman" panose="02020603050405020304" pitchFamily="18" charset="0"/>
              </a:rPr>
              <a:t>　</a:t>
            </a:r>
            <a:r>
              <a:rPr kumimoji="1" lang="en-US" altLang="zh-CN" sz="2400">
                <a:latin typeface="Times New Roman" panose="02020603050405020304" pitchFamily="18" charset="0"/>
              </a:rPr>
              <a:t>0</a:t>
            </a:r>
            <a:r>
              <a:rPr kumimoji="1" lang="zh-CN" altLang="en-US" sz="2400">
                <a:latin typeface="Times New Roman" panose="02020603050405020304" pitchFamily="18" charset="0"/>
              </a:rPr>
              <a:t>　</a:t>
            </a:r>
            <a:r>
              <a:rPr kumimoji="1" lang="en-US" altLang="zh-CN" sz="2400">
                <a:latin typeface="Times New Roman" panose="02020603050405020304" pitchFamily="18" charset="0"/>
              </a:rPr>
              <a:t>1</a:t>
            </a:r>
            <a:r>
              <a:rPr kumimoji="1" lang="zh-CN" altLang="en-US" sz="2400">
                <a:latin typeface="Times New Roman" panose="02020603050405020304" pitchFamily="18" charset="0"/>
              </a:rPr>
              <a:t>　</a:t>
            </a:r>
            <a:r>
              <a:rPr kumimoji="1" lang="en-US" altLang="zh-CN" sz="2400">
                <a:latin typeface="Times New Roman" panose="02020603050405020304" pitchFamily="18" charset="0"/>
              </a:rPr>
              <a:t>1</a:t>
            </a:r>
            <a:r>
              <a:rPr kumimoji="1" lang="zh-CN" altLang="en-US" sz="2400">
                <a:latin typeface="Times New Roman" panose="02020603050405020304" pitchFamily="18" charset="0"/>
              </a:rPr>
              <a:t>　</a:t>
            </a:r>
            <a:r>
              <a:rPr kumimoji="1" lang="en-US" altLang="zh-CN" sz="2400">
                <a:latin typeface="Times New Roman" panose="02020603050405020304" pitchFamily="18" charset="0"/>
              </a:rPr>
              <a:t>0</a:t>
            </a:r>
          </a:p>
          <a:p>
            <a:pPr algn="just" eaLnBrk="1" hangingPunct="1"/>
            <a:r>
              <a:rPr kumimoji="1" lang="zh-CN" altLang="en-US" sz="2400">
                <a:latin typeface="Times New Roman" panose="02020603050405020304" pitchFamily="18" charset="0"/>
              </a:rPr>
              <a:t>　　　　输入</a:t>
            </a:r>
            <a:r>
              <a:rPr kumimoji="1" lang="en-US" altLang="zh-CN" sz="2400">
                <a:latin typeface="Times New Roman" panose="02020603050405020304" pitchFamily="18" charset="0"/>
              </a:rPr>
              <a:t>x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2</a:t>
            </a:r>
            <a:r>
              <a:rPr kumimoji="1" lang="zh-CN" altLang="en-US" sz="2400">
                <a:latin typeface="Times New Roman" panose="02020603050405020304" pitchFamily="18" charset="0"/>
              </a:rPr>
              <a:t>：　</a:t>
            </a:r>
            <a:r>
              <a:rPr kumimoji="1" lang="en-US" altLang="zh-CN" sz="2400">
                <a:latin typeface="Times New Roman" panose="02020603050405020304" pitchFamily="18" charset="0"/>
              </a:rPr>
              <a:t>0</a:t>
            </a:r>
            <a:r>
              <a:rPr kumimoji="1" lang="zh-CN" altLang="en-US" sz="2400">
                <a:latin typeface="Times New Roman" panose="02020603050405020304" pitchFamily="18" charset="0"/>
              </a:rPr>
              <a:t>　</a:t>
            </a:r>
            <a:r>
              <a:rPr kumimoji="1" lang="en-US" altLang="zh-CN" sz="2400">
                <a:latin typeface="Times New Roman" panose="02020603050405020304" pitchFamily="18" charset="0"/>
              </a:rPr>
              <a:t>1</a:t>
            </a:r>
            <a:r>
              <a:rPr kumimoji="1" lang="zh-CN" altLang="en-US" sz="2400">
                <a:latin typeface="Times New Roman" panose="02020603050405020304" pitchFamily="18" charset="0"/>
              </a:rPr>
              <a:t>　</a:t>
            </a:r>
            <a:r>
              <a:rPr kumimoji="1" lang="en-US" altLang="zh-CN" sz="2400">
                <a:latin typeface="Times New Roman" panose="02020603050405020304" pitchFamily="18" charset="0"/>
              </a:rPr>
              <a:t>0</a:t>
            </a:r>
            <a:r>
              <a:rPr kumimoji="1" lang="zh-CN" altLang="en-US" sz="2400">
                <a:latin typeface="Times New Roman" panose="02020603050405020304" pitchFamily="18" charset="0"/>
              </a:rPr>
              <a:t>　</a:t>
            </a:r>
            <a:r>
              <a:rPr kumimoji="1" lang="en-US" altLang="zh-CN" sz="2400">
                <a:latin typeface="Times New Roman" panose="02020603050405020304" pitchFamily="18" charset="0"/>
              </a:rPr>
              <a:t>1</a:t>
            </a:r>
            <a:r>
              <a:rPr kumimoji="1" lang="zh-CN" altLang="en-US" sz="2400">
                <a:latin typeface="Times New Roman" panose="02020603050405020304" pitchFamily="18" charset="0"/>
              </a:rPr>
              <a:t>　</a:t>
            </a:r>
            <a:r>
              <a:rPr kumimoji="1" lang="en-US" altLang="zh-CN" sz="2400">
                <a:latin typeface="Times New Roman" panose="02020603050405020304" pitchFamily="18" charset="0"/>
              </a:rPr>
              <a:t>1</a:t>
            </a:r>
            <a:r>
              <a:rPr kumimoji="1" lang="zh-CN" altLang="en-US" sz="2400">
                <a:latin typeface="Times New Roman" panose="02020603050405020304" pitchFamily="18" charset="0"/>
              </a:rPr>
              <a:t>　</a:t>
            </a:r>
            <a:r>
              <a:rPr kumimoji="1" lang="en-US" altLang="zh-CN" sz="2400">
                <a:latin typeface="Times New Roman" panose="02020603050405020304" pitchFamily="18" charset="0"/>
              </a:rPr>
              <a:t>1</a:t>
            </a:r>
            <a:r>
              <a:rPr kumimoji="1" lang="zh-CN" altLang="en-US" sz="2400">
                <a:latin typeface="Times New Roman" panose="02020603050405020304" pitchFamily="18" charset="0"/>
              </a:rPr>
              <a:t>　</a:t>
            </a:r>
            <a:r>
              <a:rPr kumimoji="1" lang="en-US" altLang="zh-CN" sz="2400">
                <a:latin typeface="Times New Roman" panose="02020603050405020304" pitchFamily="18" charset="0"/>
              </a:rPr>
              <a:t>0</a:t>
            </a:r>
            <a:r>
              <a:rPr kumimoji="1" lang="zh-CN" altLang="en-US" sz="2400">
                <a:latin typeface="Times New Roman" panose="02020603050405020304" pitchFamily="18" charset="0"/>
              </a:rPr>
              <a:t>　</a:t>
            </a:r>
            <a:r>
              <a:rPr kumimoji="1" lang="en-US" altLang="zh-CN" sz="2400">
                <a:latin typeface="Times New Roman" panose="02020603050405020304" pitchFamily="18" charset="0"/>
              </a:rPr>
              <a:t>0</a:t>
            </a:r>
          </a:p>
          <a:p>
            <a:pPr algn="just" eaLnBrk="1" hangingPunct="1"/>
            <a:r>
              <a:rPr kumimoji="1" lang="zh-CN" altLang="en-US" sz="2400">
                <a:latin typeface="Times New Roman" panose="02020603050405020304" pitchFamily="18" charset="0"/>
              </a:rPr>
              <a:t>　　　　状态</a:t>
            </a:r>
            <a:r>
              <a:rPr kumimoji="1" lang="en-US" altLang="zh-CN" sz="2400">
                <a:latin typeface="Times New Roman" panose="02020603050405020304" pitchFamily="18" charset="0"/>
              </a:rPr>
              <a:t>y</a:t>
            </a:r>
            <a:r>
              <a:rPr kumimoji="1" lang="en-US" altLang="zh-CN" sz="2400" baseline="30000">
                <a:latin typeface="Times New Roman" panose="02020603050405020304" pitchFamily="18" charset="0"/>
              </a:rPr>
              <a:t>n+1</a:t>
            </a:r>
            <a:r>
              <a:rPr kumimoji="1" lang="zh-CN" altLang="en-US" sz="2400">
                <a:latin typeface="Times New Roman" panose="02020603050405020304" pitchFamily="18" charset="0"/>
              </a:rPr>
              <a:t>：      </a:t>
            </a:r>
            <a:r>
              <a:rPr kumimoji="1" lang="en-US" altLang="zh-CN" sz="2400">
                <a:latin typeface="Times New Roman" panose="02020603050405020304" pitchFamily="18" charset="0"/>
              </a:rPr>
              <a:t>0   0</a:t>
            </a:r>
            <a:r>
              <a:rPr kumimoji="1" lang="zh-CN" altLang="en-US" sz="2400">
                <a:latin typeface="Times New Roman" panose="02020603050405020304" pitchFamily="18" charset="0"/>
              </a:rPr>
              <a:t>　</a:t>
            </a:r>
            <a:r>
              <a:rPr kumimoji="1" lang="en-US" altLang="zh-CN" sz="2400">
                <a:latin typeface="Times New Roman" panose="02020603050405020304" pitchFamily="18" charset="0"/>
              </a:rPr>
              <a:t>0</a:t>
            </a:r>
            <a:r>
              <a:rPr kumimoji="1" lang="zh-CN" altLang="en-US" sz="2400">
                <a:latin typeface="Times New Roman" panose="02020603050405020304" pitchFamily="18" charset="0"/>
              </a:rPr>
              <a:t>　</a:t>
            </a:r>
            <a:r>
              <a:rPr kumimoji="1" lang="en-US" altLang="zh-CN" sz="2400">
                <a:latin typeface="Times New Roman" panose="02020603050405020304" pitchFamily="18" charset="0"/>
              </a:rPr>
              <a:t>0</a:t>
            </a:r>
            <a:r>
              <a:rPr kumimoji="1" lang="zh-CN" altLang="en-US" sz="2400">
                <a:latin typeface="Times New Roman" panose="02020603050405020304" pitchFamily="18" charset="0"/>
              </a:rPr>
              <a:t>　</a:t>
            </a:r>
            <a:r>
              <a:rPr kumimoji="1" lang="en-US" altLang="zh-CN" sz="2400">
                <a:latin typeface="Times New Roman" panose="02020603050405020304" pitchFamily="18" charset="0"/>
              </a:rPr>
              <a:t>1</a:t>
            </a:r>
            <a:r>
              <a:rPr kumimoji="1" lang="zh-CN" altLang="en-US" sz="2400">
                <a:latin typeface="Times New Roman" panose="02020603050405020304" pitchFamily="18" charset="0"/>
              </a:rPr>
              <a:t>　</a:t>
            </a:r>
            <a:r>
              <a:rPr kumimoji="1" lang="en-US" altLang="zh-CN" sz="2400">
                <a:latin typeface="Times New Roman" panose="02020603050405020304" pitchFamily="18" charset="0"/>
              </a:rPr>
              <a:t>1</a:t>
            </a:r>
            <a:r>
              <a:rPr kumimoji="1" lang="zh-CN" altLang="en-US" sz="2400">
                <a:latin typeface="Times New Roman" panose="02020603050405020304" pitchFamily="18" charset="0"/>
              </a:rPr>
              <a:t>　</a:t>
            </a:r>
            <a:r>
              <a:rPr kumimoji="1" lang="en-US" altLang="zh-CN" sz="2400">
                <a:latin typeface="Times New Roman" panose="02020603050405020304" pitchFamily="18" charset="0"/>
              </a:rPr>
              <a:t>1</a:t>
            </a:r>
            <a:r>
              <a:rPr kumimoji="1" lang="zh-CN" altLang="en-US" sz="2400">
                <a:latin typeface="Times New Roman" panose="02020603050405020304" pitchFamily="18" charset="0"/>
              </a:rPr>
              <a:t>　</a:t>
            </a:r>
            <a:r>
              <a:rPr kumimoji="1" lang="en-US" altLang="zh-CN" sz="2400">
                <a:latin typeface="Times New Roman" panose="02020603050405020304" pitchFamily="18" charset="0"/>
              </a:rPr>
              <a:t>1</a:t>
            </a:r>
          </a:p>
          <a:p>
            <a:pPr algn="just" eaLnBrk="1" hangingPunct="1"/>
            <a:r>
              <a:rPr kumimoji="1" lang="zh-CN" altLang="en-US" sz="2400">
                <a:latin typeface="Times New Roman" panose="02020603050405020304" pitchFamily="18" charset="0"/>
              </a:rPr>
              <a:t>　　　　输出</a:t>
            </a:r>
            <a:r>
              <a:rPr kumimoji="1" lang="en-US" altLang="zh-CN" sz="2400">
                <a:latin typeface="Times New Roman" panose="02020603050405020304" pitchFamily="18" charset="0"/>
              </a:rPr>
              <a:t>Z </a:t>
            </a:r>
            <a:r>
              <a:rPr kumimoji="1" lang="zh-CN" altLang="en-US" sz="2400">
                <a:latin typeface="Times New Roman" panose="02020603050405020304" pitchFamily="18" charset="0"/>
              </a:rPr>
              <a:t>：　</a:t>
            </a:r>
            <a:r>
              <a:rPr kumimoji="1" lang="en-US" altLang="zh-CN" sz="2400">
                <a:latin typeface="Times New Roman" panose="02020603050405020304" pitchFamily="18" charset="0"/>
              </a:rPr>
              <a:t>0</a:t>
            </a:r>
            <a:r>
              <a:rPr kumimoji="1" lang="zh-CN" altLang="en-US" sz="2400">
                <a:latin typeface="Times New Roman" panose="02020603050405020304" pitchFamily="18" charset="0"/>
              </a:rPr>
              <a:t>　</a:t>
            </a:r>
            <a:r>
              <a:rPr kumimoji="1" lang="en-US" altLang="zh-CN" sz="2400">
                <a:latin typeface="Times New Roman" panose="02020603050405020304" pitchFamily="18" charset="0"/>
              </a:rPr>
              <a:t>1</a:t>
            </a:r>
            <a:r>
              <a:rPr kumimoji="1" lang="zh-CN" altLang="en-US" sz="2400">
                <a:latin typeface="Times New Roman" panose="02020603050405020304" pitchFamily="18" charset="0"/>
              </a:rPr>
              <a:t>　</a:t>
            </a:r>
            <a:r>
              <a:rPr kumimoji="1" lang="en-US" altLang="zh-CN" sz="2400">
                <a:latin typeface="Times New Roman" panose="02020603050405020304" pitchFamily="18" charset="0"/>
              </a:rPr>
              <a:t>1</a:t>
            </a:r>
            <a:r>
              <a:rPr kumimoji="1" lang="zh-CN" altLang="en-US" sz="2400">
                <a:latin typeface="Times New Roman" panose="02020603050405020304" pitchFamily="18" charset="0"/>
              </a:rPr>
              <a:t>　</a:t>
            </a:r>
            <a:r>
              <a:rPr kumimoji="1" lang="en-US" altLang="zh-CN" sz="2400">
                <a:latin typeface="Times New Roman" panose="02020603050405020304" pitchFamily="18" charset="0"/>
              </a:rPr>
              <a:t>0</a:t>
            </a:r>
            <a:r>
              <a:rPr kumimoji="1" lang="zh-CN" altLang="en-US" sz="2400">
                <a:latin typeface="Times New Roman" panose="02020603050405020304" pitchFamily="18" charset="0"/>
              </a:rPr>
              <a:t>　</a:t>
            </a:r>
            <a:r>
              <a:rPr kumimoji="1" lang="en-US" altLang="zh-CN" sz="2400">
                <a:latin typeface="Times New Roman" panose="02020603050405020304" pitchFamily="18" charset="0"/>
              </a:rPr>
              <a:t>0</a:t>
            </a:r>
            <a:r>
              <a:rPr kumimoji="1" lang="zh-CN" altLang="en-US" sz="2400">
                <a:latin typeface="Times New Roman" panose="02020603050405020304" pitchFamily="18" charset="0"/>
              </a:rPr>
              <a:t>　</a:t>
            </a:r>
            <a:r>
              <a:rPr kumimoji="1" lang="en-US" altLang="zh-CN" sz="2400">
                <a:latin typeface="Times New Roman" panose="02020603050405020304" pitchFamily="18" charset="0"/>
              </a:rPr>
              <a:t>1</a:t>
            </a:r>
            <a:r>
              <a:rPr kumimoji="1" lang="zh-CN" altLang="en-US" sz="2400">
                <a:latin typeface="Times New Roman" panose="02020603050405020304" pitchFamily="18" charset="0"/>
              </a:rPr>
              <a:t>　</a:t>
            </a:r>
            <a:r>
              <a:rPr kumimoji="1" lang="en-US" altLang="zh-CN" sz="2400">
                <a:latin typeface="Times New Roman" panose="02020603050405020304" pitchFamily="18" charset="0"/>
              </a:rPr>
              <a:t>0</a:t>
            </a:r>
            <a:r>
              <a:rPr kumimoji="1" lang="zh-CN" altLang="en-US" sz="2400">
                <a:latin typeface="Times New Roman" panose="02020603050405020304" pitchFamily="18" charset="0"/>
              </a:rPr>
              <a:t>　</a:t>
            </a:r>
            <a:r>
              <a:rPr kumimoji="1" lang="en-US" altLang="zh-CN" sz="2400">
                <a:latin typeface="Times New Roman" panose="02020603050405020304" pitchFamily="18" charset="0"/>
              </a:rPr>
              <a:t>1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2057400" y="4953000"/>
            <a:ext cx="4419600" cy="1633538"/>
            <a:chOff x="1296" y="3120"/>
            <a:chExt cx="2784" cy="1029"/>
          </a:xfrm>
        </p:grpSpPr>
        <p:pic>
          <p:nvPicPr>
            <p:cNvPr id="43018" name="Picture 14" descr="TU5-13"/>
            <p:cNvPicPr>
              <a:picLocks noChangeAspect="1" noChangeArrowheads="1"/>
            </p:cNvPicPr>
            <p:nvPr/>
          </p:nvPicPr>
          <p:blipFill>
            <a:blip r:embed="rId3">
              <a:lum bright="-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6" y="3120"/>
              <a:ext cx="2784" cy="1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019" name="Text Box 15"/>
            <p:cNvSpPr txBox="1">
              <a:spLocks noChangeArrowheads="1"/>
            </p:cNvSpPr>
            <p:nvPr/>
          </p:nvSpPr>
          <p:spPr bwMode="auto">
            <a:xfrm>
              <a:off x="2016" y="355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020" name="Text Box 16"/>
            <p:cNvSpPr txBox="1">
              <a:spLocks noChangeArrowheads="1"/>
            </p:cNvSpPr>
            <p:nvPr/>
          </p:nvSpPr>
          <p:spPr bwMode="auto">
            <a:xfrm>
              <a:off x="3216" y="360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45073" name="AutoShape 17"/>
          <p:cNvSpPr>
            <a:spLocks noChangeArrowheads="1"/>
          </p:cNvSpPr>
          <p:nvPr/>
        </p:nvSpPr>
        <p:spPr bwMode="auto">
          <a:xfrm rot="5525326">
            <a:off x="7239000" y="2590800"/>
            <a:ext cx="990600" cy="838200"/>
          </a:xfrm>
          <a:prstGeom prst="curvedDownArrow">
            <a:avLst>
              <a:gd name="adj1" fmla="val 23636"/>
              <a:gd name="adj2" fmla="val 47273"/>
              <a:gd name="adj3" fmla="val 33333"/>
            </a:avLst>
          </a:prstGeom>
          <a:solidFill>
            <a:srgbClr val="00CCFF"/>
          </a:solidFill>
          <a:ln w="28575">
            <a:solidFill>
              <a:schemeClr val="tx1"/>
            </a:solidFill>
            <a:miter lim="800000"/>
            <a:headEnd/>
            <a:tailEnd type="none" w="sm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5074" name="AutoShape 18"/>
          <p:cNvSpPr>
            <a:spLocks noChangeArrowheads="1"/>
          </p:cNvSpPr>
          <p:nvPr/>
        </p:nvSpPr>
        <p:spPr bwMode="auto">
          <a:xfrm rot="-9285051">
            <a:off x="6858000" y="5029200"/>
            <a:ext cx="762000" cy="914400"/>
          </a:xfrm>
          <a:prstGeom prst="curvedRightArrow">
            <a:avLst>
              <a:gd name="adj1" fmla="val 24000"/>
              <a:gd name="adj2" fmla="val 48000"/>
              <a:gd name="adj3" fmla="val 33333"/>
            </a:avLst>
          </a:prstGeom>
          <a:solidFill>
            <a:srgbClr val="00CCFF"/>
          </a:solidFill>
          <a:ln w="28575">
            <a:solidFill>
              <a:schemeClr val="tx1"/>
            </a:solidFill>
            <a:miter lim="800000"/>
            <a:headEnd/>
            <a:tailEnd type="none" w="sm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5075" name="Text Box 19"/>
          <p:cNvSpPr txBox="1">
            <a:spLocks noChangeArrowheads="1"/>
          </p:cNvSpPr>
          <p:nvPr/>
        </p:nvSpPr>
        <p:spPr bwMode="auto">
          <a:xfrm>
            <a:off x="1143000" y="1600200"/>
            <a:ext cx="76962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　　设电路初态为“</a:t>
            </a:r>
            <a:r>
              <a:rPr kumimoji="1" lang="en-US" altLang="zh-CN" sz="2400">
                <a:latin typeface="Times New Roman" panose="02020603050405020304" pitchFamily="18" charset="0"/>
              </a:rPr>
              <a:t>0”</a:t>
            </a:r>
            <a:r>
              <a:rPr kumimoji="1" lang="zh-CN" altLang="en-US" sz="2400">
                <a:latin typeface="Times New Roman" panose="02020603050405020304" pitchFamily="18" charset="0"/>
              </a:rPr>
              <a:t>，输入</a:t>
            </a:r>
            <a:r>
              <a:rPr kumimoji="1" lang="en-US" altLang="zh-CN" sz="2400">
                <a:latin typeface="Times New Roman" panose="02020603050405020304" pitchFamily="18" charset="0"/>
              </a:rPr>
              <a:t>x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1</a:t>
            </a:r>
            <a:r>
              <a:rPr kumimoji="1" lang="zh-CN" altLang="en-US" sz="2400">
                <a:latin typeface="Times New Roman" panose="02020603050405020304" pitchFamily="18" charset="0"/>
              </a:rPr>
              <a:t>为</a:t>
            </a:r>
            <a:r>
              <a:rPr kumimoji="1" lang="en-US" altLang="zh-CN" sz="2400" b="1">
                <a:solidFill>
                  <a:srgbClr val="CC3300"/>
                </a:solidFill>
                <a:latin typeface="Times New Roman" panose="02020603050405020304" pitchFamily="18" charset="0"/>
              </a:rPr>
              <a:t>00110110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anose="02020603050405020304" pitchFamily="18" charset="0"/>
              </a:rPr>
              <a:t>，</a:t>
            </a:r>
            <a:r>
              <a:rPr kumimoji="1" lang="zh-CN" altLang="en-US" sz="2400">
                <a:latin typeface="Times New Roman" panose="02020603050405020304" pitchFamily="18" charset="0"/>
              </a:rPr>
              <a:t>输入</a:t>
            </a:r>
            <a:r>
              <a:rPr kumimoji="1" lang="en-US" altLang="zh-CN" sz="2400">
                <a:latin typeface="Times New Roman" panose="02020603050405020304" pitchFamily="18" charset="0"/>
              </a:rPr>
              <a:t>x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2</a:t>
            </a:r>
            <a:r>
              <a:rPr kumimoji="1" lang="zh-CN" altLang="en-US" sz="2400">
                <a:latin typeface="Times New Roman" panose="02020603050405020304" pitchFamily="18" charset="0"/>
              </a:rPr>
              <a:t>为</a:t>
            </a:r>
            <a:r>
              <a:rPr kumimoji="1" lang="en-US" altLang="zh-CN" sz="2400" b="1">
                <a:solidFill>
                  <a:srgbClr val="CC3300"/>
                </a:solidFill>
                <a:latin typeface="Times New Roman" panose="02020603050405020304" pitchFamily="18" charset="0"/>
              </a:rPr>
              <a:t>01011100</a:t>
            </a:r>
            <a:r>
              <a:rPr kumimoji="1" lang="zh-CN" altLang="en-US" sz="2400">
                <a:latin typeface="Times New Roman" panose="02020603050405020304" pitchFamily="18" charset="0"/>
              </a:rPr>
              <a:t>，根据状态图可作出电路的输出和状态响应序列如下</a:t>
            </a:r>
            <a:r>
              <a:rPr kumimoji="1" lang="en-US" altLang="zh-CN" sz="2400" b="1">
                <a:latin typeface="Times New Roman" panose="02020603050405020304" pitchFamily="18" charset="0"/>
              </a:rPr>
              <a:t>:</a:t>
            </a:r>
          </a:p>
        </p:txBody>
      </p:sp>
      <p:pic>
        <p:nvPicPr>
          <p:cNvPr id="43016" name="Picture 21" descr="Right_Green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500" y="6262688"/>
            <a:ext cx="342900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7" name="Picture 22" descr="Left_Green">
            <a:hlinkClick r:id="" action="ppaction://hlinkshowjump?jump=previousslide"/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6262688"/>
            <a:ext cx="342900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6" grpId="0" autoUpdateAnimBg="0"/>
      <p:bldP spid="45067" grpId="0" autoUpdateAnimBg="0"/>
      <p:bldP spid="45073" grpId="0" animBg="1"/>
      <p:bldP spid="45074" grpId="0" animBg="1"/>
      <p:bldP spid="45075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8" name="Picture 8" descr="TU5-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958850"/>
            <a:ext cx="48006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990600" y="538163"/>
            <a:ext cx="594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latin typeface="Times New Roman" panose="02020603050405020304" pitchFamily="18" charset="0"/>
              </a:rPr>
              <a:t>根据状态响应序列可作出时间图如下：</a:t>
            </a:r>
          </a:p>
        </p:txBody>
      </p:sp>
      <p:sp>
        <p:nvSpPr>
          <p:cNvPr id="46090" name="Text Box 10"/>
          <p:cNvSpPr txBox="1">
            <a:spLocks noChangeArrowheads="1"/>
          </p:cNvSpPr>
          <p:nvPr/>
        </p:nvSpPr>
        <p:spPr bwMode="auto">
          <a:xfrm>
            <a:off x="179388" y="4221163"/>
            <a:ext cx="87630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latin typeface="Times New Roman" panose="02020603050405020304" pitchFamily="18" charset="0"/>
              </a:rPr>
              <a:t>　　分析时间图可知，该电路实现了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anose="02020603050405020304" pitchFamily="18" charset="0"/>
              </a:rPr>
              <a:t>串行加法器的功能。</a:t>
            </a:r>
            <a:r>
              <a:rPr kumimoji="1" lang="zh-CN" altLang="en-US" sz="2400">
                <a:latin typeface="Times New Roman" panose="02020603050405020304" pitchFamily="18" charset="0"/>
              </a:rPr>
              <a:t>其中</a:t>
            </a:r>
            <a:r>
              <a:rPr kumimoji="1" lang="en-US" altLang="zh-CN" sz="2400">
                <a:latin typeface="Times New Roman" panose="02020603050405020304" pitchFamily="18" charset="0"/>
              </a:rPr>
              <a:t>x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1</a:t>
            </a:r>
            <a:r>
              <a:rPr kumimoji="1" lang="zh-CN" altLang="en-US" sz="2400">
                <a:latin typeface="Times New Roman" panose="02020603050405020304" pitchFamily="18" charset="0"/>
              </a:rPr>
              <a:t>为被加数，</a:t>
            </a:r>
            <a:r>
              <a:rPr kumimoji="1" lang="en-US" altLang="zh-CN" sz="2400">
                <a:latin typeface="Times New Roman" panose="02020603050405020304" pitchFamily="18" charset="0"/>
              </a:rPr>
              <a:t>x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2</a:t>
            </a:r>
            <a:r>
              <a:rPr kumimoji="1" lang="zh-CN" altLang="en-US" sz="2400">
                <a:latin typeface="Times New Roman" panose="02020603050405020304" pitchFamily="18" charset="0"/>
              </a:rPr>
              <a:t>为加数，它们按照先低位后高位的顺序串行地输入。每位相加产生的进位由触发器保存下来参加下一位相加，输出</a:t>
            </a:r>
            <a:r>
              <a:rPr kumimoji="1" lang="en-US" altLang="zh-CN" sz="2400">
                <a:latin typeface="Times New Roman" panose="02020603050405020304" pitchFamily="18" charset="0"/>
              </a:rPr>
              <a:t>Z</a:t>
            </a:r>
            <a:r>
              <a:rPr kumimoji="1" lang="zh-CN" altLang="en-US" sz="2400">
                <a:latin typeface="Times New Roman" panose="02020603050405020304" pitchFamily="18" charset="0"/>
              </a:rPr>
              <a:t>从低位到高位串行地输出“和”数。　　</a:t>
            </a:r>
          </a:p>
        </p:txBody>
      </p: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22225" y="1524000"/>
            <a:ext cx="46355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zh-CN" altLang="en-US" sz="2000">
                <a:latin typeface="Times New Roman" panose="02020603050405020304" pitchFamily="18" charset="0"/>
              </a:rPr>
              <a:t>时钟节拍：</a:t>
            </a:r>
            <a:r>
              <a:rPr kumimoji="1" lang="en-US" altLang="zh-CN" sz="2000">
                <a:latin typeface="Times New Roman" panose="02020603050405020304" pitchFamily="18" charset="0"/>
              </a:rPr>
              <a:t>1</a:t>
            </a:r>
            <a:r>
              <a:rPr kumimoji="1" lang="zh-CN" altLang="en-US" sz="2000">
                <a:latin typeface="Times New Roman" panose="02020603050405020304" pitchFamily="18" charset="0"/>
              </a:rPr>
              <a:t>　</a:t>
            </a:r>
            <a:r>
              <a:rPr kumimoji="1" lang="en-US" altLang="zh-CN" sz="2000">
                <a:latin typeface="Times New Roman" panose="02020603050405020304" pitchFamily="18" charset="0"/>
              </a:rPr>
              <a:t>2</a:t>
            </a:r>
            <a:r>
              <a:rPr kumimoji="1" lang="zh-CN" altLang="en-US" sz="2000">
                <a:latin typeface="Times New Roman" panose="02020603050405020304" pitchFamily="18" charset="0"/>
              </a:rPr>
              <a:t>　</a:t>
            </a:r>
            <a:r>
              <a:rPr kumimoji="1" lang="en-US" altLang="zh-CN" sz="2000">
                <a:latin typeface="Times New Roman" panose="02020603050405020304" pitchFamily="18" charset="0"/>
              </a:rPr>
              <a:t>3</a:t>
            </a:r>
            <a:r>
              <a:rPr kumimoji="1" lang="zh-CN" altLang="en-US" sz="2000">
                <a:latin typeface="Times New Roman" panose="02020603050405020304" pitchFamily="18" charset="0"/>
              </a:rPr>
              <a:t>　</a:t>
            </a:r>
            <a:r>
              <a:rPr kumimoji="1" lang="en-US" altLang="zh-CN" sz="2000">
                <a:latin typeface="Times New Roman" panose="02020603050405020304" pitchFamily="18" charset="0"/>
              </a:rPr>
              <a:t>4</a:t>
            </a:r>
            <a:r>
              <a:rPr kumimoji="1" lang="zh-CN" altLang="en-US" sz="2000">
                <a:latin typeface="Times New Roman" panose="02020603050405020304" pitchFamily="18" charset="0"/>
              </a:rPr>
              <a:t>　</a:t>
            </a:r>
            <a:r>
              <a:rPr kumimoji="1" lang="en-US" altLang="zh-CN" sz="2000">
                <a:latin typeface="Times New Roman" panose="02020603050405020304" pitchFamily="18" charset="0"/>
              </a:rPr>
              <a:t>5</a:t>
            </a:r>
            <a:r>
              <a:rPr kumimoji="1" lang="zh-CN" altLang="en-US" sz="2000">
                <a:latin typeface="Times New Roman" panose="02020603050405020304" pitchFamily="18" charset="0"/>
              </a:rPr>
              <a:t>　</a:t>
            </a:r>
            <a:r>
              <a:rPr kumimoji="1" lang="en-US" altLang="zh-CN" sz="2000">
                <a:latin typeface="Times New Roman" panose="02020603050405020304" pitchFamily="18" charset="0"/>
              </a:rPr>
              <a:t>6</a:t>
            </a:r>
            <a:r>
              <a:rPr kumimoji="1" lang="zh-CN" altLang="en-US" sz="2000">
                <a:latin typeface="Times New Roman" panose="02020603050405020304" pitchFamily="18" charset="0"/>
              </a:rPr>
              <a:t>　</a:t>
            </a:r>
            <a:r>
              <a:rPr kumimoji="1" lang="en-US" altLang="zh-CN" sz="2000">
                <a:latin typeface="Times New Roman" panose="02020603050405020304" pitchFamily="18" charset="0"/>
              </a:rPr>
              <a:t>7</a:t>
            </a:r>
            <a:r>
              <a:rPr kumimoji="1" lang="zh-CN" altLang="en-US" sz="2000">
                <a:latin typeface="Times New Roman" panose="02020603050405020304" pitchFamily="18" charset="0"/>
              </a:rPr>
              <a:t>　</a:t>
            </a:r>
            <a:r>
              <a:rPr kumimoji="1" lang="en-US" altLang="zh-CN" sz="2000">
                <a:latin typeface="Times New Roman" panose="02020603050405020304" pitchFamily="18" charset="0"/>
              </a:rPr>
              <a:t>8</a:t>
            </a:r>
          </a:p>
          <a:p>
            <a:pPr algn="just" eaLnBrk="1" hangingPunct="1"/>
            <a:r>
              <a:rPr kumimoji="1" lang="zh-CN" altLang="en-US" sz="2000">
                <a:latin typeface="Times New Roman" panose="02020603050405020304" pitchFamily="18" charset="0"/>
              </a:rPr>
              <a:t>输入</a:t>
            </a:r>
            <a:r>
              <a:rPr kumimoji="1" lang="en-US" altLang="zh-CN" sz="2000">
                <a:latin typeface="Times New Roman" panose="02020603050405020304" pitchFamily="18" charset="0"/>
              </a:rPr>
              <a:t>x</a:t>
            </a:r>
            <a:r>
              <a:rPr kumimoji="1" lang="en-US" altLang="zh-CN" sz="2000" baseline="-25000">
                <a:latin typeface="Times New Roman" panose="02020603050405020304" pitchFamily="18" charset="0"/>
              </a:rPr>
              <a:t>1</a:t>
            </a:r>
            <a:r>
              <a:rPr kumimoji="1" lang="zh-CN" altLang="en-US" sz="2000">
                <a:latin typeface="Times New Roman" panose="02020603050405020304" pitchFamily="18" charset="0"/>
              </a:rPr>
              <a:t>：　</a:t>
            </a:r>
            <a:r>
              <a:rPr kumimoji="1" lang="en-US" altLang="zh-CN" sz="2000">
                <a:latin typeface="Times New Roman" panose="02020603050405020304" pitchFamily="18" charset="0"/>
              </a:rPr>
              <a:t>0</a:t>
            </a:r>
            <a:r>
              <a:rPr kumimoji="1" lang="zh-CN" altLang="en-US" sz="2000">
                <a:latin typeface="Times New Roman" panose="02020603050405020304" pitchFamily="18" charset="0"/>
              </a:rPr>
              <a:t>　</a:t>
            </a:r>
            <a:r>
              <a:rPr kumimoji="1" lang="en-US" altLang="zh-CN" sz="2000">
                <a:latin typeface="Times New Roman" panose="02020603050405020304" pitchFamily="18" charset="0"/>
              </a:rPr>
              <a:t>0</a:t>
            </a:r>
            <a:r>
              <a:rPr kumimoji="1" lang="zh-CN" altLang="en-US" sz="2000">
                <a:latin typeface="Times New Roman" panose="02020603050405020304" pitchFamily="18" charset="0"/>
              </a:rPr>
              <a:t>　</a:t>
            </a:r>
            <a:r>
              <a:rPr kumimoji="1" lang="en-US" altLang="zh-CN" sz="2000">
                <a:latin typeface="Times New Roman" panose="02020603050405020304" pitchFamily="18" charset="0"/>
              </a:rPr>
              <a:t>1</a:t>
            </a:r>
            <a:r>
              <a:rPr kumimoji="1" lang="zh-CN" altLang="en-US" sz="2000">
                <a:latin typeface="Times New Roman" panose="02020603050405020304" pitchFamily="18" charset="0"/>
              </a:rPr>
              <a:t>　</a:t>
            </a:r>
            <a:r>
              <a:rPr kumimoji="1" lang="en-US" altLang="zh-CN" sz="2000">
                <a:latin typeface="Times New Roman" panose="02020603050405020304" pitchFamily="18" charset="0"/>
              </a:rPr>
              <a:t>1</a:t>
            </a:r>
            <a:r>
              <a:rPr kumimoji="1" lang="zh-CN" altLang="en-US" sz="2000">
                <a:latin typeface="Times New Roman" panose="02020603050405020304" pitchFamily="18" charset="0"/>
              </a:rPr>
              <a:t>　</a:t>
            </a:r>
            <a:r>
              <a:rPr kumimoji="1" lang="en-US" altLang="zh-CN" sz="2000">
                <a:latin typeface="Times New Roman" panose="02020603050405020304" pitchFamily="18" charset="0"/>
              </a:rPr>
              <a:t>0</a:t>
            </a:r>
            <a:r>
              <a:rPr kumimoji="1" lang="zh-CN" altLang="en-US" sz="2000">
                <a:latin typeface="Times New Roman" panose="02020603050405020304" pitchFamily="18" charset="0"/>
              </a:rPr>
              <a:t>　</a:t>
            </a:r>
            <a:r>
              <a:rPr kumimoji="1" lang="en-US" altLang="zh-CN" sz="2000">
                <a:latin typeface="Times New Roman" panose="02020603050405020304" pitchFamily="18" charset="0"/>
              </a:rPr>
              <a:t>1</a:t>
            </a:r>
            <a:r>
              <a:rPr kumimoji="1" lang="zh-CN" altLang="en-US" sz="2000">
                <a:latin typeface="Times New Roman" panose="02020603050405020304" pitchFamily="18" charset="0"/>
              </a:rPr>
              <a:t>　</a:t>
            </a:r>
            <a:r>
              <a:rPr kumimoji="1" lang="en-US" altLang="zh-CN" sz="2000">
                <a:latin typeface="Times New Roman" panose="02020603050405020304" pitchFamily="18" charset="0"/>
              </a:rPr>
              <a:t>1</a:t>
            </a:r>
            <a:r>
              <a:rPr kumimoji="1" lang="zh-CN" altLang="en-US" sz="2000">
                <a:latin typeface="Times New Roman" panose="02020603050405020304" pitchFamily="18" charset="0"/>
              </a:rPr>
              <a:t>　</a:t>
            </a:r>
            <a:r>
              <a:rPr kumimoji="1" lang="en-US" altLang="zh-CN" sz="2000">
                <a:latin typeface="Times New Roman" panose="02020603050405020304" pitchFamily="18" charset="0"/>
              </a:rPr>
              <a:t>0</a:t>
            </a:r>
          </a:p>
          <a:p>
            <a:pPr algn="just" eaLnBrk="1" hangingPunct="1"/>
            <a:r>
              <a:rPr kumimoji="1" lang="zh-CN" altLang="en-US" sz="2000">
                <a:latin typeface="Times New Roman" panose="02020603050405020304" pitchFamily="18" charset="0"/>
              </a:rPr>
              <a:t>输入</a:t>
            </a:r>
            <a:r>
              <a:rPr kumimoji="1" lang="en-US" altLang="zh-CN" sz="2000">
                <a:latin typeface="Times New Roman" panose="02020603050405020304" pitchFamily="18" charset="0"/>
              </a:rPr>
              <a:t>x</a:t>
            </a:r>
            <a:r>
              <a:rPr kumimoji="1" lang="en-US" altLang="zh-CN" sz="2000" baseline="-25000">
                <a:latin typeface="Times New Roman" panose="02020603050405020304" pitchFamily="18" charset="0"/>
              </a:rPr>
              <a:t>2</a:t>
            </a:r>
            <a:r>
              <a:rPr kumimoji="1" lang="zh-CN" altLang="en-US" sz="2000">
                <a:latin typeface="Times New Roman" panose="02020603050405020304" pitchFamily="18" charset="0"/>
              </a:rPr>
              <a:t>：　</a:t>
            </a:r>
            <a:r>
              <a:rPr kumimoji="1" lang="en-US" altLang="zh-CN" sz="2000">
                <a:latin typeface="Times New Roman" panose="02020603050405020304" pitchFamily="18" charset="0"/>
              </a:rPr>
              <a:t>0</a:t>
            </a:r>
            <a:r>
              <a:rPr kumimoji="1" lang="zh-CN" altLang="en-US" sz="2000">
                <a:latin typeface="Times New Roman" panose="02020603050405020304" pitchFamily="18" charset="0"/>
              </a:rPr>
              <a:t>　</a:t>
            </a:r>
            <a:r>
              <a:rPr kumimoji="1" lang="en-US" altLang="zh-CN" sz="2000">
                <a:latin typeface="Times New Roman" panose="02020603050405020304" pitchFamily="18" charset="0"/>
              </a:rPr>
              <a:t>1</a:t>
            </a:r>
            <a:r>
              <a:rPr kumimoji="1" lang="zh-CN" altLang="en-US" sz="2000">
                <a:latin typeface="Times New Roman" panose="02020603050405020304" pitchFamily="18" charset="0"/>
              </a:rPr>
              <a:t>　</a:t>
            </a:r>
            <a:r>
              <a:rPr kumimoji="1" lang="en-US" altLang="zh-CN" sz="2000">
                <a:latin typeface="Times New Roman" panose="02020603050405020304" pitchFamily="18" charset="0"/>
              </a:rPr>
              <a:t>0</a:t>
            </a:r>
            <a:r>
              <a:rPr kumimoji="1" lang="zh-CN" altLang="en-US" sz="2000">
                <a:latin typeface="Times New Roman" panose="02020603050405020304" pitchFamily="18" charset="0"/>
              </a:rPr>
              <a:t>　</a:t>
            </a:r>
            <a:r>
              <a:rPr kumimoji="1" lang="en-US" altLang="zh-CN" sz="2000">
                <a:latin typeface="Times New Roman" panose="02020603050405020304" pitchFamily="18" charset="0"/>
              </a:rPr>
              <a:t>1</a:t>
            </a:r>
            <a:r>
              <a:rPr kumimoji="1" lang="zh-CN" altLang="en-US" sz="2000">
                <a:latin typeface="Times New Roman" panose="02020603050405020304" pitchFamily="18" charset="0"/>
              </a:rPr>
              <a:t>　</a:t>
            </a:r>
            <a:r>
              <a:rPr kumimoji="1" lang="en-US" altLang="zh-CN" sz="2000">
                <a:latin typeface="Times New Roman" panose="02020603050405020304" pitchFamily="18" charset="0"/>
              </a:rPr>
              <a:t>1</a:t>
            </a:r>
            <a:r>
              <a:rPr kumimoji="1" lang="zh-CN" altLang="en-US" sz="2000">
                <a:latin typeface="Times New Roman" panose="02020603050405020304" pitchFamily="18" charset="0"/>
              </a:rPr>
              <a:t>　</a:t>
            </a:r>
            <a:r>
              <a:rPr kumimoji="1" lang="en-US" altLang="zh-CN" sz="2000">
                <a:latin typeface="Times New Roman" panose="02020603050405020304" pitchFamily="18" charset="0"/>
              </a:rPr>
              <a:t>1</a:t>
            </a:r>
            <a:r>
              <a:rPr kumimoji="1" lang="zh-CN" altLang="en-US" sz="2000">
                <a:latin typeface="Times New Roman" panose="02020603050405020304" pitchFamily="18" charset="0"/>
              </a:rPr>
              <a:t>　</a:t>
            </a:r>
            <a:r>
              <a:rPr kumimoji="1" lang="en-US" altLang="zh-CN" sz="2000">
                <a:latin typeface="Times New Roman" panose="02020603050405020304" pitchFamily="18" charset="0"/>
              </a:rPr>
              <a:t>0</a:t>
            </a:r>
            <a:r>
              <a:rPr kumimoji="1" lang="zh-CN" altLang="en-US" sz="2000">
                <a:latin typeface="Times New Roman" panose="02020603050405020304" pitchFamily="18" charset="0"/>
              </a:rPr>
              <a:t>　</a:t>
            </a:r>
            <a:r>
              <a:rPr kumimoji="1" lang="en-US" altLang="zh-CN" sz="2000">
                <a:latin typeface="Times New Roman" panose="02020603050405020304" pitchFamily="18" charset="0"/>
              </a:rPr>
              <a:t>0</a:t>
            </a:r>
          </a:p>
          <a:p>
            <a:pPr algn="just" eaLnBrk="1" hangingPunct="1"/>
            <a:r>
              <a:rPr kumimoji="1" lang="zh-CN" altLang="en-US" sz="2000">
                <a:latin typeface="Times New Roman" panose="02020603050405020304" pitchFamily="18" charset="0"/>
              </a:rPr>
              <a:t>状态 </a:t>
            </a:r>
            <a:r>
              <a:rPr kumimoji="1" lang="en-US" altLang="zh-CN" sz="2000">
                <a:latin typeface="Times New Roman" panose="02020603050405020304" pitchFamily="18" charset="0"/>
              </a:rPr>
              <a:t>y</a:t>
            </a:r>
            <a:r>
              <a:rPr kumimoji="1" lang="en-US" altLang="zh-CN" sz="2000" baseline="30000">
                <a:latin typeface="Times New Roman" panose="02020603050405020304" pitchFamily="18" charset="0"/>
              </a:rPr>
              <a:t>n+1</a:t>
            </a:r>
            <a:r>
              <a:rPr kumimoji="1" lang="zh-CN" altLang="en-US" sz="2000">
                <a:latin typeface="Times New Roman" panose="02020603050405020304" pitchFamily="18" charset="0"/>
              </a:rPr>
              <a:t>：     </a:t>
            </a:r>
            <a:r>
              <a:rPr kumimoji="1" lang="en-US" altLang="zh-CN" sz="2000">
                <a:latin typeface="Times New Roman" panose="02020603050405020304" pitchFamily="18" charset="0"/>
              </a:rPr>
              <a:t>0   0</a:t>
            </a:r>
            <a:r>
              <a:rPr kumimoji="1" lang="zh-CN" altLang="en-US" sz="2000">
                <a:latin typeface="Times New Roman" panose="02020603050405020304" pitchFamily="18" charset="0"/>
              </a:rPr>
              <a:t>　</a:t>
            </a:r>
            <a:r>
              <a:rPr kumimoji="1" lang="en-US" altLang="zh-CN" sz="2000">
                <a:latin typeface="Times New Roman" panose="02020603050405020304" pitchFamily="18" charset="0"/>
              </a:rPr>
              <a:t>0</a:t>
            </a:r>
            <a:r>
              <a:rPr kumimoji="1" lang="zh-CN" altLang="en-US" sz="2000">
                <a:latin typeface="Times New Roman" panose="02020603050405020304" pitchFamily="18" charset="0"/>
              </a:rPr>
              <a:t>　</a:t>
            </a:r>
            <a:r>
              <a:rPr kumimoji="1" lang="en-US" altLang="zh-CN" sz="2000">
                <a:latin typeface="Times New Roman" panose="02020603050405020304" pitchFamily="18" charset="0"/>
              </a:rPr>
              <a:t>0</a:t>
            </a:r>
            <a:r>
              <a:rPr kumimoji="1" lang="zh-CN" altLang="en-US" sz="2000">
                <a:latin typeface="Times New Roman" panose="02020603050405020304" pitchFamily="18" charset="0"/>
              </a:rPr>
              <a:t>　</a:t>
            </a:r>
            <a:r>
              <a:rPr kumimoji="1" lang="en-US" altLang="zh-CN" sz="2000">
                <a:latin typeface="Times New Roman" panose="02020603050405020304" pitchFamily="18" charset="0"/>
              </a:rPr>
              <a:t>1</a:t>
            </a:r>
            <a:r>
              <a:rPr kumimoji="1" lang="zh-CN" altLang="en-US" sz="2000">
                <a:latin typeface="Times New Roman" panose="02020603050405020304" pitchFamily="18" charset="0"/>
              </a:rPr>
              <a:t>　</a:t>
            </a:r>
            <a:r>
              <a:rPr kumimoji="1" lang="en-US" altLang="zh-CN" sz="2000">
                <a:latin typeface="Times New Roman" panose="02020603050405020304" pitchFamily="18" charset="0"/>
              </a:rPr>
              <a:t>1</a:t>
            </a:r>
            <a:r>
              <a:rPr kumimoji="1" lang="zh-CN" altLang="en-US" sz="2000">
                <a:latin typeface="Times New Roman" panose="02020603050405020304" pitchFamily="18" charset="0"/>
              </a:rPr>
              <a:t>　</a:t>
            </a:r>
            <a:r>
              <a:rPr kumimoji="1" lang="en-US" altLang="zh-CN" sz="2000">
                <a:latin typeface="Times New Roman" panose="02020603050405020304" pitchFamily="18" charset="0"/>
              </a:rPr>
              <a:t>1</a:t>
            </a:r>
            <a:r>
              <a:rPr kumimoji="1" lang="zh-CN" altLang="en-US" sz="2000">
                <a:latin typeface="Times New Roman" panose="02020603050405020304" pitchFamily="18" charset="0"/>
              </a:rPr>
              <a:t>　</a:t>
            </a:r>
            <a:r>
              <a:rPr kumimoji="1" lang="en-US" altLang="zh-CN" sz="2000">
                <a:latin typeface="Times New Roman" panose="02020603050405020304" pitchFamily="18" charset="0"/>
              </a:rPr>
              <a:t>1</a:t>
            </a:r>
          </a:p>
          <a:p>
            <a:pPr algn="just" eaLnBrk="1" hangingPunct="1"/>
            <a:r>
              <a:rPr kumimoji="1" lang="zh-CN" altLang="en-US" sz="2000">
                <a:latin typeface="Times New Roman" panose="02020603050405020304" pitchFamily="18" charset="0"/>
              </a:rPr>
              <a:t>输出</a:t>
            </a:r>
            <a:r>
              <a:rPr kumimoji="1" lang="en-US" altLang="zh-CN" sz="2000">
                <a:latin typeface="Times New Roman" panose="02020603050405020304" pitchFamily="18" charset="0"/>
              </a:rPr>
              <a:t>Z </a:t>
            </a:r>
            <a:r>
              <a:rPr kumimoji="1" lang="zh-CN" altLang="en-US" sz="2000">
                <a:latin typeface="Times New Roman" panose="02020603050405020304" pitchFamily="18" charset="0"/>
              </a:rPr>
              <a:t>：　</a:t>
            </a:r>
            <a:r>
              <a:rPr kumimoji="1" lang="en-US" altLang="zh-CN" sz="2000">
                <a:latin typeface="Times New Roman" panose="02020603050405020304" pitchFamily="18" charset="0"/>
              </a:rPr>
              <a:t>0</a:t>
            </a:r>
            <a:r>
              <a:rPr kumimoji="1" lang="zh-CN" altLang="en-US" sz="2000">
                <a:latin typeface="Times New Roman" panose="02020603050405020304" pitchFamily="18" charset="0"/>
              </a:rPr>
              <a:t>　</a:t>
            </a:r>
            <a:r>
              <a:rPr kumimoji="1" lang="en-US" altLang="zh-CN" sz="2000">
                <a:latin typeface="Times New Roman" panose="02020603050405020304" pitchFamily="18" charset="0"/>
              </a:rPr>
              <a:t>1</a:t>
            </a:r>
            <a:r>
              <a:rPr kumimoji="1" lang="zh-CN" altLang="en-US" sz="2000">
                <a:latin typeface="Times New Roman" panose="02020603050405020304" pitchFamily="18" charset="0"/>
              </a:rPr>
              <a:t>　</a:t>
            </a:r>
            <a:r>
              <a:rPr kumimoji="1" lang="en-US" altLang="zh-CN" sz="2000">
                <a:latin typeface="Times New Roman" panose="02020603050405020304" pitchFamily="18" charset="0"/>
              </a:rPr>
              <a:t>1</a:t>
            </a:r>
            <a:r>
              <a:rPr kumimoji="1" lang="zh-CN" altLang="en-US" sz="2000">
                <a:latin typeface="Times New Roman" panose="02020603050405020304" pitchFamily="18" charset="0"/>
              </a:rPr>
              <a:t>　</a:t>
            </a:r>
            <a:r>
              <a:rPr kumimoji="1" lang="en-US" altLang="zh-CN" sz="2000">
                <a:latin typeface="Times New Roman" panose="02020603050405020304" pitchFamily="18" charset="0"/>
              </a:rPr>
              <a:t>0</a:t>
            </a:r>
            <a:r>
              <a:rPr kumimoji="1" lang="zh-CN" altLang="en-US" sz="2000">
                <a:latin typeface="Times New Roman" panose="02020603050405020304" pitchFamily="18" charset="0"/>
              </a:rPr>
              <a:t>　</a:t>
            </a:r>
            <a:r>
              <a:rPr kumimoji="1" lang="en-US" altLang="zh-CN" sz="2000">
                <a:latin typeface="Times New Roman" panose="02020603050405020304" pitchFamily="18" charset="0"/>
              </a:rPr>
              <a:t>0</a:t>
            </a:r>
            <a:r>
              <a:rPr kumimoji="1" lang="zh-CN" altLang="en-US" sz="2000">
                <a:latin typeface="Times New Roman" panose="02020603050405020304" pitchFamily="18" charset="0"/>
              </a:rPr>
              <a:t>　</a:t>
            </a:r>
            <a:r>
              <a:rPr kumimoji="1" lang="en-US" altLang="zh-CN" sz="2000">
                <a:latin typeface="Times New Roman" panose="02020603050405020304" pitchFamily="18" charset="0"/>
              </a:rPr>
              <a:t>1</a:t>
            </a:r>
            <a:r>
              <a:rPr kumimoji="1" lang="zh-CN" altLang="en-US" sz="2000">
                <a:latin typeface="Times New Roman" panose="02020603050405020304" pitchFamily="18" charset="0"/>
              </a:rPr>
              <a:t>　</a:t>
            </a:r>
            <a:r>
              <a:rPr kumimoji="1" lang="en-US" altLang="zh-CN" sz="2000">
                <a:latin typeface="Times New Roman" panose="02020603050405020304" pitchFamily="18" charset="0"/>
              </a:rPr>
              <a:t>0</a:t>
            </a:r>
            <a:r>
              <a:rPr kumimoji="1" lang="zh-CN" altLang="en-US" sz="2000">
                <a:latin typeface="Times New Roman" panose="02020603050405020304" pitchFamily="18" charset="0"/>
              </a:rPr>
              <a:t>　</a:t>
            </a:r>
            <a:r>
              <a:rPr kumimoji="1" lang="en-US" altLang="zh-CN" sz="2000">
                <a:latin typeface="Times New Roman" panose="02020603050405020304" pitchFamily="18" charset="0"/>
              </a:rPr>
              <a:t>1</a:t>
            </a:r>
          </a:p>
        </p:txBody>
      </p:sp>
      <p:sp>
        <p:nvSpPr>
          <p:cNvPr id="46092" name="AutoShape 12"/>
          <p:cNvSpPr>
            <a:spLocks noChangeArrowheads="1"/>
          </p:cNvSpPr>
          <p:nvPr/>
        </p:nvSpPr>
        <p:spPr bwMode="auto">
          <a:xfrm rot="5395979">
            <a:off x="3352800" y="3200400"/>
            <a:ext cx="609600" cy="457200"/>
          </a:xfrm>
          <a:custGeom>
            <a:avLst/>
            <a:gdLst>
              <a:gd name="T0" fmla="*/ 435441 w 21600"/>
              <a:gd name="T1" fmla="*/ 0 h 21600"/>
              <a:gd name="T2" fmla="*/ 261253 w 21600"/>
              <a:gd name="T3" fmla="*/ 152400 h 21600"/>
              <a:gd name="T4" fmla="*/ 0 w 21600"/>
              <a:gd name="T5" fmla="*/ 381021 h 21600"/>
              <a:gd name="T6" fmla="*/ 261253 w 21600"/>
              <a:gd name="T7" fmla="*/ 457200 h 21600"/>
              <a:gd name="T8" fmla="*/ 522506 w 21600"/>
              <a:gd name="T9" fmla="*/ 317500 h 21600"/>
              <a:gd name="T10" fmla="*/ 609600 w 21600"/>
              <a:gd name="T11" fmla="*/ 1524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00CCFF"/>
          </a:solidFill>
          <a:ln w="28575">
            <a:solidFill>
              <a:schemeClr val="tx1"/>
            </a:solidFill>
            <a:miter lim="800000"/>
            <a:headEnd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44039" name="Picture 13" descr="Right_Green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500" y="6262688"/>
            <a:ext cx="342900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0" name="Picture 14" descr="Left_Green">
            <a:hlinkClick r:id="" action="ppaction://hlinkshowjump?jump=previousslide"/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6262688"/>
            <a:ext cx="342900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4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4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9" grpId="0" autoUpdateAnimBg="0"/>
      <p:bldP spid="46090" grpId="0" autoUpdateAnimBg="0"/>
      <p:bldP spid="46091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50F4C7E-1E71-4FE4-835E-372C80373768}" type="slidenum">
              <a:rPr lang="en-US" altLang="zh-CN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28</a:t>
            </a:fld>
            <a:endParaRPr lang="en-US" altLang="zh-CN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22563" name="Rectangle 3"/>
          <p:cNvSpPr>
            <a:spLocks noChangeArrowheads="1"/>
          </p:cNvSpPr>
          <p:nvPr>
            <p:ph type="body" idx="1"/>
          </p:nvPr>
        </p:nvSpPr>
        <p:spPr>
          <a:xfrm>
            <a:off x="1371600" y="990600"/>
            <a:ext cx="7239000" cy="5334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just" eaLnBrk="1" hangingPunct="1">
              <a:buFont typeface="Monotype Sorts"/>
              <a:buNone/>
            </a:pPr>
            <a:r>
              <a:rPr lang="zh-CN" altLang="en-US" sz="2000" b="1" smtClean="0">
                <a:solidFill>
                  <a:srgbClr val="FF0000"/>
                </a:solidFill>
              </a:rPr>
              <a:t>例 </a:t>
            </a:r>
            <a:r>
              <a:rPr lang="zh-CN" altLang="en-US" sz="2000" b="1" smtClean="0"/>
              <a:t>试用代数法分析图示的时序逻辑电路。</a:t>
            </a:r>
            <a:endParaRPr lang="zh-CN" altLang="en-US" sz="2000" smtClean="0"/>
          </a:p>
        </p:txBody>
      </p:sp>
      <p:sp>
        <p:nvSpPr>
          <p:cNvPr id="322564" name="Rectangle 4"/>
          <p:cNvSpPr>
            <a:spLocks noChangeArrowheads="1"/>
          </p:cNvSpPr>
          <p:nvPr/>
        </p:nvSpPr>
        <p:spPr bwMode="auto">
          <a:xfrm>
            <a:off x="179388" y="4076700"/>
            <a:ext cx="7772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1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Monotype Sorts"/>
              <a:buNone/>
            </a:pPr>
            <a:r>
              <a:rPr lang="zh-CN" altLang="en-US" sz="2400" b="1">
                <a:solidFill>
                  <a:schemeClr val="accent2"/>
                </a:solidFill>
                <a:latin typeface="Calibri" panose="020F0502020204030204" pitchFamily="34" charset="0"/>
              </a:rPr>
              <a:t>解：该电路为同步时序逻辑电路</a:t>
            </a:r>
          </a:p>
          <a:p>
            <a:pPr algn="just" eaLnBrk="1" hangingPunct="1">
              <a:lnSpc>
                <a:spcPct val="131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Monotype Sorts"/>
              <a:buNone/>
            </a:pPr>
            <a:r>
              <a:rPr lang="zh-CN" altLang="en-US" sz="2400" b="1">
                <a:solidFill>
                  <a:schemeClr val="accent2"/>
                </a:solidFill>
                <a:latin typeface="Calibri" panose="020F0502020204030204" pitchFamily="34" charset="0"/>
              </a:rPr>
              <a:t>（</a:t>
            </a:r>
            <a:r>
              <a:rPr lang="en-US" altLang="zh-CN" sz="2400" b="1">
                <a:solidFill>
                  <a:schemeClr val="accent2"/>
                </a:solidFill>
                <a:latin typeface="Calibri" panose="020F0502020204030204" pitchFamily="34" charset="0"/>
              </a:rPr>
              <a:t>1.1</a:t>
            </a:r>
            <a:r>
              <a:rPr lang="zh-CN" altLang="en-US" sz="2400" b="1">
                <a:solidFill>
                  <a:schemeClr val="accent2"/>
                </a:solidFill>
                <a:latin typeface="Calibri" panose="020F0502020204030204" pitchFamily="34" charset="0"/>
              </a:rPr>
              <a:t>）写出输出函数表达式：</a:t>
            </a:r>
            <a:r>
              <a:rPr lang="zh-CN" altLang="en-US" sz="2400" b="1">
                <a:latin typeface="Calibri" panose="020F0502020204030204" pitchFamily="34" charset="0"/>
              </a:rPr>
              <a:t>                               </a:t>
            </a:r>
            <a:endParaRPr lang="zh-CN" altLang="en-US" sz="2400">
              <a:latin typeface="Calibri" panose="020F0502020204030204" pitchFamily="34" charset="0"/>
            </a:endParaRPr>
          </a:p>
        </p:txBody>
      </p:sp>
      <p:sp>
        <p:nvSpPr>
          <p:cNvPr id="2059" name="Rectangle 13"/>
          <p:cNvSpPr>
            <a:spLocks noChangeArrowheads="1"/>
          </p:cNvSpPr>
          <p:nvPr/>
        </p:nvSpPr>
        <p:spPr bwMode="auto">
          <a:xfrm>
            <a:off x="3641725" y="2459038"/>
            <a:ext cx="777875" cy="931862"/>
          </a:xfrm>
          <a:prstGeom prst="rect">
            <a:avLst/>
          </a:prstGeom>
          <a:noFill/>
          <a:ln w="15875">
            <a:solidFill>
              <a:srgbClr val="FF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2060" name="Rectangle 14"/>
          <p:cNvSpPr>
            <a:spLocks noChangeArrowheads="1"/>
          </p:cNvSpPr>
          <p:nvPr/>
        </p:nvSpPr>
        <p:spPr bwMode="auto">
          <a:xfrm>
            <a:off x="5664200" y="2427288"/>
            <a:ext cx="777875" cy="933450"/>
          </a:xfrm>
          <a:prstGeom prst="rect">
            <a:avLst/>
          </a:prstGeom>
          <a:noFill/>
          <a:ln w="15875">
            <a:solidFill>
              <a:srgbClr val="FF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2061" name="Rectangle 15"/>
          <p:cNvSpPr>
            <a:spLocks noChangeArrowheads="1"/>
          </p:cNvSpPr>
          <p:nvPr/>
        </p:nvSpPr>
        <p:spPr bwMode="auto">
          <a:xfrm>
            <a:off x="6954838" y="2365375"/>
            <a:ext cx="311150" cy="434975"/>
          </a:xfrm>
          <a:prstGeom prst="rect">
            <a:avLst/>
          </a:prstGeom>
          <a:noFill/>
          <a:ln w="15875">
            <a:solidFill>
              <a:srgbClr val="FF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2062" name="Rectangle 16"/>
          <p:cNvSpPr>
            <a:spLocks noChangeArrowheads="1"/>
          </p:cNvSpPr>
          <p:nvPr/>
        </p:nvSpPr>
        <p:spPr bwMode="auto">
          <a:xfrm>
            <a:off x="4856163" y="2381250"/>
            <a:ext cx="311150" cy="434975"/>
          </a:xfrm>
          <a:prstGeom prst="rect">
            <a:avLst/>
          </a:prstGeom>
          <a:noFill/>
          <a:ln w="15875">
            <a:solidFill>
              <a:srgbClr val="FF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2063" name="Rectangle 17"/>
          <p:cNvSpPr>
            <a:spLocks noChangeArrowheads="1"/>
          </p:cNvSpPr>
          <p:nvPr/>
        </p:nvSpPr>
        <p:spPr bwMode="auto">
          <a:xfrm>
            <a:off x="2554288" y="2536825"/>
            <a:ext cx="311150" cy="434975"/>
          </a:xfrm>
          <a:prstGeom prst="rect">
            <a:avLst/>
          </a:prstGeom>
          <a:noFill/>
          <a:ln w="15875">
            <a:solidFill>
              <a:srgbClr val="FF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2064" name="Rectangle 18"/>
          <p:cNvSpPr>
            <a:spLocks noChangeArrowheads="1"/>
          </p:cNvSpPr>
          <p:nvPr/>
        </p:nvSpPr>
        <p:spPr bwMode="auto">
          <a:xfrm>
            <a:off x="1870075" y="2832100"/>
            <a:ext cx="295275" cy="434975"/>
          </a:xfrm>
          <a:prstGeom prst="rect">
            <a:avLst/>
          </a:prstGeom>
          <a:noFill/>
          <a:ln w="15875">
            <a:solidFill>
              <a:srgbClr val="FF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2065" name="Line 19"/>
          <p:cNvSpPr>
            <a:spLocks noChangeShapeType="1"/>
          </p:cNvSpPr>
          <p:nvPr/>
        </p:nvSpPr>
        <p:spPr bwMode="auto">
          <a:xfrm>
            <a:off x="7265988" y="2676525"/>
            <a:ext cx="217487" cy="1588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6" name="Oval 20"/>
          <p:cNvSpPr>
            <a:spLocks noChangeArrowheads="1"/>
          </p:cNvSpPr>
          <p:nvPr/>
        </p:nvSpPr>
        <p:spPr bwMode="auto">
          <a:xfrm>
            <a:off x="7453313" y="2644775"/>
            <a:ext cx="61912" cy="61913"/>
          </a:xfrm>
          <a:prstGeom prst="ellipse">
            <a:avLst/>
          </a:prstGeom>
          <a:solidFill>
            <a:srgbClr val="FF0000"/>
          </a:solidFill>
          <a:ln w="1587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2067" name="Line 21"/>
          <p:cNvSpPr>
            <a:spLocks noChangeShapeType="1"/>
          </p:cNvSpPr>
          <p:nvPr/>
        </p:nvSpPr>
        <p:spPr bwMode="auto">
          <a:xfrm flipH="1">
            <a:off x="3222625" y="3143250"/>
            <a:ext cx="263525" cy="1588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8" name="Line 22"/>
          <p:cNvSpPr>
            <a:spLocks noChangeShapeType="1"/>
          </p:cNvSpPr>
          <p:nvPr/>
        </p:nvSpPr>
        <p:spPr bwMode="auto">
          <a:xfrm flipV="1">
            <a:off x="3222625" y="2008188"/>
            <a:ext cx="1588" cy="1135062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9" name="Line 23"/>
          <p:cNvSpPr>
            <a:spLocks noChangeShapeType="1"/>
          </p:cNvSpPr>
          <p:nvPr/>
        </p:nvSpPr>
        <p:spPr bwMode="auto">
          <a:xfrm>
            <a:off x="3222625" y="2008188"/>
            <a:ext cx="4246563" cy="1587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0" name="Line 24"/>
          <p:cNvSpPr>
            <a:spLocks noChangeShapeType="1"/>
          </p:cNvSpPr>
          <p:nvPr/>
        </p:nvSpPr>
        <p:spPr bwMode="auto">
          <a:xfrm>
            <a:off x="7469188" y="2008188"/>
            <a:ext cx="1587" cy="481012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1" name="Line 25"/>
          <p:cNvSpPr>
            <a:spLocks noChangeShapeType="1"/>
          </p:cNvSpPr>
          <p:nvPr/>
        </p:nvSpPr>
        <p:spPr bwMode="auto">
          <a:xfrm flipH="1">
            <a:off x="7281863" y="2489200"/>
            <a:ext cx="187325" cy="1588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2" name="Line 26"/>
          <p:cNvSpPr>
            <a:spLocks noChangeShapeType="1"/>
          </p:cNvSpPr>
          <p:nvPr/>
        </p:nvSpPr>
        <p:spPr bwMode="auto">
          <a:xfrm>
            <a:off x="6442075" y="2598738"/>
            <a:ext cx="512763" cy="1587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3" name="Line 27"/>
          <p:cNvSpPr>
            <a:spLocks noChangeShapeType="1"/>
          </p:cNvSpPr>
          <p:nvPr/>
        </p:nvSpPr>
        <p:spPr bwMode="auto">
          <a:xfrm flipH="1">
            <a:off x="5524500" y="2644775"/>
            <a:ext cx="139700" cy="1588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4" name="Line 28"/>
          <p:cNvSpPr>
            <a:spLocks noChangeShapeType="1"/>
          </p:cNvSpPr>
          <p:nvPr/>
        </p:nvSpPr>
        <p:spPr bwMode="auto">
          <a:xfrm>
            <a:off x="5167313" y="2505075"/>
            <a:ext cx="357187" cy="1588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5" name="Line 29"/>
          <p:cNvSpPr>
            <a:spLocks noChangeShapeType="1"/>
          </p:cNvSpPr>
          <p:nvPr/>
        </p:nvSpPr>
        <p:spPr bwMode="auto">
          <a:xfrm>
            <a:off x="5167313" y="2692400"/>
            <a:ext cx="155575" cy="1588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6" name="Line 30"/>
          <p:cNvSpPr>
            <a:spLocks noChangeShapeType="1"/>
          </p:cNvSpPr>
          <p:nvPr/>
        </p:nvSpPr>
        <p:spPr bwMode="auto">
          <a:xfrm>
            <a:off x="5322888" y="2692400"/>
            <a:ext cx="1587" cy="885825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7" name="Line 31"/>
          <p:cNvSpPr>
            <a:spLocks noChangeShapeType="1"/>
          </p:cNvSpPr>
          <p:nvPr/>
        </p:nvSpPr>
        <p:spPr bwMode="auto">
          <a:xfrm>
            <a:off x="5322888" y="3578225"/>
            <a:ext cx="2160587" cy="1588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8" name="Line 32"/>
          <p:cNvSpPr>
            <a:spLocks noChangeShapeType="1"/>
          </p:cNvSpPr>
          <p:nvPr/>
        </p:nvSpPr>
        <p:spPr bwMode="auto">
          <a:xfrm flipV="1">
            <a:off x="7483475" y="2676525"/>
            <a:ext cx="1588" cy="9017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9" name="Line 33"/>
          <p:cNvSpPr>
            <a:spLocks noChangeShapeType="1"/>
          </p:cNvSpPr>
          <p:nvPr/>
        </p:nvSpPr>
        <p:spPr bwMode="auto">
          <a:xfrm>
            <a:off x="7483475" y="2676525"/>
            <a:ext cx="622300" cy="1588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0" name="Line 34"/>
          <p:cNvSpPr>
            <a:spLocks noChangeShapeType="1"/>
          </p:cNvSpPr>
          <p:nvPr/>
        </p:nvSpPr>
        <p:spPr bwMode="auto">
          <a:xfrm>
            <a:off x="4419600" y="2598738"/>
            <a:ext cx="436563" cy="1587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1" name="Line 35"/>
          <p:cNvSpPr>
            <a:spLocks noChangeShapeType="1"/>
          </p:cNvSpPr>
          <p:nvPr/>
        </p:nvSpPr>
        <p:spPr bwMode="auto">
          <a:xfrm>
            <a:off x="6597650" y="2909888"/>
            <a:ext cx="233363" cy="1587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2" name="Line 36"/>
          <p:cNvSpPr>
            <a:spLocks noChangeShapeType="1"/>
          </p:cNvSpPr>
          <p:nvPr/>
        </p:nvSpPr>
        <p:spPr bwMode="auto">
          <a:xfrm>
            <a:off x="6831013" y="2909888"/>
            <a:ext cx="1587" cy="86995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3" name="Line 37"/>
          <p:cNvSpPr>
            <a:spLocks noChangeShapeType="1"/>
          </p:cNvSpPr>
          <p:nvPr/>
        </p:nvSpPr>
        <p:spPr bwMode="auto">
          <a:xfrm>
            <a:off x="6831013" y="3779838"/>
            <a:ext cx="1274762" cy="1587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4" name="Oval 38"/>
          <p:cNvSpPr>
            <a:spLocks noChangeArrowheads="1"/>
          </p:cNvSpPr>
          <p:nvPr/>
        </p:nvSpPr>
        <p:spPr bwMode="auto">
          <a:xfrm>
            <a:off x="6799263" y="3749675"/>
            <a:ext cx="61912" cy="61913"/>
          </a:xfrm>
          <a:prstGeom prst="ellipse">
            <a:avLst/>
          </a:prstGeom>
          <a:solidFill>
            <a:srgbClr val="FF0000"/>
          </a:solidFill>
          <a:ln w="1587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2085" name="Line 39"/>
          <p:cNvSpPr>
            <a:spLocks noChangeShapeType="1"/>
          </p:cNvSpPr>
          <p:nvPr/>
        </p:nvSpPr>
        <p:spPr bwMode="auto">
          <a:xfrm>
            <a:off x="4575175" y="2924175"/>
            <a:ext cx="109538" cy="1588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6" name="Line 40"/>
          <p:cNvSpPr>
            <a:spLocks noChangeShapeType="1"/>
          </p:cNvSpPr>
          <p:nvPr/>
        </p:nvSpPr>
        <p:spPr bwMode="auto">
          <a:xfrm>
            <a:off x="4684713" y="2924175"/>
            <a:ext cx="1587" cy="855663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7" name="Line 41"/>
          <p:cNvSpPr>
            <a:spLocks noChangeShapeType="1"/>
          </p:cNvSpPr>
          <p:nvPr/>
        </p:nvSpPr>
        <p:spPr bwMode="auto">
          <a:xfrm>
            <a:off x="4684713" y="3779838"/>
            <a:ext cx="2146300" cy="1587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8" name="Line 42"/>
          <p:cNvSpPr>
            <a:spLocks noChangeShapeType="1"/>
          </p:cNvSpPr>
          <p:nvPr/>
        </p:nvSpPr>
        <p:spPr bwMode="auto">
          <a:xfrm>
            <a:off x="5524500" y="1789113"/>
            <a:ext cx="1588" cy="715962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9" name="Oval 43"/>
          <p:cNvSpPr>
            <a:spLocks noChangeArrowheads="1"/>
          </p:cNvSpPr>
          <p:nvPr/>
        </p:nvSpPr>
        <p:spPr bwMode="auto">
          <a:xfrm>
            <a:off x="5492750" y="2473325"/>
            <a:ext cx="61913" cy="63500"/>
          </a:xfrm>
          <a:prstGeom prst="ellipse">
            <a:avLst/>
          </a:prstGeom>
          <a:solidFill>
            <a:srgbClr val="FF0000"/>
          </a:solidFill>
          <a:ln w="1587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2090" name="Line 44"/>
          <p:cNvSpPr>
            <a:spLocks noChangeShapeType="1"/>
          </p:cNvSpPr>
          <p:nvPr/>
        </p:nvSpPr>
        <p:spPr bwMode="auto">
          <a:xfrm flipH="1">
            <a:off x="3424238" y="2692400"/>
            <a:ext cx="217487" cy="1588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91" name="Oval 45"/>
          <p:cNvSpPr>
            <a:spLocks noChangeArrowheads="1"/>
          </p:cNvSpPr>
          <p:nvPr/>
        </p:nvSpPr>
        <p:spPr bwMode="auto">
          <a:xfrm>
            <a:off x="3394075" y="2660650"/>
            <a:ext cx="61913" cy="61913"/>
          </a:xfrm>
          <a:prstGeom prst="ellipse">
            <a:avLst/>
          </a:prstGeom>
          <a:solidFill>
            <a:srgbClr val="FF0000"/>
          </a:solidFill>
          <a:ln w="1587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2092" name="Line 46"/>
          <p:cNvSpPr>
            <a:spLocks noChangeShapeType="1"/>
          </p:cNvSpPr>
          <p:nvPr/>
        </p:nvSpPr>
        <p:spPr bwMode="auto">
          <a:xfrm flipV="1">
            <a:off x="2865438" y="2676525"/>
            <a:ext cx="1587" cy="15875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93" name="Line 47"/>
          <p:cNvSpPr>
            <a:spLocks noChangeShapeType="1"/>
          </p:cNvSpPr>
          <p:nvPr/>
        </p:nvSpPr>
        <p:spPr bwMode="auto">
          <a:xfrm flipH="1">
            <a:off x="3005138" y="3578225"/>
            <a:ext cx="2317750" cy="1588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94" name="Oval 48"/>
          <p:cNvSpPr>
            <a:spLocks noChangeArrowheads="1"/>
          </p:cNvSpPr>
          <p:nvPr/>
        </p:nvSpPr>
        <p:spPr bwMode="auto">
          <a:xfrm>
            <a:off x="5291138" y="3546475"/>
            <a:ext cx="61912" cy="61913"/>
          </a:xfrm>
          <a:prstGeom prst="ellipse">
            <a:avLst/>
          </a:prstGeom>
          <a:solidFill>
            <a:srgbClr val="FF0000"/>
          </a:solidFill>
          <a:ln w="1587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2095" name="Line 49"/>
          <p:cNvSpPr>
            <a:spLocks noChangeShapeType="1"/>
          </p:cNvSpPr>
          <p:nvPr/>
        </p:nvSpPr>
        <p:spPr bwMode="auto">
          <a:xfrm flipV="1">
            <a:off x="3005138" y="2832100"/>
            <a:ext cx="1587" cy="746125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96" name="Line 50"/>
          <p:cNvSpPr>
            <a:spLocks noChangeShapeType="1"/>
          </p:cNvSpPr>
          <p:nvPr/>
        </p:nvSpPr>
        <p:spPr bwMode="auto">
          <a:xfrm flipH="1">
            <a:off x="2865438" y="2832100"/>
            <a:ext cx="139700" cy="1588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97" name="Line 51"/>
          <p:cNvSpPr>
            <a:spLocks noChangeShapeType="1"/>
          </p:cNvSpPr>
          <p:nvPr/>
        </p:nvSpPr>
        <p:spPr bwMode="auto">
          <a:xfrm flipH="1">
            <a:off x="5462588" y="3127375"/>
            <a:ext cx="46037" cy="1588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98" name="Line 52"/>
          <p:cNvSpPr>
            <a:spLocks noChangeShapeType="1"/>
          </p:cNvSpPr>
          <p:nvPr/>
        </p:nvSpPr>
        <p:spPr bwMode="auto">
          <a:xfrm>
            <a:off x="5462588" y="3127375"/>
            <a:ext cx="1587" cy="808038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99" name="Line 53"/>
          <p:cNvSpPr>
            <a:spLocks noChangeShapeType="1"/>
          </p:cNvSpPr>
          <p:nvPr/>
        </p:nvSpPr>
        <p:spPr bwMode="auto">
          <a:xfrm flipH="1">
            <a:off x="2351088" y="3935413"/>
            <a:ext cx="3111500" cy="1587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0" name="Line 54"/>
          <p:cNvSpPr>
            <a:spLocks noChangeShapeType="1"/>
          </p:cNvSpPr>
          <p:nvPr/>
        </p:nvSpPr>
        <p:spPr bwMode="auto">
          <a:xfrm flipV="1">
            <a:off x="2351088" y="3143250"/>
            <a:ext cx="1587" cy="792163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1" name="Line 55"/>
          <p:cNvSpPr>
            <a:spLocks noChangeShapeType="1"/>
          </p:cNvSpPr>
          <p:nvPr/>
        </p:nvSpPr>
        <p:spPr bwMode="auto">
          <a:xfrm flipH="1">
            <a:off x="2179638" y="3143250"/>
            <a:ext cx="171450" cy="1588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2" name="Line 56"/>
          <p:cNvSpPr>
            <a:spLocks noChangeShapeType="1"/>
          </p:cNvSpPr>
          <p:nvPr/>
        </p:nvSpPr>
        <p:spPr bwMode="auto">
          <a:xfrm flipH="1">
            <a:off x="2366963" y="2754313"/>
            <a:ext cx="187325" cy="1587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3" name="Line 57"/>
          <p:cNvSpPr>
            <a:spLocks noChangeShapeType="1"/>
          </p:cNvSpPr>
          <p:nvPr/>
        </p:nvSpPr>
        <p:spPr bwMode="auto">
          <a:xfrm>
            <a:off x="2366963" y="2754313"/>
            <a:ext cx="1587" cy="201612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4" name="Line 58"/>
          <p:cNvSpPr>
            <a:spLocks noChangeShapeType="1"/>
          </p:cNvSpPr>
          <p:nvPr/>
        </p:nvSpPr>
        <p:spPr bwMode="auto">
          <a:xfrm flipH="1">
            <a:off x="2179638" y="2955925"/>
            <a:ext cx="187325" cy="1588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5" name="Line 59"/>
          <p:cNvSpPr>
            <a:spLocks noChangeShapeType="1"/>
          </p:cNvSpPr>
          <p:nvPr/>
        </p:nvSpPr>
        <p:spPr bwMode="auto">
          <a:xfrm>
            <a:off x="3424238" y="1804988"/>
            <a:ext cx="1587" cy="887412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6" name="Line 60"/>
          <p:cNvSpPr>
            <a:spLocks noChangeShapeType="1"/>
          </p:cNvSpPr>
          <p:nvPr/>
        </p:nvSpPr>
        <p:spPr bwMode="auto">
          <a:xfrm>
            <a:off x="1604963" y="3049588"/>
            <a:ext cx="265112" cy="1587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7" name="Line 61"/>
          <p:cNvSpPr>
            <a:spLocks noChangeShapeType="1"/>
          </p:cNvSpPr>
          <p:nvPr/>
        </p:nvSpPr>
        <p:spPr bwMode="auto">
          <a:xfrm>
            <a:off x="4419600" y="3251200"/>
            <a:ext cx="61913" cy="1588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8" name="Line 62"/>
          <p:cNvSpPr>
            <a:spLocks noChangeShapeType="1"/>
          </p:cNvSpPr>
          <p:nvPr/>
        </p:nvSpPr>
        <p:spPr bwMode="auto">
          <a:xfrm>
            <a:off x="6442075" y="3235325"/>
            <a:ext cx="93663" cy="1588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9" name="Line 63"/>
          <p:cNvSpPr>
            <a:spLocks noChangeShapeType="1"/>
          </p:cNvSpPr>
          <p:nvPr/>
        </p:nvSpPr>
        <p:spPr bwMode="auto">
          <a:xfrm>
            <a:off x="5524500" y="2505075"/>
            <a:ext cx="1588" cy="1397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10" name="Line 64"/>
          <p:cNvSpPr>
            <a:spLocks noChangeShapeType="1"/>
          </p:cNvSpPr>
          <p:nvPr/>
        </p:nvSpPr>
        <p:spPr bwMode="auto">
          <a:xfrm flipH="1">
            <a:off x="2865438" y="2692400"/>
            <a:ext cx="558800" cy="1588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11" name="Oval 65"/>
          <p:cNvSpPr>
            <a:spLocks noChangeArrowheads="1"/>
          </p:cNvSpPr>
          <p:nvPr/>
        </p:nvSpPr>
        <p:spPr bwMode="auto">
          <a:xfrm>
            <a:off x="4419600" y="2862263"/>
            <a:ext cx="155575" cy="155575"/>
          </a:xfrm>
          <a:prstGeom prst="ellipse">
            <a:avLst/>
          </a:prstGeom>
          <a:noFill/>
          <a:ln w="15875">
            <a:solidFill>
              <a:srgbClr val="FF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2112" name="Oval 66"/>
          <p:cNvSpPr>
            <a:spLocks noChangeArrowheads="1"/>
          </p:cNvSpPr>
          <p:nvPr/>
        </p:nvSpPr>
        <p:spPr bwMode="auto">
          <a:xfrm>
            <a:off x="3486150" y="3065463"/>
            <a:ext cx="155575" cy="155575"/>
          </a:xfrm>
          <a:prstGeom prst="ellipse">
            <a:avLst/>
          </a:prstGeom>
          <a:noFill/>
          <a:ln w="15875">
            <a:solidFill>
              <a:srgbClr val="FF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2113" name="Oval 67"/>
          <p:cNvSpPr>
            <a:spLocks noChangeArrowheads="1"/>
          </p:cNvSpPr>
          <p:nvPr/>
        </p:nvSpPr>
        <p:spPr bwMode="auto">
          <a:xfrm>
            <a:off x="6442075" y="2832100"/>
            <a:ext cx="155575" cy="155575"/>
          </a:xfrm>
          <a:prstGeom prst="ellipse">
            <a:avLst/>
          </a:prstGeom>
          <a:noFill/>
          <a:ln w="15875">
            <a:solidFill>
              <a:srgbClr val="FF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2114" name="Oval 68"/>
          <p:cNvSpPr>
            <a:spLocks noChangeArrowheads="1"/>
          </p:cNvSpPr>
          <p:nvPr/>
        </p:nvSpPr>
        <p:spPr bwMode="auto">
          <a:xfrm>
            <a:off x="5508625" y="3049588"/>
            <a:ext cx="155575" cy="155575"/>
          </a:xfrm>
          <a:prstGeom prst="ellipse">
            <a:avLst/>
          </a:prstGeom>
          <a:noFill/>
          <a:ln w="15875">
            <a:solidFill>
              <a:srgbClr val="FF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2115" name="Rectangle 69"/>
          <p:cNvSpPr>
            <a:spLocks noChangeArrowheads="1"/>
          </p:cNvSpPr>
          <p:nvPr/>
        </p:nvSpPr>
        <p:spPr bwMode="auto">
          <a:xfrm>
            <a:off x="4186238" y="2473325"/>
            <a:ext cx="249237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500">
                <a:solidFill>
                  <a:srgbClr val="400080"/>
                </a:solidFill>
                <a:latin typeface="Calibri" panose="020F0502020204030204" pitchFamily="34" charset="0"/>
              </a:rPr>
              <a:t>1J</a:t>
            </a:r>
            <a:endParaRPr lang="en-US" altLang="zh-CN">
              <a:latin typeface="Calibri" panose="020F0502020204030204" pitchFamily="34" charset="0"/>
            </a:endParaRPr>
          </a:p>
        </p:txBody>
      </p:sp>
      <p:sp>
        <p:nvSpPr>
          <p:cNvPr id="2116" name="Rectangle 70"/>
          <p:cNvSpPr>
            <a:spLocks noChangeArrowheads="1"/>
          </p:cNvSpPr>
          <p:nvPr/>
        </p:nvSpPr>
        <p:spPr bwMode="auto">
          <a:xfrm>
            <a:off x="4140200" y="3157538"/>
            <a:ext cx="31115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500">
                <a:solidFill>
                  <a:srgbClr val="400080"/>
                </a:solidFill>
                <a:latin typeface="Calibri" panose="020F0502020204030204" pitchFamily="34" charset="0"/>
              </a:rPr>
              <a:t>1K</a:t>
            </a:r>
            <a:endParaRPr lang="en-US" altLang="zh-CN">
              <a:latin typeface="Calibri" panose="020F0502020204030204" pitchFamily="34" charset="0"/>
            </a:endParaRPr>
          </a:p>
        </p:txBody>
      </p:sp>
      <p:sp>
        <p:nvSpPr>
          <p:cNvPr id="2117" name="Rectangle 71"/>
          <p:cNvSpPr>
            <a:spLocks noChangeArrowheads="1"/>
          </p:cNvSpPr>
          <p:nvPr/>
        </p:nvSpPr>
        <p:spPr bwMode="auto">
          <a:xfrm>
            <a:off x="4171950" y="2846388"/>
            <a:ext cx="29527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500">
                <a:solidFill>
                  <a:srgbClr val="400080"/>
                </a:solidFill>
                <a:latin typeface="Calibri" panose="020F0502020204030204" pitchFamily="34" charset="0"/>
              </a:rPr>
              <a:t>C1</a:t>
            </a:r>
            <a:endParaRPr lang="en-US" altLang="zh-CN">
              <a:latin typeface="Calibri" panose="020F0502020204030204" pitchFamily="34" charset="0"/>
            </a:endParaRPr>
          </a:p>
        </p:txBody>
      </p:sp>
      <p:sp>
        <p:nvSpPr>
          <p:cNvPr id="2118" name="Rectangle 74"/>
          <p:cNvSpPr>
            <a:spLocks noChangeArrowheads="1"/>
          </p:cNvSpPr>
          <p:nvPr/>
        </p:nvSpPr>
        <p:spPr bwMode="auto">
          <a:xfrm>
            <a:off x="6208713" y="2443163"/>
            <a:ext cx="249237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500">
                <a:solidFill>
                  <a:srgbClr val="400080"/>
                </a:solidFill>
                <a:latin typeface="Calibri" panose="020F0502020204030204" pitchFamily="34" charset="0"/>
              </a:rPr>
              <a:t>1J</a:t>
            </a:r>
            <a:endParaRPr lang="en-US" altLang="zh-CN">
              <a:latin typeface="Calibri" panose="020F0502020204030204" pitchFamily="34" charset="0"/>
            </a:endParaRPr>
          </a:p>
        </p:txBody>
      </p:sp>
      <p:sp>
        <p:nvSpPr>
          <p:cNvPr id="2119" name="Rectangle 75"/>
          <p:cNvSpPr>
            <a:spLocks noChangeArrowheads="1"/>
          </p:cNvSpPr>
          <p:nvPr/>
        </p:nvSpPr>
        <p:spPr bwMode="auto">
          <a:xfrm>
            <a:off x="6162675" y="3127375"/>
            <a:ext cx="31115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500">
                <a:solidFill>
                  <a:srgbClr val="400080"/>
                </a:solidFill>
                <a:latin typeface="Calibri" panose="020F0502020204030204" pitchFamily="34" charset="0"/>
              </a:rPr>
              <a:t>1K</a:t>
            </a:r>
            <a:endParaRPr lang="en-US" altLang="zh-CN">
              <a:latin typeface="Calibri" panose="020F0502020204030204" pitchFamily="34" charset="0"/>
            </a:endParaRPr>
          </a:p>
        </p:txBody>
      </p:sp>
      <p:sp>
        <p:nvSpPr>
          <p:cNvPr id="2120" name="Rectangle 76"/>
          <p:cNvSpPr>
            <a:spLocks noChangeArrowheads="1"/>
          </p:cNvSpPr>
          <p:nvPr/>
        </p:nvSpPr>
        <p:spPr bwMode="auto">
          <a:xfrm>
            <a:off x="6192838" y="2816225"/>
            <a:ext cx="29527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500">
                <a:solidFill>
                  <a:srgbClr val="400080"/>
                </a:solidFill>
                <a:latin typeface="Calibri" panose="020F0502020204030204" pitchFamily="34" charset="0"/>
              </a:rPr>
              <a:t>C1</a:t>
            </a:r>
            <a:endParaRPr lang="en-US" altLang="zh-CN">
              <a:latin typeface="Calibri" panose="020F0502020204030204" pitchFamily="34" charset="0"/>
            </a:endParaRPr>
          </a:p>
        </p:txBody>
      </p:sp>
      <p:sp>
        <p:nvSpPr>
          <p:cNvPr id="2121" name="Rectangle 79"/>
          <p:cNvSpPr>
            <a:spLocks noChangeArrowheads="1"/>
          </p:cNvSpPr>
          <p:nvPr/>
        </p:nvSpPr>
        <p:spPr bwMode="auto">
          <a:xfrm>
            <a:off x="3471863" y="1619250"/>
            <a:ext cx="139700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100">
                <a:solidFill>
                  <a:srgbClr val="400080"/>
                </a:solidFill>
                <a:latin typeface="Calibri" panose="020F0502020204030204" pitchFamily="34" charset="0"/>
              </a:rPr>
              <a:t>1</a:t>
            </a:r>
            <a:endParaRPr lang="en-US" altLang="zh-CN">
              <a:latin typeface="Calibri" panose="020F0502020204030204" pitchFamily="34" charset="0"/>
            </a:endParaRPr>
          </a:p>
        </p:txBody>
      </p:sp>
      <p:sp>
        <p:nvSpPr>
          <p:cNvPr id="2122" name="Rectangle 80"/>
          <p:cNvSpPr>
            <a:spLocks noChangeArrowheads="1"/>
          </p:cNvSpPr>
          <p:nvPr/>
        </p:nvSpPr>
        <p:spPr bwMode="auto">
          <a:xfrm>
            <a:off x="3316288" y="1525588"/>
            <a:ext cx="217487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500" i="1">
                <a:solidFill>
                  <a:srgbClr val="400080"/>
                </a:solidFill>
                <a:latin typeface="Calibri" panose="020F0502020204030204" pitchFamily="34" charset="0"/>
              </a:rPr>
              <a:t>Q</a:t>
            </a:r>
            <a:endParaRPr lang="en-US" altLang="zh-CN">
              <a:latin typeface="Calibri" panose="020F0502020204030204" pitchFamily="34" charset="0"/>
            </a:endParaRPr>
          </a:p>
        </p:txBody>
      </p:sp>
      <p:sp>
        <p:nvSpPr>
          <p:cNvPr id="2123" name="Rectangle 81"/>
          <p:cNvSpPr>
            <a:spLocks noChangeArrowheads="1"/>
          </p:cNvSpPr>
          <p:nvPr/>
        </p:nvSpPr>
        <p:spPr bwMode="auto">
          <a:xfrm>
            <a:off x="5602288" y="1619250"/>
            <a:ext cx="139700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100">
                <a:solidFill>
                  <a:srgbClr val="400080"/>
                </a:solidFill>
                <a:latin typeface="Calibri" panose="020F0502020204030204" pitchFamily="34" charset="0"/>
              </a:rPr>
              <a:t>0</a:t>
            </a:r>
            <a:endParaRPr lang="en-US" altLang="zh-CN">
              <a:latin typeface="Calibri" panose="020F0502020204030204" pitchFamily="34" charset="0"/>
            </a:endParaRPr>
          </a:p>
        </p:txBody>
      </p:sp>
      <p:sp>
        <p:nvSpPr>
          <p:cNvPr id="2124" name="Rectangle 82"/>
          <p:cNvSpPr>
            <a:spLocks noChangeArrowheads="1"/>
          </p:cNvSpPr>
          <p:nvPr/>
        </p:nvSpPr>
        <p:spPr bwMode="auto">
          <a:xfrm>
            <a:off x="5446713" y="1525588"/>
            <a:ext cx="217487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500" i="1">
                <a:solidFill>
                  <a:srgbClr val="400080"/>
                </a:solidFill>
                <a:latin typeface="Calibri" panose="020F0502020204030204" pitchFamily="34" charset="0"/>
              </a:rPr>
              <a:t>Q</a:t>
            </a:r>
            <a:endParaRPr lang="en-US" altLang="zh-CN">
              <a:latin typeface="Calibri" panose="020F0502020204030204" pitchFamily="34" charset="0"/>
            </a:endParaRPr>
          </a:p>
        </p:txBody>
      </p:sp>
      <p:sp>
        <p:nvSpPr>
          <p:cNvPr id="2125" name="Rectangle 83"/>
          <p:cNvSpPr>
            <a:spLocks noChangeArrowheads="1"/>
          </p:cNvSpPr>
          <p:nvPr/>
        </p:nvSpPr>
        <p:spPr bwMode="auto">
          <a:xfrm>
            <a:off x="8183563" y="3686175"/>
            <a:ext cx="31115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500" i="1">
                <a:solidFill>
                  <a:srgbClr val="400080"/>
                </a:solidFill>
                <a:latin typeface="Calibri" panose="020F0502020204030204" pitchFamily="34" charset="0"/>
              </a:rPr>
              <a:t>CP</a:t>
            </a:r>
            <a:endParaRPr lang="en-US" altLang="zh-CN">
              <a:latin typeface="Calibri" panose="020F0502020204030204" pitchFamily="34" charset="0"/>
            </a:endParaRPr>
          </a:p>
        </p:txBody>
      </p:sp>
      <p:sp>
        <p:nvSpPr>
          <p:cNvPr id="2126" name="Rectangle 84"/>
          <p:cNvSpPr>
            <a:spLocks noChangeArrowheads="1"/>
          </p:cNvSpPr>
          <p:nvPr/>
        </p:nvSpPr>
        <p:spPr bwMode="auto">
          <a:xfrm>
            <a:off x="8167688" y="2582863"/>
            <a:ext cx="18732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500" i="1">
                <a:solidFill>
                  <a:srgbClr val="400080"/>
                </a:solidFill>
                <a:latin typeface="Calibri" panose="020F0502020204030204" pitchFamily="34" charset="0"/>
              </a:rPr>
              <a:t>X</a:t>
            </a:r>
            <a:endParaRPr lang="en-US" altLang="zh-CN">
              <a:latin typeface="Calibri" panose="020F0502020204030204" pitchFamily="34" charset="0"/>
            </a:endParaRPr>
          </a:p>
        </p:txBody>
      </p:sp>
      <p:sp>
        <p:nvSpPr>
          <p:cNvPr id="2127" name="Rectangle 85"/>
          <p:cNvSpPr>
            <a:spLocks noChangeArrowheads="1"/>
          </p:cNvSpPr>
          <p:nvPr/>
        </p:nvSpPr>
        <p:spPr bwMode="auto">
          <a:xfrm>
            <a:off x="1449388" y="2971800"/>
            <a:ext cx="18732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500" i="1">
                <a:solidFill>
                  <a:srgbClr val="400080"/>
                </a:solidFill>
                <a:latin typeface="Calibri" panose="020F0502020204030204" pitchFamily="34" charset="0"/>
              </a:rPr>
              <a:t>Z</a:t>
            </a:r>
            <a:endParaRPr lang="en-US" altLang="zh-CN">
              <a:latin typeface="Calibri" panose="020F0502020204030204" pitchFamily="34" charset="0"/>
            </a:endParaRPr>
          </a:p>
        </p:txBody>
      </p:sp>
      <p:sp>
        <p:nvSpPr>
          <p:cNvPr id="2128" name="Rectangle 86"/>
          <p:cNvSpPr>
            <a:spLocks noChangeArrowheads="1"/>
          </p:cNvSpPr>
          <p:nvPr/>
        </p:nvSpPr>
        <p:spPr bwMode="auto">
          <a:xfrm>
            <a:off x="6986588" y="2427288"/>
            <a:ext cx="2794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500">
                <a:solidFill>
                  <a:srgbClr val="400080"/>
                </a:solidFill>
                <a:latin typeface="Calibri" panose="020F0502020204030204" pitchFamily="34" charset="0"/>
              </a:rPr>
              <a:t>=1</a:t>
            </a:r>
            <a:endParaRPr lang="en-US" altLang="zh-CN">
              <a:latin typeface="Calibri" panose="020F0502020204030204" pitchFamily="34" charset="0"/>
            </a:endParaRPr>
          </a:p>
        </p:txBody>
      </p:sp>
      <p:sp>
        <p:nvSpPr>
          <p:cNvPr id="2129" name="Rectangle 87"/>
          <p:cNvSpPr>
            <a:spLocks noChangeArrowheads="1"/>
          </p:cNvSpPr>
          <p:nvPr/>
        </p:nvSpPr>
        <p:spPr bwMode="auto">
          <a:xfrm>
            <a:off x="4886325" y="2411413"/>
            <a:ext cx="2794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500">
                <a:solidFill>
                  <a:srgbClr val="400080"/>
                </a:solidFill>
                <a:latin typeface="Calibri" panose="020F0502020204030204" pitchFamily="34" charset="0"/>
              </a:rPr>
              <a:t>=1</a:t>
            </a:r>
            <a:endParaRPr lang="en-US" altLang="zh-CN">
              <a:latin typeface="Calibri" panose="020F0502020204030204" pitchFamily="34" charset="0"/>
            </a:endParaRPr>
          </a:p>
        </p:txBody>
      </p:sp>
      <p:sp>
        <p:nvSpPr>
          <p:cNvPr id="2130" name="Rectangle 88"/>
          <p:cNvSpPr>
            <a:spLocks noChangeArrowheads="1"/>
          </p:cNvSpPr>
          <p:nvPr/>
        </p:nvSpPr>
        <p:spPr bwMode="auto">
          <a:xfrm>
            <a:off x="2600325" y="2582863"/>
            <a:ext cx="2794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500">
                <a:solidFill>
                  <a:srgbClr val="400080"/>
                </a:solidFill>
                <a:latin typeface="Calibri" panose="020F0502020204030204" pitchFamily="34" charset="0"/>
              </a:rPr>
              <a:t>=1</a:t>
            </a:r>
            <a:endParaRPr lang="en-US" altLang="zh-CN">
              <a:latin typeface="Calibri" panose="020F0502020204030204" pitchFamily="34" charset="0"/>
            </a:endParaRPr>
          </a:p>
        </p:txBody>
      </p:sp>
      <p:sp>
        <p:nvSpPr>
          <p:cNvPr id="2131" name="Rectangle 89"/>
          <p:cNvSpPr>
            <a:spLocks noChangeArrowheads="1"/>
          </p:cNvSpPr>
          <p:nvPr/>
        </p:nvSpPr>
        <p:spPr bwMode="auto">
          <a:xfrm>
            <a:off x="1931988" y="2878138"/>
            <a:ext cx="217487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500">
                <a:solidFill>
                  <a:srgbClr val="400080"/>
                </a:solidFill>
                <a:latin typeface="Calibri" panose="020F0502020204030204" pitchFamily="34" charset="0"/>
              </a:rPr>
              <a:t>&amp;</a:t>
            </a:r>
            <a:endParaRPr lang="en-US" altLang="zh-CN">
              <a:latin typeface="Calibri" panose="020F0502020204030204" pitchFamily="34" charset="0"/>
            </a:endParaRPr>
          </a:p>
        </p:txBody>
      </p:sp>
      <p:sp>
        <p:nvSpPr>
          <p:cNvPr id="2132" name="Rectangle 90"/>
          <p:cNvSpPr>
            <a:spLocks noChangeArrowheads="1"/>
          </p:cNvSpPr>
          <p:nvPr/>
        </p:nvSpPr>
        <p:spPr bwMode="auto">
          <a:xfrm>
            <a:off x="3922713" y="2193925"/>
            <a:ext cx="29527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500">
                <a:solidFill>
                  <a:srgbClr val="400080"/>
                </a:solidFill>
                <a:latin typeface="Calibri" panose="020F0502020204030204" pitchFamily="34" charset="0"/>
              </a:rPr>
              <a:t>FF</a:t>
            </a:r>
            <a:endParaRPr lang="en-US" altLang="zh-CN">
              <a:latin typeface="Calibri" panose="020F0502020204030204" pitchFamily="34" charset="0"/>
            </a:endParaRPr>
          </a:p>
        </p:txBody>
      </p:sp>
      <p:sp>
        <p:nvSpPr>
          <p:cNvPr id="2133" name="Rectangle 91"/>
          <p:cNvSpPr>
            <a:spLocks noChangeArrowheads="1"/>
          </p:cNvSpPr>
          <p:nvPr/>
        </p:nvSpPr>
        <p:spPr bwMode="auto">
          <a:xfrm>
            <a:off x="4140200" y="2271713"/>
            <a:ext cx="139700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100">
                <a:solidFill>
                  <a:srgbClr val="400080"/>
                </a:solidFill>
                <a:latin typeface="Calibri" panose="020F0502020204030204" pitchFamily="34" charset="0"/>
              </a:rPr>
              <a:t>1</a:t>
            </a:r>
            <a:endParaRPr lang="en-US" altLang="zh-CN">
              <a:latin typeface="Calibri" panose="020F0502020204030204" pitchFamily="34" charset="0"/>
            </a:endParaRPr>
          </a:p>
        </p:txBody>
      </p:sp>
      <p:sp>
        <p:nvSpPr>
          <p:cNvPr id="2134" name="Rectangle 92"/>
          <p:cNvSpPr>
            <a:spLocks noChangeArrowheads="1"/>
          </p:cNvSpPr>
          <p:nvPr/>
        </p:nvSpPr>
        <p:spPr bwMode="auto">
          <a:xfrm>
            <a:off x="5929313" y="2163763"/>
            <a:ext cx="29527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500">
                <a:solidFill>
                  <a:srgbClr val="400080"/>
                </a:solidFill>
                <a:latin typeface="Calibri" panose="020F0502020204030204" pitchFamily="34" charset="0"/>
              </a:rPr>
              <a:t>FF</a:t>
            </a:r>
            <a:endParaRPr lang="en-US" altLang="zh-CN">
              <a:latin typeface="Calibri" panose="020F0502020204030204" pitchFamily="34" charset="0"/>
            </a:endParaRPr>
          </a:p>
        </p:txBody>
      </p:sp>
      <p:sp>
        <p:nvSpPr>
          <p:cNvPr id="2135" name="Rectangle 93"/>
          <p:cNvSpPr>
            <a:spLocks noChangeArrowheads="1"/>
          </p:cNvSpPr>
          <p:nvPr/>
        </p:nvSpPr>
        <p:spPr bwMode="auto">
          <a:xfrm>
            <a:off x="6146800" y="2239963"/>
            <a:ext cx="139700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100">
                <a:solidFill>
                  <a:srgbClr val="400080"/>
                </a:solidFill>
                <a:latin typeface="Calibri" panose="020F0502020204030204" pitchFamily="34" charset="0"/>
              </a:rPr>
              <a:t>0</a:t>
            </a:r>
            <a:endParaRPr lang="en-US" altLang="zh-CN">
              <a:latin typeface="Calibri" panose="020F0502020204030204" pitchFamily="34" charset="0"/>
            </a:endParaRPr>
          </a:p>
        </p:txBody>
      </p:sp>
      <p:sp>
        <p:nvSpPr>
          <p:cNvPr id="2136" name="Rectangle 94"/>
          <p:cNvSpPr>
            <a:spLocks noChangeArrowheads="1"/>
          </p:cNvSpPr>
          <p:nvPr/>
        </p:nvSpPr>
        <p:spPr bwMode="auto">
          <a:xfrm>
            <a:off x="6565900" y="3111500"/>
            <a:ext cx="17145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500">
                <a:solidFill>
                  <a:srgbClr val="400080"/>
                </a:solidFill>
                <a:latin typeface="Calibri" panose="020F0502020204030204" pitchFamily="34" charset="0"/>
              </a:rPr>
              <a:t>1</a:t>
            </a:r>
            <a:endParaRPr lang="en-US" altLang="zh-CN">
              <a:latin typeface="Calibri" panose="020F0502020204030204" pitchFamily="34" charset="0"/>
            </a:endParaRPr>
          </a:p>
        </p:txBody>
      </p:sp>
      <p:sp>
        <p:nvSpPr>
          <p:cNvPr id="2137" name="Rectangle 95"/>
          <p:cNvSpPr>
            <a:spLocks noChangeArrowheads="1"/>
          </p:cNvSpPr>
          <p:nvPr/>
        </p:nvSpPr>
        <p:spPr bwMode="auto">
          <a:xfrm>
            <a:off x="4545013" y="3143250"/>
            <a:ext cx="17145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500">
                <a:solidFill>
                  <a:srgbClr val="400080"/>
                </a:solidFill>
                <a:latin typeface="Calibri" panose="020F0502020204030204" pitchFamily="34" charset="0"/>
              </a:rPr>
              <a:t>1</a:t>
            </a:r>
            <a:endParaRPr lang="en-US" altLang="zh-CN">
              <a:latin typeface="Calibri" panose="020F0502020204030204" pitchFamily="34" charset="0"/>
            </a:endParaRPr>
          </a:p>
        </p:txBody>
      </p:sp>
      <p:graphicFrame>
        <p:nvGraphicFramePr>
          <p:cNvPr id="322566" name="Object 2"/>
          <p:cNvGraphicFramePr>
            <a:graphicFrameLocks noChangeAspect="1"/>
          </p:cNvGraphicFramePr>
          <p:nvPr/>
        </p:nvGraphicFramePr>
        <p:xfrm>
          <a:off x="3962400" y="4684713"/>
          <a:ext cx="22098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1" name="公式" r:id="rId3" imgW="1079280" imgH="253800" progId="Equation.3">
                  <p:embed/>
                </p:oleObj>
              </mc:Choice>
              <mc:Fallback>
                <p:oleObj name="公式" r:id="rId3" imgW="1079280" imgH="253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684713"/>
                        <a:ext cx="22098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2567" name="Object 3"/>
          <p:cNvGraphicFramePr>
            <a:graphicFrameLocks noChangeAspect="1"/>
          </p:cNvGraphicFramePr>
          <p:nvPr/>
        </p:nvGraphicFramePr>
        <p:xfrm>
          <a:off x="4267200" y="5307013"/>
          <a:ext cx="160020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2" name="公式" r:id="rId5" imgW="774360" imgH="253800" progId="Equation.3">
                  <p:embed/>
                </p:oleObj>
              </mc:Choice>
              <mc:Fallback>
                <p:oleObj name="公式" r:id="rId5" imgW="774360" imgH="253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5307013"/>
                        <a:ext cx="1600200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2568" name="Object 4"/>
          <p:cNvGraphicFramePr>
            <a:graphicFrameLocks noChangeAspect="1"/>
          </p:cNvGraphicFramePr>
          <p:nvPr/>
        </p:nvGraphicFramePr>
        <p:xfrm>
          <a:off x="6400800" y="5410200"/>
          <a:ext cx="80645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3" name="公式" r:id="rId7" imgW="393480" imgH="203040" progId="Equation.3">
                  <p:embed/>
                </p:oleObj>
              </mc:Choice>
              <mc:Fallback>
                <p:oleObj name="公式" r:id="rId7" imgW="39348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5410200"/>
                        <a:ext cx="80645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2569" name="Object 5"/>
          <p:cNvGraphicFramePr>
            <a:graphicFrameLocks noChangeAspect="1"/>
          </p:cNvGraphicFramePr>
          <p:nvPr/>
        </p:nvGraphicFramePr>
        <p:xfrm>
          <a:off x="4267200" y="5867400"/>
          <a:ext cx="14478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4" name="公式" r:id="rId9" imgW="749160" imgH="228600" progId="Equation.3">
                  <p:embed/>
                </p:oleObj>
              </mc:Choice>
              <mc:Fallback>
                <p:oleObj name="公式" r:id="rId9" imgW="74916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5867400"/>
                        <a:ext cx="14478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2570" name="Object 6"/>
          <p:cNvGraphicFramePr>
            <a:graphicFrameLocks noChangeAspect="1"/>
          </p:cNvGraphicFramePr>
          <p:nvPr/>
        </p:nvGraphicFramePr>
        <p:xfrm>
          <a:off x="6400800" y="5867400"/>
          <a:ext cx="8382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5" name="公式" r:id="rId11" imgW="380880" imgH="203040" progId="Equation.3">
                  <p:embed/>
                </p:oleObj>
              </mc:Choice>
              <mc:Fallback>
                <p:oleObj name="公式" r:id="rId11" imgW="380880" imgH="203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5867400"/>
                        <a:ext cx="8382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09" name="Rectangle 11"/>
          <p:cNvSpPr>
            <a:spLocks noChangeArrowheads="1"/>
          </p:cNvSpPr>
          <p:nvPr/>
        </p:nvSpPr>
        <p:spPr bwMode="auto">
          <a:xfrm>
            <a:off x="914400" y="5257800"/>
            <a:ext cx="76962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800" b="1" i="1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322572" name="Rectangle 12"/>
          <p:cNvSpPr>
            <a:spLocks noChangeArrowheads="1"/>
          </p:cNvSpPr>
          <p:nvPr/>
        </p:nvSpPr>
        <p:spPr bwMode="auto">
          <a:xfrm>
            <a:off x="179388" y="5516563"/>
            <a:ext cx="4237037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0000"/>
                </a:solidFill>
                <a:latin typeface="Calibri" panose="020F0502020204030204" pitchFamily="34" charset="0"/>
              </a:rPr>
              <a:t>（</a:t>
            </a:r>
            <a:r>
              <a:rPr lang="en-US" altLang="zh-CN" sz="2400" b="1">
                <a:solidFill>
                  <a:srgbClr val="FF0000"/>
                </a:solidFill>
                <a:latin typeface="Calibri" panose="020F0502020204030204" pitchFamily="34" charset="0"/>
              </a:rPr>
              <a:t>1.2</a:t>
            </a:r>
            <a:r>
              <a:rPr lang="zh-CN" altLang="en-US" sz="2400" b="1">
                <a:solidFill>
                  <a:srgbClr val="FF0000"/>
                </a:solidFill>
                <a:latin typeface="Calibri" panose="020F0502020204030204" pitchFamily="34" charset="0"/>
              </a:rPr>
              <a:t>）写出激励函数表达式：</a:t>
            </a:r>
            <a:endParaRPr lang="zh-CN" altLang="en-US" sz="2800" b="1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256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256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2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2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2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2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2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2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2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2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2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2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2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2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2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2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2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2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2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2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2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2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2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2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2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2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2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6" dur="500"/>
                                        <p:tgtEl>
                                          <p:spTgt spid="2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9" dur="500"/>
                                        <p:tgtEl>
                                          <p:spTgt spid="2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2" dur="500"/>
                                        <p:tgtEl>
                                          <p:spTgt spid="2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5" dur="500"/>
                                        <p:tgtEl>
                                          <p:spTgt spid="2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8" dur="500"/>
                                        <p:tgtEl>
                                          <p:spTgt spid="2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1" dur="500"/>
                                        <p:tgtEl>
                                          <p:spTgt spid="2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4" dur="500"/>
                                        <p:tgtEl>
                                          <p:spTgt spid="2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2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0" dur="500"/>
                                        <p:tgtEl>
                                          <p:spTgt spid="2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3" dur="500"/>
                                        <p:tgtEl>
                                          <p:spTgt spid="2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6" dur="500"/>
                                        <p:tgtEl>
                                          <p:spTgt spid="2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9" dur="500"/>
                                        <p:tgtEl>
                                          <p:spTgt spid="2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2" dur="500"/>
                                        <p:tgtEl>
                                          <p:spTgt spid="2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5" dur="500"/>
                                        <p:tgtEl>
                                          <p:spTgt spid="2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8" dur="500"/>
                                        <p:tgtEl>
                                          <p:spTgt spid="2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1" dur="500"/>
                                        <p:tgtEl>
                                          <p:spTgt spid="2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4" dur="500"/>
                                        <p:tgtEl>
                                          <p:spTgt spid="2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7" dur="500"/>
                                        <p:tgtEl>
                                          <p:spTgt spid="2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0" dur="500"/>
                                        <p:tgtEl>
                                          <p:spTgt spid="2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3" dur="500"/>
                                        <p:tgtEl>
                                          <p:spTgt spid="2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6" dur="500"/>
                                        <p:tgtEl>
                                          <p:spTgt spid="2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9" dur="500"/>
                                        <p:tgtEl>
                                          <p:spTgt spid="2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2" dur="500"/>
                                        <p:tgtEl>
                                          <p:spTgt spid="2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5" dur="500"/>
                                        <p:tgtEl>
                                          <p:spTgt spid="2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8" dur="500"/>
                                        <p:tgtEl>
                                          <p:spTgt spid="2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1" dur="500"/>
                                        <p:tgtEl>
                                          <p:spTgt spid="2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4" dur="500"/>
                                        <p:tgtEl>
                                          <p:spTgt spid="2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7" dur="500"/>
                                        <p:tgtEl>
                                          <p:spTgt spid="2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0" dur="500"/>
                                        <p:tgtEl>
                                          <p:spTgt spid="2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3" dur="500"/>
                                        <p:tgtEl>
                                          <p:spTgt spid="2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 nodeType="clickPar">
                      <p:stCondLst>
                        <p:cond delay="indefinite"/>
                      </p:stCondLst>
                      <p:childTnLst>
                        <p:par>
                          <p:cTn id="2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322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322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 nodeType="clickPar">
                      <p:stCondLst>
                        <p:cond delay="indefinite"/>
                      </p:stCondLst>
                      <p:childTnLst>
                        <p:par>
                          <p:cTn id="2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322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5" dur="500" fill="hold"/>
                                        <p:tgtEl>
                                          <p:spTgt spid="322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 nodeType="clickPar">
                      <p:stCondLst>
                        <p:cond delay="indefinite"/>
                      </p:stCondLst>
                      <p:childTnLst>
                        <p:par>
                          <p:cTn id="2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0" dur="500" fill="hold"/>
                                        <p:tgtEl>
                                          <p:spTgt spid="322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322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 nodeType="clickPar">
                      <p:stCondLst>
                        <p:cond delay="indefinite"/>
                      </p:stCondLst>
                      <p:childTnLst>
                        <p:par>
                          <p:cTn id="2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322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7" dur="500" fill="hold"/>
                                        <p:tgtEl>
                                          <p:spTgt spid="322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 nodeType="clickPar">
                      <p:stCondLst>
                        <p:cond delay="indefinite"/>
                      </p:stCondLst>
                      <p:childTnLst>
                        <p:par>
                          <p:cTn id="2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2" dur="500" fill="hold"/>
                                        <p:tgtEl>
                                          <p:spTgt spid="322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322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 nodeType="clickPar">
                      <p:stCondLst>
                        <p:cond delay="indefinite"/>
                      </p:stCondLst>
                      <p:childTnLst>
                        <p:par>
                          <p:cTn id="2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8" dur="500" fill="hold"/>
                                        <p:tgtEl>
                                          <p:spTgt spid="322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9" dur="500" fill="hold"/>
                                        <p:tgtEl>
                                          <p:spTgt spid="322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 nodeType="clickPar">
                      <p:stCondLst>
                        <p:cond delay="indefinite"/>
                      </p:stCondLst>
                      <p:childTnLst>
                        <p:par>
                          <p:cTn id="2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4" dur="500" fill="hold"/>
                                        <p:tgtEl>
                                          <p:spTgt spid="322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5" dur="500" fill="hold"/>
                                        <p:tgtEl>
                                          <p:spTgt spid="322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3" grpId="0" build="p" animBg="1" autoUpdateAnimBg="0"/>
      <p:bldP spid="322564" grpId="0" autoUpdateAnimBg="0"/>
      <p:bldP spid="2059" grpId="0" animBg="1"/>
      <p:bldP spid="2060" grpId="0" animBg="1"/>
      <p:bldP spid="2061" grpId="0" animBg="1"/>
      <p:bldP spid="2062" grpId="0" animBg="1"/>
      <p:bldP spid="2063" grpId="0" animBg="1"/>
      <p:bldP spid="2064" grpId="0" animBg="1"/>
      <p:bldP spid="2066" grpId="0" animBg="1"/>
      <p:bldP spid="2084" grpId="0" animBg="1"/>
      <p:bldP spid="2089" grpId="0" animBg="1"/>
      <p:bldP spid="2091" grpId="0" animBg="1"/>
      <p:bldP spid="2094" grpId="0" animBg="1"/>
      <p:bldP spid="2111" grpId="0" animBg="1"/>
      <p:bldP spid="2112" grpId="0" animBg="1"/>
      <p:bldP spid="2113" grpId="0" animBg="1"/>
      <p:bldP spid="2114" grpId="0" animBg="1"/>
      <p:bldP spid="2115" grpId="0"/>
      <p:bldP spid="2116" grpId="0"/>
      <p:bldP spid="2117" grpId="0"/>
      <p:bldP spid="2118" grpId="0"/>
      <p:bldP spid="2119" grpId="0"/>
      <p:bldP spid="2120" grpId="0"/>
      <p:bldP spid="2121" grpId="0"/>
      <p:bldP spid="2122" grpId="0"/>
      <p:bldP spid="2123" grpId="0"/>
      <p:bldP spid="2124" grpId="0"/>
      <p:bldP spid="2125" grpId="0"/>
      <p:bldP spid="2126" grpId="0"/>
      <p:bldP spid="2127" grpId="0"/>
      <p:bldP spid="2128" grpId="0"/>
      <p:bldP spid="2129" grpId="0"/>
      <p:bldP spid="2130" grpId="0"/>
      <p:bldP spid="2131" grpId="0"/>
      <p:bldP spid="2132" grpId="0"/>
      <p:bldP spid="2133" grpId="0"/>
      <p:bldP spid="2134" grpId="0"/>
      <p:bldP spid="2135" grpId="0"/>
      <p:bldP spid="2136" grpId="0"/>
      <p:bldP spid="2137" grpId="0"/>
      <p:bldP spid="322572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69A21F4-5C76-49A5-A8E6-B2409B38B3CF}" type="slidenum">
              <a:rPr lang="en-US" altLang="zh-CN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29</a:t>
            </a:fld>
            <a:endParaRPr lang="en-US" altLang="zh-CN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0350"/>
            <a:ext cx="7924800" cy="762000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lnSpc>
                <a:spcPct val="125000"/>
              </a:lnSpc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）</a:t>
            </a:r>
            <a:r>
              <a:rPr lang="zh-CN" altLang="en-US" sz="2000" b="1" dirty="0">
                <a:solidFill>
                  <a:srgbClr val="FF0000"/>
                </a:solidFill>
              </a:rPr>
              <a:t>写出</a:t>
            </a:r>
            <a:r>
              <a:rPr lang="en-US" altLang="zh-CN" sz="2000" b="1" dirty="0">
                <a:solidFill>
                  <a:srgbClr val="FF0000"/>
                </a:solidFill>
              </a:rPr>
              <a:t>JK</a:t>
            </a:r>
            <a:r>
              <a:rPr lang="zh-CN" altLang="en-US" sz="2000" b="1" dirty="0">
                <a:solidFill>
                  <a:srgbClr val="FF0000"/>
                </a:solidFill>
              </a:rPr>
              <a:t>触发器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的次态方程</a:t>
            </a:r>
            <a:r>
              <a:rPr lang="zh-CN" altLang="en-US" sz="2000" b="1" dirty="0">
                <a:solidFill>
                  <a:srgbClr val="FF0000"/>
                </a:solidFill>
              </a:rPr>
              <a:t>，然后将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各激励函数表达式代入</a:t>
            </a:r>
            <a:r>
              <a:rPr lang="en-US" altLang="zh-CN" sz="2000" b="1" dirty="0">
                <a:solidFill>
                  <a:srgbClr val="FF0000"/>
                </a:solidFill>
              </a:rPr>
              <a:t>JK</a:t>
            </a:r>
            <a:r>
              <a:rPr lang="zh-CN" altLang="en-US" sz="2000" b="1" dirty="0">
                <a:solidFill>
                  <a:srgbClr val="FF0000"/>
                </a:solidFill>
              </a:rPr>
              <a:t>触发器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的次态方程得</a:t>
            </a:r>
            <a:r>
              <a:rPr lang="zh-CN" altLang="en-US" sz="2000" b="1" dirty="0">
                <a:solidFill>
                  <a:srgbClr val="FF0000"/>
                </a:solidFill>
              </a:rPr>
              <a:t>各触发器的次态方程：</a:t>
            </a:r>
          </a:p>
        </p:txBody>
      </p:sp>
      <p:sp>
        <p:nvSpPr>
          <p:cNvPr id="323587" name="Rectangle 3"/>
          <p:cNvSpPr>
            <a:spLocks noChangeArrowheads="1"/>
          </p:cNvSpPr>
          <p:nvPr>
            <p:ph type="body" idx="1"/>
          </p:nvPr>
        </p:nvSpPr>
        <p:spPr>
          <a:xfrm>
            <a:off x="755650" y="2205038"/>
            <a:ext cx="4648200" cy="9144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just" eaLnBrk="1" hangingPunct="1">
              <a:lnSpc>
                <a:spcPct val="131000"/>
              </a:lnSpc>
              <a:buFont typeface="Monotype Sorts"/>
              <a:buNone/>
            </a:pPr>
            <a:r>
              <a:rPr lang="zh-CN" altLang="en-US" sz="2000" b="1" smtClean="0">
                <a:solidFill>
                  <a:schemeClr val="accent2"/>
                </a:solidFill>
              </a:rPr>
              <a:t>（</a:t>
            </a:r>
            <a:r>
              <a:rPr lang="en-US" altLang="zh-CN" sz="2000" b="1" smtClean="0">
                <a:solidFill>
                  <a:schemeClr val="accent2"/>
                </a:solidFill>
              </a:rPr>
              <a:t>3</a:t>
            </a:r>
            <a:r>
              <a:rPr lang="zh-CN" altLang="en-US" sz="2000" b="1" smtClean="0">
                <a:solidFill>
                  <a:schemeClr val="accent2"/>
                </a:solidFill>
              </a:rPr>
              <a:t>）作状态转换表及状态图</a:t>
            </a:r>
          </a:p>
          <a:p>
            <a:pPr algn="just" eaLnBrk="1" hangingPunct="1">
              <a:lnSpc>
                <a:spcPct val="131000"/>
              </a:lnSpc>
              <a:buFont typeface="Monotype Sorts"/>
              <a:buNone/>
            </a:pPr>
            <a:r>
              <a:rPr lang="zh-CN" altLang="en-US" sz="1800" b="1" smtClean="0"/>
              <a:t> ①当</a:t>
            </a:r>
            <a:r>
              <a:rPr lang="en-US" altLang="zh-CN" sz="1800" b="1" i="1" smtClean="0"/>
              <a:t>X</a:t>
            </a:r>
            <a:r>
              <a:rPr lang="en-US" altLang="zh-CN" sz="1800" b="1" smtClean="0"/>
              <a:t>=0</a:t>
            </a:r>
            <a:r>
              <a:rPr lang="zh-CN" altLang="en-US" sz="1800" b="1" smtClean="0"/>
              <a:t>时：触发器的次态方程简化为：</a:t>
            </a:r>
            <a:endParaRPr lang="zh-CN" altLang="en-US" sz="1800" smtClean="0"/>
          </a:p>
        </p:txBody>
      </p:sp>
      <p:graphicFrame>
        <p:nvGraphicFramePr>
          <p:cNvPr id="323588" name="Object 2"/>
          <p:cNvGraphicFramePr>
            <a:graphicFrameLocks noChangeAspect="1"/>
          </p:cNvGraphicFramePr>
          <p:nvPr/>
        </p:nvGraphicFramePr>
        <p:xfrm>
          <a:off x="1295400" y="4114800"/>
          <a:ext cx="3810000" cy="243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BMP 图象" r:id="rId3" imgW="2238687" imgH="1428949" progId="Paint.Picture">
                  <p:embed/>
                </p:oleObj>
              </mc:Choice>
              <mc:Fallback>
                <p:oleObj name="BMP 图象" r:id="rId3" imgW="2238687" imgH="1428949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114800"/>
                        <a:ext cx="3810000" cy="243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3589" name="Rectangle 5"/>
          <p:cNvSpPr>
            <a:spLocks noChangeArrowheads="1"/>
          </p:cNvSpPr>
          <p:nvPr/>
        </p:nvSpPr>
        <p:spPr bwMode="auto">
          <a:xfrm>
            <a:off x="250825" y="3200400"/>
            <a:ext cx="32543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1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Monotype Sorts"/>
              <a:buNone/>
            </a:pPr>
            <a:r>
              <a:rPr lang="zh-CN" altLang="en-US" sz="2000" b="1">
                <a:latin typeface="Calibri" panose="020F0502020204030204" pitchFamily="34" charset="0"/>
              </a:rPr>
              <a:t>输出函数表达式简化为：</a:t>
            </a:r>
            <a:endParaRPr lang="zh-CN" altLang="en-US" sz="2000">
              <a:latin typeface="Calibri" panose="020F0502020204030204" pitchFamily="34" charset="0"/>
            </a:endParaRPr>
          </a:p>
        </p:txBody>
      </p:sp>
      <p:sp>
        <p:nvSpPr>
          <p:cNvPr id="323590" name="Rectangle 6"/>
          <p:cNvSpPr>
            <a:spLocks noChangeArrowheads="1"/>
          </p:cNvSpPr>
          <p:nvPr/>
        </p:nvSpPr>
        <p:spPr bwMode="auto">
          <a:xfrm>
            <a:off x="1143000" y="3657600"/>
            <a:ext cx="3429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1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Monotype Sorts"/>
              <a:buNone/>
            </a:pPr>
            <a:r>
              <a:rPr lang="zh-CN" altLang="en-US" sz="2000" b="1">
                <a:latin typeface="Calibri" panose="020F0502020204030204" pitchFamily="34" charset="0"/>
              </a:rPr>
              <a:t>由此作出状态表及状态图。</a:t>
            </a:r>
            <a:endParaRPr lang="zh-CN" altLang="en-US" sz="2000">
              <a:latin typeface="Calibri" panose="020F0502020204030204" pitchFamily="34" charset="0"/>
            </a:endParaRPr>
          </a:p>
        </p:txBody>
      </p:sp>
      <p:pic>
        <p:nvPicPr>
          <p:cNvPr id="32359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733800"/>
            <a:ext cx="2347913" cy="219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graphicFrame>
        <p:nvGraphicFramePr>
          <p:cNvPr id="323592" name="Object 3"/>
          <p:cNvGraphicFramePr>
            <a:graphicFrameLocks noChangeAspect="1"/>
          </p:cNvGraphicFramePr>
          <p:nvPr/>
        </p:nvGraphicFramePr>
        <p:xfrm>
          <a:off x="2195513" y="1125538"/>
          <a:ext cx="4648200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公式" r:id="rId6" imgW="2145960" imgH="253800" progId="Equation.3">
                  <p:embed/>
                </p:oleObj>
              </mc:Choice>
              <mc:Fallback>
                <p:oleObj name="公式" r:id="rId6" imgW="2145960" imgH="253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1125538"/>
                        <a:ext cx="4648200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3593" name="Object 4"/>
          <p:cNvGraphicFramePr>
            <a:graphicFrameLocks noChangeAspect="1"/>
          </p:cNvGraphicFramePr>
          <p:nvPr/>
        </p:nvGraphicFramePr>
        <p:xfrm>
          <a:off x="2195513" y="1628775"/>
          <a:ext cx="45720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公式" r:id="rId8" imgW="2209680" imgH="253800" progId="Equation.3">
                  <p:embed/>
                </p:oleObj>
              </mc:Choice>
              <mc:Fallback>
                <p:oleObj name="公式" r:id="rId8" imgW="2209680" imgH="253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1628775"/>
                        <a:ext cx="45720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3594" name="Object 5"/>
          <p:cNvGraphicFramePr>
            <a:graphicFrameLocks noChangeAspect="1"/>
          </p:cNvGraphicFramePr>
          <p:nvPr/>
        </p:nvGraphicFramePr>
        <p:xfrm>
          <a:off x="5715000" y="2438400"/>
          <a:ext cx="16764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公式" r:id="rId10" imgW="838080" imgH="253800" progId="Equation.3">
                  <p:embed/>
                </p:oleObj>
              </mc:Choice>
              <mc:Fallback>
                <p:oleObj name="公式" r:id="rId10" imgW="838080" imgH="253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438400"/>
                        <a:ext cx="16764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3595" name="Object 6"/>
          <p:cNvGraphicFramePr>
            <a:graphicFrameLocks noChangeAspect="1"/>
          </p:cNvGraphicFramePr>
          <p:nvPr/>
        </p:nvGraphicFramePr>
        <p:xfrm>
          <a:off x="5715000" y="2895600"/>
          <a:ext cx="16002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公式" r:id="rId12" imgW="799920" imgH="253800" progId="Equation.3">
                  <p:embed/>
                </p:oleObj>
              </mc:Choice>
              <mc:Fallback>
                <p:oleObj name="公式" r:id="rId12" imgW="799920" imgH="253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895600"/>
                        <a:ext cx="16002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3596" name="Object 7"/>
          <p:cNvGraphicFramePr>
            <a:graphicFrameLocks noChangeAspect="1"/>
          </p:cNvGraphicFramePr>
          <p:nvPr/>
        </p:nvGraphicFramePr>
        <p:xfrm>
          <a:off x="3200400" y="3200400"/>
          <a:ext cx="122555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公式" r:id="rId14" imgW="622080" imgH="253800" progId="Equation.3">
                  <p:embed/>
                </p:oleObj>
              </mc:Choice>
              <mc:Fallback>
                <p:oleObj name="公式" r:id="rId14" imgW="622080" imgH="253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200400"/>
                        <a:ext cx="122555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3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3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358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358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23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23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23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23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23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3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23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32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23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23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7" grpId="0" build="p" animBg="1" autoUpdateAnimBg="0"/>
      <p:bldP spid="323589" grpId="0" autoUpdateAnimBg="0"/>
      <p:bldP spid="323590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/>
          </p:cNvSpPr>
          <p:nvPr>
            <p:ph type="body" idx="1"/>
          </p:nvPr>
        </p:nvSpPr>
        <p:spPr>
          <a:xfrm>
            <a:off x="539750" y="1196975"/>
            <a:ext cx="7772400" cy="4038600"/>
          </a:xfrm>
        </p:spPr>
        <p:txBody>
          <a:bodyPr/>
          <a:lstStyle/>
          <a:p>
            <a:pPr algn="just" eaLnBrk="1" hangingPunct="1"/>
            <a:r>
              <a:rPr lang="zh-CN" altLang="en-US" b="1" smtClean="0">
                <a:latin typeface="宋体" panose="02010600030101010101" pitchFamily="2" charset="-122"/>
              </a:rPr>
              <a:t>组合逻辑电路结构如下图所示。</a:t>
            </a:r>
            <a:endParaRPr lang="zh-CN" altLang="en-US" b="1" smtClean="0"/>
          </a:p>
        </p:txBody>
      </p:sp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3476625" y="31194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pic>
        <p:nvPicPr>
          <p:cNvPr id="23556" name="Picture 5" descr="5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2060575"/>
            <a:ext cx="3733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Rectangle 6"/>
          <p:cNvSpPr>
            <a:spLocks noChangeArrowheads="1"/>
          </p:cNvSpPr>
          <p:nvPr/>
        </p:nvSpPr>
        <p:spPr bwMode="auto">
          <a:xfrm>
            <a:off x="3657600" y="28082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22534" name="Text Box 7"/>
          <p:cNvSpPr txBox="1">
            <a:spLocks noChangeArrowheads="1"/>
          </p:cNvSpPr>
          <p:nvPr/>
        </p:nvSpPr>
        <p:spPr bwMode="auto">
          <a:xfrm>
            <a:off x="539750" y="3500438"/>
            <a:ext cx="8351838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x1, x2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， 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…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xn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为某一时刻的输入；</a:t>
            </a:r>
          </a:p>
          <a:p>
            <a:pPr algn="just" eaLnBrk="1" hangingPunct="1">
              <a:spcBef>
                <a:spcPct val="50000"/>
              </a:spcBef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Z1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Z2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…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Zm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为该时刻的输出。</a:t>
            </a:r>
          </a:p>
          <a:p>
            <a:pPr algn="just" eaLnBrk="1" hangingPunct="1"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</a:rPr>
              <a:t>输出函数集：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=fi(x1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，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x2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，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…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，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xn</a:t>
            </a:r>
            <a:r>
              <a:rPr kumimoji="1" lang="en-US" altLang="zh-CN" sz="2400" b="1" dirty="0">
                <a:latin typeface="宋体" panose="02010600030101010101" pitchFamily="2" charset="-122"/>
              </a:rPr>
              <a:t>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)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，</a:t>
            </a:r>
            <a:r>
              <a:rPr kumimoji="1" lang="zh-CN" altLang="en-US" sz="2400" b="1" dirty="0">
                <a:latin typeface="Courier New" panose="02070309020205020404" pitchFamily="49" charset="0"/>
              </a:rPr>
              <a:t> 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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=1,</a:t>
            </a:r>
            <a:r>
              <a:rPr kumimoji="1" lang="en-US" altLang="zh-CN" sz="2400" b="1" dirty="0">
                <a:latin typeface="Courier New" panose="02070309020205020404" pitchFamily="49" charset="0"/>
              </a:rPr>
              <a:t> 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2, …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，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m</a:t>
            </a:r>
            <a:r>
              <a:rPr kumimoji="1" lang="en-US" altLang="zh-CN" sz="2400" b="1" dirty="0">
                <a:latin typeface="宋体" panose="02010600030101010101" pitchFamily="2" charset="-122"/>
              </a:rPr>
              <a:t>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latin typeface="宋体" panose="02010600030101010101" pitchFamily="2" charset="-122"/>
              </a:rPr>
              <a:t>输出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Zi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仅是输入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xi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的函数，即只与当前的输入有关。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2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2451EAE-2844-4E76-9B55-2DD827DD1228}" type="slidenum">
              <a:rPr lang="en-US" altLang="zh-CN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30</a:t>
            </a:fld>
            <a:endParaRPr lang="en-US" altLang="zh-CN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7175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7772400" cy="457200"/>
          </a:xfrm>
        </p:spPr>
        <p:txBody>
          <a:bodyPr/>
          <a:lstStyle/>
          <a:p>
            <a:pPr eaLnBrk="1" hangingPunct="1"/>
            <a:r>
              <a:rPr lang="en-US" altLang="zh-CN" sz="2000" b="1" i="1" smtClean="0">
                <a:solidFill>
                  <a:schemeClr val="accent2"/>
                </a:solidFill>
              </a:rPr>
              <a:t>①</a:t>
            </a:r>
            <a:r>
              <a:rPr lang="zh-CN" altLang="en-US" sz="2000" b="1" i="1" smtClean="0">
                <a:solidFill>
                  <a:schemeClr val="accent2"/>
                </a:solidFill>
              </a:rPr>
              <a:t>当</a:t>
            </a:r>
            <a:r>
              <a:rPr lang="en-US" altLang="zh-CN" sz="2000" b="1" i="1" smtClean="0">
                <a:solidFill>
                  <a:schemeClr val="accent2"/>
                </a:solidFill>
              </a:rPr>
              <a:t>X=1</a:t>
            </a:r>
            <a:r>
              <a:rPr lang="zh-CN" altLang="en-US" sz="2000" b="1" i="1" smtClean="0">
                <a:solidFill>
                  <a:schemeClr val="accent2"/>
                </a:solidFill>
              </a:rPr>
              <a:t>时：触发器的次态方程简化为：</a:t>
            </a:r>
          </a:p>
        </p:txBody>
      </p:sp>
      <p:sp>
        <p:nvSpPr>
          <p:cNvPr id="324611" name="Rectangle 3"/>
          <p:cNvSpPr>
            <a:spLocks noChangeArrowheads="1"/>
          </p:cNvSpPr>
          <p:nvPr>
            <p:ph type="body" idx="1"/>
          </p:nvPr>
        </p:nvSpPr>
        <p:spPr>
          <a:xfrm>
            <a:off x="971550" y="1219200"/>
            <a:ext cx="2592388" cy="5334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31000"/>
              </a:lnSpc>
              <a:buFont typeface="Monotype Sorts"/>
              <a:buNone/>
            </a:pPr>
            <a:r>
              <a:rPr lang="zh-CN" altLang="en-US" sz="1800" b="1" smtClean="0">
                <a:solidFill>
                  <a:schemeClr val="tx2"/>
                </a:solidFill>
              </a:rPr>
              <a:t>输出函数表达式简化为：</a:t>
            </a:r>
          </a:p>
        </p:txBody>
      </p:sp>
      <p:graphicFrame>
        <p:nvGraphicFramePr>
          <p:cNvPr id="324612" name="Object 2"/>
          <p:cNvGraphicFramePr>
            <a:graphicFrameLocks noChangeAspect="1"/>
          </p:cNvGraphicFramePr>
          <p:nvPr/>
        </p:nvGraphicFramePr>
        <p:xfrm>
          <a:off x="1371600" y="3276600"/>
          <a:ext cx="3738563" cy="226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BMP 图像" r:id="rId3" imgW="2266667" imgH="1371429" progId="Paint.Picture">
                  <p:embed/>
                </p:oleObj>
              </mc:Choice>
              <mc:Fallback>
                <p:oleObj name="BMP 图像" r:id="rId3" imgW="2266667" imgH="1371429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276600"/>
                        <a:ext cx="3738563" cy="226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4613" name="Rectangle 5"/>
          <p:cNvSpPr>
            <a:spLocks noChangeArrowheads="1"/>
          </p:cNvSpPr>
          <p:nvPr/>
        </p:nvSpPr>
        <p:spPr bwMode="auto">
          <a:xfrm>
            <a:off x="1371600" y="2590800"/>
            <a:ext cx="377666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1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Monotype Sorts"/>
              <a:buNone/>
            </a:pPr>
            <a:r>
              <a:rPr lang="zh-CN" altLang="en-US" sz="2000" b="1">
                <a:latin typeface="Calibri" panose="020F0502020204030204" pitchFamily="34" charset="0"/>
              </a:rPr>
              <a:t>由此作出状态表及状态图。</a:t>
            </a:r>
          </a:p>
        </p:txBody>
      </p:sp>
      <p:sp>
        <p:nvSpPr>
          <p:cNvPr id="324614" name="Rectangle 6"/>
          <p:cNvSpPr>
            <a:spLocks noChangeArrowheads="1"/>
          </p:cNvSpPr>
          <p:nvPr/>
        </p:nvSpPr>
        <p:spPr bwMode="auto">
          <a:xfrm>
            <a:off x="1143000" y="5562600"/>
            <a:ext cx="3276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1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Monotype Sorts"/>
              <a:buNone/>
            </a:pPr>
            <a:r>
              <a:rPr lang="zh-CN" altLang="en-US" sz="2000" b="1">
                <a:solidFill>
                  <a:schemeClr val="hlink"/>
                </a:solidFill>
                <a:latin typeface="Calibri" panose="020F0502020204030204" pitchFamily="34" charset="0"/>
              </a:rPr>
              <a:t>将</a:t>
            </a:r>
            <a:r>
              <a:rPr lang="en-US" altLang="zh-CN" sz="2000" b="1">
                <a:solidFill>
                  <a:schemeClr val="hlink"/>
                </a:solidFill>
                <a:latin typeface="Calibri" panose="020F0502020204030204" pitchFamily="34" charset="0"/>
              </a:rPr>
              <a:t>X=0</a:t>
            </a:r>
            <a:r>
              <a:rPr lang="zh-CN" altLang="en-US" sz="2000" b="1">
                <a:solidFill>
                  <a:schemeClr val="hlink"/>
                </a:solidFill>
                <a:latin typeface="Calibri" panose="020F0502020204030204" pitchFamily="34" charset="0"/>
              </a:rPr>
              <a:t>与</a:t>
            </a:r>
            <a:r>
              <a:rPr lang="en-US" altLang="zh-CN" sz="2000" b="1">
                <a:solidFill>
                  <a:schemeClr val="hlink"/>
                </a:solidFill>
                <a:latin typeface="Calibri" panose="020F0502020204030204" pitchFamily="34" charset="0"/>
              </a:rPr>
              <a:t>X=1</a:t>
            </a:r>
            <a:r>
              <a:rPr lang="zh-CN" altLang="en-US" sz="2000" b="1">
                <a:solidFill>
                  <a:schemeClr val="hlink"/>
                </a:solidFill>
                <a:latin typeface="Calibri" panose="020F0502020204030204" pitchFamily="34" charset="0"/>
              </a:rPr>
              <a:t>的状态图合并</a:t>
            </a:r>
          </a:p>
          <a:p>
            <a:pPr eaLnBrk="1" hangingPunct="1">
              <a:lnSpc>
                <a:spcPct val="131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Monotype Sorts"/>
              <a:buNone/>
            </a:pPr>
            <a:r>
              <a:rPr lang="zh-CN" altLang="en-US" sz="2000" b="1">
                <a:solidFill>
                  <a:schemeClr val="hlink"/>
                </a:solidFill>
                <a:latin typeface="Calibri" panose="020F0502020204030204" pitchFamily="34" charset="0"/>
              </a:rPr>
              <a:t>     起来得完整的状态图。</a:t>
            </a:r>
          </a:p>
        </p:txBody>
      </p:sp>
      <p:pic>
        <p:nvPicPr>
          <p:cNvPr id="32461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114800"/>
            <a:ext cx="23622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32461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524000"/>
            <a:ext cx="2514600" cy="235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graphicFrame>
        <p:nvGraphicFramePr>
          <p:cNvPr id="324617" name="Object 3"/>
          <p:cNvGraphicFramePr>
            <a:graphicFrameLocks noChangeAspect="1"/>
          </p:cNvGraphicFramePr>
          <p:nvPr/>
        </p:nvGraphicFramePr>
        <p:xfrm>
          <a:off x="2057400" y="685800"/>
          <a:ext cx="17526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公式" r:id="rId7" imgW="838080" imgH="253800" progId="Equation.3">
                  <p:embed/>
                </p:oleObj>
              </mc:Choice>
              <mc:Fallback>
                <p:oleObj name="公式" r:id="rId7" imgW="838080" imgH="253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685800"/>
                        <a:ext cx="175260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4618" name="Object 4"/>
          <p:cNvGraphicFramePr>
            <a:graphicFrameLocks noChangeAspect="1"/>
          </p:cNvGraphicFramePr>
          <p:nvPr/>
        </p:nvGraphicFramePr>
        <p:xfrm>
          <a:off x="4191000" y="685800"/>
          <a:ext cx="16764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公式" r:id="rId9" imgW="799920" imgH="253800" progId="Equation.3">
                  <p:embed/>
                </p:oleObj>
              </mc:Choice>
              <mc:Fallback>
                <p:oleObj name="公式" r:id="rId9" imgW="799920" imgH="253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685800"/>
                        <a:ext cx="167640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4619" name="Object 5"/>
          <p:cNvGraphicFramePr>
            <a:graphicFrameLocks noChangeAspect="1"/>
          </p:cNvGraphicFramePr>
          <p:nvPr/>
        </p:nvGraphicFramePr>
        <p:xfrm>
          <a:off x="2895600" y="1879600"/>
          <a:ext cx="12192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公式" r:id="rId11" imgW="622080" imgH="253800" progId="Equation.3">
                  <p:embed/>
                </p:oleObj>
              </mc:Choice>
              <mc:Fallback>
                <p:oleObj name="公式" r:id="rId11" imgW="622080" imgH="253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879600"/>
                        <a:ext cx="12192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46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46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46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46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461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461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46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46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4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4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324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4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24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24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4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4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24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1" grpId="0" build="p" animBg="1" autoUpdateAnimBg="0"/>
      <p:bldP spid="324613" grpId="0" autoUpdateAnimBg="0"/>
      <p:bldP spid="324614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5EFE630-169B-4D73-A601-545E0CA97B0F}" type="slidenum">
              <a:rPr lang="en-US" altLang="zh-CN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31</a:t>
            </a:fld>
            <a:endParaRPr lang="en-US" altLang="zh-CN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295400"/>
            <a:ext cx="4876800" cy="609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lnSpc>
                <a:spcPct val="130000"/>
              </a:lnSpc>
              <a:spcAft>
                <a:spcPts val="0"/>
              </a:spcAft>
              <a:defRPr/>
            </a:pPr>
            <a:r>
              <a:rPr lang="zh-CN" altLang="en-US" sz="2000" b="1" i="1">
                <a:solidFill>
                  <a:srgbClr val="FF3300"/>
                </a:solidFill>
                <a:latin typeface="宋体" charset="-122"/>
              </a:rPr>
              <a:t>根据状态表或状态图，</a:t>
            </a:r>
            <a:br>
              <a:rPr lang="zh-CN" altLang="en-US" sz="2000" b="1" i="1">
                <a:solidFill>
                  <a:srgbClr val="FF3300"/>
                </a:solidFill>
                <a:latin typeface="宋体" charset="-122"/>
              </a:rPr>
            </a:br>
            <a:r>
              <a:rPr lang="zh-CN" altLang="en-US" sz="2000" b="1" i="1">
                <a:solidFill>
                  <a:srgbClr val="FF3300"/>
                </a:solidFill>
                <a:latin typeface="宋体" charset="-122"/>
              </a:rPr>
              <a:t>可画出在</a:t>
            </a:r>
            <a:r>
              <a:rPr lang="en-US" altLang="zh-CN" sz="2000" b="1" i="1">
                <a:solidFill>
                  <a:srgbClr val="FF3300"/>
                </a:solidFill>
              </a:rPr>
              <a:t>CP</a:t>
            </a:r>
            <a:r>
              <a:rPr lang="zh-CN" altLang="en-US" sz="2000" b="1" i="1">
                <a:solidFill>
                  <a:srgbClr val="FF3300"/>
                </a:solidFill>
                <a:latin typeface="宋体" charset="-122"/>
              </a:rPr>
              <a:t>脉冲作用下电路的时序图。</a:t>
            </a:r>
          </a:p>
        </p:txBody>
      </p:sp>
      <p:sp>
        <p:nvSpPr>
          <p:cNvPr id="325635" name="Rectangle 3"/>
          <p:cNvSpPr>
            <a:spLocks noChangeArrowheads="1"/>
          </p:cNvSpPr>
          <p:nvPr/>
        </p:nvSpPr>
        <p:spPr bwMode="auto">
          <a:xfrm>
            <a:off x="1143000" y="533400"/>
            <a:ext cx="335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latin typeface="宋体" panose="02010600030101010101" pitchFamily="2" charset="-122"/>
              </a:rPr>
              <a:t>画时序波形图。</a:t>
            </a:r>
          </a:p>
        </p:txBody>
      </p:sp>
      <p:pic>
        <p:nvPicPr>
          <p:cNvPr id="4506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57200"/>
            <a:ext cx="2590800" cy="242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32563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895600"/>
            <a:ext cx="5462588" cy="281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5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5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5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5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5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5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34" grpId="0" autoUpdateAnimBg="0"/>
      <p:bldP spid="325635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10F9545-D144-46B8-9F35-EDF0B0D68BB4}" type="slidenum">
              <a:rPr lang="en-US" altLang="zh-CN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32</a:t>
            </a:fld>
            <a:endParaRPr lang="en-US" altLang="zh-CN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26658" name="Rectangle 2"/>
          <p:cNvSpPr>
            <a:spLocks noChangeArrowheads="1"/>
          </p:cNvSpPr>
          <p:nvPr/>
        </p:nvSpPr>
        <p:spPr bwMode="auto">
          <a:xfrm>
            <a:off x="1143000" y="457200"/>
            <a:ext cx="3657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Monotype Sorts"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（</a:t>
            </a:r>
            <a:r>
              <a:rPr lang="en-US" altLang="zh-CN" sz="2400" b="1">
                <a:latin typeface="宋体" panose="02010600030101010101" pitchFamily="2" charset="-122"/>
              </a:rPr>
              <a:t>4</a:t>
            </a:r>
            <a:r>
              <a:rPr lang="zh-CN" altLang="en-US" sz="2400" b="1">
                <a:latin typeface="宋体" panose="02010600030101010101" pitchFamily="2" charset="-122"/>
              </a:rPr>
              <a:t>）逻辑功能分析：</a:t>
            </a:r>
          </a:p>
        </p:txBody>
      </p:sp>
      <p:sp>
        <p:nvSpPr>
          <p:cNvPr id="326659" name="Rectangle 3"/>
          <p:cNvSpPr>
            <a:spLocks noChangeArrowheads="1"/>
          </p:cNvSpPr>
          <p:nvPr/>
        </p:nvSpPr>
        <p:spPr bwMode="auto">
          <a:xfrm>
            <a:off x="1143000" y="3581400"/>
            <a:ext cx="7391400" cy="186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Monotype Sorts"/>
              <a:buNone/>
            </a:pPr>
            <a:r>
              <a:rPr lang="zh-CN" altLang="en-US" sz="2000" b="1">
                <a:solidFill>
                  <a:schemeClr val="accent2"/>
                </a:solidFill>
                <a:latin typeface="宋体" panose="02010600030101010101" pitchFamily="2" charset="-122"/>
              </a:rPr>
              <a:t>当</a:t>
            </a:r>
            <a:r>
              <a:rPr lang="en-US" altLang="zh-CN" sz="2000" b="1" i="1">
                <a:solidFill>
                  <a:schemeClr val="accent2"/>
                </a:solidFill>
                <a:latin typeface="Calibri" panose="020F0502020204030204" pitchFamily="34" charset="0"/>
              </a:rPr>
              <a:t>X</a:t>
            </a:r>
            <a:r>
              <a:rPr lang="en-US" altLang="zh-CN" sz="2000" b="1">
                <a:solidFill>
                  <a:schemeClr val="accent2"/>
                </a:solidFill>
                <a:latin typeface="宋体" panose="02010600030101010101" pitchFamily="2" charset="-122"/>
              </a:rPr>
              <a:t>=1</a:t>
            </a:r>
            <a:r>
              <a:rPr lang="zh-CN" altLang="en-US" sz="2000" b="1">
                <a:solidFill>
                  <a:schemeClr val="accent2"/>
                </a:solidFill>
                <a:latin typeface="宋体" panose="02010600030101010101" pitchFamily="2" charset="-122"/>
              </a:rPr>
              <a:t>时，按照减</a:t>
            </a:r>
            <a:r>
              <a:rPr lang="en-US" altLang="zh-CN" sz="2000" b="1">
                <a:solidFill>
                  <a:schemeClr val="accent2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000" b="1">
                <a:solidFill>
                  <a:schemeClr val="accent2"/>
                </a:solidFill>
                <a:latin typeface="宋体" panose="02010600030101010101" pitchFamily="2" charset="-122"/>
              </a:rPr>
              <a:t>规律</a:t>
            </a:r>
          </a:p>
          <a:p>
            <a:pPr algn="just" eaLnBrk="1" hangingPunct="1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Monotype Sorts"/>
              <a:buNone/>
            </a:pPr>
            <a:r>
              <a:rPr lang="zh-CN" altLang="en-US" sz="2000" b="1">
                <a:solidFill>
                  <a:schemeClr val="accent2"/>
                </a:solidFill>
                <a:latin typeface="宋体" panose="02010600030101010101" pitchFamily="2" charset="-122"/>
              </a:rPr>
              <a:t>从</a:t>
            </a:r>
            <a:r>
              <a:rPr lang="en-US" altLang="zh-CN" sz="2000" b="1">
                <a:solidFill>
                  <a:schemeClr val="accent2"/>
                </a:solidFill>
                <a:latin typeface="宋体" panose="02010600030101010101" pitchFamily="2" charset="-122"/>
              </a:rPr>
              <a:t>10→01→00→10</a:t>
            </a:r>
            <a:r>
              <a:rPr lang="zh-CN" altLang="en-US" sz="2000" b="1">
                <a:solidFill>
                  <a:schemeClr val="accent2"/>
                </a:solidFill>
                <a:latin typeface="宋体" panose="02010600030101010101" pitchFamily="2" charset="-122"/>
              </a:rPr>
              <a:t>循环变化，</a:t>
            </a:r>
          </a:p>
          <a:p>
            <a:pPr algn="just" eaLnBrk="1" hangingPunct="1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Monotype Sorts"/>
              <a:buNone/>
            </a:pPr>
            <a:r>
              <a:rPr lang="zh-CN" altLang="en-US" sz="2000" b="1">
                <a:solidFill>
                  <a:schemeClr val="accent2"/>
                </a:solidFill>
                <a:latin typeface="宋体" panose="02010600030101010101" pitchFamily="2" charset="-122"/>
              </a:rPr>
              <a:t>并每当转换为</a:t>
            </a:r>
            <a:r>
              <a:rPr lang="en-US" altLang="zh-CN" sz="2000" b="1">
                <a:solidFill>
                  <a:schemeClr val="accent2"/>
                </a:solidFill>
                <a:latin typeface="宋体" panose="02010600030101010101" pitchFamily="2" charset="-122"/>
              </a:rPr>
              <a:t>00</a:t>
            </a:r>
            <a:r>
              <a:rPr lang="zh-CN" altLang="en-US" sz="2000" b="1">
                <a:solidFill>
                  <a:schemeClr val="accent2"/>
                </a:solidFill>
                <a:latin typeface="宋体" panose="02010600030101010101" pitchFamily="2" charset="-122"/>
              </a:rPr>
              <a:t>状态（最小数）时，</a:t>
            </a:r>
          </a:p>
          <a:p>
            <a:pPr algn="just" eaLnBrk="1" hangingPunct="1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Monotype Sorts"/>
              <a:buNone/>
            </a:pPr>
            <a:r>
              <a:rPr lang="zh-CN" altLang="en-US" sz="2000" b="1">
                <a:solidFill>
                  <a:schemeClr val="accent2"/>
                </a:solidFill>
                <a:latin typeface="宋体" panose="02010600030101010101" pitchFamily="2" charset="-122"/>
              </a:rPr>
              <a:t>输出</a:t>
            </a:r>
            <a:r>
              <a:rPr lang="en-US" altLang="zh-CN" sz="2000" b="1" i="1">
                <a:solidFill>
                  <a:schemeClr val="accent2"/>
                </a:solidFill>
                <a:latin typeface="Calibri" panose="020F0502020204030204" pitchFamily="34" charset="0"/>
              </a:rPr>
              <a:t>Z</a:t>
            </a:r>
            <a:r>
              <a:rPr lang="en-US" altLang="zh-CN" sz="2000" b="1">
                <a:solidFill>
                  <a:schemeClr val="accent2"/>
                </a:solidFill>
                <a:latin typeface="宋体" panose="02010600030101010101" pitchFamily="2" charset="-122"/>
              </a:rPr>
              <a:t>=1</a:t>
            </a:r>
            <a:r>
              <a:rPr lang="zh-CN" altLang="en-US" sz="2000" b="1">
                <a:solidFill>
                  <a:schemeClr val="accent2"/>
                </a:solidFill>
                <a:latin typeface="宋体" panose="02010600030101010101" pitchFamily="2" charset="-122"/>
              </a:rPr>
              <a:t>。</a:t>
            </a:r>
          </a:p>
        </p:txBody>
      </p:sp>
      <p:sp>
        <p:nvSpPr>
          <p:cNvPr id="326660" name="Rectangle 4"/>
          <p:cNvSpPr>
            <a:spLocks noChangeArrowheads="1"/>
          </p:cNvSpPr>
          <p:nvPr/>
        </p:nvSpPr>
        <p:spPr bwMode="auto">
          <a:xfrm>
            <a:off x="900113" y="1052513"/>
            <a:ext cx="5943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Monotype Sorts"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该电路一共有</a:t>
            </a:r>
            <a:r>
              <a:rPr lang="en-US" altLang="zh-CN" sz="2400" b="1">
                <a:latin typeface="宋体" panose="02010600030101010101" pitchFamily="2" charset="-122"/>
              </a:rPr>
              <a:t>3</a:t>
            </a:r>
            <a:r>
              <a:rPr lang="zh-CN" altLang="en-US" sz="2400" b="1">
                <a:latin typeface="宋体" panose="02010600030101010101" pitchFamily="2" charset="-122"/>
              </a:rPr>
              <a:t>个状态</a:t>
            </a:r>
            <a:r>
              <a:rPr lang="en-US" altLang="zh-CN" sz="2400" b="1">
                <a:latin typeface="宋体" panose="02010600030101010101" pitchFamily="2" charset="-122"/>
              </a:rPr>
              <a:t>00</a:t>
            </a:r>
            <a:r>
              <a:rPr lang="zh-CN" altLang="en-US" sz="2400" b="1">
                <a:latin typeface="宋体" panose="02010600030101010101" pitchFamily="2" charset="-122"/>
              </a:rPr>
              <a:t>、</a:t>
            </a:r>
            <a:r>
              <a:rPr lang="en-US" altLang="zh-CN" sz="2400" b="1">
                <a:latin typeface="宋体" panose="02010600030101010101" pitchFamily="2" charset="-122"/>
              </a:rPr>
              <a:t>01</a:t>
            </a:r>
            <a:r>
              <a:rPr lang="zh-CN" altLang="en-US" sz="2400" b="1">
                <a:latin typeface="宋体" panose="02010600030101010101" pitchFamily="2" charset="-122"/>
              </a:rPr>
              <a:t>、</a:t>
            </a:r>
            <a:r>
              <a:rPr lang="en-US" altLang="zh-CN" sz="2400" b="1">
                <a:latin typeface="宋体" panose="02010600030101010101" pitchFamily="2" charset="-122"/>
              </a:rPr>
              <a:t>10</a:t>
            </a:r>
            <a:r>
              <a:rPr lang="zh-CN" altLang="en-US" sz="2400" b="1">
                <a:latin typeface="宋体" panose="02010600030101010101" pitchFamily="2" charset="-122"/>
              </a:rPr>
              <a:t>。</a:t>
            </a:r>
            <a:endParaRPr lang="zh-CN" altLang="en-US" sz="2400">
              <a:latin typeface="Calibri" panose="020F0502020204030204" pitchFamily="34" charset="0"/>
            </a:endParaRPr>
          </a:p>
        </p:txBody>
      </p:sp>
      <p:sp>
        <p:nvSpPr>
          <p:cNvPr id="326661" name="Rectangle 5"/>
          <p:cNvSpPr>
            <a:spLocks noChangeArrowheads="1"/>
          </p:cNvSpPr>
          <p:nvPr/>
        </p:nvSpPr>
        <p:spPr bwMode="auto">
          <a:xfrm>
            <a:off x="1143000" y="1676400"/>
            <a:ext cx="74676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Monotype Sorts"/>
              <a:buNone/>
            </a:pPr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</a:rPr>
              <a:t>当</a:t>
            </a:r>
            <a:r>
              <a:rPr lang="en-US" altLang="zh-CN" sz="2000" b="1" i="1">
                <a:solidFill>
                  <a:srgbClr val="FF0000"/>
                </a:solidFill>
                <a:latin typeface="Calibri" panose="020F0502020204030204" pitchFamily="34" charset="0"/>
              </a:rPr>
              <a:t>X</a:t>
            </a:r>
            <a:r>
              <a:rPr lang="en-US" altLang="zh-CN" sz="2000" b="1">
                <a:solidFill>
                  <a:srgbClr val="FF0000"/>
                </a:solidFill>
                <a:latin typeface="宋体" panose="02010600030101010101" pitchFamily="2" charset="-122"/>
              </a:rPr>
              <a:t>=0</a:t>
            </a:r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</a:rPr>
              <a:t>时，按照加</a:t>
            </a:r>
            <a:r>
              <a:rPr lang="en-US" altLang="zh-CN" sz="2000" b="1">
                <a:solidFill>
                  <a:srgbClr val="FF0000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</a:rPr>
              <a:t>规律</a:t>
            </a:r>
          </a:p>
          <a:p>
            <a:pPr algn="just" eaLnBrk="1" hangingPunct="1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Monotype Sorts"/>
              <a:buNone/>
            </a:pPr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</a:rPr>
              <a:t>从</a:t>
            </a:r>
            <a:r>
              <a:rPr lang="en-US" altLang="zh-CN" sz="2000" b="1">
                <a:solidFill>
                  <a:srgbClr val="FF0000"/>
                </a:solidFill>
                <a:latin typeface="宋体" panose="02010600030101010101" pitchFamily="2" charset="-122"/>
              </a:rPr>
              <a:t>00→01→10→00</a:t>
            </a:r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</a:rPr>
              <a:t>循环变化，</a:t>
            </a:r>
          </a:p>
          <a:p>
            <a:pPr algn="just" eaLnBrk="1" hangingPunct="1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Monotype Sorts"/>
              <a:buNone/>
            </a:pPr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</a:rPr>
              <a:t>并每当转换为</a:t>
            </a:r>
            <a:r>
              <a:rPr lang="en-US" altLang="zh-CN" sz="2000" b="1">
                <a:solidFill>
                  <a:srgbClr val="FF0000"/>
                </a:solidFill>
                <a:latin typeface="宋体" panose="02010600030101010101" pitchFamily="2" charset="-122"/>
              </a:rPr>
              <a:t>10</a:t>
            </a:r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</a:rPr>
              <a:t>状态（最大数）时，</a:t>
            </a:r>
          </a:p>
          <a:p>
            <a:pPr algn="just" eaLnBrk="1" hangingPunct="1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Monotype Sorts"/>
              <a:buNone/>
            </a:pPr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</a:rPr>
              <a:t>输出</a:t>
            </a:r>
            <a:r>
              <a:rPr lang="en-US" altLang="zh-CN" sz="2000" b="1" i="1">
                <a:solidFill>
                  <a:srgbClr val="FF0000"/>
                </a:solidFill>
                <a:latin typeface="Calibri" panose="020F0502020204030204" pitchFamily="34" charset="0"/>
              </a:rPr>
              <a:t>Z</a:t>
            </a:r>
            <a:r>
              <a:rPr lang="en-US" altLang="zh-CN" sz="2000" b="1">
                <a:solidFill>
                  <a:srgbClr val="FF0000"/>
                </a:solidFill>
                <a:latin typeface="宋体" panose="02010600030101010101" pitchFamily="2" charset="-122"/>
              </a:rPr>
              <a:t>=1</a:t>
            </a:r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</a:rPr>
              <a:t>。</a:t>
            </a:r>
            <a:endParaRPr lang="zh-CN" altLang="en-US" sz="2000">
              <a:latin typeface="Calibri" panose="020F0502020204030204" pitchFamily="34" charset="0"/>
            </a:endParaRPr>
          </a:p>
        </p:txBody>
      </p:sp>
      <p:sp>
        <p:nvSpPr>
          <p:cNvPr id="326662" name="Rectangle 6"/>
          <p:cNvSpPr>
            <a:spLocks noChangeArrowheads="1"/>
          </p:cNvSpPr>
          <p:nvPr/>
        </p:nvSpPr>
        <p:spPr bwMode="auto">
          <a:xfrm>
            <a:off x="1187450" y="5445125"/>
            <a:ext cx="6705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Monotype Sorts"/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所以该电路是一个可控的</a:t>
            </a:r>
            <a:r>
              <a:rPr lang="en-US" altLang="zh-CN" sz="2800" b="1">
                <a:latin typeface="宋体" panose="02010600030101010101" pitchFamily="2" charset="-122"/>
              </a:rPr>
              <a:t>3</a:t>
            </a:r>
            <a:r>
              <a:rPr lang="zh-CN" altLang="en-US" sz="2800" b="1">
                <a:latin typeface="宋体" panose="02010600030101010101" pitchFamily="2" charset="-122"/>
              </a:rPr>
              <a:t>进制计数器。</a:t>
            </a:r>
            <a:endParaRPr lang="zh-CN" altLang="en-US" sz="2800">
              <a:latin typeface="Calibri" panose="020F0502020204030204" pitchFamily="34" charset="0"/>
            </a:endParaRPr>
          </a:p>
        </p:txBody>
      </p:sp>
      <p:pic>
        <p:nvPicPr>
          <p:cNvPr id="4608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1412875"/>
            <a:ext cx="3505200" cy="315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6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6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6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6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326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326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6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6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58" grpId="0" autoUpdateAnimBg="0"/>
      <p:bldP spid="326659" grpId="0" autoUpdateAnimBg="0"/>
      <p:bldP spid="326660" grpId="0" autoUpdateAnimBg="0"/>
      <p:bldP spid="326661" grpId="0" autoUpdateAnimBg="0"/>
      <p:bldP spid="326662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A0C0645-7961-4F34-BA7C-ADE3280D4C66}" type="slidenum">
              <a:rPr lang="en-US" altLang="zh-CN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33</a:t>
            </a:fld>
            <a:endParaRPr lang="en-US" altLang="zh-CN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8197" name="Text Box 3"/>
          <p:cNvSpPr txBox="1">
            <a:spLocks noChangeArrowheads="1"/>
          </p:cNvSpPr>
          <p:nvPr/>
        </p:nvSpPr>
        <p:spPr bwMode="auto">
          <a:xfrm>
            <a:off x="609600" y="381000"/>
            <a:ext cx="769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CN" altLang="en-US" sz="2400">
                <a:latin typeface="Calibri" panose="020F0502020204030204" pitchFamily="34" charset="0"/>
              </a:rPr>
              <a:t>分析如下时序电路图</a:t>
            </a:r>
          </a:p>
        </p:txBody>
      </p: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684213" y="4005263"/>
            <a:ext cx="769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CN" altLang="en-US" sz="2400">
                <a:latin typeface="Calibri" panose="020F0502020204030204" pitchFamily="34" charset="0"/>
              </a:rPr>
              <a:t>解： </a:t>
            </a:r>
            <a:r>
              <a:rPr lang="en-US" altLang="zh-CN" sz="2400"/>
              <a:t>Moore</a:t>
            </a:r>
            <a:r>
              <a:rPr lang="zh-CN" altLang="en-US" sz="2400">
                <a:latin typeface="Calibri" panose="020F0502020204030204" pitchFamily="34" charset="0"/>
              </a:rPr>
              <a:t>的同步时序逻辑电路。</a:t>
            </a:r>
          </a:p>
        </p:txBody>
      </p:sp>
      <p:sp>
        <p:nvSpPr>
          <p:cNvPr id="5126" name="Text Box 5"/>
          <p:cNvSpPr txBox="1">
            <a:spLocks noChangeArrowheads="1"/>
          </p:cNvSpPr>
          <p:nvPr/>
        </p:nvSpPr>
        <p:spPr bwMode="auto">
          <a:xfrm>
            <a:off x="755650" y="4437063"/>
            <a:ext cx="76962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CN" altLang="en-US" sz="2400">
                <a:latin typeface="Calibri" panose="020F0502020204030204" pitchFamily="34" charset="0"/>
              </a:rPr>
              <a:t>（</a:t>
            </a:r>
            <a:r>
              <a:rPr lang="en-US" altLang="zh-CN" sz="2400">
                <a:latin typeface="Calibri" panose="020F0502020204030204" pitchFamily="34" charset="0"/>
              </a:rPr>
              <a:t>1</a:t>
            </a:r>
            <a:r>
              <a:rPr lang="zh-CN" altLang="en-US" sz="2400">
                <a:latin typeface="Calibri" panose="020F0502020204030204" pitchFamily="34" charset="0"/>
              </a:rPr>
              <a:t>）写出输出函数表达式和各级触发器的激励函数表达式</a:t>
            </a: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1763713" y="4868863"/>
          <a:ext cx="26670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Equation" r:id="rId3" imgW="1485720" imgH="863280" progId="Equation.3">
                  <p:embed/>
                </p:oleObj>
              </mc:Choice>
              <mc:Fallback>
                <p:oleObj name="Equation" r:id="rId3" imgW="1485720" imgH="8632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868863"/>
                        <a:ext cx="266700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200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981075"/>
            <a:ext cx="6256337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4859338" y="4941888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CN" altLang="en-US" sz="2400">
                <a:latin typeface="Calibri" panose="020F0502020204030204" pitchFamily="34" charset="0"/>
              </a:rPr>
              <a:t>输出：</a:t>
            </a:r>
          </a:p>
        </p:txBody>
      </p:sp>
      <p:graphicFrame>
        <p:nvGraphicFramePr>
          <p:cNvPr id="10" name="Object 4"/>
          <p:cNvGraphicFramePr>
            <a:graphicFrameLocks noChangeAspect="1"/>
          </p:cNvGraphicFramePr>
          <p:nvPr/>
        </p:nvGraphicFramePr>
        <p:xfrm>
          <a:off x="4859338" y="5661025"/>
          <a:ext cx="12954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Equation" r:id="rId6" imgW="634680" imgH="241200" progId="Equation.3">
                  <p:embed/>
                </p:oleObj>
              </mc:Choice>
              <mc:Fallback>
                <p:oleObj name="Equation" r:id="rId6" imgW="63468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5661025"/>
                        <a:ext cx="129540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AutoShape 11"/>
          <p:cNvSpPr>
            <a:spLocks noChangeArrowheads="1"/>
          </p:cNvSpPr>
          <p:nvPr/>
        </p:nvSpPr>
        <p:spPr bwMode="auto">
          <a:xfrm>
            <a:off x="6911975" y="5445125"/>
            <a:ext cx="2232025" cy="457200"/>
          </a:xfrm>
          <a:prstGeom prst="wedgeRectCallout">
            <a:avLst>
              <a:gd name="adj1" fmla="val -88014"/>
              <a:gd name="adj2" fmla="val -347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>
                <a:solidFill>
                  <a:srgbClr val="0033CC"/>
                </a:solidFill>
                <a:latin typeface="Calibri" panose="020F0502020204030204" pitchFamily="34" charset="0"/>
              </a:rPr>
              <a:t>由当前的状态决定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126" grpId="0"/>
      <p:bldP spid="8" grpId="0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3CFA3B3-3317-4DE5-8C28-B1B4388A3CFA}" type="slidenum">
              <a:rPr lang="en-US" altLang="zh-CN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34</a:t>
            </a:fld>
            <a:endParaRPr lang="en-US" altLang="zh-CN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6150" name="Text Box 5"/>
          <p:cNvSpPr txBox="1">
            <a:spLocks noChangeArrowheads="1"/>
          </p:cNvSpPr>
          <p:nvPr/>
        </p:nvSpPr>
        <p:spPr bwMode="auto">
          <a:xfrm>
            <a:off x="838200" y="2286000"/>
            <a:ext cx="769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CN" altLang="en-US" sz="2400">
                <a:latin typeface="Calibri" panose="020F0502020204030204" pitchFamily="34" charset="0"/>
              </a:rPr>
              <a:t>（</a:t>
            </a:r>
            <a:r>
              <a:rPr lang="en-US" altLang="zh-CN" sz="2400">
                <a:latin typeface="Calibri" panose="020F0502020204030204" pitchFamily="34" charset="0"/>
              </a:rPr>
              <a:t>2</a:t>
            </a:r>
            <a:r>
              <a:rPr lang="zh-CN" altLang="en-US" sz="2400">
                <a:latin typeface="Calibri" panose="020F0502020204030204" pitchFamily="34" charset="0"/>
              </a:rPr>
              <a:t>）各级触发器的次态方程</a:t>
            </a: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1600200" y="685800"/>
          <a:ext cx="26670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Equation" r:id="rId3" imgW="1485720" imgH="863280" progId="Equation.3">
                  <p:embed/>
                </p:oleObj>
              </mc:Choice>
              <mc:Fallback>
                <p:oleObj name="Equation" r:id="rId3" imgW="1485720" imgH="8632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685800"/>
                        <a:ext cx="266700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Text Box 7"/>
          <p:cNvSpPr txBox="1">
            <a:spLocks noChangeArrowheads="1"/>
          </p:cNvSpPr>
          <p:nvPr/>
        </p:nvSpPr>
        <p:spPr bwMode="auto">
          <a:xfrm>
            <a:off x="838200" y="381000"/>
            <a:ext cx="769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CN" altLang="en-US" sz="2400">
                <a:latin typeface="Calibri" panose="020F0502020204030204" pitchFamily="34" charset="0"/>
              </a:rPr>
              <a:t>（</a:t>
            </a:r>
            <a:r>
              <a:rPr lang="en-US" altLang="zh-CN" sz="2400">
                <a:latin typeface="Calibri" panose="020F0502020204030204" pitchFamily="34" charset="0"/>
              </a:rPr>
              <a:t>1</a:t>
            </a:r>
            <a:r>
              <a:rPr lang="zh-CN" altLang="en-US" sz="2400">
                <a:latin typeface="Calibri" panose="020F0502020204030204" pitchFamily="34" charset="0"/>
              </a:rPr>
              <a:t>）写出各级触发器的激励函数表达式</a:t>
            </a:r>
          </a:p>
        </p:txBody>
      </p:sp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1676400" y="2819400"/>
          <a:ext cx="38862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Equation" r:id="rId5" imgW="2247840" imgH="863280" progId="Equation.3">
                  <p:embed/>
                </p:oleObj>
              </mc:Choice>
              <mc:Fallback>
                <p:oleObj name="Equation" r:id="rId5" imgW="2247840" imgH="8632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819400"/>
                        <a:ext cx="38862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4" name="AutoShape 12"/>
          <p:cNvSpPr>
            <a:spLocks noChangeArrowheads="1"/>
          </p:cNvSpPr>
          <p:nvPr/>
        </p:nvSpPr>
        <p:spPr bwMode="auto">
          <a:xfrm>
            <a:off x="6019800" y="2895600"/>
            <a:ext cx="2513013" cy="1676400"/>
          </a:xfrm>
          <a:prstGeom prst="wedgeRectCallout">
            <a:avLst>
              <a:gd name="adj1" fmla="val -72995"/>
              <a:gd name="adj2" fmla="val -653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0033CC"/>
                </a:solidFill>
                <a:latin typeface="Calibri" panose="020F0502020204030204" pitchFamily="34" charset="0"/>
              </a:rPr>
              <a:t>1</a:t>
            </a:r>
            <a:r>
              <a:rPr lang="zh-CN" altLang="en-US" sz="2000" b="1">
                <a:solidFill>
                  <a:srgbClr val="0033CC"/>
                </a:solidFill>
                <a:latin typeface="Calibri" panose="020F0502020204030204" pitchFamily="34" charset="0"/>
              </a:rPr>
              <a:t>、边沿触发全部一致可以不写；</a:t>
            </a:r>
          </a:p>
          <a:p>
            <a:pPr algn="ctr" eaLnBrk="1" hangingPunct="1"/>
            <a:r>
              <a:rPr lang="en-US" altLang="zh-CN" sz="2000" b="1">
                <a:solidFill>
                  <a:srgbClr val="0033CC"/>
                </a:solidFill>
                <a:latin typeface="Calibri" panose="020F0502020204030204" pitchFamily="34" charset="0"/>
              </a:rPr>
              <a:t>2</a:t>
            </a:r>
            <a:r>
              <a:rPr lang="zh-CN" altLang="en-US" sz="2000" b="1">
                <a:solidFill>
                  <a:srgbClr val="0033CC"/>
                </a:solidFill>
                <a:latin typeface="Calibri" panose="020F0502020204030204" pitchFamily="34" charset="0"/>
              </a:rPr>
              <a:t>、写</a:t>
            </a:r>
            <a:r>
              <a:rPr lang="en-US" altLang="zh-CN" sz="2000" b="1">
                <a:solidFill>
                  <a:srgbClr val="0033CC"/>
                </a:solidFill>
                <a:latin typeface="Calibri" panose="020F0502020204030204" pitchFamily="34" charset="0"/>
              </a:rPr>
              <a:t>Qn</a:t>
            </a:r>
            <a:r>
              <a:rPr lang="zh-CN" altLang="en-US" sz="2000" b="1">
                <a:solidFill>
                  <a:srgbClr val="0033CC"/>
                </a:solidFill>
                <a:latin typeface="Calibri" panose="020F0502020204030204" pitchFamily="34" charset="0"/>
              </a:rPr>
              <a:t>次态方程时，别的状态作为系数对待</a:t>
            </a:r>
          </a:p>
        </p:txBody>
      </p:sp>
      <p:sp>
        <p:nvSpPr>
          <p:cNvPr id="9224" name="Text Box 13"/>
          <p:cNvSpPr txBox="1">
            <a:spLocks noChangeArrowheads="1"/>
          </p:cNvSpPr>
          <p:nvPr/>
        </p:nvSpPr>
        <p:spPr bwMode="auto">
          <a:xfrm>
            <a:off x="971550" y="5084763"/>
            <a:ext cx="769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CN" altLang="en-US" sz="2400">
                <a:latin typeface="Calibri" panose="020F0502020204030204" pitchFamily="34" charset="0"/>
              </a:rPr>
              <a:t>（</a:t>
            </a:r>
            <a:r>
              <a:rPr lang="en-US" altLang="zh-CN" sz="2400">
                <a:latin typeface="Calibri" panose="020F0502020204030204" pitchFamily="34" charset="0"/>
              </a:rPr>
              <a:t>3</a:t>
            </a:r>
            <a:r>
              <a:rPr lang="zh-CN" altLang="en-US" sz="2400">
                <a:latin typeface="Calibri" panose="020F0502020204030204" pitchFamily="34" charset="0"/>
              </a:rPr>
              <a:t>）状态转移表，状态转移图，时序图（波形图）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/>
      <p:bldP spid="615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F392447-9EBD-406B-844E-62D5EEA011AE}" type="slidenum">
              <a:rPr lang="en-US" altLang="zh-CN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35</a:t>
            </a:fld>
            <a:endParaRPr lang="en-US" altLang="zh-CN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0244" name="Text Box 2"/>
          <p:cNvSpPr txBox="1">
            <a:spLocks noChangeArrowheads="1"/>
          </p:cNvSpPr>
          <p:nvPr/>
        </p:nvSpPr>
        <p:spPr bwMode="auto">
          <a:xfrm>
            <a:off x="1295400" y="1143000"/>
            <a:ext cx="7164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CN" altLang="en-US" sz="2400">
                <a:latin typeface="Calibri" panose="020F0502020204030204" pitchFamily="34" charset="0"/>
              </a:rPr>
              <a:t>例分析如下时序电路图</a:t>
            </a:r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533400" y="2286000"/>
          <a:ext cx="8610600" cy="285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VISIO" r:id="rId3" imgW="2972160" imgH="985320" progId="Visio.Drawing.4">
                  <p:embed/>
                </p:oleObj>
              </mc:Choice>
              <mc:Fallback>
                <p:oleObj name="VISIO" r:id="rId3" imgW="2972160" imgH="985320" progId="Visio.Drawing.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286000"/>
                        <a:ext cx="8610600" cy="285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ADC5652-E64C-4521-8421-4FC0030C49CD}" type="slidenum">
              <a:rPr lang="en-US" altLang="zh-CN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36</a:t>
            </a:fld>
            <a:endParaRPr lang="en-US" altLang="zh-CN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3316" name="Text Box 2"/>
          <p:cNvSpPr txBox="1">
            <a:spLocks noChangeArrowheads="1"/>
          </p:cNvSpPr>
          <p:nvPr/>
        </p:nvSpPr>
        <p:spPr bwMode="auto">
          <a:xfrm>
            <a:off x="1066800" y="1066800"/>
            <a:ext cx="71628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CN" altLang="en-US" sz="2400" b="1">
                <a:latin typeface="Calibri" panose="020F0502020204030204" pitchFamily="34" charset="0"/>
              </a:rPr>
              <a:t>解</a:t>
            </a:r>
            <a:r>
              <a:rPr lang="zh-CN" altLang="en-US" sz="2400">
                <a:latin typeface="Calibri" panose="020F0502020204030204" pitchFamily="34" charset="0"/>
              </a:rPr>
              <a:t>  该电路为同步时序电路。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>
                <a:latin typeface="Calibri" panose="020F0502020204030204" pitchFamily="34" charset="0"/>
              </a:rPr>
              <a:t>电路的激励函数表达式为 </a:t>
            </a:r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2209800" y="2209800"/>
          <a:ext cx="5105400" cy="227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Equation" r:id="rId3" imgW="2133360" imgH="952200" progId="Equation.3">
                  <p:embed/>
                </p:oleObj>
              </mc:Choice>
              <mc:Fallback>
                <p:oleObj name="Equation" r:id="rId3" imgW="2133360" imgH="952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209800"/>
                        <a:ext cx="5105400" cy="227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1143000" y="3276600"/>
            <a:ext cx="176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Calibri" panose="020F0502020204030204" pitchFamily="34" charset="0"/>
              </a:rPr>
              <a:t>次态方程为 </a:t>
            </a:r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914400" y="4800600"/>
            <a:ext cx="7696200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>
                <a:latin typeface="Calibri" panose="020F0502020204030204" pitchFamily="34" charset="0"/>
              </a:rPr>
              <a:t>由此得出状态表和状态图。 </a:t>
            </a:r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1F238CD-F8AD-4DE7-90CD-0AA1FDB5A750}" type="slidenum">
              <a:rPr lang="en-US" altLang="zh-CN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37</a:t>
            </a:fld>
            <a:endParaRPr lang="en-US" altLang="zh-CN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2297" name="Text Box 2"/>
          <p:cNvSpPr txBox="1">
            <a:spLocks noChangeArrowheads="1"/>
          </p:cNvSpPr>
          <p:nvPr/>
        </p:nvSpPr>
        <p:spPr bwMode="auto">
          <a:xfrm>
            <a:off x="3419475" y="836613"/>
            <a:ext cx="1181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Calibri" panose="020F0502020204030204" pitchFamily="34" charset="0"/>
              </a:rPr>
              <a:t>状态表 </a:t>
            </a:r>
          </a:p>
        </p:txBody>
      </p:sp>
      <p:graphicFrame>
        <p:nvGraphicFramePr>
          <p:cNvPr id="337923" name="Group 3"/>
          <p:cNvGraphicFramePr>
            <a:graphicFrameLocks noGrp="1"/>
          </p:cNvGraphicFramePr>
          <p:nvPr/>
        </p:nvGraphicFramePr>
        <p:xfrm>
          <a:off x="1619250" y="1700213"/>
          <a:ext cx="5562600" cy="3641725"/>
        </p:xfrm>
        <a:graphic>
          <a:graphicData uri="http://schemas.openxmlformats.org/drawingml/2006/table">
            <a:tbl>
              <a:tblPr/>
              <a:tblGrid>
                <a:gridCol w="278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56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         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60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0           0           0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0           0           1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0           1           0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0           1           1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1           0           0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1           0           1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1           1           0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1           1           1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1          0          0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0          0          0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1          0          1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0          0          1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1          1          0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0          1          0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1          1          1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0          1          1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2838450" y="1852613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9" name="Equation" r:id="rId3" imgW="215640" imgH="228600" progId="Equation.3">
                  <p:embed/>
                </p:oleObj>
              </mc:Choice>
              <mc:Fallback>
                <p:oleObj name="Equation" r:id="rId3" imgW="21564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8450" y="1852613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2000250" y="1852613"/>
          <a:ext cx="39528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0" name="Equation" r:id="rId5" imgW="215640" imgH="228600" progId="Equation.3">
                  <p:embed/>
                </p:oleObj>
              </mc:Choice>
              <mc:Fallback>
                <p:oleObj name="Equation" r:id="rId5" imgW="21564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1852613"/>
                        <a:ext cx="395288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4819650" y="1852613"/>
          <a:ext cx="55245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1" name="Equation" r:id="rId7" imgW="291960" imgH="228600" progId="Equation.3">
                  <p:embed/>
                </p:oleObj>
              </mc:Choice>
              <mc:Fallback>
                <p:oleObj name="Equation" r:id="rId7" imgW="29196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9650" y="1852613"/>
                        <a:ext cx="552450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5581650" y="1854200"/>
          <a:ext cx="5334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2" name="Equation" r:id="rId9" imgW="291960" imgH="228600" progId="Equation.3">
                  <p:embed/>
                </p:oleObj>
              </mc:Choice>
              <mc:Fallback>
                <p:oleObj name="Equation" r:id="rId9" imgW="29196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1650" y="1854200"/>
                        <a:ext cx="53340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3676650" y="1839913"/>
          <a:ext cx="431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3" name="Equation" r:id="rId11" imgW="215640" imgH="241200" progId="Equation.3">
                  <p:embed/>
                </p:oleObj>
              </mc:Choice>
              <mc:Fallback>
                <p:oleObj name="Equation" r:id="rId11" imgW="215640" imgH="24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6650" y="1839913"/>
                        <a:ext cx="4318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7"/>
          <p:cNvGraphicFramePr>
            <a:graphicFrameLocks noChangeAspect="1"/>
          </p:cNvGraphicFramePr>
          <p:nvPr/>
        </p:nvGraphicFramePr>
        <p:xfrm>
          <a:off x="6362700" y="1841500"/>
          <a:ext cx="5334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4" name="Equation" r:id="rId13" imgW="291960" imgH="241200" progId="Equation.3">
                  <p:embed/>
                </p:oleObj>
              </mc:Choice>
              <mc:Fallback>
                <p:oleObj name="Equation" r:id="rId13" imgW="291960" imgH="241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2700" y="1841500"/>
                        <a:ext cx="53340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E1F39D0-2A86-48E2-845B-8C84912956F5}" type="slidenum">
              <a:rPr lang="en-US" altLang="zh-CN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38</a:t>
            </a:fld>
            <a:endParaRPr lang="en-US" altLang="zh-CN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3316" name="Text Box 2"/>
          <p:cNvSpPr txBox="1">
            <a:spLocks noChangeArrowheads="1"/>
          </p:cNvSpPr>
          <p:nvPr/>
        </p:nvSpPr>
        <p:spPr bwMode="auto">
          <a:xfrm>
            <a:off x="2555875" y="3429000"/>
            <a:ext cx="1176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Calibri" panose="020F0502020204030204" pitchFamily="34" charset="0"/>
              </a:rPr>
              <a:t>状态图 </a:t>
            </a:r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609600" y="836613"/>
          <a:ext cx="8229600" cy="219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VISIO" r:id="rId3" imgW="2806560" imgH="749160" progId="Visio.Drawing.4">
                  <p:embed/>
                </p:oleObj>
              </mc:Choice>
              <mc:Fallback>
                <p:oleObj name="VISIO" r:id="rId3" imgW="2806560" imgH="749160" progId="Visio.Drawing.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836613"/>
                        <a:ext cx="8229600" cy="219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827088" y="4292600"/>
            <a:ext cx="81375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Calibri" panose="020F0502020204030204" pitchFamily="34" charset="0"/>
              </a:rPr>
              <a:t>由状态迁移图可看出该电路为六进制计数器（</a:t>
            </a:r>
            <a:r>
              <a:rPr lang="zh-CN" altLang="en-US" sz="2400" b="1">
                <a:solidFill>
                  <a:srgbClr val="FF0000"/>
                </a:solidFill>
                <a:latin typeface="Calibri" panose="020F0502020204030204" pitchFamily="34" charset="0"/>
              </a:rPr>
              <a:t>模</a:t>
            </a:r>
            <a:r>
              <a:rPr lang="en-US" altLang="zh-CN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6</a:t>
            </a:r>
            <a:r>
              <a:rPr lang="zh-CN" altLang="en-US" sz="2400" b="1">
                <a:solidFill>
                  <a:srgbClr val="FF0000"/>
                </a:solidFill>
                <a:latin typeface="Calibri" panose="020F0502020204030204" pitchFamily="34" charset="0"/>
              </a:rPr>
              <a:t>计数器</a:t>
            </a:r>
            <a:r>
              <a:rPr lang="zh-CN" altLang="en-US" sz="2400" b="1">
                <a:latin typeface="Calibri" panose="020F0502020204030204" pitchFamily="34" charset="0"/>
              </a:rPr>
              <a:t>），且无自启动能力。</a:t>
            </a:r>
            <a:endParaRPr lang="zh-CN" altLang="en-US" sz="2400" b="1"/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54F62CD-8133-4AEB-AE98-8CBECD78CB12}" type="slidenum">
              <a:rPr lang="en-US" altLang="zh-CN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39</a:t>
            </a:fld>
            <a:endParaRPr lang="en-US" altLang="zh-CN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4340" name="Text Box 2"/>
          <p:cNvSpPr txBox="1">
            <a:spLocks noChangeArrowheads="1"/>
          </p:cNvSpPr>
          <p:nvPr/>
        </p:nvSpPr>
        <p:spPr bwMode="auto">
          <a:xfrm>
            <a:off x="1143000" y="1143000"/>
            <a:ext cx="27162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Calibri" panose="020F0502020204030204" pitchFamily="34" charset="0"/>
              </a:rPr>
              <a:t>其波形下图所示。 </a:t>
            </a:r>
          </a:p>
        </p:txBody>
      </p:sp>
      <p:sp>
        <p:nvSpPr>
          <p:cNvPr id="14341" name="Text Box 3"/>
          <p:cNvSpPr txBox="1">
            <a:spLocks noChangeArrowheads="1"/>
          </p:cNvSpPr>
          <p:nvPr/>
        </p:nvSpPr>
        <p:spPr bwMode="auto">
          <a:xfrm>
            <a:off x="3924300" y="5732463"/>
            <a:ext cx="11763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Calibri" panose="020F0502020204030204" pitchFamily="34" charset="0"/>
              </a:rPr>
              <a:t>波形图 </a:t>
            </a:r>
          </a:p>
        </p:txBody>
      </p:sp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685800" y="2057400"/>
          <a:ext cx="7696200" cy="321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VISIO" r:id="rId3" imgW="2902680" imgH="1213200" progId="Visio.Drawing.4">
                  <p:embed/>
                </p:oleObj>
              </mc:Choice>
              <mc:Fallback>
                <p:oleObj name="VISIO" r:id="rId3" imgW="2902680" imgH="1213200" progId="Visio.Drawing.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057400"/>
                        <a:ext cx="7696200" cy="321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body" idx="1"/>
          </p:nvPr>
        </p:nvSpPr>
        <p:spPr>
          <a:xfrm>
            <a:off x="533400" y="457200"/>
            <a:ext cx="7772400" cy="3505200"/>
          </a:xfrm>
        </p:spPr>
        <p:txBody>
          <a:bodyPr/>
          <a:lstStyle/>
          <a:p>
            <a:pPr algn="just" eaLnBrk="1" hangingPunct="1"/>
            <a:r>
              <a:rPr lang="zh-CN" altLang="en-US" smtClean="0"/>
              <a:t>   </a:t>
            </a:r>
          </a:p>
        </p:txBody>
      </p:sp>
      <p:pic>
        <p:nvPicPr>
          <p:cNvPr id="24579" name="Picture 3" descr="5_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1125538"/>
            <a:ext cx="3743325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900113" y="549275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宋体" panose="02010600030101010101" pitchFamily="2" charset="-122"/>
              </a:rPr>
              <a:t>时序逻辑电路的结构如下图所示 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684213" y="3429000"/>
            <a:ext cx="7924800" cy="256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kumimoji="1" lang="zh-CN" altLang="en-US" sz="2400" b="1">
                <a:latin typeface="宋体" panose="02010600030101010101" pitchFamily="2" charset="-122"/>
              </a:rPr>
              <a:t>它由组合逻辑和存储器件两部分构成。</a:t>
            </a:r>
          </a:p>
          <a:p>
            <a:pPr eaLnBrk="1" hangingPunct="1">
              <a:lnSpc>
                <a:spcPct val="135000"/>
              </a:lnSpc>
            </a:pPr>
            <a:r>
              <a:rPr kumimoji="1" lang="en-US" altLang="zh-CN" sz="2400" b="1">
                <a:latin typeface="Times New Roman" panose="02020603050405020304" pitchFamily="18" charset="0"/>
              </a:rPr>
              <a:t>x1</a:t>
            </a:r>
            <a:r>
              <a:rPr kumimoji="1" lang="zh-CN" altLang="en-US" sz="2400" b="1">
                <a:latin typeface="宋体" panose="02010600030101010101" pitchFamily="2" charset="-122"/>
              </a:rPr>
              <a:t>，</a:t>
            </a:r>
            <a:r>
              <a:rPr kumimoji="1" lang="en-US" altLang="zh-CN" sz="2400" b="1">
                <a:latin typeface="Times New Roman" panose="02020603050405020304" pitchFamily="18" charset="0"/>
              </a:rPr>
              <a:t>x2</a:t>
            </a:r>
            <a:r>
              <a:rPr kumimoji="1" lang="zh-CN" altLang="en-US" sz="2400" b="1">
                <a:latin typeface="宋体" panose="02010600030101010101" pitchFamily="2" charset="-122"/>
              </a:rPr>
              <a:t>，</a:t>
            </a:r>
            <a:r>
              <a:rPr kumimoji="1" lang="en-US" altLang="zh-CN" sz="2400" b="1">
                <a:latin typeface="Times New Roman" panose="02020603050405020304" pitchFamily="18" charset="0"/>
              </a:rPr>
              <a:t>…</a:t>
            </a:r>
            <a:r>
              <a:rPr kumimoji="1" lang="zh-CN" altLang="en-US" sz="2400" b="1">
                <a:latin typeface="宋体" panose="02010600030101010101" pitchFamily="2" charset="-122"/>
              </a:rPr>
              <a:t>，</a:t>
            </a:r>
            <a:r>
              <a:rPr kumimoji="1" lang="en-US" altLang="zh-CN" sz="2400" b="1">
                <a:latin typeface="Times New Roman" panose="02020603050405020304" pitchFamily="18" charset="0"/>
              </a:rPr>
              <a:t>xn</a:t>
            </a:r>
            <a:r>
              <a:rPr kumimoji="1" lang="zh-CN" altLang="en-US" sz="2400" b="1">
                <a:latin typeface="宋体" panose="02010600030101010101" pitchFamily="2" charset="-122"/>
              </a:rPr>
              <a:t>为时序电路的外部输入；</a:t>
            </a:r>
          </a:p>
          <a:p>
            <a:pPr eaLnBrk="1" hangingPunct="1">
              <a:lnSpc>
                <a:spcPct val="135000"/>
              </a:lnSpc>
            </a:pPr>
            <a:r>
              <a:rPr kumimoji="1" lang="en-US" altLang="zh-CN" sz="2400" b="1">
                <a:latin typeface="Times New Roman" panose="02020603050405020304" pitchFamily="18" charset="0"/>
              </a:rPr>
              <a:t>Z1</a:t>
            </a:r>
            <a:r>
              <a:rPr kumimoji="1" lang="zh-CN" altLang="en-US" sz="2400" b="1">
                <a:latin typeface="宋体" panose="02010600030101010101" pitchFamily="2" charset="-122"/>
              </a:rPr>
              <a:t>，</a:t>
            </a:r>
            <a:r>
              <a:rPr kumimoji="1" lang="en-US" altLang="zh-CN" sz="2400" b="1">
                <a:latin typeface="Times New Roman" panose="02020603050405020304" pitchFamily="18" charset="0"/>
              </a:rPr>
              <a:t>Z2</a:t>
            </a:r>
            <a:r>
              <a:rPr kumimoji="1" lang="zh-CN" altLang="en-US" sz="2400" b="1">
                <a:latin typeface="宋体" panose="02010600030101010101" pitchFamily="2" charset="-122"/>
              </a:rPr>
              <a:t>，</a:t>
            </a:r>
            <a:r>
              <a:rPr kumimoji="1" lang="en-US" altLang="zh-CN" sz="2400" b="1">
                <a:latin typeface="Times New Roman" panose="02020603050405020304" pitchFamily="18" charset="0"/>
              </a:rPr>
              <a:t>…</a:t>
            </a:r>
            <a:r>
              <a:rPr kumimoji="1" lang="zh-CN" altLang="en-US" sz="2400" b="1">
                <a:latin typeface="宋体" panose="02010600030101010101" pitchFamily="2" charset="-122"/>
              </a:rPr>
              <a:t>，</a:t>
            </a:r>
            <a:r>
              <a:rPr kumimoji="1" lang="en-US" altLang="zh-CN" sz="2400" b="1">
                <a:latin typeface="Times New Roman" panose="02020603050405020304" pitchFamily="18" charset="0"/>
              </a:rPr>
              <a:t>Zm</a:t>
            </a:r>
            <a:r>
              <a:rPr kumimoji="1" lang="zh-CN" altLang="en-US" sz="2400" b="1">
                <a:latin typeface="宋体" panose="02010600030101010101" pitchFamily="2" charset="-122"/>
              </a:rPr>
              <a:t>为时序电路的外部输出；</a:t>
            </a:r>
          </a:p>
          <a:p>
            <a:pPr eaLnBrk="1" hangingPunct="1">
              <a:lnSpc>
                <a:spcPct val="135000"/>
              </a:lnSpc>
            </a:pPr>
            <a:r>
              <a:rPr kumimoji="1" lang="en-US" altLang="zh-CN" sz="2400" b="1">
                <a:latin typeface="Times New Roman" panose="02020603050405020304" pitchFamily="18" charset="0"/>
              </a:rPr>
              <a:t>y1</a:t>
            </a:r>
            <a:r>
              <a:rPr kumimoji="1" lang="zh-CN" altLang="en-US" sz="2400" b="1">
                <a:latin typeface="宋体" panose="02010600030101010101" pitchFamily="2" charset="-122"/>
              </a:rPr>
              <a:t>，</a:t>
            </a:r>
            <a:r>
              <a:rPr kumimoji="1" lang="en-US" altLang="zh-CN" sz="2400" b="1">
                <a:latin typeface="Times New Roman" panose="02020603050405020304" pitchFamily="18" charset="0"/>
              </a:rPr>
              <a:t>y2</a:t>
            </a:r>
            <a:r>
              <a:rPr kumimoji="1" lang="zh-CN" altLang="en-US" sz="2400" b="1">
                <a:latin typeface="宋体" panose="02010600030101010101" pitchFamily="2" charset="-122"/>
              </a:rPr>
              <a:t>，</a:t>
            </a:r>
            <a:r>
              <a:rPr kumimoji="1" lang="en-US" altLang="zh-CN" sz="2400" b="1">
                <a:latin typeface="Times New Roman" panose="02020603050405020304" pitchFamily="18" charset="0"/>
              </a:rPr>
              <a:t>…</a:t>
            </a:r>
            <a:r>
              <a:rPr kumimoji="1" lang="zh-CN" altLang="en-US" sz="2400" b="1">
                <a:latin typeface="宋体" panose="02010600030101010101" pitchFamily="2" charset="-122"/>
              </a:rPr>
              <a:t>，</a:t>
            </a:r>
            <a:r>
              <a:rPr kumimoji="1" lang="en-US" altLang="zh-CN" sz="2400" b="1">
                <a:latin typeface="Times New Roman" panose="02020603050405020304" pitchFamily="18" charset="0"/>
              </a:rPr>
              <a:t>yr</a:t>
            </a:r>
            <a:r>
              <a:rPr kumimoji="1" lang="zh-CN" altLang="en-US" sz="2400" b="1">
                <a:latin typeface="宋体" panose="02010600030101010101" pitchFamily="2" charset="-122"/>
              </a:rPr>
              <a:t>为时序电路的内部输入</a:t>
            </a:r>
            <a:r>
              <a:rPr kumimoji="1" lang="en-US" altLang="zh-CN" sz="2400" b="1">
                <a:latin typeface="Times New Roman" panose="02020603050405020304" pitchFamily="18" charset="0"/>
              </a:rPr>
              <a:t>(</a:t>
            </a:r>
            <a:r>
              <a:rPr kumimoji="1" lang="zh-CN" altLang="en-US" sz="2400" b="1">
                <a:latin typeface="宋体" panose="02010600030101010101" pitchFamily="2" charset="-122"/>
              </a:rPr>
              <a:t>或称状态</a:t>
            </a:r>
            <a:r>
              <a:rPr kumimoji="1" lang="en-US" altLang="zh-CN" sz="2400" b="1">
                <a:latin typeface="Times New Roman" panose="02020603050405020304" pitchFamily="18" charset="0"/>
              </a:rPr>
              <a:t>)</a:t>
            </a:r>
            <a:r>
              <a:rPr kumimoji="1" lang="zh-CN" altLang="en-US" sz="2400" b="1">
                <a:latin typeface="宋体" panose="02010600030101010101" pitchFamily="2" charset="-122"/>
              </a:rPr>
              <a:t>；</a:t>
            </a:r>
          </a:p>
          <a:p>
            <a:pPr eaLnBrk="1" hangingPunct="1">
              <a:lnSpc>
                <a:spcPct val="135000"/>
              </a:lnSpc>
            </a:pPr>
            <a:r>
              <a:rPr kumimoji="1" lang="en-US" altLang="zh-CN" sz="2400" b="1">
                <a:latin typeface="Times New Roman" panose="02020603050405020304" pitchFamily="18" charset="0"/>
              </a:rPr>
              <a:t>Y1</a:t>
            </a:r>
            <a:r>
              <a:rPr kumimoji="1" lang="zh-CN" altLang="en-US" sz="2400" b="1">
                <a:latin typeface="宋体" panose="02010600030101010101" pitchFamily="2" charset="-122"/>
              </a:rPr>
              <a:t>，</a:t>
            </a:r>
            <a:r>
              <a:rPr kumimoji="1" lang="en-US" altLang="zh-CN" sz="2400" b="1">
                <a:latin typeface="Times New Roman" panose="02020603050405020304" pitchFamily="18" charset="0"/>
              </a:rPr>
              <a:t>Y2</a:t>
            </a:r>
            <a:r>
              <a:rPr kumimoji="1" lang="zh-CN" altLang="en-US" sz="2400" b="1">
                <a:latin typeface="宋体" panose="02010600030101010101" pitchFamily="2" charset="-122"/>
              </a:rPr>
              <a:t>，</a:t>
            </a:r>
            <a:r>
              <a:rPr kumimoji="1" lang="en-US" altLang="zh-CN" sz="2400" b="1">
                <a:latin typeface="Times New Roman" panose="02020603050405020304" pitchFamily="18" charset="0"/>
              </a:rPr>
              <a:t>…</a:t>
            </a:r>
            <a:r>
              <a:rPr kumimoji="1" lang="zh-CN" altLang="en-US" sz="2400" b="1">
                <a:latin typeface="宋体" panose="02010600030101010101" pitchFamily="2" charset="-122"/>
              </a:rPr>
              <a:t>，</a:t>
            </a:r>
            <a:r>
              <a:rPr kumimoji="1" lang="en-US" altLang="zh-CN" sz="2400" b="1">
                <a:latin typeface="Times New Roman" panose="02020603050405020304" pitchFamily="18" charset="0"/>
              </a:rPr>
              <a:t>Yp</a:t>
            </a:r>
            <a:r>
              <a:rPr kumimoji="1" lang="zh-CN" altLang="en-US" sz="2400" b="1">
                <a:latin typeface="宋体" panose="02010600030101010101" pitchFamily="2" charset="-122"/>
              </a:rPr>
              <a:t>为时序电路的内部输出</a:t>
            </a:r>
            <a:r>
              <a:rPr kumimoji="1" lang="en-US" altLang="zh-CN" sz="2400" b="1">
                <a:latin typeface="Times New Roman" panose="02020603050405020304" pitchFamily="18" charset="0"/>
              </a:rPr>
              <a:t>(</a:t>
            </a:r>
            <a:r>
              <a:rPr kumimoji="1" lang="zh-CN" altLang="en-US" sz="2400" b="1">
                <a:latin typeface="宋体" panose="02010600030101010101" pitchFamily="2" charset="-122"/>
              </a:rPr>
              <a:t>或称激励</a:t>
            </a:r>
            <a:r>
              <a:rPr kumimoji="1" lang="en-US" altLang="zh-CN" sz="2400" b="1">
                <a:latin typeface="Times New Roman" panose="02020603050405020304" pitchFamily="18" charset="0"/>
              </a:rPr>
              <a:t>)</a:t>
            </a:r>
            <a:r>
              <a:rPr kumimoji="1" lang="zh-CN" altLang="en-US" sz="2400" b="1">
                <a:latin typeface="宋体" panose="02010600030101010101" pitchFamily="2" charset="-122"/>
              </a:rPr>
              <a:t>。</a:t>
            </a:r>
            <a:r>
              <a:rPr kumimoji="1" lang="zh-CN" altLang="en-US" sz="2400" b="1"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45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45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87A3146-F6CF-4D8C-993D-019A5E82152F}" type="slidenum">
              <a:rPr lang="en-US" altLang="zh-CN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40</a:t>
            </a:fld>
            <a:endParaRPr lang="en-US" altLang="zh-CN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5364" name="Text Box 2"/>
          <p:cNvSpPr txBox="1">
            <a:spLocks noChangeArrowheads="1"/>
          </p:cNvSpPr>
          <p:nvPr/>
        </p:nvSpPr>
        <p:spPr bwMode="auto">
          <a:xfrm>
            <a:off x="827088" y="1196975"/>
            <a:ext cx="7696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CN" altLang="en-US" sz="2400">
                <a:latin typeface="Calibri" panose="020F0502020204030204" pitchFamily="34" charset="0"/>
              </a:rPr>
              <a:t>例 分析如下时序电路图。 </a:t>
            </a:r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539750" y="2276475"/>
          <a:ext cx="8353425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Visio" r:id="rId3" imgW="3495194" imgH="985527" progId="Visio.Drawing.11">
                  <p:embed/>
                </p:oleObj>
              </mc:Choice>
              <mc:Fallback>
                <p:oleObj name="Visio" r:id="rId3" imgW="3495194" imgH="985527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276475"/>
                        <a:ext cx="8353425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Rectangle 89"/>
          <p:cNvSpPr>
            <a:spLocks noChangeArrowheads="1"/>
          </p:cNvSpPr>
          <p:nvPr/>
        </p:nvSpPr>
        <p:spPr bwMode="auto">
          <a:xfrm>
            <a:off x="6516688" y="2997200"/>
            <a:ext cx="142875" cy="230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500" dirty="0">
                <a:solidFill>
                  <a:srgbClr val="400080"/>
                </a:solidFill>
                <a:latin typeface="Calibri" panose="020F0502020204030204" pitchFamily="34" charset="0"/>
              </a:rPr>
              <a:t>&amp;</a:t>
            </a:r>
            <a:endParaRPr lang="en-US" altLang="zh-CN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BC95A9B-1451-4FB1-8278-38038805B8B3}" type="slidenum">
              <a:rPr lang="en-US" altLang="zh-CN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41</a:t>
            </a:fld>
            <a:endParaRPr lang="en-US" altLang="zh-CN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8196" name="Text Box 2"/>
          <p:cNvSpPr txBox="1">
            <a:spLocks noChangeArrowheads="1"/>
          </p:cNvSpPr>
          <p:nvPr/>
        </p:nvSpPr>
        <p:spPr bwMode="auto">
          <a:xfrm>
            <a:off x="1042988" y="404813"/>
            <a:ext cx="746760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CN" altLang="en-US" sz="2400" b="1">
                <a:latin typeface="Calibri" panose="020F0502020204030204" pitchFamily="34" charset="0"/>
              </a:rPr>
              <a:t>解 </a:t>
            </a:r>
            <a:r>
              <a:rPr lang="zh-CN" altLang="en-US" sz="2400">
                <a:latin typeface="Calibri" panose="020F0502020204030204" pitchFamily="34" charset="0"/>
              </a:rPr>
              <a:t> 该电路为同步时序电路。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>
                <a:latin typeface="Calibri" panose="020F0502020204030204" pitchFamily="34" charset="0"/>
              </a:rPr>
              <a:t>输出</a:t>
            </a:r>
            <a:endParaRPr lang="en-US" altLang="zh-CN" sz="2400" dirty="0">
              <a:latin typeface="Calibri" panose="020F050202020403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400">
                <a:latin typeface="Calibri" panose="020F0502020204030204" pitchFamily="34" charset="0"/>
              </a:rPr>
              <a:t>从电路图得到每一级的激励函数表达式如下： </a:t>
            </a: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3132138" y="1978025"/>
          <a:ext cx="2928937" cy="434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公式" r:id="rId3" imgW="1333440" imgH="1981080" progId="Equation.3">
                  <p:embed/>
                </p:oleObj>
              </mc:Choice>
              <mc:Fallback>
                <p:oleObj name="公式" r:id="rId3" imgW="1333440" imgH="19810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1978025"/>
                        <a:ext cx="2928937" cy="434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1042988" y="3860800"/>
            <a:ext cx="2089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Calibri" panose="020F0502020204030204" pitchFamily="34" charset="0"/>
              </a:rPr>
              <a:t>其次态方程为 </a:t>
            </a:r>
          </a:p>
        </p:txBody>
      </p:sp>
      <p:graphicFrame>
        <p:nvGraphicFramePr>
          <p:cNvPr id="8198" name="Object 3"/>
          <p:cNvGraphicFramePr>
            <a:graphicFrameLocks noChangeAspect="1"/>
          </p:cNvGraphicFramePr>
          <p:nvPr/>
        </p:nvGraphicFramePr>
        <p:xfrm>
          <a:off x="2051050" y="908050"/>
          <a:ext cx="1031875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公式" r:id="rId5" imgW="469800" imgH="241200" progId="Equation.3">
                  <p:embed/>
                </p:oleObj>
              </mc:Choice>
              <mc:Fallback>
                <p:oleObj name="公式" r:id="rId5" imgW="469800" imgH="24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908050"/>
                        <a:ext cx="1031875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543AEF1-C18F-4608-AA8E-3F5D832EC10C}" type="slidenum">
              <a:rPr lang="en-US" altLang="zh-CN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42</a:t>
            </a:fld>
            <a:endParaRPr lang="en-US" altLang="zh-CN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7417" name="Text Box 2"/>
          <p:cNvSpPr txBox="1">
            <a:spLocks noChangeArrowheads="1"/>
          </p:cNvSpPr>
          <p:nvPr/>
        </p:nvSpPr>
        <p:spPr bwMode="auto">
          <a:xfrm>
            <a:off x="684213" y="549275"/>
            <a:ext cx="77724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40000"/>
              </a:lnSpc>
              <a:spcBef>
                <a:spcPct val="50000"/>
              </a:spcBef>
            </a:pPr>
            <a:r>
              <a:rPr lang="zh-CN" altLang="en-US" sz="2400">
                <a:latin typeface="Calibri" panose="020F0502020204030204" pitchFamily="34" charset="0"/>
              </a:rPr>
              <a:t>根据方程可得出状态表，再由表得状态图</a:t>
            </a:r>
          </a:p>
        </p:txBody>
      </p:sp>
      <p:sp>
        <p:nvSpPr>
          <p:cNvPr id="17418" name="Text Box 3"/>
          <p:cNvSpPr txBox="1">
            <a:spLocks noChangeArrowheads="1"/>
          </p:cNvSpPr>
          <p:nvPr/>
        </p:nvSpPr>
        <p:spPr bwMode="auto">
          <a:xfrm>
            <a:off x="3132138" y="1773238"/>
            <a:ext cx="11763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Calibri" panose="020F0502020204030204" pitchFamily="34" charset="0"/>
              </a:rPr>
              <a:t>状态表 </a:t>
            </a:r>
          </a:p>
        </p:txBody>
      </p:sp>
      <p:graphicFrame>
        <p:nvGraphicFramePr>
          <p:cNvPr id="332804" name="Group 4"/>
          <p:cNvGraphicFramePr>
            <a:graphicFrameLocks noGrp="1"/>
          </p:cNvGraphicFramePr>
          <p:nvPr/>
        </p:nvGraphicFramePr>
        <p:xfrm>
          <a:off x="1908175" y="2492375"/>
          <a:ext cx="5562600" cy="3641725"/>
        </p:xfrm>
        <a:graphic>
          <a:graphicData uri="http://schemas.openxmlformats.org/drawingml/2006/table">
            <a:tbl>
              <a:tblPr/>
              <a:tblGrid>
                <a:gridCol w="278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56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1" lang="en-US" altLang="zh-CN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                    C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60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0           0           0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0           0           1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0           1           0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0           1           1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1           0           0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1           0           1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1           1           0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1           1           1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0         0        1        0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0         1        0        0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0         1        1        0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1         0        0        0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0         0        0        1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0         1        0        1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0         1        0        1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0         0        0        1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2339975" y="2708275"/>
          <a:ext cx="431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0" name="Equation" r:id="rId3" imgW="215640" imgH="241200" progId="Equation.3">
                  <p:embed/>
                </p:oleObj>
              </mc:Choice>
              <mc:Fallback>
                <p:oleObj name="Equation" r:id="rId3" imgW="215640" imgH="241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2708275"/>
                        <a:ext cx="4318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3924300" y="2708275"/>
          <a:ext cx="39528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1" name="Equation" r:id="rId5" imgW="215640" imgH="228600" progId="Equation.3">
                  <p:embed/>
                </p:oleObj>
              </mc:Choice>
              <mc:Fallback>
                <p:oleObj name="Equation" r:id="rId5" imgW="21564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2708275"/>
                        <a:ext cx="395288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4859338" y="2684463"/>
          <a:ext cx="5524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2" name="Equation" r:id="rId7" imgW="291960" imgH="241200" progId="Equation.3">
                  <p:embed/>
                </p:oleObj>
              </mc:Choice>
              <mc:Fallback>
                <p:oleObj name="Equation" r:id="rId7" imgW="29196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2684463"/>
                        <a:ext cx="5524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5580063" y="2708275"/>
          <a:ext cx="5334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3" name="Equation" r:id="rId9" imgW="291960" imgH="228600" progId="Equation.3">
                  <p:embed/>
                </p:oleObj>
              </mc:Choice>
              <mc:Fallback>
                <p:oleObj name="Equation" r:id="rId9" imgW="29196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2708275"/>
                        <a:ext cx="53340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>
          <a:off x="3132138" y="2708275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4" name="Equation" r:id="rId11" imgW="215640" imgH="228600" progId="Equation.3">
                  <p:embed/>
                </p:oleObj>
              </mc:Choice>
              <mc:Fallback>
                <p:oleObj name="Equation" r:id="rId11" imgW="21564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2708275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7"/>
          <p:cNvGraphicFramePr>
            <a:graphicFrameLocks noChangeAspect="1"/>
          </p:cNvGraphicFramePr>
          <p:nvPr/>
        </p:nvGraphicFramePr>
        <p:xfrm>
          <a:off x="6227763" y="2708275"/>
          <a:ext cx="5334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5" name="Equation" r:id="rId13" imgW="291960" imgH="228600" progId="Equation.3">
                  <p:embed/>
                </p:oleObj>
              </mc:Choice>
              <mc:Fallback>
                <p:oleObj name="Equation" r:id="rId13" imgW="29196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2708275"/>
                        <a:ext cx="53340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016553E-75F8-4BCD-B0FB-8195EE03F45A}" type="slidenum">
              <a:rPr lang="en-US" altLang="zh-CN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43</a:t>
            </a:fld>
            <a:endParaRPr lang="en-US" altLang="zh-CN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8436" name="Text Box 2"/>
          <p:cNvSpPr txBox="1">
            <a:spLocks noChangeArrowheads="1"/>
          </p:cNvSpPr>
          <p:nvPr/>
        </p:nvSpPr>
        <p:spPr bwMode="auto">
          <a:xfrm>
            <a:off x="3276600" y="5516563"/>
            <a:ext cx="17922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Calibri" panose="020F0502020204030204" pitchFamily="34" charset="0"/>
              </a:rPr>
              <a:t>状态迁移图 </a:t>
            </a:r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762000" y="1524000"/>
          <a:ext cx="7924800" cy="327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Visio" r:id="rId3" imgW="2819262" imgH="1163144" progId="Visio.Drawing.11">
                  <p:embed/>
                </p:oleObj>
              </mc:Choice>
              <mc:Fallback>
                <p:oleObj name="Visio" r:id="rId3" imgW="2819262" imgH="1163144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524000"/>
                        <a:ext cx="7924800" cy="327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AE9E0E9-396F-4A11-A6EE-02899F13C51A}" type="slidenum">
              <a:rPr lang="en-US" altLang="zh-CN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44</a:t>
            </a:fld>
            <a:endParaRPr lang="en-US" altLang="zh-CN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9460" name="Text Box 2"/>
          <p:cNvSpPr txBox="1">
            <a:spLocks noChangeArrowheads="1"/>
          </p:cNvSpPr>
          <p:nvPr/>
        </p:nvSpPr>
        <p:spPr bwMode="auto">
          <a:xfrm>
            <a:off x="746125" y="955675"/>
            <a:ext cx="4584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Calibri" panose="020F0502020204030204" pitchFamily="34" charset="0"/>
              </a:rPr>
              <a:t>该电路的波形图如图 </a:t>
            </a:r>
            <a:r>
              <a:rPr lang="en-US" altLang="zh-CN" sz="2400" dirty="0">
                <a:latin typeface="Calibri" panose="020F0502020204030204" pitchFamily="34" charset="0"/>
              </a:rPr>
              <a:t>6 - 6 </a:t>
            </a:r>
            <a:r>
              <a:rPr lang="zh-CN" altLang="en-US" sz="2400">
                <a:latin typeface="Calibri" panose="020F0502020204030204" pitchFamily="34" charset="0"/>
              </a:rPr>
              <a:t>所示。 </a:t>
            </a:r>
          </a:p>
        </p:txBody>
      </p:sp>
      <p:sp>
        <p:nvSpPr>
          <p:cNvPr id="19461" name="Text Box 3"/>
          <p:cNvSpPr txBox="1">
            <a:spLocks noChangeArrowheads="1"/>
          </p:cNvSpPr>
          <p:nvPr/>
        </p:nvSpPr>
        <p:spPr bwMode="auto">
          <a:xfrm>
            <a:off x="3276600" y="5734050"/>
            <a:ext cx="338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Calibri" panose="020F0502020204030204" pitchFamily="34" charset="0"/>
              </a:rPr>
              <a:t>图 </a:t>
            </a:r>
            <a:r>
              <a:rPr lang="en-US" altLang="zh-CN" sz="2400" dirty="0">
                <a:latin typeface="Calibri" panose="020F0502020204030204" pitchFamily="34" charset="0"/>
              </a:rPr>
              <a:t>6.2.6  </a:t>
            </a:r>
            <a:r>
              <a:rPr lang="zh-CN" altLang="en-US" sz="2400">
                <a:latin typeface="Calibri" panose="020F0502020204030204" pitchFamily="34" charset="0"/>
              </a:rPr>
              <a:t>例 </a:t>
            </a:r>
            <a:r>
              <a:rPr lang="en-US" altLang="zh-CN" sz="2400" dirty="0">
                <a:latin typeface="Calibri" panose="020F0502020204030204" pitchFamily="34" charset="0"/>
              </a:rPr>
              <a:t>6.2.3 </a:t>
            </a:r>
            <a:r>
              <a:rPr lang="zh-CN" altLang="en-US" sz="2400">
                <a:latin typeface="Calibri" panose="020F0502020204030204" pitchFamily="34" charset="0"/>
              </a:rPr>
              <a:t>波形图 </a:t>
            </a:r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1116013" y="1700213"/>
          <a:ext cx="7083425" cy="381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name="Visio" r:id="rId3" imgW="2406793" imgH="1296221" progId="Visio.Drawing.11">
                  <p:embed/>
                </p:oleObj>
              </mc:Choice>
              <mc:Fallback>
                <p:oleObj name="Visio" r:id="rId3" imgW="2406793" imgH="1296221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700213"/>
                        <a:ext cx="7083425" cy="381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Arial" panose="020B0604020202020204" pitchFamily="34" charset="0"/>
              <a:buNone/>
            </a:pPr>
            <a:r>
              <a:rPr lang="zh-CN" altLang="en-US" smtClean="0"/>
              <a:t>            </a:t>
            </a:r>
          </a:p>
          <a:p>
            <a:pPr algn="just" eaLnBrk="1" hangingPunct="1"/>
            <a:r>
              <a:rPr lang="zh-CN" altLang="en-US" smtClean="0"/>
              <a:t> 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684213" y="765175"/>
            <a:ext cx="8134350" cy="520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kumimoji="1" lang="zh-CN" altLang="en-US" sz="2400" b="1">
                <a:latin typeface="Times New Roman" panose="02020603050405020304" pitchFamily="18" charset="0"/>
              </a:rPr>
              <a:t>时序电路的组合逻辑部分用来产生电路的输出和激励，</a:t>
            </a:r>
            <a:endParaRPr kumimoji="1"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40000"/>
              </a:lnSpc>
            </a:pPr>
            <a:r>
              <a:rPr kumimoji="1" lang="zh-CN" altLang="en-US" sz="2400" b="1">
                <a:latin typeface="Times New Roman" panose="02020603050405020304" pitchFamily="18" charset="0"/>
              </a:rPr>
              <a:t>存储器件部分是用其不同的状态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(y1,y2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，</a:t>
            </a:r>
            <a:r>
              <a:rPr kumimoji="1" lang="en-US" altLang="zh-CN" sz="2400" b="1">
                <a:latin typeface="Times New Roman" panose="02020603050405020304" pitchFamily="18" charset="0"/>
              </a:rPr>
              <a:t>…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，</a:t>
            </a:r>
            <a:r>
              <a:rPr kumimoji="1" lang="en-US" altLang="zh-CN" sz="2400" b="1">
                <a:latin typeface="Times New Roman" panose="02020603050405020304" pitchFamily="18" charset="0"/>
              </a:rPr>
              <a:t>yr)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来“记忆”电路过去的输入情况。</a:t>
            </a:r>
            <a:endParaRPr kumimoji="1"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40000"/>
              </a:lnSpc>
            </a:pPr>
            <a:r>
              <a:rPr kumimoji="1" lang="zh-CN" altLang="en-US" sz="2400" b="1">
                <a:latin typeface="Times New Roman" panose="02020603050405020304" pitchFamily="18" charset="0"/>
              </a:rPr>
              <a:t>上图所示的时序电路逻辑功能的函数一般表达式为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sz="2400" b="1">
                <a:latin typeface="Times New Roman" panose="02020603050405020304" pitchFamily="18" charset="0"/>
              </a:rPr>
              <a:t>Zi=gi(x1,x2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，</a:t>
            </a:r>
            <a:r>
              <a:rPr kumimoji="1" lang="en-US" altLang="zh-CN" sz="2400" b="1">
                <a:latin typeface="Times New Roman" panose="02020603050405020304" pitchFamily="18" charset="0"/>
              </a:rPr>
              <a:t>…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，</a:t>
            </a:r>
            <a:r>
              <a:rPr kumimoji="1" lang="en-US" altLang="zh-CN" sz="2400" b="1">
                <a:latin typeface="Times New Roman" panose="02020603050405020304" pitchFamily="18" charset="0"/>
              </a:rPr>
              <a:t>xn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；</a:t>
            </a:r>
            <a:r>
              <a:rPr kumimoji="1" lang="en-US" altLang="zh-CN" sz="2400" b="1">
                <a:latin typeface="Times New Roman" panose="02020603050405020304" pitchFamily="18" charset="0"/>
              </a:rPr>
              <a:t>y1,y2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，</a:t>
            </a:r>
            <a:r>
              <a:rPr kumimoji="1" lang="en-US" altLang="zh-CN" sz="2400" b="1">
                <a:latin typeface="Times New Roman" panose="02020603050405020304" pitchFamily="18" charset="0"/>
              </a:rPr>
              <a:t>…,yr)     i=1,2,…,m      (5-1) Yj=fj(x1,x2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，</a:t>
            </a:r>
            <a:r>
              <a:rPr kumimoji="1" lang="en-US" altLang="zh-CN" sz="2400" b="1">
                <a:latin typeface="Times New Roman" panose="02020603050405020304" pitchFamily="18" charset="0"/>
              </a:rPr>
              <a:t>…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，</a:t>
            </a:r>
            <a:r>
              <a:rPr kumimoji="1" lang="en-US" altLang="zh-CN" sz="2400" b="1">
                <a:latin typeface="Times New Roman" panose="02020603050405020304" pitchFamily="18" charset="0"/>
              </a:rPr>
              <a:t>xn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；</a:t>
            </a:r>
            <a:r>
              <a:rPr kumimoji="1" lang="en-US" altLang="zh-CN" sz="2400" b="1">
                <a:latin typeface="Times New Roman" panose="02020603050405020304" pitchFamily="18" charset="0"/>
              </a:rPr>
              <a:t>y1,y2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，</a:t>
            </a:r>
            <a:r>
              <a:rPr kumimoji="1" lang="en-US" altLang="zh-CN" sz="2400" b="1">
                <a:latin typeface="Times New Roman" panose="02020603050405020304" pitchFamily="18" charset="0"/>
              </a:rPr>
              <a:t>…,yr)     j=1,2,…,p       (5-2)       </a:t>
            </a:r>
          </a:p>
          <a:p>
            <a:pPr eaLnBrk="1" hangingPunct="1">
              <a:lnSpc>
                <a:spcPct val="140000"/>
              </a:lnSpc>
            </a:pPr>
            <a:r>
              <a:rPr kumimoji="1" lang="zh-CN" altLang="en-US" sz="2400" b="1">
                <a:latin typeface="Times New Roman" panose="02020603050405020304" pitchFamily="18" charset="0"/>
              </a:rPr>
              <a:t>式</a:t>
            </a:r>
            <a:r>
              <a:rPr kumimoji="1" lang="en-US" altLang="zh-CN" sz="2400" b="1">
                <a:latin typeface="Times New Roman" panose="02020603050405020304" pitchFamily="18" charset="0"/>
              </a:rPr>
              <a:t>(5-1)</a:t>
            </a:r>
            <a:r>
              <a:rPr kumimoji="1" lang="zh-CN" altLang="en-US" sz="2400" b="1">
                <a:latin typeface="Times New Roman" panose="02020603050405020304" pitchFamily="18" charset="0"/>
              </a:rPr>
              <a:t>称为输出函数</a:t>
            </a:r>
          </a:p>
          <a:p>
            <a:pPr eaLnBrk="1" hangingPunct="1">
              <a:lnSpc>
                <a:spcPct val="140000"/>
              </a:lnSpc>
            </a:pPr>
            <a:r>
              <a:rPr kumimoji="1" lang="zh-CN" altLang="en-US" sz="2400" b="1">
                <a:latin typeface="Times New Roman" panose="02020603050405020304" pitchFamily="18" charset="0"/>
              </a:rPr>
              <a:t>式</a:t>
            </a:r>
            <a:r>
              <a:rPr kumimoji="1" lang="en-US" altLang="zh-CN" sz="2400" b="1">
                <a:latin typeface="Times New Roman" panose="02020603050405020304" pitchFamily="18" charset="0"/>
              </a:rPr>
              <a:t>(5-2)</a:t>
            </a:r>
            <a:r>
              <a:rPr kumimoji="1" lang="zh-CN" altLang="en-US" sz="2400" b="1">
                <a:latin typeface="Times New Roman" panose="02020603050405020304" pitchFamily="18" charset="0"/>
              </a:rPr>
              <a:t>称为激励函数</a:t>
            </a:r>
          </a:p>
          <a:p>
            <a:pPr eaLnBrk="1" hangingPunct="1">
              <a:lnSpc>
                <a:spcPct val="140000"/>
              </a:lnSpc>
            </a:pPr>
            <a:r>
              <a:rPr kumimoji="1" lang="zh-CN" altLang="en-US" sz="2400" b="1">
                <a:latin typeface="Times New Roman" panose="02020603050405020304" pitchFamily="18" charset="0"/>
              </a:rPr>
              <a:t>这两个函数都与变量</a:t>
            </a:r>
            <a:r>
              <a:rPr kumimoji="1" lang="en-US" altLang="zh-CN" sz="2400" b="1">
                <a:latin typeface="Times New Roman" panose="02020603050405020304" pitchFamily="18" charset="0"/>
              </a:rPr>
              <a:t>x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，</a:t>
            </a:r>
            <a:r>
              <a:rPr kumimoji="1" lang="en-US" altLang="zh-CN" sz="2400" b="1">
                <a:latin typeface="Times New Roman" panose="02020603050405020304" pitchFamily="18" charset="0"/>
              </a:rPr>
              <a:t>y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有关，也即电路的输出不仅与电路的输入有关，而且与电路的状态有关。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92E82F6-CD38-4AE2-8462-9CAA80C22439}" type="slidenum">
              <a:rPr lang="en-US" altLang="zh-CN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6</a:t>
            </a:fld>
            <a:endParaRPr lang="en-US" altLang="zh-CN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7212" name="Rectangle 44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609600"/>
            <a:ext cx="2743200" cy="381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b="1"/>
              <a:t>时序电路一般结构</a:t>
            </a:r>
            <a:endParaRPr lang="zh-CN" altLang="en-US"/>
          </a:p>
        </p:txBody>
      </p:sp>
      <p:grpSp>
        <p:nvGrpSpPr>
          <p:cNvPr id="26628" name="Group 198"/>
          <p:cNvGrpSpPr>
            <a:grpSpLocks/>
          </p:cNvGrpSpPr>
          <p:nvPr/>
        </p:nvGrpSpPr>
        <p:grpSpPr bwMode="auto">
          <a:xfrm>
            <a:off x="1920875" y="1920875"/>
            <a:ext cx="5487988" cy="2863850"/>
            <a:chOff x="1210" y="1210"/>
            <a:chExt cx="3457" cy="1804"/>
          </a:xfrm>
        </p:grpSpPr>
        <p:sp>
          <p:nvSpPr>
            <p:cNvPr id="26630" name="Line 47"/>
            <p:cNvSpPr>
              <a:spLocks noChangeShapeType="1"/>
            </p:cNvSpPr>
            <p:nvPr/>
          </p:nvSpPr>
          <p:spPr bwMode="auto">
            <a:xfrm flipH="1">
              <a:off x="3911" y="1327"/>
              <a:ext cx="70" cy="11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1" name="Line 48"/>
            <p:cNvSpPr>
              <a:spLocks noChangeShapeType="1"/>
            </p:cNvSpPr>
            <p:nvPr/>
          </p:nvSpPr>
          <p:spPr bwMode="auto">
            <a:xfrm>
              <a:off x="3911" y="1315"/>
              <a:ext cx="70" cy="12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2" name="Line 49"/>
            <p:cNvSpPr>
              <a:spLocks noChangeShapeType="1"/>
            </p:cNvSpPr>
            <p:nvPr/>
          </p:nvSpPr>
          <p:spPr bwMode="auto">
            <a:xfrm flipV="1">
              <a:off x="3911" y="1315"/>
              <a:ext cx="1" cy="23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3" name="Line 50"/>
            <p:cNvSpPr>
              <a:spLocks noChangeShapeType="1"/>
            </p:cNvSpPr>
            <p:nvPr/>
          </p:nvSpPr>
          <p:spPr bwMode="auto">
            <a:xfrm>
              <a:off x="3911" y="1315"/>
              <a:ext cx="1" cy="1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4" name="Line 51"/>
            <p:cNvSpPr>
              <a:spLocks noChangeShapeType="1"/>
            </p:cNvSpPr>
            <p:nvPr/>
          </p:nvSpPr>
          <p:spPr bwMode="auto">
            <a:xfrm>
              <a:off x="3981" y="1327"/>
              <a:ext cx="1" cy="1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5" name="Line 52"/>
            <p:cNvSpPr>
              <a:spLocks noChangeShapeType="1"/>
            </p:cNvSpPr>
            <p:nvPr/>
          </p:nvSpPr>
          <p:spPr bwMode="auto">
            <a:xfrm>
              <a:off x="3911" y="1327"/>
              <a:ext cx="70" cy="1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6" name="Line 53"/>
            <p:cNvSpPr>
              <a:spLocks noChangeShapeType="1"/>
            </p:cNvSpPr>
            <p:nvPr/>
          </p:nvSpPr>
          <p:spPr bwMode="auto">
            <a:xfrm>
              <a:off x="3911" y="1338"/>
              <a:ext cx="1" cy="1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7" name="Line 54"/>
            <p:cNvSpPr>
              <a:spLocks noChangeShapeType="1"/>
            </p:cNvSpPr>
            <p:nvPr/>
          </p:nvSpPr>
          <p:spPr bwMode="auto">
            <a:xfrm>
              <a:off x="3795" y="1327"/>
              <a:ext cx="11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8" name="Line 55"/>
            <p:cNvSpPr>
              <a:spLocks noChangeShapeType="1"/>
            </p:cNvSpPr>
            <p:nvPr/>
          </p:nvSpPr>
          <p:spPr bwMode="auto">
            <a:xfrm flipH="1">
              <a:off x="2293" y="1338"/>
              <a:ext cx="70" cy="12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9" name="Line 56"/>
            <p:cNvSpPr>
              <a:spLocks noChangeShapeType="1"/>
            </p:cNvSpPr>
            <p:nvPr/>
          </p:nvSpPr>
          <p:spPr bwMode="auto">
            <a:xfrm>
              <a:off x="2293" y="1327"/>
              <a:ext cx="70" cy="11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0" name="Line 57"/>
            <p:cNvSpPr>
              <a:spLocks noChangeShapeType="1"/>
            </p:cNvSpPr>
            <p:nvPr/>
          </p:nvSpPr>
          <p:spPr bwMode="auto">
            <a:xfrm flipV="1">
              <a:off x="2293" y="1327"/>
              <a:ext cx="1" cy="23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1" name="Line 58"/>
            <p:cNvSpPr>
              <a:spLocks noChangeShapeType="1"/>
            </p:cNvSpPr>
            <p:nvPr/>
          </p:nvSpPr>
          <p:spPr bwMode="auto">
            <a:xfrm>
              <a:off x="2293" y="1327"/>
              <a:ext cx="1" cy="1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2" name="Line 59"/>
            <p:cNvSpPr>
              <a:spLocks noChangeShapeType="1"/>
            </p:cNvSpPr>
            <p:nvPr/>
          </p:nvSpPr>
          <p:spPr bwMode="auto">
            <a:xfrm>
              <a:off x="2363" y="1338"/>
              <a:ext cx="1" cy="1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3" name="Line 60"/>
            <p:cNvSpPr>
              <a:spLocks noChangeShapeType="1"/>
            </p:cNvSpPr>
            <p:nvPr/>
          </p:nvSpPr>
          <p:spPr bwMode="auto">
            <a:xfrm>
              <a:off x="2293" y="1338"/>
              <a:ext cx="70" cy="1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4" name="Line 61"/>
            <p:cNvSpPr>
              <a:spLocks noChangeShapeType="1"/>
            </p:cNvSpPr>
            <p:nvPr/>
          </p:nvSpPr>
          <p:spPr bwMode="auto">
            <a:xfrm>
              <a:off x="2293" y="1350"/>
              <a:ext cx="1" cy="1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5" name="Line 62"/>
            <p:cNvSpPr>
              <a:spLocks noChangeShapeType="1"/>
            </p:cNvSpPr>
            <p:nvPr/>
          </p:nvSpPr>
          <p:spPr bwMode="auto">
            <a:xfrm>
              <a:off x="2176" y="1338"/>
              <a:ext cx="11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6" name="Line 63"/>
            <p:cNvSpPr>
              <a:spLocks noChangeShapeType="1"/>
            </p:cNvSpPr>
            <p:nvPr/>
          </p:nvSpPr>
          <p:spPr bwMode="auto">
            <a:xfrm flipH="1">
              <a:off x="3923" y="1559"/>
              <a:ext cx="69" cy="12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7" name="Line 64"/>
            <p:cNvSpPr>
              <a:spLocks noChangeShapeType="1"/>
            </p:cNvSpPr>
            <p:nvPr/>
          </p:nvSpPr>
          <p:spPr bwMode="auto">
            <a:xfrm>
              <a:off x="3923" y="1548"/>
              <a:ext cx="69" cy="11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8" name="Line 65"/>
            <p:cNvSpPr>
              <a:spLocks noChangeShapeType="1"/>
            </p:cNvSpPr>
            <p:nvPr/>
          </p:nvSpPr>
          <p:spPr bwMode="auto">
            <a:xfrm flipV="1">
              <a:off x="3923" y="1548"/>
              <a:ext cx="1" cy="23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9" name="Line 66"/>
            <p:cNvSpPr>
              <a:spLocks noChangeShapeType="1"/>
            </p:cNvSpPr>
            <p:nvPr/>
          </p:nvSpPr>
          <p:spPr bwMode="auto">
            <a:xfrm>
              <a:off x="3923" y="1548"/>
              <a:ext cx="1" cy="1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0" name="Line 67"/>
            <p:cNvSpPr>
              <a:spLocks noChangeShapeType="1"/>
            </p:cNvSpPr>
            <p:nvPr/>
          </p:nvSpPr>
          <p:spPr bwMode="auto">
            <a:xfrm>
              <a:off x="3992" y="1559"/>
              <a:ext cx="1" cy="1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1" name="Line 68"/>
            <p:cNvSpPr>
              <a:spLocks noChangeShapeType="1"/>
            </p:cNvSpPr>
            <p:nvPr/>
          </p:nvSpPr>
          <p:spPr bwMode="auto">
            <a:xfrm>
              <a:off x="3923" y="1559"/>
              <a:ext cx="69" cy="1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2" name="Line 69"/>
            <p:cNvSpPr>
              <a:spLocks noChangeShapeType="1"/>
            </p:cNvSpPr>
            <p:nvPr/>
          </p:nvSpPr>
          <p:spPr bwMode="auto">
            <a:xfrm>
              <a:off x="3923" y="1571"/>
              <a:ext cx="1" cy="1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3" name="Line 70"/>
            <p:cNvSpPr>
              <a:spLocks noChangeShapeType="1"/>
            </p:cNvSpPr>
            <p:nvPr/>
          </p:nvSpPr>
          <p:spPr bwMode="auto">
            <a:xfrm>
              <a:off x="3806" y="1559"/>
              <a:ext cx="11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4" name="Line 71"/>
            <p:cNvSpPr>
              <a:spLocks noChangeShapeType="1"/>
            </p:cNvSpPr>
            <p:nvPr/>
          </p:nvSpPr>
          <p:spPr bwMode="auto">
            <a:xfrm flipH="1">
              <a:off x="2293" y="1571"/>
              <a:ext cx="70" cy="12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5" name="Line 72"/>
            <p:cNvSpPr>
              <a:spLocks noChangeShapeType="1"/>
            </p:cNvSpPr>
            <p:nvPr/>
          </p:nvSpPr>
          <p:spPr bwMode="auto">
            <a:xfrm>
              <a:off x="2293" y="1559"/>
              <a:ext cx="70" cy="12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6" name="Line 73"/>
            <p:cNvSpPr>
              <a:spLocks noChangeShapeType="1"/>
            </p:cNvSpPr>
            <p:nvPr/>
          </p:nvSpPr>
          <p:spPr bwMode="auto">
            <a:xfrm flipV="1">
              <a:off x="2293" y="1559"/>
              <a:ext cx="1" cy="24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7" name="Line 74"/>
            <p:cNvSpPr>
              <a:spLocks noChangeShapeType="1"/>
            </p:cNvSpPr>
            <p:nvPr/>
          </p:nvSpPr>
          <p:spPr bwMode="auto">
            <a:xfrm>
              <a:off x="2293" y="1559"/>
              <a:ext cx="1" cy="1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8" name="Line 75"/>
            <p:cNvSpPr>
              <a:spLocks noChangeShapeType="1"/>
            </p:cNvSpPr>
            <p:nvPr/>
          </p:nvSpPr>
          <p:spPr bwMode="auto">
            <a:xfrm>
              <a:off x="2363" y="1571"/>
              <a:ext cx="1" cy="1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9" name="Line 76"/>
            <p:cNvSpPr>
              <a:spLocks noChangeShapeType="1"/>
            </p:cNvSpPr>
            <p:nvPr/>
          </p:nvSpPr>
          <p:spPr bwMode="auto">
            <a:xfrm>
              <a:off x="2293" y="1571"/>
              <a:ext cx="70" cy="1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0" name="Line 77"/>
            <p:cNvSpPr>
              <a:spLocks noChangeShapeType="1"/>
            </p:cNvSpPr>
            <p:nvPr/>
          </p:nvSpPr>
          <p:spPr bwMode="auto">
            <a:xfrm>
              <a:off x="2293" y="1583"/>
              <a:ext cx="1" cy="1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1" name="Line 78"/>
            <p:cNvSpPr>
              <a:spLocks noChangeShapeType="1"/>
            </p:cNvSpPr>
            <p:nvPr/>
          </p:nvSpPr>
          <p:spPr bwMode="auto">
            <a:xfrm>
              <a:off x="2176" y="1571"/>
              <a:ext cx="11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2" name="Line 79"/>
            <p:cNvSpPr>
              <a:spLocks noChangeShapeType="1"/>
            </p:cNvSpPr>
            <p:nvPr/>
          </p:nvSpPr>
          <p:spPr bwMode="auto">
            <a:xfrm>
              <a:off x="3399" y="2176"/>
              <a:ext cx="70" cy="12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3" name="Line 80"/>
            <p:cNvSpPr>
              <a:spLocks noChangeShapeType="1"/>
            </p:cNvSpPr>
            <p:nvPr/>
          </p:nvSpPr>
          <p:spPr bwMode="auto">
            <a:xfrm flipH="1">
              <a:off x="3399" y="2165"/>
              <a:ext cx="70" cy="11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4" name="Line 81"/>
            <p:cNvSpPr>
              <a:spLocks noChangeShapeType="1"/>
            </p:cNvSpPr>
            <p:nvPr/>
          </p:nvSpPr>
          <p:spPr bwMode="auto">
            <a:xfrm flipV="1">
              <a:off x="3469" y="2165"/>
              <a:ext cx="1" cy="23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5" name="Line 82"/>
            <p:cNvSpPr>
              <a:spLocks noChangeShapeType="1"/>
            </p:cNvSpPr>
            <p:nvPr/>
          </p:nvSpPr>
          <p:spPr bwMode="auto">
            <a:xfrm>
              <a:off x="3469" y="2165"/>
              <a:ext cx="1" cy="1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6" name="Line 83"/>
            <p:cNvSpPr>
              <a:spLocks noChangeShapeType="1"/>
            </p:cNvSpPr>
            <p:nvPr/>
          </p:nvSpPr>
          <p:spPr bwMode="auto">
            <a:xfrm>
              <a:off x="3399" y="2176"/>
              <a:ext cx="1" cy="1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7" name="Line 84"/>
            <p:cNvSpPr>
              <a:spLocks noChangeShapeType="1"/>
            </p:cNvSpPr>
            <p:nvPr/>
          </p:nvSpPr>
          <p:spPr bwMode="auto">
            <a:xfrm flipH="1">
              <a:off x="3399" y="2176"/>
              <a:ext cx="70" cy="1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8" name="Line 85"/>
            <p:cNvSpPr>
              <a:spLocks noChangeShapeType="1"/>
            </p:cNvSpPr>
            <p:nvPr/>
          </p:nvSpPr>
          <p:spPr bwMode="auto">
            <a:xfrm>
              <a:off x="3469" y="2188"/>
              <a:ext cx="1" cy="1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9" name="Line 86"/>
            <p:cNvSpPr>
              <a:spLocks noChangeShapeType="1"/>
            </p:cNvSpPr>
            <p:nvPr/>
          </p:nvSpPr>
          <p:spPr bwMode="auto">
            <a:xfrm flipH="1">
              <a:off x="3469" y="2176"/>
              <a:ext cx="11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0" name="Rectangle 87"/>
            <p:cNvSpPr>
              <a:spLocks noChangeArrowheads="1"/>
            </p:cNvSpPr>
            <p:nvPr/>
          </p:nvSpPr>
          <p:spPr bwMode="auto">
            <a:xfrm>
              <a:off x="3550" y="2141"/>
              <a:ext cx="70" cy="7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26671" name="Line 88"/>
            <p:cNvSpPr>
              <a:spLocks noChangeShapeType="1"/>
            </p:cNvSpPr>
            <p:nvPr/>
          </p:nvSpPr>
          <p:spPr bwMode="auto">
            <a:xfrm>
              <a:off x="3410" y="2560"/>
              <a:ext cx="70" cy="12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2" name="Line 89"/>
            <p:cNvSpPr>
              <a:spLocks noChangeShapeType="1"/>
            </p:cNvSpPr>
            <p:nvPr/>
          </p:nvSpPr>
          <p:spPr bwMode="auto">
            <a:xfrm flipH="1">
              <a:off x="3410" y="2549"/>
              <a:ext cx="70" cy="11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3" name="Line 90"/>
            <p:cNvSpPr>
              <a:spLocks noChangeShapeType="1"/>
            </p:cNvSpPr>
            <p:nvPr/>
          </p:nvSpPr>
          <p:spPr bwMode="auto">
            <a:xfrm flipV="1">
              <a:off x="3480" y="2549"/>
              <a:ext cx="1" cy="23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4" name="Line 91"/>
            <p:cNvSpPr>
              <a:spLocks noChangeShapeType="1"/>
            </p:cNvSpPr>
            <p:nvPr/>
          </p:nvSpPr>
          <p:spPr bwMode="auto">
            <a:xfrm>
              <a:off x="3480" y="2549"/>
              <a:ext cx="1" cy="1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5" name="Line 92"/>
            <p:cNvSpPr>
              <a:spLocks noChangeShapeType="1"/>
            </p:cNvSpPr>
            <p:nvPr/>
          </p:nvSpPr>
          <p:spPr bwMode="auto">
            <a:xfrm>
              <a:off x="3410" y="2560"/>
              <a:ext cx="1" cy="1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6" name="Line 93"/>
            <p:cNvSpPr>
              <a:spLocks noChangeShapeType="1"/>
            </p:cNvSpPr>
            <p:nvPr/>
          </p:nvSpPr>
          <p:spPr bwMode="auto">
            <a:xfrm flipH="1">
              <a:off x="3410" y="2560"/>
              <a:ext cx="70" cy="1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7" name="Line 94"/>
            <p:cNvSpPr>
              <a:spLocks noChangeShapeType="1"/>
            </p:cNvSpPr>
            <p:nvPr/>
          </p:nvSpPr>
          <p:spPr bwMode="auto">
            <a:xfrm>
              <a:off x="3480" y="2572"/>
              <a:ext cx="1" cy="1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8" name="Line 95"/>
            <p:cNvSpPr>
              <a:spLocks noChangeShapeType="1"/>
            </p:cNvSpPr>
            <p:nvPr/>
          </p:nvSpPr>
          <p:spPr bwMode="auto">
            <a:xfrm flipH="1">
              <a:off x="3480" y="2560"/>
              <a:ext cx="11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9" name="Rectangle 96"/>
            <p:cNvSpPr>
              <a:spLocks noChangeArrowheads="1"/>
            </p:cNvSpPr>
            <p:nvPr/>
          </p:nvSpPr>
          <p:spPr bwMode="auto">
            <a:xfrm>
              <a:off x="3562" y="2525"/>
              <a:ext cx="70" cy="7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26680" name="Line 97"/>
            <p:cNvSpPr>
              <a:spLocks noChangeShapeType="1"/>
            </p:cNvSpPr>
            <p:nvPr/>
          </p:nvSpPr>
          <p:spPr bwMode="auto">
            <a:xfrm flipH="1">
              <a:off x="2293" y="1711"/>
              <a:ext cx="70" cy="11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81" name="Line 98"/>
            <p:cNvSpPr>
              <a:spLocks noChangeShapeType="1"/>
            </p:cNvSpPr>
            <p:nvPr/>
          </p:nvSpPr>
          <p:spPr bwMode="auto">
            <a:xfrm>
              <a:off x="2293" y="1699"/>
              <a:ext cx="70" cy="12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82" name="Line 99"/>
            <p:cNvSpPr>
              <a:spLocks noChangeShapeType="1"/>
            </p:cNvSpPr>
            <p:nvPr/>
          </p:nvSpPr>
          <p:spPr bwMode="auto">
            <a:xfrm flipV="1">
              <a:off x="2293" y="1699"/>
              <a:ext cx="1" cy="23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83" name="Line 100"/>
            <p:cNvSpPr>
              <a:spLocks noChangeShapeType="1"/>
            </p:cNvSpPr>
            <p:nvPr/>
          </p:nvSpPr>
          <p:spPr bwMode="auto">
            <a:xfrm>
              <a:off x="2293" y="1699"/>
              <a:ext cx="1" cy="1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84" name="Line 101"/>
            <p:cNvSpPr>
              <a:spLocks noChangeShapeType="1"/>
            </p:cNvSpPr>
            <p:nvPr/>
          </p:nvSpPr>
          <p:spPr bwMode="auto">
            <a:xfrm>
              <a:off x="2363" y="1711"/>
              <a:ext cx="1" cy="1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85" name="Line 102"/>
            <p:cNvSpPr>
              <a:spLocks noChangeShapeType="1"/>
            </p:cNvSpPr>
            <p:nvPr/>
          </p:nvSpPr>
          <p:spPr bwMode="auto">
            <a:xfrm>
              <a:off x="2293" y="1711"/>
              <a:ext cx="70" cy="1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86" name="Line 103"/>
            <p:cNvSpPr>
              <a:spLocks noChangeShapeType="1"/>
            </p:cNvSpPr>
            <p:nvPr/>
          </p:nvSpPr>
          <p:spPr bwMode="auto">
            <a:xfrm>
              <a:off x="2293" y="1722"/>
              <a:ext cx="1" cy="1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87" name="Line 104"/>
            <p:cNvSpPr>
              <a:spLocks noChangeShapeType="1"/>
            </p:cNvSpPr>
            <p:nvPr/>
          </p:nvSpPr>
          <p:spPr bwMode="auto">
            <a:xfrm>
              <a:off x="2176" y="1711"/>
              <a:ext cx="11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88" name="Rectangle 105"/>
            <p:cNvSpPr>
              <a:spLocks noChangeArrowheads="1"/>
            </p:cNvSpPr>
            <p:nvPr/>
          </p:nvSpPr>
          <p:spPr bwMode="auto">
            <a:xfrm>
              <a:off x="2142" y="1676"/>
              <a:ext cx="69" cy="7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26689" name="Line 106"/>
            <p:cNvSpPr>
              <a:spLocks noChangeShapeType="1"/>
            </p:cNvSpPr>
            <p:nvPr/>
          </p:nvSpPr>
          <p:spPr bwMode="auto">
            <a:xfrm>
              <a:off x="2037" y="2199"/>
              <a:ext cx="70" cy="12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0" name="Line 107"/>
            <p:cNvSpPr>
              <a:spLocks noChangeShapeType="1"/>
            </p:cNvSpPr>
            <p:nvPr/>
          </p:nvSpPr>
          <p:spPr bwMode="auto">
            <a:xfrm flipH="1">
              <a:off x="2037" y="2188"/>
              <a:ext cx="70" cy="11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1" name="Line 108"/>
            <p:cNvSpPr>
              <a:spLocks noChangeShapeType="1"/>
            </p:cNvSpPr>
            <p:nvPr/>
          </p:nvSpPr>
          <p:spPr bwMode="auto">
            <a:xfrm flipV="1">
              <a:off x="2107" y="2188"/>
              <a:ext cx="1" cy="23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2" name="Line 109"/>
            <p:cNvSpPr>
              <a:spLocks noChangeShapeType="1"/>
            </p:cNvSpPr>
            <p:nvPr/>
          </p:nvSpPr>
          <p:spPr bwMode="auto">
            <a:xfrm>
              <a:off x="2107" y="2188"/>
              <a:ext cx="1" cy="1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3" name="Line 110"/>
            <p:cNvSpPr>
              <a:spLocks noChangeShapeType="1"/>
            </p:cNvSpPr>
            <p:nvPr/>
          </p:nvSpPr>
          <p:spPr bwMode="auto">
            <a:xfrm>
              <a:off x="2037" y="2199"/>
              <a:ext cx="1" cy="1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4" name="Line 111"/>
            <p:cNvSpPr>
              <a:spLocks noChangeShapeType="1"/>
            </p:cNvSpPr>
            <p:nvPr/>
          </p:nvSpPr>
          <p:spPr bwMode="auto">
            <a:xfrm flipH="1">
              <a:off x="2037" y="2199"/>
              <a:ext cx="70" cy="1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5" name="Line 112"/>
            <p:cNvSpPr>
              <a:spLocks noChangeShapeType="1"/>
            </p:cNvSpPr>
            <p:nvPr/>
          </p:nvSpPr>
          <p:spPr bwMode="auto">
            <a:xfrm>
              <a:off x="2107" y="2211"/>
              <a:ext cx="1" cy="1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6" name="Line 113"/>
            <p:cNvSpPr>
              <a:spLocks noChangeShapeType="1"/>
            </p:cNvSpPr>
            <p:nvPr/>
          </p:nvSpPr>
          <p:spPr bwMode="auto">
            <a:xfrm flipH="1">
              <a:off x="2107" y="2199"/>
              <a:ext cx="11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7" name="Rectangle 114"/>
            <p:cNvSpPr>
              <a:spLocks noChangeArrowheads="1"/>
            </p:cNvSpPr>
            <p:nvPr/>
          </p:nvSpPr>
          <p:spPr bwMode="auto">
            <a:xfrm>
              <a:off x="2188" y="2165"/>
              <a:ext cx="70" cy="69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26698" name="Line 115"/>
            <p:cNvSpPr>
              <a:spLocks noChangeShapeType="1"/>
            </p:cNvSpPr>
            <p:nvPr/>
          </p:nvSpPr>
          <p:spPr bwMode="auto">
            <a:xfrm>
              <a:off x="2037" y="2560"/>
              <a:ext cx="70" cy="12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9" name="Line 116"/>
            <p:cNvSpPr>
              <a:spLocks noChangeShapeType="1"/>
            </p:cNvSpPr>
            <p:nvPr/>
          </p:nvSpPr>
          <p:spPr bwMode="auto">
            <a:xfrm flipH="1">
              <a:off x="2037" y="2549"/>
              <a:ext cx="70" cy="11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00" name="Line 117"/>
            <p:cNvSpPr>
              <a:spLocks noChangeShapeType="1"/>
            </p:cNvSpPr>
            <p:nvPr/>
          </p:nvSpPr>
          <p:spPr bwMode="auto">
            <a:xfrm flipV="1">
              <a:off x="2107" y="2549"/>
              <a:ext cx="1" cy="23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01" name="Line 118"/>
            <p:cNvSpPr>
              <a:spLocks noChangeShapeType="1"/>
            </p:cNvSpPr>
            <p:nvPr/>
          </p:nvSpPr>
          <p:spPr bwMode="auto">
            <a:xfrm>
              <a:off x="2107" y="2549"/>
              <a:ext cx="1" cy="1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02" name="Line 119"/>
            <p:cNvSpPr>
              <a:spLocks noChangeShapeType="1"/>
            </p:cNvSpPr>
            <p:nvPr/>
          </p:nvSpPr>
          <p:spPr bwMode="auto">
            <a:xfrm>
              <a:off x="2037" y="2560"/>
              <a:ext cx="1" cy="1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03" name="Line 120"/>
            <p:cNvSpPr>
              <a:spLocks noChangeShapeType="1"/>
            </p:cNvSpPr>
            <p:nvPr/>
          </p:nvSpPr>
          <p:spPr bwMode="auto">
            <a:xfrm flipH="1">
              <a:off x="2037" y="2560"/>
              <a:ext cx="70" cy="1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04" name="Line 121"/>
            <p:cNvSpPr>
              <a:spLocks noChangeShapeType="1"/>
            </p:cNvSpPr>
            <p:nvPr/>
          </p:nvSpPr>
          <p:spPr bwMode="auto">
            <a:xfrm>
              <a:off x="2107" y="2572"/>
              <a:ext cx="1" cy="1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05" name="Line 122"/>
            <p:cNvSpPr>
              <a:spLocks noChangeShapeType="1"/>
            </p:cNvSpPr>
            <p:nvPr/>
          </p:nvSpPr>
          <p:spPr bwMode="auto">
            <a:xfrm flipH="1">
              <a:off x="2107" y="2560"/>
              <a:ext cx="11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06" name="Rectangle 123"/>
            <p:cNvSpPr>
              <a:spLocks noChangeArrowheads="1"/>
            </p:cNvSpPr>
            <p:nvPr/>
          </p:nvSpPr>
          <p:spPr bwMode="auto">
            <a:xfrm>
              <a:off x="2188" y="2525"/>
              <a:ext cx="70" cy="7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26707" name="Line 124"/>
            <p:cNvSpPr>
              <a:spLocks noChangeShapeType="1"/>
            </p:cNvSpPr>
            <p:nvPr/>
          </p:nvSpPr>
          <p:spPr bwMode="auto">
            <a:xfrm flipH="1">
              <a:off x="2281" y="1827"/>
              <a:ext cx="70" cy="12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08" name="Line 125"/>
            <p:cNvSpPr>
              <a:spLocks noChangeShapeType="1"/>
            </p:cNvSpPr>
            <p:nvPr/>
          </p:nvSpPr>
          <p:spPr bwMode="auto">
            <a:xfrm>
              <a:off x="2281" y="1815"/>
              <a:ext cx="70" cy="12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09" name="Line 126"/>
            <p:cNvSpPr>
              <a:spLocks noChangeShapeType="1"/>
            </p:cNvSpPr>
            <p:nvPr/>
          </p:nvSpPr>
          <p:spPr bwMode="auto">
            <a:xfrm flipV="1">
              <a:off x="2281" y="1815"/>
              <a:ext cx="1" cy="24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10" name="Line 127"/>
            <p:cNvSpPr>
              <a:spLocks noChangeShapeType="1"/>
            </p:cNvSpPr>
            <p:nvPr/>
          </p:nvSpPr>
          <p:spPr bwMode="auto">
            <a:xfrm>
              <a:off x="2281" y="1815"/>
              <a:ext cx="1" cy="1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11" name="Line 128"/>
            <p:cNvSpPr>
              <a:spLocks noChangeShapeType="1"/>
            </p:cNvSpPr>
            <p:nvPr/>
          </p:nvSpPr>
          <p:spPr bwMode="auto">
            <a:xfrm>
              <a:off x="2351" y="1827"/>
              <a:ext cx="1" cy="1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12" name="Line 129"/>
            <p:cNvSpPr>
              <a:spLocks noChangeShapeType="1"/>
            </p:cNvSpPr>
            <p:nvPr/>
          </p:nvSpPr>
          <p:spPr bwMode="auto">
            <a:xfrm>
              <a:off x="2281" y="1827"/>
              <a:ext cx="70" cy="1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13" name="Line 130"/>
            <p:cNvSpPr>
              <a:spLocks noChangeShapeType="1"/>
            </p:cNvSpPr>
            <p:nvPr/>
          </p:nvSpPr>
          <p:spPr bwMode="auto">
            <a:xfrm>
              <a:off x="2281" y="1839"/>
              <a:ext cx="1" cy="1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14" name="Line 131"/>
            <p:cNvSpPr>
              <a:spLocks noChangeShapeType="1"/>
            </p:cNvSpPr>
            <p:nvPr/>
          </p:nvSpPr>
          <p:spPr bwMode="auto">
            <a:xfrm>
              <a:off x="2165" y="1827"/>
              <a:ext cx="11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15" name="Rectangle 132"/>
            <p:cNvSpPr>
              <a:spLocks noChangeArrowheads="1"/>
            </p:cNvSpPr>
            <p:nvPr/>
          </p:nvSpPr>
          <p:spPr bwMode="auto">
            <a:xfrm>
              <a:off x="2130" y="1792"/>
              <a:ext cx="70" cy="7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26716" name="Line 133"/>
            <p:cNvSpPr>
              <a:spLocks noChangeShapeType="1"/>
            </p:cNvSpPr>
            <p:nvPr/>
          </p:nvSpPr>
          <p:spPr bwMode="auto">
            <a:xfrm>
              <a:off x="2840" y="2653"/>
              <a:ext cx="12" cy="70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17" name="Line 134"/>
            <p:cNvSpPr>
              <a:spLocks noChangeShapeType="1"/>
            </p:cNvSpPr>
            <p:nvPr/>
          </p:nvSpPr>
          <p:spPr bwMode="auto">
            <a:xfrm flipV="1">
              <a:off x="2828" y="2653"/>
              <a:ext cx="12" cy="70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18" name="Line 135"/>
            <p:cNvSpPr>
              <a:spLocks noChangeShapeType="1"/>
            </p:cNvSpPr>
            <p:nvPr/>
          </p:nvSpPr>
          <p:spPr bwMode="auto">
            <a:xfrm flipH="1">
              <a:off x="2828" y="2723"/>
              <a:ext cx="24" cy="1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19" name="Line 136"/>
            <p:cNvSpPr>
              <a:spLocks noChangeShapeType="1"/>
            </p:cNvSpPr>
            <p:nvPr/>
          </p:nvSpPr>
          <p:spPr bwMode="auto">
            <a:xfrm>
              <a:off x="2828" y="2723"/>
              <a:ext cx="1" cy="1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20" name="Line 137"/>
            <p:cNvSpPr>
              <a:spLocks noChangeShapeType="1"/>
            </p:cNvSpPr>
            <p:nvPr/>
          </p:nvSpPr>
          <p:spPr bwMode="auto">
            <a:xfrm>
              <a:off x="2840" y="2653"/>
              <a:ext cx="1" cy="1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21" name="Line 138"/>
            <p:cNvSpPr>
              <a:spLocks noChangeShapeType="1"/>
            </p:cNvSpPr>
            <p:nvPr/>
          </p:nvSpPr>
          <p:spPr bwMode="auto">
            <a:xfrm flipV="1">
              <a:off x="2840" y="2653"/>
              <a:ext cx="1" cy="70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22" name="Line 139"/>
            <p:cNvSpPr>
              <a:spLocks noChangeShapeType="1"/>
            </p:cNvSpPr>
            <p:nvPr/>
          </p:nvSpPr>
          <p:spPr bwMode="auto">
            <a:xfrm>
              <a:off x="2852" y="2723"/>
              <a:ext cx="1" cy="1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23" name="Line 140"/>
            <p:cNvSpPr>
              <a:spLocks noChangeShapeType="1"/>
            </p:cNvSpPr>
            <p:nvPr/>
          </p:nvSpPr>
          <p:spPr bwMode="auto">
            <a:xfrm flipV="1">
              <a:off x="2840" y="2723"/>
              <a:ext cx="1" cy="11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24" name="Rectangle 141"/>
            <p:cNvSpPr>
              <a:spLocks noChangeArrowheads="1"/>
            </p:cNvSpPr>
            <p:nvPr/>
          </p:nvSpPr>
          <p:spPr bwMode="auto">
            <a:xfrm>
              <a:off x="2805" y="2805"/>
              <a:ext cx="70" cy="69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26725" name="Rectangle 142"/>
            <p:cNvSpPr>
              <a:spLocks noChangeArrowheads="1"/>
            </p:cNvSpPr>
            <p:nvPr/>
          </p:nvSpPr>
          <p:spPr bwMode="auto">
            <a:xfrm>
              <a:off x="2363" y="1268"/>
              <a:ext cx="1047" cy="582"/>
            </a:xfrm>
            <a:prstGeom prst="rect">
              <a:avLst/>
            </a:prstGeom>
            <a:noFill/>
            <a:ln w="19050">
              <a:solidFill>
                <a:srgbClr val="FF00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26726" name="Rectangle 143"/>
            <p:cNvSpPr>
              <a:spLocks noChangeArrowheads="1"/>
            </p:cNvSpPr>
            <p:nvPr/>
          </p:nvSpPr>
          <p:spPr bwMode="auto">
            <a:xfrm>
              <a:off x="2351" y="2071"/>
              <a:ext cx="1048" cy="582"/>
            </a:xfrm>
            <a:prstGeom prst="rect">
              <a:avLst/>
            </a:prstGeom>
            <a:noFill/>
            <a:ln w="19050">
              <a:solidFill>
                <a:srgbClr val="FF00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26727" name="Line 144"/>
            <p:cNvSpPr>
              <a:spLocks noChangeShapeType="1"/>
            </p:cNvSpPr>
            <p:nvPr/>
          </p:nvSpPr>
          <p:spPr bwMode="auto">
            <a:xfrm flipH="1">
              <a:off x="3410" y="1327"/>
              <a:ext cx="385" cy="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28" name="Line 145"/>
            <p:cNvSpPr>
              <a:spLocks noChangeShapeType="1"/>
            </p:cNvSpPr>
            <p:nvPr/>
          </p:nvSpPr>
          <p:spPr bwMode="auto">
            <a:xfrm flipH="1">
              <a:off x="3422" y="1559"/>
              <a:ext cx="384" cy="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29" name="Line 146"/>
            <p:cNvSpPr>
              <a:spLocks noChangeShapeType="1"/>
            </p:cNvSpPr>
            <p:nvPr/>
          </p:nvSpPr>
          <p:spPr bwMode="auto">
            <a:xfrm flipH="1">
              <a:off x="1792" y="1338"/>
              <a:ext cx="384" cy="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30" name="Line 147"/>
            <p:cNvSpPr>
              <a:spLocks noChangeShapeType="1"/>
            </p:cNvSpPr>
            <p:nvPr/>
          </p:nvSpPr>
          <p:spPr bwMode="auto">
            <a:xfrm flipH="1">
              <a:off x="1792" y="1571"/>
              <a:ext cx="384" cy="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31" name="Line 148"/>
            <p:cNvSpPr>
              <a:spLocks noChangeShapeType="1"/>
            </p:cNvSpPr>
            <p:nvPr/>
          </p:nvSpPr>
          <p:spPr bwMode="auto">
            <a:xfrm>
              <a:off x="3410" y="1804"/>
              <a:ext cx="268" cy="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32" name="Line 149"/>
            <p:cNvSpPr>
              <a:spLocks noChangeShapeType="1"/>
            </p:cNvSpPr>
            <p:nvPr/>
          </p:nvSpPr>
          <p:spPr bwMode="auto">
            <a:xfrm>
              <a:off x="3678" y="1804"/>
              <a:ext cx="1" cy="37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33" name="Line 150"/>
            <p:cNvSpPr>
              <a:spLocks noChangeShapeType="1"/>
            </p:cNvSpPr>
            <p:nvPr/>
          </p:nvSpPr>
          <p:spPr bwMode="auto">
            <a:xfrm flipH="1">
              <a:off x="3515" y="2176"/>
              <a:ext cx="163" cy="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34" name="Line 151"/>
            <p:cNvSpPr>
              <a:spLocks noChangeShapeType="1"/>
            </p:cNvSpPr>
            <p:nvPr/>
          </p:nvSpPr>
          <p:spPr bwMode="auto">
            <a:xfrm flipH="1">
              <a:off x="3410" y="1664"/>
              <a:ext cx="408" cy="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35" name="Line 152"/>
            <p:cNvSpPr>
              <a:spLocks noChangeShapeType="1"/>
            </p:cNvSpPr>
            <p:nvPr/>
          </p:nvSpPr>
          <p:spPr bwMode="auto">
            <a:xfrm>
              <a:off x="3818" y="1664"/>
              <a:ext cx="1" cy="89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36" name="Line 153"/>
            <p:cNvSpPr>
              <a:spLocks noChangeShapeType="1"/>
            </p:cNvSpPr>
            <p:nvPr/>
          </p:nvSpPr>
          <p:spPr bwMode="auto">
            <a:xfrm>
              <a:off x="3713" y="2560"/>
              <a:ext cx="1" cy="1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37" name="Line 154"/>
            <p:cNvSpPr>
              <a:spLocks noChangeShapeType="1"/>
            </p:cNvSpPr>
            <p:nvPr/>
          </p:nvSpPr>
          <p:spPr bwMode="auto">
            <a:xfrm>
              <a:off x="3550" y="2560"/>
              <a:ext cx="163" cy="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38" name="Line 156"/>
            <p:cNvSpPr>
              <a:spLocks noChangeShapeType="1"/>
            </p:cNvSpPr>
            <p:nvPr/>
          </p:nvSpPr>
          <p:spPr bwMode="auto">
            <a:xfrm flipH="1">
              <a:off x="1885" y="1711"/>
              <a:ext cx="408" cy="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39" name="Line 157"/>
            <p:cNvSpPr>
              <a:spLocks noChangeShapeType="1"/>
            </p:cNvSpPr>
            <p:nvPr/>
          </p:nvSpPr>
          <p:spPr bwMode="auto">
            <a:xfrm>
              <a:off x="1885" y="1711"/>
              <a:ext cx="1" cy="849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40" name="Line 158"/>
            <p:cNvSpPr>
              <a:spLocks noChangeShapeType="1"/>
            </p:cNvSpPr>
            <p:nvPr/>
          </p:nvSpPr>
          <p:spPr bwMode="auto">
            <a:xfrm>
              <a:off x="1885" y="2560"/>
              <a:ext cx="466" cy="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41" name="Line 159"/>
            <p:cNvSpPr>
              <a:spLocks noChangeShapeType="1"/>
            </p:cNvSpPr>
            <p:nvPr/>
          </p:nvSpPr>
          <p:spPr bwMode="auto">
            <a:xfrm flipH="1">
              <a:off x="2048" y="1827"/>
              <a:ext cx="256" cy="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42" name="Line 160"/>
            <p:cNvSpPr>
              <a:spLocks noChangeShapeType="1"/>
            </p:cNvSpPr>
            <p:nvPr/>
          </p:nvSpPr>
          <p:spPr bwMode="auto">
            <a:xfrm>
              <a:off x="2048" y="1827"/>
              <a:ext cx="1" cy="37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43" name="Line 161"/>
            <p:cNvSpPr>
              <a:spLocks noChangeShapeType="1"/>
            </p:cNvSpPr>
            <p:nvPr/>
          </p:nvSpPr>
          <p:spPr bwMode="auto">
            <a:xfrm>
              <a:off x="2048" y="2199"/>
              <a:ext cx="303" cy="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44" name="Line 162"/>
            <p:cNvSpPr>
              <a:spLocks noChangeShapeType="1"/>
            </p:cNvSpPr>
            <p:nvPr/>
          </p:nvSpPr>
          <p:spPr bwMode="auto">
            <a:xfrm>
              <a:off x="2840" y="2653"/>
              <a:ext cx="1" cy="22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45" name="Line 163"/>
            <p:cNvSpPr>
              <a:spLocks noChangeShapeType="1"/>
            </p:cNvSpPr>
            <p:nvPr/>
          </p:nvSpPr>
          <p:spPr bwMode="auto">
            <a:xfrm>
              <a:off x="2840" y="2874"/>
              <a:ext cx="186" cy="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46" name="Line 164"/>
            <p:cNvSpPr>
              <a:spLocks noChangeShapeType="1"/>
            </p:cNvSpPr>
            <p:nvPr/>
          </p:nvSpPr>
          <p:spPr bwMode="auto">
            <a:xfrm>
              <a:off x="3713" y="2560"/>
              <a:ext cx="105" cy="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47" name="Rectangle 165"/>
            <p:cNvSpPr>
              <a:spLocks noChangeArrowheads="1"/>
            </p:cNvSpPr>
            <p:nvPr/>
          </p:nvSpPr>
          <p:spPr bwMode="auto">
            <a:xfrm>
              <a:off x="2607" y="1513"/>
              <a:ext cx="629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400080"/>
                  </a:solidFill>
                  <a:latin typeface="宋体" panose="02010600030101010101" pitchFamily="2" charset="-122"/>
                </a:rPr>
                <a:t>组合电路</a:t>
              </a:r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26748" name="Rectangle 166"/>
            <p:cNvSpPr>
              <a:spLocks noChangeArrowheads="1"/>
            </p:cNvSpPr>
            <p:nvPr/>
          </p:nvSpPr>
          <p:spPr bwMode="auto">
            <a:xfrm>
              <a:off x="2654" y="2223"/>
              <a:ext cx="489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400080"/>
                  </a:solidFill>
                  <a:latin typeface="宋体" panose="02010600030101010101" pitchFamily="2" charset="-122"/>
                </a:rPr>
                <a:t>触发器</a:t>
              </a:r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26749" name="Rectangle 167"/>
            <p:cNvSpPr>
              <a:spLocks noChangeArrowheads="1"/>
            </p:cNvSpPr>
            <p:nvPr/>
          </p:nvSpPr>
          <p:spPr bwMode="auto">
            <a:xfrm>
              <a:off x="2712" y="2397"/>
              <a:ext cx="349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400080"/>
                  </a:solidFill>
                  <a:latin typeface="宋体" panose="02010600030101010101" pitchFamily="2" charset="-122"/>
                </a:rPr>
                <a:t>电路</a:t>
              </a:r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26750" name="Rectangle 168"/>
            <p:cNvSpPr>
              <a:spLocks noChangeArrowheads="1"/>
            </p:cNvSpPr>
            <p:nvPr/>
          </p:nvSpPr>
          <p:spPr bwMode="auto">
            <a:xfrm>
              <a:off x="1583" y="1245"/>
              <a:ext cx="140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400080"/>
                  </a:solidFill>
                  <a:latin typeface="Calibri" panose="020F0502020204030204" pitchFamily="34" charset="0"/>
                </a:rPr>
                <a:t>X</a:t>
              </a:r>
              <a:endParaRPr lang="en-US" altLang="zh-CN">
                <a:latin typeface="Calibri" panose="020F0502020204030204" pitchFamily="34" charset="0"/>
              </a:endParaRPr>
            </a:p>
          </p:txBody>
        </p:sp>
        <p:sp>
          <p:nvSpPr>
            <p:cNvPr id="26751" name="Rectangle 169"/>
            <p:cNvSpPr>
              <a:spLocks noChangeArrowheads="1"/>
            </p:cNvSpPr>
            <p:nvPr/>
          </p:nvSpPr>
          <p:spPr bwMode="auto">
            <a:xfrm>
              <a:off x="1664" y="1280"/>
              <a:ext cx="105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300">
                  <a:solidFill>
                    <a:srgbClr val="400080"/>
                  </a:solidFill>
                  <a:latin typeface="Calibri" panose="020F0502020204030204" pitchFamily="34" charset="0"/>
                </a:rPr>
                <a:t>1</a:t>
              </a:r>
              <a:endParaRPr lang="en-US" altLang="zh-CN">
                <a:latin typeface="Calibri" panose="020F0502020204030204" pitchFamily="34" charset="0"/>
              </a:endParaRPr>
            </a:p>
          </p:txBody>
        </p:sp>
        <p:sp>
          <p:nvSpPr>
            <p:cNvPr id="26752" name="Rectangle 170"/>
            <p:cNvSpPr>
              <a:spLocks noChangeArrowheads="1"/>
            </p:cNvSpPr>
            <p:nvPr/>
          </p:nvSpPr>
          <p:spPr bwMode="auto">
            <a:xfrm>
              <a:off x="1559" y="1490"/>
              <a:ext cx="140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400080"/>
                  </a:solidFill>
                  <a:latin typeface="Calibri" panose="020F0502020204030204" pitchFamily="34" charset="0"/>
                </a:rPr>
                <a:t>X</a:t>
              </a:r>
              <a:endParaRPr lang="en-US" altLang="zh-CN">
                <a:latin typeface="Calibri" panose="020F0502020204030204" pitchFamily="34" charset="0"/>
              </a:endParaRPr>
            </a:p>
          </p:txBody>
        </p:sp>
        <p:sp>
          <p:nvSpPr>
            <p:cNvPr id="26753" name="Rectangle 171"/>
            <p:cNvSpPr>
              <a:spLocks noChangeArrowheads="1"/>
            </p:cNvSpPr>
            <p:nvPr/>
          </p:nvSpPr>
          <p:spPr bwMode="auto">
            <a:xfrm>
              <a:off x="1641" y="1524"/>
              <a:ext cx="81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300">
                  <a:solidFill>
                    <a:srgbClr val="400080"/>
                  </a:solidFill>
                  <a:latin typeface="Calibri" panose="020F0502020204030204" pitchFamily="34" charset="0"/>
                </a:rPr>
                <a:t>i</a:t>
              </a:r>
              <a:endParaRPr lang="en-US" altLang="zh-CN">
                <a:latin typeface="Calibri" panose="020F0502020204030204" pitchFamily="34" charset="0"/>
              </a:endParaRPr>
            </a:p>
          </p:txBody>
        </p:sp>
        <p:sp>
          <p:nvSpPr>
            <p:cNvPr id="26754" name="Rectangle 172"/>
            <p:cNvSpPr>
              <a:spLocks noChangeArrowheads="1"/>
            </p:cNvSpPr>
            <p:nvPr/>
          </p:nvSpPr>
          <p:spPr bwMode="auto">
            <a:xfrm>
              <a:off x="4086" y="1210"/>
              <a:ext cx="140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400080"/>
                  </a:solidFill>
                  <a:latin typeface="Calibri" panose="020F0502020204030204" pitchFamily="34" charset="0"/>
                </a:rPr>
                <a:t>Z</a:t>
              </a:r>
              <a:endParaRPr lang="en-US" altLang="zh-CN">
                <a:latin typeface="Calibri" panose="020F0502020204030204" pitchFamily="34" charset="0"/>
              </a:endParaRPr>
            </a:p>
          </p:txBody>
        </p:sp>
        <p:sp>
          <p:nvSpPr>
            <p:cNvPr id="26755" name="Rectangle 173"/>
            <p:cNvSpPr>
              <a:spLocks noChangeArrowheads="1"/>
            </p:cNvSpPr>
            <p:nvPr/>
          </p:nvSpPr>
          <p:spPr bwMode="auto">
            <a:xfrm>
              <a:off x="4167" y="1268"/>
              <a:ext cx="105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300">
                  <a:solidFill>
                    <a:srgbClr val="400080"/>
                  </a:solidFill>
                  <a:latin typeface="Calibri" panose="020F0502020204030204" pitchFamily="34" charset="0"/>
                </a:rPr>
                <a:t>1</a:t>
              </a:r>
              <a:endParaRPr lang="en-US" altLang="zh-CN">
                <a:latin typeface="Calibri" panose="020F0502020204030204" pitchFamily="34" charset="0"/>
              </a:endParaRPr>
            </a:p>
          </p:txBody>
        </p:sp>
        <p:sp>
          <p:nvSpPr>
            <p:cNvPr id="26756" name="Rectangle 174"/>
            <p:cNvSpPr>
              <a:spLocks noChangeArrowheads="1"/>
            </p:cNvSpPr>
            <p:nvPr/>
          </p:nvSpPr>
          <p:spPr bwMode="auto">
            <a:xfrm>
              <a:off x="4086" y="1478"/>
              <a:ext cx="140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400080"/>
                  </a:solidFill>
                  <a:latin typeface="Calibri" panose="020F0502020204030204" pitchFamily="34" charset="0"/>
                </a:rPr>
                <a:t>Z</a:t>
              </a:r>
              <a:endParaRPr lang="en-US" altLang="zh-CN">
                <a:latin typeface="Calibri" panose="020F0502020204030204" pitchFamily="34" charset="0"/>
              </a:endParaRPr>
            </a:p>
          </p:txBody>
        </p:sp>
        <p:sp>
          <p:nvSpPr>
            <p:cNvPr id="26757" name="Rectangle 175"/>
            <p:cNvSpPr>
              <a:spLocks noChangeArrowheads="1"/>
            </p:cNvSpPr>
            <p:nvPr/>
          </p:nvSpPr>
          <p:spPr bwMode="auto">
            <a:xfrm>
              <a:off x="4167" y="1536"/>
              <a:ext cx="81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300">
                  <a:solidFill>
                    <a:srgbClr val="400080"/>
                  </a:solidFill>
                  <a:latin typeface="Calibri" panose="020F0502020204030204" pitchFamily="34" charset="0"/>
                </a:rPr>
                <a:t>j</a:t>
              </a:r>
              <a:endParaRPr lang="en-US" altLang="zh-CN">
                <a:latin typeface="Calibri" panose="020F0502020204030204" pitchFamily="34" charset="0"/>
              </a:endParaRPr>
            </a:p>
          </p:txBody>
        </p:sp>
        <p:sp>
          <p:nvSpPr>
            <p:cNvPr id="26758" name="Rectangle 176"/>
            <p:cNvSpPr>
              <a:spLocks noChangeArrowheads="1"/>
            </p:cNvSpPr>
            <p:nvPr/>
          </p:nvSpPr>
          <p:spPr bwMode="auto">
            <a:xfrm>
              <a:off x="2118" y="2013"/>
              <a:ext cx="163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400080"/>
                  </a:solidFill>
                  <a:latin typeface="Calibri" panose="020F0502020204030204" pitchFamily="34" charset="0"/>
                </a:rPr>
                <a:t>Q</a:t>
              </a:r>
              <a:endParaRPr lang="en-US" altLang="zh-CN">
                <a:latin typeface="Calibri" panose="020F0502020204030204" pitchFamily="34" charset="0"/>
              </a:endParaRPr>
            </a:p>
          </p:txBody>
        </p:sp>
        <p:sp>
          <p:nvSpPr>
            <p:cNvPr id="26759" name="Rectangle 177"/>
            <p:cNvSpPr>
              <a:spLocks noChangeArrowheads="1"/>
            </p:cNvSpPr>
            <p:nvPr/>
          </p:nvSpPr>
          <p:spPr bwMode="auto">
            <a:xfrm>
              <a:off x="2235" y="2083"/>
              <a:ext cx="105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300">
                  <a:solidFill>
                    <a:srgbClr val="400080"/>
                  </a:solidFill>
                  <a:latin typeface="Calibri" panose="020F0502020204030204" pitchFamily="34" charset="0"/>
                </a:rPr>
                <a:t>1</a:t>
              </a:r>
              <a:endParaRPr lang="en-US" altLang="zh-CN">
                <a:latin typeface="Calibri" panose="020F0502020204030204" pitchFamily="34" charset="0"/>
              </a:endParaRPr>
            </a:p>
          </p:txBody>
        </p:sp>
        <p:sp>
          <p:nvSpPr>
            <p:cNvPr id="26760" name="Rectangle 178"/>
            <p:cNvSpPr>
              <a:spLocks noChangeArrowheads="1"/>
            </p:cNvSpPr>
            <p:nvPr/>
          </p:nvSpPr>
          <p:spPr bwMode="auto">
            <a:xfrm>
              <a:off x="2118" y="2607"/>
              <a:ext cx="163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400080"/>
                  </a:solidFill>
                  <a:latin typeface="Calibri" panose="020F0502020204030204" pitchFamily="34" charset="0"/>
                </a:rPr>
                <a:t>Q</a:t>
              </a:r>
              <a:endParaRPr lang="en-US" altLang="zh-CN">
                <a:latin typeface="Calibri" panose="020F0502020204030204" pitchFamily="34" charset="0"/>
              </a:endParaRPr>
            </a:p>
          </p:txBody>
        </p:sp>
        <p:sp>
          <p:nvSpPr>
            <p:cNvPr id="26761" name="Rectangle 179"/>
            <p:cNvSpPr>
              <a:spLocks noChangeArrowheads="1"/>
            </p:cNvSpPr>
            <p:nvPr/>
          </p:nvSpPr>
          <p:spPr bwMode="auto">
            <a:xfrm>
              <a:off x="2235" y="2677"/>
              <a:ext cx="140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300">
                  <a:solidFill>
                    <a:srgbClr val="400080"/>
                  </a:solidFill>
                  <a:latin typeface="Calibri" panose="020F0502020204030204" pitchFamily="34" charset="0"/>
                </a:rPr>
                <a:t>m</a:t>
              </a:r>
              <a:endParaRPr lang="en-US" altLang="zh-CN">
                <a:latin typeface="Calibri" panose="020F0502020204030204" pitchFamily="34" charset="0"/>
              </a:endParaRPr>
            </a:p>
          </p:txBody>
        </p:sp>
        <p:sp>
          <p:nvSpPr>
            <p:cNvPr id="26762" name="Rectangle 180"/>
            <p:cNvSpPr>
              <a:spLocks noChangeArrowheads="1"/>
            </p:cNvSpPr>
            <p:nvPr/>
          </p:nvSpPr>
          <p:spPr bwMode="auto">
            <a:xfrm>
              <a:off x="3469" y="1990"/>
              <a:ext cx="163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400080"/>
                  </a:solidFill>
                  <a:latin typeface="Calibri" panose="020F0502020204030204" pitchFamily="34" charset="0"/>
                </a:rPr>
                <a:t>D</a:t>
              </a:r>
              <a:endParaRPr lang="en-US" altLang="zh-CN">
                <a:latin typeface="Calibri" panose="020F0502020204030204" pitchFamily="34" charset="0"/>
              </a:endParaRPr>
            </a:p>
          </p:txBody>
        </p:sp>
        <p:sp>
          <p:nvSpPr>
            <p:cNvPr id="26763" name="Rectangle 181"/>
            <p:cNvSpPr>
              <a:spLocks noChangeArrowheads="1"/>
            </p:cNvSpPr>
            <p:nvPr/>
          </p:nvSpPr>
          <p:spPr bwMode="auto">
            <a:xfrm>
              <a:off x="3573" y="2060"/>
              <a:ext cx="105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300">
                  <a:solidFill>
                    <a:srgbClr val="400080"/>
                  </a:solidFill>
                  <a:latin typeface="Calibri" panose="020F0502020204030204" pitchFamily="34" charset="0"/>
                </a:rPr>
                <a:t>1</a:t>
              </a:r>
              <a:endParaRPr lang="en-US" altLang="zh-CN">
                <a:latin typeface="Calibri" panose="020F0502020204030204" pitchFamily="34" charset="0"/>
              </a:endParaRPr>
            </a:p>
          </p:txBody>
        </p:sp>
        <p:sp>
          <p:nvSpPr>
            <p:cNvPr id="26764" name="Rectangle 182"/>
            <p:cNvSpPr>
              <a:spLocks noChangeArrowheads="1"/>
            </p:cNvSpPr>
            <p:nvPr/>
          </p:nvSpPr>
          <p:spPr bwMode="auto">
            <a:xfrm>
              <a:off x="3480" y="2584"/>
              <a:ext cx="163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400080"/>
                  </a:solidFill>
                  <a:latin typeface="Calibri" panose="020F0502020204030204" pitchFamily="34" charset="0"/>
                </a:rPr>
                <a:t>D</a:t>
              </a:r>
              <a:endParaRPr lang="en-US" altLang="zh-CN">
                <a:latin typeface="Calibri" panose="020F0502020204030204" pitchFamily="34" charset="0"/>
              </a:endParaRPr>
            </a:p>
          </p:txBody>
        </p:sp>
        <p:sp>
          <p:nvSpPr>
            <p:cNvPr id="26765" name="Rectangle 183"/>
            <p:cNvSpPr>
              <a:spLocks noChangeArrowheads="1"/>
            </p:cNvSpPr>
            <p:nvPr/>
          </p:nvSpPr>
          <p:spPr bwMode="auto">
            <a:xfrm>
              <a:off x="3585" y="2653"/>
              <a:ext cx="140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300">
                  <a:solidFill>
                    <a:srgbClr val="400080"/>
                  </a:solidFill>
                  <a:latin typeface="Calibri" panose="020F0502020204030204" pitchFamily="34" charset="0"/>
                </a:rPr>
                <a:t>m</a:t>
              </a:r>
              <a:endParaRPr lang="en-US" altLang="zh-CN">
                <a:latin typeface="Calibri" panose="020F0502020204030204" pitchFamily="34" charset="0"/>
              </a:endParaRPr>
            </a:p>
          </p:txBody>
        </p:sp>
        <p:sp>
          <p:nvSpPr>
            <p:cNvPr id="26766" name="Rectangle 184"/>
            <p:cNvSpPr>
              <a:spLocks noChangeArrowheads="1"/>
            </p:cNvSpPr>
            <p:nvPr/>
          </p:nvSpPr>
          <p:spPr bwMode="auto">
            <a:xfrm rot="-5400000">
              <a:off x="3456" y="1336"/>
              <a:ext cx="210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400080"/>
                  </a:solidFill>
                  <a:latin typeface="Times New Roman" panose="02020603050405020304" pitchFamily="18" charset="0"/>
                </a:rPr>
                <a:t>…</a:t>
              </a:r>
              <a:endParaRPr lang="en-US" altLang="zh-CN">
                <a:latin typeface="Calibri" panose="020F0502020204030204" pitchFamily="34" charset="0"/>
              </a:endParaRPr>
            </a:p>
          </p:txBody>
        </p:sp>
        <p:sp>
          <p:nvSpPr>
            <p:cNvPr id="26767" name="Rectangle 185"/>
            <p:cNvSpPr>
              <a:spLocks noChangeArrowheads="1"/>
            </p:cNvSpPr>
            <p:nvPr/>
          </p:nvSpPr>
          <p:spPr bwMode="auto">
            <a:xfrm rot="-5400000">
              <a:off x="3468" y="2244"/>
              <a:ext cx="210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400080"/>
                  </a:solidFill>
                  <a:latin typeface="Times New Roman" panose="02020603050405020304" pitchFamily="18" charset="0"/>
                </a:rPr>
                <a:t>…</a:t>
              </a:r>
              <a:endParaRPr lang="en-US" altLang="zh-CN">
                <a:latin typeface="Calibri" panose="020F0502020204030204" pitchFamily="34" charset="0"/>
              </a:endParaRPr>
            </a:p>
          </p:txBody>
        </p:sp>
        <p:sp>
          <p:nvSpPr>
            <p:cNvPr id="26768" name="Rectangle 186"/>
            <p:cNvSpPr>
              <a:spLocks noChangeArrowheads="1"/>
            </p:cNvSpPr>
            <p:nvPr/>
          </p:nvSpPr>
          <p:spPr bwMode="auto">
            <a:xfrm rot="-5400000">
              <a:off x="2141" y="1336"/>
              <a:ext cx="210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400080"/>
                  </a:solidFill>
                  <a:latin typeface="Times New Roman" panose="02020603050405020304" pitchFamily="18" charset="0"/>
                </a:rPr>
                <a:t>…</a:t>
              </a:r>
              <a:endParaRPr lang="en-US" altLang="zh-CN">
                <a:latin typeface="Calibri" panose="020F0502020204030204" pitchFamily="34" charset="0"/>
              </a:endParaRPr>
            </a:p>
          </p:txBody>
        </p:sp>
        <p:sp>
          <p:nvSpPr>
            <p:cNvPr id="26769" name="Rectangle 187"/>
            <p:cNvSpPr>
              <a:spLocks noChangeArrowheads="1"/>
            </p:cNvSpPr>
            <p:nvPr/>
          </p:nvSpPr>
          <p:spPr bwMode="auto">
            <a:xfrm rot="-5400000">
              <a:off x="2141" y="2256"/>
              <a:ext cx="210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400080"/>
                  </a:solidFill>
                  <a:latin typeface="Times New Roman" panose="02020603050405020304" pitchFamily="18" charset="0"/>
                </a:rPr>
                <a:t>…</a:t>
              </a:r>
              <a:endParaRPr lang="en-US" altLang="zh-CN">
                <a:latin typeface="Calibri" panose="020F0502020204030204" pitchFamily="34" charset="0"/>
              </a:endParaRPr>
            </a:p>
          </p:txBody>
        </p:sp>
        <p:sp>
          <p:nvSpPr>
            <p:cNvPr id="26770" name="Rectangle 188"/>
            <p:cNvSpPr>
              <a:spLocks noChangeArrowheads="1"/>
            </p:cNvSpPr>
            <p:nvPr/>
          </p:nvSpPr>
          <p:spPr bwMode="auto">
            <a:xfrm>
              <a:off x="1222" y="1280"/>
              <a:ext cx="349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400080"/>
                  </a:solidFill>
                  <a:latin typeface="宋体" panose="02010600030101010101" pitchFamily="2" charset="-122"/>
                </a:rPr>
                <a:t>输入</a:t>
              </a:r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26771" name="Rectangle 189"/>
            <p:cNvSpPr>
              <a:spLocks noChangeArrowheads="1"/>
            </p:cNvSpPr>
            <p:nvPr/>
          </p:nvSpPr>
          <p:spPr bwMode="auto">
            <a:xfrm>
              <a:off x="1210" y="1490"/>
              <a:ext cx="349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400080"/>
                  </a:solidFill>
                  <a:latin typeface="宋体" panose="02010600030101010101" pitchFamily="2" charset="-122"/>
                </a:rPr>
                <a:t>信号</a:t>
              </a:r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26772" name="Rectangle 190"/>
            <p:cNvSpPr>
              <a:spLocks noChangeArrowheads="1"/>
            </p:cNvSpPr>
            <p:nvPr/>
          </p:nvSpPr>
          <p:spPr bwMode="auto">
            <a:xfrm>
              <a:off x="4318" y="1501"/>
              <a:ext cx="349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400080"/>
                  </a:solidFill>
                  <a:latin typeface="宋体" panose="02010600030101010101" pitchFamily="2" charset="-122"/>
                </a:rPr>
                <a:t>信号</a:t>
              </a:r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26773" name="Rectangle 191"/>
            <p:cNvSpPr>
              <a:spLocks noChangeArrowheads="1"/>
            </p:cNvSpPr>
            <p:nvPr/>
          </p:nvSpPr>
          <p:spPr bwMode="auto">
            <a:xfrm>
              <a:off x="4295" y="1292"/>
              <a:ext cx="349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400080"/>
                  </a:solidFill>
                  <a:latin typeface="宋体" panose="02010600030101010101" pitchFamily="2" charset="-122"/>
                </a:rPr>
                <a:t>输出</a:t>
              </a:r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26774" name="Rectangle 192"/>
            <p:cNvSpPr>
              <a:spLocks noChangeArrowheads="1"/>
            </p:cNvSpPr>
            <p:nvPr/>
          </p:nvSpPr>
          <p:spPr bwMode="auto">
            <a:xfrm>
              <a:off x="3934" y="2176"/>
              <a:ext cx="489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400080"/>
                  </a:solidFill>
                  <a:latin typeface="宋体" panose="02010600030101010101" pitchFamily="2" charset="-122"/>
                </a:rPr>
                <a:t>触发器</a:t>
              </a:r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26775" name="Rectangle 193"/>
            <p:cNvSpPr>
              <a:spLocks noChangeArrowheads="1"/>
            </p:cNvSpPr>
            <p:nvPr/>
          </p:nvSpPr>
          <p:spPr bwMode="auto">
            <a:xfrm>
              <a:off x="1373" y="2258"/>
              <a:ext cx="489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400080"/>
                  </a:solidFill>
                  <a:latin typeface="宋体" panose="02010600030101010101" pitchFamily="2" charset="-122"/>
                </a:rPr>
                <a:t>触发器</a:t>
              </a:r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26776" name="Rectangle 194"/>
            <p:cNvSpPr>
              <a:spLocks noChangeArrowheads="1"/>
            </p:cNvSpPr>
            <p:nvPr/>
          </p:nvSpPr>
          <p:spPr bwMode="auto">
            <a:xfrm>
              <a:off x="3876" y="2374"/>
              <a:ext cx="629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400080"/>
                  </a:solidFill>
                  <a:latin typeface="宋体" panose="02010600030101010101" pitchFamily="2" charset="-122"/>
                </a:rPr>
                <a:t>输入信号</a:t>
              </a:r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26777" name="Rectangle 195"/>
            <p:cNvSpPr>
              <a:spLocks noChangeArrowheads="1"/>
            </p:cNvSpPr>
            <p:nvPr/>
          </p:nvSpPr>
          <p:spPr bwMode="auto">
            <a:xfrm>
              <a:off x="1280" y="2444"/>
              <a:ext cx="629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400080"/>
                  </a:solidFill>
                  <a:latin typeface="宋体" panose="02010600030101010101" pitchFamily="2" charset="-122"/>
                </a:rPr>
                <a:t>输出信号</a:t>
              </a:r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26778" name="Rectangle 196"/>
            <p:cNvSpPr>
              <a:spLocks noChangeArrowheads="1"/>
            </p:cNvSpPr>
            <p:nvPr/>
          </p:nvSpPr>
          <p:spPr bwMode="auto">
            <a:xfrm>
              <a:off x="3084" y="2805"/>
              <a:ext cx="233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400080"/>
                  </a:solidFill>
                  <a:latin typeface="Calibri" panose="020F0502020204030204" pitchFamily="34" charset="0"/>
                </a:rPr>
                <a:t>CP</a:t>
              </a:r>
              <a:endParaRPr lang="en-US" altLang="zh-CN">
                <a:latin typeface="Calibri" panose="020F0502020204030204" pitchFamily="34" charset="0"/>
              </a:endParaRPr>
            </a:p>
          </p:txBody>
        </p:sp>
      </p:grpSp>
      <p:sp>
        <p:nvSpPr>
          <p:cNvPr id="26629" name="Rectangle 197"/>
          <p:cNvSpPr>
            <a:spLocks noChangeArrowheads="1"/>
          </p:cNvSpPr>
          <p:nvPr/>
        </p:nvSpPr>
        <p:spPr bwMode="auto">
          <a:xfrm>
            <a:off x="3270250" y="5024438"/>
            <a:ext cx="288290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400080"/>
                </a:solidFill>
                <a:latin typeface="宋体" panose="02010600030101010101" pitchFamily="2" charset="-122"/>
              </a:rPr>
              <a:t>图</a:t>
            </a:r>
            <a:r>
              <a:rPr lang="en-US" altLang="zh-CN">
                <a:solidFill>
                  <a:srgbClr val="400080"/>
                </a:solidFill>
                <a:latin typeface="宋体" panose="02010600030101010101" pitchFamily="2" charset="-122"/>
              </a:rPr>
              <a:t>6.1.1  </a:t>
            </a:r>
            <a:r>
              <a:rPr lang="zh-CN" altLang="en-US">
                <a:solidFill>
                  <a:srgbClr val="400080"/>
                </a:solidFill>
                <a:latin typeface="宋体" panose="02010600030101010101" pitchFamily="2" charset="-122"/>
              </a:rPr>
              <a:t>时序逻辑电路框图</a:t>
            </a:r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C0CB818-DB4F-4DFD-93BD-7AF1E27C665F}" type="slidenum">
              <a:rPr lang="en-US" altLang="zh-CN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7</a:t>
            </a:fld>
            <a:endParaRPr lang="en-US" altLang="zh-CN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7651" name="Rectangle 10"/>
          <p:cNvSpPr>
            <a:spLocks noChangeArrowheads="1"/>
          </p:cNvSpPr>
          <p:nvPr/>
        </p:nvSpPr>
        <p:spPr bwMode="auto">
          <a:xfrm>
            <a:off x="533400" y="1057275"/>
            <a:ext cx="3257550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latin typeface="Calibri" panose="020F0502020204030204" pitchFamily="34" charset="0"/>
              </a:rPr>
              <a:t>按有无统一时钟脉冲分</a:t>
            </a:r>
          </a:p>
        </p:txBody>
      </p:sp>
      <p:sp>
        <p:nvSpPr>
          <p:cNvPr id="27652" name="Rectangle 11"/>
          <p:cNvSpPr>
            <a:spLocks noChangeArrowheads="1"/>
          </p:cNvSpPr>
          <p:nvPr/>
        </p:nvSpPr>
        <p:spPr bwMode="auto">
          <a:xfrm>
            <a:off x="684213" y="1560513"/>
            <a:ext cx="7315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latin typeface="Calibri" panose="020F0502020204030204" pitchFamily="34" charset="0"/>
              </a:rPr>
              <a:t>同步</a:t>
            </a:r>
            <a:r>
              <a:rPr lang="en-US" altLang="zh-CN" sz="2400" b="1">
                <a:latin typeface="Calibri" panose="020F0502020204030204" pitchFamily="34" charset="0"/>
              </a:rPr>
              <a:t>— </a:t>
            </a:r>
            <a:r>
              <a:rPr lang="zh-CN" altLang="en-US" sz="2400" b="1">
                <a:latin typeface="楷体_GB2312"/>
                <a:ea typeface="楷体_GB2312"/>
                <a:cs typeface="楷体_GB2312"/>
              </a:rPr>
              <a:t>有统一</a:t>
            </a:r>
            <a:r>
              <a:rPr lang="en-US" altLang="zh-CN" sz="2400" b="1">
                <a:latin typeface="楷体_GB2312"/>
                <a:ea typeface="楷体_GB2312"/>
                <a:cs typeface="楷体_GB2312"/>
              </a:rPr>
              <a:t>CP</a:t>
            </a:r>
            <a:r>
              <a:rPr lang="zh-CN" altLang="en-US" sz="2400" b="1">
                <a:latin typeface="楷体_GB2312"/>
                <a:ea typeface="楷体_GB2312"/>
                <a:cs typeface="楷体_GB2312"/>
              </a:rPr>
              <a:t>，状态变更与</a:t>
            </a:r>
            <a:r>
              <a:rPr lang="en-US" altLang="zh-CN" sz="2400" b="1">
                <a:latin typeface="楷体_GB2312"/>
                <a:ea typeface="楷体_GB2312"/>
                <a:cs typeface="楷体_GB2312"/>
              </a:rPr>
              <a:t>CP</a:t>
            </a:r>
            <a:r>
              <a:rPr lang="zh-CN" altLang="en-US" sz="2400" b="1">
                <a:latin typeface="楷体_GB2312"/>
                <a:ea typeface="楷体_GB2312"/>
                <a:cs typeface="楷体_GB2312"/>
              </a:rPr>
              <a:t>同步。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zh-CN" altLang="en-US" sz="2400" b="1">
                <a:latin typeface="Calibri" panose="020F0502020204030204" pitchFamily="34" charset="0"/>
              </a:rPr>
              <a:t>异步</a:t>
            </a:r>
            <a:r>
              <a:rPr lang="en-US" altLang="zh-CN" sz="2400" b="1">
                <a:latin typeface="Calibri" panose="020F0502020204030204" pitchFamily="34" charset="0"/>
              </a:rPr>
              <a:t>— </a:t>
            </a:r>
            <a:r>
              <a:rPr lang="zh-CN" altLang="en-US" sz="2400" b="1">
                <a:latin typeface="楷体_GB2312"/>
                <a:ea typeface="楷体_GB2312"/>
                <a:cs typeface="楷体_GB2312"/>
              </a:rPr>
              <a:t>无统一</a:t>
            </a:r>
            <a:r>
              <a:rPr lang="en-US" altLang="zh-CN" sz="2400" b="1">
                <a:latin typeface="楷体_GB2312"/>
                <a:ea typeface="楷体_GB2312"/>
                <a:cs typeface="楷体_GB2312"/>
              </a:rPr>
              <a:t>CP</a:t>
            </a:r>
            <a:r>
              <a:rPr lang="zh-CN" altLang="en-US" sz="2400" b="1">
                <a:latin typeface="楷体_GB2312"/>
                <a:ea typeface="楷体_GB2312"/>
                <a:cs typeface="楷体_GB2312"/>
              </a:rPr>
              <a:t>，状态变更不同步，逐级进</a:t>
            </a:r>
            <a:r>
              <a:rPr lang="zh-CN" altLang="en-US" sz="2400" b="1">
                <a:latin typeface="Calibri" panose="020F0502020204030204" pitchFamily="34" charset="0"/>
                <a:ea typeface="楷体_GB2312"/>
                <a:cs typeface="楷体_GB2312"/>
              </a:rPr>
              <a:t>行。</a:t>
            </a:r>
          </a:p>
        </p:txBody>
      </p:sp>
      <p:sp>
        <p:nvSpPr>
          <p:cNvPr id="8204" name="Rectangle 1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304800"/>
            <a:ext cx="2819400" cy="381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400" b="1" dirty="0"/>
              <a:t> </a:t>
            </a:r>
            <a:r>
              <a:rPr lang="zh-CN" altLang="en-US" sz="3600" b="1" dirty="0"/>
              <a:t>时序电路分类</a:t>
            </a:r>
          </a:p>
        </p:txBody>
      </p:sp>
      <p:sp>
        <p:nvSpPr>
          <p:cNvPr id="27654" name="Rectangle 13"/>
          <p:cNvSpPr>
            <a:spLocks noChangeArrowheads="1"/>
          </p:cNvSpPr>
          <p:nvPr/>
        </p:nvSpPr>
        <p:spPr bwMode="auto">
          <a:xfrm>
            <a:off x="533400" y="2657475"/>
            <a:ext cx="2644775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Calibri" panose="020F0502020204030204" pitchFamily="34" charset="0"/>
              </a:rPr>
              <a:t>按输出信号特点分</a:t>
            </a:r>
          </a:p>
        </p:txBody>
      </p:sp>
      <p:sp>
        <p:nvSpPr>
          <p:cNvPr id="27655" name="Rectangle 14"/>
          <p:cNvSpPr>
            <a:spLocks noChangeArrowheads="1"/>
          </p:cNvSpPr>
          <p:nvPr/>
        </p:nvSpPr>
        <p:spPr bwMode="auto">
          <a:xfrm>
            <a:off x="685800" y="3216275"/>
            <a:ext cx="813435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Calibri" panose="020F0502020204030204" pitchFamily="34" charset="0"/>
              </a:rPr>
              <a:t>Mealy</a:t>
            </a:r>
            <a:r>
              <a:rPr lang="zh-CN" altLang="en-US" sz="2400" b="1">
                <a:latin typeface="Calibri" panose="020F0502020204030204" pitchFamily="34" charset="0"/>
              </a:rPr>
              <a:t>型</a:t>
            </a:r>
            <a:r>
              <a:rPr lang="en-US" altLang="zh-CN" sz="2400" b="1">
                <a:latin typeface="Calibri" panose="020F0502020204030204" pitchFamily="34" charset="0"/>
              </a:rPr>
              <a:t>—</a:t>
            </a:r>
            <a:r>
              <a:rPr lang="zh-CN" altLang="en-US" sz="2400" b="1">
                <a:latin typeface="楷体_GB2312"/>
                <a:ea typeface="楷体_GB2312"/>
                <a:cs typeface="楷体_GB2312"/>
              </a:rPr>
              <a:t>输出不仅与存贮状态有关</a:t>
            </a:r>
            <a:r>
              <a:rPr lang="en-US" altLang="zh-CN" sz="2400" b="1">
                <a:latin typeface="楷体_GB2312"/>
                <a:ea typeface="楷体_GB2312"/>
                <a:cs typeface="楷体_GB2312"/>
              </a:rPr>
              <a:t>,</a:t>
            </a:r>
            <a:r>
              <a:rPr lang="zh-CN" altLang="en-US" sz="2400" b="1">
                <a:latin typeface="楷体_GB2312"/>
                <a:ea typeface="楷体_GB2312"/>
                <a:cs typeface="楷体_GB2312"/>
              </a:rPr>
              <a:t>还与外部输入有关。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Calibri" panose="020F0502020204030204" pitchFamily="34" charset="0"/>
              </a:rPr>
              <a:t>Moore</a:t>
            </a:r>
            <a:r>
              <a:rPr lang="zh-CN" altLang="en-US" sz="2400" b="1">
                <a:latin typeface="Calibri" panose="020F0502020204030204" pitchFamily="34" charset="0"/>
              </a:rPr>
              <a:t>型</a:t>
            </a:r>
            <a:r>
              <a:rPr lang="en-US" altLang="zh-CN" sz="2400" b="1">
                <a:latin typeface="Calibri" panose="020F0502020204030204" pitchFamily="34" charset="0"/>
              </a:rPr>
              <a:t>—</a:t>
            </a:r>
            <a:r>
              <a:rPr lang="zh-CN" altLang="en-US" sz="2400" b="1">
                <a:latin typeface="Calibri" panose="020F0502020204030204" pitchFamily="34" charset="0"/>
                <a:ea typeface="楷体_GB2312"/>
                <a:cs typeface="楷体_GB2312"/>
              </a:rPr>
              <a:t>输出仅与存贮状态有关。</a:t>
            </a:r>
          </a:p>
        </p:txBody>
      </p:sp>
      <p:sp>
        <p:nvSpPr>
          <p:cNvPr id="27656" name="Rectangle 15"/>
          <p:cNvSpPr>
            <a:spLocks noChangeArrowheads="1"/>
          </p:cNvSpPr>
          <p:nvPr/>
        </p:nvSpPr>
        <p:spPr bwMode="auto">
          <a:xfrm>
            <a:off x="609600" y="4562475"/>
            <a:ext cx="2338388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Calibri" panose="020F0502020204030204" pitchFamily="34" charset="0"/>
              </a:rPr>
              <a:t>按通用性功能分</a:t>
            </a:r>
          </a:p>
        </p:txBody>
      </p:sp>
      <p:sp>
        <p:nvSpPr>
          <p:cNvPr id="27657" name="Rectangle 16"/>
          <p:cNvSpPr>
            <a:spLocks noChangeArrowheads="1"/>
          </p:cNvSpPr>
          <p:nvPr/>
        </p:nvSpPr>
        <p:spPr bwMode="auto">
          <a:xfrm>
            <a:off x="755650" y="5087938"/>
            <a:ext cx="7848600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latin typeface="Calibri" panose="020F0502020204030204" pitchFamily="34" charset="0"/>
              </a:rPr>
              <a:t>典型时序 </a:t>
            </a:r>
            <a:r>
              <a:rPr lang="en-US" altLang="zh-CN" sz="2400" b="1">
                <a:latin typeface="Calibri" panose="020F0502020204030204" pitchFamily="34" charset="0"/>
              </a:rPr>
              <a:t>— </a:t>
            </a:r>
            <a:r>
              <a:rPr lang="zh-CN" altLang="en-US" sz="2400" b="1">
                <a:latin typeface="楷体_GB2312"/>
                <a:ea typeface="楷体_GB2312"/>
                <a:cs typeface="楷体_GB2312"/>
              </a:rPr>
              <a:t>移存器、计数器、序列信号发生</a:t>
            </a:r>
            <a:r>
              <a:rPr lang="en-US" altLang="zh-CN" sz="2400" b="1">
                <a:latin typeface="楷体_GB2312"/>
                <a:ea typeface="楷体_GB2312"/>
                <a:cs typeface="楷体_GB2312"/>
              </a:rPr>
              <a:t>/</a:t>
            </a:r>
            <a:r>
              <a:rPr lang="zh-CN" altLang="en-US" sz="2400" b="1">
                <a:latin typeface="楷体_GB2312"/>
                <a:ea typeface="楷体_GB2312"/>
                <a:cs typeface="楷体_GB2312"/>
              </a:rPr>
              <a:t>检测器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latin typeface="Calibri" panose="020F0502020204030204" pitchFamily="34" charset="0"/>
              </a:rPr>
              <a:t>一般时序</a:t>
            </a:r>
            <a:r>
              <a:rPr lang="en-US" altLang="zh-CN" sz="2400" b="1">
                <a:latin typeface="Calibri" panose="020F0502020204030204" pitchFamily="34" charset="0"/>
              </a:rPr>
              <a:t>— </a:t>
            </a:r>
            <a:r>
              <a:rPr lang="zh-CN" altLang="en-US" sz="2400" b="1">
                <a:latin typeface="Calibri" panose="020F0502020204030204" pitchFamily="34" charset="0"/>
                <a:ea typeface="楷体_GB2312"/>
                <a:cs typeface="楷体_GB2312"/>
              </a:rPr>
              <a:t>任意时序逻辑命题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76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76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76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animBg="1"/>
      <p:bldP spid="27654" grpId="0" animBg="1"/>
      <p:bldP spid="2765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BF6EBD1-32EF-4824-92DA-16A284283FD6}" type="slidenum">
              <a:rPr lang="en-US" altLang="zh-CN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8</a:t>
            </a:fld>
            <a:endParaRPr lang="en-US" altLang="zh-CN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3886200" cy="609600"/>
          </a:xfrm>
        </p:spPr>
        <p:txBody>
          <a:bodyPr/>
          <a:lstStyle/>
          <a:p>
            <a:pPr eaLnBrk="1" hangingPunct="1"/>
            <a:r>
              <a:rPr lang="zh-CN" altLang="en-US" sz="2400" b="1" smtClean="0"/>
              <a:t>时序电路的状态表和状态图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971550" y="1125538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Calibri" panose="020F0502020204030204" pitchFamily="34" charset="0"/>
              </a:rPr>
              <a:t>状态表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2057400" y="1143000"/>
            <a:ext cx="6437313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楷体_GB2312"/>
                <a:ea typeface="楷体_GB2312"/>
                <a:cs typeface="楷体_GB2312"/>
              </a:rPr>
              <a:t>反映时序电路的</a:t>
            </a:r>
            <a:r>
              <a:rPr lang="zh-CN" altLang="en-US" sz="2400" b="1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输出</a:t>
            </a:r>
            <a:r>
              <a:rPr lang="en-US" altLang="zh-CN" sz="2400" b="1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Z</a:t>
            </a:r>
            <a:r>
              <a:rPr lang="zh-CN" altLang="en-US" sz="2400" b="1">
                <a:latin typeface="楷体_GB2312"/>
                <a:ea typeface="楷体_GB2312"/>
                <a:cs typeface="楷体_GB2312"/>
              </a:rPr>
              <a:t>、</a:t>
            </a:r>
            <a:r>
              <a:rPr lang="zh-CN" altLang="en-US" sz="2400" b="1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次态</a:t>
            </a:r>
            <a:r>
              <a:rPr lang="en-US" altLang="zh-CN" sz="2400" b="1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y</a:t>
            </a:r>
            <a:r>
              <a:rPr lang="en-US" altLang="zh-CN" sz="2400" b="1" baseline="30000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n</a:t>
            </a:r>
            <a:r>
              <a:rPr lang="zh-CN" altLang="en-US" sz="2400" b="1" baseline="30000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＋</a:t>
            </a:r>
            <a:r>
              <a:rPr lang="en-US" altLang="zh-CN" sz="2400" b="1" baseline="30000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1</a:t>
            </a:r>
            <a:r>
              <a:rPr lang="zh-CN" altLang="en-US" sz="2400" b="1">
                <a:latin typeface="楷体_GB2312"/>
                <a:ea typeface="楷体_GB2312"/>
                <a:cs typeface="楷体_GB2312"/>
              </a:rPr>
              <a:t>、</a:t>
            </a:r>
            <a:r>
              <a:rPr lang="zh-CN" altLang="en-US" sz="2400" b="1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输入</a:t>
            </a:r>
            <a:r>
              <a:rPr lang="en-US" altLang="zh-CN" sz="2400" b="1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x</a:t>
            </a:r>
            <a:r>
              <a:rPr lang="zh-CN" altLang="en-US" sz="2400" b="1">
                <a:latin typeface="楷体_GB2312"/>
                <a:ea typeface="楷体_GB2312"/>
                <a:cs typeface="楷体_GB2312"/>
              </a:rPr>
              <a:t>和</a:t>
            </a:r>
            <a:r>
              <a:rPr lang="zh-CN" altLang="en-US" sz="2400" b="1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现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b="1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态</a:t>
            </a:r>
            <a:r>
              <a:rPr lang="en-US" altLang="zh-CN" sz="2400" b="1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y</a:t>
            </a:r>
            <a:r>
              <a:rPr lang="en-US" altLang="zh-CN" sz="2400" b="1" baseline="30000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n</a:t>
            </a:r>
            <a:r>
              <a:rPr lang="zh-CN" altLang="en-US" sz="2400" b="1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之间</a:t>
            </a:r>
            <a:r>
              <a:rPr lang="zh-CN" altLang="en-US" sz="2400" b="1">
                <a:latin typeface="楷体_GB2312"/>
                <a:ea typeface="楷体_GB2312"/>
                <a:cs typeface="楷体_GB2312"/>
              </a:rPr>
              <a:t>的逻辑关系和状态转换规律的表格。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3124200" y="2667000"/>
            <a:ext cx="2971800" cy="2590800"/>
            <a:chOff x="1824" y="1824"/>
            <a:chExt cx="1872" cy="1632"/>
          </a:xfrm>
        </p:grpSpPr>
        <p:sp>
          <p:nvSpPr>
            <p:cNvPr id="28682" name="Rectangle 6"/>
            <p:cNvSpPr>
              <a:spLocks noChangeArrowheads="1"/>
            </p:cNvSpPr>
            <p:nvPr/>
          </p:nvSpPr>
          <p:spPr bwMode="auto">
            <a:xfrm>
              <a:off x="1824" y="2064"/>
              <a:ext cx="4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latin typeface="楷体_GB2312"/>
                  <a:ea typeface="楷体_GB2312"/>
                  <a:cs typeface="楷体_GB2312"/>
                </a:rPr>
                <a:t>Q</a:t>
              </a:r>
              <a:r>
                <a:rPr lang="en-US" altLang="zh-CN" sz="2400" b="1" baseline="-25000">
                  <a:latin typeface="楷体_GB2312"/>
                  <a:ea typeface="楷体_GB2312"/>
                  <a:cs typeface="楷体_GB2312"/>
                </a:rPr>
                <a:t>1</a:t>
              </a:r>
              <a:r>
                <a:rPr lang="en-US" altLang="zh-CN" sz="2400" b="1">
                  <a:latin typeface="楷体_GB2312"/>
                  <a:ea typeface="楷体_GB2312"/>
                  <a:cs typeface="楷体_GB2312"/>
                </a:rPr>
                <a:t>Q</a:t>
              </a:r>
              <a:r>
                <a:rPr lang="en-US" altLang="zh-CN" sz="2400" b="1" baseline="-25000">
                  <a:latin typeface="楷体_GB2312"/>
                  <a:ea typeface="楷体_GB2312"/>
                  <a:cs typeface="楷体_GB2312"/>
                </a:rPr>
                <a:t>0</a:t>
              </a:r>
            </a:p>
          </p:txBody>
        </p:sp>
        <p:sp>
          <p:nvSpPr>
            <p:cNvPr id="28683" name="Rectangle 7"/>
            <p:cNvSpPr>
              <a:spLocks noChangeArrowheads="1"/>
            </p:cNvSpPr>
            <p:nvPr/>
          </p:nvSpPr>
          <p:spPr bwMode="auto">
            <a:xfrm>
              <a:off x="1872" y="2448"/>
              <a:ext cx="407" cy="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latin typeface="楷体_GB2312"/>
                  <a:ea typeface="楷体_GB2312"/>
                  <a:cs typeface="楷体_GB2312"/>
                </a:rPr>
                <a:t>0 0</a:t>
              </a:r>
            </a:p>
            <a:p>
              <a:pPr eaLnBrk="1" hangingPunct="1"/>
              <a:r>
                <a:rPr lang="en-US" altLang="zh-CN" sz="2400" b="1">
                  <a:latin typeface="楷体_GB2312"/>
                  <a:ea typeface="楷体_GB2312"/>
                  <a:cs typeface="楷体_GB2312"/>
                </a:rPr>
                <a:t>0 1</a:t>
              </a:r>
            </a:p>
            <a:p>
              <a:pPr eaLnBrk="1" hangingPunct="1"/>
              <a:r>
                <a:rPr lang="en-US" altLang="zh-CN" sz="2400" b="1">
                  <a:latin typeface="楷体_GB2312"/>
                  <a:ea typeface="楷体_GB2312"/>
                  <a:cs typeface="楷体_GB2312"/>
                </a:rPr>
                <a:t>1 0</a:t>
              </a:r>
            </a:p>
            <a:p>
              <a:pPr eaLnBrk="1" hangingPunct="1"/>
              <a:r>
                <a:rPr lang="en-US" altLang="zh-CN" sz="2400" b="1">
                  <a:latin typeface="楷体_GB2312"/>
                  <a:ea typeface="楷体_GB2312"/>
                  <a:cs typeface="楷体_GB2312"/>
                </a:rPr>
                <a:t>1 1</a:t>
              </a:r>
              <a:endParaRPr lang="en-US" altLang="zh-CN" sz="2400" b="1" baseline="-25000">
                <a:latin typeface="楷体_GB2312"/>
                <a:ea typeface="楷体_GB2312"/>
                <a:cs typeface="楷体_GB2312"/>
              </a:endParaRPr>
            </a:p>
          </p:txBody>
        </p:sp>
        <p:sp>
          <p:nvSpPr>
            <p:cNvPr id="28684" name="Rectangle 8"/>
            <p:cNvSpPr>
              <a:spLocks noChangeArrowheads="1"/>
            </p:cNvSpPr>
            <p:nvPr/>
          </p:nvSpPr>
          <p:spPr bwMode="auto">
            <a:xfrm>
              <a:off x="2448" y="2448"/>
              <a:ext cx="504" cy="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latin typeface="楷体_GB2312"/>
                  <a:ea typeface="楷体_GB2312"/>
                  <a:cs typeface="楷体_GB2312"/>
                </a:rPr>
                <a:t>11/1</a:t>
              </a:r>
            </a:p>
            <a:p>
              <a:pPr eaLnBrk="1" hangingPunct="1"/>
              <a:r>
                <a:rPr lang="en-US" altLang="zh-CN" sz="2400" b="1">
                  <a:latin typeface="楷体_GB2312"/>
                  <a:ea typeface="楷体_GB2312"/>
                  <a:cs typeface="楷体_GB2312"/>
                </a:rPr>
                <a:t>00/0</a:t>
              </a:r>
            </a:p>
            <a:p>
              <a:pPr eaLnBrk="1" hangingPunct="1"/>
              <a:r>
                <a:rPr lang="en-US" altLang="zh-CN" sz="2400" b="1">
                  <a:latin typeface="楷体_GB2312"/>
                  <a:ea typeface="楷体_GB2312"/>
                  <a:cs typeface="楷体_GB2312"/>
                </a:rPr>
                <a:t>01/0</a:t>
              </a:r>
            </a:p>
            <a:p>
              <a:pPr eaLnBrk="1" hangingPunct="1"/>
              <a:r>
                <a:rPr lang="en-US" altLang="zh-CN" sz="2400" b="1">
                  <a:latin typeface="楷体_GB2312"/>
                  <a:ea typeface="楷体_GB2312"/>
                  <a:cs typeface="楷体_GB2312"/>
                </a:rPr>
                <a:t>10/0</a:t>
              </a:r>
              <a:endParaRPr lang="en-US" altLang="zh-CN" sz="2400" b="1" baseline="-25000">
                <a:latin typeface="楷体_GB2312"/>
                <a:ea typeface="楷体_GB2312"/>
                <a:cs typeface="楷体_GB2312"/>
              </a:endParaRPr>
            </a:p>
          </p:txBody>
        </p:sp>
        <p:sp>
          <p:nvSpPr>
            <p:cNvPr id="28685" name="Rectangle 9"/>
            <p:cNvSpPr>
              <a:spLocks noChangeArrowheads="1"/>
            </p:cNvSpPr>
            <p:nvPr/>
          </p:nvSpPr>
          <p:spPr bwMode="auto">
            <a:xfrm>
              <a:off x="3168" y="2448"/>
              <a:ext cx="504" cy="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latin typeface="楷体_GB2312"/>
                  <a:ea typeface="楷体_GB2312"/>
                  <a:cs typeface="楷体_GB2312"/>
                </a:rPr>
                <a:t>01/0</a:t>
              </a:r>
            </a:p>
            <a:p>
              <a:pPr eaLnBrk="1" hangingPunct="1"/>
              <a:r>
                <a:rPr lang="en-US" altLang="zh-CN" sz="2400" b="1">
                  <a:latin typeface="楷体_GB2312"/>
                  <a:ea typeface="楷体_GB2312"/>
                  <a:cs typeface="楷体_GB2312"/>
                </a:rPr>
                <a:t>10/0</a:t>
              </a:r>
            </a:p>
            <a:p>
              <a:pPr eaLnBrk="1" hangingPunct="1"/>
              <a:r>
                <a:rPr lang="en-US" altLang="zh-CN" sz="2400" b="1">
                  <a:latin typeface="楷体_GB2312"/>
                  <a:ea typeface="楷体_GB2312"/>
                  <a:cs typeface="楷体_GB2312"/>
                </a:rPr>
                <a:t>11/0</a:t>
              </a:r>
            </a:p>
            <a:p>
              <a:pPr eaLnBrk="1" hangingPunct="1"/>
              <a:r>
                <a:rPr lang="en-US" altLang="zh-CN" sz="2400" b="1">
                  <a:latin typeface="楷体_GB2312"/>
                  <a:ea typeface="楷体_GB2312"/>
                  <a:cs typeface="楷体_GB2312"/>
                </a:rPr>
                <a:t>00/1</a:t>
              </a:r>
              <a:endParaRPr lang="en-US" altLang="zh-CN" sz="2400" b="1" baseline="-25000">
                <a:latin typeface="楷体_GB2312"/>
                <a:ea typeface="楷体_GB2312"/>
                <a:cs typeface="楷体_GB2312"/>
              </a:endParaRPr>
            </a:p>
          </p:txBody>
        </p:sp>
        <p:sp>
          <p:nvSpPr>
            <p:cNvPr id="28686" name="Rectangle 10"/>
            <p:cNvSpPr>
              <a:spLocks noChangeArrowheads="1"/>
            </p:cNvSpPr>
            <p:nvPr/>
          </p:nvSpPr>
          <p:spPr bwMode="auto">
            <a:xfrm>
              <a:off x="2544" y="2016"/>
              <a:ext cx="98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latin typeface="楷体_GB2312"/>
                  <a:ea typeface="楷体_GB2312"/>
                  <a:cs typeface="楷体_GB2312"/>
                </a:rPr>
                <a:t>0       1</a:t>
              </a:r>
              <a:endParaRPr lang="en-US" altLang="zh-CN" sz="2400" b="1" baseline="-25000">
                <a:latin typeface="楷体_GB2312"/>
                <a:ea typeface="楷体_GB2312"/>
                <a:cs typeface="楷体_GB2312"/>
              </a:endParaRPr>
            </a:p>
          </p:txBody>
        </p:sp>
        <p:sp>
          <p:nvSpPr>
            <p:cNvPr id="28687" name="Rectangle 11"/>
            <p:cNvSpPr>
              <a:spLocks noChangeArrowheads="1"/>
            </p:cNvSpPr>
            <p:nvPr/>
          </p:nvSpPr>
          <p:spPr bwMode="auto">
            <a:xfrm>
              <a:off x="2064" y="1824"/>
              <a:ext cx="2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latin typeface="楷体_GB2312"/>
                  <a:ea typeface="楷体_GB2312"/>
                  <a:cs typeface="楷体_GB2312"/>
                </a:rPr>
                <a:t>X</a:t>
              </a:r>
              <a:endParaRPr lang="en-US" altLang="zh-CN" sz="2400" b="1" baseline="-25000">
                <a:latin typeface="楷体_GB2312"/>
                <a:ea typeface="楷体_GB2312"/>
                <a:cs typeface="楷体_GB2312"/>
              </a:endParaRPr>
            </a:p>
          </p:txBody>
        </p:sp>
        <p:sp>
          <p:nvSpPr>
            <p:cNvPr id="28688" name="Rectangle 12"/>
            <p:cNvSpPr>
              <a:spLocks noChangeArrowheads="1"/>
            </p:cNvSpPr>
            <p:nvPr/>
          </p:nvSpPr>
          <p:spPr bwMode="auto">
            <a:xfrm>
              <a:off x="1824" y="1872"/>
              <a:ext cx="1872" cy="15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28689" name="Line 13"/>
            <p:cNvSpPr>
              <a:spLocks noChangeShapeType="1"/>
            </p:cNvSpPr>
            <p:nvPr/>
          </p:nvSpPr>
          <p:spPr bwMode="auto">
            <a:xfrm>
              <a:off x="1824" y="2352"/>
              <a:ext cx="18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0" name="Line 14"/>
            <p:cNvSpPr>
              <a:spLocks noChangeShapeType="1"/>
            </p:cNvSpPr>
            <p:nvPr/>
          </p:nvSpPr>
          <p:spPr bwMode="auto">
            <a:xfrm>
              <a:off x="2352" y="1872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1" name="Line 15"/>
            <p:cNvSpPr>
              <a:spLocks noChangeShapeType="1"/>
            </p:cNvSpPr>
            <p:nvPr/>
          </p:nvSpPr>
          <p:spPr bwMode="auto">
            <a:xfrm>
              <a:off x="1824" y="1872"/>
              <a:ext cx="52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8679" name="AutoShape 17"/>
          <p:cNvSpPr>
            <a:spLocks noChangeArrowheads="1"/>
          </p:cNvSpPr>
          <p:nvPr/>
        </p:nvSpPr>
        <p:spPr bwMode="auto">
          <a:xfrm>
            <a:off x="1828800" y="2743200"/>
            <a:ext cx="1143000" cy="533400"/>
          </a:xfrm>
          <a:prstGeom prst="wedgeRoundRectCallout">
            <a:avLst>
              <a:gd name="adj1" fmla="val 71250"/>
              <a:gd name="adj2" fmla="val 53870"/>
              <a:gd name="adj3" fmla="val 16667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latin typeface="楷体_GB2312"/>
                <a:ea typeface="楷体_GB2312"/>
                <a:cs typeface="楷体_GB2312"/>
              </a:rPr>
              <a:t>现态</a:t>
            </a:r>
          </a:p>
        </p:txBody>
      </p:sp>
      <p:sp>
        <p:nvSpPr>
          <p:cNvPr id="28680" name="AutoShape 18"/>
          <p:cNvSpPr>
            <a:spLocks noChangeArrowheads="1"/>
          </p:cNvSpPr>
          <p:nvPr/>
        </p:nvSpPr>
        <p:spPr bwMode="auto">
          <a:xfrm>
            <a:off x="6553200" y="2362200"/>
            <a:ext cx="1143000" cy="533400"/>
          </a:xfrm>
          <a:prstGeom prst="wedgeRoundRectCallout">
            <a:avLst>
              <a:gd name="adj1" fmla="val -115694"/>
              <a:gd name="adj2" fmla="val 83630"/>
              <a:gd name="adj3" fmla="val 16667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latin typeface="楷体_GB2312"/>
                <a:ea typeface="楷体_GB2312"/>
                <a:cs typeface="楷体_GB2312"/>
              </a:rPr>
              <a:t>输入</a:t>
            </a:r>
          </a:p>
        </p:txBody>
      </p:sp>
      <p:sp>
        <p:nvSpPr>
          <p:cNvPr id="28681" name="AutoShape 19"/>
          <p:cNvSpPr>
            <a:spLocks noChangeArrowheads="1"/>
          </p:cNvSpPr>
          <p:nvPr/>
        </p:nvSpPr>
        <p:spPr bwMode="auto">
          <a:xfrm>
            <a:off x="6934200" y="4267200"/>
            <a:ext cx="1828800" cy="533400"/>
          </a:xfrm>
          <a:prstGeom prst="wedgeRoundRectCallout">
            <a:avLst>
              <a:gd name="adj1" fmla="val -114671"/>
              <a:gd name="adj2" fmla="val -93454"/>
              <a:gd name="adj3" fmla="val 16667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latin typeface="楷体_GB2312"/>
                <a:ea typeface="楷体_GB2312"/>
                <a:cs typeface="楷体_GB2312"/>
              </a:rPr>
              <a:t>次态</a:t>
            </a:r>
            <a:r>
              <a:rPr lang="en-US" altLang="zh-CN" sz="2400" b="1">
                <a:latin typeface="楷体_GB2312"/>
                <a:ea typeface="楷体_GB2312"/>
                <a:cs typeface="楷体_GB2312"/>
              </a:rPr>
              <a:t>/</a:t>
            </a:r>
            <a:r>
              <a:rPr lang="zh-CN" altLang="en-US" sz="2400" b="1">
                <a:latin typeface="楷体_GB2312"/>
                <a:ea typeface="楷体_GB2312"/>
                <a:cs typeface="楷体_GB2312"/>
              </a:rPr>
              <a:t>输出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/>
      <p:bldP spid="28676" grpId="0"/>
      <p:bldP spid="28677" grpId="0"/>
      <p:bldP spid="28679" grpId="0" animBg="1"/>
      <p:bldP spid="28680" grpId="0" animBg="1"/>
      <p:bldP spid="2868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EDB1D08-32CB-482A-A11B-F9281F0C6553}" type="slidenum">
              <a:rPr lang="en-US" altLang="zh-CN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9</a:t>
            </a:fld>
            <a:endParaRPr lang="en-US" altLang="zh-CN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260350"/>
            <a:ext cx="1447800" cy="457200"/>
          </a:xfrm>
        </p:spPr>
        <p:txBody>
          <a:bodyPr/>
          <a:lstStyle/>
          <a:p>
            <a:pPr eaLnBrk="1" hangingPunct="1"/>
            <a:r>
              <a:rPr lang="zh-CN" altLang="en-US" sz="3200" b="1" smtClean="0"/>
              <a:t>状态图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1600200" y="990600"/>
            <a:ext cx="66182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楷体_GB2312"/>
                <a:ea typeface="楷体_GB2312"/>
                <a:cs typeface="楷体_GB2312"/>
              </a:rPr>
              <a:t>表示时序电路的状态、状态转换条件、方向、及</a:t>
            </a:r>
          </a:p>
          <a:p>
            <a:pPr eaLnBrk="1" hangingPunct="1"/>
            <a:r>
              <a:rPr lang="zh-CN" altLang="en-US" sz="2400" b="1">
                <a:latin typeface="楷体_GB2312"/>
                <a:ea typeface="楷体_GB2312"/>
                <a:cs typeface="楷体_GB2312"/>
              </a:rPr>
              <a:t>状态转换规律。</a:t>
            </a:r>
          </a:p>
        </p:txBody>
      </p:sp>
      <p:sp>
        <p:nvSpPr>
          <p:cNvPr id="29701" name="Rectangle 6"/>
          <p:cNvSpPr>
            <a:spLocks noChangeArrowheads="1"/>
          </p:cNvSpPr>
          <p:nvPr/>
        </p:nvSpPr>
        <p:spPr bwMode="auto">
          <a:xfrm>
            <a:off x="971550" y="2276475"/>
            <a:ext cx="1489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latin typeface="Calibri" panose="020F0502020204030204" pitchFamily="34" charset="0"/>
              </a:rPr>
              <a:t>Mealy</a:t>
            </a:r>
            <a:r>
              <a:rPr lang="zh-CN" altLang="en-US" sz="2400" b="1">
                <a:latin typeface="Calibri" panose="020F0502020204030204" pitchFamily="34" charset="0"/>
              </a:rPr>
              <a:t>型</a:t>
            </a:r>
          </a:p>
        </p:txBody>
      </p:sp>
      <p:sp>
        <p:nvSpPr>
          <p:cNvPr id="29702" name="Rectangle 7"/>
          <p:cNvSpPr>
            <a:spLocks noChangeArrowheads="1"/>
          </p:cNvSpPr>
          <p:nvPr/>
        </p:nvSpPr>
        <p:spPr bwMode="auto">
          <a:xfrm>
            <a:off x="941388" y="3983038"/>
            <a:ext cx="1352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latin typeface="Calibri" panose="020F0502020204030204" pitchFamily="34" charset="0"/>
              </a:rPr>
              <a:t>Moore</a:t>
            </a:r>
            <a:r>
              <a:rPr lang="zh-CN" altLang="en-US" sz="2400" b="1">
                <a:latin typeface="Calibri" panose="020F0502020204030204" pitchFamily="34" charset="0"/>
              </a:rPr>
              <a:t>型</a:t>
            </a:r>
          </a:p>
        </p:txBody>
      </p:sp>
      <p:sp>
        <p:nvSpPr>
          <p:cNvPr id="29703" name="Oval 8"/>
          <p:cNvSpPr>
            <a:spLocks noChangeArrowheads="1"/>
          </p:cNvSpPr>
          <p:nvPr/>
        </p:nvSpPr>
        <p:spPr bwMode="auto">
          <a:xfrm>
            <a:off x="4038600" y="2438400"/>
            <a:ext cx="976313" cy="97631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 i="1">
                <a:latin typeface="Calibri" panose="020F0502020204030204" pitchFamily="34" charset="0"/>
              </a:rPr>
              <a:t>y </a:t>
            </a:r>
            <a:r>
              <a:rPr lang="en-US" altLang="zh-CN" sz="2400" b="1" i="1" baseline="30000">
                <a:latin typeface="Calibri" panose="020F0502020204030204" pitchFamily="34" charset="0"/>
              </a:rPr>
              <a:t>n</a:t>
            </a:r>
          </a:p>
        </p:txBody>
      </p:sp>
      <p:sp>
        <p:nvSpPr>
          <p:cNvPr id="29704" name="Line 10"/>
          <p:cNvSpPr>
            <a:spLocks noChangeShapeType="1"/>
          </p:cNvSpPr>
          <p:nvPr/>
        </p:nvSpPr>
        <p:spPr bwMode="auto">
          <a:xfrm>
            <a:off x="5029200" y="28956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5" name="Oval 11"/>
          <p:cNvSpPr>
            <a:spLocks noChangeArrowheads="1"/>
          </p:cNvSpPr>
          <p:nvPr/>
        </p:nvSpPr>
        <p:spPr bwMode="auto">
          <a:xfrm>
            <a:off x="6477000" y="2438400"/>
            <a:ext cx="976313" cy="97631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 i="1">
                <a:latin typeface="Calibri" panose="020F0502020204030204" pitchFamily="34" charset="0"/>
              </a:rPr>
              <a:t>y </a:t>
            </a:r>
            <a:r>
              <a:rPr lang="en-US" altLang="zh-CN" sz="2400" b="1" i="1" baseline="30000">
                <a:latin typeface="Calibri" panose="020F0502020204030204" pitchFamily="34" charset="0"/>
              </a:rPr>
              <a:t>n</a:t>
            </a:r>
            <a:r>
              <a:rPr lang="zh-CN" altLang="en-US" sz="2400" b="1" i="1" baseline="30000">
                <a:latin typeface="Calibri" panose="020F0502020204030204" pitchFamily="34" charset="0"/>
              </a:rPr>
              <a:t>＋</a:t>
            </a:r>
            <a:r>
              <a:rPr lang="en-US" altLang="zh-CN" sz="2400" b="1" i="1" baseline="3000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29706" name="Rectangle 12"/>
          <p:cNvSpPr>
            <a:spLocks noChangeArrowheads="1"/>
          </p:cNvSpPr>
          <p:nvPr/>
        </p:nvSpPr>
        <p:spPr bwMode="auto">
          <a:xfrm>
            <a:off x="5334000" y="23622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latin typeface="Calibri" panose="020F0502020204030204" pitchFamily="34" charset="0"/>
              </a:rPr>
              <a:t>X/Z</a:t>
            </a:r>
          </a:p>
        </p:txBody>
      </p:sp>
      <p:sp>
        <p:nvSpPr>
          <p:cNvPr id="29707" name="Rectangle 13"/>
          <p:cNvSpPr>
            <a:spLocks noChangeArrowheads="1"/>
          </p:cNvSpPr>
          <p:nvPr/>
        </p:nvSpPr>
        <p:spPr bwMode="auto">
          <a:xfrm>
            <a:off x="762000" y="2667000"/>
            <a:ext cx="25860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chemeClr val="accent2"/>
                </a:solidFill>
                <a:latin typeface="楷体_GB2312"/>
                <a:ea typeface="楷体_GB2312"/>
                <a:cs typeface="楷体_GB2312"/>
              </a:rPr>
              <a:t>（输出与状态、</a:t>
            </a:r>
          </a:p>
          <a:p>
            <a:pPr algn="ctr" eaLnBrk="1" hangingPunct="1"/>
            <a:r>
              <a:rPr lang="zh-CN" altLang="en-US" sz="2400" b="1">
                <a:solidFill>
                  <a:schemeClr val="accent2"/>
                </a:solidFill>
                <a:latin typeface="楷体_GB2312"/>
                <a:ea typeface="楷体_GB2312"/>
                <a:cs typeface="楷体_GB2312"/>
              </a:rPr>
              <a:t>输入有关）</a:t>
            </a:r>
          </a:p>
        </p:txBody>
      </p:sp>
      <p:sp>
        <p:nvSpPr>
          <p:cNvPr id="29708" name="Rectangle 14"/>
          <p:cNvSpPr>
            <a:spLocks noChangeArrowheads="1"/>
          </p:cNvSpPr>
          <p:nvPr/>
        </p:nvSpPr>
        <p:spPr bwMode="auto">
          <a:xfrm>
            <a:off x="465138" y="4419600"/>
            <a:ext cx="3314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chemeClr val="accent2"/>
                </a:solidFill>
                <a:latin typeface="楷体_GB2312"/>
                <a:ea typeface="楷体_GB2312"/>
                <a:cs typeface="楷体_GB2312"/>
              </a:rPr>
              <a:t>（输出仅与状态有关）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886200" y="3886200"/>
            <a:ext cx="3657600" cy="1143000"/>
            <a:chOff x="2448" y="2448"/>
            <a:chExt cx="2304" cy="720"/>
          </a:xfrm>
        </p:grpSpPr>
        <p:sp>
          <p:nvSpPr>
            <p:cNvPr id="29711" name="Oval 15"/>
            <p:cNvSpPr>
              <a:spLocks noChangeArrowheads="1"/>
            </p:cNvSpPr>
            <p:nvPr/>
          </p:nvSpPr>
          <p:spPr bwMode="auto">
            <a:xfrm>
              <a:off x="2448" y="2496"/>
              <a:ext cx="672" cy="67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 i="1">
                  <a:latin typeface="Calibri" panose="020F0502020204030204" pitchFamily="34" charset="0"/>
                </a:rPr>
                <a:t>y </a:t>
              </a:r>
              <a:r>
                <a:rPr lang="en-US" altLang="zh-CN" sz="2400" b="1" i="1" baseline="30000">
                  <a:latin typeface="Calibri" panose="020F0502020204030204" pitchFamily="34" charset="0"/>
                </a:rPr>
                <a:t>n</a:t>
              </a:r>
              <a:r>
                <a:rPr lang="en-US" altLang="zh-CN" sz="2400" b="1">
                  <a:latin typeface="Calibri" panose="020F0502020204030204" pitchFamily="34" charset="0"/>
                </a:rPr>
                <a:t>/Z</a:t>
              </a:r>
            </a:p>
          </p:txBody>
        </p:sp>
        <p:sp>
          <p:nvSpPr>
            <p:cNvPr id="29712" name="Line 16"/>
            <p:cNvSpPr>
              <a:spLocks noChangeShapeType="1"/>
            </p:cNvSpPr>
            <p:nvPr/>
          </p:nvSpPr>
          <p:spPr bwMode="auto">
            <a:xfrm>
              <a:off x="3120" y="2784"/>
              <a:ext cx="9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3" name="Oval 17"/>
            <p:cNvSpPr>
              <a:spLocks noChangeArrowheads="1"/>
            </p:cNvSpPr>
            <p:nvPr/>
          </p:nvSpPr>
          <p:spPr bwMode="auto">
            <a:xfrm>
              <a:off x="4032" y="2496"/>
              <a:ext cx="720" cy="67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 i="1">
                  <a:latin typeface="Calibri" panose="020F0502020204030204" pitchFamily="34" charset="0"/>
                </a:rPr>
                <a:t>y </a:t>
              </a:r>
              <a:r>
                <a:rPr lang="en-US" altLang="zh-CN" sz="2400" b="1" i="1" baseline="30000">
                  <a:latin typeface="Calibri" panose="020F0502020204030204" pitchFamily="34" charset="0"/>
                </a:rPr>
                <a:t>n</a:t>
              </a:r>
              <a:r>
                <a:rPr lang="zh-CN" altLang="en-US" sz="2400" b="1" i="1" baseline="30000">
                  <a:latin typeface="Calibri" panose="020F0502020204030204" pitchFamily="34" charset="0"/>
                </a:rPr>
                <a:t>＋</a:t>
              </a:r>
              <a:r>
                <a:rPr lang="en-US" altLang="zh-CN" sz="2400" b="1" i="1" baseline="30000">
                  <a:latin typeface="Calibri" panose="020F0502020204030204" pitchFamily="34" charset="0"/>
                </a:rPr>
                <a:t>1 </a:t>
              </a:r>
              <a:r>
                <a:rPr lang="en-US" altLang="zh-CN" sz="2400" b="1">
                  <a:latin typeface="Calibri" panose="020F0502020204030204" pitchFamily="34" charset="0"/>
                </a:rPr>
                <a:t>/Z</a:t>
              </a:r>
            </a:p>
          </p:txBody>
        </p:sp>
        <p:sp>
          <p:nvSpPr>
            <p:cNvPr id="29714" name="Rectangle 18"/>
            <p:cNvSpPr>
              <a:spLocks noChangeArrowheads="1"/>
            </p:cNvSpPr>
            <p:nvPr/>
          </p:nvSpPr>
          <p:spPr bwMode="auto">
            <a:xfrm>
              <a:off x="3403" y="2448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latin typeface="Calibri" panose="020F0502020204030204" pitchFamily="34" charset="0"/>
                </a:rPr>
                <a:t>X</a:t>
              </a:r>
            </a:p>
          </p:txBody>
        </p:sp>
      </p:grpSp>
      <p:sp>
        <p:nvSpPr>
          <p:cNvPr id="29710" name="AutoShape 19"/>
          <p:cNvSpPr>
            <a:spLocks noChangeArrowheads="1"/>
          </p:cNvSpPr>
          <p:nvPr/>
        </p:nvSpPr>
        <p:spPr bwMode="auto">
          <a:xfrm>
            <a:off x="1371600" y="5410200"/>
            <a:ext cx="6172200" cy="1143000"/>
          </a:xfrm>
          <a:prstGeom prst="wedgeRoundRectCallout">
            <a:avLst>
              <a:gd name="adj1" fmla="val -2444"/>
              <a:gd name="adj2" fmla="val -77361"/>
              <a:gd name="adj3" fmla="val 16667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latin typeface="楷体_GB2312"/>
                <a:ea typeface="楷体_GB2312"/>
                <a:cs typeface="楷体_GB2312"/>
              </a:rPr>
              <a:t>实际时序电路中</a:t>
            </a:r>
            <a:r>
              <a:rPr lang="en-US" altLang="zh-CN" sz="2400" b="1">
                <a:latin typeface="楷体_GB2312"/>
                <a:ea typeface="楷体_GB2312"/>
                <a:cs typeface="楷体_GB2312"/>
              </a:rPr>
              <a:t>,</a:t>
            </a:r>
            <a:r>
              <a:rPr lang="zh-CN" altLang="en-US" sz="2400" b="1">
                <a:latin typeface="楷体_GB2312"/>
                <a:ea typeface="楷体_GB2312"/>
                <a:cs typeface="楷体_GB2312"/>
              </a:rPr>
              <a:t>若有</a:t>
            </a:r>
            <a:r>
              <a:rPr lang="en-US" altLang="zh-CN" sz="2400" b="1">
                <a:latin typeface="楷体_GB2312"/>
                <a:ea typeface="楷体_GB2312"/>
                <a:cs typeface="楷体_GB2312"/>
              </a:rPr>
              <a:t>n</a:t>
            </a:r>
            <a:r>
              <a:rPr lang="zh-CN" altLang="en-US" sz="2400" b="1">
                <a:latin typeface="楷体_GB2312"/>
                <a:ea typeface="楷体_GB2312"/>
                <a:cs typeface="楷体_GB2312"/>
              </a:rPr>
              <a:t>个触发器</a:t>
            </a:r>
            <a:r>
              <a:rPr lang="en-US" altLang="zh-CN" sz="2400" b="1">
                <a:latin typeface="楷体_GB2312"/>
                <a:ea typeface="楷体_GB2312"/>
                <a:cs typeface="楷体_GB2312"/>
              </a:rPr>
              <a:t>(</a:t>
            </a:r>
            <a:r>
              <a:rPr lang="zh-CN" altLang="en-US" sz="2400" b="1">
                <a:latin typeface="楷体_GB2312"/>
                <a:ea typeface="楷体_GB2312"/>
                <a:cs typeface="楷体_GB2312"/>
              </a:rPr>
              <a:t>记忆单元</a:t>
            </a:r>
            <a:r>
              <a:rPr lang="en-US" altLang="zh-CN" sz="2400" b="1">
                <a:latin typeface="楷体_GB2312"/>
                <a:ea typeface="楷体_GB2312"/>
                <a:cs typeface="楷体_GB2312"/>
              </a:rPr>
              <a:t>),</a:t>
            </a:r>
            <a:r>
              <a:rPr lang="zh-CN" altLang="en-US" sz="2400" b="1">
                <a:latin typeface="楷体_GB2312"/>
                <a:ea typeface="楷体_GB2312"/>
                <a:cs typeface="楷体_GB2312"/>
              </a:rPr>
              <a:t>一般有</a:t>
            </a:r>
            <a:r>
              <a:rPr lang="en-US" altLang="zh-CN" sz="2400" b="1">
                <a:latin typeface="楷体_GB2312"/>
                <a:ea typeface="楷体_GB2312"/>
                <a:cs typeface="楷体_GB2312"/>
              </a:rPr>
              <a:t>N</a:t>
            </a:r>
            <a:r>
              <a:rPr lang="zh-CN" altLang="en-US" sz="2400" b="1">
                <a:latin typeface="楷体_GB2312"/>
                <a:ea typeface="楷体_GB2312"/>
                <a:cs typeface="楷体_GB2312"/>
              </a:rPr>
              <a:t>个状态</a:t>
            </a:r>
            <a:r>
              <a:rPr lang="en-US" altLang="zh-CN" sz="2400" b="1">
                <a:latin typeface="楷体_GB2312"/>
                <a:ea typeface="楷体_GB2312"/>
                <a:cs typeface="楷体_GB2312"/>
              </a:rPr>
              <a:t>,2</a:t>
            </a:r>
            <a:r>
              <a:rPr lang="en-US" altLang="zh-CN" sz="2400" b="1" baseline="30000">
                <a:latin typeface="楷体_GB2312"/>
                <a:ea typeface="楷体_GB2312"/>
                <a:cs typeface="楷体_GB2312"/>
              </a:rPr>
              <a:t>n-1</a:t>
            </a:r>
            <a:r>
              <a:rPr lang="en-US" altLang="zh-CN" sz="2400" b="1">
                <a:latin typeface="楷体_GB2312"/>
                <a:ea typeface="楷体_GB2312"/>
                <a:cs typeface="楷体_GB2312"/>
              </a:rPr>
              <a:t>≤N≤2</a:t>
            </a:r>
            <a:r>
              <a:rPr lang="en-US" altLang="zh-CN" sz="2400" b="1" baseline="30000">
                <a:latin typeface="楷体_GB2312"/>
                <a:ea typeface="楷体_GB2312"/>
                <a:cs typeface="楷体_GB2312"/>
              </a:rPr>
              <a:t>n</a:t>
            </a:r>
            <a:r>
              <a:rPr lang="zh-CN" altLang="en-US" sz="2400" b="1">
                <a:latin typeface="楷体_GB2312"/>
                <a:ea typeface="楷体_GB2312"/>
                <a:cs typeface="楷体_GB2312"/>
              </a:rPr>
              <a:t>。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/>
      <p:bldP spid="29701" grpId="0"/>
      <p:bldP spid="29702" grpId="0"/>
      <p:bldP spid="29703" grpId="0" animBg="1"/>
      <p:bldP spid="29705" grpId="0" animBg="1"/>
      <p:bldP spid="29706" grpId="0"/>
      <p:bldP spid="29707" grpId="0"/>
      <p:bldP spid="29708" grpId="0"/>
      <p:bldP spid="29710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1824</Words>
  <Application>Microsoft Office PowerPoint</Application>
  <PresentationFormat>全屏显示(4:3)</PresentationFormat>
  <Paragraphs>489</Paragraphs>
  <Slides>44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44</vt:i4>
      </vt:variant>
    </vt:vector>
  </HeadingPairs>
  <TitlesOfParts>
    <vt:vector size="59" baseType="lpstr">
      <vt:lpstr>Arial</vt:lpstr>
      <vt:lpstr>宋体</vt:lpstr>
      <vt:lpstr>Calibri</vt:lpstr>
      <vt:lpstr>楷体_GB2312</vt:lpstr>
      <vt:lpstr>Times New Roman</vt:lpstr>
      <vt:lpstr>Courier New</vt:lpstr>
      <vt:lpstr>Arial Unicode MS</vt:lpstr>
      <vt:lpstr>Monotype Sorts</vt:lpstr>
      <vt:lpstr>Office 主题</vt:lpstr>
      <vt:lpstr>Microsoft 公式 3.0</vt:lpstr>
      <vt:lpstr>Microsoft Equation 3.0</vt:lpstr>
      <vt:lpstr>BMP 图象</vt:lpstr>
      <vt:lpstr>画笔图片</vt:lpstr>
      <vt:lpstr>VISIO 4 Drawing</vt:lpstr>
      <vt:lpstr>Microsoft Office Visio 绘图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时序电路一般结构</vt:lpstr>
      <vt:lpstr> 时序电路分类</vt:lpstr>
      <vt:lpstr>时序电路的状态表和状态图</vt:lpstr>
      <vt:lpstr>状态图</vt:lpstr>
      <vt:lpstr> Mealy型电路  </vt:lpstr>
      <vt:lpstr>PowerPoint 演示文稿</vt:lpstr>
      <vt:lpstr>PowerPoint 演示文稿</vt:lpstr>
      <vt:lpstr>PowerPoint 演示文稿</vt:lpstr>
      <vt:lpstr>Moore型电路</vt:lpstr>
      <vt:lpstr>Moore型时序电路的状态表 示例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（2）写出JK触发器的次态方程，然后将各激励函数表达式代入JK触发器的次态方程得各触发器的次态方程：</vt:lpstr>
      <vt:lpstr>①当X=1时：触发器的次态方程简化为：</vt:lpstr>
      <vt:lpstr>根据状态表或状态图， 可画出在CP脉冲作用下电路的时序图。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§6.2 时序逻辑电路分析</dc:title>
  <dc:creator>Administrator</dc:creator>
  <cp:lastModifiedBy>石月</cp:lastModifiedBy>
  <cp:revision>34</cp:revision>
  <dcterms:created xsi:type="dcterms:W3CDTF">2013-04-14T04:26:42Z</dcterms:created>
  <dcterms:modified xsi:type="dcterms:W3CDTF">2018-12-11T07:39:44Z</dcterms:modified>
</cp:coreProperties>
</file>