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1" d="100"/>
          <a:sy n="71" d="100"/>
        </p:scale>
        <p:origin x="-492" y="-108"/>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1904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1" Type="http://schemas.openxmlformats.org/officeDocument/2006/relationships/tableStyles" Target="tableStyles.xml"/><Relationship Id="rId120" Type="http://schemas.openxmlformats.org/officeDocument/2006/relationships/viewProps" Target="viewProps.xml"/><Relationship Id="rId12" Type="http://schemas.openxmlformats.org/officeDocument/2006/relationships/slide" Target="slides/slide10.xml"/><Relationship Id="rId119" Type="http://schemas.openxmlformats.org/officeDocument/2006/relationships/presProps" Target="presProps.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5.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0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audio" Target="../media/audio2.wav"/><Relationship Id="rId7" Type="http://schemas.openxmlformats.org/officeDocument/2006/relationships/audio" Target="../media/audio1.wav"/><Relationship Id="rId6" Type="http://schemas.openxmlformats.org/officeDocument/2006/relationships/image" Target="../media/image65.png"/><Relationship Id="rId5" Type="http://schemas.openxmlformats.org/officeDocument/2006/relationships/image" Target="../media/image64.wmf"/><Relationship Id="rId4" Type="http://schemas.openxmlformats.org/officeDocument/2006/relationships/oleObject" Target="../embeddings/oleObject13.bin"/><Relationship Id="rId3" Type="http://schemas.openxmlformats.org/officeDocument/2006/relationships/image" Target="../media/image2.png"/><Relationship Id="rId2" Type="http://schemas.openxmlformats.org/officeDocument/2006/relationships/image" Target="../media/image3.png"/><Relationship Id="rId10" Type="http://schemas.openxmlformats.org/officeDocument/2006/relationships/vmlDrawing" Target="../drawings/vmlDrawing11.vml"/><Relationship Id="rId1" Type="http://schemas.openxmlformats.org/officeDocument/2006/relationships/image" Target="../media/image1.png"/></Relationships>
</file>

<file path=ppt/slides/_rels/slide10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audio" Target="../media/audio2.wav"/><Relationship Id="rId7" Type="http://schemas.openxmlformats.org/officeDocument/2006/relationships/audio" Target="../media/audio1.wav"/><Relationship Id="rId6" Type="http://schemas.openxmlformats.org/officeDocument/2006/relationships/image" Target="../media/image64.wmf"/><Relationship Id="rId5" Type="http://schemas.openxmlformats.org/officeDocument/2006/relationships/oleObject" Target="../embeddings/oleObject14.bin"/><Relationship Id="rId4" Type="http://schemas.openxmlformats.org/officeDocument/2006/relationships/image" Target="../media/image66.png"/><Relationship Id="rId3" Type="http://schemas.openxmlformats.org/officeDocument/2006/relationships/image" Target="../media/image2.png"/><Relationship Id="rId2" Type="http://schemas.openxmlformats.org/officeDocument/2006/relationships/image" Target="../media/image3.png"/><Relationship Id="rId10" Type="http://schemas.openxmlformats.org/officeDocument/2006/relationships/vmlDrawing" Target="../drawings/vmlDrawing12.vml"/><Relationship Id="rId1" Type="http://schemas.openxmlformats.org/officeDocument/2006/relationships/image" Target="../media/image1.png"/></Relationships>
</file>

<file path=ppt/slides/_rels/slide10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audio" Target="../media/audio2.wav"/><Relationship Id="rId6" Type="http://schemas.openxmlformats.org/officeDocument/2006/relationships/audio" Target="../media/audio1.wav"/><Relationship Id="rId5" Type="http://schemas.openxmlformats.org/officeDocument/2006/relationships/image" Target="../media/image68.png"/><Relationship Id="rId4" Type="http://schemas.openxmlformats.org/officeDocument/2006/relationships/image" Target="../media/image67.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0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audio" Target="../media/audio2.wav"/><Relationship Id="rId7" Type="http://schemas.openxmlformats.org/officeDocument/2006/relationships/audio" Target="../media/audio1.wav"/><Relationship Id="rId6" Type="http://schemas.openxmlformats.org/officeDocument/2006/relationships/image" Target="../media/image68.png"/><Relationship Id="rId5" Type="http://schemas.openxmlformats.org/officeDocument/2006/relationships/image" Target="../media/image70.png"/><Relationship Id="rId4" Type="http://schemas.openxmlformats.org/officeDocument/2006/relationships/image" Target="../media/image69.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0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audio" Target="../media/audio2.wav"/><Relationship Id="rId6" Type="http://schemas.openxmlformats.org/officeDocument/2006/relationships/audio" Target="../media/audio1.wav"/><Relationship Id="rId5" Type="http://schemas.openxmlformats.org/officeDocument/2006/relationships/image" Target="../media/image70.png"/><Relationship Id="rId4" Type="http://schemas.openxmlformats.org/officeDocument/2006/relationships/image" Target="../media/image71.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0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audio" Target="../media/audio2.wav"/><Relationship Id="rId7" Type="http://schemas.openxmlformats.org/officeDocument/2006/relationships/audio" Target="../media/audio1.wav"/><Relationship Id="rId6" Type="http://schemas.openxmlformats.org/officeDocument/2006/relationships/image" Target="../media/image73.png"/><Relationship Id="rId5" Type="http://schemas.openxmlformats.org/officeDocument/2006/relationships/image" Target="../media/image72.wmf"/><Relationship Id="rId4" Type="http://schemas.openxmlformats.org/officeDocument/2006/relationships/oleObject" Target="../embeddings/oleObject15.bin"/><Relationship Id="rId3" Type="http://schemas.openxmlformats.org/officeDocument/2006/relationships/image" Target="../media/image2.png"/><Relationship Id="rId2" Type="http://schemas.openxmlformats.org/officeDocument/2006/relationships/image" Target="../media/image3.png"/><Relationship Id="rId10" Type="http://schemas.openxmlformats.org/officeDocument/2006/relationships/vmlDrawing" Target="../drawings/vmlDrawing13.vml"/><Relationship Id="rId1" Type="http://schemas.openxmlformats.org/officeDocument/2006/relationships/image" Target="../media/image1.png"/></Relationships>
</file>

<file path=ppt/slides/_rels/slide10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0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audio" Target="../media/audio2.wav"/><Relationship Id="rId6" Type="http://schemas.openxmlformats.org/officeDocument/2006/relationships/audio" Target="../media/audio1.wav"/><Relationship Id="rId5" Type="http://schemas.openxmlformats.org/officeDocument/2006/relationships/image" Target="../media/image75.png"/><Relationship Id="rId4" Type="http://schemas.openxmlformats.org/officeDocument/2006/relationships/image" Target="../media/image74.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0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audio" Target="../media/audio2.wav"/><Relationship Id="rId6" Type="http://schemas.openxmlformats.org/officeDocument/2006/relationships/audio" Target="../media/audio1.wav"/><Relationship Id="rId5" Type="http://schemas.openxmlformats.org/officeDocument/2006/relationships/image" Target="../media/image75.png"/><Relationship Id="rId4" Type="http://schemas.openxmlformats.org/officeDocument/2006/relationships/image" Target="../media/image76.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0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audio" Target="../media/audio2.wav"/><Relationship Id="rId7" Type="http://schemas.openxmlformats.org/officeDocument/2006/relationships/audio" Target="../media/audio1.wav"/><Relationship Id="rId6" Type="http://schemas.openxmlformats.org/officeDocument/2006/relationships/image" Target="../media/image76.png"/><Relationship Id="rId5" Type="http://schemas.openxmlformats.org/officeDocument/2006/relationships/image" Target="../media/image78.png"/><Relationship Id="rId4" Type="http://schemas.openxmlformats.org/officeDocument/2006/relationships/image" Target="../media/image77.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6.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10.xml.rels><?xml version="1.0" encoding="UTF-8" standalone="yes"?>
<Relationships xmlns="http://schemas.openxmlformats.org/package/2006/relationships"><Relationship Id="rId9" Type="http://schemas.openxmlformats.org/officeDocument/2006/relationships/audio" Target="../media/audio2.wav"/><Relationship Id="rId8" Type="http://schemas.openxmlformats.org/officeDocument/2006/relationships/audio" Target="../media/audio1.wav"/><Relationship Id="rId7" Type="http://schemas.openxmlformats.org/officeDocument/2006/relationships/image" Target="../media/image80.wmf"/><Relationship Id="rId6" Type="http://schemas.openxmlformats.org/officeDocument/2006/relationships/oleObject" Target="../embeddings/oleObject16.bin"/><Relationship Id="rId5" Type="http://schemas.openxmlformats.org/officeDocument/2006/relationships/image" Target="../media/image78.png"/><Relationship Id="rId4" Type="http://schemas.openxmlformats.org/officeDocument/2006/relationships/image" Target="../media/image79.png"/><Relationship Id="rId3" Type="http://schemas.openxmlformats.org/officeDocument/2006/relationships/image" Target="../media/image2.png"/><Relationship Id="rId2" Type="http://schemas.openxmlformats.org/officeDocument/2006/relationships/image" Target="../media/image3.png"/><Relationship Id="rId11" Type="http://schemas.openxmlformats.org/officeDocument/2006/relationships/vmlDrawing" Target="../drawings/vmlDrawing14.v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111.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1.xml"/><Relationship Id="rId6" Type="http://schemas.openxmlformats.org/officeDocument/2006/relationships/audio" Target="../media/audio1.wav"/><Relationship Id="rId5" Type="http://schemas.openxmlformats.org/officeDocument/2006/relationships/image" Target="../media/image81.wmf"/><Relationship Id="rId4" Type="http://schemas.openxmlformats.org/officeDocument/2006/relationships/oleObject" Target="../embeddings/oleObject17.bin"/><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1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audio" Target="../media/audio2.wav"/><Relationship Id="rId6" Type="http://schemas.openxmlformats.org/officeDocument/2006/relationships/audio" Target="../media/audio1.wav"/><Relationship Id="rId5" Type="http://schemas.openxmlformats.org/officeDocument/2006/relationships/image" Target="../media/image79.png"/><Relationship Id="rId4" Type="http://schemas.openxmlformats.org/officeDocument/2006/relationships/image" Target="../media/image82.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1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audio" Target="../media/audio2.wav"/><Relationship Id="rId6" Type="http://schemas.openxmlformats.org/officeDocument/2006/relationships/image" Target="../media/image78.png"/><Relationship Id="rId5" Type="http://schemas.openxmlformats.org/officeDocument/2006/relationships/image" Target="../media/image82.png"/><Relationship Id="rId4" Type="http://schemas.openxmlformats.org/officeDocument/2006/relationships/image" Target="../media/image83.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1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audio" Target="../media/audio2.wav"/><Relationship Id="rId7" Type="http://schemas.openxmlformats.org/officeDocument/2006/relationships/audio" Target="../media/audio1.wav"/><Relationship Id="rId6" Type="http://schemas.openxmlformats.org/officeDocument/2006/relationships/image" Target="../media/image85.png"/><Relationship Id="rId5" Type="http://schemas.openxmlformats.org/officeDocument/2006/relationships/image" Target="../media/image84.wmf"/><Relationship Id="rId4" Type="http://schemas.openxmlformats.org/officeDocument/2006/relationships/oleObject" Target="../embeddings/oleObject18.bin"/><Relationship Id="rId3" Type="http://schemas.openxmlformats.org/officeDocument/2006/relationships/image" Target="../media/image2.png"/><Relationship Id="rId2" Type="http://schemas.openxmlformats.org/officeDocument/2006/relationships/image" Target="../media/image3.png"/><Relationship Id="rId10" Type="http://schemas.openxmlformats.org/officeDocument/2006/relationships/vmlDrawing" Target="../drawings/vmlDrawing16.vml"/><Relationship Id="rId1" Type="http://schemas.openxmlformats.org/officeDocument/2006/relationships/image" Target="../media/image1.png"/></Relationships>
</file>

<file path=ppt/slides/_rels/slide116.xml.rels><?xml version="1.0" encoding="UTF-8" standalone="yes"?>
<Relationships xmlns="http://schemas.openxmlformats.org/package/2006/relationships"><Relationship Id="rId9" Type="http://schemas.openxmlformats.org/officeDocument/2006/relationships/audio" Target="../media/audio2.wav"/><Relationship Id="rId8" Type="http://schemas.openxmlformats.org/officeDocument/2006/relationships/audio" Target="../media/audio1.wav"/><Relationship Id="rId7" Type="http://schemas.openxmlformats.org/officeDocument/2006/relationships/image" Target="../media/image88.png"/><Relationship Id="rId6" Type="http://schemas.openxmlformats.org/officeDocument/2006/relationships/image" Target="../media/image87.wmf"/><Relationship Id="rId5" Type="http://schemas.openxmlformats.org/officeDocument/2006/relationships/oleObject" Target="../embeddings/oleObject20.bin"/><Relationship Id="rId4" Type="http://schemas.openxmlformats.org/officeDocument/2006/relationships/image" Target="../media/image86.wmf"/><Relationship Id="rId3" Type="http://schemas.openxmlformats.org/officeDocument/2006/relationships/oleObject" Target="../embeddings/oleObject19.bin"/><Relationship Id="rId2" Type="http://schemas.openxmlformats.org/officeDocument/2006/relationships/image" Target="../media/image3.png"/><Relationship Id="rId11" Type="http://schemas.openxmlformats.org/officeDocument/2006/relationships/vmlDrawing" Target="../drawings/vmlDrawing17.v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8.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9.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11.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image" Target="../media/image12.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13.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image" Target="../media/image13.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14.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audio" Target="../media/audio2.wav"/><Relationship Id="rId7" Type="http://schemas.openxmlformats.org/officeDocument/2006/relationships/audio" Target="../media/audio1.wav"/><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oleObject" Target="../embeddings/oleObject1.bin"/><Relationship Id="rId3" Type="http://schemas.openxmlformats.org/officeDocument/2006/relationships/image" Target="../media/image2.png"/><Relationship Id="rId2" Type="http://schemas.openxmlformats.org/officeDocument/2006/relationships/image" Target="../media/image3.png"/><Relationship Id="rId10" Type="http://schemas.openxmlformats.org/officeDocument/2006/relationships/vmlDrawing" Target="../drawings/vmlDrawing1.v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audio" Target="../media/audio2.wav"/><Relationship Id="rId7" Type="http://schemas.openxmlformats.org/officeDocument/2006/relationships/audio" Target="../media/audio1.wav"/><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image" Target="../media/image17.png"/><Relationship Id="rId3" Type="http://schemas.openxmlformats.org/officeDocument/2006/relationships/image" Target="../media/image2.png"/><Relationship Id="rId2" Type="http://schemas.openxmlformats.org/officeDocument/2006/relationships/image" Target="../media/image3.png"/><Relationship Id="rId10" Type="http://schemas.openxmlformats.org/officeDocument/2006/relationships/vmlDrawing" Target="../drawings/vmlDrawing2.v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audio" Target="../media/audio2.wav"/><Relationship Id="rId6" Type="http://schemas.openxmlformats.org/officeDocument/2006/relationships/audio" Target="../media/audio1.wav"/><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19.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audio" Target="../media/audio2.wav"/><Relationship Id="rId7" Type="http://schemas.openxmlformats.org/officeDocument/2006/relationships/audio" Target="../media/audio1.wav"/><Relationship Id="rId6" Type="http://schemas.openxmlformats.org/officeDocument/2006/relationships/image" Target="../media/image22.wmf"/><Relationship Id="rId5" Type="http://schemas.openxmlformats.org/officeDocument/2006/relationships/oleObject" Target="../embeddings/oleObject3.bin"/><Relationship Id="rId4" Type="http://schemas.openxmlformats.org/officeDocument/2006/relationships/image" Target="../media/image21.png"/><Relationship Id="rId3" Type="http://schemas.openxmlformats.org/officeDocument/2006/relationships/image" Target="../media/image2.png"/><Relationship Id="rId2" Type="http://schemas.openxmlformats.org/officeDocument/2006/relationships/image" Target="../media/image3.png"/><Relationship Id="rId10" Type="http://schemas.openxmlformats.org/officeDocument/2006/relationships/vmlDrawing" Target="../drawings/vmlDrawing3.v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1.xml"/><Relationship Id="rId6" Type="http://schemas.openxmlformats.org/officeDocument/2006/relationships/audio" Target="../media/audio1.wav"/><Relationship Id="rId5" Type="http://schemas.openxmlformats.org/officeDocument/2006/relationships/image" Target="../media/image23.wmf"/><Relationship Id="rId4" Type="http://schemas.openxmlformats.org/officeDocument/2006/relationships/oleObject" Target="../embeddings/oleObject4.bin"/><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9" Type="http://schemas.openxmlformats.org/officeDocument/2006/relationships/audio" Target="../media/audio2.wav"/><Relationship Id="rId8" Type="http://schemas.openxmlformats.org/officeDocument/2006/relationships/audio" Target="../media/audio1.wav"/><Relationship Id="rId7" Type="http://schemas.openxmlformats.org/officeDocument/2006/relationships/image" Target="../media/image26.wmf"/><Relationship Id="rId6" Type="http://schemas.openxmlformats.org/officeDocument/2006/relationships/oleObject" Target="../embeddings/oleObject5.bin"/><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png"/><Relationship Id="rId2" Type="http://schemas.openxmlformats.org/officeDocument/2006/relationships/image" Target="../media/image3.png"/><Relationship Id="rId11" Type="http://schemas.openxmlformats.org/officeDocument/2006/relationships/vmlDrawing" Target="../drawings/vmlDrawing5.v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24.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27.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audio" Target="../media/audio2.wav"/><Relationship Id="rId6" Type="http://schemas.openxmlformats.org/officeDocument/2006/relationships/audio" Target="../media/audio1.wav"/><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audio" Target="../media/audio2.wav"/><Relationship Id="rId6" Type="http://schemas.openxmlformats.org/officeDocument/2006/relationships/audio" Target="../media/audio1.wav"/><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34.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image" Target="../media/image35.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36.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audio" Target="../media/audio2.wav"/><Relationship Id="rId6" Type="http://schemas.openxmlformats.org/officeDocument/2006/relationships/audio" Target="../media/audio1.wav"/><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audio" Target="../media/audio2.wav"/><Relationship Id="rId6" Type="http://schemas.openxmlformats.org/officeDocument/2006/relationships/audio" Target="../media/audio1.wav"/><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6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41.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1.wav"/><Relationship Id="rId5" Type="http://schemas.openxmlformats.org/officeDocument/2006/relationships/audio" Target="../media/audio2.wav"/><Relationship Id="rId4" Type="http://schemas.openxmlformats.org/officeDocument/2006/relationships/image" Target="../media/image42.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audio" Target="../media/audio2.wav"/><Relationship Id="rId6" Type="http://schemas.openxmlformats.org/officeDocument/2006/relationships/audio" Target="../media/audio1.wav"/><Relationship Id="rId5" Type="http://schemas.openxmlformats.org/officeDocument/2006/relationships/image" Target="../media/image43.png"/><Relationship Id="rId4" Type="http://schemas.openxmlformats.org/officeDocument/2006/relationships/image" Target="../media/image40.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7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7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7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7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44.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7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7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7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45.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7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46.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8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8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8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8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84.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1.xml"/><Relationship Id="rId6" Type="http://schemas.openxmlformats.org/officeDocument/2006/relationships/audio" Target="../media/audio1.wav"/><Relationship Id="rId5" Type="http://schemas.openxmlformats.org/officeDocument/2006/relationships/image" Target="../media/image47.wmf"/><Relationship Id="rId4" Type="http://schemas.openxmlformats.org/officeDocument/2006/relationships/oleObject" Target="../embeddings/oleObject6.bin"/><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8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8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8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8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48.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8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9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91.xml.rels><?xml version="1.0" encoding="UTF-8" standalone="yes"?>
<Relationships xmlns="http://schemas.openxmlformats.org/package/2006/relationships"><Relationship Id="rId9" Type="http://schemas.openxmlformats.org/officeDocument/2006/relationships/audio" Target="../media/audio2.wav"/><Relationship Id="rId8" Type="http://schemas.openxmlformats.org/officeDocument/2006/relationships/audio" Target="../media/audio1.wav"/><Relationship Id="rId7" Type="http://schemas.openxmlformats.org/officeDocument/2006/relationships/image" Target="../media/image52.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2.png"/><Relationship Id="rId2" Type="http://schemas.openxmlformats.org/officeDocument/2006/relationships/image" Target="../media/image3.png"/><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9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9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1.wav"/><Relationship Id="rId5" Type="http://schemas.openxmlformats.org/officeDocument/2006/relationships/audio" Target="../media/audio2.wav"/><Relationship Id="rId4" Type="http://schemas.openxmlformats.org/officeDocument/2006/relationships/image" Target="../media/image53.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94.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56.wmf"/><Relationship Id="rId7" Type="http://schemas.openxmlformats.org/officeDocument/2006/relationships/oleObject" Target="../embeddings/oleObject8.bin"/><Relationship Id="rId6" Type="http://schemas.openxmlformats.org/officeDocument/2006/relationships/image" Target="../media/image55.wmf"/><Relationship Id="rId5" Type="http://schemas.openxmlformats.org/officeDocument/2006/relationships/oleObject" Target="../embeddings/oleObject7.bin"/><Relationship Id="rId4" Type="http://schemas.openxmlformats.org/officeDocument/2006/relationships/image" Target="../media/image54.png"/><Relationship Id="rId3" Type="http://schemas.openxmlformats.org/officeDocument/2006/relationships/image" Target="../media/image2.png"/><Relationship Id="rId2" Type="http://schemas.openxmlformats.org/officeDocument/2006/relationships/image" Target="../media/image3.png"/><Relationship Id="rId14" Type="http://schemas.openxmlformats.org/officeDocument/2006/relationships/vmlDrawing" Target="../drawings/vmlDrawing7.vml"/><Relationship Id="rId13" Type="http://schemas.openxmlformats.org/officeDocument/2006/relationships/slideLayout" Target="../slideLayouts/slideLayout1.xml"/><Relationship Id="rId12" Type="http://schemas.openxmlformats.org/officeDocument/2006/relationships/audio" Target="../media/audio2.wav"/><Relationship Id="rId11" Type="http://schemas.openxmlformats.org/officeDocument/2006/relationships/audio" Target="../media/audio1.wav"/><Relationship Id="rId10" Type="http://schemas.openxmlformats.org/officeDocument/2006/relationships/image" Target="../media/image57.wmf"/><Relationship Id="rId1" Type="http://schemas.openxmlformats.org/officeDocument/2006/relationships/image" Target="../media/image1.png"/></Relationships>
</file>

<file path=ppt/slides/_rels/slide9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audio" Target="../media/audio2.wav"/><Relationship Id="rId7" Type="http://schemas.openxmlformats.org/officeDocument/2006/relationships/audio" Target="../media/audio1.wav"/><Relationship Id="rId6" Type="http://schemas.openxmlformats.org/officeDocument/2006/relationships/image" Target="../media/image59.png"/><Relationship Id="rId5" Type="http://schemas.openxmlformats.org/officeDocument/2006/relationships/image" Target="../media/image58.wmf"/><Relationship Id="rId4" Type="http://schemas.openxmlformats.org/officeDocument/2006/relationships/oleObject" Target="../embeddings/oleObject10.bin"/><Relationship Id="rId3" Type="http://schemas.openxmlformats.org/officeDocument/2006/relationships/image" Target="../media/image2.png"/><Relationship Id="rId2" Type="http://schemas.openxmlformats.org/officeDocument/2006/relationships/image" Target="../media/image3.png"/><Relationship Id="rId10" Type="http://schemas.openxmlformats.org/officeDocument/2006/relationships/vmlDrawing" Target="../drawings/vmlDrawing8.vml"/><Relationship Id="rId1" Type="http://schemas.openxmlformats.org/officeDocument/2006/relationships/image" Target="../media/image1.png"/></Relationships>
</file>

<file path=ppt/slides/_rels/slide9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audio" Target="../media/audio1.wav"/><Relationship Id="rId7" Type="http://schemas.openxmlformats.org/officeDocument/2006/relationships/audio" Target="../media/audio2.wav"/><Relationship Id="rId6" Type="http://schemas.openxmlformats.org/officeDocument/2006/relationships/image" Target="../media/image61.wmf"/><Relationship Id="rId5" Type="http://schemas.openxmlformats.org/officeDocument/2006/relationships/oleObject" Target="../embeddings/oleObject11.bin"/><Relationship Id="rId4" Type="http://schemas.openxmlformats.org/officeDocument/2006/relationships/image" Target="../media/image60.png"/><Relationship Id="rId3" Type="http://schemas.openxmlformats.org/officeDocument/2006/relationships/image" Target="../media/image2.png"/><Relationship Id="rId2" Type="http://schemas.openxmlformats.org/officeDocument/2006/relationships/image" Target="../media/image3.png"/><Relationship Id="rId10" Type="http://schemas.openxmlformats.org/officeDocument/2006/relationships/vmlDrawing" Target="../drawings/vmlDrawing9.vml"/><Relationship Id="rId1" Type="http://schemas.openxmlformats.org/officeDocument/2006/relationships/image" Target="../media/image1.png"/></Relationships>
</file>

<file path=ppt/slides/_rels/slide9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audio" Target="../media/audio2.wav"/><Relationship Id="rId7" Type="http://schemas.openxmlformats.org/officeDocument/2006/relationships/audio" Target="../media/audio1.wav"/><Relationship Id="rId6" Type="http://schemas.openxmlformats.org/officeDocument/2006/relationships/image" Target="../media/image62.png"/><Relationship Id="rId5" Type="http://schemas.openxmlformats.org/officeDocument/2006/relationships/image" Target="../media/image61.wmf"/><Relationship Id="rId4" Type="http://schemas.openxmlformats.org/officeDocument/2006/relationships/oleObject" Target="../embeddings/oleObject12.bin"/><Relationship Id="rId3" Type="http://schemas.openxmlformats.org/officeDocument/2006/relationships/image" Target="../media/image2.png"/><Relationship Id="rId2" Type="http://schemas.openxmlformats.org/officeDocument/2006/relationships/image" Target="../media/image3.png"/><Relationship Id="rId10" Type="http://schemas.openxmlformats.org/officeDocument/2006/relationships/vmlDrawing" Target="../drawings/vmlDrawing10.vml"/><Relationship Id="rId1" Type="http://schemas.openxmlformats.org/officeDocument/2006/relationships/image" Target="../media/image1.png"/></Relationships>
</file>

<file path=ppt/slides/_rels/slide9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9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63.png"/><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60" name="组合 2059"/>
          <p:cNvGrpSpPr/>
          <p:nvPr/>
        </p:nvGrpSpPr>
        <p:grpSpPr>
          <a:xfrm>
            <a:off x="0" y="6350"/>
            <a:ext cx="9132888" cy="6845300"/>
            <a:chOff x="0" y="1"/>
            <a:chExt cx="5753" cy="4312"/>
          </a:xfrm>
        </p:grpSpPr>
        <p:sp>
          <p:nvSpPr>
            <p:cNvPr id="2062" name="任意多边形 2061"/>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2061" name="任意多边形 2060"/>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2058" name="矩形 2057"/>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sp>
        <p:nvSpPr>
          <p:cNvPr id="2057" name="椭圆 2056"/>
          <p:cNvSpPr/>
          <p:nvPr/>
        </p:nvSpPr>
        <p:spPr>
          <a:xfrm>
            <a:off x="2743200" y="1201738"/>
            <a:ext cx="3886200" cy="1622425"/>
          </a:xfrm>
          <a:prstGeom prst="ellipse">
            <a:avLst/>
          </a:prstGeom>
          <a:solidFill>
            <a:srgbClr val="FF99FF"/>
          </a:solidFill>
          <a:ln w="28575" cap="flat" cmpd="sng">
            <a:solidFill>
              <a:srgbClr val="FF00FF"/>
            </a:solidFill>
            <a:prstDash val="solid"/>
            <a:headEnd type="none" w="med" len="med"/>
            <a:tailEnd type="none" w="sm" len="lg"/>
          </a:ln>
        </p:spPr>
        <p:txBody>
          <a:bodyPr wrap="none" anchor="ctr"/>
          <a:p>
            <a:pPr algn="ctr"/>
            <a:r>
              <a:rPr lang="zh-CN" altLang="en-US" sz="3200" b="1" dirty="0">
                <a:solidFill>
                  <a:srgbClr val="111111"/>
                </a:solidFill>
                <a:latin typeface="Times New Roman" panose="02020603050405020304" pitchFamily="18" charset="0"/>
              </a:rPr>
              <a:t>第</a:t>
            </a:r>
            <a:r>
              <a:rPr lang="zh-CN" altLang="en-US" sz="3200" b="1" dirty="0">
                <a:solidFill>
                  <a:srgbClr val="111111"/>
                </a:solidFill>
                <a:latin typeface="Times New Roman" panose="02020603050405020304" pitchFamily="18" charset="0"/>
                <a:ea typeface="ˎ̥"/>
              </a:rPr>
              <a:t>   </a:t>
            </a:r>
            <a:r>
              <a:rPr lang="zh-CN" altLang="en-US" sz="3200" b="1" dirty="0">
                <a:solidFill>
                  <a:srgbClr val="111111"/>
                </a:solidFill>
                <a:latin typeface="Times New Roman" panose="02020603050405020304" pitchFamily="18" charset="0"/>
              </a:rPr>
              <a:t>五</a:t>
            </a:r>
            <a:r>
              <a:rPr lang="zh-CN" altLang="en-US" sz="3200" b="1" dirty="0">
                <a:solidFill>
                  <a:srgbClr val="111111"/>
                </a:solidFill>
                <a:latin typeface="Times New Roman" panose="02020603050405020304" pitchFamily="18" charset="0"/>
                <a:ea typeface="ˎ̥"/>
              </a:rPr>
              <a:t>   </a:t>
            </a:r>
            <a:r>
              <a:rPr lang="zh-CN" altLang="en-US" sz="3200" b="1" dirty="0">
                <a:solidFill>
                  <a:srgbClr val="111111"/>
                </a:solidFill>
                <a:latin typeface="Times New Roman" panose="02020603050405020304" pitchFamily="18" charset="0"/>
              </a:rPr>
              <a:t>章</a:t>
            </a:r>
            <a:endParaRPr lang="zh-CN" altLang="en-US" dirty="0">
              <a:latin typeface="Arial" panose="020B0604020202020204" pitchFamily="34" charset="0"/>
            </a:endParaRPr>
          </a:p>
        </p:txBody>
      </p:sp>
      <p:pic>
        <p:nvPicPr>
          <p:cNvPr id="2056" name="图片 2055" descr="top"/>
          <p:cNvPicPr>
            <a:picLocks noChangeAspect="1"/>
          </p:cNvPicPr>
          <p:nvPr/>
        </p:nvPicPr>
        <p:blipFill>
          <a:blip r:embed="rId1"/>
          <a:stretch>
            <a:fillRect/>
          </a:stretch>
        </p:blipFill>
        <p:spPr>
          <a:xfrm>
            <a:off x="381000" y="385763"/>
            <a:ext cx="8534400" cy="242887"/>
          </a:xfrm>
          <a:prstGeom prst="rect">
            <a:avLst/>
          </a:prstGeom>
          <a:noFill/>
          <a:ln w="9525">
            <a:noFill/>
          </a:ln>
        </p:spPr>
      </p:pic>
      <p:sp>
        <p:nvSpPr>
          <p:cNvPr id="2054" name="矩形 2053"/>
          <p:cNvSpPr/>
          <p:nvPr/>
        </p:nvSpPr>
        <p:spPr>
          <a:xfrm>
            <a:off x="685800" y="157163"/>
            <a:ext cx="7772400" cy="533400"/>
          </a:xfrm>
          <a:prstGeom prst="rect">
            <a:avLst/>
          </a:prstGeom>
          <a:noFill/>
          <a:ln w="9525">
            <a:noFill/>
          </a:ln>
        </p:spPr>
        <p:txBody>
          <a:bodyPr lIns="92075" tIns="46037" rIns="92075" bIns="46037"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00"/>
                </a:solidFill>
                <a:latin typeface="宋体" panose="02010600030101010101" pitchFamily="2" charset="-122"/>
              </a:rPr>
              <a:t>第五章	同步时序逻辑电路</a:t>
            </a:r>
            <a:endParaRPr lang="zh-CN" altLang="en-US" dirty="0"/>
          </a:p>
        </p:txBody>
      </p:sp>
      <p:pic>
        <p:nvPicPr>
          <p:cNvPr id="2053" name="图片 2052" descr="arrow35">
            <a:hlinkClick r:id="" action="ppaction://hlinkshowjump?jump=nextslide"/>
          </p:cNvPr>
          <p:cNvPicPr>
            <a:picLocks noChangeAspect="1"/>
          </p:cNvPicPr>
          <p:nvPr/>
        </p:nvPicPr>
        <p:blipFill>
          <a:blip r:embed="rId2"/>
          <a:stretch>
            <a:fillRect/>
          </a:stretch>
        </p:blipFill>
        <p:spPr>
          <a:xfrm>
            <a:off x="8401050" y="6310313"/>
            <a:ext cx="514350" cy="354012"/>
          </a:xfrm>
          <a:prstGeom prst="rect">
            <a:avLst/>
          </a:prstGeom>
          <a:noFill/>
          <a:ln w="9525">
            <a:noFill/>
          </a:ln>
        </p:spPr>
      </p:pic>
      <p:sp>
        <p:nvSpPr>
          <p:cNvPr id="2052" name="云形标注 2051"/>
          <p:cNvSpPr/>
          <p:nvPr/>
        </p:nvSpPr>
        <p:spPr>
          <a:xfrm>
            <a:off x="250825" y="3505200"/>
            <a:ext cx="8893175" cy="2520950"/>
          </a:xfrm>
          <a:prstGeom prst="cloudCallout">
            <a:avLst>
              <a:gd name="adj1" fmla="val 25435"/>
              <a:gd name="adj2" fmla="val 55921"/>
            </a:avLst>
          </a:prstGeom>
          <a:solidFill>
            <a:srgbClr val="6699FF"/>
          </a:solidFill>
          <a:ln w="28575" cap="flat" cmpd="sng">
            <a:solidFill>
              <a:schemeClr val="tx1"/>
            </a:solidFill>
            <a:prstDash val="solid"/>
            <a:headEnd type="none" w="med" len="med"/>
            <a:tailEnd type="none" w="sm" len="lg"/>
          </a:ln>
        </p:spPr>
        <p:txBody>
          <a:bodyPr/>
          <a:p>
            <a:pPr algn="ctr"/>
            <a:r>
              <a:rPr lang="zh-CN" altLang="en-US" sz="3600" b="1" dirty="0">
                <a:solidFill>
                  <a:schemeClr val="bg1"/>
                </a:solidFill>
                <a:latin typeface="Times New Roman" panose="02020603050405020304" pitchFamily="18" charset="0"/>
              </a:rPr>
              <a:t>同</a:t>
            </a:r>
            <a:r>
              <a:rPr lang="zh-CN" altLang="en-US" sz="3600" b="1" dirty="0">
                <a:solidFill>
                  <a:schemeClr val="bg1"/>
                </a:solidFill>
                <a:latin typeface="Times New Roman" panose="02020603050405020304" pitchFamily="18" charset="0"/>
                <a:ea typeface="ˎ̥"/>
              </a:rPr>
              <a:t> </a:t>
            </a:r>
            <a:r>
              <a:rPr lang="zh-CN" altLang="en-US" sz="3600" b="1" dirty="0">
                <a:solidFill>
                  <a:schemeClr val="bg1"/>
                </a:solidFill>
                <a:latin typeface="Times New Roman" panose="02020603050405020304" pitchFamily="18" charset="0"/>
              </a:rPr>
              <a:t>步</a:t>
            </a:r>
            <a:r>
              <a:rPr lang="zh-CN" altLang="en-US" sz="3600" b="1" dirty="0">
                <a:solidFill>
                  <a:schemeClr val="bg1"/>
                </a:solidFill>
                <a:latin typeface="Times New Roman" panose="02020603050405020304" pitchFamily="18" charset="0"/>
                <a:ea typeface="ˎ̥"/>
              </a:rPr>
              <a:t> </a:t>
            </a:r>
            <a:r>
              <a:rPr lang="zh-CN" altLang="en-US" sz="3600" b="1" dirty="0">
                <a:solidFill>
                  <a:schemeClr val="bg1"/>
                </a:solidFill>
                <a:latin typeface="Times New Roman" panose="02020603050405020304" pitchFamily="18" charset="0"/>
              </a:rPr>
              <a:t>时</a:t>
            </a:r>
            <a:r>
              <a:rPr lang="zh-CN" altLang="en-US" sz="3600" b="1" dirty="0">
                <a:solidFill>
                  <a:schemeClr val="bg1"/>
                </a:solidFill>
                <a:latin typeface="Times New Roman" panose="02020603050405020304" pitchFamily="18" charset="0"/>
                <a:ea typeface="ˎ̥"/>
              </a:rPr>
              <a:t> </a:t>
            </a:r>
            <a:r>
              <a:rPr lang="zh-CN" altLang="en-US" sz="3600" b="1" dirty="0">
                <a:solidFill>
                  <a:schemeClr val="bg1"/>
                </a:solidFill>
                <a:latin typeface="Times New Roman" panose="02020603050405020304" pitchFamily="18" charset="0"/>
              </a:rPr>
              <a:t>序</a:t>
            </a:r>
            <a:r>
              <a:rPr lang="zh-CN" altLang="en-US" sz="3600" b="1" dirty="0">
                <a:solidFill>
                  <a:schemeClr val="bg1"/>
                </a:solidFill>
                <a:latin typeface="Times New Roman" panose="02020603050405020304" pitchFamily="18" charset="0"/>
                <a:ea typeface="ˎ̥"/>
              </a:rPr>
              <a:t> </a:t>
            </a:r>
            <a:r>
              <a:rPr lang="zh-CN" altLang="en-US" sz="3600" b="1" dirty="0">
                <a:solidFill>
                  <a:schemeClr val="bg1"/>
                </a:solidFill>
                <a:latin typeface="Times New Roman" panose="02020603050405020304" pitchFamily="18" charset="0"/>
              </a:rPr>
              <a:t>逻</a:t>
            </a:r>
            <a:r>
              <a:rPr lang="zh-CN" altLang="en-US" sz="3600" b="1" dirty="0">
                <a:solidFill>
                  <a:schemeClr val="bg1"/>
                </a:solidFill>
                <a:latin typeface="Times New Roman" panose="02020603050405020304" pitchFamily="18" charset="0"/>
                <a:ea typeface="ˎ̥"/>
              </a:rPr>
              <a:t> </a:t>
            </a:r>
            <a:r>
              <a:rPr lang="zh-CN" altLang="en-US" sz="3600" b="1" dirty="0">
                <a:solidFill>
                  <a:schemeClr val="bg1"/>
                </a:solidFill>
                <a:latin typeface="Times New Roman" panose="02020603050405020304" pitchFamily="18" charset="0"/>
              </a:rPr>
              <a:t>辑</a:t>
            </a:r>
            <a:r>
              <a:rPr lang="zh-CN" altLang="en-US" sz="3600" b="1" dirty="0">
                <a:solidFill>
                  <a:schemeClr val="bg1"/>
                </a:solidFill>
                <a:latin typeface="Times New Roman" panose="02020603050405020304" pitchFamily="18" charset="0"/>
                <a:ea typeface="ˎ̥"/>
              </a:rPr>
              <a:t> </a:t>
            </a:r>
            <a:r>
              <a:rPr lang="zh-CN" altLang="en-US" sz="3600" b="1" dirty="0">
                <a:solidFill>
                  <a:schemeClr val="bg1"/>
                </a:solidFill>
                <a:latin typeface="Times New Roman" panose="02020603050405020304" pitchFamily="18" charset="0"/>
              </a:rPr>
              <a:t>电</a:t>
            </a:r>
            <a:r>
              <a:rPr lang="zh-CN" altLang="en-US" sz="3600" b="1" dirty="0">
                <a:solidFill>
                  <a:schemeClr val="bg1"/>
                </a:solidFill>
                <a:latin typeface="Times New Roman" panose="02020603050405020304" pitchFamily="18" charset="0"/>
                <a:ea typeface="ˎ̥"/>
              </a:rPr>
              <a:t> </a:t>
            </a:r>
            <a:r>
              <a:rPr lang="zh-CN" altLang="en-US" sz="3600" b="1" dirty="0">
                <a:solidFill>
                  <a:schemeClr val="bg1"/>
                </a:solidFill>
                <a:latin typeface="Times New Roman" panose="02020603050405020304" pitchFamily="18" charset="0"/>
              </a:rPr>
              <a:t>路 </a:t>
            </a:r>
            <a:endParaRPr lang="zh-CN" altLang="en-US" sz="2400" dirty="0">
              <a:latin typeface="Times New Roman" panose="02020603050405020304" pitchFamily="18" charset="0"/>
              <a:ea typeface="ˎ̥"/>
            </a:endParaRPr>
          </a:p>
          <a:p>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057"/>
                                        </p:tgtEl>
                                        <p:attrNameLst>
                                          <p:attrName>style.visibility</p:attrName>
                                        </p:attrNameLst>
                                      </p:cBhvr>
                                      <p:to>
                                        <p:strVal val="visible"/>
                                      </p:to>
                                    </p:set>
                                    <p:anim calcmode="lin" valueType="num">
                                      <p:cBhvr additive="base">
                                        <p:cTn id="7" dur="500" fill="hold"/>
                                        <p:tgtEl>
                                          <p:spTgt spid="2057"/>
                                        </p:tgtEl>
                                        <p:attrNameLst>
                                          <p:attrName>ppt_x</p:attrName>
                                        </p:attrNameLst>
                                      </p:cBhvr>
                                      <p:tavLst>
                                        <p:tav tm="0">
                                          <p:val>
                                            <p:strVal val="0-#ppt_w/2"/>
                                          </p:val>
                                        </p:tav>
                                        <p:tav tm="100000">
                                          <p:val>
                                            <p:strVal val="#ppt_x"/>
                                          </p:val>
                                        </p:tav>
                                      </p:tavLst>
                                    </p:anim>
                                    <p:anim calcmode="lin" valueType="num">
                                      <p:cBhvr additive="base">
                                        <p:cTn id="8" dur="500" fill="hold"/>
                                        <p:tgtEl>
                                          <p:spTgt spid="205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1628" name="组合 111627"/>
          <p:cNvGrpSpPr/>
          <p:nvPr/>
        </p:nvGrpSpPr>
        <p:grpSpPr>
          <a:xfrm>
            <a:off x="6350" y="1588"/>
            <a:ext cx="9132888" cy="6845300"/>
            <a:chOff x="0" y="1"/>
            <a:chExt cx="5753" cy="4312"/>
          </a:xfrm>
        </p:grpSpPr>
        <p:sp>
          <p:nvSpPr>
            <p:cNvPr id="111630" name="任意多边形 111629"/>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11629" name="任意多边形 111628"/>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11626" name="矩形 111625"/>
          <p:cNvSpPr/>
          <p:nvPr/>
        </p:nvSpPr>
        <p:spPr>
          <a:xfrm>
            <a:off x="6559550" y="6248400"/>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11625" name="图片 111624" descr="top"/>
          <p:cNvPicPr>
            <a:picLocks noChangeAspect="1"/>
          </p:cNvPicPr>
          <p:nvPr/>
        </p:nvPicPr>
        <p:blipFill>
          <a:blip r:embed="rId1"/>
          <a:stretch>
            <a:fillRect/>
          </a:stretch>
        </p:blipFill>
        <p:spPr>
          <a:xfrm>
            <a:off x="387350" y="381000"/>
            <a:ext cx="8534400" cy="242888"/>
          </a:xfrm>
          <a:prstGeom prst="rect">
            <a:avLst/>
          </a:prstGeom>
          <a:noFill/>
          <a:ln w="9525">
            <a:noFill/>
          </a:ln>
        </p:spPr>
      </p:pic>
      <p:pic>
        <p:nvPicPr>
          <p:cNvPr id="111624" name="图片 111623" descr="arrow34">
            <a:hlinkClick r:id="" action="ppaction://hlinkshowjump?jump=previousslide"/>
          </p:cNvPr>
          <p:cNvPicPr>
            <a:picLocks noChangeAspect="1"/>
          </p:cNvPicPr>
          <p:nvPr/>
        </p:nvPicPr>
        <p:blipFill>
          <a:blip r:embed="rId2"/>
          <a:stretch>
            <a:fillRect/>
          </a:stretch>
        </p:blipFill>
        <p:spPr>
          <a:xfrm>
            <a:off x="7440613" y="6305550"/>
            <a:ext cx="514350" cy="354013"/>
          </a:xfrm>
          <a:prstGeom prst="rect">
            <a:avLst/>
          </a:prstGeom>
          <a:noFill/>
          <a:ln w="9525">
            <a:noFill/>
          </a:ln>
        </p:spPr>
      </p:pic>
      <p:pic>
        <p:nvPicPr>
          <p:cNvPr id="111623" name="图片 111622" descr="arrow35">
            <a:hlinkClick r:id="" action="ppaction://hlinkshowjump?jump=nextslide"/>
          </p:cNvPr>
          <p:cNvPicPr>
            <a:picLocks noChangeAspect="1"/>
          </p:cNvPicPr>
          <p:nvPr/>
        </p:nvPicPr>
        <p:blipFill>
          <a:blip r:embed="rId3"/>
          <a:stretch>
            <a:fillRect/>
          </a:stretch>
        </p:blipFill>
        <p:spPr>
          <a:xfrm>
            <a:off x="8407400" y="6305550"/>
            <a:ext cx="514350" cy="354013"/>
          </a:xfrm>
          <a:prstGeom prst="rect">
            <a:avLst/>
          </a:prstGeom>
          <a:noFill/>
          <a:ln w="9525">
            <a:noFill/>
          </a:ln>
        </p:spPr>
      </p:pic>
      <p:sp>
        <p:nvSpPr>
          <p:cNvPr id="111621" name="矩形 111620"/>
          <p:cNvSpPr/>
          <p:nvPr/>
        </p:nvSpPr>
        <p:spPr>
          <a:xfrm>
            <a:off x="692150" y="152400"/>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11620" name="文本框 111619"/>
          <p:cNvSpPr txBox="1"/>
          <p:nvPr/>
        </p:nvSpPr>
        <p:spPr>
          <a:xfrm>
            <a:off x="387350" y="609600"/>
            <a:ext cx="8305800" cy="1552575"/>
          </a:xfrm>
          <a:prstGeom prst="rect">
            <a:avLst/>
          </a:prstGeom>
          <a:noFill/>
          <a:ln w="9525">
            <a:noFill/>
          </a:ln>
        </p:spPr>
        <p:txBody>
          <a:bodyPr>
            <a:spAutoFit/>
          </a:bodyPr>
          <a:p>
            <a:pPr algn="just"/>
            <a:r>
              <a:rPr lang="zh-CN" altLang="en-US" sz="2400" b="1" dirty="0">
                <a:latin typeface="Times New Roman" panose="02020603050405020304" pitchFamily="18" charset="0"/>
              </a:rPr>
              <a:t>　　</a:t>
            </a:r>
            <a:r>
              <a:rPr lang="zh-CN" altLang="en-US" sz="2400" dirty="0">
                <a:latin typeface="Times New Roman" panose="02020603050405020304" pitchFamily="18" charset="0"/>
              </a:rPr>
              <a:t>若一个时序逻辑电路没有专门的外部输出信号，而是以电路状态作为输出，则可视为</a:t>
            </a:r>
            <a:r>
              <a:rPr lang="en-US" altLang="zh-CN" sz="2400">
                <a:latin typeface="Times New Roman" panose="02020603050405020304" pitchFamily="18" charset="0"/>
                <a:ea typeface="ˎ̥"/>
              </a:rPr>
              <a:t>Moore</a:t>
            </a:r>
            <a:r>
              <a:rPr lang="zh-CN" altLang="en-US" sz="2400" dirty="0">
                <a:latin typeface="Times New Roman" panose="02020603050405020304" pitchFamily="18" charset="0"/>
              </a:rPr>
              <a:t>型电路的特殊情况。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b="1" dirty="0">
                <a:solidFill>
                  <a:srgbClr val="CC3300"/>
                </a:solidFill>
                <a:latin typeface="Times New Roman" panose="02020603050405020304" pitchFamily="18" charset="0"/>
              </a:rPr>
              <a:t>无论是同步时序逻辑电路或是异步时序逻辑电路，均有</a:t>
            </a:r>
            <a:r>
              <a:rPr lang="en-US" altLang="zh-CN" sz="2400" b="1">
                <a:solidFill>
                  <a:srgbClr val="CC3300"/>
                </a:solidFill>
                <a:latin typeface="Times New Roman" panose="02020603050405020304" pitchFamily="18" charset="0"/>
                <a:ea typeface="ˎ̥"/>
              </a:rPr>
              <a:t>Mealy</a:t>
            </a:r>
            <a:r>
              <a:rPr lang="zh-CN" altLang="en-US" sz="2400" b="1" dirty="0">
                <a:solidFill>
                  <a:srgbClr val="CC3300"/>
                </a:solidFill>
                <a:latin typeface="Times New Roman" panose="02020603050405020304" pitchFamily="18" charset="0"/>
              </a:rPr>
              <a:t>型和</a:t>
            </a:r>
            <a:r>
              <a:rPr lang="en-US" altLang="zh-CN" sz="2400" b="1">
                <a:solidFill>
                  <a:srgbClr val="CC3300"/>
                </a:solidFill>
                <a:latin typeface="Times New Roman" panose="02020603050405020304" pitchFamily="18" charset="0"/>
                <a:ea typeface="ˎ̥"/>
              </a:rPr>
              <a:t>Moore</a:t>
            </a:r>
            <a:r>
              <a:rPr lang="zh-CN" altLang="en-US" sz="2400" b="1" dirty="0">
                <a:solidFill>
                  <a:srgbClr val="CC3300"/>
                </a:solidFill>
                <a:latin typeface="Times New Roman" panose="02020603050405020304" pitchFamily="18" charset="0"/>
              </a:rPr>
              <a:t>型两种模型。</a:t>
            </a:r>
            <a:endParaRPr lang="zh-CN" altLang="en-US" dirty="0">
              <a:latin typeface="Arial" panose="020B0604020202020204" pitchFamily="34" charset="0"/>
            </a:endParaRPr>
          </a:p>
        </p:txBody>
      </p:sp>
      <p:sp>
        <p:nvSpPr>
          <p:cNvPr id="111619" name="文本框 111618"/>
          <p:cNvSpPr txBox="1"/>
          <p:nvPr/>
        </p:nvSpPr>
        <p:spPr>
          <a:xfrm>
            <a:off x="311150" y="2493963"/>
            <a:ext cx="8108950" cy="457200"/>
          </a:xfrm>
          <a:prstGeom prst="rect">
            <a:avLst/>
          </a:prstGeom>
          <a:noFill/>
          <a:ln w="9525">
            <a:noFill/>
          </a:ln>
        </p:spPr>
        <p:txBody>
          <a:bodyPr wrap="none" anchor="t">
            <a:spAutoFit/>
          </a:bodyPr>
          <a:p>
            <a:r>
              <a:rPr lang="zh-CN" altLang="en-US" sz="2400" dirty="0">
                <a:latin typeface="Times New Roman" panose="02020603050405020304" pitchFamily="18" charset="0"/>
              </a:rPr>
              <a:t>　　同步时序逻辑电路中两种模型的结构框图如下图所示。</a:t>
            </a:r>
            <a:endParaRPr lang="zh-CN" altLang="en-US" dirty="0">
              <a:latin typeface="Arial" panose="020B0604020202020204" pitchFamily="34" charset="0"/>
            </a:endParaRPr>
          </a:p>
        </p:txBody>
      </p:sp>
      <p:pic>
        <p:nvPicPr>
          <p:cNvPr id="111618" name="图片 111617" descr="TU5-2"/>
          <p:cNvPicPr>
            <a:picLocks noChangeAspect="1"/>
          </p:cNvPicPr>
          <p:nvPr/>
        </p:nvPicPr>
        <p:blipFill>
          <a:blip r:embed="rId4">
            <a:lum bright="-100000"/>
          </a:blip>
          <a:stretch>
            <a:fillRect/>
          </a:stretch>
        </p:blipFill>
        <p:spPr>
          <a:xfrm>
            <a:off x="387350" y="3276600"/>
            <a:ext cx="7772400" cy="3581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randombar(horizontal)">
                                      <p:cBhvr>
                                        <p:cTn id="7" dur="500"/>
                                        <p:tgtEl>
                                          <p:spTgt spid="111620"/>
                                        </p:tgtEl>
                                      </p:cBhvr>
                                    </p:animEffec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1619"/>
                                        </p:tgtEl>
                                        <p:attrNameLst>
                                          <p:attrName>style.visibility</p:attrName>
                                        </p:attrNameLst>
                                      </p:cBhvr>
                                      <p:to>
                                        <p:strVal val="visible"/>
                                      </p:to>
                                    </p:set>
                                    <p:animEffect transition="in" filter="slide(fromBottom)">
                                      <p:cBhvr>
                                        <p:cTn id="12" dur="500"/>
                                        <p:tgtEl>
                                          <p:spTgt spid="11161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11618"/>
                                        </p:tgtEl>
                                        <p:attrNameLst>
                                          <p:attrName>style.visibility</p:attrName>
                                        </p:attrNameLst>
                                      </p:cBhvr>
                                      <p:to>
                                        <p:strVal val="visible"/>
                                      </p:to>
                                    </p:set>
                                    <p:anim calcmode="lin" valueType="num">
                                      <p:cBhvr additive="base">
                                        <p:cTn id="17" dur="500" fill="hold"/>
                                        <p:tgtEl>
                                          <p:spTgt spid="111618"/>
                                        </p:tgtEl>
                                        <p:attrNameLst>
                                          <p:attrName>ppt_x</p:attrName>
                                        </p:attrNameLst>
                                      </p:cBhvr>
                                      <p:tavLst>
                                        <p:tav tm="0">
                                          <p:val>
                                            <p:strVal val="0-#ppt_w/2"/>
                                          </p:val>
                                        </p:tav>
                                        <p:tav tm="100000">
                                          <p:val>
                                            <p:strVal val="#ppt_x"/>
                                          </p:val>
                                        </p:tav>
                                      </p:tavLst>
                                    </p:anim>
                                    <p:anim calcmode="lin" valueType="num">
                                      <p:cBhvr additive="base">
                                        <p:cTn id="18" dur="500" fill="hold"/>
                                        <p:tgtEl>
                                          <p:spTgt spid="1116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p:bldP spid="11161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513" name="组合 19512"/>
          <p:cNvGrpSpPr/>
          <p:nvPr/>
        </p:nvGrpSpPr>
        <p:grpSpPr>
          <a:xfrm>
            <a:off x="6350" y="6350"/>
            <a:ext cx="9132888" cy="6845300"/>
            <a:chOff x="0" y="1"/>
            <a:chExt cx="5753" cy="4312"/>
          </a:xfrm>
        </p:grpSpPr>
        <p:sp>
          <p:nvSpPr>
            <p:cNvPr id="19515" name="任意多边形 19514"/>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9514" name="任意多边形 19513"/>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9511" name="矩形 19510"/>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9510" name="图片 19509"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9509" name="图片 19508"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9508" name="图片 19507"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9506" name="矩形 19505"/>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9505" name="文本框 19504"/>
          <p:cNvSpPr txBox="1"/>
          <p:nvPr/>
        </p:nvSpPr>
        <p:spPr>
          <a:xfrm>
            <a:off x="615950" y="690563"/>
            <a:ext cx="4114800" cy="822325"/>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en-US" altLang="zh-CN" sz="2400" b="1" dirty="0">
                <a:solidFill>
                  <a:schemeClr val="accent1"/>
                </a:solidFill>
                <a:latin typeface="Times New Roman" panose="02020603050405020304" pitchFamily="18" charset="0"/>
              </a:rPr>
              <a:t>②</a:t>
            </a:r>
            <a:r>
              <a:rPr lang="zh-CN" altLang="en-US" sz="2400" b="1" dirty="0">
                <a:solidFill>
                  <a:schemeClr val="accent1"/>
                </a:solidFill>
                <a:latin typeface="Times New Roman" panose="02020603050405020304" pitchFamily="18" charset="0"/>
              </a:rPr>
              <a:t>确定激励函数和输出函数并化简</a:t>
            </a:r>
            <a:r>
              <a:rPr lang="zh-CN" altLang="en-US" sz="2400" dirty="0">
                <a:latin typeface="Times New Roman" panose="02020603050405020304" pitchFamily="18" charset="0"/>
                <a:ea typeface="ˎ̥"/>
              </a:rPr>
              <a:t>        </a:t>
            </a:r>
            <a:endParaRPr lang="zh-CN" altLang="en-US" dirty="0">
              <a:latin typeface="Arial" panose="020B0604020202020204" pitchFamily="34" charset="0"/>
            </a:endParaRPr>
          </a:p>
        </p:txBody>
      </p:sp>
      <p:grpSp>
        <p:nvGrpSpPr>
          <p:cNvPr id="19502" name="组合 19501"/>
          <p:cNvGrpSpPr/>
          <p:nvPr/>
        </p:nvGrpSpPr>
        <p:grpSpPr>
          <a:xfrm>
            <a:off x="615950" y="6176963"/>
            <a:ext cx="6324600" cy="485775"/>
            <a:chOff x="384" y="3888"/>
            <a:chExt cx="3984" cy="306"/>
          </a:xfrm>
        </p:grpSpPr>
        <p:sp>
          <p:nvSpPr>
            <p:cNvPr id="19504" name="文本框 19503"/>
            <p:cNvSpPr txBox="1"/>
            <p:nvPr/>
          </p:nvSpPr>
          <p:spPr>
            <a:xfrm>
              <a:off x="384" y="3906"/>
              <a:ext cx="1152" cy="288"/>
            </a:xfrm>
            <a:prstGeom prst="rect">
              <a:avLst/>
            </a:prstGeom>
            <a:noFill/>
            <a:ln w="28575">
              <a:noFill/>
            </a:ln>
          </p:spPr>
          <p:txBody>
            <a:bodyPr>
              <a:spAutoFit/>
            </a:bodyPr>
            <a:p>
              <a:r>
                <a:rPr lang="en-US" altLang="zh-CN" sz="2400" dirty="0">
                  <a:latin typeface="Times New Roman" panose="02020603050405020304" pitchFamily="18" charset="0"/>
                  <a:ea typeface="ˎ̥"/>
                </a:rPr>
                <a:t> </a:t>
              </a:r>
              <a:r>
                <a:rPr lang="zh-CN" altLang="en-US" sz="2400" dirty="0">
                  <a:latin typeface="Times New Roman" panose="02020603050405020304" pitchFamily="18" charset="0"/>
                </a:rPr>
                <a:t>化简结果为</a:t>
              </a:r>
              <a:endParaRPr lang="zh-CN" altLang="en-US" dirty="0">
                <a:latin typeface="Arial" panose="020B0604020202020204" pitchFamily="34" charset="0"/>
              </a:endParaRPr>
            </a:p>
          </p:txBody>
        </p:sp>
        <p:graphicFrame>
          <p:nvGraphicFramePr>
            <p:cNvPr id="19503" name="对象 19502"/>
            <p:cNvGraphicFramePr/>
            <p:nvPr/>
          </p:nvGraphicFramePr>
          <p:xfrm>
            <a:off x="1680" y="3888"/>
            <a:ext cx="2688" cy="306"/>
          </p:xfrm>
          <a:graphic>
            <a:graphicData uri="http://schemas.openxmlformats.org/presentationml/2006/ole">
              <mc:AlternateContent xmlns:mc="http://schemas.openxmlformats.org/markup-compatibility/2006">
                <mc:Choice xmlns:v="urn:schemas-microsoft-com:vml" Requires="v">
                  <p:oleObj spid="_x0000_s3088" name="" r:id="rId4" imgW="3568700" imgH="406400" progId="Equation.3">
                    <p:embed/>
                  </p:oleObj>
                </mc:Choice>
                <mc:Fallback>
                  <p:oleObj name="" r:id="rId4" imgW="3568700" imgH="406400" progId="Equation.3">
                    <p:embed/>
                    <p:pic>
                      <p:nvPicPr>
                        <p:cNvPr id="0" name="图片 3087"/>
                        <p:cNvPicPr/>
                        <p:nvPr/>
                      </p:nvPicPr>
                      <p:blipFill>
                        <a:blip r:embed="rId5">
                          <a:lum bright="-100000"/>
                        </a:blip>
                        <a:stretch>
                          <a:fillRect/>
                        </a:stretch>
                      </p:blipFill>
                      <p:spPr>
                        <a:xfrm>
                          <a:off x="1680" y="3888"/>
                          <a:ext cx="2688" cy="306"/>
                        </a:xfrm>
                        <a:prstGeom prst="rect">
                          <a:avLst/>
                        </a:prstGeom>
                        <a:noFill/>
                        <a:ln w="38100">
                          <a:noFill/>
                          <a:miter/>
                        </a:ln>
                      </p:spPr>
                    </p:pic>
                  </p:oleObj>
                </mc:Fallback>
              </mc:AlternateContent>
            </a:graphicData>
          </a:graphic>
        </p:graphicFrame>
      </p:grpSp>
      <p:graphicFrame>
        <p:nvGraphicFramePr>
          <p:cNvPr id="19474" name="表格 19473"/>
          <p:cNvGraphicFramePr/>
          <p:nvPr/>
        </p:nvGraphicFramePr>
        <p:xfrm>
          <a:off x="4959350" y="919163"/>
          <a:ext cx="3810000" cy="3048000"/>
        </p:xfrm>
        <a:graphic>
          <a:graphicData uri="http://schemas.openxmlformats.org/drawingml/2006/table">
            <a:tbl>
              <a:tblPr/>
              <a:tblGrid>
                <a:gridCol w="896938"/>
                <a:gridCol w="1419225"/>
                <a:gridCol w="1493837"/>
              </a:tblGrid>
              <a:tr h="455613">
                <a:tc row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latin typeface="Times New Roman" panose="02020603050405020304" pitchFamily="18" charset="0"/>
                        </a:rPr>
                        <a:t>现态 </a:t>
                      </a:r>
                      <a:endParaRPr lang="zh-CN" altLang="en-US" sz="1500" dirty="0"/>
                    </a:p>
                    <a:p>
                      <a:pPr marL="0" lvl="0" indent="0">
                        <a:buClr>
                          <a:schemeClr val="accent2"/>
                        </a:buClr>
                        <a:buSzPct val="80000"/>
                        <a:buFont typeface="Wingdings" panose="05000000000000000000" pitchFamily="2" charset="2"/>
                        <a:buNone/>
                      </a:pP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latin typeface="Times New Roman" panose="02020603050405020304" pitchFamily="18" charset="0"/>
                        </a:rPr>
                        <a:t>次态</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en-US" altLang="zh-CN" sz="2400" baseline="30000">
                          <a:latin typeface="Times New Roman" panose="02020603050405020304" pitchFamily="18" charset="0"/>
                          <a:ea typeface="ˎ̥"/>
                        </a:rPr>
                        <a:t>(n+1)</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r>
                        <a:rPr lang="en-US" altLang="zh-CN" sz="2400" baseline="30000">
                          <a:latin typeface="Times New Roman" panose="02020603050405020304" pitchFamily="18" charset="0"/>
                          <a:ea typeface="ˎ̥"/>
                        </a:rPr>
                        <a:t>(n+1)</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输出</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1752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01/0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10/0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228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10</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10/0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01/0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19467" name="组合 19466"/>
          <p:cNvGrpSpPr/>
          <p:nvPr/>
        </p:nvGrpSpPr>
        <p:grpSpPr>
          <a:xfrm>
            <a:off x="1377950" y="1376363"/>
            <a:ext cx="2590800" cy="2673350"/>
            <a:chOff x="720" y="2592"/>
            <a:chExt cx="1536" cy="1776"/>
          </a:xfrm>
        </p:grpSpPr>
        <p:sp>
          <p:nvSpPr>
            <p:cNvPr id="19473" name="直接连接符 19472"/>
            <p:cNvSpPr/>
            <p:nvPr/>
          </p:nvSpPr>
          <p:spPr>
            <a:xfrm>
              <a:off x="720" y="2928"/>
              <a:ext cx="1536" cy="0"/>
            </a:xfrm>
            <a:prstGeom prst="line">
              <a:avLst/>
            </a:prstGeom>
            <a:ln w="28575" cap="flat" cmpd="sng">
              <a:solidFill>
                <a:schemeClr val="tx1"/>
              </a:solidFill>
              <a:prstDash val="solid"/>
              <a:headEnd type="none" w="med" len="med"/>
              <a:tailEnd type="none" w="sm" len="lg"/>
            </a:ln>
          </p:spPr>
        </p:sp>
        <p:sp>
          <p:nvSpPr>
            <p:cNvPr id="19472" name="直接连接符 19471"/>
            <p:cNvSpPr/>
            <p:nvPr/>
          </p:nvSpPr>
          <p:spPr>
            <a:xfrm flipH="1">
              <a:off x="1488" y="2640"/>
              <a:ext cx="0" cy="1680"/>
            </a:xfrm>
            <a:prstGeom prst="line">
              <a:avLst/>
            </a:prstGeom>
            <a:ln w="28575" cap="flat" cmpd="sng">
              <a:solidFill>
                <a:schemeClr val="tx1"/>
              </a:solidFill>
              <a:prstDash val="solid"/>
              <a:headEnd type="none" w="med" len="med"/>
              <a:tailEnd type="none" w="sm" len="lg"/>
            </a:ln>
          </p:spPr>
        </p:sp>
        <p:sp>
          <p:nvSpPr>
            <p:cNvPr id="19471" name="文本框 19470"/>
            <p:cNvSpPr txBox="1"/>
            <p:nvPr/>
          </p:nvSpPr>
          <p:spPr>
            <a:xfrm>
              <a:off x="768" y="2592"/>
              <a:ext cx="672" cy="304"/>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QQ</a:t>
              </a:r>
              <a:r>
                <a:rPr lang="en-US" altLang="zh-CN" sz="2400" baseline="30000">
                  <a:latin typeface="Times New Roman" panose="02020603050405020304" pitchFamily="18" charset="0"/>
                  <a:ea typeface="ˎ̥"/>
                </a:rPr>
                <a:t>(n+1)</a:t>
              </a:r>
              <a:endParaRPr lang="en-US" altLang="zh-CN">
                <a:latin typeface="Arial" panose="020B0604020202020204" pitchFamily="34" charset="0"/>
              </a:endParaRPr>
            </a:p>
          </p:txBody>
        </p:sp>
        <p:sp>
          <p:nvSpPr>
            <p:cNvPr id="19470" name="文本框 19469"/>
            <p:cNvSpPr txBox="1"/>
            <p:nvPr/>
          </p:nvSpPr>
          <p:spPr>
            <a:xfrm>
              <a:off x="1680" y="2592"/>
              <a:ext cx="480" cy="304"/>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T</a:t>
              </a:r>
              <a:endParaRPr lang="en-US" altLang="zh-CN">
                <a:latin typeface="Arial" panose="020B0604020202020204" pitchFamily="34" charset="0"/>
              </a:endParaRPr>
            </a:p>
          </p:txBody>
        </p:sp>
        <p:sp>
          <p:nvSpPr>
            <p:cNvPr id="19469" name="文本框 19468"/>
            <p:cNvSpPr txBox="1"/>
            <p:nvPr/>
          </p:nvSpPr>
          <p:spPr>
            <a:xfrm>
              <a:off x="816" y="2973"/>
              <a:ext cx="480" cy="1395"/>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0 0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01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10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11 </a:t>
              </a:r>
              <a:endParaRPr lang="en-US" altLang="zh-CN">
                <a:latin typeface="Arial" panose="020B0604020202020204" pitchFamily="34" charset="0"/>
              </a:endParaRPr>
            </a:p>
          </p:txBody>
        </p:sp>
        <p:sp>
          <p:nvSpPr>
            <p:cNvPr id="19468" name="文本框 19467"/>
            <p:cNvSpPr txBox="1"/>
            <p:nvPr/>
          </p:nvSpPr>
          <p:spPr>
            <a:xfrm>
              <a:off x="1632" y="2965"/>
              <a:ext cx="528" cy="1396"/>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en-US" altLang="zh-CN" sz="2400">
                  <a:latin typeface="Times New Roman" panose="02020603050405020304" pitchFamily="18" charset="0"/>
                  <a:ea typeface="ˎ̥"/>
                </a:rPr>
                <a:t>0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 1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 1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 0</a:t>
              </a:r>
              <a:endParaRPr lang="en-US" altLang="zh-CN">
                <a:latin typeface="Arial" panose="020B0604020202020204" pitchFamily="34" charset="0"/>
              </a:endParaRPr>
            </a:p>
          </p:txBody>
        </p:sp>
      </p:grpSp>
      <p:grpSp>
        <p:nvGrpSpPr>
          <p:cNvPr id="19463" name="组合 19462"/>
          <p:cNvGrpSpPr/>
          <p:nvPr/>
        </p:nvGrpSpPr>
        <p:grpSpPr>
          <a:xfrm>
            <a:off x="3511550" y="2595563"/>
            <a:ext cx="1295400" cy="1524000"/>
            <a:chOff x="2208" y="1632"/>
            <a:chExt cx="816" cy="960"/>
          </a:xfrm>
        </p:grpSpPr>
        <p:sp>
          <p:nvSpPr>
            <p:cNvPr id="19466" name="燕尾形箭头 19465"/>
            <p:cNvSpPr/>
            <p:nvPr/>
          </p:nvSpPr>
          <p:spPr>
            <a:xfrm rot="-16279217">
              <a:off x="2184" y="1848"/>
              <a:ext cx="816" cy="672"/>
            </a:xfrm>
            <a:prstGeom prst="notchedRightArrow">
              <a:avLst>
                <a:gd name="adj1" fmla="val 50000"/>
                <a:gd name="adj2" fmla="val 30357"/>
              </a:avLst>
            </a:prstGeom>
            <a:solidFill>
              <a:srgbClr val="6699FF"/>
            </a:solidFill>
            <a:ln w="28575" cap="flat" cmpd="sng">
              <a:solidFill>
                <a:schemeClr val="tx1"/>
              </a:solidFill>
              <a:prstDash val="solid"/>
              <a:miter/>
              <a:headEnd type="none" w="med" len="med"/>
              <a:tailEnd type="none" w="sm" len="lg"/>
            </a:ln>
          </p:spPr>
          <p:txBody>
            <a:bodyPr/>
            <a:p>
              <a:endParaRPr lang="zh-CN" altLang="en-US"/>
            </a:p>
          </p:txBody>
        </p:sp>
        <p:sp>
          <p:nvSpPr>
            <p:cNvPr id="19465" name="直接连接符 19464"/>
            <p:cNvSpPr/>
            <p:nvPr/>
          </p:nvSpPr>
          <p:spPr>
            <a:xfrm>
              <a:off x="2208" y="1632"/>
              <a:ext cx="240" cy="192"/>
            </a:xfrm>
            <a:prstGeom prst="line">
              <a:avLst/>
            </a:prstGeom>
            <a:ln w="28575" cap="flat" cmpd="sng">
              <a:solidFill>
                <a:schemeClr val="tx1"/>
              </a:solidFill>
              <a:prstDash val="solid"/>
              <a:headEnd type="none" w="med" len="med"/>
              <a:tailEnd type="triangle" w="sm" len="lg"/>
            </a:ln>
          </p:spPr>
        </p:sp>
        <p:sp>
          <p:nvSpPr>
            <p:cNvPr id="19464" name="直接连接符 19463"/>
            <p:cNvSpPr/>
            <p:nvPr/>
          </p:nvSpPr>
          <p:spPr>
            <a:xfrm flipH="1">
              <a:off x="2736" y="1632"/>
              <a:ext cx="288" cy="144"/>
            </a:xfrm>
            <a:prstGeom prst="line">
              <a:avLst/>
            </a:prstGeom>
            <a:ln w="28575" cap="flat" cmpd="sng">
              <a:solidFill>
                <a:schemeClr val="tx1"/>
              </a:solidFill>
              <a:prstDash val="solid"/>
              <a:headEnd type="none" w="med" len="med"/>
              <a:tailEnd type="triangle" w="sm" len="lg"/>
            </a:ln>
          </p:spPr>
        </p:sp>
      </p:grpSp>
      <p:grpSp>
        <p:nvGrpSpPr>
          <p:cNvPr id="19458" name="组合 19457"/>
          <p:cNvGrpSpPr/>
          <p:nvPr/>
        </p:nvGrpSpPr>
        <p:grpSpPr>
          <a:xfrm>
            <a:off x="615950" y="4119563"/>
            <a:ext cx="7847013" cy="1981200"/>
            <a:chOff x="384" y="2592"/>
            <a:chExt cx="4943" cy="1248"/>
          </a:xfrm>
        </p:grpSpPr>
        <p:pic>
          <p:nvPicPr>
            <p:cNvPr id="19462" name="图片 19461" descr="TU5-34"/>
            <p:cNvPicPr>
              <a:picLocks noChangeAspect="1"/>
            </p:cNvPicPr>
            <p:nvPr/>
          </p:nvPicPr>
          <p:blipFill>
            <a:blip r:embed="rId6">
              <a:lum bright="-100000"/>
            </a:blip>
            <a:stretch>
              <a:fillRect/>
            </a:stretch>
          </p:blipFill>
          <p:spPr>
            <a:xfrm>
              <a:off x="384" y="2592"/>
              <a:ext cx="4943" cy="1018"/>
            </a:xfrm>
            <a:prstGeom prst="rect">
              <a:avLst/>
            </a:prstGeom>
            <a:noFill/>
            <a:ln w="9525">
              <a:noFill/>
            </a:ln>
          </p:spPr>
        </p:pic>
        <p:sp>
          <p:nvSpPr>
            <p:cNvPr id="19461" name="文本框 19460"/>
            <p:cNvSpPr txBox="1"/>
            <p:nvPr/>
          </p:nvSpPr>
          <p:spPr>
            <a:xfrm>
              <a:off x="1104" y="3516"/>
              <a:ext cx="432" cy="288"/>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T</a:t>
              </a:r>
              <a:r>
                <a:rPr lang="en-US" altLang="zh-CN" sz="2400" baseline="-25000">
                  <a:latin typeface="Times New Roman" panose="02020603050405020304" pitchFamily="18" charset="0"/>
                  <a:ea typeface="ˎ̥"/>
                </a:rPr>
                <a:t>2</a:t>
              </a:r>
              <a:endParaRPr lang="en-US" altLang="zh-CN">
                <a:latin typeface="Arial" panose="020B0604020202020204" pitchFamily="34" charset="0"/>
              </a:endParaRPr>
            </a:p>
          </p:txBody>
        </p:sp>
        <p:sp>
          <p:nvSpPr>
            <p:cNvPr id="19460" name="文本框 19459"/>
            <p:cNvSpPr txBox="1"/>
            <p:nvPr/>
          </p:nvSpPr>
          <p:spPr>
            <a:xfrm>
              <a:off x="2736" y="3552"/>
              <a:ext cx="432" cy="288"/>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T</a:t>
              </a:r>
              <a:r>
                <a:rPr lang="en-US" altLang="zh-CN" sz="2400" baseline="-25000">
                  <a:latin typeface="Times New Roman" panose="02020603050405020304" pitchFamily="18" charset="0"/>
                  <a:ea typeface="ˎ̥"/>
                </a:rPr>
                <a:t>1</a:t>
              </a:r>
              <a:endParaRPr lang="en-US" altLang="zh-CN">
                <a:latin typeface="Arial" panose="020B0604020202020204" pitchFamily="34" charset="0"/>
              </a:endParaRPr>
            </a:p>
          </p:txBody>
        </p:sp>
        <p:sp>
          <p:nvSpPr>
            <p:cNvPr id="19459" name="文本框 19458"/>
            <p:cNvSpPr txBox="1"/>
            <p:nvPr/>
          </p:nvSpPr>
          <p:spPr>
            <a:xfrm>
              <a:off x="4464" y="3552"/>
              <a:ext cx="384" cy="288"/>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Z</a:t>
              </a:r>
              <a:r>
                <a:rPr lang="en-US" altLang="zh-CN" sz="2400" baseline="-25000">
                  <a:latin typeface="Times New Roman" panose="02020603050405020304" pitchFamily="18" charset="0"/>
                </a:rPr>
                <a:t> </a:t>
              </a:r>
              <a:endParaRPr lang="en-US" altLang="zh-CN">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9505"/>
                                        </p:tgtEl>
                                        <p:attrNameLst>
                                          <p:attrName>style.visibility</p:attrName>
                                        </p:attrNameLst>
                                      </p:cBhvr>
                                      <p:to>
                                        <p:strVal val="visible"/>
                                      </p:to>
                                    </p:set>
                                    <p:animEffect transition="in" filter="slide(fromTop)">
                                      <p:cBhvr>
                                        <p:cTn id="7" dur="500"/>
                                        <p:tgtEl>
                                          <p:spTgt spid="19505"/>
                                        </p:tgtEl>
                                      </p:cBhvr>
                                    </p:animEffect>
                                  </p:childTnLst>
                                  <p:subTnLst>
                                    <p:audio>
                                      <p:cMediaNode>
                                        <p:cTn display="0" masterRel="sameClick">
                                          <p:stCondLst>
                                            <p:cond evt="begin" delay="0">
                                              <p:tn val="5"/>
                                            </p:cond>
                                          </p:stCondLst>
                                          <p:endCondLst>
                                            <p:cond evt="onStopAudio" delay="0">
                                              <p:tgtEl>
                                                <p:sldTgt/>
                                              </p:tgtEl>
                                            </p:cond>
                                          </p:endCondLst>
                                        </p:cTn>
                                        <p:tgtEl>
                                          <p:sndTgt r:embed="rId7" name="projctor.wav"/>
                                        </p:tgtEl>
                                      </p:cMediaNode>
                                    </p:audio>
                                  </p:sub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9467"/>
                                        </p:tgtEl>
                                        <p:attrNameLst>
                                          <p:attrName>style.visibility</p:attrName>
                                        </p:attrNameLst>
                                      </p:cBhvr>
                                      <p:to>
                                        <p:strVal val="visible"/>
                                      </p:to>
                                    </p:set>
                                    <p:anim calcmode="lin" valueType="num">
                                      <p:cBhvr additive="base">
                                        <p:cTn id="11" dur="500" fill="hold"/>
                                        <p:tgtEl>
                                          <p:spTgt spid="19467"/>
                                        </p:tgtEl>
                                        <p:attrNameLst>
                                          <p:attrName>ppt_x</p:attrName>
                                        </p:attrNameLst>
                                      </p:cBhvr>
                                      <p:tavLst>
                                        <p:tav tm="0">
                                          <p:val>
                                            <p:strVal val="#ppt_x"/>
                                          </p:val>
                                        </p:tav>
                                        <p:tav tm="100000">
                                          <p:val>
                                            <p:strVal val="#ppt_x"/>
                                          </p:val>
                                        </p:tav>
                                      </p:tavLst>
                                    </p:anim>
                                    <p:anim calcmode="lin" valueType="num">
                                      <p:cBhvr additive="base">
                                        <p:cTn id="12" dur="500" fill="hold"/>
                                        <p:tgtEl>
                                          <p:spTgt spid="1946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8" name="chimes.wav"/>
                                        </p:tgtEl>
                                      </p:cMediaNode>
                                    </p:audio>
                                  </p:subTnLst>
                                </p:cTn>
                              </p:par>
                            </p:childTnLst>
                          </p:cTn>
                        </p:par>
                        <p:par>
                          <p:cTn id="13" fill="hold">
                            <p:stCondLst>
                              <p:cond delay="1000"/>
                            </p:stCondLst>
                            <p:childTnLst>
                              <p:par>
                                <p:cTn id="14" presetID="3" presetClass="entr" presetSubtype="10" fill="hold" nodeType="afterEffect">
                                  <p:stCondLst>
                                    <p:cond delay="0"/>
                                  </p:stCondLst>
                                  <p:childTnLst>
                                    <p:set>
                                      <p:cBhvr>
                                        <p:cTn id="15" dur="1" fill="hold">
                                          <p:stCondLst>
                                            <p:cond delay="0"/>
                                          </p:stCondLst>
                                        </p:cTn>
                                        <p:tgtEl>
                                          <p:spTgt spid="19474"/>
                                        </p:tgtEl>
                                        <p:attrNameLst>
                                          <p:attrName>style.visibility</p:attrName>
                                        </p:attrNameLst>
                                      </p:cBhvr>
                                      <p:to>
                                        <p:strVal val="visible"/>
                                      </p:to>
                                    </p:set>
                                    <p:animEffect transition="in" filter="blinds(horizontal)">
                                      <p:cBhvr>
                                        <p:cTn id="16" dur="500"/>
                                        <p:tgtEl>
                                          <p:spTgt spid="19474"/>
                                        </p:tgtEl>
                                      </p:cBhvr>
                                    </p:animEffect>
                                  </p:childTnLst>
                                  <p:subTnLst>
                                    <p:audio>
                                      <p:cMediaNode>
                                        <p:cTn display="0" masterRel="sameClick">
                                          <p:stCondLst>
                                            <p:cond evt="begin" delay="0">
                                              <p:tn val="14"/>
                                            </p:cond>
                                          </p:stCondLst>
                                          <p:endCondLst>
                                            <p:cond evt="onStopAudio" delay="0">
                                              <p:tgtEl>
                                                <p:sldTgt/>
                                              </p:tgtEl>
                                            </p:cond>
                                          </p:endCondLst>
                                        </p:cTn>
                                        <p:tgtEl>
                                          <p:sndTgt r:embed="rId8" name="chimes.wav"/>
                                        </p:tgtEl>
                                      </p:cMediaNode>
                                    </p:audio>
                                  </p:subTnLst>
                                </p:cTn>
                              </p:par>
                            </p:childTnLst>
                          </p:cTn>
                        </p:par>
                        <p:par>
                          <p:cTn id="17" fill="hold">
                            <p:stCondLst>
                              <p:cond delay="1500"/>
                            </p:stCondLst>
                            <p:childTnLst>
                              <p:par>
                                <p:cTn id="18" presetID="1" presetClass="entr" presetSubtype="0" fill="hold" nodeType="afterEffect">
                                  <p:stCondLst>
                                    <p:cond delay="0"/>
                                  </p:stCondLst>
                                  <p:childTnLst>
                                    <p:set>
                                      <p:cBhvr>
                                        <p:cTn id="19" dur="1" fill="hold">
                                          <p:stCondLst>
                                            <p:cond delay="499"/>
                                          </p:stCondLst>
                                        </p:cTn>
                                        <p:tgtEl>
                                          <p:spTgt spid="19463"/>
                                        </p:tgtEl>
                                        <p:attrNameLst>
                                          <p:attrName>style.visibility</p:attrName>
                                        </p:attrNameLst>
                                      </p:cBhvr>
                                      <p:to>
                                        <p:strVal val="visible"/>
                                      </p:to>
                                    </p:set>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19458"/>
                                        </p:tgtEl>
                                        <p:attrNameLst>
                                          <p:attrName>style.visibility</p:attrName>
                                        </p:attrNameLst>
                                      </p:cBhvr>
                                      <p:to>
                                        <p:strVal val="visible"/>
                                      </p:to>
                                    </p:set>
                                    <p:anim calcmode="lin" valueType="num">
                                      <p:cBhvr additive="base">
                                        <p:cTn id="23" dur="500" fill="hold"/>
                                        <p:tgtEl>
                                          <p:spTgt spid="19458"/>
                                        </p:tgtEl>
                                        <p:attrNameLst>
                                          <p:attrName>ppt_x</p:attrName>
                                        </p:attrNameLst>
                                      </p:cBhvr>
                                      <p:tavLst>
                                        <p:tav tm="0">
                                          <p:val>
                                            <p:strVal val="0-#ppt_w/2"/>
                                          </p:val>
                                        </p:tav>
                                        <p:tav tm="100000">
                                          <p:val>
                                            <p:strVal val="#ppt_x"/>
                                          </p:val>
                                        </p:tav>
                                      </p:tavLst>
                                    </p:anim>
                                    <p:anim calcmode="lin" valueType="num">
                                      <p:cBhvr additive="base">
                                        <p:cTn id="24" dur="500" fill="hold"/>
                                        <p:tgtEl>
                                          <p:spTgt spid="1945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8" name="chimes.wav"/>
                                        </p:tgtEl>
                                      </p:cMediaNode>
                                    </p:audio>
                                  </p:subTnLst>
                                </p:cTn>
                              </p:par>
                            </p:childTnLst>
                          </p:cTn>
                        </p:par>
                        <p:par>
                          <p:cTn id="25" fill="hold">
                            <p:stCondLst>
                              <p:cond delay="2500"/>
                            </p:stCondLst>
                            <p:childTnLst>
                              <p:par>
                                <p:cTn id="26" presetID="2" presetClass="entr" presetSubtype="4" fill="hold" nodeType="afterEffect">
                                  <p:stCondLst>
                                    <p:cond delay="0"/>
                                  </p:stCondLst>
                                  <p:childTnLst>
                                    <p:set>
                                      <p:cBhvr>
                                        <p:cTn id="27" dur="1" fill="hold">
                                          <p:stCondLst>
                                            <p:cond delay="0"/>
                                          </p:stCondLst>
                                        </p:cTn>
                                        <p:tgtEl>
                                          <p:spTgt spid="19502"/>
                                        </p:tgtEl>
                                        <p:attrNameLst>
                                          <p:attrName>style.visibility</p:attrName>
                                        </p:attrNameLst>
                                      </p:cBhvr>
                                      <p:to>
                                        <p:strVal val="visible"/>
                                      </p:to>
                                    </p:set>
                                    <p:anim calcmode="lin" valueType="num">
                                      <p:cBhvr additive="base">
                                        <p:cTn id="28" dur="500" fill="hold"/>
                                        <p:tgtEl>
                                          <p:spTgt spid="19502"/>
                                        </p:tgtEl>
                                        <p:attrNameLst>
                                          <p:attrName>ppt_x</p:attrName>
                                        </p:attrNameLst>
                                      </p:cBhvr>
                                      <p:tavLst>
                                        <p:tav tm="0">
                                          <p:val>
                                            <p:strVal val="#ppt_x"/>
                                          </p:val>
                                        </p:tav>
                                        <p:tav tm="100000">
                                          <p:val>
                                            <p:strVal val="#ppt_x"/>
                                          </p:val>
                                        </p:tav>
                                      </p:tavLst>
                                    </p:anim>
                                    <p:anim calcmode="lin" valueType="num">
                                      <p:cBhvr additive="base">
                                        <p:cTn id="29" dur="500" fill="hold"/>
                                        <p:tgtEl>
                                          <p:spTgt spid="195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0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444" name="组合 18443"/>
          <p:cNvGrpSpPr/>
          <p:nvPr/>
        </p:nvGrpSpPr>
        <p:grpSpPr>
          <a:xfrm>
            <a:off x="6350" y="6350"/>
            <a:ext cx="9132888" cy="6845300"/>
            <a:chOff x="0" y="1"/>
            <a:chExt cx="5753" cy="4312"/>
          </a:xfrm>
        </p:grpSpPr>
        <p:sp>
          <p:nvSpPr>
            <p:cNvPr id="18446" name="任意多边形 18445"/>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8445" name="任意多边形 18444"/>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8442" name="矩形 18441"/>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8441" name="图片 18440"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8440" name="图片 18439"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8439" name="图片 18438"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8437" name="矩形 18436"/>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8436" name="文本框 18435"/>
          <p:cNvSpPr txBox="1"/>
          <p:nvPr/>
        </p:nvSpPr>
        <p:spPr>
          <a:xfrm>
            <a:off x="463550" y="1147763"/>
            <a:ext cx="8474075" cy="1187450"/>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en-US" altLang="zh-CN" sz="2400" b="1" dirty="0">
                <a:latin typeface="Times New Roman" panose="02020603050405020304" pitchFamily="18" charset="0"/>
              </a:rPr>
              <a:t>③</a:t>
            </a:r>
            <a:r>
              <a:rPr lang="zh-CN" altLang="en-US" sz="2400" b="1" dirty="0">
                <a:latin typeface="Times New Roman" panose="02020603050405020304" pitchFamily="18" charset="0"/>
              </a:rPr>
              <a:t>画出逻辑电路图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根据激励函数和输出函数表达式，可画出逻辑电路图如下图所示。</a:t>
            </a:r>
            <a:endParaRPr lang="zh-CN" altLang="en-US" dirty="0">
              <a:latin typeface="Arial" panose="020B0604020202020204" pitchFamily="34" charset="0"/>
            </a:endParaRPr>
          </a:p>
        </p:txBody>
      </p:sp>
      <p:pic>
        <p:nvPicPr>
          <p:cNvPr id="18435" name="图片 18434" descr="TU5-35"/>
          <p:cNvPicPr>
            <a:picLocks noChangeAspect="1"/>
          </p:cNvPicPr>
          <p:nvPr/>
        </p:nvPicPr>
        <p:blipFill>
          <a:blip r:embed="rId4">
            <a:lum bright="-100000"/>
          </a:blip>
          <a:stretch>
            <a:fillRect/>
          </a:stretch>
        </p:blipFill>
        <p:spPr>
          <a:xfrm>
            <a:off x="2139950" y="2595563"/>
            <a:ext cx="5638800" cy="2955925"/>
          </a:xfrm>
          <a:prstGeom prst="rect">
            <a:avLst/>
          </a:prstGeom>
          <a:noFill/>
          <a:ln w="9525">
            <a:noFill/>
          </a:ln>
        </p:spPr>
      </p:pic>
      <p:graphicFrame>
        <p:nvGraphicFramePr>
          <p:cNvPr id="18434" name="对象 18433"/>
          <p:cNvGraphicFramePr/>
          <p:nvPr/>
        </p:nvGraphicFramePr>
        <p:xfrm>
          <a:off x="2825750" y="5948363"/>
          <a:ext cx="4267200" cy="485775"/>
        </p:xfrm>
        <a:graphic>
          <a:graphicData uri="http://schemas.openxmlformats.org/presentationml/2006/ole">
            <mc:AlternateContent xmlns:mc="http://schemas.openxmlformats.org/markup-compatibility/2006">
              <mc:Choice xmlns:v="urn:schemas-microsoft-com:vml" Requires="v">
                <p:oleObj spid="_x0000_s3089" name="" r:id="rId5" imgW="3568700" imgH="406400" progId="Equation.3">
                  <p:embed/>
                </p:oleObj>
              </mc:Choice>
              <mc:Fallback>
                <p:oleObj name="" r:id="rId5" imgW="3568700" imgH="406400" progId="Equation.3">
                  <p:embed/>
                  <p:pic>
                    <p:nvPicPr>
                      <p:cNvPr id="0" name="图片 3088"/>
                      <p:cNvPicPr/>
                      <p:nvPr/>
                    </p:nvPicPr>
                    <p:blipFill>
                      <a:blip r:embed="rId6">
                        <a:lum bright="-100000"/>
                      </a:blip>
                      <a:stretch>
                        <a:fillRect/>
                      </a:stretch>
                    </p:blipFill>
                    <p:spPr>
                      <a:xfrm>
                        <a:off x="2825750" y="5948363"/>
                        <a:ext cx="4267200" cy="4857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strips(downLeft)">
                                      <p:cBhvr>
                                        <p:cTn id="7" dur="500"/>
                                        <p:tgtEl>
                                          <p:spTgt spid="18436"/>
                                        </p:tgtEl>
                                      </p:cBhvr>
                                    </p:animEffect>
                                  </p:childTnLst>
                                  <p:subTnLst>
                                    <p:audio>
                                      <p:cMediaNode>
                                        <p:cTn display="0" masterRel="sameClick">
                                          <p:stCondLst>
                                            <p:cond evt="begin" delay="0">
                                              <p:tn val="5"/>
                                            </p:cond>
                                          </p:stCondLst>
                                          <p:endCondLst>
                                            <p:cond evt="onStopAudio" delay="0">
                                              <p:tgtEl>
                                                <p:sldTgt/>
                                              </p:tgtEl>
                                            </p:cond>
                                          </p:endCondLst>
                                        </p:cTn>
                                        <p:tgtEl>
                                          <p:sndTgt r:embed="rId7" name="projctor.wav"/>
                                        </p:tgtEl>
                                      </p:cMediaNode>
                                    </p:audio>
                                  </p:sub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8435"/>
                                        </p:tgtEl>
                                        <p:attrNameLst>
                                          <p:attrName>style.visibility</p:attrName>
                                        </p:attrNameLst>
                                      </p:cBhvr>
                                      <p:to>
                                        <p:strVal val="visible"/>
                                      </p:to>
                                    </p:set>
                                    <p:animEffect transition="in" filter="dissolve">
                                      <p:cBhvr>
                                        <p:cTn id="11" dur="500"/>
                                        <p:tgtEl>
                                          <p:spTgt spid="18435"/>
                                        </p:tgtEl>
                                      </p:cBhvr>
                                    </p:animEffect>
                                  </p:childTnLst>
                                  <p:subTnLst>
                                    <p:audio>
                                      <p:cMediaNode>
                                        <p:cTn display="0" masterRel="sameClick">
                                          <p:stCondLst>
                                            <p:cond evt="begin" delay="0">
                                              <p:tn val="9"/>
                                            </p:cond>
                                          </p:stCondLst>
                                          <p:endCondLst>
                                            <p:cond evt="onStopAudio" delay="0">
                                              <p:tgtEl>
                                                <p:sldTgt/>
                                              </p:tgtEl>
                                            </p:cond>
                                          </p:endCondLst>
                                        </p:cTn>
                                        <p:tgtEl>
                                          <p:sndTgt r:embed="rId8" name="chimes.wav"/>
                                        </p:tgtEl>
                                      </p:cMediaNode>
                                    </p:audio>
                                  </p:sub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18434"/>
                                        </p:tgtEl>
                                        <p:attrNameLst>
                                          <p:attrName>style.visibility</p:attrName>
                                        </p:attrNameLst>
                                      </p:cBhvr>
                                      <p:to>
                                        <p:strVal val="visible"/>
                                      </p:to>
                                    </p:set>
                                    <p:animEffect transition="in" filter="slide(fromBottom)">
                                      <p:cBhvr>
                                        <p:cTn id="15"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21" name="组合 17420"/>
          <p:cNvGrpSpPr/>
          <p:nvPr/>
        </p:nvGrpSpPr>
        <p:grpSpPr>
          <a:xfrm>
            <a:off x="0" y="1588"/>
            <a:ext cx="9132888" cy="6845300"/>
            <a:chOff x="0" y="1"/>
            <a:chExt cx="5753" cy="4312"/>
          </a:xfrm>
        </p:grpSpPr>
        <p:sp>
          <p:nvSpPr>
            <p:cNvPr id="17423" name="任意多边形 17422"/>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7422" name="任意多边形 17421"/>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7419" name="矩形 17418"/>
          <p:cNvSpPr/>
          <p:nvPr/>
        </p:nvSpPr>
        <p:spPr>
          <a:xfrm>
            <a:off x="6553200" y="6248400"/>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7418" name="图片 17417" descr="top"/>
          <p:cNvPicPr>
            <a:picLocks noChangeAspect="1"/>
          </p:cNvPicPr>
          <p:nvPr/>
        </p:nvPicPr>
        <p:blipFill>
          <a:blip r:embed="rId1"/>
          <a:stretch>
            <a:fillRect/>
          </a:stretch>
        </p:blipFill>
        <p:spPr>
          <a:xfrm>
            <a:off x="381000" y="381000"/>
            <a:ext cx="8534400" cy="242888"/>
          </a:xfrm>
          <a:prstGeom prst="rect">
            <a:avLst/>
          </a:prstGeom>
          <a:noFill/>
          <a:ln w="9525">
            <a:noFill/>
          </a:ln>
        </p:spPr>
      </p:pic>
      <p:pic>
        <p:nvPicPr>
          <p:cNvPr id="17417" name="图片 17416" descr="arrow34">
            <a:hlinkClick r:id="" action="ppaction://hlinkshowjump?jump=previousslide"/>
          </p:cNvPr>
          <p:cNvPicPr>
            <a:picLocks noChangeAspect="1"/>
          </p:cNvPicPr>
          <p:nvPr/>
        </p:nvPicPr>
        <p:blipFill>
          <a:blip r:embed="rId2"/>
          <a:stretch>
            <a:fillRect/>
          </a:stretch>
        </p:blipFill>
        <p:spPr>
          <a:xfrm>
            <a:off x="7567613" y="6362700"/>
            <a:ext cx="514350" cy="354013"/>
          </a:xfrm>
          <a:prstGeom prst="rect">
            <a:avLst/>
          </a:prstGeom>
          <a:noFill/>
          <a:ln w="9525">
            <a:noFill/>
          </a:ln>
        </p:spPr>
      </p:pic>
      <p:pic>
        <p:nvPicPr>
          <p:cNvPr id="17416" name="图片 17415" descr="arrow35">
            <a:hlinkClick r:id="" action="ppaction://hlinkshowjump?jump=nextslide"/>
          </p:cNvPr>
          <p:cNvPicPr>
            <a:picLocks noChangeAspect="1"/>
          </p:cNvPicPr>
          <p:nvPr/>
        </p:nvPicPr>
        <p:blipFill>
          <a:blip r:embed="rId3"/>
          <a:stretch>
            <a:fillRect/>
          </a:stretch>
        </p:blipFill>
        <p:spPr>
          <a:xfrm>
            <a:off x="8477250" y="6351588"/>
            <a:ext cx="514350" cy="354012"/>
          </a:xfrm>
          <a:prstGeom prst="rect">
            <a:avLst/>
          </a:prstGeom>
          <a:noFill/>
          <a:ln w="9525">
            <a:noFill/>
          </a:ln>
        </p:spPr>
      </p:pic>
      <p:sp>
        <p:nvSpPr>
          <p:cNvPr id="17414" name="矩形 17413"/>
          <p:cNvSpPr/>
          <p:nvPr/>
        </p:nvSpPr>
        <p:spPr>
          <a:xfrm>
            <a:off x="685800" y="152400"/>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7413" name="文本框 17412"/>
          <p:cNvSpPr txBox="1"/>
          <p:nvPr/>
        </p:nvSpPr>
        <p:spPr>
          <a:xfrm>
            <a:off x="304800" y="2667000"/>
            <a:ext cx="8839200" cy="1187450"/>
          </a:xfrm>
          <a:prstGeom prst="rect">
            <a:avLst/>
          </a:prstGeom>
          <a:noFill/>
          <a:ln w="28575">
            <a:noFill/>
          </a:ln>
        </p:spPr>
        <p:txBody>
          <a:bodyPr>
            <a:spAutoFit/>
          </a:bodyPr>
          <a:p>
            <a:pPr algn="just"/>
            <a:r>
              <a:rPr lang="zh-CN" altLang="en-US" sz="2400" b="1" dirty="0">
                <a:solidFill>
                  <a:srgbClr val="CC3300"/>
                </a:solidFill>
                <a:latin typeface="Times New Roman" panose="02020603050405020304" pitchFamily="18" charset="0"/>
              </a:rPr>
              <a:t>　　解</a:t>
            </a:r>
            <a:r>
              <a:rPr lang="zh-CN" altLang="en-US" sz="2400" b="1" dirty="0">
                <a:solidFill>
                  <a:schemeClr val="accent1"/>
                </a:solidFill>
                <a:latin typeface="Times New Roman" panose="02020603050405020304" pitchFamily="18" charset="0"/>
              </a:rPr>
              <a:t>　</a:t>
            </a:r>
            <a:r>
              <a:rPr lang="en-US" altLang="zh-CN" sz="2400" b="1" dirty="0">
                <a:solidFill>
                  <a:schemeClr val="accent1"/>
                </a:solidFill>
                <a:latin typeface="Times New Roman" panose="02020603050405020304" pitchFamily="18" charset="0"/>
              </a:rPr>
              <a:t>①</a:t>
            </a:r>
            <a:r>
              <a:rPr lang="zh-CN" altLang="en-US" sz="2400" b="1" dirty="0">
                <a:solidFill>
                  <a:schemeClr val="accent1"/>
                </a:solidFill>
                <a:latin typeface="Times New Roman" panose="02020603050405020304" pitchFamily="18" charset="0"/>
              </a:rPr>
              <a:t>作出原始状态图和状态表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假定采用</a:t>
            </a:r>
            <a:r>
              <a:rPr lang="en-US" altLang="zh-CN" sz="2400">
                <a:latin typeface="Times New Roman" panose="02020603050405020304" pitchFamily="18" charset="0"/>
                <a:ea typeface="ˎ̥"/>
              </a:rPr>
              <a:t>Moore</a:t>
            </a:r>
            <a:r>
              <a:rPr lang="zh-CN" altLang="en-US" sz="2400" dirty="0">
                <a:latin typeface="Times New Roman" panose="02020603050405020304" pitchFamily="18" charset="0"/>
              </a:rPr>
              <a:t>型电路实现给定功能，并设初始状态为</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，可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作出原始状态图和原始状态表如下。</a:t>
            </a:r>
            <a:endParaRPr lang="zh-CN" altLang="en-US" dirty="0">
              <a:latin typeface="Arial" panose="020B0604020202020204" pitchFamily="34" charset="0"/>
            </a:endParaRPr>
          </a:p>
        </p:txBody>
      </p:sp>
      <p:sp>
        <p:nvSpPr>
          <p:cNvPr id="17412" name="文本框 17411"/>
          <p:cNvSpPr txBox="1"/>
          <p:nvPr/>
        </p:nvSpPr>
        <p:spPr>
          <a:xfrm>
            <a:off x="304800" y="685800"/>
            <a:ext cx="8839200" cy="1797050"/>
          </a:xfrm>
          <a:prstGeom prst="rect">
            <a:avLst/>
          </a:prstGeom>
          <a:noFill/>
          <a:ln w="28575">
            <a:noFill/>
          </a:ln>
        </p:spPr>
        <p:txBody>
          <a:bodyPr>
            <a:spAutoFit/>
          </a:bodyPr>
          <a:p>
            <a:pPr algn="just"/>
            <a:r>
              <a:rPr lang="zh-CN" altLang="en-US" sz="2400" dirty="0">
                <a:solidFill>
                  <a:srgbClr val="CC3300"/>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例</a:t>
            </a:r>
            <a:r>
              <a:rPr lang="en-US" altLang="zh-CN" sz="2400" b="1">
                <a:solidFill>
                  <a:srgbClr val="CC3300"/>
                </a:solidFill>
                <a:latin typeface="Times New Roman" panose="02020603050405020304" pitchFamily="18" charset="0"/>
                <a:ea typeface="ˎ̥"/>
              </a:rPr>
              <a:t>2</a:t>
            </a:r>
            <a:r>
              <a:rPr lang="zh-CN" altLang="en-US" sz="2400" b="1" dirty="0">
                <a:solidFill>
                  <a:srgbClr val="CC3300"/>
                </a:solidFill>
                <a:latin typeface="Times New Roman" panose="02020603050405020304" pitchFamily="18" charset="0"/>
              </a:rPr>
              <a:t>　</a:t>
            </a:r>
            <a:r>
              <a:rPr lang="zh-CN" altLang="en-US" sz="2200" dirty="0">
                <a:latin typeface="Times New Roman" panose="02020603050405020304" pitchFamily="18" charset="0"/>
              </a:rPr>
              <a:t>用</a:t>
            </a:r>
            <a:r>
              <a:rPr lang="en-US" altLang="zh-CN" sz="2200">
                <a:latin typeface="Times New Roman" panose="02020603050405020304" pitchFamily="18" charset="0"/>
                <a:ea typeface="ˎ̥"/>
              </a:rPr>
              <a:t>J-K</a:t>
            </a:r>
            <a:r>
              <a:rPr lang="zh-CN" altLang="en-US" sz="2200" dirty="0">
                <a:latin typeface="Times New Roman" panose="02020603050405020304" pitchFamily="18" charset="0"/>
              </a:rPr>
              <a:t>触发器作为存储元件，设计一个</a:t>
            </a:r>
            <a:r>
              <a:rPr lang="zh-CN" altLang="en-US" sz="2200" dirty="0">
                <a:latin typeface="Times New Roman" panose="02020603050405020304" pitchFamily="18" charset="0"/>
                <a:ea typeface="ˎ̥"/>
              </a:rPr>
              <a:t>“</a:t>
            </a:r>
            <a:r>
              <a:rPr lang="en-US" altLang="zh-CN" sz="2200">
                <a:latin typeface="Times New Roman" panose="02020603050405020304" pitchFamily="18" charset="0"/>
                <a:ea typeface="ˎ̥"/>
              </a:rPr>
              <a:t>101”</a:t>
            </a:r>
            <a:r>
              <a:rPr lang="zh-CN" altLang="en-US" sz="2200" dirty="0">
                <a:latin typeface="Times New Roman" panose="02020603050405020304" pitchFamily="18" charset="0"/>
              </a:rPr>
              <a:t>序列检测器。该电路从输入</a:t>
            </a:r>
            <a:r>
              <a:rPr lang="en-US" altLang="zh-CN" sz="2200">
                <a:latin typeface="Times New Roman" panose="02020603050405020304" pitchFamily="18" charset="0"/>
                <a:ea typeface="ˎ̥"/>
              </a:rPr>
              <a:t>x</a:t>
            </a:r>
            <a:r>
              <a:rPr lang="zh-CN" altLang="en-US" sz="2200" dirty="0">
                <a:latin typeface="Times New Roman" panose="02020603050405020304" pitchFamily="18" charset="0"/>
              </a:rPr>
              <a:t>接收随机输入信号，当出现</a:t>
            </a:r>
            <a:r>
              <a:rPr lang="zh-CN" altLang="en-US" sz="2200" dirty="0">
                <a:latin typeface="Times New Roman" panose="02020603050405020304" pitchFamily="18" charset="0"/>
                <a:ea typeface="ˎ̥"/>
              </a:rPr>
              <a:t>“</a:t>
            </a:r>
            <a:r>
              <a:rPr lang="en-US" altLang="zh-CN" sz="2200">
                <a:latin typeface="Times New Roman" panose="02020603050405020304" pitchFamily="18" charset="0"/>
                <a:ea typeface="ˎ̥"/>
              </a:rPr>
              <a:t>101”</a:t>
            </a:r>
            <a:r>
              <a:rPr lang="zh-CN" altLang="en-US" sz="2200" dirty="0">
                <a:latin typeface="Times New Roman" panose="02020603050405020304" pitchFamily="18" charset="0"/>
              </a:rPr>
              <a:t>序列时，在输出</a:t>
            </a:r>
            <a:r>
              <a:rPr lang="en-US" altLang="zh-CN" sz="2200">
                <a:latin typeface="Times New Roman" panose="02020603050405020304" pitchFamily="18" charset="0"/>
                <a:ea typeface="ˎ̥"/>
              </a:rPr>
              <a:t>Z</a:t>
            </a:r>
            <a:r>
              <a:rPr lang="zh-CN" altLang="en-US" sz="2200" dirty="0">
                <a:latin typeface="Times New Roman" panose="02020603050405020304" pitchFamily="18" charset="0"/>
              </a:rPr>
              <a:t>产 </a:t>
            </a:r>
            <a:endParaRPr lang="zh-CN" altLang="en-US" sz="2400" dirty="0">
              <a:latin typeface="Times New Roman" panose="02020603050405020304" pitchFamily="18" charset="0"/>
              <a:ea typeface="ˎ̥"/>
            </a:endParaRPr>
          </a:p>
          <a:p>
            <a:pPr algn="just"/>
            <a:r>
              <a:rPr lang="zh-CN" altLang="en-US" sz="2200" dirty="0">
                <a:latin typeface="Times New Roman" panose="02020603050405020304" pitchFamily="18" charset="0"/>
              </a:rPr>
              <a:t>生一个</a:t>
            </a:r>
            <a:r>
              <a:rPr lang="en-US" altLang="zh-CN" sz="2200">
                <a:latin typeface="Times New Roman" panose="02020603050405020304" pitchFamily="18" charset="0"/>
                <a:ea typeface="ˎ̥"/>
              </a:rPr>
              <a:t>1</a:t>
            </a:r>
            <a:r>
              <a:rPr lang="zh-CN" altLang="en-US" sz="2200" dirty="0">
                <a:latin typeface="Times New Roman" panose="02020603050405020304" pitchFamily="18" charset="0"/>
              </a:rPr>
              <a:t>信号。典型输入、输出序列如下： </a:t>
            </a:r>
            <a:endParaRPr lang="zh-CN" altLang="en-US" sz="2400" dirty="0">
              <a:latin typeface="Times New Roman" panose="02020603050405020304" pitchFamily="18" charset="0"/>
              <a:ea typeface="ˎ̥"/>
            </a:endParaRPr>
          </a:p>
          <a:p>
            <a:pPr algn="just"/>
            <a:r>
              <a:rPr lang="zh-CN" altLang="en-US" sz="2200" dirty="0">
                <a:latin typeface="Times New Roman" panose="02020603050405020304" pitchFamily="18" charset="0"/>
              </a:rPr>
              <a:t>　　　　输入</a:t>
            </a:r>
            <a:r>
              <a:rPr lang="en-US" altLang="zh-CN" sz="2200">
                <a:latin typeface="Times New Roman" panose="02020603050405020304" pitchFamily="18" charset="0"/>
                <a:ea typeface="ˎ̥"/>
              </a:rPr>
              <a:t>x</a:t>
            </a:r>
            <a:r>
              <a:rPr lang="zh-CN" altLang="en-US" sz="2200" dirty="0">
                <a:latin typeface="Times New Roman" panose="02020603050405020304" pitchFamily="18" charset="0"/>
              </a:rPr>
              <a:t>：</a:t>
            </a:r>
            <a:r>
              <a:rPr lang="en-US" altLang="zh-CN" sz="2200">
                <a:latin typeface="Times New Roman" panose="02020603050405020304" pitchFamily="18" charset="0"/>
                <a:ea typeface="ˎ̥"/>
              </a:rPr>
              <a:t>0</a:t>
            </a:r>
            <a:r>
              <a:rPr lang="zh-CN" altLang="en-US" sz="2200" dirty="0">
                <a:latin typeface="Times New Roman" panose="02020603050405020304" pitchFamily="18" charset="0"/>
              </a:rPr>
              <a:t>　</a:t>
            </a:r>
            <a:r>
              <a:rPr lang="en-US" altLang="zh-CN" sz="2200">
                <a:latin typeface="Times New Roman" panose="02020603050405020304" pitchFamily="18" charset="0"/>
                <a:ea typeface="ˎ̥"/>
              </a:rPr>
              <a:t>0</a:t>
            </a:r>
            <a:r>
              <a:rPr lang="zh-CN" altLang="en-US" sz="2200" dirty="0">
                <a:latin typeface="Times New Roman" panose="02020603050405020304" pitchFamily="18" charset="0"/>
              </a:rPr>
              <a:t>　</a:t>
            </a:r>
            <a:r>
              <a:rPr lang="en-US" altLang="zh-CN" sz="2200">
                <a:solidFill>
                  <a:srgbClr val="CC3300"/>
                </a:solidFill>
                <a:latin typeface="Times New Roman" panose="02020603050405020304" pitchFamily="18" charset="0"/>
                <a:ea typeface="ˎ̥"/>
              </a:rPr>
              <a:t>1</a:t>
            </a:r>
            <a:r>
              <a:rPr lang="zh-CN" altLang="en-US" sz="2200" dirty="0">
                <a:solidFill>
                  <a:srgbClr val="CC3300"/>
                </a:solidFill>
                <a:latin typeface="Times New Roman" panose="02020603050405020304" pitchFamily="18" charset="0"/>
              </a:rPr>
              <a:t>　</a:t>
            </a:r>
            <a:r>
              <a:rPr lang="en-US" altLang="zh-CN" sz="2200">
                <a:solidFill>
                  <a:srgbClr val="CC3300"/>
                </a:solidFill>
                <a:latin typeface="Times New Roman" panose="02020603050405020304" pitchFamily="18" charset="0"/>
                <a:ea typeface="ˎ̥"/>
              </a:rPr>
              <a:t>0</a:t>
            </a:r>
            <a:r>
              <a:rPr lang="zh-CN" altLang="en-US" sz="2200" dirty="0">
                <a:solidFill>
                  <a:srgbClr val="CC3300"/>
                </a:solidFill>
                <a:latin typeface="Times New Roman" panose="02020603050405020304" pitchFamily="18" charset="0"/>
              </a:rPr>
              <a:t>　</a:t>
            </a:r>
            <a:r>
              <a:rPr lang="en-US" altLang="zh-CN" sz="2200">
                <a:solidFill>
                  <a:srgbClr val="CC3300"/>
                </a:solidFill>
                <a:latin typeface="Times New Roman" panose="02020603050405020304" pitchFamily="18" charset="0"/>
                <a:ea typeface="ˎ̥"/>
              </a:rPr>
              <a:t>1</a:t>
            </a:r>
            <a:r>
              <a:rPr lang="zh-CN" altLang="en-US" sz="2200" dirty="0">
                <a:solidFill>
                  <a:srgbClr val="CC3300"/>
                </a:solidFill>
                <a:latin typeface="Times New Roman" panose="02020603050405020304" pitchFamily="18" charset="0"/>
              </a:rPr>
              <a:t>　</a:t>
            </a:r>
            <a:r>
              <a:rPr lang="en-US" altLang="zh-CN" sz="2200">
                <a:solidFill>
                  <a:srgbClr val="CC3300"/>
                </a:solidFill>
                <a:latin typeface="Times New Roman" panose="02020603050405020304" pitchFamily="18" charset="0"/>
                <a:ea typeface="ˎ̥"/>
              </a:rPr>
              <a:t>0</a:t>
            </a:r>
            <a:r>
              <a:rPr lang="zh-CN" altLang="en-US" sz="2200" dirty="0">
                <a:solidFill>
                  <a:srgbClr val="CC3300"/>
                </a:solidFill>
                <a:latin typeface="Times New Roman" panose="02020603050405020304" pitchFamily="18" charset="0"/>
              </a:rPr>
              <a:t>　</a:t>
            </a:r>
            <a:r>
              <a:rPr lang="en-US" altLang="zh-CN" sz="2200">
                <a:solidFill>
                  <a:srgbClr val="CC3300"/>
                </a:solidFill>
                <a:latin typeface="Times New Roman" panose="02020603050405020304" pitchFamily="18" charset="0"/>
                <a:ea typeface="ˎ̥"/>
              </a:rPr>
              <a:t>1</a:t>
            </a:r>
            <a:r>
              <a:rPr lang="zh-CN" altLang="en-US" sz="2200" dirty="0">
                <a:solidFill>
                  <a:srgbClr val="CC3300"/>
                </a:solidFill>
                <a:latin typeface="Times New Roman" panose="02020603050405020304" pitchFamily="18" charset="0"/>
              </a:rPr>
              <a:t>　</a:t>
            </a:r>
            <a:r>
              <a:rPr lang="en-US" altLang="zh-CN" sz="2200">
                <a:solidFill>
                  <a:srgbClr val="FF9933"/>
                </a:solidFill>
                <a:latin typeface="Times New Roman" panose="02020603050405020304" pitchFamily="18" charset="0"/>
                <a:ea typeface="ˎ̥"/>
              </a:rPr>
              <a:t>1</a:t>
            </a:r>
            <a:r>
              <a:rPr lang="zh-CN" altLang="en-US" sz="2200" dirty="0">
                <a:solidFill>
                  <a:srgbClr val="FF9933"/>
                </a:solidFill>
                <a:latin typeface="Times New Roman" panose="02020603050405020304" pitchFamily="18" charset="0"/>
              </a:rPr>
              <a:t>　</a:t>
            </a:r>
            <a:r>
              <a:rPr lang="en-US" altLang="zh-CN" sz="2200">
                <a:solidFill>
                  <a:srgbClr val="FF9933"/>
                </a:solidFill>
                <a:latin typeface="Times New Roman" panose="02020603050405020304" pitchFamily="18" charset="0"/>
                <a:ea typeface="ˎ̥"/>
              </a:rPr>
              <a:t>0</a:t>
            </a:r>
            <a:r>
              <a:rPr lang="zh-CN" altLang="en-US" sz="2200" dirty="0">
                <a:solidFill>
                  <a:srgbClr val="FF9933"/>
                </a:solidFill>
                <a:latin typeface="Times New Roman" panose="02020603050405020304" pitchFamily="18" charset="0"/>
              </a:rPr>
              <a:t>　</a:t>
            </a:r>
            <a:r>
              <a:rPr lang="en-US" altLang="zh-CN" sz="2200">
                <a:solidFill>
                  <a:srgbClr val="FF9933"/>
                </a:solidFill>
                <a:latin typeface="Times New Roman" panose="02020603050405020304" pitchFamily="18" charset="0"/>
                <a:ea typeface="ˎ̥"/>
              </a:rPr>
              <a:t>1</a:t>
            </a:r>
            <a:r>
              <a:rPr lang="zh-CN" altLang="en-US" sz="2200" dirty="0">
                <a:solidFill>
                  <a:srgbClr val="FF9933"/>
                </a:solidFill>
                <a:latin typeface="Times New Roman" panose="02020603050405020304" pitchFamily="18" charset="0"/>
              </a:rPr>
              <a:t>　</a:t>
            </a:r>
            <a:r>
              <a:rPr lang="en-US" altLang="zh-CN" sz="2200">
                <a:latin typeface="Times New Roman" panose="02020603050405020304" pitchFamily="18" charset="0"/>
                <a:ea typeface="ˎ̥"/>
              </a:rPr>
              <a:t>0</a:t>
            </a:r>
            <a:r>
              <a:rPr lang="zh-CN" altLang="en-US" sz="2200" dirty="0">
                <a:latin typeface="Times New Roman" panose="02020603050405020304" pitchFamily="18" charset="0"/>
              </a:rPr>
              <a:t>　</a:t>
            </a:r>
            <a:r>
              <a:rPr lang="en-US" altLang="zh-CN" sz="2200">
                <a:latin typeface="Times New Roman" panose="02020603050405020304" pitchFamily="18" charset="0"/>
                <a:ea typeface="ˎ̥"/>
              </a:rPr>
              <a:t>0 </a:t>
            </a:r>
            <a:endParaRPr lang="en-US" altLang="zh-CN" sz="2400">
              <a:latin typeface="Times New Roman" panose="02020603050405020304" pitchFamily="18" charset="0"/>
              <a:ea typeface="ˎ̥"/>
            </a:endParaRPr>
          </a:p>
          <a:p>
            <a:pPr algn="just"/>
            <a:r>
              <a:rPr lang="zh-CN" altLang="en-US" sz="2200" dirty="0">
                <a:latin typeface="Times New Roman" panose="02020603050405020304" pitchFamily="18" charset="0"/>
              </a:rPr>
              <a:t>　　　　输出</a:t>
            </a:r>
            <a:r>
              <a:rPr lang="en-US" altLang="zh-CN" sz="2200">
                <a:latin typeface="Times New Roman" panose="02020603050405020304" pitchFamily="18" charset="0"/>
                <a:ea typeface="ˎ̥"/>
              </a:rPr>
              <a:t>Z</a:t>
            </a:r>
            <a:r>
              <a:rPr lang="zh-CN" altLang="en-US" sz="2200" dirty="0">
                <a:latin typeface="Times New Roman" panose="02020603050405020304" pitchFamily="18" charset="0"/>
              </a:rPr>
              <a:t>：</a:t>
            </a:r>
            <a:r>
              <a:rPr lang="en-US" altLang="zh-CN" sz="2200">
                <a:latin typeface="Times New Roman" panose="02020603050405020304" pitchFamily="18" charset="0"/>
                <a:ea typeface="ˎ̥"/>
              </a:rPr>
              <a:t>0</a:t>
            </a:r>
            <a:r>
              <a:rPr lang="zh-CN" altLang="en-US" sz="2200" dirty="0">
                <a:latin typeface="Times New Roman" panose="02020603050405020304" pitchFamily="18" charset="0"/>
              </a:rPr>
              <a:t>　</a:t>
            </a:r>
            <a:r>
              <a:rPr lang="en-US" altLang="zh-CN" sz="2200">
                <a:latin typeface="Times New Roman" panose="02020603050405020304" pitchFamily="18" charset="0"/>
                <a:ea typeface="ˎ̥"/>
              </a:rPr>
              <a:t>0</a:t>
            </a:r>
            <a:r>
              <a:rPr lang="zh-CN" altLang="en-US" sz="2200" dirty="0">
                <a:latin typeface="Times New Roman" panose="02020603050405020304" pitchFamily="18" charset="0"/>
              </a:rPr>
              <a:t>　</a:t>
            </a:r>
            <a:r>
              <a:rPr lang="en-US" altLang="zh-CN" sz="2200">
                <a:latin typeface="Times New Roman" panose="02020603050405020304" pitchFamily="18" charset="0"/>
                <a:ea typeface="ˎ̥"/>
              </a:rPr>
              <a:t>0</a:t>
            </a:r>
            <a:r>
              <a:rPr lang="zh-CN" altLang="en-US" sz="2200" dirty="0">
                <a:latin typeface="Times New Roman" panose="02020603050405020304" pitchFamily="18" charset="0"/>
              </a:rPr>
              <a:t>　</a:t>
            </a:r>
            <a:r>
              <a:rPr lang="en-US" altLang="zh-CN" sz="2200">
                <a:latin typeface="Times New Roman" panose="02020603050405020304" pitchFamily="18" charset="0"/>
                <a:ea typeface="ˎ̥"/>
              </a:rPr>
              <a:t>0</a:t>
            </a:r>
            <a:r>
              <a:rPr lang="zh-CN" altLang="en-US" sz="2200" dirty="0">
                <a:latin typeface="Times New Roman" panose="02020603050405020304" pitchFamily="18" charset="0"/>
              </a:rPr>
              <a:t>　</a:t>
            </a:r>
            <a:r>
              <a:rPr lang="en-US" altLang="zh-CN" sz="2200">
                <a:solidFill>
                  <a:srgbClr val="CC3300"/>
                </a:solidFill>
                <a:latin typeface="Times New Roman" panose="02020603050405020304" pitchFamily="18" charset="0"/>
                <a:ea typeface="ˎ̥"/>
              </a:rPr>
              <a:t>1</a:t>
            </a:r>
            <a:r>
              <a:rPr lang="zh-CN" altLang="en-US" sz="2200" dirty="0">
                <a:solidFill>
                  <a:srgbClr val="CC3300"/>
                </a:solidFill>
                <a:latin typeface="Times New Roman" panose="02020603050405020304" pitchFamily="18" charset="0"/>
              </a:rPr>
              <a:t>　</a:t>
            </a:r>
            <a:r>
              <a:rPr lang="en-US" altLang="zh-CN" sz="2200">
                <a:latin typeface="Times New Roman" panose="02020603050405020304" pitchFamily="18" charset="0"/>
                <a:ea typeface="ˎ̥"/>
              </a:rPr>
              <a:t>0</a:t>
            </a:r>
            <a:r>
              <a:rPr lang="zh-CN" altLang="en-US" sz="2200" dirty="0">
                <a:latin typeface="Times New Roman" panose="02020603050405020304" pitchFamily="18" charset="0"/>
              </a:rPr>
              <a:t>　</a:t>
            </a:r>
            <a:r>
              <a:rPr lang="en-US" altLang="zh-CN" sz="2200">
                <a:solidFill>
                  <a:srgbClr val="000099"/>
                </a:solidFill>
                <a:latin typeface="Times New Roman" panose="02020603050405020304" pitchFamily="18" charset="0"/>
                <a:ea typeface="ˎ̥"/>
              </a:rPr>
              <a:t>1</a:t>
            </a:r>
            <a:r>
              <a:rPr lang="zh-CN" altLang="en-US" sz="2200" dirty="0">
                <a:solidFill>
                  <a:srgbClr val="000099"/>
                </a:solidFill>
                <a:latin typeface="Times New Roman" panose="02020603050405020304" pitchFamily="18" charset="0"/>
              </a:rPr>
              <a:t>　</a:t>
            </a:r>
            <a:r>
              <a:rPr lang="en-US" altLang="zh-CN" sz="2200">
                <a:latin typeface="Times New Roman" panose="02020603050405020304" pitchFamily="18" charset="0"/>
                <a:ea typeface="ˎ̥"/>
              </a:rPr>
              <a:t>0</a:t>
            </a:r>
            <a:r>
              <a:rPr lang="zh-CN" altLang="en-US" sz="2200" dirty="0">
                <a:latin typeface="Times New Roman" panose="02020603050405020304" pitchFamily="18" charset="0"/>
              </a:rPr>
              <a:t>　</a:t>
            </a:r>
            <a:r>
              <a:rPr lang="en-US" altLang="zh-CN" sz="2200">
                <a:latin typeface="Times New Roman" panose="02020603050405020304" pitchFamily="18" charset="0"/>
                <a:ea typeface="ˎ̥"/>
              </a:rPr>
              <a:t>0</a:t>
            </a:r>
            <a:r>
              <a:rPr lang="zh-CN" altLang="en-US" sz="2200" dirty="0">
                <a:latin typeface="Times New Roman" panose="02020603050405020304" pitchFamily="18" charset="0"/>
              </a:rPr>
              <a:t>　</a:t>
            </a:r>
            <a:r>
              <a:rPr lang="en-US" altLang="zh-CN" sz="2200">
                <a:solidFill>
                  <a:srgbClr val="FF9933"/>
                </a:solidFill>
                <a:latin typeface="Times New Roman" panose="02020603050405020304" pitchFamily="18" charset="0"/>
                <a:ea typeface="ˎ̥"/>
              </a:rPr>
              <a:t>1</a:t>
            </a:r>
            <a:r>
              <a:rPr lang="zh-CN" altLang="en-US" sz="2200" dirty="0">
                <a:solidFill>
                  <a:srgbClr val="FF9933"/>
                </a:solidFill>
                <a:latin typeface="Times New Roman" panose="02020603050405020304" pitchFamily="18" charset="0"/>
              </a:rPr>
              <a:t>　</a:t>
            </a:r>
            <a:r>
              <a:rPr lang="en-US" altLang="zh-CN" sz="2200">
                <a:latin typeface="Times New Roman" panose="02020603050405020304" pitchFamily="18" charset="0"/>
                <a:ea typeface="ˎ̥"/>
              </a:rPr>
              <a:t>0</a:t>
            </a:r>
            <a:r>
              <a:rPr lang="zh-CN" altLang="en-US" sz="2200" dirty="0">
                <a:latin typeface="Times New Roman" panose="02020603050405020304" pitchFamily="18" charset="0"/>
              </a:rPr>
              <a:t>　</a:t>
            </a:r>
            <a:r>
              <a:rPr lang="en-US" altLang="zh-CN" sz="2200">
                <a:latin typeface="Times New Roman" panose="02020603050405020304" pitchFamily="18" charset="0"/>
                <a:ea typeface="ˎ̥"/>
              </a:rPr>
              <a:t>0</a:t>
            </a:r>
            <a:r>
              <a:rPr lang="zh-CN" altLang="en-US" sz="2200" b="1" dirty="0">
                <a:solidFill>
                  <a:srgbClr val="FF3300"/>
                </a:solidFill>
                <a:latin typeface="Times New Roman" panose="02020603050405020304" pitchFamily="18" charset="0"/>
              </a:rPr>
              <a:t>（允许重叠）</a:t>
            </a:r>
            <a:endParaRPr lang="zh-CN" altLang="en-US" dirty="0">
              <a:latin typeface="Arial" panose="020B0604020202020204" pitchFamily="34" charset="0"/>
            </a:endParaRPr>
          </a:p>
        </p:txBody>
      </p:sp>
      <p:pic>
        <p:nvPicPr>
          <p:cNvPr id="17411" name="图片 17410" descr="TU5-39"/>
          <p:cNvPicPr>
            <a:picLocks noChangeAspect="1"/>
          </p:cNvPicPr>
          <p:nvPr/>
        </p:nvPicPr>
        <p:blipFill>
          <a:blip r:embed="rId4"/>
          <a:stretch>
            <a:fillRect/>
          </a:stretch>
        </p:blipFill>
        <p:spPr>
          <a:xfrm>
            <a:off x="762000" y="3903663"/>
            <a:ext cx="3124200" cy="2954337"/>
          </a:xfrm>
          <a:prstGeom prst="rect">
            <a:avLst/>
          </a:prstGeom>
          <a:noFill/>
          <a:ln w="9525">
            <a:noFill/>
          </a:ln>
        </p:spPr>
      </p:pic>
      <p:pic>
        <p:nvPicPr>
          <p:cNvPr id="17410" name="图片 17409" descr="BIAO5-29"/>
          <p:cNvPicPr>
            <a:picLocks noChangeAspect="1"/>
          </p:cNvPicPr>
          <p:nvPr/>
        </p:nvPicPr>
        <p:blipFill>
          <a:blip r:embed="rId5">
            <a:lum bright="-100000"/>
          </a:blip>
          <a:stretch>
            <a:fillRect/>
          </a:stretch>
        </p:blipFill>
        <p:spPr>
          <a:xfrm>
            <a:off x="4191000" y="3962400"/>
            <a:ext cx="3505200" cy="26558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ox(out)">
                                      <p:cBhvr>
                                        <p:cTn id="7" dur="500"/>
                                        <p:tgtEl>
                                          <p:spTgt spid="17412"/>
                                        </p:tgtEl>
                                      </p:cBhvr>
                                    </p:animEffect>
                                  </p:childTnLst>
                                  <p:subTnLst>
                                    <p:audio>
                                      <p:cMediaNode>
                                        <p:cTn display="0" masterRel="sameClick">
                                          <p:stCondLst>
                                            <p:cond evt="begin" delay="0">
                                              <p:tn val="5"/>
                                            </p:cond>
                                          </p:stCondLst>
                                          <p:endCondLst>
                                            <p:cond evt="onStopAudio" delay="0">
                                              <p:tgtEl>
                                                <p:sldTgt/>
                                              </p:tgtEl>
                                            </p:cond>
                                          </p:endCondLst>
                                        </p:cTn>
                                        <p:tgtEl>
                                          <p:sndTgt r:embed="rId6"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randombar(horizontal)">
                                      <p:cBhvr>
                                        <p:cTn id="12" dur="500"/>
                                        <p:tgtEl>
                                          <p:spTgt spid="174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7411"/>
                                        </p:tgtEl>
                                        <p:attrNameLst>
                                          <p:attrName>style.visibility</p:attrName>
                                        </p:attrNameLst>
                                      </p:cBhvr>
                                      <p:to>
                                        <p:strVal val="visible"/>
                                      </p:to>
                                    </p:set>
                                    <p:anim calcmode="lin" valueType="num">
                                      <p:cBhvr additive="base">
                                        <p:cTn id="17" dur="500" fill="hold"/>
                                        <p:tgtEl>
                                          <p:spTgt spid="17411"/>
                                        </p:tgtEl>
                                        <p:attrNameLst>
                                          <p:attrName>ppt_x</p:attrName>
                                        </p:attrNameLst>
                                      </p:cBhvr>
                                      <p:tavLst>
                                        <p:tav tm="0">
                                          <p:val>
                                            <p:strVal val="0-#ppt_w/2"/>
                                          </p:val>
                                        </p:tav>
                                        <p:tav tm="100000">
                                          <p:val>
                                            <p:strVal val="#ppt_x"/>
                                          </p:val>
                                        </p:tav>
                                      </p:tavLst>
                                    </p:anim>
                                    <p:anim calcmode="lin" valueType="num">
                                      <p:cBhvr additive="base">
                                        <p:cTn id="18" dur="500" fill="hold"/>
                                        <p:tgtEl>
                                          <p:spTgt spid="174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7" name="chimes.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7410"/>
                                        </p:tgtEl>
                                        <p:attrNameLst>
                                          <p:attrName>style.visibility</p:attrName>
                                        </p:attrNameLst>
                                      </p:cBhvr>
                                      <p:to>
                                        <p:strVal val="visible"/>
                                      </p:to>
                                    </p:set>
                                    <p:anim calcmode="lin" valueType="num">
                                      <p:cBhvr additive="base">
                                        <p:cTn id="23" dur="500" fill="hold"/>
                                        <p:tgtEl>
                                          <p:spTgt spid="17410"/>
                                        </p:tgtEl>
                                        <p:attrNameLst>
                                          <p:attrName>ppt_x</p:attrName>
                                        </p:attrNameLst>
                                      </p:cBhvr>
                                      <p:tavLst>
                                        <p:tav tm="0">
                                          <p:val>
                                            <p:strVal val="1+#ppt_w/2"/>
                                          </p:val>
                                        </p:tav>
                                        <p:tav tm="100000">
                                          <p:val>
                                            <p:strVal val="#ppt_x"/>
                                          </p:val>
                                        </p:tav>
                                      </p:tavLst>
                                    </p:anim>
                                    <p:anim calcmode="lin" valueType="num">
                                      <p:cBhvr additive="base">
                                        <p:cTn id="24" dur="500" fill="hold"/>
                                        <p:tgtEl>
                                          <p:spTgt spid="174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7"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1741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99" name="组合 16398"/>
          <p:cNvGrpSpPr/>
          <p:nvPr/>
        </p:nvGrpSpPr>
        <p:grpSpPr>
          <a:xfrm>
            <a:off x="0" y="6350"/>
            <a:ext cx="9132888" cy="6845300"/>
            <a:chOff x="0" y="1"/>
            <a:chExt cx="5753" cy="4312"/>
          </a:xfrm>
        </p:grpSpPr>
        <p:sp>
          <p:nvSpPr>
            <p:cNvPr id="16401" name="任意多边形 16400"/>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6400" name="任意多边形 16399"/>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6397" name="矩形 16396"/>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6396" name="图片 16395"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16395" name="图片 16394"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16394" name="图片 16393" descr="arrow35">
            <a:hlinkClick r:id="" action="ppaction://hlinkshowjump?jump=nextslide"/>
          </p:cNvPr>
          <p:cNvPicPr>
            <a:picLocks noChangeAspect="1"/>
          </p:cNvPicPr>
          <p:nvPr/>
        </p:nvPicPr>
        <p:blipFill>
          <a:blip r:embed="rId3"/>
          <a:stretch>
            <a:fillRect/>
          </a:stretch>
        </p:blipFill>
        <p:spPr>
          <a:xfrm>
            <a:off x="8401050" y="6310313"/>
            <a:ext cx="514350" cy="354012"/>
          </a:xfrm>
          <a:prstGeom prst="rect">
            <a:avLst/>
          </a:prstGeom>
          <a:noFill/>
          <a:ln w="9525">
            <a:noFill/>
          </a:ln>
        </p:spPr>
      </p:pic>
      <p:sp>
        <p:nvSpPr>
          <p:cNvPr id="16392" name="矩形 16391"/>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6391" name="文本框 16390"/>
          <p:cNvSpPr txBox="1"/>
          <p:nvPr/>
        </p:nvSpPr>
        <p:spPr>
          <a:xfrm>
            <a:off x="381000" y="595313"/>
            <a:ext cx="8397875" cy="822325"/>
          </a:xfrm>
          <a:prstGeom prst="rect">
            <a:avLst/>
          </a:prstGeom>
          <a:noFill/>
          <a:ln w="28575">
            <a:noFill/>
          </a:ln>
        </p:spPr>
        <p:txBody>
          <a:bodyPr>
            <a:spAutoFit/>
          </a:bodyPr>
          <a:p>
            <a:r>
              <a:rPr lang="zh-CN" altLang="en-US" sz="2400" b="1" dirty="0">
                <a:solidFill>
                  <a:srgbClr val="000099"/>
                </a:solidFill>
                <a:latin typeface="Times New Roman" panose="02020603050405020304" pitchFamily="18" charset="0"/>
              </a:rPr>
              <a:t>　　</a:t>
            </a:r>
            <a:r>
              <a:rPr lang="en-US" altLang="zh-CN" sz="2400" b="1" dirty="0">
                <a:solidFill>
                  <a:srgbClr val="000099"/>
                </a:solidFill>
                <a:latin typeface="Times New Roman" panose="02020603050405020304" pitchFamily="18" charset="0"/>
              </a:rPr>
              <a:t>②</a:t>
            </a:r>
            <a:r>
              <a:rPr lang="zh-CN" altLang="en-US" sz="2400" b="1" dirty="0">
                <a:solidFill>
                  <a:srgbClr val="000099"/>
                </a:solidFill>
                <a:latin typeface="Times New Roman" panose="02020603050405020304" pitchFamily="18" charset="0"/>
              </a:rPr>
              <a:t>状态化简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　　根据化简法则可知，所得状态表已为最小化状态表。</a:t>
            </a:r>
            <a:endParaRPr lang="zh-CN" altLang="en-US" dirty="0">
              <a:latin typeface="Arial" panose="020B0604020202020204" pitchFamily="34" charset="0"/>
            </a:endParaRPr>
          </a:p>
        </p:txBody>
      </p:sp>
      <p:sp>
        <p:nvSpPr>
          <p:cNvPr id="16390" name="文本框 16389"/>
          <p:cNvSpPr txBox="1"/>
          <p:nvPr/>
        </p:nvSpPr>
        <p:spPr>
          <a:xfrm>
            <a:off x="381000" y="1452563"/>
            <a:ext cx="8474075" cy="1552575"/>
          </a:xfrm>
          <a:prstGeom prst="rect">
            <a:avLst/>
          </a:prstGeom>
          <a:noFill/>
          <a:ln w="28575">
            <a:noFill/>
          </a:ln>
        </p:spPr>
        <p:txBody>
          <a:bodyPr>
            <a:spAutoFit/>
          </a:bodyPr>
          <a:p>
            <a:pPr algn="just"/>
            <a:r>
              <a:rPr lang="zh-CN" altLang="en-US" sz="2400" b="1" dirty="0">
                <a:solidFill>
                  <a:srgbClr val="000099"/>
                </a:solidFill>
                <a:latin typeface="Times New Roman" panose="02020603050405020304" pitchFamily="18" charset="0"/>
              </a:rPr>
              <a:t>　　</a:t>
            </a:r>
            <a:r>
              <a:rPr lang="en-US" altLang="zh-CN" sz="2400" b="1" dirty="0">
                <a:solidFill>
                  <a:srgbClr val="000099"/>
                </a:solidFill>
                <a:latin typeface="Times New Roman" panose="02020603050405020304" pitchFamily="18" charset="0"/>
              </a:rPr>
              <a:t>③</a:t>
            </a:r>
            <a:r>
              <a:rPr lang="zh-CN" altLang="en-US" sz="2400" b="1" dirty="0">
                <a:solidFill>
                  <a:srgbClr val="000099"/>
                </a:solidFill>
                <a:latin typeface="Times New Roman" panose="02020603050405020304" pitchFamily="18" charset="0"/>
              </a:rPr>
              <a:t>状态编码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最小化状态表中共有</a:t>
            </a:r>
            <a:r>
              <a:rPr lang="en-US" altLang="zh-CN" sz="2400">
                <a:latin typeface="Times New Roman" panose="02020603050405020304" pitchFamily="18" charset="0"/>
                <a:ea typeface="ˎ̥"/>
              </a:rPr>
              <a:t>4</a:t>
            </a:r>
            <a:r>
              <a:rPr lang="zh-CN" altLang="en-US" sz="2400" dirty="0">
                <a:latin typeface="Times New Roman" panose="02020603050405020304" pitchFamily="18" charset="0"/>
              </a:rPr>
              <a:t>个状态，需用</a:t>
            </a:r>
            <a:r>
              <a:rPr lang="en-US" altLang="zh-CN" sz="2400">
                <a:latin typeface="Times New Roman" panose="02020603050405020304" pitchFamily="18" charset="0"/>
                <a:ea typeface="ˎ̥"/>
              </a:rPr>
              <a:t>2</a:t>
            </a:r>
            <a:r>
              <a:rPr lang="zh-CN" altLang="en-US" sz="2400" dirty="0">
                <a:latin typeface="Times New Roman" panose="02020603050405020304" pitchFamily="18" charset="0"/>
              </a:rPr>
              <a:t>位二进制代码表示。设状态变量为</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，根据相邻法的编码原则，可采用如下卡诺图所示的编码方案。相应的二进制状态表如下表所示。</a:t>
            </a:r>
            <a:endParaRPr lang="zh-CN" altLang="en-US" dirty="0">
              <a:latin typeface="Arial" panose="020B0604020202020204" pitchFamily="34" charset="0"/>
            </a:endParaRPr>
          </a:p>
        </p:txBody>
      </p:sp>
      <p:pic>
        <p:nvPicPr>
          <p:cNvPr id="16389" name="图片 16388" descr="TU5-40"/>
          <p:cNvPicPr>
            <a:picLocks noChangeAspect="1"/>
          </p:cNvPicPr>
          <p:nvPr/>
        </p:nvPicPr>
        <p:blipFill>
          <a:blip r:embed="rId4">
            <a:lum bright="-100000"/>
          </a:blip>
          <a:stretch>
            <a:fillRect/>
          </a:stretch>
        </p:blipFill>
        <p:spPr>
          <a:xfrm>
            <a:off x="3429000" y="3052763"/>
            <a:ext cx="1828800" cy="1676400"/>
          </a:xfrm>
          <a:prstGeom prst="rect">
            <a:avLst/>
          </a:prstGeom>
          <a:noFill/>
          <a:ln w="9525">
            <a:noFill/>
          </a:ln>
        </p:spPr>
      </p:pic>
      <p:pic>
        <p:nvPicPr>
          <p:cNvPr id="16388" name="图片 16387" descr="BIAO5-30c"/>
          <p:cNvPicPr>
            <a:picLocks noChangeAspect="1"/>
          </p:cNvPicPr>
          <p:nvPr/>
        </p:nvPicPr>
        <p:blipFill>
          <a:blip r:embed="rId5">
            <a:lum bright="-100000"/>
          </a:blip>
          <a:stretch>
            <a:fillRect/>
          </a:stretch>
        </p:blipFill>
        <p:spPr>
          <a:xfrm>
            <a:off x="5181600" y="3814763"/>
            <a:ext cx="3962400" cy="2597150"/>
          </a:xfrm>
          <a:prstGeom prst="rect">
            <a:avLst/>
          </a:prstGeom>
          <a:noFill/>
          <a:ln w="9525">
            <a:noFill/>
          </a:ln>
        </p:spPr>
      </p:pic>
      <p:pic>
        <p:nvPicPr>
          <p:cNvPr id="16387" name="图片 16386" descr="BIAO5-29"/>
          <p:cNvPicPr>
            <a:picLocks noChangeAspect="1"/>
          </p:cNvPicPr>
          <p:nvPr/>
        </p:nvPicPr>
        <p:blipFill>
          <a:blip r:embed="rId6">
            <a:lum bright="-100000"/>
          </a:blip>
          <a:stretch>
            <a:fillRect/>
          </a:stretch>
        </p:blipFill>
        <p:spPr>
          <a:xfrm>
            <a:off x="0" y="3814763"/>
            <a:ext cx="3505200" cy="2655887"/>
          </a:xfrm>
          <a:prstGeom prst="rect">
            <a:avLst/>
          </a:prstGeom>
          <a:noFill/>
          <a:ln w="9525">
            <a:noFill/>
          </a:ln>
        </p:spPr>
      </p:pic>
      <p:sp>
        <p:nvSpPr>
          <p:cNvPr id="16386" name="任意多边形 16385"/>
          <p:cNvSpPr/>
          <p:nvPr/>
        </p:nvSpPr>
        <p:spPr>
          <a:xfrm>
            <a:off x="3962400" y="5491163"/>
            <a:ext cx="1143000" cy="228600"/>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99FF"/>
          </a:solidFill>
          <a:ln w="28575" cap="flat" cmpd="sng">
            <a:solidFill>
              <a:schemeClr val="tx1"/>
            </a:solidFill>
            <a:prstDash val="solid"/>
            <a:miter/>
            <a:headEnd type="none" w="med" len="med"/>
            <a:tailEnd type="none" w="sm"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wipe(left)">
                                      <p:cBhvr>
                                        <p:cTn id="7" dur="500"/>
                                        <p:tgtEl>
                                          <p:spTgt spid="16391"/>
                                        </p:tgtEl>
                                      </p:cBhvr>
                                    </p:animEffect>
                                  </p:childTnLst>
                                  <p:subTnLst>
                                    <p:audio>
                                      <p:cMediaNode>
                                        <p:cTn display="0" masterRel="sameClick">
                                          <p:stCondLst>
                                            <p:cond evt="begin" delay="0">
                                              <p:tn val="5"/>
                                            </p:cond>
                                          </p:stCondLst>
                                          <p:endCondLst>
                                            <p:cond evt="onStopAudio" delay="0">
                                              <p:tgtEl>
                                                <p:sldTgt/>
                                              </p:tgtEl>
                                            </p:cond>
                                          </p:endCondLst>
                                        </p:cTn>
                                        <p:tgtEl>
                                          <p:sndTgt r:embed="rId7" name="projctor.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blinds(horizontal)">
                                      <p:cBhvr>
                                        <p:cTn id="12" dur="500"/>
                                        <p:tgtEl>
                                          <p:spTgt spid="16390"/>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6389"/>
                                        </p:tgtEl>
                                        <p:attrNameLst>
                                          <p:attrName>style.visibility</p:attrName>
                                        </p:attrNameLst>
                                      </p:cBhvr>
                                      <p:to>
                                        <p:strVal val="visible"/>
                                      </p:to>
                                    </p:set>
                                    <p:animEffect transition="in" filter="dissolve">
                                      <p:cBhvr>
                                        <p:cTn id="16" dur="500"/>
                                        <p:tgtEl>
                                          <p:spTgt spid="16389"/>
                                        </p:tgtEl>
                                      </p:cBhvr>
                                    </p:animEffect>
                                  </p:childTnLst>
                                  <p:subTnLst>
                                    <p:audio>
                                      <p:cMediaNode>
                                        <p:cTn display="0" masterRel="sameClick">
                                          <p:stCondLst>
                                            <p:cond evt="begin" delay="0">
                                              <p:tn val="14"/>
                                            </p:cond>
                                          </p:stCondLst>
                                          <p:endCondLst>
                                            <p:cond evt="onStopAudio" delay="0">
                                              <p:tgtEl>
                                                <p:sldTgt/>
                                              </p:tgtEl>
                                            </p:cond>
                                          </p:endCondLst>
                                        </p:cTn>
                                        <p:tgtEl>
                                          <p:sndTgt r:embed="rId8" name="chimes.wav"/>
                                        </p:tgtEl>
                                      </p:cMediaNode>
                                    </p:audio>
                                  </p:sub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16387"/>
                                        </p:tgtEl>
                                        <p:attrNameLst>
                                          <p:attrName>style.visibility</p:attrName>
                                        </p:attrNameLst>
                                      </p:cBhvr>
                                      <p:to>
                                        <p:strVal val="visible"/>
                                      </p:to>
                                    </p:set>
                                    <p:anim calcmode="lin" valueType="num">
                                      <p:cBhvr additive="base">
                                        <p:cTn id="20" dur="500" fill="hold"/>
                                        <p:tgtEl>
                                          <p:spTgt spid="16387"/>
                                        </p:tgtEl>
                                        <p:attrNameLst>
                                          <p:attrName>ppt_x</p:attrName>
                                        </p:attrNameLst>
                                      </p:cBhvr>
                                      <p:tavLst>
                                        <p:tav tm="0">
                                          <p:val>
                                            <p:strVal val="0-#ppt_w/2"/>
                                          </p:val>
                                        </p:tav>
                                        <p:tav tm="100000">
                                          <p:val>
                                            <p:strVal val="#ppt_x"/>
                                          </p:val>
                                        </p:tav>
                                      </p:tavLst>
                                    </p:anim>
                                    <p:anim calcmode="lin" valueType="num">
                                      <p:cBhvr additive="base">
                                        <p:cTn id="21" dur="500" fill="hold"/>
                                        <p:tgtEl>
                                          <p:spTgt spid="1638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8" name="chimes.wav"/>
                                        </p:tgtEl>
                                      </p:cMediaNode>
                                    </p:audio>
                                  </p:subTnLst>
                                </p:cTn>
                              </p:par>
                            </p:childTnLst>
                          </p:cTn>
                        </p:par>
                        <p:par>
                          <p:cTn id="22" fill="hold">
                            <p:stCondLst>
                              <p:cond delay="1500"/>
                            </p:stCondLst>
                            <p:childTnLst>
                              <p:par>
                                <p:cTn id="23" presetID="1" presetClass="entr" presetSubtype="0" fill="hold" nodeType="afterEffect">
                                  <p:stCondLst>
                                    <p:cond delay="0"/>
                                  </p:stCondLst>
                                  <p:childTnLst>
                                    <p:set>
                                      <p:cBhvr>
                                        <p:cTn id="24" dur="1" fill="hold">
                                          <p:stCondLst>
                                            <p:cond delay="499"/>
                                          </p:stCondLst>
                                        </p:cTn>
                                        <p:tgtEl>
                                          <p:spTgt spid="16386"/>
                                        </p:tgtEl>
                                        <p:attrNameLst>
                                          <p:attrName>style.visibility</p:attrName>
                                        </p:attrNameLst>
                                      </p:cBhvr>
                                      <p:to>
                                        <p:strVal val="visible"/>
                                      </p:to>
                                    </p:set>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16388"/>
                                        </p:tgtEl>
                                        <p:attrNameLst>
                                          <p:attrName>style.visibility</p:attrName>
                                        </p:attrNameLst>
                                      </p:cBhvr>
                                      <p:to>
                                        <p:strVal val="visible"/>
                                      </p:to>
                                    </p:set>
                                    <p:anim calcmode="lin" valueType="num">
                                      <p:cBhvr additive="base">
                                        <p:cTn id="28" dur="500" fill="hold"/>
                                        <p:tgtEl>
                                          <p:spTgt spid="16388"/>
                                        </p:tgtEl>
                                        <p:attrNameLst>
                                          <p:attrName>ppt_x</p:attrName>
                                        </p:attrNameLst>
                                      </p:cBhvr>
                                      <p:tavLst>
                                        <p:tav tm="0">
                                          <p:val>
                                            <p:strVal val="#ppt_x"/>
                                          </p:val>
                                        </p:tav>
                                        <p:tav tm="100000">
                                          <p:val>
                                            <p:strVal val="#ppt_x"/>
                                          </p:val>
                                        </p:tav>
                                      </p:tavLst>
                                    </p:anim>
                                    <p:anim calcmode="lin" valueType="num">
                                      <p:cBhvr additive="base">
                                        <p:cTn id="29" dur="500" fill="hold"/>
                                        <p:tgtEl>
                                          <p:spTgt spid="1638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8"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P spid="1639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83" name="组合 15382"/>
          <p:cNvGrpSpPr/>
          <p:nvPr/>
        </p:nvGrpSpPr>
        <p:grpSpPr>
          <a:xfrm>
            <a:off x="0" y="1588"/>
            <a:ext cx="9132888" cy="6845300"/>
            <a:chOff x="0" y="1"/>
            <a:chExt cx="5753" cy="4312"/>
          </a:xfrm>
        </p:grpSpPr>
        <p:sp>
          <p:nvSpPr>
            <p:cNvPr id="15385" name="任意多边形 15384"/>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5384" name="任意多边形 15383"/>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5381" name="矩形 15380"/>
          <p:cNvSpPr/>
          <p:nvPr/>
        </p:nvSpPr>
        <p:spPr>
          <a:xfrm>
            <a:off x="6553200" y="6248400"/>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5380" name="图片 15379" descr="top"/>
          <p:cNvPicPr>
            <a:picLocks noChangeAspect="1"/>
          </p:cNvPicPr>
          <p:nvPr/>
        </p:nvPicPr>
        <p:blipFill>
          <a:blip r:embed="rId1"/>
          <a:stretch>
            <a:fillRect/>
          </a:stretch>
        </p:blipFill>
        <p:spPr>
          <a:xfrm>
            <a:off x="381000" y="381000"/>
            <a:ext cx="8534400" cy="242888"/>
          </a:xfrm>
          <a:prstGeom prst="rect">
            <a:avLst/>
          </a:prstGeom>
          <a:noFill/>
          <a:ln w="9525">
            <a:noFill/>
          </a:ln>
        </p:spPr>
      </p:pic>
      <p:pic>
        <p:nvPicPr>
          <p:cNvPr id="15379" name="图片 15378" descr="arrow34">
            <a:hlinkClick r:id="" action="ppaction://hlinkshowjump?jump=previousslide"/>
          </p:cNvPr>
          <p:cNvPicPr>
            <a:picLocks noChangeAspect="1"/>
          </p:cNvPicPr>
          <p:nvPr/>
        </p:nvPicPr>
        <p:blipFill>
          <a:blip r:embed="rId2"/>
          <a:stretch>
            <a:fillRect/>
          </a:stretch>
        </p:blipFill>
        <p:spPr>
          <a:xfrm>
            <a:off x="7434263" y="6305550"/>
            <a:ext cx="514350" cy="354013"/>
          </a:xfrm>
          <a:prstGeom prst="rect">
            <a:avLst/>
          </a:prstGeom>
          <a:noFill/>
          <a:ln w="9525">
            <a:noFill/>
          </a:ln>
        </p:spPr>
      </p:pic>
      <p:pic>
        <p:nvPicPr>
          <p:cNvPr id="15378" name="图片 15377" descr="arrow35">
            <a:hlinkClick r:id="" action="ppaction://hlinkshowjump?jump=nextslide"/>
          </p:cNvPr>
          <p:cNvPicPr>
            <a:picLocks noChangeAspect="1"/>
          </p:cNvPicPr>
          <p:nvPr/>
        </p:nvPicPr>
        <p:blipFill>
          <a:blip r:embed="rId3"/>
          <a:stretch>
            <a:fillRect/>
          </a:stretch>
        </p:blipFill>
        <p:spPr>
          <a:xfrm>
            <a:off x="8401050" y="6305550"/>
            <a:ext cx="514350" cy="354013"/>
          </a:xfrm>
          <a:prstGeom prst="rect">
            <a:avLst/>
          </a:prstGeom>
          <a:noFill/>
          <a:ln w="9525">
            <a:noFill/>
          </a:ln>
        </p:spPr>
      </p:pic>
      <p:sp>
        <p:nvSpPr>
          <p:cNvPr id="15376" name="矩形 15375"/>
          <p:cNvSpPr/>
          <p:nvPr/>
        </p:nvSpPr>
        <p:spPr>
          <a:xfrm>
            <a:off x="685800" y="152400"/>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5375" name="文本框 15374"/>
          <p:cNvSpPr txBox="1"/>
          <p:nvPr/>
        </p:nvSpPr>
        <p:spPr>
          <a:xfrm>
            <a:off x="365125" y="717550"/>
            <a:ext cx="4664075" cy="1552575"/>
          </a:xfrm>
          <a:prstGeom prst="rect">
            <a:avLst/>
          </a:prstGeom>
          <a:noFill/>
          <a:ln w="28575">
            <a:noFill/>
          </a:ln>
        </p:spPr>
        <p:txBody>
          <a:bodyPr>
            <a:spAutoFit/>
          </a:bodyPr>
          <a:p>
            <a:pPr algn="just"/>
            <a:r>
              <a:rPr lang="zh-CN" altLang="en-US" sz="2400" b="1" dirty="0">
                <a:solidFill>
                  <a:srgbClr val="000099"/>
                </a:solidFill>
                <a:latin typeface="Times New Roman" panose="02020603050405020304" pitchFamily="18" charset="0"/>
              </a:rPr>
              <a:t>　　</a:t>
            </a:r>
            <a:r>
              <a:rPr lang="en-US" altLang="zh-CN" sz="2400" b="1" dirty="0">
                <a:solidFill>
                  <a:srgbClr val="000099"/>
                </a:solidFill>
                <a:latin typeface="Times New Roman" panose="02020603050405020304" pitchFamily="18" charset="0"/>
              </a:rPr>
              <a:t>④</a:t>
            </a:r>
            <a:r>
              <a:rPr lang="zh-CN" altLang="en-US" sz="2400" b="1" dirty="0">
                <a:solidFill>
                  <a:srgbClr val="000099"/>
                </a:solidFill>
                <a:latin typeface="Times New Roman" panose="02020603050405020304" pitchFamily="18" charset="0"/>
              </a:rPr>
              <a:t>确定激励函数和输出函数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根据二进制状态表和</a:t>
            </a:r>
            <a:r>
              <a:rPr lang="en-US" altLang="zh-CN" sz="2400">
                <a:latin typeface="Times New Roman" panose="02020603050405020304" pitchFamily="18" charset="0"/>
                <a:ea typeface="ˎ̥"/>
              </a:rPr>
              <a:t>J-K</a:t>
            </a:r>
            <a:r>
              <a:rPr lang="zh-CN" altLang="en-US" sz="2400" dirty="0">
                <a:latin typeface="Times New Roman" panose="02020603050405020304" pitchFamily="18" charset="0"/>
              </a:rPr>
              <a:t>触发器的激励表，可列出激励函数和输出函数真值表如下表所示。</a:t>
            </a:r>
            <a:endParaRPr lang="zh-CN" altLang="en-US" dirty="0">
              <a:latin typeface="Arial" panose="020B0604020202020204" pitchFamily="34" charset="0"/>
            </a:endParaRPr>
          </a:p>
        </p:txBody>
      </p:sp>
      <p:grpSp>
        <p:nvGrpSpPr>
          <p:cNvPr id="15372" name="组合 15371"/>
          <p:cNvGrpSpPr/>
          <p:nvPr/>
        </p:nvGrpSpPr>
        <p:grpSpPr>
          <a:xfrm>
            <a:off x="228600" y="3294063"/>
            <a:ext cx="5418138" cy="3563937"/>
            <a:chOff x="144" y="2075"/>
            <a:chExt cx="3413" cy="2245"/>
          </a:xfrm>
        </p:grpSpPr>
        <p:pic>
          <p:nvPicPr>
            <p:cNvPr id="15374" name="图片 15373" descr="BIAO5-31c"/>
            <p:cNvPicPr>
              <a:picLocks noChangeAspect="1"/>
            </p:cNvPicPr>
            <p:nvPr/>
          </p:nvPicPr>
          <p:blipFill>
            <a:blip r:embed="rId4">
              <a:lum bright="-100000"/>
            </a:blip>
            <a:stretch>
              <a:fillRect/>
            </a:stretch>
          </p:blipFill>
          <p:spPr>
            <a:xfrm>
              <a:off x="144" y="2075"/>
              <a:ext cx="3413" cy="2245"/>
            </a:xfrm>
            <a:prstGeom prst="rect">
              <a:avLst/>
            </a:prstGeom>
            <a:noFill/>
            <a:ln w="9525">
              <a:noFill/>
            </a:ln>
          </p:spPr>
        </p:pic>
        <p:sp>
          <p:nvSpPr>
            <p:cNvPr id="15373" name="文本框 15372"/>
            <p:cNvSpPr txBox="1"/>
            <p:nvPr/>
          </p:nvSpPr>
          <p:spPr>
            <a:xfrm>
              <a:off x="768" y="2075"/>
              <a:ext cx="2256" cy="250"/>
            </a:xfrm>
            <a:prstGeom prst="rect">
              <a:avLst/>
            </a:prstGeom>
            <a:noFill/>
            <a:ln w="28575">
              <a:noFill/>
            </a:ln>
          </p:spPr>
          <p:txBody>
            <a:bodyPr>
              <a:spAutoFit/>
            </a:bodyPr>
            <a:p>
              <a:r>
                <a:rPr lang="en-US" altLang="zh-CN" sz="2000" dirty="0">
                  <a:latin typeface="Times New Roman" panose="02020603050405020304" pitchFamily="18" charset="0"/>
                  <a:ea typeface="ˎ̥"/>
                </a:rPr>
                <a:t> </a:t>
              </a:r>
              <a:r>
                <a:rPr lang="zh-CN" altLang="en-US" sz="2000" dirty="0">
                  <a:latin typeface="Times New Roman" panose="02020603050405020304" pitchFamily="18" charset="0"/>
                </a:rPr>
                <a:t>激励函数和输出函数真值表</a:t>
              </a:r>
              <a:endParaRPr lang="zh-CN" altLang="en-US" dirty="0">
                <a:latin typeface="Arial" panose="020B0604020202020204" pitchFamily="34" charset="0"/>
              </a:endParaRPr>
            </a:p>
          </p:txBody>
        </p:sp>
      </p:grpSp>
      <p:pic>
        <p:nvPicPr>
          <p:cNvPr id="15371" name="图片 15370" descr="BIAO5-30c"/>
          <p:cNvPicPr>
            <a:picLocks noChangeAspect="1"/>
          </p:cNvPicPr>
          <p:nvPr/>
        </p:nvPicPr>
        <p:blipFill>
          <a:blip r:embed="rId5"/>
          <a:stretch>
            <a:fillRect/>
          </a:stretch>
        </p:blipFill>
        <p:spPr>
          <a:xfrm>
            <a:off x="5334000" y="838200"/>
            <a:ext cx="3810000" cy="2497138"/>
          </a:xfrm>
          <a:prstGeom prst="rect">
            <a:avLst/>
          </a:prstGeom>
          <a:noFill/>
          <a:ln w="9525">
            <a:noFill/>
          </a:ln>
        </p:spPr>
      </p:pic>
      <p:grpSp>
        <p:nvGrpSpPr>
          <p:cNvPr id="15364" name="组合 15363"/>
          <p:cNvGrpSpPr/>
          <p:nvPr/>
        </p:nvGrpSpPr>
        <p:grpSpPr>
          <a:xfrm>
            <a:off x="6477000" y="3505200"/>
            <a:ext cx="2438400" cy="2743200"/>
            <a:chOff x="720" y="2592"/>
            <a:chExt cx="1536" cy="1728"/>
          </a:xfrm>
        </p:grpSpPr>
        <p:sp>
          <p:nvSpPr>
            <p:cNvPr id="15370" name="直接连接符 15369"/>
            <p:cNvSpPr/>
            <p:nvPr/>
          </p:nvSpPr>
          <p:spPr>
            <a:xfrm>
              <a:off x="720" y="2928"/>
              <a:ext cx="1536" cy="0"/>
            </a:xfrm>
            <a:prstGeom prst="line">
              <a:avLst/>
            </a:prstGeom>
            <a:ln w="28575" cap="flat" cmpd="sng">
              <a:solidFill>
                <a:schemeClr val="tx1"/>
              </a:solidFill>
              <a:prstDash val="solid"/>
              <a:headEnd type="none" w="med" len="med"/>
              <a:tailEnd type="none" w="sm" len="lg"/>
            </a:ln>
          </p:spPr>
        </p:sp>
        <p:sp>
          <p:nvSpPr>
            <p:cNvPr id="15369" name="直接连接符 15368"/>
            <p:cNvSpPr/>
            <p:nvPr/>
          </p:nvSpPr>
          <p:spPr>
            <a:xfrm flipH="1">
              <a:off x="1488" y="2640"/>
              <a:ext cx="0" cy="1680"/>
            </a:xfrm>
            <a:prstGeom prst="line">
              <a:avLst/>
            </a:prstGeom>
            <a:ln w="28575" cap="flat" cmpd="sng">
              <a:solidFill>
                <a:schemeClr val="tx1"/>
              </a:solidFill>
              <a:prstDash val="solid"/>
              <a:headEnd type="none" w="med" len="med"/>
              <a:tailEnd type="none" w="sm" len="lg"/>
            </a:ln>
          </p:spPr>
        </p:sp>
        <p:sp>
          <p:nvSpPr>
            <p:cNvPr id="15368" name="文本框 15367"/>
            <p:cNvSpPr txBox="1"/>
            <p:nvPr/>
          </p:nvSpPr>
          <p:spPr>
            <a:xfrm>
              <a:off x="768" y="2592"/>
              <a:ext cx="672" cy="288"/>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QQ</a:t>
              </a:r>
              <a:r>
                <a:rPr lang="en-US" altLang="zh-CN" sz="2400" baseline="30000">
                  <a:latin typeface="Times New Roman" panose="02020603050405020304" pitchFamily="18" charset="0"/>
                  <a:ea typeface="ˎ̥"/>
                </a:rPr>
                <a:t>(n+1)</a:t>
              </a:r>
              <a:endParaRPr lang="en-US" altLang="zh-CN">
                <a:latin typeface="Arial" panose="020B0604020202020204" pitchFamily="34" charset="0"/>
              </a:endParaRPr>
            </a:p>
          </p:txBody>
        </p:sp>
        <p:sp>
          <p:nvSpPr>
            <p:cNvPr id="15367" name="文本框 15366"/>
            <p:cNvSpPr txBox="1"/>
            <p:nvPr/>
          </p:nvSpPr>
          <p:spPr>
            <a:xfrm>
              <a:off x="1680" y="2592"/>
              <a:ext cx="480" cy="288"/>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J K</a:t>
              </a:r>
              <a:endParaRPr lang="en-US" altLang="zh-CN">
                <a:latin typeface="Arial" panose="020B0604020202020204" pitchFamily="34" charset="0"/>
              </a:endParaRPr>
            </a:p>
          </p:txBody>
        </p:sp>
        <p:sp>
          <p:nvSpPr>
            <p:cNvPr id="15366" name="文本框 15365"/>
            <p:cNvSpPr txBox="1"/>
            <p:nvPr/>
          </p:nvSpPr>
          <p:spPr>
            <a:xfrm>
              <a:off x="816" y="2976"/>
              <a:ext cx="480" cy="1323"/>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0 0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01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10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11 </a:t>
              </a:r>
              <a:endParaRPr lang="en-US" altLang="zh-CN">
                <a:latin typeface="Arial" panose="020B0604020202020204" pitchFamily="34" charset="0"/>
              </a:endParaRPr>
            </a:p>
          </p:txBody>
        </p:sp>
        <p:sp>
          <p:nvSpPr>
            <p:cNvPr id="15365" name="文本框 15364"/>
            <p:cNvSpPr txBox="1"/>
            <p:nvPr/>
          </p:nvSpPr>
          <p:spPr>
            <a:xfrm>
              <a:off x="1632" y="2964"/>
              <a:ext cx="528" cy="1323"/>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0 d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1 d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d 1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d 0</a:t>
              </a:r>
              <a:endParaRPr lang="en-US" altLang="zh-CN">
                <a:latin typeface="Arial" panose="020B0604020202020204" pitchFamily="34" charset="0"/>
              </a:endParaRPr>
            </a:p>
          </p:txBody>
        </p:sp>
      </p:grpSp>
      <p:sp>
        <p:nvSpPr>
          <p:cNvPr id="15363" name="任意多边形 15362"/>
          <p:cNvSpPr/>
          <p:nvPr/>
        </p:nvSpPr>
        <p:spPr>
          <a:xfrm rot="-10776983">
            <a:off x="4419600" y="2743200"/>
            <a:ext cx="762000" cy="609600"/>
          </a:xfrm>
          <a:custGeom>
            <a:avLst/>
            <a:gdLst>
              <a:gd name="txL" fmla="*/ 0 w 21600"/>
              <a:gd name="txT" fmla="*/ 14400 h 21600"/>
              <a:gd name="txR" fmla="*/ 18514 w 21600"/>
              <a:gd name="txB" fmla="*/ 21600 h 21600"/>
            </a:gdLst>
            <a:ahLst/>
            <a:cxnLst>
              <a:cxn ang="270">
                <a:pos x="15428" y="0"/>
              </a:cxn>
              <a:cxn ang="180">
                <a:pos x="9257" y="7200"/>
              </a:cxn>
              <a:cxn ang="180">
                <a:pos x="0" y="18000"/>
              </a:cxn>
              <a:cxn ang="90">
                <a:pos x="9257" y="21600"/>
              </a:cxn>
              <a:cxn ang="0">
                <a:pos x="18514" y="15000"/>
              </a:cxn>
              <a:cxn ang="0">
                <a:pos x="21600" y="7200"/>
              </a:cxn>
            </a:cxnLst>
            <a:rect l="txL" t="txT" r="txR" b="txB"/>
            <a:pathLst>
              <a:path w="21600" h="21600">
                <a:moveTo>
                  <a:pt x="15428"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6699FF"/>
          </a:solidFill>
          <a:ln w="28575" cap="flat" cmpd="sng">
            <a:solidFill>
              <a:schemeClr val="tx1"/>
            </a:solidFill>
            <a:prstDash val="solid"/>
            <a:miter/>
            <a:headEnd type="none" w="med" len="med"/>
            <a:tailEnd type="none" w="sm" len="lg"/>
          </a:ln>
        </p:spPr>
        <p:txBody>
          <a:bodyPr/>
          <a:p>
            <a:endParaRPr lang="zh-CN" altLang="en-US"/>
          </a:p>
        </p:txBody>
      </p:sp>
      <p:sp>
        <p:nvSpPr>
          <p:cNvPr id="15362" name="燕尾形箭头 15361"/>
          <p:cNvSpPr/>
          <p:nvPr/>
        </p:nvSpPr>
        <p:spPr>
          <a:xfrm rot="-10800000">
            <a:off x="5867400" y="4800600"/>
            <a:ext cx="762000" cy="457200"/>
          </a:xfrm>
          <a:prstGeom prst="notchedRightArrow">
            <a:avLst>
              <a:gd name="adj1" fmla="val 50000"/>
              <a:gd name="adj2" fmla="val 41666"/>
            </a:avLst>
          </a:prstGeom>
          <a:solidFill>
            <a:srgbClr val="6699FF"/>
          </a:solidFill>
          <a:ln w="28575" cap="flat" cmpd="sng">
            <a:solidFill>
              <a:schemeClr val="tx1"/>
            </a:solidFill>
            <a:prstDash val="solid"/>
            <a:miter/>
            <a:headEnd type="none" w="med" len="med"/>
            <a:tailEnd type="none" w="sm"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5375"/>
                                        </p:tgtEl>
                                        <p:attrNameLst>
                                          <p:attrName>style.visibility</p:attrName>
                                        </p:attrNameLst>
                                      </p:cBhvr>
                                      <p:to>
                                        <p:strVal val="visible"/>
                                      </p:to>
                                    </p:set>
                                    <p:animEffect transition="in" filter="slide(fromTop)">
                                      <p:cBhvr>
                                        <p:cTn id="7" dur="500"/>
                                        <p:tgtEl>
                                          <p:spTgt spid="15375"/>
                                        </p:tgtEl>
                                      </p:cBhvr>
                                    </p:animEffect>
                                  </p:childTnLst>
                                  <p:subTnLst>
                                    <p:audio>
                                      <p:cMediaNode>
                                        <p:cTn display="0" masterRel="sameClick">
                                          <p:stCondLst>
                                            <p:cond evt="begin" delay="0">
                                              <p:tn val="5"/>
                                            </p:cond>
                                          </p:stCondLst>
                                          <p:endCondLst>
                                            <p:cond evt="onStopAudio" delay="0">
                                              <p:tgtEl>
                                                <p:sldTgt/>
                                              </p:tgtEl>
                                            </p:cond>
                                          </p:endCondLst>
                                        </p:cTn>
                                        <p:tgtEl>
                                          <p:sndTgt r:embed="rId6" name="projctor.wav"/>
                                        </p:tgtEl>
                                      </p:cMediaNode>
                                    </p:audio>
                                  </p:sub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5371"/>
                                        </p:tgtEl>
                                        <p:attrNameLst>
                                          <p:attrName>style.visibility</p:attrName>
                                        </p:attrNameLst>
                                      </p:cBhvr>
                                      <p:to>
                                        <p:strVal val="visible"/>
                                      </p:to>
                                    </p:set>
                                    <p:anim calcmode="lin" valueType="num">
                                      <p:cBhvr additive="base">
                                        <p:cTn id="11" dur="500" fill="hold"/>
                                        <p:tgtEl>
                                          <p:spTgt spid="15371"/>
                                        </p:tgtEl>
                                        <p:attrNameLst>
                                          <p:attrName>ppt_x</p:attrName>
                                        </p:attrNameLst>
                                      </p:cBhvr>
                                      <p:tavLst>
                                        <p:tav tm="0">
                                          <p:val>
                                            <p:strVal val="#ppt_x"/>
                                          </p:val>
                                        </p:tav>
                                        <p:tav tm="100000">
                                          <p:val>
                                            <p:strVal val="#ppt_x"/>
                                          </p:val>
                                        </p:tav>
                                      </p:tavLst>
                                    </p:anim>
                                    <p:anim calcmode="lin" valueType="num">
                                      <p:cBhvr additive="base">
                                        <p:cTn id="12" dur="500" fill="hold"/>
                                        <p:tgtEl>
                                          <p:spTgt spid="1537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7" name="chimes.wav"/>
                                        </p:tgtEl>
                                      </p:cMediaNode>
                                    </p:audio>
                                  </p:sub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5364"/>
                                        </p:tgtEl>
                                        <p:attrNameLst>
                                          <p:attrName>style.visibility</p:attrName>
                                        </p:attrNameLst>
                                      </p:cBhvr>
                                      <p:to>
                                        <p:strVal val="visible"/>
                                      </p:to>
                                    </p:set>
                                    <p:anim calcmode="lin" valueType="num">
                                      <p:cBhvr additive="base">
                                        <p:cTn id="16" dur="500" fill="hold"/>
                                        <p:tgtEl>
                                          <p:spTgt spid="15364"/>
                                        </p:tgtEl>
                                        <p:attrNameLst>
                                          <p:attrName>ppt_x</p:attrName>
                                        </p:attrNameLst>
                                      </p:cBhvr>
                                      <p:tavLst>
                                        <p:tav tm="0">
                                          <p:val>
                                            <p:strVal val="#ppt_x"/>
                                          </p:val>
                                        </p:tav>
                                        <p:tav tm="100000">
                                          <p:val>
                                            <p:strVal val="#ppt_x"/>
                                          </p:val>
                                        </p:tav>
                                      </p:tavLst>
                                    </p:anim>
                                    <p:anim calcmode="lin" valueType="num">
                                      <p:cBhvr additive="base">
                                        <p:cTn id="17" dur="500" fill="hold"/>
                                        <p:tgtEl>
                                          <p:spTgt spid="1536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7" name="chimes.wav"/>
                                        </p:tgtEl>
                                      </p:cMediaNode>
                                    </p:audio>
                                  </p:sub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499"/>
                                          </p:stCondLst>
                                        </p:cTn>
                                        <p:tgtEl>
                                          <p:spTgt spid="15363"/>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499"/>
                                          </p:stCondLst>
                                        </p:cTn>
                                        <p:tgtEl>
                                          <p:spTgt spid="15362"/>
                                        </p:tgtEl>
                                        <p:attrNameLst>
                                          <p:attrName>style.visibility</p:attrName>
                                        </p:attrNameLst>
                                      </p:cBhvr>
                                      <p:to>
                                        <p:strVal val="visible"/>
                                      </p:to>
                                    </p:set>
                                  </p:childTnLst>
                                </p:cTn>
                              </p:par>
                            </p:childTnLst>
                          </p:cTn>
                        </p:par>
                        <p:par>
                          <p:cTn id="24" fill="hold">
                            <p:stCondLst>
                              <p:cond delay="2500"/>
                            </p:stCondLst>
                            <p:childTnLst>
                              <p:par>
                                <p:cTn id="25" presetID="2" presetClass="entr" presetSubtype="8" fill="hold" nodeType="afterEffect">
                                  <p:stCondLst>
                                    <p:cond delay="0"/>
                                  </p:stCondLst>
                                  <p:childTnLst>
                                    <p:set>
                                      <p:cBhvr>
                                        <p:cTn id="26" dur="1" fill="hold">
                                          <p:stCondLst>
                                            <p:cond delay="0"/>
                                          </p:stCondLst>
                                        </p:cTn>
                                        <p:tgtEl>
                                          <p:spTgt spid="15372"/>
                                        </p:tgtEl>
                                        <p:attrNameLst>
                                          <p:attrName>style.visibility</p:attrName>
                                        </p:attrNameLst>
                                      </p:cBhvr>
                                      <p:to>
                                        <p:strVal val="visible"/>
                                      </p:to>
                                    </p:set>
                                    <p:anim calcmode="lin" valueType="num">
                                      <p:cBhvr additive="base">
                                        <p:cTn id="27" dur="500" fill="hold"/>
                                        <p:tgtEl>
                                          <p:spTgt spid="15372"/>
                                        </p:tgtEl>
                                        <p:attrNameLst>
                                          <p:attrName>ppt_x</p:attrName>
                                        </p:attrNameLst>
                                      </p:cBhvr>
                                      <p:tavLst>
                                        <p:tav tm="0">
                                          <p:val>
                                            <p:strVal val="0-#ppt_w/2"/>
                                          </p:val>
                                        </p:tav>
                                        <p:tav tm="100000">
                                          <p:val>
                                            <p:strVal val="#ppt_x"/>
                                          </p:val>
                                        </p:tav>
                                      </p:tavLst>
                                    </p:anim>
                                    <p:anim calcmode="lin" valueType="num">
                                      <p:cBhvr additive="base">
                                        <p:cTn id="28" dur="500" fill="hold"/>
                                        <p:tgtEl>
                                          <p:spTgt spid="1537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7"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49" name="组合 14348"/>
          <p:cNvGrpSpPr/>
          <p:nvPr/>
        </p:nvGrpSpPr>
        <p:grpSpPr>
          <a:xfrm>
            <a:off x="6350" y="6350"/>
            <a:ext cx="9132888" cy="6845300"/>
            <a:chOff x="0" y="1"/>
            <a:chExt cx="5753" cy="4312"/>
          </a:xfrm>
        </p:grpSpPr>
        <p:sp>
          <p:nvSpPr>
            <p:cNvPr id="14351" name="任意多边形 14350"/>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4350" name="任意多边形 14349"/>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4347" name="矩形 14346"/>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4346" name="图片 14345"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4345" name="图片 14344"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4344" name="图片 14343"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4342" name="矩形 14341"/>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4341" name="文本框 14340"/>
          <p:cNvSpPr txBox="1"/>
          <p:nvPr/>
        </p:nvSpPr>
        <p:spPr>
          <a:xfrm>
            <a:off x="311150" y="919163"/>
            <a:ext cx="8550275" cy="822325"/>
          </a:xfrm>
          <a:prstGeom prst="rect">
            <a:avLst/>
          </a:prstGeom>
          <a:noFill/>
          <a:ln w="28575">
            <a:noFill/>
          </a:ln>
        </p:spPr>
        <p:txBody>
          <a:bodyPr>
            <a:spAutoFit/>
          </a:bodyPr>
          <a:p>
            <a:pPr algn="just"/>
            <a:r>
              <a:rPr lang="zh-CN" altLang="en-US" sz="2400" dirty="0">
                <a:latin typeface="Times New Roman" panose="02020603050405020304" pitchFamily="18" charset="0"/>
              </a:rPr>
              <a:t>　　用卡诺图对激励函数和输出函数化简后，可得到其最简表达式如下：</a:t>
            </a:r>
            <a:endParaRPr lang="zh-CN" altLang="en-US" dirty="0">
              <a:latin typeface="Arial" panose="020B0604020202020204" pitchFamily="34" charset="0"/>
            </a:endParaRPr>
          </a:p>
        </p:txBody>
      </p:sp>
      <p:graphicFrame>
        <p:nvGraphicFramePr>
          <p:cNvPr id="14340" name="对象 14339"/>
          <p:cNvGraphicFramePr/>
          <p:nvPr/>
        </p:nvGraphicFramePr>
        <p:xfrm>
          <a:off x="615950" y="1985963"/>
          <a:ext cx="4494213" cy="1498600"/>
        </p:xfrm>
        <a:graphic>
          <a:graphicData uri="http://schemas.openxmlformats.org/presentationml/2006/ole">
            <mc:AlternateContent xmlns:mc="http://schemas.openxmlformats.org/markup-compatibility/2006">
              <mc:Choice xmlns:v="urn:schemas-microsoft-com:vml" Requires="v">
                <p:oleObj spid="_x0000_s3090" name="" r:id="rId4" imgW="4495800" imgH="1498600" progId="Equation.3">
                  <p:embed/>
                </p:oleObj>
              </mc:Choice>
              <mc:Fallback>
                <p:oleObj name="" r:id="rId4" imgW="4495800" imgH="1498600" progId="Equation.3">
                  <p:embed/>
                  <p:pic>
                    <p:nvPicPr>
                      <p:cNvPr id="0" name="图片 3089"/>
                      <p:cNvPicPr/>
                      <p:nvPr/>
                    </p:nvPicPr>
                    <p:blipFill>
                      <a:blip r:embed="rId5"/>
                      <a:stretch>
                        <a:fillRect/>
                      </a:stretch>
                    </p:blipFill>
                    <p:spPr>
                      <a:xfrm>
                        <a:off x="615950" y="1985963"/>
                        <a:ext cx="4494213" cy="1498600"/>
                      </a:xfrm>
                      <a:prstGeom prst="rect">
                        <a:avLst/>
                      </a:prstGeom>
                      <a:noFill/>
                      <a:ln w="38100">
                        <a:noFill/>
                        <a:miter/>
                      </a:ln>
                    </p:spPr>
                  </p:pic>
                </p:oleObj>
              </mc:Fallback>
            </mc:AlternateContent>
          </a:graphicData>
        </a:graphic>
      </p:graphicFrame>
      <p:sp>
        <p:nvSpPr>
          <p:cNvPr id="14339" name="文本框 14338"/>
          <p:cNvSpPr txBox="1"/>
          <p:nvPr/>
        </p:nvSpPr>
        <p:spPr>
          <a:xfrm>
            <a:off x="387350" y="4119563"/>
            <a:ext cx="4038600" cy="1917700"/>
          </a:xfrm>
          <a:prstGeom prst="rect">
            <a:avLst/>
          </a:prstGeom>
          <a:noFill/>
          <a:ln w="28575">
            <a:noFill/>
          </a:ln>
        </p:spPr>
        <p:txBody>
          <a:bodyPr>
            <a:spAutoFit/>
          </a:bodyPr>
          <a:p>
            <a:r>
              <a:rPr lang="zh-CN" altLang="en-US" sz="2400" b="1" dirty="0">
                <a:latin typeface="Times New Roman" panose="02020603050405020304" pitchFamily="18" charset="0"/>
              </a:rPr>
              <a:t>　　</a:t>
            </a:r>
            <a:r>
              <a:rPr lang="en-US" altLang="zh-CN" sz="2400" b="1" dirty="0">
                <a:solidFill>
                  <a:schemeClr val="accent1"/>
                </a:solidFill>
                <a:latin typeface="Times New Roman" panose="02020603050405020304" pitchFamily="18" charset="0"/>
              </a:rPr>
              <a:t>⑤</a:t>
            </a:r>
            <a:r>
              <a:rPr lang="zh-CN" altLang="en-US" sz="2400" b="1" dirty="0">
                <a:solidFill>
                  <a:schemeClr val="accent1"/>
                </a:solidFill>
                <a:latin typeface="Times New Roman" panose="02020603050405020304" pitchFamily="18" charset="0"/>
              </a:rPr>
              <a:t>画逻辑电路图 </a:t>
            </a:r>
            <a:endParaRPr lang="zh-CN" altLang="en-US" sz="2400" dirty="0">
              <a:latin typeface="Times New Roman" panose="02020603050405020304" pitchFamily="18" charset="0"/>
            </a:endParaRPr>
          </a:p>
          <a:p>
            <a:r>
              <a:rPr lang="zh-CN" altLang="en-US" sz="2400" dirty="0">
                <a:latin typeface="Times New Roman" panose="02020603050405020304" pitchFamily="18" charset="0"/>
              </a:rPr>
              <a:t>　　根据输出函数和激励函数表达式，可画出</a:t>
            </a:r>
            <a:r>
              <a:rPr lang="zh-CN" altLang="en-US" sz="2400" dirty="0">
                <a:latin typeface="Times New Roman" panose="02020603050405020304" pitchFamily="18" charset="0"/>
                <a:ea typeface="ˎ̥"/>
              </a:rPr>
              <a:t>“</a:t>
            </a:r>
            <a:r>
              <a:rPr lang="en-US" altLang="zh-CN" sz="2400">
                <a:latin typeface="Times New Roman" panose="02020603050405020304" pitchFamily="18" charset="0"/>
                <a:ea typeface="ˎ̥"/>
              </a:rPr>
              <a:t>101”</a:t>
            </a:r>
            <a:r>
              <a:rPr lang="zh-CN" altLang="en-US" sz="2400" dirty="0">
                <a:latin typeface="Times New Roman" panose="02020603050405020304" pitchFamily="18" charset="0"/>
              </a:rPr>
              <a:t>序 列检测器的逻辑电路图如右图所示。</a:t>
            </a:r>
            <a:endParaRPr lang="zh-CN" altLang="en-US" dirty="0">
              <a:latin typeface="Arial" panose="020B0604020202020204" pitchFamily="34" charset="0"/>
            </a:endParaRPr>
          </a:p>
        </p:txBody>
      </p:sp>
      <p:pic>
        <p:nvPicPr>
          <p:cNvPr id="14338" name="图片 14337" descr="TU5-41"/>
          <p:cNvPicPr>
            <a:picLocks noChangeAspect="1"/>
          </p:cNvPicPr>
          <p:nvPr/>
        </p:nvPicPr>
        <p:blipFill>
          <a:blip r:embed="rId6"/>
          <a:stretch>
            <a:fillRect/>
          </a:stretch>
        </p:blipFill>
        <p:spPr>
          <a:xfrm>
            <a:off x="4883150" y="2366963"/>
            <a:ext cx="4038600" cy="37655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slide(fromLeft)">
                                      <p:cBhvr>
                                        <p:cTn id="7" dur="500"/>
                                        <p:tgtEl>
                                          <p:spTgt spid="14341"/>
                                        </p:tgtEl>
                                      </p:cBhvr>
                                    </p:animEffect>
                                  </p:childTnLst>
                                  <p:subTnLst>
                                    <p:audio>
                                      <p:cMediaNode>
                                        <p:cTn display="0" masterRel="sameClick">
                                          <p:stCondLst>
                                            <p:cond evt="begin" delay="0">
                                              <p:tn val="5"/>
                                            </p:cond>
                                          </p:stCondLst>
                                          <p:endCondLst>
                                            <p:cond evt="onStopAudio" delay="0">
                                              <p:tgtEl>
                                                <p:sldTgt/>
                                              </p:tgtEl>
                                            </p:cond>
                                          </p:endCondLst>
                                        </p:cTn>
                                        <p:tgtEl>
                                          <p:sndTgt r:embed="rId7" name="projctor.wav"/>
                                        </p:tgtEl>
                                      </p:cMediaNode>
                                    </p:audio>
                                  </p:sub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340"/>
                                        </p:tgtEl>
                                        <p:attrNameLst>
                                          <p:attrName>style.visibility</p:attrName>
                                        </p:attrNameLst>
                                      </p:cBhvr>
                                      <p:to>
                                        <p:strVal val="visible"/>
                                      </p:to>
                                    </p:set>
                                    <p:animEffect transition="in" filter="wipe(up)">
                                      <p:cBhvr>
                                        <p:cTn id="11" dur="500"/>
                                        <p:tgtEl>
                                          <p:spTgt spid="14340"/>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4339"/>
                                        </p:tgtEl>
                                        <p:attrNameLst>
                                          <p:attrName>style.visibility</p:attrName>
                                        </p:attrNameLst>
                                      </p:cBhvr>
                                      <p:to>
                                        <p:strVal val="visible"/>
                                      </p:to>
                                    </p:set>
                                    <p:animEffect transition="in" filter="randombar(horizontal)">
                                      <p:cBhvr>
                                        <p:cTn id="16" dur="500"/>
                                        <p:tgtEl>
                                          <p:spTgt spid="14339"/>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4338"/>
                                        </p:tgtEl>
                                        <p:attrNameLst>
                                          <p:attrName>style.visibility</p:attrName>
                                        </p:attrNameLst>
                                      </p:cBhvr>
                                      <p:to>
                                        <p:strVal val="visible"/>
                                      </p:to>
                                    </p:set>
                                    <p:animEffect transition="in" filter="dissolve">
                                      <p:cBhvr>
                                        <p:cTn id="20" dur="500"/>
                                        <p:tgtEl>
                                          <p:spTgt spid="14338"/>
                                        </p:tgtEl>
                                      </p:cBhvr>
                                    </p:animEffect>
                                  </p:childTnLst>
                                  <p:subTnLst>
                                    <p:audio>
                                      <p:cMediaNode>
                                        <p:cTn display="0" masterRel="sameClick">
                                          <p:stCondLst>
                                            <p:cond evt="begin" delay="0">
                                              <p:tn val="18"/>
                                            </p:cond>
                                          </p:stCondLst>
                                          <p:endCondLst>
                                            <p:cond evt="onStopAudio" delay="0">
                                              <p:tgtEl>
                                                <p:sldTgt/>
                                              </p:tgtEl>
                                            </p:cond>
                                          </p:endCondLst>
                                        </p:cTn>
                                        <p:tgtEl>
                                          <p:sndTgt r:embed="rId8"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3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33" name="组合 13332"/>
          <p:cNvGrpSpPr/>
          <p:nvPr/>
        </p:nvGrpSpPr>
        <p:grpSpPr>
          <a:xfrm>
            <a:off x="6350" y="6350"/>
            <a:ext cx="9132888" cy="6845300"/>
            <a:chOff x="0" y="1"/>
            <a:chExt cx="5753" cy="4312"/>
          </a:xfrm>
        </p:grpSpPr>
        <p:sp>
          <p:nvSpPr>
            <p:cNvPr id="13335" name="任意多边形 13334"/>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3334" name="任意多边形 13333"/>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3331" name="矩形 13330"/>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3330" name="图片 13329"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3329" name="图片 13328"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3328" name="图片 13327"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3326" name="矩形 13325"/>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3325" name="文本框 13324"/>
          <p:cNvSpPr txBox="1"/>
          <p:nvPr/>
        </p:nvSpPr>
        <p:spPr>
          <a:xfrm>
            <a:off x="387350" y="842963"/>
            <a:ext cx="8550275" cy="1187450"/>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zh-CN" altLang="en-US" sz="2400" b="1" dirty="0">
                <a:solidFill>
                  <a:srgbClr val="CC3300"/>
                </a:solidFill>
                <a:latin typeface="Times New Roman" panose="02020603050405020304" pitchFamily="18" charset="0"/>
              </a:rPr>
              <a:t>例</a:t>
            </a:r>
            <a:r>
              <a:rPr lang="en-US" altLang="zh-CN" sz="2400" b="1">
                <a:solidFill>
                  <a:srgbClr val="CC3300"/>
                </a:solidFill>
                <a:latin typeface="Times New Roman" panose="02020603050405020304" pitchFamily="18" charset="0"/>
                <a:ea typeface="ˎ̥"/>
              </a:rPr>
              <a:t>3</a:t>
            </a:r>
            <a:r>
              <a:rPr lang="zh-CN" altLang="en-US" sz="2400" b="1" dirty="0">
                <a:solidFill>
                  <a:srgbClr val="CC3300"/>
                </a:solidFill>
                <a:latin typeface="Times New Roman" panose="02020603050405020304" pitchFamily="18" charset="0"/>
              </a:rPr>
              <a:t>　</a:t>
            </a:r>
            <a:r>
              <a:rPr lang="zh-CN" altLang="en-US" sz="2400" dirty="0">
                <a:latin typeface="Times New Roman" panose="02020603050405020304" pitchFamily="18" charset="0"/>
              </a:rPr>
              <a:t>设计一个</a:t>
            </a:r>
            <a:r>
              <a:rPr lang="en-US" altLang="zh-CN" sz="2400">
                <a:latin typeface="Times New Roman" panose="02020603050405020304" pitchFamily="18" charset="0"/>
                <a:ea typeface="ˎ̥"/>
              </a:rPr>
              <a:t>3</a:t>
            </a:r>
            <a:r>
              <a:rPr lang="zh-CN" altLang="en-US" sz="2400" dirty="0">
                <a:latin typeface="Times New Roman" panose="02020603050405020304" pitchFamily="18" charset="0"/>
              </a:rPr>
              <a:t>位二进制码的串行奇偶检测器。该电路从输入端</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串行输入二进制代码，每三位为一组，当三位代码中含</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的个数为偶数时，输出</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产生一</a:t>
            </a:r>
            <a:r>
              <a:rPr lang="zh-CN" altLang="en-US" sz="2400" dirty="0">
                <a:latin typeface="Times New Roman" panose="02020603050405020304" pitchFamily="18" charset="0"/>
                <a:ea typeface="ˎ̥"/>
              </a:rPr>
              <a:t> </a:t>
            </a:r>
            <a:r>
              <a:rPr lang="zh-CN" altLang="en-US" sz="2400" dirty="0">
                <a:latin typeface="Times New Roman" panose="02020603050405020304" pitchFamily="18" charset="0"/>
              </a:rPr>
              <a:t>个</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输出，平时</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输出为</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a:t>
            </a:r>
            <a:endParaRPr lang="zh-CN" altLang="en-US" dirty="0">
              <a:latin typeface="Arial" panose="020B0604020202020204" pitchFamily="34" charset="0"/>
            </a:endParaRPr>
          </a:p>
        </p:txBody>
      </p:sp>
      <p:sp>
        <p:nvSpPr>
          <p:cNvPr id="13324" name="文本框 13323"/>
          <p:cNvSpPr txBox="1"/>
          <p:nvPr/>
        </p:nvSpPr>
        <p:spPr>
          <a:xfrm>
            <a:off x="311150" y="2214563"/>
            <a:ext cx="8550275" cy="1187450"/>
          </a:xfrm>
          <a:prstGeom prst="rect">
            <a:avLst/>
          </a:prstGeom>
          <a:noFill/>
          <a:ln w="28575">
            <a:noFill/>
          </a:ln>
        </p:spPr>
        <p:txBody>
          <a:bodyPr>
            <a:spAutoFit/>
          </a:bodyPr>
          <a:p>
            <a:pPr algn="just"/>
            <a:r>
              <a:rPr lang="zh-CN" altLang="en-US" sz="2400" b="1" dirty="0">
                <a:solidFill>
                  <a:srgbClr val="CC3300"/>
                </a:solidFill>
                <a:latin typeface="Times New Roman" panose="02020603050405020304" pitchFamily="18" charset="0"/>
              </a:rPr>
              <a:t>　　解　</a:t>
            </a:r>
            <a:r>
              <a:rPr lang="zh-CN" altLang="en-US" sz="2400" dirty="0">
                <a:latin typeface="Times New Roman" panose="02020603050405020304" pitchFamily="18" charset="0"/>
              </a:rPr>
              <a:t>代码检测器的特点是输入信号是按位分组的，每组的检测过程相同，即一组检测完后，电路回到初始状态，接着进行下一组的检测。</a:t>
            </a:r>
            <a:endParaRPr lang="zh-CN" altLang="en-US" dirty="0">
              <a:latin typeface="Arial" panose="020B0604020202020204" pitchFamily="34" charset="0"/>
            </a:endParaRPr>
          </a:p>
        </p:txBody>
      </p:sp>
      <p:grpSp>
        <p:nvGrpSpPr>
          <p:cNvPr id="13315" name="组合 13314"/>
          <p:cNvGrpSpPr/>
          <p:nvPr/>
        </p:nvGrpSpPr>
        <p:grpSpPr>
          <a:xfrm>
            <a:off x="844550" y="3586163"/>
            <a:ext cx="6553200" cy="1828800"/>
            <a:chOff x="192" y="2400"/>
            <a:chExt cx="4128" cy="1152"/>
          </a:xfrm>
        </p:grpSpPr>
        <p:sp>
          <p:nvSpPr>
            <p:cNvPr id="13323" name="矩形 13322"/>
            <p:cNvSpPr/>
            <p:nvPr/>
          </p:nvSpPr>
          <p:spPr>
            <a:xfrm>
              <a:off x="2112" y="2400"/>
              <a:ext cx="1152" cy="720"/>
            </a:xfrm>
            <a:prstGeom prst="rect">
              <a:avLst/>
            </a:prstGeom>
            <a:noFill/>
            <a:ln w="28575" cap="flat" cmpd="sng">
              <a:solidFill>
                <a:schemeClr val="tx1"/>
              </a:solidFill>
              <a:prstDash val="solid"/>
              <a:miter/>
              <a:headEnd type="none" w="med" len="med"/>
              <a:tailEnd type="none" w="sm" len="lg"/>
            </a:ln>
          </p:spPr>
          <p:txBody>
            <a:bodyPr/>
            <a:p>
              <a:endParaRPr lang="zh-CN" altLang="en-US"/>
            </a:p>
          </p:txBody>
        </p:sp>
        <p:sp>
          <p:nvSpPr>
            <p:cNvPr id="13322" name="直接连接符 13321"/>
            <p:cNvSpPr/>
            <p:nvPr/>
          </p:nvSpPr>
          <p:spPr>
            <a:xfrm>
              <a:off x="1476" y="2748"/>
              <a:ext cx="624" cy="0"/>
            </a:xfrm>
            <a:prstGeom prst="line">
              <a:avLst/>
            </a:prstGeom>
            <a:ln w="28575" cap="flat" cmpd="sng">
              <a:solidFill>
                <a:schemeClr val="tx1"/>
              </a:solidFill>
              <a:prstDash val="solid"/>
              <a:headEnd type="none" w="med" len="med"/>
              <a:tailEnd type="triangle" w="sm" len="lg"/>
            </a:ln>
          </p:spPr>
        </p:sp>
        <p:sp>
          <p:nvSpPr>
            <p:cNvPr id="13321" name="直接连接符 13320"/>
            <p:cNvSpPr/>
            <p:nvPr/>
          </p:nvSpPr>
          <p:spPr>
            <a:xfrm>
              <a:off x="3264" y="2784"/>
              <a:ext cx="624" cy="0"/>
            </a:xfrm>
            <a:prstGeom prst="line">
              <a:avLst/>
            </a:prstGeom>
            <a:ln w="28575" cap="flat" cmpd="sng">
              <a:solidFill>
                <a:schemeClr val="tx1"/>
              </a:solidFill>
              <a:prstDash val="solid"/>
              <a:headEnd type="none" w="med" len="med"/>
              <a:tailEnd type="triangle" w="sm" len="lg"/>
            </a:ln>
          </p:spPr>
        </p:sp>
        <p:sp>
          <p:nvSpPr>
            <p:cNvPr id="13320" name="直接连接符 13319"/>
            <p:cNvSpPr/>
            <p:nvPr/>
          </p:nvSpPr>
          <p:spPr>
            <a:xfrm flipV="1">
              <a:off x="2688" y="3072"/>
              <a:ext cx="0" cy="480"/>
            </a:xfrm>
            <a:prstGeom prst="line">
              <a:avLst/>
            </a:prstGeom>
            <a:ln w="28575" cap="flat" cmpd="sng">
              <a:solidFill>
                <a:schemeClr val="tx1"/>
              </a:solidFill>
              <a:prstDash val="solid"/>
              <a:headEnd type="none" w="med" len="med"/>
              <a:tailEnd type="triangle" w="sm" len="lg"/>
            </a:ln>
          </p:spPr>
        </p:sp>
        <p:sp>
          <p:nvSpPr>
            <p:cNvPr id="13319" name="文本框 13318"/>
            <p:cNvSpPr txBox="1"/>
            <p:nvPr/>
          </p:nvSpPr>
          <p:spPr>
            <a:xfrm>
              <a:off x="192" y="2592"/>
              <a:ext cx="1296" cy="633"/>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en-US" altLang="zh-CN" sz="2400">
                  <a:latin typeface="Times New Roman" panose="02020603050405020304" pitchFamily="18" charset="0"/>
                  <a:ea typeface="ˎ̥"/>
                </a:rPr>
                <a:t>x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  </a:t>
              </a:r>
              <a:r>
                <a:rPr lang="en-US" altLang="zh-CN" sz="2400">
                  <a:solidFill>
                    <a:schemeClr val="hlink"/>
                  </a:solidFill>
                  <a:latin typeface="Times New Roman" panose="02020603050405020304" pitchFamily="18" charset="0"/>
                  <a:ea typeface="ˎ̥"/>
                </a:rPr>
                <a:t>???</a:t>
              </a:r>
              <a:r>
                <a:rPr lang="en-US" altLang="zh-CN" sz="2400">
                  <a:latin typeface="Times New Roman" panose="02020603050405020304" pitchFamily="18" charset="0"/>
                  <a:ea typeface="ˎ̥"/>
                </a:rPr>
                <a:t> </a:t>
              </a:r>
              <a:r>
                <a:rPr lang="en-US" altLang="zh-CN" sz="2400">
                  <a:solidFill>
                    <a:srgbClr val="FF9933"/>
                  </a:solidFill>
                  <a:latin typeface="Times New Roman" panose="02020603050405020304" pitchFamily="18" charset="0"/>
                  <a:ea typeface="ˎ̥"/>
                </a:rPr>
                <a:t>???</a:t>
              </a:r>
              <a:r>
                <a:rPr lang="en-US" altLang="zh-CN" sz="2400">
                  <a:latin typeface="Times New Roman" panose="02020603050405020304" pitchFamily="18" charset="0"/>
                  <a:ea typeface="ˎ̥"/>
                </a:rPr>
                <a:t> </a:t>
              </a:r>
              <a:r>
                <a:rPr lang="en-US" altLang="zh-CN" sz="2400">
                  <a:solidFill>
                    <a:schemeClr val="accent1"/>
                  </a:solidFill>
                  <a:latin typeface="Times New Roman" panose="02020603050405020304" pitchFamily="18" charset="0"/>
                  <a:ea typeface="ˎ̥"/>
                </a:rPr>
                <a:t>???</a:t>
              </a:r>
              <a:endParaRPr lang="en-US" altLang="zh-CN">
                <a:latin typeface="Arial" panose="020B0604020202020204" pitchFamily="34" charset="0"/>
              </a:endParaRPr>
            </a:p>
          </p:txBody>
        </p:sp>
        <p:sp>
          <p:nvSpPr>
            <p:cNvPr id="13318" name="文本框 13317"/>
            <p:cNvSpPr txBox="1"/>
            <p:nvPr/>
          </p:nvSpPr>
          <p:spPr>
            <a:xfrm>
              <a:off x="3936" y="2640"/>
              <a:ext cx="384" cy="288"/>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en-US" altLang="zh-CN" sz="2400">
                  <a:latin typeface="Times New Roman" panose="02020603050405020304" pitchFamily="18" charset="0"/>
                  <a:ea typeface="ˎ̥"/>
                </a:rPr>
                <a:t>Z</a:t>
              </a:r>
              <a:endParaRPr lang="en-US" altLang="zh-CN">
                <a:latin typeface="Arial" panose="020B0604020202020204" pitchFamily="34" charset="0"/>
              </a:endParaRPr>
            </a:p>
          </p:txBody>
        </p:sp>
        <p:sp>
          <p:nvSpPr>
            <p:cNvPr id="13317" name="文本框 13316"/>
            <p:cNvSpPr txBox="1"/>
            <p:nvPr/>
          </p:nvSpPr>
          <p:spPr>
            <a:xfrm>
              <a:off x="2784" y="3264"/>
              <a:ext cx="384" cy="288"/>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en-US" altLang="zh-CN" sz="2400">
                  <a:latin typeface="Times New Roman" panose="02020603050405020304" pitchFamily="18" charset="0"/>
                  <a:ea typeface="ˎ̥"/>
                </a:rPr>
                <a:t>cp</a:t>
              </a:r>
              <a:endParaRPr lang="en-US" altLang="zh-CN">
                <a:latin typeface="Arial" panose="020B0604020202020204" pitchFamily="34" charset="0"/>
              </a:endParaRPr>
            </a:p>
          </p:txBody>
        </p:sp>
        <p:sp>
          <p:nvSpPr>
            <p:cNvPr id="13316" name="文本框 13315"/>
            <p:cNvSpPr txBox="1"/>
            <p:nvPr/>
          </p:nvSpPr>
          <p:spPr>
            <a:xfrm>
              <a:off x="2112" y="2592"/>
              <a:ext cx="1152" cy="288"/>
            </a:xfrm>
            <a:prstGeom prst="rect">
              <a:avLst/>
            </a:prstGeom>
            <a:noFill/>
            <a:ln w="28575">
              <a:noFill/>
            </a:ln>
          </p:spPr>
          <p:txBody>
            <a:bodyPr>
              <a:spAutoFit/>
            </a:bodyPr>
            <a:p>
              <a:pPr>
                <a:spcBef>
                  <a:spcPct val="50000"/>
                </a:spcBef>
              </a:pPr>
              <a:r>
                <a:rPr lang="zh-CN" altLang="en-US" sz="2400" dirty="0">
                  <a:latin typeface="Times New Roman" panose="02020603050405020304" pitchFamily="18" charset="0"/>
                </a:rPr>
                <a:t>代码检测器</a:t>
              </a:r>
              <a:endParaRPr lang="zh-CN" altLang="en-US" dirty="0">
                <a:latin typeface="Arial" panose="020B0604020202020204" pitchFamily="34" charset="0"/>
              </a:endParaRPr>
            </a:p>
          </p:txBody>
        </p:sp>
      </p:grpSp>
      <p:sp>
        <p:nvSpPr>
          <p:cNvPr id="13314" name="文本框 13313"/>
          <p:cNvSpPr txBox="1"/>
          <p:nvPr/>
        </p:nvSpPr>
        <p:spPr>
          <a:xfrm>
            <a:off x="844550" y="5872163"/>
            <a:ext cx="6858000" cy="457200"/>
          </a:xfrm>
          <a:prstGeom prst="rect">
            <a:avLst/>
          </a:prstGeom>
          <a:noFill/>
          <a:ln w="28575">
            <a:noFill/>
          </a:ln>
        </p:spPr>
        <p:txBody>
          <a:bodyPr>
            <a:spAutoFit/>
          </a:bodyPr>
          <a:p>
            <a:pPr>
              <a:spcBef>
                <a:spcPct val="50000"/>
              </a:spcBef>
            </a:pPr>
            <a:r>
              <a:rPr lang="zh-CN" altLang="en-US" sz="2400" b="1" dirty="0">
                <a:solidFill>
                  <a:srgbClr val="CC3300"/>
                </a:solidFill>
                <a:latin typeface="Times New Roman" panose="02020603050405020304" pitchFamily="18" charset="0"/>
              </a:rPr>
              <a:t>思考：</a:t>
            </a:r>
            <a:r>
              <a:rPr lang="zh-CN" altLang="en-US" sz="2400" dirty="0">
                <a:solidFill>
                  <a:srgbClr val="CC3300"/>
                </a:solidFill>
                <a:latin typeface="Times New Roman" panose="02020603050405020304" pitchFamily="18" charset="0"/>
              </a:rPr>
              <a:t>代码检测器与序列检测器有何区别？</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25"/>
                                        </p:tgtEl>
                                        <p:attrNameLst>
                                          <p:attrName>style.visibility</p:attrName>
                                        </p:attrNameLst>
                                      </p:cBhvr>
                                      <p:to>
                                        <p:strVal val="visible"/>
                                      </p:to>
                                    </p:set>
                                    <p:anim calcmode="lin" valueType="num">
                                      <p:cBhvr additive="base">
                                        <p:cTn id="7" dur="500" fill="hold"/>
                                        <p:tgtEl>
                                          <p:spTgt spid="13325"/>
                                        </p:tgtEl>
                                        <p:attrNameLst>
                                          <p:attrName>ppt_x</p:attrName>
                                        </p:attrNameLst>
                                      </p:cBhvr>
                                      <p:tavLst>
                                        <p:tav tm="0">
                                          <p:val>
                                            <p:strVal val="#ppt_x"/>
                                          </p:val>
                                        </p:tav>
                                        <p:tav tm="100000">
                                          <p:val>
                                            <p:strVal val="#ppt_x"/>
                                          </p:val>
                                        </p:tav>
                                      </p:tavLst>
                                    </p:anim>
                                    <p:anim calcmode="lin" valueType="num">
                                      <p:cBhvr additive="base">
                                        <p:cTn id="8" dur="500" fill="hold"/>
                                        <p:tgtEl>
                                          <p:spTgt spid="1332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324"/>
                                        </p:tgtEl>
                                        <p:attrNameLst>
                                          <p:attrName>style.visibility</p:attrName>
                                        </p:attrNameLst>
                                      </p:cBhvr>
                                      <p:to>
                                        <p:strVal val="visible"/>
                                      </p:to>
                                    </p:se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3315"/>
                                        </p:tgtEl>
                                        <p:attrNameLst>
                                          <p:attrName>style.visibility</p:attrName>
                                        </p:attrNameLst>
                                      </p:cBhvr>
                                      <p:to>
                                        <p:strVal val="visible"/>
                                      </p:to>
                                    </p:set>
                                    <p:anim calcmode="lin" valueType="num">
                                      <p:cBhvr additive="base">
                                        <p:cTn id="16" dur="500" fill="hold"/>
                                        <p:tgtEl>
                                          <p:spTgt spid="13315"/>
                                        </p:tgtEl>
                                        <p:attrNameLst>
                                          <p:attrName>ppt_x</p:attrName>
                                        </p:attrNameLst>
                                      </p:cBhvr>
                                      <p:tavLst>
                                        <p:tav tm="0">
                                          <p:val>
                                            <p:strVal val="#ppt_x"/>
                                          </p:val>
                                        </p:tav>
                                        <p:tav tm="100000">
                                          <p:val>
                                            <p:strVal val="#ppt_x"/>
                                          </p:val>
                                        </p:tav>
                                      </p:tavLst>
                                    </p:anim>
                                    <p:anim calcmode="lin" valueType="num">
                                      <p:cBhvr additive="base">
                                        <p:cTn id="17" dur="500" fill="hold"/>
                                        <p:tgtEl>
                                          <p:spTgt spid="1331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5" name="chimes.wav"/>
                                        </p:tgtEl>
                                      </p:cMediaNode>
                                    </p:audio>
                                  </p:sub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13314"/>
                                        </p:tgtEl>
                                        <p:attrNameLst>
                                          <p:attrName>style.visibility</p:attrName>
                                        </p:attrNameLst>
                                      </p:cBhvr>
                                      <p:to>
                                        <p:strVal val="visible"/>
                                      </p:to>
                                    </p:set>
                                    <p:anim calcmode="lin" valueType="num">
                                      <p:cBhvr additive="base">
                                        <p:cTn id="21" dur="500" fill="hold"/>
                                        <p:tgtEl>
                                          <p:spTgt spid="13314"/>
                                        </p:tgtEl>
                                        <p:attrNameLst>
                                          <p:attrName>ppt_x</p:attrName>
                                        </p:attrNameLst>
                                      </p:cBhvr>
                                      <p:tavLst>
                                        <p:tav tm="0">
                                          <p:val>
                                            <p:strVal val="#ppt_x"/>
                                          </p:val>
                                        </p:tav>
                                        <p:tav tm="100000">
                                          <p:val>
                                            <p:strVal val="#ppt_x"/>
                                          </p:val>
                                        </p:tav>
                                      </p:tavLst>
                                    </p:anim>
                                    <p:anim calcmode="lin" valueType="num">
                                      <p:cBhvr additive="base">
                                        <p:cTn id="22"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5" grpId="0"/>
      <p:bldP spid="13324" grpId="0"/>
      <p:bldP spid="1331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300" name="组合 12299"/>
          <p:cNvGrpSpPr/>
          <p:nvPr/>
        </p:nvGrpSpPr>
        <p:grpSpPr>
          <a:xfrm>
            <a:off x="6350" y="6350"/>
            <a:ext cx="9132888" cy="6845300"/>
            <a:chOff x="0" y="1"/>
            <a:chExt cx="5753" cy="4312"/>
          </a:xfrm>
        </p:grpSpPr>
        <p:sp>
          <p:nvSpPr>
            <p:cNvPr id="12302" name="任意多边形 12301"/>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2301" name="任意多边形 12300"/>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2298" name="矩形 12297"/>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2297" name="图片 12296"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2296" name="图片 12295"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2295" name="图片 12294"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2293" name="矩形 12292"/>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2292" name="文本框 12291"/>
          <p:cNvSpPr txBox="1"/>
          <p:nvPr/>
        </p:nvSpPr>
        <p:spPr>
          <a:xfrm>
            <a:off x="254000" y="690563"/>
            <a:ext cx="8763000" cy="822325"/>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en-US" altLang="zh-CN" sz="2400" b="1" dirty="0">
                <a:solidFill>
                  <a:srgbClr val="FF9933"/>
                </a:solidFill>
                <a:latin typeface="Times New Roman" panose="02020603050405020304" pitchFamily="18" charset="0"/>
              </a:rPr>
              <a:t>①</a:t>
            </a:r>
            <a:r>
              <a:rPr lang="zh-CN" altLang="en-US" sz="2400" b="1" dirty="0">
                <a:solidFill>
                  <a:srgbClr val="FF9933"/>
                </a:solidFill>
                <a:latin typeface="Times New Roman" panose="02020603050405020304" pitchFamily="18" charset="0"/>
              </a:rPr>
              <a:t>建立原始状态图和原始状态表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根据题意，可作出该电路的原始状态图和原始状态表如下。</a:t>
            </a:r>
            <a:endParaRPr lang="zh-CN" altLang="en-US" dirty="0">
              <a:latin typeface="Arial" panose="020B0604020202020204" pitchFamily="34" charset="0"/>
            </a:endParaRPr>
          </a:p>
        </p:txBody>
      </p:sp>
      <p:pic>
        <p:nvPicPr>
          <p:cNvPr id="12291" name="图片 12290" descr="TU5-42"/>
          <p:cNvPicPr>
            <a:picLocks noChangeAspect="1"/>
          </p:cNvPicPr>
          <p:nvPr/>
        </p:nvPicPr>
        <p:blipFill>
          <a:blip r:embed="rId4">
            <a:lum bright="-100000"/>
          </a:blip>
          <a:stretch>
            <a:fillRect/>
          </a:stretch>
        </p:blipFill>
        <p:spPr>
          <a:xfrm>
            <a:off x="539750" y="2290763"/>
            <a:ext cx="4495800" cy="3387725"/>
          </a:xfrm>
          <a:prstGeom prst="rect">
            <a:avLst/>
          </a:prstGeom>
          <a:noFill/>
          <a:ln w="9525">
            <a:noFill/>
          </a:ln>
        </p:spPr>
      </p:pic>
      <p:pic>
        <p:nvPicPr>
          <p:cNvPr id="12290" name="图片 12289" descr="BIAO5-32c"/>
          <p:cNvPicPr>
            <a:picLocks noChangeAspect="1"/>
          </p:cNvPicPr>
          <p:nvPr/>
        </p:nvPicPr>
        <p:blipFill>
          <a:blip r:embed="rId5">
            <a:lum bright="-100000"/>
          </a:blip>
          <a:stretch>
            <a:fillRect/>
          </a:stretch>
        </p:blipFill>
        <p:spPr>
          <a:xfrm>
            <a:off x="5035550" y="1909763"/>
            <a:ext cx="3762375" cy="4038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slide(fromTop)">
                                      <p:cBhvr>
                                        <p:cTn id="7" dur="500"/>
                                        <p:tgtEl>
                                          <p:spTgt spid="12292"/>
                                        </p:tgtEl>
                                      </p:cBhvr>
                                    </p:animEffect>
                                  </p:childTnLst>
                                  <p:subTnLst>
                                    <p:audio>
                                      <p:cMediaNode>
                                        <p:cTn display="0" masterRel="sameClick">
                                          <p:stCondLst>
                                            <p:cond evt="begin" delay="0">
                                              <p:tn val="5"/>
                                            </p:cond>
                                          </p:stCondLst>
                                          <p:endCondLst>
                                            <p:cond evt="onStopAudio" delay="0">
                                              <p:tgtEl>
                                                <p:sldTgt/>
                                              </p:tgtEl>
                                            </p:cond>
                                          </p:endCondLst>
                                        </p:cTn>
                                        <p:tgtEl>
                                          <p:sndTgt r:embed="rId6" name="projctor.wav"/>
                                        </p:tgtEl>
                                      </p:cMediaNode>
                                    </p:audio>
                                  </p:sub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291"/>
                                        </p:tgtEl>
                                        <p:attrNameLst>
                                          <p:attrName>style.visibility</p:attrName>
                                        </p:attrNameLst>
                                      </p:cBhvr>
                                      <p:to>
                                        <p:strVal val="visible"/>
                                      </p:to>
                                    </p:set>
                                    <p:animEffect transition="in" filter="dissolve">
                                      <p:cBhvr>
                                        <p:cTn id="11" dur="500"/>
                                        <p:tgtEl>
                                          <p:spTgt spid="12291"/>
                                        </p:tgtEl>
                                      </p:cBhvr>
                                    </p:animEffect>
                                  </p:childTnLst>
                                  <p:subTnLst>
                                    <p:audio>
                                      <p:cMediaNode>
                                        <p:cTn display="0" masterRel="sameClick">
                                          <p:stCondLst>
                                            <p:cond evt="begin" delay="0">
                                              <p:tn val="9"/>
                                            </p:cond>
                                          </p:stCondLst>
                                          <p:endCondLst>
                                            <p:cond evt="onStopAudio" delay="0">
                                              <p:tgtEl>
                                                <p:sldTgt/>
                                              </p:tgtEl>
                                            </p:cond>
                                          </p:endCondLst>
                                        </p:cTn>
                                        <p:tgtEl>
                                          <p:sndTgt r:embed="rId7" name="chimes.wav"/>
                                        </p:tgtEl>
                                      </p:cMediaNode>
                                    </p:audio>
                                  </p:sub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12290"/>
                                        </p:tgtEl>
                                        <p:attrNameLst>
                                          <p:attrName>style.visibility</p:attrName>
                                        </p:attrNameLst>
                                      </p:cBhvr>
                                      <p:to>
                                        <p:strVal val="visible"/>
                                      </p:to>
                                    </p:set>
                                    <p:anim calcmode="lin" valueType="num">
                                      <p:cBhvr additive="base">
                                        <p:cTn id="15" dur="500" fill="hold"/>
                                        <p:tgtEl>
                                          <p:spTgt spid="12290"/>
                                        </p:tgtEl>
                                        <p:attrNameLst>
                                          <p:attrName>ppt_x</p:attrName>
                                        </p:attrNameLst>
                                      </p:cBhvr>
                                      <p:tavLst>
                                        <p:tav tm="0">
                                          <p:val>
                                            <p:strVal val="1+#ppt_w/2"/>
                                          </p:val>
                                        </p:tav>
                                        <p:tav tm="100000">
                                          <p:val>
                                            <p:strVal val="#ppt_x"/>
                                          </p:val>
                                        </p:tav>
                                      </p:tavLst>
                                    </p:anim>
                                    <p:anim calcmode="lin" valueType="num">
                                      <p:cBhvr additive="base">
                                        <p:cTn id="16" dur="500" fill="hold"/>
                                        <p:tgtEl>
                                          <p:spTgt spid="122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7"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77" name="组合 11276"/>
          <p:cNvGrpSpPr/>
          <p:nvPr/>
        </p:nvGrpSpPr>
        <p:grpSpPr>
          <a:xfrm>
            <a:off x="6350" y="6350"/>
            <a:ext cx="9132888" cy="6845300"/>
            <a:chOff x="0" y="1"/>
            <a:chExt cx="5753" cy="4312"/>
          </a:xfrm>
        </p:grpSpPr>
        <p:sp>
          <p:nvSpPr>
            <p:cNvPr id="11279" name="任意多边形 11278"/>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1278" name="任意多边形 11277"/>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1275" name="矩形 11274"/>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1274" name="图片 11273"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1273" name="图片 11272"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1272" name="图片 11271"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1270" name="矩形 11269"/>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1269" name="文本框 11268"/>
          <p:cNvSpPr txBox="1"/>
          <p:nvPr/>
        </p:nvSpPr>
        <p:spPr>
          <a:xfrm>
            <a:off x="371475" y="874713"/>
            <a:ext cx="8550275" cy="1552575"/>
          </a:xfrm>
          <a:prstGeom prst="rect">
            <a:avLst/>
          </a:prstGeom>
          <a:noFill/>
          <a:ln w="28575">
            <a:noFill/>
          </a:ln>
        </p:spPr>
        <p:txBody>
          <a:bodyPr>
            <a:spAutoFit/>
          </a:bodyPr>
          <a:p>
            <a:pPr algn="just"/>
            <a:r>
              <a:rPr lang="zh-CN" altLang="en-US" sz="2400" b="1" dirty="0">
                <a:solidFill>
                  <a:srgbClr val="FF9933"/>
                </a:solidFill>
                <a:latin typeface="Times New Roman" panose="02020603050405020304" pitchFamily="18" charset="0"/>
              </a:rPr>
              <a:t>　</a:t>
            </a:r>
            <a:r>
              <a:rPr lang="en-US" altLang="zh-CN" sz="2400" b="1" dirty="0">
                <a:solidFill>
                  <a:srgbClr val="FF9933"/>
                </a:solidFill>
                <a:latin typeface="Times New Roman" panose="02020603050405020304" pitchFamily="18" charset="0"/>
              </a:rPr>
              <a:t>②</a:t>
            </a:r>
            <a:r>
              <a:rPr lang="zh-CN" altLang="en-US" sz="2400" b="1" dirty="0">
                <a:solidFill>
                  <a:srgbClr val="FF9933"/>
                </a:solidFill>
                <a:latin typeface="Times New Roman" panose="02020603050405020304" pitchFamily="18" charset="0"/>
              </a:rPr>
              <a:t>状态化简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用观擦法可以看出，原始状态表中</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G</a:t>
            </a:r>
            <a:r>
              <a:rPr lang="zh-CN" altLang="en-US" sz="2400" dirty="0">
                <a:latin typeface="Times New Roman" panose="02020603050405020304" pitchFamily="18" charset="0"/>
              </a:rPr>
              <a:t>等效，</a:t>
            </a:r>
            <a:r>
              <a:rPr lang="en-US" altLang="zh-CN" sz="2400">
                <a:latin typeface="Times New Roman" panose="02020603050405020304" pitchFamily="18" charset="0"/>
                <a:ea typeface="ˎ̥"/>
              </a:rPr>
              <a:t>E</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F</a:t>
            </a:r>
            <a:r>
              <a:rPr lang="zh-CN" altLang="en-US" sz="2400" dirty="0">
                <a:latin typeface="Times New Roman" panose="02020603050405020304" pitchFamily="18" charset="0"/>
              </a:rPr>
              <a:t>等效。</a:t>
            </a:r>
            <a:br>
              <a:rPr lang="zh-CN" altLang="en-US" sz="2400" dirty="0">
                <a:solidFill>
                  <a:srgbClr val="FF9933"/>
                </a:solidFill>
                <a:latin typeface="Times New Roman" panose="02020603050405020304" pitchFamily="18" charset="0"/>
              </a:rPr>
            </a:br>
            <a:r>
              <a:rPr lang="zh-CN" altLang="en-US" sz="2400" dirty="0">
                <a:solidFill>
                  <a:srgbClr val="FF9933"/>
                </a:solidFill>
                <a:latin typeface="Times New Roman" panose="02020603050405020304" pitchFamily="18" charset="0"/>
              </a:rPr>
              <a:t>　</a:t>
            </a:r>
            <a:r>
              <a:rPr lang="zh-CN" altLang="en-US" sz="2400" dirty="0">
                <a:solidFill>
                  <a:srgbClr val="CC3300"/>
                </a:solidFill>
                <a:latin typeface="Times New Roman" panose="02020603050405020304" pitchFamily="18" charset="0"/>
              </a:rPr>
              <a:t>令（</a:t>
            </a:r>
            <a:r>
              <a:rPr lang="en-US" altLang="zh-CN" sz="2400">
                <a:solidFill>
                  <a:srgbClr val="CC3300"/>
                </a:solidFill>
                <a:latin typeface="Times New Roman" panose="02020603050405020304" pitchFamily="18" charset="0"/>
                <a:ea typeface="ˎ̥"/>
              </a:rPr>
              <a:t>D,G</a:t>
            </a:r>
            <a:r>
              <a:rPr lang="zh-CN" altLang="en-US" sz="2400" dirty="0">
                <a:solidFill>
                  <a:srgbClr val="CC3300"/>
                </a:solidFill>
                <a:latin typeface="Times New Roman" panose="02020603050405020304" pitchFamily="18" charset="0"/>
              </a:rPr>
              <a:t>）</a:t>
            </a:r>
            <a:r>
              <a:rPr lang="en-US" altLang="zh-CN" sz="2400">
                <a:solidFill>
                  <a:srgbClr val="CC3300"/>
                </a:solidFill>
                <a:latin typeface="Times New Roman" panose="02020603050405020304" pitchFamily="18" charset="0"/>
                <a:ea typeface="ˎ̥"/>
              </a:rPr>
              <a:t>----- D</a:t>
            </a:r>
            <a:r>
              <a:rPr lang="zh-CN" altLang="en-US" sz="2400" dirty="0">
                <a:solidFill>
                  <a:srgbClr val="CC3300"/>
                </a:solidFill>
                <a:latin typeface="Times New Roman" panose="02020603050405020304" pitchFamily="18" charset="0"/>
              </a:rPr>
              <a:t>　</a:t>
            </a:r>
            <a:r>
              <a:rPr lang="en-US" altLang="zh-CN" sz="2400">
                <a:solidFill>
                  <a:srgbClr val="CC3300"/>
                </a:solidFill>
                <a:latin typeface="Times New Roman" panose="02020603050405020304" pitchFamily="18" charset="0"/>
                <a:ea typeface="ˎ̥"/>
              </a:rPr>
              <a:t>,</a:t>
            </a:r>
            <a:r>
              <a:rPr lang="zh-CN" altLang="en-US" sz="2400" dirty="0">
                <a:solidFill>
                  <a:srgbClr val="CC3300"/>
                </a:solidFill>
                <a:latin typeface="Times New Roman" panose="02020603050405020304" pitchFamily="18" charset="0"/>
              </a:rPr>
              <a:t>　</a:t>
            </a:r>
            <a:r>
              <a:rPr lang="en-US" altLang="zh-CN" sz="2400">
                <a:solidFill>
                  <a:srgbClr val="CC3300"/>
                </a:solidFill>
                <a:latin typeface="Times New Roman" panose="02020603050405020304" pitchFamily="18" charset="0"/>
                <a:ea typeface="ˎ̥"/>
              </a:rPr>
              <a:t>(E,F) ----- E</a:t>
            </a:r>
            <a:r>
              <a:rPr lang="en-US" altLang="zh-CN" sz="2400">
                <a:solidFill>
                  <a:srgbClr val="FF9933"/>
                </a:solidFill>
                <a:latin typeface="Times New Roman" panose="02020603050405020304" pitchFamily="18" charset="0"/>
                <a:ea typeface="ˎ̥"/>
              </a:rPr>
              <a:t> </a:t>
            </a:r>
            <a:endParaRPr lang="en-US" altLang="zh-CN" sz="2400">
              <a:latin typeface="Times New Roman" panose="02020603050405020304" pitchFamily="18" charset="0"/>
              <a:ea typeface="ˎ̥"/>
            </a:endParaRPr>
          </a:p>
          <a:p>
            <a:pPr algn="just"/>
            <a:r>
              <a:rPr lang="zh-CN" altLang="en-US" sz="2400" dirty="0">
                <a:latin typeface="Times New Roman" panose="02020603050405020304" pitchFamily="18" charset="0"/>
              </a:rPr>
              <a:t>　合并后可得到最小化状态表如右下表所示。</a:t>
            </a:r>
            <a:endParaRPr lang="zh-CN" altLang="en-US" dirty="0">
              <a:latin typeface="Arial" panose="020B0604020202020204" pitchFamily="34" charset="0"/>
            </a:endParaRPr>
          </a:p>
        </p:txBody>
      </p:sp>
      <p:pic>
        <p:nvPicPr>
          <p:cNvPr id="11268" name="图片 11267" descr="BIAO5-33"/>
          <p:cNvPicPr>
            <a:picLocks noChangeAspect="1"/>
          </p:cNvPicPr>
          <p:nvPr/>
        </p:nvPicPr>
        <p:blipFill>
          <a:blip r:embed="rId4">
            <a:lum bright="-100000"/>
          </a:blip>
          <a:stretch>
            <a:fillRect/>
          </a:stretch>
        </p:blipFill>
        <p:spPr>
          <a:xfrm>
            <a:off x="4730750" y="2747963"/>
            <a:ext cx="4114800" cy="3240087"/>
          </a:xfrm>
          <a:prstGeom prst="rect">
            <a:avLst/>
          </a:prstGeom>
          <a:noFill/>
          <a:ln w="9525">
            <a:noFill/>
          </a:ln>
        </p:spPr>
      </p:pic>
      <p:pic>
        <p:nvPicPr>
          <p:cNvPr id="11267" name="图片 11266" descr="BIAO5-32c"/>
          <p:cNvPicPr>
            <a:picLocks noChangeAspect="1"/>
          </p:cNvPicPr>
          <p:nvPr/>
        </p:nvPicPr>
        <p:blipFill>
          <a:blip r:embed="rId5">
            <a:lum bright="-100000"/>
          </a:blip>
          <a:stretch>
            <a:fillRect/>
          </a:stretch>
        </p:blipFill>
        <p:spPr>
          <a:xfrm>
            <a:off x="463550" y="2443163"/>
            <a:ext cx="3762375" cy="4038600"/>
          </a:xfrm>
          <a:prstGeom prst="rect">
            <a:avLst/>
          </a:prstGeom>
          <a:noFill/>
          <a:ln w="9525">
            <a:noFill/>
          </a:ln>
        </p:spPr>
      </p:pic>
      <p:sp>
        <p:nvSpPr>
          <p:cNvPr id="11266" name="下弧形箭头 11265"/>
          <p:cNvSpPr/>
          <p:nvPr/>
        </p:nvSpPr>
        <p:spPr>
          <a:xfrm>
            <a:off x="3892550" y="6024563"/>
            <a:ext cx="2209800" cy="533400"/>
          </a:xfrm>
          <a:prstGeom prst="curvedUpArrow">
            <a:avLst>
              <a:gd name="adj1" fmla="val 82857"/>
              <a:gd name="adj2" fmla="val 165714"/>
              <a:gd name="adj3" fmla="val 33333"/>
            </a:avLst>
          </a:prstGeom>
          <a:solidFill>
            <a:srgbClr val="6699FF"/>
          </a:solidFill>
          <a:ln w="28575" cap="flat" cmpd="sng">
            <a:solidFill>
              <a:schemeClr val="tx1"/>
            </a:solidFill>
            <a:prstDash val="solid"/>
            <a:miter/>
            <a:headEnd type="none" w="med" len="med"/>
            <a:tailEnd type="none" w="sm"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strips(downLeft)">
                                      <p:cBhvr>
                                        <p:cTn id="7" dur="500"/>
                                        <p:tgtEl>
                                          <p:spTgt spid="11269"/>
                                        </p:tgtEl>
                                      </p:cBhvr>
                                    </p:animEffect>
                                  </p:childTnLst>
                                  <p:subTnLst>
                                    <p:audio>
                                      <p:cMediaNode>
                                        <p:cTn display="0" masterRel="sameClick">
                                          <p:stCondLst>
                                            <p:cond evt="begin" delay="0">
                                              <p:tn val="5"/>
                                            </p:cond>
                                          </p:stCondLst>
                                          <p:endCondLst>
                                            <p:cond evt="onStopAudio" delay="0">
                                              <p:tgtEl>
                                                <p:sldTgt/>
                                              </p:tgtEl>
                                            </p:cond>
                                          </p:endCondLst>
                                        </p:cTn>
                                        <p:tgtEl>
                                          <p:sndTgt r:embed="rId6" name="projctor.wav"/>
                                        </p:tgtEl>
                                      </p:cMediaNode>
                                    </p:audio>
                                  </p:sub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1267"/>
                                        </p:tgtEl>
                                        <p:attrNameLst>
                                          <p:attrName>style.visibility</p:attrName>
                                        </p:attrNameLst>
                                      </p:cBhvr>
                                      <p:to>
                                        <p:strVal val="visible"/>
                                      </p:to>
                                    </p:set>
                                    <p:anim calcmode="lin" valueType="num">
                                      <p:cBhvr additive="base">
                                        <p:cTn id="11" dur="500" fill="hold"/>
                                        <p:tgtEl>
                                          <p:spTgt spid="11267"/>
                                        </p:tgtEl>
                                        <p:attrNameLst>
                                          <p:attrName>ppt_x</p:attrName>
                                        </p:attrNameLst>
                                      </p:cBhvr>
                                      <p:tavLst>
                                        <p:tav tm="0">
                                          <p:val>
                                            <p:strVal val="0-#ppt_w/2"/>
                                          </p:val>
                                        </p:tav>
                                        <p:tav tm="100000">
                                          <p:val>
                                            <p:strVal val="#ppt_x"/>
                                          </p:val>
                                        </p:tav>
                                      </p:tavLst>
                                    </p:anim>
                                    <p:anim calcmode="lin" valueType="num">
                                      <p:cBhvr additive="base">
                                        <p:cTn id="12" dur="500" fill="hold"/>
                                        <p:tgtEl>
                                          <p:spTgt spid="1126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7" name="chimes.wav"/>
                                        </p:tgtEl>
                                      </p:cMediaNode>
                                    </p:audio>
                                  </p:sub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11266"/>
                                        </p:tgtEl>
                                        <p:attrNameLst>
                                          <p:attrName>style.visibility</p:attrName>
                                        </p:attrNameLst>
                                      </p:cBhvr>
                                      <p:to>
                                        <p:strVal val="visible"/>
                                      </p:to>
                                    </p:set>
                                  </p:childTnLst>
                                </p:cTn>
                              </p:par>
                            </p:childTnLst>
                          </p:cTn>
                        </p:par>
                        <p:par>
                          <p:cTn id="16" fill="hold">
                            <p:stCondLst>
                              <p:cond delay="1500"/>
                            </p:stCondLst>
                            <p:childTnLst>
                              <p:par>
                                <p:cTn id="17" presetID="2" presetClass="entr" presetSubtype="2" fill="hold" nodeType="afterEffect">
                                  <p:stCondLst>
                                    <p:cond delay="0"/>
                                  </p:stCondLst>
                                  <p:childTnLst>
                                    <p:set>
                                      <p:cBhvr>
                                        <p:cTn id="18" dur="1" fill="hold">
                                          <p:stCondLst>
                                            <p:cond delay="0"/>
                                          </p:stCondLst>
                                        </p:cTn>
                                        <p:tgtEl>
                                          <p:spTgt spid="11268"/>
                                        </p:tgtEl>
                                        <p:attrNameLst>
                                          <p:attrName>style.visibility</p:attrName>
                                        </p:attrNameLst>
                                      </p:cBhvr>
                                      <p:to>
                                        <p:strVal val="visible"/>
                                      </p:to>
                                    </p:set>
                                    <p:anim calcmode="lin" valueType="num">
                                      <p:cBhvr additive="base">
                                        <p:cTn id="19" dur="500" fill="hold"/>
                                        <p:tgtEl>
                                          <p:spTgt spid="11268"/>
                                        </p:tgtEl>
                                        <p:attrNameLst>
                                          <p:attrName>ppt_x</p:attrName>
                                        </p:attrNameLst>
                                      </p:cBhvr>
                                      <p:tavLst>
                                        <p:tav tm="0">
                                          <p:val>
                                            <p:strVal val="1+#ppt_w/2"/>
                                          </p:val>
                                        </p:tav>
                                        <p:tav tm="100000">
                                          <p:val>
                                            <p:strVal val="#ppt_x"/>
                                          </p:val>
                                        </p:tav>
                                      </p:tavLst>
                                    </p:anim>
                                    <p:anim calcmode="lin" valueType="num">
                                      <p:cBhvr additive="base">
                                        <p:cTn id="20" dur="500" fill="hold"/>
                                        <p:tgtEl>
                                          <p:spTgt spid="1126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7"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55" name="组合 10254"/>
          <p:cNvGrpSpPr/>
          <p:nvPr/>
        </p:nvGrpSpPr>
        <p:grpSpPr>
          <a:xfrm>
            <a:off x="6350" y="6350"/>
            <a:ext cx="9132888" cy="6845300"/>
            <a:chOff x="0" y="1"/>
            <a:chExt cx="5753" cy="4312"/>
          </a:xfrm>
        </p:grpSpPr>
        <p:sp>
          <p:nvSpPr>
            <p:cNvPr id="10257" name="任意多边形 10256"/>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0256" name="任意多边形 10255"/>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0253" name="矩形 10252"/>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0252" name="图片 10251"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0251" name="图片 10250"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0250" name="图片 10249"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0248" name="矩形 10247"/>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0247" name="文本框 10246"/>
          <p:cNvSpPr txBox="1"/>
          <p:nvPr/>
        </p:nvSpPr>
        <p:spPr>
          <a:xfrm>
            <a:off x="234950" y="766763"/>
            <a:ext cx="8550275" cy="1917700"/>
          </a:xfrm>
          <a:prstGeom prst="rect">
            <a:avLst/>
          </a:prstGeom>
          <a:noFill/>
          <a:ln w="28575">
            <a:noFill/>
          </a:ln>
        </p:spPr>
        <p:txBody>
          <a:bodyPr>
            <a:spAutoFit/>
          </a:bodyPr>
          <a:p>
            <a:pPr algn="just"/>
            <a:r>
              <a:rPr lang="zh-CN" altLang="en-US" sz="2400" b="1" dirty="0">
                <a:solidFill>
                  <a:srgbClr val="FF9933"/>
                </a:solidFill>
                <a:latin typeface="Times New Roman" panose="02020603050405020304" pitchFamily="18" charset="0"/>
              </a:rPr>
              <a:t>　　</a:t>
            </a:r>
            <a:r>
              <a:rPr lang="en-US" altLang="zh-CN" sz="2400" b="1" dirty="0">
                <a:solidFill>
                  <a:srgbClr val="FF9933"/>
                </a:solidFill>
                <a:latin typeface="Times New Roman" panose="02020603050405020304" pitchFamily="18" charset="0"/>
              </a:rPr>
              <a:t>③</a:t>
            </a:r>
            <a:r>
              <a:rPr lang="zh-CN" altLang="en-US" sz="2400" b="1" dirty="0">
                <a:solidFill>
                  <a:srgbClr val="FF9933"/>
                </a:solidFill>
                <a:latin typeface="Times New Roman" panose="02020603050405020304" pitchFamily="18" charset="0"/>
              </a:rPr>
              <a:t>状态编码</a:t>
            </a:r>
            <a:r>
              <a:rPr lang="zh-CN" altLang="en-US" sz="2400" b="1" dirty="0">
                <a:solidFill>
                  <a:srgbClr val="FFFF00"/>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最小化状态表中有</a:t>
            </a:r>
            <a:r>
              <a:rPr lang="en-US" altLang="zh-CN" sz="2400">
                <a:latin typeface="Times New Roman" panose="02020603050405020304" pitchFamily="18" charset="0"/>
                <a:ea typeface="ˎ̥"/>
              </a:rPr>
              <a:t>5</a:t>
            </a:r>
            <a:r>
              <a:rPr lang="zh-CN" altLang="en-US" sz="2400" dirty="0">
                <a:latin typeface="Times New Roman" panose="02020603050405020304" pitchFamily="18" charset="0"/>
              </a:rPr>
              <a:t>个状态，需用</a:t>
            </a:r>
            <a:r>
              <a:rPr lang="en-US" altLang="zh-CN" sz="2400">
                <a:latin typeface="Times New Roman" panose="02020603050405020304" pitchFamily="18" charset="0"/>
                <a:ea typeface="ˎ̥"/>
              </a:rPr>
              <a:t>3</a:t>
            </a:r>
            <a:r>
              <a:rPr lang="zh-CN" altLang="en-US" sz="2400" dirty="0">
                <a:latin typeface="Times New Roman" panose="02020603050405020304" pitchFamily="18" charset="0"/>
              </a:rPr>
              <a:t>位二进制码表示。设状态变量用</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3</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表示，根据状态编码的</a:t>
            </a:r>
            <a:r>
              <a:rPr lang="en-US" altLang="zh-CN" sz="2400">
                <a:latin typeface="Times New Roman" panose="02020603050405020304" pitchFamily="18" charset="0"/>
                <a:ea typeface="ˎ̥"/>
              </a:rPr>
              <a:t>3</a:t>
            </a:r>
            <a:r>
              <a:rPr lang="zh-CN" altLang="en-US" sz="2400" dirty="0">
                <a:latin typeface="Times New Roman" panose="02020603050405020304" pitchFamily="18" charset="0"/>
              </a:rPr>
              <a:t>条原则，可采用如下卡诺图所示的状态编码方案。按照该方案，可得到二进制状态表如下表所示。</a:t>
            </a:r>
            <a:endParaRPr lang="zh-CN" altLang="en-US" dirty="0">
              <a:latin typeface="Arial" panose="020B0604020202020204" pitchFamily="34" charset="0"/>
            </a:endParaRPr>
          </a:p>
        </p:txBody>
      </p:sp>
      <p:pic>
        <p:nvPicPr>
          <p:cNvPr id="10246" name="图片 10245" descr="TU5-43"/>
          <p:cNvPicPr>
            <a:picLocks noChangeAspect="1"/>
          </p:cNvPicPr>
          <p:nvPr/>
        </p:nvPicPr>
        <p:blipFill>
          <a:blip r:embed="rId4">
            <a:lum bright="-100000"/>
          </a:blip>
          <a:stretch>
            <a:fillRect/>
          </a:stretch>
        </p:blipFill>
        <p:spPr>
          <a:xfrm>
            <a:off x="2673350" y="2290763"/>
            <a:ext cx="2819400" cy="1662112"/>
          </a:xfrm>
          <a:prstGeom prst="rect">
            <a:avLst/>
          </a:prstGeom>
          <a:noFill/>
          <a:ln w="9525">
            <a:noFill/>
          </a:ln>
        </p:spPr>
      </p:pic>
      <p:pic>
        <p:nvPicPr>
          <p:cNvPr id="10245" name="图片 10244" descr="BIAO5-34"/>
          <p:cNvPicPr>
            <a:picLocks noChangeAspect="1"/>
          </p:cNvPicPr>
          <p:nvPr/>
        </p:nvPicPr>
        <p:blipFill>
          <a:blip r:embed="rId5">
            <a:lum bright="-100000"/>
          </a:blip>
          <a:stretch>
            <a:fillRect/>
          </a:stretch>
        </p:blipFill>
        <p:spPr>
          <a:xfrm>
            <a:off x="4502150" y="3509963"/>
            <a:ext cx="4343400" cy="2778125"/>
          </a:xfrm>
          <a:prstGeom prst="rect">
            <a:avLst/>
          </a:prstGeom>
          <a:noFill/>
          <a:ln w="9525">
            <a:noFill/>
          </a:ln>
        </p:spPr>
      </p:pic>
      <p:pic>
        <p:nvPicPr>
          <p:cNvPr id="10244" name="图片 10243" descr="BIAO5-33"/>
          <p:cNvPicPr>
            <a:picLocks noChangeAspect="1"/>
          </p:cNvPicPr>
          <p:nvPr/>
        </p:nvPicPr>
        <p:blipFill>
          <a:blip r:embed="rId6">
            <a:lum bright="-100000"/>
          </a:blip>
          <a:stretch>
            <a:fillRect/>
          </a:stretch>
        </p:blipFill>
        <p:spPr>
          <a:xfrm>
            <a:off x="463550" y="3890963"/>
            <a:ext cx="3429000" cy="2700337"/>
          </a:xfrm>
          <a:prstGeom prst="rect">
            <a:avLst/>
          </a:prstGeom>
          <a:noFill/>
          <a:ln w="9525">
            <a:noFill/>
          </a:ln>
        </p:spPr>
      </p:pic>
      <p:sp>
        <p:nvSpPr>
          <p:cNvPr id="10243" name="任意多边形 10242"/>
          <p:cNvSpPr/>
          <p:nvPr/>
        </p:nvSpPr>
        <p:spPr>
          <a:xfrm rot="10753932">
            <a:off x="1681163" y="3125788"/>
            <a:ext cx="839787" cy="534987"/>
          </a:xfrm>
          <a:custGeom>
            <a:avLst/>
            <a:gdLst>
              <a:gd name="txL" fmla="*/ 0 w 21600"/>
              <a:gd name="txT" fmla="*/ 14400 h 21600"/>
              <a:gd name="txR" fmla="*/ 18514 w 21600"/>
              <a:gd name="txB" fmla="*/ 21600 h 21600"/>
            </a:gdLst>
            <a:ahLst/>
            <a:cxnLst>
              <a:cxn ang="270">
                <a:pos x="15428" y="0"/>
              </a:cxn>
              <a:cxn ang="180">
                <a:pos x="9257" y="7200"/>
              </a:cxn>
              <a:cxn ang="180">
                <a:pos x="0" y="18000"/>
              </a:cxn>
              <a:cxn ang="90">
                <a:pos x="9257" y="21600"/>
              </a:cxn>
              <a:cxn ang="0">
                <a:pos x="18514" y="15000"/>
              </a:cxn>
              <a:cxn ang="0">
                <a:pos x="21600" y="7200"/>
              </a:cxn>
            </a:cxnLst>
            <a:rect l="txL" t="txT" r="txR" b="txB"/>
            <a:pathLst>
              <a:path w="21600" h="21600">
                <a:moveTo>
                  <a:pt x="15428"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6699FF"/>
          </a:solidFill>
          <a:ln w="28575" cap="flat" cmpd="sng">
            <a:solidFill>
              <a:schemeClr val="tx1"/>
            </a:solidFill>
            <a:prstDash val="solid"/>
            <a:miter/>
            <a:headEnd type="none" w="med" len="med"/>
            <a:tailEnd type="none" w="sm" len="lg"/>
          </a:ln>
        </p:spPr>
        <p:txBody>
          <a:bodyPr/>
          <a:p>
            <a:endParaRPr lang="zh-CN" altLang="en-US"/>
          </a:p>
        </p:txBody>
      </p:sp>
      <p:sp>
        <p:nvSpPr>
          <p:cNvPr id="10242" name="任意多边形 10241"/>
          <p:cNvSpPr/>
          <p:nvPr/>
        </p:nvSpPr>
        <p:spPr>
          <a:xfrm>
            <a:off x="3740150" y="5338763"/>
            <a:ext cx="990600" cy="457200"/>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99FF"/>
          </a:solidFill>
          <a:ln w="28575" cap="flat" cmpd="sng">
            <a:solidFill>
              <a:schemeClr val="tx1"/>
            </a:solidFill>
            <a:prstDash val="solid"/>
            <a:miter/>
            <a:headEnd type="none" w="med" len="med"/>
            <a:tailEnd type="none" w="sm"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blinds(horizontal)">
                                      <p:cBhvr>
                                        <p:cTn id="7" dur="500"/>
                                        <p:tgtEl>
                                          <p:spTgt spid="10247"/>
                                        </p:tgtEl>
                                      </p:cBhvr>
                                    </p:animEffect>
                                  </p:childTnLst>
                                  <p:subTnLst>
                                    <p:audio>
                                      <p:cMediaNode>
                                        <p:cTn display="0" masterRel="sameClick">
                                          <p:stCondLst>
                                            <p:cond evt="begin" delay="0">
                                              <p:tn val="5"/>
                                            </p:cond>
                                          </p:stCondLst>
                                          <p:endCondLst>
                                            <p:cond evt="onStopAudio" delay="0">
                                              <p:tgtEl>
                                                <p:sldTgt/>
                                              </p:tgtEl>
                                            </p:cond>
                                          </p:endCondLst>
                                        </p:cTn>
                                        <p:tgtEl>
                                          <p:sndTgt r:embed="rId7" name="projctor.wav"/>
                                        </p:tgtEl>
                                      </p:cMediaNode>
                                    </p:audio>
                                  </p:sub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246"/>
                                        </p:tgtEl>
                                        <p:attrNameLst>
                                          <p:attrName>style.visibility</p:attrName>
                                        </p:attrNameLst>
                                      </p:cBhvr>
                                      <p:to>
                                        <p:strVal val="visible"/>
                                      </p:to>
                                    </p:set>
                                    <p:animEffect transition="in" filter="dissolve">
                                      <p:cBhvr>
                                        <p:cTn id="11" dur="500"/>
                                        <p:tgtEl>
                                          <p:spTgt spid="10246"/>
                                        </p:tgtEl>
                                      </p:cBhvr>
                                    </p:animEffect>
                                  </p:childTnLst>
                                  <p:subTnLst>
                                    <p:audio>
                                      <p:cMediaNode>
                                        <p:cTn display="0" masterRel="sameClick">
                                          <p:stCondLst>
                                            <p:cond evt="begin" delay="0">
                                              <p:tn val="9"/>
                                            </p:cond>
                                          </p:stCondLst>
                                          <p:endCondLst>
                                            <p:cond evt="onStopAudio" delay="0">
                                              <p:tgtEl>
                                                <p:sldTgt/>
                                              </p:tgtEl>
                                            </p:cond>
                                          </p:endCondLst>
                                        </p:cTn>
                                        <p:tgtEl>
                                          <p:sndTgt r:embed="rId8" name="chimes.wav"/>
                                        </p:tgtEl>
                                      </p:cMediaNode>
                                    </p:audio>
                                  </p:sub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10243"/>
                                        </p:tgtEl>
                                        <p:attrNameLst>
                                          <p:attrName>style.visibility</p:attrName>
                                        </p:attrNameLst>
                                      </p:cBhvr>
                                      <p:to>
                                        <p:strVal val="visible"/>
                                      </p:to>
                                    </p:set>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10244"/>
                                        </p:tgtEl>
                                        <p:attrNameLst>
                                          <p:attrName>style.visibility</p:attrName>
                                        </p:attrNameLst>
                                      </p:cBhvr>
                                      <p:to>
                                        <p:strVal val="visible"/>
                                      </p:to>
                                    </p:set>
                                    <p:anim calcmode="lin" valueType="num">
                                      <p:cBhvr additive="base">
                                        <p:cTn id="18" dur="500" fill="hold"/>
                                        <p:tgtEl>
                                          <p:spTgt spid="10244"/>
                                        </p:tgtEl>
                                        <p:attrNameLst>
                                          <p:attrName>ppt_x</p:attrName>
                                        </p:attrNameLst>
                                      </p:cBhvr>
                                      <p:tavLst>
                                        <p:tav tm="0">
                                          <p:val>
                                            <p:strVal val="0-#ppt_w/2"/>
                                          </p:val>
                                        </p:tav>
                                        <p:tav tm="100000">
                                          <p:val>
                                            <p:strVal val="#ppt_x"/>
                                          </p:val>
                                        </p:tav>
                                      </p:tavLst>
                                    </p:anim>
                                    <p:anim calcmode="lin" valueType="num">
                                      <p:cBhvr additive="base">
                                        <p:cTn id="19" dur="500" fill="hold"/>
                                        <p:tgtEl>
                                          <p:spTgt spid="102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8" name="chimes.wav"/>
                                        </p:tgtEl>
                                      </p:cMediaNode>
                                    </p:audio>
                                  </p:sub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499"/>
                                          </p:stCondLst>
                                        </p:cTn>
                                        <p:tgtEl>
                                          <p:spTgt spid="10242"/>
                                        </p:tgtEl>
                                        <p:attrNameLst>
                                          <p:attrName>style.visibility</p:attrName>
                                        </p:attrNameLst>
                                      </p:cBhvr>
                                      <p:to>
                                        <p:strVal val="visible"/>
                                      </p:to>
                                    </p:set>
                                  </p:childTnLst>
                                </p:cTn>
                              </p:par>
                            </p:childTnLst>
                          </p:cTn>
                        </p:par>
                        <p:par>
                          <p:cTn id="23" fill="hold">
                            <p:stCondLst>
                              <p:cond delay="2500"/>
                            </p:stCondLst>
                            <p:childTnLst>
                              <p:par>
                                <p:cTn id="24" presetID="2" presetClass="entr" presetSubtype="2" fill="hold" nodeType="afterEffect">
                                  <p:stCondLst>
                                    <p:cond delay="0"/>
                                  </p:stCondLst>
                                  <p:childTnLst>
                                    <p:set>
                                      <p:cBhvr>
                                        <p:cTn id="25" dur="1" fill="hold">
                                          <p:stCondLst>
                                            <p:cond delay="0"/>
                                          </p:stCondLst>
                                        </p:cTn>
                                        <p:tgtEl>
                                          <p:spTgt spid="10245"/>
                                        </p:tgtEl>
                                        <p:attrNameLst>
                                          <p:attrName>style.visibility</p:attrName>
                                        </p:attrNameLst>
                                      </p:cBhvr>
                                      <p:to>
                                        <p:strVal val="visible"/>
                                      </p:to>
                                    </p:set>
                                    <p:anim calcmode="lin" valueType="num">
                                      <p:cBhvr additive="base">
                                        <p:cTn id="26" dur="500" fill="hold"/>
                                        <p:tgtEl>
                                          <p:spTgt spid="10245"/>
                                        </p:tgtEl>
                                        <p:attrNameLst>
                                          <p:attrName>ppt_x</p:attrName>
                                        </p:attrNameLst>
                                      </p:cBhvr>
                                      <p:tavLst>
                                        <p:tav tm="0">
                                          <p:val>
                                            <p:strVal val="1+#ppt_w/2"/>
                                          </p:val>
                                        </p:tav>
                                        <p:tav tm="100000">
                                          <p:val>
                                            <p:strVal val="#ppt_x"/>
                                          </p:val>
                                        </p:tav>
                                      </p:tavLst>
                                    </p:anim>
                                    <p:anim calcmode="lin" valueType="num">
                                      <p:cBhvr additive="base">
                                        <p:cTn id="27" dur="500" fill="hold"/>
                                        <p:tgtEl>
                                          <p:spTgt spid="1024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8"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0604" name="组合 110603"/>
          <p:cNvGrpSpPr/>
          <p:nvPr/>
        </p:nvGrpSpPr>
        <p:grpSpPr>
          <a:xfrm>
            <a:off x="6350" y="6350"/>
            <a:ext cx="9132888" cy="6845300"/>
            <a:chOff x="0" y="1"/>
            <a:chExt cx="5753" cy="4312"/>
          </a:xfrm>
        </p:grpSpPr>
        <p:sp>
          <p:nvSpPr>
            <p:cNvPr id="110606" name="任意多边形 110605"/>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10605" name="任意多边形 110604"/>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10602" name="矩形 110601"/>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10601" name="图片 110600"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10600" name="图片 110599"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10599" name="图片 110598"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10597" name="矩形 110596"/>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10596" name="文本框 110595"/>
          <p:cNvSpPr txBox="1"/>
          <p:nvPr/>
        </p:nvSpPr>
        <p:spPr>
          <a:xfrm>
            <a:off x="996950" y="766763"/>
            <a:ext cx="4114800" cy="457200"/>
          </a:xfrm>
          <a:prstGeom prst="rect">
            <a:avLst/>
          </a:prstGeom>
          <a:noFill/>
          <a:ln w="9525">
            <a:noFill/>
          </a:ln>
        </p:spPr>
        <p:txBody>
          <a:bodyPr>
            <a:spAutoFit/>
          </a:bodyPr>
          <a:p>
            <a:r>
              <a:rPr lang="zh-CN" altLang="en-US" sz="2400" b="1" dirty="0">
                <a:solidFill>
                  <a:srgbClr val="000099"/>
                </a:solidFill>
                <a:latin typeface="Times New Roman" panose="02020603050405020304" pitchFamily="18" charset="0"/>
              </a:rPr>
              <a:t>三．按输入信号形式分类</a:t>
            </a:r>
            <a:endParaRPr lang="zh-CN" altLang="en-US" dirty="0">
              <a:latin typeface="Arial" panose="020B0604020202020204" pitchFamily="34" charset="0"/>
            </a:endParaRPr>
          </a:p>
        </p:txBody>
      </p:sp>
      <p:sp>
        <p:nvSpPr>
          <p:cNvPr id="110595" name="文本框 110594"/>
          <p:cNvSpPr txBox="1"/>
          <p:nvPr/>
        </p:nvSpPr>
        <p:spPr>
          <a:xfrm>
            <a:off x="371475" y="1223963"/>
            <a:ext cx="8550275" cy="1552575"/>
          </a:xfrm>
          <a:prstGeom prst="rect">
            <a:avLst/>
          </a:prstGeom>
          <a:noFill/>
          <a:ln w="9525">
            <a:noFill/>
          </a:ln>
        </p:spPr>
        <p:txBody>
          <a:bodyPr>
            <a:spAutoFit/>
          </a:bodyPr>
          <a:p>
            <a:r>
              <a:rPr lang="zh-CN" altLang="en-US" sz="2400" dirty="0">
                <a:latin typeface="Times New Roman" panose="02020603050405020304" pitchFamily="18" charset="0"/>
              </a:rPr>
              <a:t>　　时序逻辑电路的输入信号可以是脉冲信号也可以是电平信号。根据输入信号形式的不同，时</a:t>
            </a:r>
            <a:r>
              <a:rPr lang="zh-CN" altLang="en-US" sz="2400" dirty="0">
                <a:latin typeface="Times New Roman" panose="02020603050405020304" pitchFamily="18" charset="0"/>
                <a:ea typeface="ˎ̥"/>
              </a:rPr>
              <a:t> </a:t>
            </a:r>
            <a:r>
              <a:rPr lang="zh-CN" altLang="en-US" sz="2400" dirty="0">
                <a:latin typeface="Times New Roman" panose="02020603050405020304" pitchFamily="18" charset="0"/>
              </a:rPr>
              <a:t>序逻辑电路通常又被分为</a:t>
            </a:r>
            <a:r>
              <a:rPr lang="zh-CN" altLang="en-US" sz="2400" dirty="0">
                <a:solidFill>
                  <a:srgbClr val="000099"/>
                </a:solidFill>
                <a:latin typeface="Times New Roman" panose="02020603050405020304" pitchFamily="18" charset="0"/>
              </a:rPr>
              <a:t>脉冲型</a:t>
            </a:r>
            <a:r>
              <a:rPr lang="zh-CN" altLang="en-US" sz="2400" dirty="0">
                <a:latin typeface="Times New Roman" panose="02020603050405020304" pitchFamily="18" charset="0"/>
              </a:rPr>
              <a:t>和</a:t>
            </a:r>
            <a:r>
              <a:rPr lang="zh-CN" altLang="en-US" sz="2400" dirty="0">
                <a:solidFill>
                  <a:srgbClr val="000099"/>
                </a:solidFill>
                <a:latin typeface="Times New Roman" panose="02020603050405020304" pitchFamily="18" charset="0"/>
              </a:rPr>
              <a:t>电平型</a:t>
            </a:r>
            <a:r>
              <a:rPr lang="zh-CN" altLang="en-US" sz="2400" dirty="0">
                <a:latin typeface="Times New Roman" panose="02020603050405020304" pitchFamily="18" charset="0"/>
              </a:rPr>
              <a:t>两种类型。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　　下图所示为不同输入信号的波形图。</a:t>
            </a:r>
            <a:endParaRPr lang="zh-CN" altLang="en-US" dirty="0">
              <a:latin typeface="Arial" panose="020B0604020202020204" pitchFamily="34" charset="0"/>
            </a:endParaRPr>
          </a:p>
        </p:txBody>
      </p:sp>
      <p:pic>
        <p:nvPicPr>
          <p:cNvPr id="110594" name="图片 110593" descr="TU5-3"/>
          <p:cNvPicPr>
            <a:picLocks noChangeAspect="1"/>
          </p:cNvPicPr>
          <p:nvPr/>
        </p:nvPicPr>
        <p:blipFill>
          <a:blip r:embed="rId4">
            <a:lum bright="-100000"/>
          </a:blip>
          <a:stretch>
            <a:fillRect/>
          </a:stretch>
        </p:blipFill>
        <p:spPr>
          <a:xfrm>
            <a:off x="1073150" y="3052763"/>
            <a:ext cx="6705600" cy="31861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6"/>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10595"/>
                                        </p:tgtEl>
                                        <p:attrNameLst>
                                          <p:attrName>style.visibility</p:attrName>
                                        </p:attrNameLst>
                                      </p:cBhvr>
                                      <p:to>
                                        <p:strVal val="visible"/>
                                      </p:to>
                                    </p:set>
                                    <p:animEffect transition="in" filter="wipe(up)">
                                      <p:cBhvr>
                                        <p:cTn id="11" dur="500"/>
                                        <p:tgtEl>
                                          <p:spTgt spid="11059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110594"/>
                                        </p:tgtEl>
                                        <p:attrNameLst>
                                          <p:attrName>style.visibility</p:attrName>
                                        </p:attrNameLst>
                                      </p:cBhvr>
                                      <p:to>
                                        <p:strVal val="visible"/>
                                      </p:to>
                                    </p:set>
                                    <p:anim calcmode="lin" valueType="num">
                                      <p:cBhvr additive="base">
                                        <p:cTn id="16" dur="500" fill="hold"/>
                                        <p:tgtEl>
                                          <p:spTgt spid="110594"/>
                                        </p:tgtEl>
                                        <p:attrNameLst>
                                          <p:attrName>ppt_x</p:attrName>
                                        </p:attrNameLst>
                                      </p:cBhvr>
                                      <p:tavLst>
                                        <p:tav tm="0">
                                          <p:val>
                                            <p:strVal val="0-#ppt_w/2"/>
                                          </p:val>
                                        </p:tav>
                                        <p:tav tm="100000">
                                          <p:val>
                                            <p:strVal val="#ppt_x"/>
                                          </p:val>
                                        </p:tav>
                                      </p:tavLst>
                                    </p:anim>
                                    <p:anim calcmode="lin" valueType="num">
                                      <p:cBhvr additive="base">
                                        <p:cTn id="17" dur="500" fill="hold"/>
                                        <p:tgtEl>
                                          <p:spTgt spid="1105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p:bldP spid="11059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34" name="组合 9233"/>
          <p:cNvGrpSpPr/>
          <p:nvPr/>
        </p:nvGrpSpPr>
        <p:grpSpPr>
          <a:xfrm>
            <a:off x="0" y="6350"/>
            <a:ext cx="9132888" cy="6845300"/>
            <a:chOff x="0" y="1"/>
            <a:chExt cx="5753" cy="4312"/>
          </a:xfrm>
        </p:grpSpPr>
        <p:sp>
          <p:nvSpPr>
            <p:cNvPr id="9236" name="任意多边形 9235"/>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9235" name="任意多边形 9234"/>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9232" name="矩形 9231"/>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9231" name="图片 9230"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9230" name="图片 9229"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9229" name="图片 9228" descr="arrow35">
            <a:hlinkClick r:id="" action="ppaction://hlinkshowjump?jump=nextslide"/>
          </p:cNvPr>
          <p:cNvPicPr>
            <a:picLocks noChangeAspect="1"/>
          </p:cNvPicPr>
          <p:nvPr/>
        </p:nvPicPr>
        <p:blipFill>
          <a:blip r:embed="rId3"/>
          <a:stretch>
            <a:fillRect/>
          </a:stretch>
        </p:blipFill>
        <p:spPr>
          <a:xfrm>
            <a:off x="8401050" y="6310313"/>
            <a:ext cx="514350" cy="354012"/>
          </a:xfrm>
          <a:prstGeom prst="rect">
            <a:avLst/>
          </a:prstGeom>
          <a:noFill/>
          <a:ln w="9525">
            <a:noFill/>
          </a:ln>
        </p:spPr>
      </p:pic>
      <p:sp>
        <p:nvSpPr>
          <p:cNvPr id="9227" name="矩形 9226"/>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9226" name="文本框 9225"/>
          <p:cNvSpPr txBox="1"/>
          <p:nvPr/>
        </p:nvSpPr>
        <p:spPr>
          <a:xfrm>
            <a:off x="304800" y="614363"/>
            <a:ext cx="8550275" cy="1552575"/>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en-US" altLang="zh-CN" sz="2400" b="1" dirty="0">
                <a:solidFill>
                  <a:srgbClr val="FF9933"/>
                </a:solidFill>
                <a:latin typeface="Times New Roman" panose="02020603050405020304" pitchFamily="18" charset="0"/>
              </a:rPr>
              <a:t>④</a:t>
            </a:r>
            <a:r>
              <a:rPr lang="zh-CN" altLang="en-US" sz="2400" b="1" dirty="0">
                <a:solidFill>
                  <a:srgbClr val="FF9933"/>
                </a:solidFill>
                <a:latin typeface="Times New Roman" panose="02020603050405020304" pitchFamily="18" charset="0"/>
              </a:rPr>
              <a:t>确定激励函数和输出函数</a:t>
            </a:r>
            <a:r>
              <a:rPr lang="zh-CN" altLang="en-US" sz="2400" dirty="0">
                <a:solidFill>
                  <a:srgbClr val="FF9933"/>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假定用</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触发器作为存储元件，根据二进制状态表和</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触发器激励表，可作出输出函数和激励函数卡诺图如下图所示。化简时可将无用状态</a:t>
            </a:r>
            <a:r>
              <a:rPr lang="en-US" altLang="zh-CN" sz="2400">
                <a:latin typeface="Times New Roman" panose="02020603050405020304" pitchFamily="18" charset="0"/>
                <a:ea typeface="ˎ̥"/>
              </a:rPr>
              <a:t>001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011</a:t>
            </a:r>
            <a:r>
              <a:rPr lang="zh-CN" altLang="en-US" sz="2400" dirty="0">
                <a:latin typeface="Times New Roman" panose="02020603050405020304" pitchFamily="18" charset="0"/>
              </a:rPr>
              <a:t>，</a:t>
            </a: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111</a:t>
            </a:r>
            <a:r>
              <a:rPr lang="zh-CN" altLang="en-US" sz="2400" dirty="0">
                <a:latin typeface="Times New Roman" panose="02020603050405020304" pitchFamily="18" charset="0"/>
              </a:rPr>
              <a:t>作为无关条件处理。</a:t>
            </a:r>
            <a:endParaRPr lang="zh-CN" altLang="en-US" dirty="0">
              <a:latin typeface="Arial" panose="020B0604020202020204" pitchFamily="34" charset="0"/>
            </a:endParaRPr>
          </a:p>
        </p:txBody>
      </p:sp>
      <p:grpSp>
        <p:nvGrpSpPr>
          <p:cNvPr id="9220" name="组合 9219"/>
          <p:cNvGrpSpPr/>
          <p:nvPr/>
        </p:nvGrpSpPr>
        <p:grpSpPr>
          <a:xfrm>
            <a:off x="4267200" y="2214563"/>
            <a:ext cx="4876800" cy="4191000"/>
            <a:chOff x="2688" y="1388"/>
            <a:chExt cx="3072" cy="2640"/>
          </a:xfrm>
        </p:grpSpPr>
        <p:pic>
          <p:nvPicPr>
            <p:cNvPr id="9225" name="图片 9224" descr="TU5-44"/>
            <p:cNvPicPr>
              <a:picLocks noChangeAspect="1"/>
            </p:cNvPicPr>
            <p:nvPr/>
          </p:nvPicPr>
          <p:blipFill>
            <a:blip r:embed="rId4">
              <a:lum bright="-100000"/>
            </a:blip>
            <a:stretch>
              <a:fillRect/>
            </a:stretch>
          </p:blipFill>
          <p:spPr>
            <a:xfrm>
              <a:off x="2933" y="1388"/>
              <a:ext cx="2452" cy="2640"/>
            </a:xfrm>
            <a:prstGeom prst="rect">
              <a:avLst/>
            </a:prstGeom>
            <a:noFill/>
            <a:ln w="9525">
              <a:noFill/>
            </a:ln>
          </p:spPr>
        </p:pic>
        <p:sp>
          <p:nvSpPr>
            <p:cNvPr id="9224" name="文本框 9223"/>
            <p:cNvSpPr txBox="1"/>
            <p:nvPr/>
          </p:nvSpPr>
          <p:spPr>
            <a:xfrm>
              <a:off x="2688" y="1968"/>
              <a:ext cx="336" cy="250"/>
            </a:xfrm>
            <a:prstGeom prst="rect">
              <a:avLst/>
            </a:prstGeom>
            <a:noFill/>
            <a:ln w="28575">
              <a:noFill/>
            </a:ln>
          </p:spPr>
          <p:txBody>
            <a:bodyPr>
              <a:spAutoFit/>
            </a:bodyPr>
            <a:p>
              <a:pPr>
                <a:spcBef>
                  <a:spcPct val="50000"/>
                </a:spcBef>
              </a:pPr>
              <a:r>
                <a:rPr lang="en-US" altLang="zh-CN" sz="2000">
                  <a:latin typeface="Times New Roman" panose="02020603050405020304" pitchFamily="18" charset="0"/>
                  <a:ea typeface="ˎ̥"/>
                </a:rPr>
                <a:t>D</a:t>
              </a:r>
              <a:r>
                <a:rPr lang="en-US" altLang="zh-CN" sz="2000" baseline="-25000">
                  <a:latin typeface="Times New Roman" panose="02020603050405020304" pitchFamily="18" charset="0"/>
                  <a:ea typeface="ˎ̥"/>
                </a:rPr>
                <a:t>3</a:t>
              </a:r>
              <a:endParaRPr lang="en-US" altLang="zh-CN">
                <a:latin typeface="Arial" panose="020B0604020202020204" pitchFamily="34" charset="0"/>
              </a:endParaRPr>
            </a:p>
          </p:txBody>
        </p:sp>
        <p:sp>
          <p:nvSpPr>
            <p:cNvPr id="9223" name="文本框 9222"/>
            <p:cNvSpPr txBox="1"/>
            <p:nvPr/>
          </p:nvSpPr>
          <p:spPr>
            <a:xfrm>
              <a:off x="2736" y="3072"/>
              <a:ext cx="307" cy="250"/>
            </a:xfrm>
            <a:prstGeom prst="rect">
              <a:avLst/>
            </a:prstGeom>
            <a:noFill/>
            <a:ln w="28575">
              <a:noFill/>
            </a:ln>
          </p:spPr>
          <p:txBody>
            <a:bodyPr>
              <a:spAutoFit/>
            </a:bodyPr>
            <a:p>
              <a:pPr>
                <a:spcBef>
                  <a:spcPct val="50000"/>
                </a:spcBef>
              </a:pPr>
              <a:r>
                <a:rPr lang="en-US" altLang="zh-CN" sz="2000">
                  <a:latin typeface="Times New Roman" panose="02020603050405020304" pitchFamily="18" charset="0"/>
                  <a:ea typeface="ˎ̥"/>
                </a:rPr>
                <a:t>D</a:t>
              </a:r>
              <a:r>
                <a:rPr lang="en-US" altLang="zh-CN" sz="2000" baseline="-25000">
                  <a:latin typeface="Times New Roman" panose="02020603050405020304" pitchFamily="18" charset="0"/>
                  <a:ea typeface="ˎ̥"/>
                </a:rPr>
                <a:t>1</a:t>
              </a:r>
              <a:endParaRPr lang="en-US" altLang="zh-CN">
                <a:latin typeface="Arial" panose="020B0604020202020204" pitchFamily="34" charset="0"/>
              </a:endParaRPr>
            </a:p>
          </p:txBody>
        </p:sp>
        <p:sp>
          <p:nvSpPr>
            <p:cNvPr id="9222" name="文本框 9221"/>
            <p:cNvSpPr txBox="1"/>
            <p:nvPr/>
          </p:nvSpPr>
          <p:spPr>
            <a:xfrm>
              <a:off x="5453" y="2016"/>
              <a:ext cx="307" cy="250"/>
            </a:xfrm>
            <a:prstGeom prst="rect">
              <a:avLst/>
            </a:prstGeom>
            <a:noFill/>
            <a:ln w="28575">
              <a:noFill/>
            </a:ln>
          </p:spPr>
          <p:txBody>
            <a:bodyPr>
              <a:spAutoFit/>
            </a:bodyPr>
            <a:p>
              <a:pPr>
                <a:spcBef>
                  <a:spcPct val="50000"/>
                </a:spcBef>
              </a:pPr>
              <a:r>
                <a:rPr lang="en-US" altLang="zh-CN" sz="2000">
                  <a:latin typeface="Times New Roman" panose="02020603050405020304" pitchFamily="18" charset="0"/>
                  <a:ea typeface="ˎ̥"/>
                </a:rPr>
                <a:t>D</a:t>
              </a:r>
              <a:r>
                <a:rPr lang="en-US" altLang="zh-CN" sz="2000" baseline="-25000">
                  <a:latin typeface="Times New Roman" panose="02020603050405020304" pitchFamily="18" charset="0"/>
                  <a:ea typeface="ˎ̥"/>
                </a:rPr>
                <a:t>2</a:t>
              </a:r>
              <a:endParaRPr lang="en-US" altLang="zh-CN">
                <a:latin typeface="Arial" panose="020B0604020202020204" pitchFamily="34" charset="0"/>
              </a:endParaRPr>
            </a:p>
          </p:txBody>
        </p:sp>
        <p:sp>
          <p:nvSpPr>
            <p:cNvPr id="9221" name="文本框 9220"/>
            <p:cNvSpPr txBox="1"/>
            <p:nvPr/>
          </p:nvSpPr>
          <p:spPr>
            <a:xfrm>
              <a:off x="5376" y="3084"/>
              <a:ext cx="205" cy="288"/>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Z</a:t>
              </a:r>
              <a:endParaRPr lang="en-US" altLang="zh-CN">
                <a:latin typeface="Arial" panose="020B0604020202020204" pitchFamily="34" charset="0"/>
              </a:endParaRPr>
            </a:p>
          </p:txBody>
        </p:sp>
      </p:grpSp>
      <p:pic>
        <p:nvPicPr>
          <p:cNvPr id="9219" name="图片 9218" descr="BIAO5-34"/>
          <p:cNvPicPr>
            <a:picLocks noChangeAspect="1"/>
          </p:cNvPicPr>
          <p:nvPr/>
        </p:nvPicPr>
        <p:blipFill>
          <a:blip r:embed="rId5">
            <a:lum bright="-100000"/>
          </a:blip>
          <a:stretch>
            <a:fillRect/>
          </a:stretch>
        </p:blipFill>
        <p:spPr>
          <a:xfrm>
            <a:off x="381000" y="2900363"/>
            <a:ext cx="3810000" cy="3048000"/>
          </a:xfrm>
          <a:prstGeom prst="rect">
            <a:avLst/>
          </a:prstGeom>
          <a:noFill/>
          <a:ln w="9525">
            <a:noFill/>
          </a:ln>
        </p:spPr>
      </p:pic>
      <p:graphicFrame>
        <p:nvGraphicFramePr>
          <p:cNvPr id="9218" name="对象 9217"/>
          <p:cNvGraphicFramePr/>
          <p:nvPr/>
        </p:nvGraphicFramePr>
        <p:xfrm>
          <a:off x="381000" y="5491163"/>
          <a:ext cx="4419600" cy="762000"/>
        </p:xfrm>
        <a:graphic>
          <a:graphicData uri="http://schemas.openxmlformats.org/presentationml/2006/ole">
            <mc:AlternateContent xmlns:mc="http://schemas.openxmlformats.org/markup-compatibility/2006">
              <mc:Choice xmlns:v="urn:schemas-microsoft-com:vml" Requires="v">
                <p:oleObj spid="_x0000_s3091" name="" r:id="rId6" imgW="6426200" imgH="965200" progId="Equation.3">
                  <p:embed/>
                </p:oleObj>
              </mc:Choice>
              <mc:Fallback>
                <p:oleObj name="" r:id="rId6" imgW="6426200" imgH="965200" progId="Equation.3">
                  <p:embed/>
                  <p:pic>
                    <p:nvPicPr>
                      <p:cNvPr id="0" name="图片 3090"/>
                      <p:cNvPicPr/>
                      <p:nvPr/>
                    </p:nvPicPr>
                    <p:blipFill>
                      <a:blip r:embed="rId7">
                        <a:lum bright="100000"/>
                      </a:blip>
                      <a:stretch>
                        <a:fillRect/>
                      </a:stretch>
                    </p:blipFill>
                    <p:spPr>
                      <a:xfrm>
                        <a:off x="381000" y="5491163"/>
                        <a:ext cx="4419600" cy="762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box(out)">
                                      <p:cBhvr>
                                        <p:cTn id="7" dur="500"/>
                                        <p:tgtEl>
                                          <p:spTgt spid="9226"/>
                                        </p:tgtEl>
                                      </p:cBhvr>
                                    </p:animEffect>
                                  </p:childTnLst>
                                  <p:subTnLst>
                                    <p:audio>
                                      <p:cMediaNode>
                                        <p:cTn display="0" masterRel="sameClick">
                                          <p:stCondLst>
                                            <p:cond evt="begin" delay="0">
                                              <p:tn val="5"/>
                                            </p:cond>
                                          </p:stCondLst>
                                          <p:endCondLst>
                                            <p:cond evt="onStopAudio" delay="0">
                                              <p:tgtEl>
                                                <p:sldTgt/>
                                              </p:tgtEl>
                                            </p:cond>
                                          </p:endCondLst>
                                        </p:cTn>
                                        <p:tgtEl>
                                          <p:sndTgt r:embed="rId8" name="projctor.wav"/>
                                        </p:tgtEl>
                                      </p:cMediaNode>
                                    </p:audio>
                                  </p:sub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219"/>
                                        </p:tgtEl>
                                        <p:attrNameLst>
                                          <p:attrName>style.visibility</p:attrName>
                                        </p:attrNameLst>
                                      </p:cBhvr>
                                      <p:to>
                                        <p:strVal val="visible"/>
                                      </p:to>
                                    </p:set>
                                    <p:anim calcmode="lin" valueType="num">
                                      <p:cBhvr additive="base">
                                        <p:cTn id="11" dur="500" fill="hold"/>
                                        <p:tgtEl>
                                          <p:spTgt spid="9219"/>
                                        </p:tgtEl>
                                        <p:attrNameLst>
                                          <p:attrName>ppt_x</p:attrName>
                                        </p:attrNameLst>
                                      </p:cBhvr>
                                      <p:tavLst>
                                        <p:tav tm="0">
                                          <p:val>
                                            <p:strVal val="0-#ppt_w/2"/>
                                          </p:val>
                                        </p:tav>
                                        <p:tav tm="100000">
                                          <p:val>
                                            <p:strVal val="#ppt_x"/>
                                          </p:val>
                                        </p:tav>
                                      </p:tavLst>
                                    </p:anim>
                                    <p:anim calcmode="lin" valueType="num">
                                      <p:cBhvr additive="base">
                                        <p:cTn id="12" dur="500" fill="hold"/>
                                        <p:tgtEl>
                                          <p:spTgt spid="92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9" name="chimes.wav"/>
                                        </p:tgtEl>
                                      </p:cMediaNode>
                                    </p:audio>
                                  </p:sub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9220"/>
                                        </p:tgtEl>
                                        <p:attrNameLst>
                                          <p:attrName>style.visibility</p:attrName>
                                        </p:attrNameLst>
                                      </p:cBhvr>
                                      <p:to>
                                        <p:strVal val="visible"/>
                                      </p:to>
                                    </p:set>
                                    <p:anim calcmode="lin" valueType="num">
                                      <p:cBhvr additive="base">
                                        <p:cTn id="16" dur="500" fill="hold"/>
                                        <p:tgtEl>
                                          <p:spTgt spid="9220"/>
                                        </p:tgtEl>
                                        <p:attrNameLst>
                                          <p:attrName>ppt_x</p:attrName>
                                        </p:attrNameLst>
                                      </p:cBhvr>
                                      <p:tavLst>
                                        <p:tav tm="0">
                                          <p:val>
                                            <p:strVal val="#ppt_x"/>
                                          </p:val>
                                        </p:tav>
                                        <p:tav tm="100000">
                                          <p:val>
                                            <p:strVal val="#ppt_x"/>
                                          </p:val>
                                        </p:tav>
                                      </p:tavLst>
                                    </p:anim>
                                    <p:anim calcmode="lin" valueType="num">
                                      <p:cBhvr additive="base">
                                        <p:cTn id="17" dur="500" fill="hold"/>
                                        <p:tgtEl>
                                          <p:spTgt spid="922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9" name="chimes.wav"/>
                                        </p:tgtEl>
                                      </p:cMediaNode>
                                    </p:audio>
                                  </p:sub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9218"/>
                                        </p:tgtEl>
                                        <p:attrNameLst>
                                          <p:attrName>style.visibility</p:attrName>
                                        </p:attrNameLst>
                                      </p:cBhvr>
                                      <p:to>
                                        <p:strVal val="visible"/>
                                      </p:to>
                                    </p:set>
                                    <p:animEffect transition="in" filter="wipe(up)">
                                      <p:cBhvr>
                                        <p:cTn id="21"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205" name="组合 8204"/>
          <p:cNvGrpSpPr/>
          <p:nvPr/>
        </p:nvGrpSpPr>
        <p:grpSpPr>
          <a:xfrm>
            <a:off x="6350" y="6350"/>
            <a:ext cx="9132888" cy="6845300"/>
            <a:chOff x="0" y="1"/>
            <a:chExt cx="5753" cy="4312"/>
          </a:xfrm>
        </p:grpSpPr>
        <p:sp>
          <p:nvSpPr>
            <p:cNvPr id="8207" name="任意多边形 8206"/>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8206" name="任意多边形 8205"/>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8203" name="矩形 8202"/>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8202" name="图片 8201"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8201" name="图片 8200"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8200" name="图片 8199"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8198" name="矩形 8197"/>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8197" name="文本框 8196"/>
          <p:cNvSpPr txBox="1"/>
          <p:nvPr/>
        </p:nvSpPr>
        <p:spPr>
          <a:xfrm>
            <a:off x="387350" y="690563"/>
            <a:ext cx="8474075" cy="457200"/>
          </a:xfrm>
          <a:prstGeom prst="rect">
            <a:avLst/>
          </a:prstGeom>
          <a:noFill/>
          <a:ln w="28575">
            <a:noFill/>
          </a:ln>
        </p:spPr>
        <p:txBody>
          <a:bodyPr>
            <a:spAutoFit/>
          </a:bodyPr>
          <a:p>
            <a:r>
              <a:rPr lang="zh-CN" altLang="en-US" sz="2400" dirty="0">
                <a:latin typeface="Times New Roman" panose="02020603050405020304" pitchFamily="18" charset="0"/>
              </a:rPr>
              <a:t>　　化简后的激励函数和输出函数表达式为</a:t>
            </a:r>
            <a:endParaRPr lang="zh-CN" altLang="en-US" dirty="0">
              <a:latin typeface="Arial" panose="020B0604020202020204" pitchFamily="34" charset="0"/>
            </a:endParaRPr>
          </a:p>
        </p:txBody>
      </p:sp>
      <p:graphicFrame>
        <p:nvGraphicFramePr>
          <p:cNvPr id="8196" name="对象 8195"/>
          <p:cNvGraphicFramePr/>
          <p:nvPr/>
        </p:nvGraphicFramePr>
        <p:xfrm>
          <a:off x="1454150" y="1223963"/>
          <a:ext cx="6408738" cy="846137"/>
        </p:xfrm>
        <a:graphic>
          <a:graphicData uri="http://schemas.openxmlformats.org/presentationml/2006/ole">
            <mc:AlternateContent xmlns:mc="http://schemas.openxmlformats.org/markup-compatibility/2006">
              <mc:Choice xmlns:v="urn:schemas-microsoft-com:vml" Requires="v">
                <p:oleObj spid="_x0000_s3092" name="" r:id="rId4" imgW="3848100" imgH="508000" progId="Equation.3">
                  <p:embed/>
                </p:oleObj>
              </mc:Choice>
              <mc:Fallback>
                <p:oleObj name="" r:id="rId4" imgW="3848100" imgH="508000" progId="Equation.3">
                  <p:embed/>
                  <p:pic>
                    <p:nvPicPr>
                      <p:cNvPr id="0" name="图片 3091"/>
                      <p:cNvPicPr/>
                      <p:nvPr/>
                    </p:nvPicPr>
                    <p:blipFill>
                      <a:blip r:embed="rId5"/>
                      <a:stretch>
                        <a:fillRect/>
                      </a:stretch>
                    </p:blipFill>
                    <p:spPr>
                      <a:xfrm>
                        <a:off x="1454150" y="1223963"/>
                        <a:ext cx="6408738" cy="846137"/>
                      </a:xfrm>
                      <a:prstGeom prst="rect">
                        <a:avLst/>
                      </a:prstGeom>
                      <a:noFill/>
                      <a:ln w="38100">
                        <a:noFill/>
                        <a:miter/>
                      </a:ln>
                    </p:spPr>
                  </p:pic>
                </p:oleObj>
              </mc:Fallback>
            </mc:AlternateContent>
          </a:graphicData>
        </a:graphic>
      </p:graphicFrame>
      <p:sp>
        <p:nvSpPr>
          <p:cNvPr id="8195" name="文本框 8194"/>
          <p:cNvSpPr txBox="1"/>
          <p:nvPr/>
        </p:nvSpPr>
        <p:spPr>
          <a:xfrm>
            <a:off x="387350" y="2290763"/>
            <a:ext cx="8474075" cy="1187450"/>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en-US" altLang="zh-CN" sz="2400" b="1" dirty="0">
                <a:solidFill>
                  <a:srgbClr val="FF9933"/>
                </a:solidFill>
                <a:latin typeface="Times New Roman" panose="02020603050405020304" pitchFamily="18" charset="0"/>
              </a:rPr>
              <a:t>⑤</a:t>
            </a:r>
            <a:r>
              <a:rPr lang="zh-CN" altLang="en-US" sz="2400" b="1" dirty="0">
                <a:solidFill>
                  <a:srgbClr val="FF9933"/>
                </a:solidFill>
                <a:latin typeface="Times New Roman" panose="02020603050405020304" pitchFamily="18" charset="0"/>
              </a:rPr>
              <a:t>讨论</a:t>
            </a:r>
            <a:r>
              <a:rPr lang="zh-CN" altLang="en-US" sz="2400" dirty="0">
                <a:solidFill>
                  <a:srgbClr val="FF9933"/>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当电路中触发器所能表示的状态数大于有效状态数时，需要对设计的电路进行讨论。</a:t>
            </a:r>
            <a:r>
              <a:rPr lang="zh-CN" altLang="en-US" sz="2400" b="1" dirty="0">
                <a:solidFill>
                  <a:srgbClr val="CC3300"/>
                </a:solidFill>
                <a:latin typeface="Times New Roman" panose="02020603050405020304" pitchFamily="18" charset="0"/>
              </a:rPr>
              <a:t>主要讨论两个问题：</a:t>
            </a:r>
            <a:r>
              <a:rPr lang="zh-CN" altLang="en-US" sz="2400" b="1" dirty="0">
                <a:solidFill>
                  <a:schemeClr val="accent1"/>
                </a:solidFill>
                <a:latin typeface="Times New Roman" panose="02020603050405020304" pitchFamily="18" charset="0"/>
                <a:ea typeface="ˎ̥"/>
              </a:rPr>
              <a:t> </a:t>
            </a:r>
            <a:endParaRPr lang="zh-CN" altLang="en-US" dirty="0">
              <a:latin typeface="Arial" panose="020B0604020202020204" pitchFamily="34" charset="0"/>
            </a:endParaRPr>
          </a:p>
        </p:txBody>
      </p:sp>
      <p:sp>
        <p:nvSpPr>
          <p:cNvPr id="8194" name="文本框 8193"/>
          <p:cNvSpPr txBox="1"/>
          <p:nvPr/>
        </p:nvSpPr>
        <p:spPr>
          <a:xfrm>
            <a:off x="387350" y="3586163"/>
            <a:ext cx="8458200" cy="3013075"/>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en-US" altLang="zh-CN" sz="2400">
                <a:solidFill>
                  <a:srgbClr val="CC3300"/>
                </a:solidFill>
                <a:latin typeface="Times New Roman" panose="02020603050405020304" pitchFamily="18" charset="0"/>
                <a:ea typeface="ˎ̥"/>
              </a:rPr>
              <a:t>1</a:t>
            </a:r>
            <a:r>
              <a:rPr lang="zh-CN" altLang="en-US" sz="2400" dirty="0">
                <a:solidFill>
                  <a:srgbClr val="CC3300"/>
                </a:solidFill>
                <a:latin typeface="Times New Roman" panose="02020603050405020304" pitchFamily="18" charset="0"/>
              </a:rPr>
              <a:t>．电路是否具有自恢复功能。</a:t>
            </a:r>
            <a:r>
              <a:rPr lang="zh-CN" altLang="en-US" sz="2400" dirty="0">
                <a:latin typeface="Times New Roman" panose="02020603050405020304" pitchFamily="18" charset="0"/>
              </a:rPr>
              <a:t>即电路万一偶然进入无效状态，能否在输入信号和时钟脉冲作用下自动进入有效状态，如果能，则称为具有自恢复功能；否则，称为</a:t>
            </a:r>
            <a:r>
              <a:rPr lang="zh-CN" altLang="en-US" sz="2400" b="1" dirty="0">
                <a:latin typeface="Times New Roman" panose="02020603050405020304" pitchFamily="18" charset="0"/>
                <a:ea typeface="ˎ̥"/>
              </a:rPr>
              <a:t>“</a:t>
            </a:r>
            <a:r>
              <a:rPr lang="zh-CN" altLang="en-US" sz="2400" b="1" dirty="0">
                <a:latin typeface="Times New Roman" panose="02020603050405020304" pitchFamily="18" charset="0"/>
              </a:rPr>
              <a:t>挂起</a:t>
            </a:r>
            <a:r>
              <a:rPr lang="zh-CN" altLang="en-US" sz="2400" b="1" dirty="0">
                <a:latin typeface="Times New Roman" panose="02020603050405020304" pitchFamily="18" charset="0"/>
                <a:ea typeface="ˎ̥"/>
              </a:rPr>
              <a:t>”</a:t>
            </a:r>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en-US" altLang="zh-CN" sz="2400">
                <a:solidFill>
                  <a:srgbClr val="CC3300"/>
                </a:solidFill>
                <a:latin typeface="Times New Roman" panose="02020603050405020304" pitchFamily="18" charset="0"/>
                <a:ea typeface="ˎ̥"/>
              </a:rPr>
              <a:t>2</a:t>
            </a:r>
            <a:r>
              <a:rPr lang="zh-CN" altLang="en-US" sz="2400" dirty="0">
                <a:solidFill>
                  <a:srgbClr val="CC3300"/>
                </a:solidFill>
                <a:latin typeface="Times New Roman" panose="02020603050405020304" pitchFamily="18" charset="0"/>
              </a:rPr>
              <a:t>．电路是否会产生错误输出信号。</a:t>
            </a:r>
            <a:r>
              <a:rPr lang="zh-CN" altLang="en-US" sz="2400" dirty="0">
                <a:latin typeface="Times New Roman" panose="02020603050405020304" pitchFamily="18" charset="0"/>
              </a:rPr>
              <a:t>即电路万一处在无效状态，是否会在输入信号和时钟脉冲作用下，产生错误输出信号。 </a:t>
            </a:r>
            <a:endParaRPr lang="zh-CN" altLang="en-US" sz="2400" dirty="0">
              <a:latin typeface="Times New Roman" panose="02020603050405020304" pitchFamily="18" charset="0"/>
              <a:ea typeface="ˎ̥"/>
            </a:endParaRPr>
          </a:p>
          <a:p>
            <a:pPr algn="just"/>
            <a:r>
              <a:rPr lang="zh-CN" altLang="en-US" sz="2400" dirty="0">
                <a:solidFill>
                  <a:schemeClr val="accent1"/>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当存在</a:t>
            </a:r>
            <a:r>
              <a:rPr lang="zh-CN" altLang="en-US" sz="2400" b="1" dirty="0">
                <a:solidFill>
                  <a:srgbClr val="CC3300"/>
                </a:solidFill>
                <a:latin typeface="Times New Roman" panose="02020603050405020304" pitchFamily="18" charset="0"/>
                <a:ea typeface="ˎ̥"/>
              </a:rPr>
              <a:t>“</a:t>
            </a:r>
            <a:r>
              <a:rPr lang="zh-CN" altLang="en-US" sz="2400" b="1" dirty="0">
                <a:solidFill>
                  <a:srgbClr val="CC3300"/>
                </a:solidFill>
                <a:latin typeface="Times New Roman" panose="02020603050405020304" pitchFamily="18" charset="0"/>
              </a:rPr>
              <a:t>挂起</a:t>
            </a:r>
            <a:r>
              <a:rPr lang="zh-CN" altLang="en-US" sz="2400" b="1" dirty="0">
                <a:solidFill>
                  <a:srgbClr val="CC3300"/>
                </a:solidFill>
                <a:latin typeface="Times New Roman" panose="02020603050405020304" pitchFamily="18" charset="0"/>
                <a:ea typeface="ˎ̥"/>
              </a:rPr>
              <a:t>”</a:t>
            </a:r>
            <a:r>
              <a:rPr lang="zh-CN" altLang="en-US" sz="2400" b="1" dirty="0">
                <a:solidFill>
                  <a:srgbClr val="CC3300"/>
                </a:solidFill>
                <a:latin typeface="Times New Roman" panose="02020603050405020304" pitchFamily="18" charset="0"/>
              </a:rPr>
              <a:t>或错误输出现象时，必须对设计方案进行修正。</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slide(fromTop)">
                                      <p:cBhvr>
                                        <p:cTn id="7" dur="500"/>
                                        <p:tgtEl>
                                          <p:spTgt spid="8197"/>
                                        </p:tgtEl>
                                      </p:cBhvr>
                                    </p:animEffect>
                                  </p:childTnLst>
                                  <p:subTnLst>
                                    <p:audio>
                                      <p:cMediaNode>
                                        <p:cTn display="0" masterRel="sameClick">
                                          <p:stCondLst>
                                            <p:cond evt="begin" delay="0">
                                              <p:tn val="5"/>
                                            </p:cond>
                                          </p:stCondLst>
                                          <p:endCondLst>
                                            <p:cond evt="onStopAudio" delay="0">
                                              <p:tgtEl>
                                                <p:sldTgt/>
                                              </p:tgtEl>
                                            </p:cond>
                                          </p:endCondLst>
                                        </p:cTn>
                                        <p:tgtEl>
                                          <p:sndTgt r:embed="rId6" name="projctor.wav"/>
                                        </p:tgtEl>
                                      </p:cMediaNode>
                                    </p:audio>
                                  </p:sub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196"/>
                                        </p:tgtEl>
                                        <p:attrNameLst>
                                          <p:attrName>style.visibility</p:attrName>
                                        </p:attrNameLst>
                                      </p:cBhvr>
                                      <p:to>
                                        <p:strVal val="visible"/>
                                      </p:to>
                                    </p:set>
                                    <p:animEffect transition="in" filter="wipe(up)">
                                      <p:cBhvr>
                                        <p:cTn id="11" dur="500"/>
                                        <p:tgtEl>
                                          <p:spTgt spid="8196"/>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8195"/>
                                        </p:tgtEl>
                                        <p:attrNameLst>
                                          <p:attrName>style.visibility</p:attrName>
                                        </p:attrNameLst>
                                      </p:cBhvr>
                                      <p:to>
                                        <p:strVal val="visible"/>
                                      </p:to>
                                    </p:set>
                                    <p:animEffect transition="in" filter="randombar(horizontal)">
                                      <p:cBhvr>
                                        <p:cTn id="16" dur="500"/>
                                        <p:tgtEl>
                                          <p:spTgt spid="8195"/>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8194"/>
                                        </p:tgtEl>
                                        <p:attrNameLst>
                                          <p:attrName>style.visibility</p:attrName>
                                        </p:attrNameLst>
                                      </p:cBhvr>
                                      <p:to>
                                        <p:strVal val="visible"/>
                                      </p:to>
                                    </p:set>
                                    <p:animEffect transition="in" filter="box(out)">
                                      <p:cBhvr>
                                        <p:cTn id="21"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8195" grpId="0"/>
      <p:bldP spid="819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79" name="组合 7178"/>
          <p:cNvGrpSpPr/>
          <p:nvPr/>
        </p:nvGrpSpPr>
        <p:grpSpPr>
          <a:xfrm>
            <a:off x="6350" y="6350"/>
            <a:ext cx="9132888" cy="6845300"/>
            <a:chOff x="0" y="1"/>
            <a:chExt cx="5753" cy="4312"/>
          </a:xfrm>
        </p:grpSpPr>
        <p:sp>
          <p:nvSpPr>
            <p:cNvPr id="7181" name="任意多边形 7180"/>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7180" name="任意多边形 7179"/>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7177" name="矩形 7176"/>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7176" name="图片 7175"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7175" name="图片 7174"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7174" name="图片 7173"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7172" name="矩形 7171"/>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7171" name="文本框 7170"/>
          <p:cNvSpPr txBox="1"/>
          <p:nvPr/>
        </p:nvSpPr>
        <p:spPr>
          <a:xfrm>
            <a:off x="219075" y="766763"/>
            <a:ext cx="8778875" cy="1552575"/>
          </a:xfrm>
          <a:prstGeom prst="rect">
            <a:avLst/>
          </a:prstGeom>
          <a:noFill/>
          <a:ln w="28575">
            <a:noFill/>
          </a:ln>
        </p:spPr>
        <p:txBody>
          <a:bodyPr>
            <a:spAutoFit/>
          </a:bodyPr>
          <a:p>
            <a:pPr algn="just"/>
            <a:r>
              <a:rPr lang="zh-CN" altLang="en-US" sz="2400" dirty="0">
                <a:latin typeface="Times New Roman" panose="02020603050405020304" pitchFamily="18" charset="0"/>
              </a:rPr>
              <a:t>　　讨论时，可根据确定的激励函数和输出函数表达式作出相应状态表和状态图，并作出结论。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dirty="0">
                <a:solidFill>
                  <a:srgbClr val="CC3300"/>
                </a:solidFill>
                <a:latin typeface="Times New Roman" panose="02020603050405020304" pitchFamily="18" charset="0"/>
              </a:rPr>
              <a:t>当设计方案需要修改时，只需要考虑激励函数和输出函数化简时对无效状态下任意项的处理问题。</a:t>
            </a:r>
            <a:endParaRPr lang="zh-CN" altLang="en-US" dirty="0">
              <a:latin typeface="Arial" panose="020B0604020202020204" pitchFamily="34" charset="0"/>
            </a:endParaRPr>
          </a:p>
        </p:txBody>
      </p:sp>
      <p:sp>
        <p:nvSpPr>
          <p:cNvPr id="7170" name="文本框 7169"/>
          <p:cNvSpPr txBox="1"/>
          <p:nvPr/>
        </p:nvSpPr>
        <p:spPr>
          <a:xfrm>
            <a:off x="180975" y="2519363"/>
            <a:ext cx="8778875" cy="3743325"/>
          </a:xfrm>
          <a:prstGeom prst="rect">
            <a:avLst/>
          </a:prstGeom>
          <a:noFill/>
          <a:ln w="28575">
            <a:noFill/>
          </a:ln>
        </p:spPr>
        <p:txBody>
          <a:bodyPr>
            <a:spAutoFit/>
          </a:bodyPr>
          <a:p>
            <a:pPr algn="just"/>
            <a:r>
              <a:rPr lang="zh-CN" altLang="en-US" sz="2400" dirty="0">
                <a:latin typeface="Times New Roman" panose="02020603050405020304" pitchFamily="18" charset="0"/>
              </a:rPr>
              <a:t>　　当电路中包含多个无效状态时，往往又将无效状态构成的集合称作状态的无效序列，相应地将正常工作下的状态集合称为状态的有效序列。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本例的状态无效序列中包含</a:t>
            </a:r>
            <a:r>
              <a:rPr lang="en-US" altLang="zh-CN" sz="2400">
                <a:latin typeface="Times New Roman" panose="02020603050405020304" pitchFamily="18" charset="0"/>
                <a:ea typeface="ˎ̥"/>
              </a:rPr>
              <a:t>001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011</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111</a:t>
            </a:r>
            <a:r>
              <a:rPr lang="zh-CN" altLang="en-US" sz="2400" dirty="0">
                <a:latin typeface="Times New Roman" panose="02020603050405020304" pitchFamily="18" charset="0"/>
              </a:rPr>
              <a:t>共</a:t>
            </a:r>
            <a:r>
              <a:rPr lang="en-US" altLang="zh-CN" sz="2400">
                <a:latin typeface="Times New Roman" panose="02020603050405020304" pitchFamily="18" charset="0"/>
                <a:ea typeface="ˎ̥"/>
              </a:rPr>
              <a:t>3</a:t>
            </a:r>
            <a:r>
              <a:rPr lang="zh-CN" altLang="en-US" sz="2400" dirty="0">
                <a:latin typeface="Times New Roman" panose="02020603050405020304" pitchFamily="18" charset="0"/>
              </a:rPr>
              <a:t>个无效状态，它们在化简激励函数和输出函数时被作为无关条件处理，即在这几个状态下，函数的值可根据化简的需要随意指定为</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或者</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。实际上，在卡诺图上和</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圈在一起即指定为</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，否则为</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。因此，</a:t>
            </a:r>
            <a:r>
              <a:rPr lang="zh-CN" altLang="en-US" sz="2400" b="1" dirty="0">
                <a:solidFill>
                  <a:srgbClr val="FF9933"/>
                </a:solidFill>
                <a:latin typeface="Times New Roman" panose="02020603050405020304" pitchFamily="18" charset="0"/>
              </a:rPr>
              <a:t>讨论时只需检查卡诺图，便可知道无效状态下的激励函数和输出函数的取值，并推出相应次态和输出，进而作出与设计方案对应的状态图或状态表，得出讨论结果</a:t>
            </a:r>
            <a:r>
              <a:rPr lang="zh-CN" altLang="en-US" sz="2400" dirty="0">
                <a:solidFill>
                  <a:srgbClr val="FF9933"/>
                </a:solidFill>
                <a:latin typeface="Times New Roman" panose="02020603050405020304" pitchFamily="18" charset="0"/>
              </a:rPr>
              <a:t>。</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slide(fromTop)">
                                      <p:cBhvr>
                                        <p:cTn id="7" dur="500"/>
                                        <p:tgtEl>
                                          <p:spTgt spid="7171"/>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box(out)">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0"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61" name="组合 6160"/>
          <p:cNvGrpSpPr/>
          <p:nvPr/>
        </p:nvGrpSpPr>
        <p:grpSpPr>
          <a:xfrm>
            <a:off x="0" y="4763"/>
            <a:ext cx="9132888" cy="6845300"/>
            <a:chOff x="0" y="1"/>
            <a:chExt cx="5753" cy="4312"/>
          </a:xfrm>
        </p:grpSpPr>
        <p:sp>
          <p:nvSpPr>
            <p:cNvPr id="6163" name="任意多边形 6162"/>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6162" name="任意多边形 6161"/>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6159" name="矩形 6158"/>
          <p:cNvSpPr/>
          <p:nvPr/>
        </p:nvSpPr>
        <p:spPr>
          <a:xfrm>
            <a:off x="6553200" y="6251575"/>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6158" name="图片 6157" descr="top"/>
          <p:cNvPicPr>
            <a:picLocks noChangeAspect="1"/>
          </p:cNvPicPr>
          <p:nvPr/>
        </p:nvPicPr>
        <p:blipFill>
          <a:blip r:embed="rId1"/>
          <a:stretch>
            <a:fillRect/>
          </a:stretch>
        </p:blipFill>
        <p:spPr>
          <a:xfrm>
            <a:off x="381000" y="384175"/>
            <a:ext cx="8534400" cy="242888"/>
          </a:xfrm>
          <a:prstGeom prst="rect">
            <a:avLst/>
          </a:prstGeom>
          <a:noFill/>
          <a:ln w="9525">
            <a:noFill/>
          </a:ln>
        </p:spPr>
      </p:pic>
      <p:pic>
        <p:nvPicPr>
          <p:cNvPr id="6157" name="图片 6156" descr="arrow34">
            <a:hlinkClick r:id="" action="ppaction://hlinkshowjump?jump=previousslide"/>
          </p:cNvPr>
          <p:cNvPicPr>
            <a:picLocks noChangeAspect="1"/>
          </p:cNvPicPr>
          <p:nvPr/>
        </p:nvPicPr>
        <p:blipFill>
          <a:blip r:embed="rId2"/>
          <a:stretch>
            <a:fillRect/>
          </a:stretch>
        </p:blipFill>
        <p:spPr>
          <a:xfrm>
            <a:off x="7434263" y="6308725"/>
            <a:ext cx="514350" cy="354013"/>
          </a:xfrm>
          <a:prstGeom prst="rect">
            <a:avLst/>
          </a:prstGeom>
          <a:noFill/>
          <a:ln w="9525">
            <a:noFill/>
          </a:ln>
        </p:spPr>
      </p:pic>
      <p:pic>
        <p:nvPicPr>
          <p:cNvPr id="6156" name="图片 6155" descr="arrow35">
            <a:hlinkClick r:id="" action="ppaction://hlinkshowjump?jump=nextslide"/>
          </p:cNvPr>
          <p:cNvPicPr>
            <a:picLocks noChangeAspect="1"/>
          </p:cNvPicPr>
          <p:nvPr/>
        </p:nvPicPr>
        <p:blipFill>
          <a:blip r:embed="rId3"/>
          <a:stretch>
            <a:fillRect/>
          </a:stretch>
        </p:blipFill>
        <p:spPr>
          <a:xfrm>
            <a:off x="8401050" y="6308725"/>
            <a:ext cx="514350" cy="354013"/>
          </a:xfrm>
          <a:prstGeom prst="rect">
            <a:avLst/>
          </a:prstGeom>
          <a:noFill/>
          <a:ln w="9525">
            <a:noFill/>
          </a:ln>
        </p:spPr>
      </p:pic>
      <p:sp>
        <p:nvSpPr>
          <p:cNvPr id="6154" name="矩形 6153"/>
          <p:cNvSpPr/>
          <p:nvPr/>
        </p:nvSpPr>
        <p:spPr>
          <a:xfrm>
            <a:off x="685800" y="155575"/>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6153" name="文本框 6152"/>
          <p:cNvSpPr txBox="1"/>
          <p:nvPr/>
        </p:nvSpPr>
        <p:spPr>
          <a:xfrm>
            <a:off x="381000" y="1527175"/>
            <a:ext cx="3749675" cy="1917700"/>
          </a:xfrm>
          <a:prstGeom prst="rect">
            <a:avLst/>
          </a:prstGeom>
          <a:noFill/>
          <a:ln w="28575">
            <a:noFill/>
          </a:ln>
        </p:spPr>
        <p:txBody>
          <a:bodyPr>
            <a:spAutoFit/>
          </a:bodyPr>
          <a:p>
            <a:pPr algn="just"/>
            <a:r>
              <a:rPr lang="zh-CN" altLang="en-US" sz="2400" dirty="0">
                <a:latin typeface="Times New Roman" panose="02020603050405020304" pitchFamily="18" charset="0"/>
              </a:rPr>
              <a:t>　　由卡诺图中对无关项的处理可知，本例中无效状态下的激励函数、输出函数和电路次态如下表所示。</a:t>
            </a:r>
            <a:endParaRPr lang="zh-CN" altLang="en-US" dirty="0">
              <a:latin typeface="Arial" panose="020B0604020202020204" pitchFamily="34" charset="0"/>
            </a:endParaRPr>
          </a:p>
        </p:txBody>
      </p:sp>
      <p:pic>
        <p:nvPicPr>
          <p:cNvPr id="6152" name="图片 6151" descr="BIAO5-35c"/>
          <p:cNvPicPr>
            <a:picLocks noChangeAspect="1"/>
          </p:cNvPicPr>
          <p:nvPr/>
        </p:nvPicPr>
        <p:blipFill>
          <a:blip r:embed="rId4">
            <a:lum bright="-100000"/>
          </a:blip>
          <a:stretch>
            <a:fillRect/>
          </a:stretch>
        </p:blipFill>
        <p:spPr>
          <a:xfrm>
            <a:off x="838200" y="4279900"/>
            <a:ext cx="6248400" cy="2574925"/>
          </a:xfrm>
          <a:prstGeom prst="rect">
            <a:avLst/>
          </a:prstGeom>
          <a:noFill/>
          <a:ln w="9525">
            <a:noFill/>
          </a:ln>
        </p:spPr>
      </p:pic>
      <p:grpSp>
        <p:nvGrpSpPr>
          <p:cNvPr id="6146" name="组合 6145"/>
          <p:cNvGrpSpPr/>
          <p:nvPr/>
        </p:nvGrpSpPr>
        <p:grpSpPr>
          <a:xfrm>
            <a:off x="4267200" y="688975"/>
            <a:ext cx="4876800" cy="3505200"/>
            <a:chOff x="2688" y="432"/>
            <a:chExt cx="3072" cy="2208"/>
          </a:xfrm>
        </p:grpSpPr>
        <p:pic>
          <p:nvPicPr>
            <p:cNvPr id="6151" name="图片 6150" descr="TU5-44"/>
            <p:cNvPicPr>
              <a:picLocks noChangeAspect="1"/>
            </p:cNvPicPr>
            <p:nvPr/>
          </p:nvPicPr>
          <p:blipFill>
            <a:blip r:embed="rId5">
              <a:lum bright="-100000"/>
            </a:blip>
            <a:stretch>
              <a:fillRect/>
            </a:stretch>
          </p:blipFill>
          <p:spPr>
            <a:xfrm>
              <a:off x="2933" y="432"/>
              <a:ext cx="2452" cy="2208"/>
            </a:xfrm>
            <a:prstGeom prst="rect">
              <a:avLst/>
            </a:prstGeom>
            <a:noFill/>
            <a:ln w="9525">
              <a:noFill/>
            </a:ln>
          </p:spPr>
        </p:pic>
        <p:sp>
          <p:nvSpPr>
            <p:cNvPr id="6150" name="文本框 6149"/>
            <p:cNvSpPr txBox="1"/>
            <p:nvPr/>
          </p:nvSpPr>
          <p:spPr>
            <a:xfrm>
              <a:off x="2688" y="917"/>
              <a:ext cx="336" cy="250"/>
            </a:xfrm>
            <a:prstGeom prst="rect">
              <a:avLst/>
            </a:prstGeom>
            <a:noFill/>
            <a:ln w="28575">
              <a:noFill/>
            </a:ln>
          </p:spPr>
          <p:txBody>
            <a:bodyPr>
              <a:spAutoFit/>
            </a:bodyPr>
            <a:p>
              <a:pPr>
                <a:spcBef>
                  <a:spcPct val="50000"/>
                </a:spcBef>
              </a:pPr>
              <a:r>
                <a:rPr lang="en-US" altLang="zh-CN" sz="2000">
                  <a:latin typeface="Times New Roman" panose="02020603050405020304" pitchFamily="18" charset="0"/>
                  <a:ea typeface="ˎ̥"/>
                </a:rPr>
                <a:t>D</a:t>
              </a:r>
              <a:r>
                <a:rPr lang="en-US" altLang="zh-CN" sz="2000" baseline="-25000">
                  <a:latin typeface="Times New Roman" panose="02020603050405020304" pitchFamily="18" charset="0"/>
                  <a:ea typeface="ˎ̥"/>
                </a:rPr>
                <a:t>3</a:t>
              </a:r>
              <a:endParaRPr lang="en-US" altLang="zh-CN">
                <a:latin typeface="Arial" panose="020B0604020202020204" pitchFamily="34" charset="0"/>
              </a:endParaRPr>
            </a:p>
          </p:txBody>
        </p:sp>
        <p:sp>
          <p:nvSpPr>
            <p:cNvPr id="6149" name="文本框 6148"/>
            <p:cNvSpPr txBox="1"/>
            <p:nvPr/>
          </p:nvSpPr>
          <p:spPr>
            <a:xfrm>
              <a:off x="2736" y="1840"/>
              <a:ext cx="307" cy="250"/>
            </a:xfrm>
            <a:prstGeom prst="rect">
              <a:avLst/>
            </a:prstGeom>
            <a:noFill/>
            <a:ln w="28575">
              <a:noFill/>
            </a:ln>
          </p:spPr>
          <p:txBody>
            <a:bodyPr>
              <a:spAutoFit/>
            </a:bodyPr>
            <a:p>
              <a:pPr>
                <a:spcBef>
                  <a:spcPct val="50000"/>
                </a:spcBef>
              </a:pPr>
              <a:r>
                <a:rPr lang="en-US" altLang="zh-CN" sz="2000">
                  <a:latin typeface="Times New Roman" panose="02020603050405020304" pitchFamily="18" charset="0"/>
                  <a:ea typeface="ˎ̥"/>
                </a:rPr>
                <a:t>D</a:t>
              </a:r>
              <a:r>
                <a:rPr lang="en-US" altLang="zh-CN" sz="2000" baseline="-25000">
                  <a:latin typeface="Times New Roman" panose="02020603050405020304" pitchFamily="18" charset="0"/>
                  <a:ea typeface="ˎ̥"/>
                </a:rPr>
                <a:t>1</a:t>
              </a:r>
              <a:endParaRPr lang="en-US" altLang="zh-CN">
                <a:latin typeface="Arial" panose="020B0604020202020204" pitchFamily="34" charset="0"/>
              </a:endParaRPr>
            </a:p>
          </p:txBody>
        </p:sp>
        <p:sp>
          <p:nvSpPr>
            <p:cNvPr id="6148" name="文本框 6147"/>
            <p:cNvSpPr txBox="1"/>
            <p:nvPr/>
          </p:nvSpPr>
          <p:spPr>
            <a:xfrm>
              <a:off x="5453" y="957"/>
              <a:ext cx="307" cy="250"/>
            </a:xfrm>
            <a:prstGeom prst="rect">
              <a:avLst/>
            </a:prstGeom>
            <a:noFill/>
            <a:ln w="28575">
              <a:noFill/>
            </a:ln>
          </p:spPr>
          <p:txBody>
            <a:bodyPr>
              <a:spAutoFit/>
            </a:bodyPr>
            <a:p>
              <a:pPr>
                <a:spcBef>
                  <a:spcPct val="50000"/>
                </a:spcBef>
              </a:pPr>
              <a:r>
                <a:rPr lang="en-US" altLang="zh-CN" sz="2000">
                  <a:latin typeface="Times New Roman" panose="02020603050405020304" pitchFamily="18" charset="0"/>
                  <a:ea typeface="ˎ̥"/>
                </a:rPr>
                <a:t>D</a:t>
              </a:r>
              <a:r>
                <a:rPr lang="en-US" altLang="zh-CN" sz="2000" baseline="-25000">
                  <a:latin typeface="Times New Roman" panose="02020603050405020304" pitchFamily="18" charset="0"/>
                  <a:ea typeface="ˎ̥"/>
                </a:rPr>
                <a:t>2</a:t>
              </a:r>
              <a:endParaRPr lang="en-US" altLang="zh-CN">
                <a:latin typeface="Arial" panose="020B0604020202020204" pitchFamily="34" charset="0"/>
              </a:endParaRPr>
            </a:p>
          </p:txBody>
        </p:sp>
        <p:sp>
          <p:nvSpPr>
            <p:cNvPr id="6147" name="文本框 6146"/>
            <p:cNvSpPr txBox="1"/>
            <p:nvPr/>
          </p:nvSpPr>
          <p:spPr>
            <a:xfrm>
              <a:off x="5376" y="1850"/>
              <a:ext cx="205" cy="288"/>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Z</a:t>
              </a:r>
              <a:endParaRPr lang="en-US" altLang="zh-CN">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slide(fromBottom)">
                                      <p:cBhvr>
                                        <p:cTn id="7" dur="500"/>
                                        <p:tgtEl>
                                          <p:spTgt spid="6153"/>
                                        </p:tgtEl>
                                      </p:cBhvr>
                                    </p:animEffect>
                                  </p:childTnLst>
                                  <p:subTnLst>
                                    <p:audio>
                                      <p:cMediaNode>
                                        <p:cTn display="0" masterRel="sameClick">
                                          <p:stCondLst>
                                            <p:cond evt="begin" delay="0">
                                              <p:tn val="5"/>
                                            </p:cond>
                                          </p:stCondLst>
                                          <p:endCondLst>
                                            <p:cond evt="onStopAudio" delay="0">
                                              <p:tgtEl>
                                                <p:sldTgt/>
                                              </p:tgtEl>
                                            </p:cond>
                                          </p:endCondLst>
                                        </p:cTn>
                                        <p:tgtEl>
                                          <p:sndTgt r:embed="rId6"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 calcmode="lin" valueType="num">
                                      <p:cBhvr additive="base">
                                        <p:cTn id="12" dur="500" fill="hold"/>
                                        <p:tgtEl>
                                          <p:spTgt spid="6146"/>
                                        </p:tgtEl>
                                        <p:attrNameLst>
                                          <p:attrName>ppt_x</p:attrName>
                                        </p:attrNameLst>
                                      </p:cBhvr>
                                      <p:tavLst>
                                        <p:tav tm="0">
                                          <p:val>
                                            <p:strVal val="1+#ppt_w/2"/>
                                          </p:val>
                                        </p:tav>
                                        <p:tav tm="100000">
                                          <p:val>
                                            <p:strVal val="#ppt_x"/>
                                          </p:val>
                                        </p:tav>
                                      </p:tavLst>
                                    </p:anim>
                                    <p:anim calcmode="lin" valueType="num">
                                      <p:cBhvr additive="base">
                                        <p:cTn id="13" dur="500" fill="hold"/>
                                        <p:tgtEl>
                                          <p:spTgt spid="614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7" name="chimes.wav"/>
                                        </p:tgtEl>
                                      </p:cMediaNode>
                                    </p:audio>
                                  </p:sub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152"/>
                                        </p:tgtEl>
                                        <p:attrNameLst>
                                          <p:attrName>style.visibility</p:attrName>
                                        </p:attrNameLst>
                                      </p:cBhvr>
                                      <p:to>
                                        <p:strVal val="visible"/>
                                      </p:to>
                                    </p:set>
                                    <p:anim calcmode="lin" valueType="num">
                                      <p:cBhvr additive="base">
                                        <p:cTn id="17" dur="500" fill="hold"/>
                                        <p:tgtEl>
                                          <p:spTgt spid="6152"/>
                                        </p:tgtEl>
                                        <p:attrNameLst>
                                          <p:attrName>ppt_x</p:attrName>
                                        </p:attrNameLst>
                                      </p:cBhvr>
                                      <p:tavLst>
                                        <p:tav tm="0">
                                          <p:val>
                                            <p:strVal val="#ppt_x"/>
                                          </p:val>
                                        </p:tav>
                                        <p:tav tm="100000">
                                          <p:val>
                                            <p:strVal val="#ppt_x"/>
                                          </p:val>
                                        </p:tav>
                                      </p:tavLst>
                                    </p:anim>
                                    <p:anim calcmode="lin" valueType="num">
                                      <p:cBhvr additive="base">
                                        <p:cTn id="18" dur="500" fill="hold"/>
                                        <p:tgtEl>
                                          <p:spTgt spid="615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7"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35" name="组合 5134"/>
          <p:cNvGrpSpPr/>
          <p:nvPr/>
        </p:nvGrpSpPr>
        <p:grpSpPr>
          <a:xfrm>
            <a:off x="6350" y="6350"/>
            <a:ext cx="9132888" cy="6845300"/>
            <a:chOff x="0" y="1"/>
            <a:chExt cx="5753" cy="4312"/>
          </a:xfrm>
        </p:grpSpPr>
        <p:sp>
          <p:nvSpPr>
            <p:cNvPr id="5137" name="任意多边形 5136"/>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5136" name="任意多边形 5135"/>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5133" name="矩形 5132"/>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5132" name="图片 5131"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5131" name="图片 5130"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5130" name="图片 5129"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5128" name="矩形 5127"/>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5127" name="文本框 5126"/>
          <p:cNvSpPr txBox="1"/>
          <p:nvPr/>
        </p:nvSpPr>
        <p:spPr>
          <a:xfrm>
            <a:off x="463550" y="995363"/>
            <a:ext cx="3673475" cy="1187450"/>
          </a:xfrm>
          <a:prstGeom prst="rect">
            <a:avLst/>
          </a:prstGeom>
          <a:noFill/>
          <a:ln w="28575">
            <a:noFill/>
          </a:ln>
        </p:spPr>
        <p:txBody>
          <a:bodyPr>
            <a:spAutoFit/>
          </a:bodyPr>
          <a:p>
            <a:r>
              <a:rPr lang="zh-CN" altLang="en-US" sz="2400" dirty="0">
                <a:latin typeface="Times New Roman" panose="02020603050405020304" pitchFamily="18" charset="0"/>
              </a:rPr>
              <a:t>　　根据两个二进制状态表，可作出该设计方案的状态图如下图所示。</a:t>
            </a:r>
            <a:endParaRPr lang="zh-CN" altLang="en-US" dirty="0">
              <a:latin typeface="Arial" panose="020B0604020202020204" pitchFamily="34" charset="0"/>
            </a:endParaRPr>
          </a:p>
        </p:txBody>
      </p:sp>
      <p:pic>
        <p:nvPicPr>
          <p:cNvPr id="5126" name="图片 5125" descr="TU5-45"/>
          <p:cNvPicPr>
            <a:picLocks noChangeAspect="1"/>
          </p:cNvPicPr>
          <p:nvPr/>
        </p:nvPicPr>
        <p:blipFill>
          <a:blip r:embed="rId4">
            <a:lum bright="-77997"/>
          </a:blip>
          <a:stretch>
            <a:fillRect/>
          </a:stretch>
        </p:blipFill>
        <p:spPr>
          <a:xfrm>
            <a:off x="3740150" y="2824163"/>
            <a:ext cx="4343400" cy="3684587"/>
          </a:xfrm>
          <a:prstGeom prst="rect">
            <a:avLst/>
          </a:prstGeom>
          <a:noFill/>
          <a:ln w="9525">
            <a:noFill/>
          </a:ln>
        </p:spPr>
      </p:pic>
      <p:pic>
        <p:nvPicPr>
          <p:cNvPr id="5125" name="图片 5124" descr="BIAO5-35c"/>
          <p:cNvPicPr>
            <a:picLocks noChangeAspect="1"/>
          </p:cNvPicPr>
          <p:nvPr/>
        </p:nvPicPr>
        <p:blipFill>
          <a:blip r:embed="rId5">
            <a:lum bright="-100000"/>
          </a:blip>
          <a:stretch>
            <a:fillRect/>
          </a:stretch>
        </p:blipFill>
        <p:spPr>
          <a:xfrm>
            <a:off x="3892550" y="690563"/>
            <a:ext cx="4800600" cy="1978025"/>
          </a:xfrm>
          <a:prstGeom prst="rect">
            <a:avLst/>
          </a:prstGeom>
          <a:noFill/>
          <a:ln w="9525">
            <a:noFill/>
          </a:ln>
        </p:spPr>
      </p:pic>
      <p:pic>
        <p:nvPicPr>
          <p:cNvPr id="5124" name="图片 5123" descr="BIAO5-34"/>
          <p:cNvPicPr>
            <a:picLocks noChangeAspect="1"/>
          </p:cNvPicPr>
          <p:nvPr/>
        </p:nvPicPr>
        <p:blipFill>
          <a:blip r:embed="rId6">
            <a:lum bright="-59998"/>
          </a:blip>
          <a:stretch>
            <a:fillRect/>
          </a:stretch>
        </p:blipFill>
        <p:spPr>
          <a:xfrm>
            <a:off x="311150" y="2519363"/>
            <a:ext cx="3394075" cy="2171700"/>
          </a:xfrm>
          <a:prstGeom prst="rect">
            <a:avLst/>
          </a:prstGeom>
          <a:noFill/>
          <a:ln w="9525">
            <a:noFill/>
          </a:ln>
        </p:spPr>
      </p:pic>
      <p:sp>
        <p:nvSpPr>
          <p:cNvPr id="5123" name="任意多边形 5122"/>
          <p:cNvSpPr/>
          <p:nvPr/>
        </p:nvSpPr>
        <p:spPr>
          <a:xfrm rot="-16253298">
            <a:off x="2216150" y="4879975"/>
            <a:ext cx="1219200" cy="914400"/>
          </a:xfrm>
          <a:custGeom>
            <a:avLst/>
            <a:gdLst>
              <a:gd name="txL" fmla="*/ 0 w 21600"/>
              <a:gd name="txT" fmla="*/ 14400 h 21600"/>
              <a:gd name="txR" fmla="*/ 18514 w 21600"/>
              <a:gd name="txB" fmla="*/ 21600 h 21600"/>
            </a:gdLst>
            <a:ahLst/>
            <a:cxnLst>
              <a:cxn ang="270">
                <a:pos x="15428" y="0"/>
              </a:cxn>
              <a:cxn ang="180">
                <a:pos x="9257" y="7200"/>
              </a:cxn>
              <a:cxn ang="180">
                <a:pos x="0" y="18000"/>
              </a:cxn>
              <a:cxn ang="90">
                <a:pos x="9257" y="21600"/>
              </a:cxn>
              <a:cxn ang="0">
                <a:pos x="18514" y="15000"/>
              </a:cxn>
              <a:cxn ang="0">
                <a:pos x="21600" y="7200"/>
              </a:cxn>
            </a:cxnLst>
            <a:rect l="txL" t="txT" r="txR" b="txB"/>
            <a:pathLst>
              <a:path w="21600" h="21600">
                <a:moveTo>
                  <a:pt x="15428"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6699FF"/>
          </a:solidFill>
          <a:ln w="28575" cap="flat" cmpd="sng">
            <a:solidFill>
              <a:schemeClr val="tx1"/>
            </a:solidFill>
            <a:prstDash val="solid"/>
            <a:miter/>
            <a:headEnd type="none" w="med" len="med"/>
            <a:tailEnd type="none" w="sm" len="lg"/>
          </a:ln>
        </p:spPr>
        <p:txBody>
          <a:bodyPr/>
          <a:p>
            <a:endParaRPr lang="zh-CN" altLang="en-US"/>
          </a:p>
        </p:txBody>
      </p:sp>
      <p:sp>
        <p:nvSpPr>
          <p:cNvPr id="5122" name="上弧形箭头 5121"/>
          <p:cNvSpPr/>
          <p:nvPr/>
        </p:nvSpPr>
        <p:spPr>
          <a:xfrm rot="-15835054">
            <a:off x="7712075" y="2860675"/>
            <a:ext cx="1371600" cy="990600"/>
          </a:xfrm>
          <a:prstGeom prst="curvedDownArrow">
            <a:avLst>
              <a:gd name="adj1" fmla="val 27692"/>
              <a:gd name="adj2" fmla="val 55384"/>
              <a:gd name="adj3" fmla="val 33333"/>
            </a:avLst>
          </a:prstGeom>
          <a:solidFill>
            <a:srgbClr val="6699FF"/>
          </a:solidFill>
          <a:ln w="28575" cap="flat" cmpd="sng">
            <a:solidFill>
              <a:schemeClr val="tx1"/>
            </a:solidFill>
            <a:prstDash val="solid"/>
            <a:miter/>
            <a:headEnd type="none" w="med" len="med"/>
            <a:tailEnd type="none" w="sm"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wipe(left)">
                                      <p:cBhvr>
                                        <p:cTn id="7" dur="500"/>
                                        <p:tgtEl>
                                          <p:spTgt spid="512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5124"/>
                                        </p:tgtEl>
                                        <p:attrNameLst>
                                          <p:attrName>style.visibility</p:attrName>
                                        </p:attrNameLst>
                                      </p:cBhvr>
                                      <p:to>
                                        <p:strVal val="visible"/>
                                      </p:to>
                                    </p:set>
                                    <p:anim calcmode="lin" valueType="num">
                                      <p:cBhvr additive="base">
                                        <p:cTn id="11" dur="500" fill="hold"/>
                                        <p:tgtEl>
                                          <p:spTgt spid="5124"/>
                                        </p:tgtEl>
                                        <p:attrNameLst>
                                          <p:attrName>ppt_x</p:attrName>
                                        </p:attrNameLst>
                                      </p:cBhvr>
                                      <p:tavLst>
                                        <p:tav tm="0">
                                          <p:val>
                                            <p:strVal val="0-#ppt_w/2"/>
                                          </p:val>
                                        </p:tav>
                                        <p:tav tm="100000">
                                          <p:val>
                                            <p:strVal val="#ppt_x"/>
                                          </p:val>
                                        </p:tav>
                                      </p:tavLst>
                                    </p:anim>
                                    <p:anim calcmode="lin" valueType="num">
                                      <p:cBhvr additive="base">
                                        <p:cTn id="12" dur="500" fill="hold"/>
                                        <p:tgtEl>
                                          <p:spTgt spid="512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7" name="chimes.wav"/>
                                        </p:tgtEl>
                                      </p:cMediaNode>
                                    </p:audio>
                                  </p:sub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5125"/>
                                        </p:tgtEl>
                                        <p:attrNameLst>
                                          <p:attrName>style.visibility</p:attrName>
                                        </p:attrNameLst>
                                      </p:cBhvr>
                                      <p:to>
                                        <p:strVal val="visible"/>
                                      </p:to>
                                    </p:set>
                                    <p:anim calcmode="lin" valueType="num">
                                      <p:cBhvr additive="base">
                                        <p:cTn id="16" dur="500" fill="hold"/>
                                        <p:tgtEl>
                                          <p:spTgt spid="5125"/>
                                        </p:tgtEl>
                                        <p:attrNameLst>
                                          <p:attrName>ppt_x</p:attrName>
                                        </p:attrNameLst>
                                      </p:cBhvr>
                                      <p:tavLst>
                                        <p:tav tm="0">
                                          <p:val>
                                            <p:strVal val="#ppt_x"/>
                                          </p:val>
                                        </p:tav>
                                        <p:tav tm="100000">
                                          <p:val>
                                            <p:strVal val="#ppt_x"/>
                                          </p:val>
                                        </p:tav>
                                      </p:tavLst>
                                    </p:anim>
                                    <p:anim calcmode="lin" valueType="num">
                                      <p:cBhvr additive="base">
                                        <p:cTn id="17" dur="500" fill="hold"/>
                                        <p:tgtEl>
                                          <p:spTgt spid="5125"/>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7" name="chimes.wav"/>
                                        </p:tgtEl>
                                      </p:cMediaNode>
                                    </p:audio>
                                  </p:sub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499"/>
                                          </p:stCondLst>
                                        </p:cTn>
                                        <p:tgtEl>
                                          <p:spTgt spid="5123"/>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499"/>
                                          </p:stCondLst>
                                        </p:cTn>
                                        <p:tgtEl>
                                          <p:spTgt spid="5122"/>
                                        </p:tgtEl>
                                        <p:attrNameLst>
                                          <p:attrName>style.visibility</p:attrName>
                                        </p:attrNameLst>
                                      </p:cBhvr>
                                      <p:to>
                                        <p:strVal val="visible"/>
                                      </p:to>
                                    </p:se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5126"/>
                                        </p:tgtEl>
                                        <p:attrNameLst>
                                          <p:attrName>style.visibility</p:attrName>
                                        </p:attrNameLst>
                                      </p:cBhvr>
                                      <p:to>
                                        <p:strVal val="visible"/>
                                      </p:to>
                                    </p:set>
                                    <p:animEffect transition="in" filter="dissolve">
                                      <p:cBhvr>
                                        <p:cTn id="27" dur="500"/>
                                        <p:tgtEl>
                                          <p:spTgt spid="5126"/>
                                        </p:tgtEl>
                                      </p:cBhvr>
                                    </p:animEffect>
                                  </p:childTnLst>
                                  <p:subTnLst>
                                    <p:audio>
                                      <p:cMediaNode>
                                        <p:cTn display="0" masterRel="sameClick">
                                          <p:stCondLst>
                                            <p:cond evt="begin" delay="0">
                                              <p:tn val="25"/>
                                            </p:cond>
                                          </p:stCondLst>
                                          <p:endCondLst>
                                            <p:cond evt="onStopAudio" delay="0">
                                              <p:tgtEl>
                                                <p:sldTgt/>
                                              </p:tgtEl>
                                            </p:cond>
                                          </p:endCondLst>
                                        </p:cTn>
                                        <p:tgtEl>
                                          <p:sndTgt r:embed="rId7"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110" name="组合 4109"/>
          <p:cNvGrpSpPr/>
          <p:nvPr/>
        </p:nvGrpSpPr>
        <p:grpSpPr>
          <a:xfrm>
            <a:off x="6350" y="6350"/>
            <a:ext cx="9132888" cy="6845300"/>
            <a:chOff x="0" y="1"/>
            <a:chExt cx="5753" cy="4312"/>
          </a:xfrm>
        </p:grpSpPr>
        <p:sp>
          <p:nvSpPr>
            <p:cNvPr id="4112" name="任意多边形 4111"/>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4111" name="任意多边形 4110"/>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4108" name="矩形 4107"/>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4107" name="图片 4106"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4106" name="图片 4105"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4105" name="图片 4104"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4103" name="矩形 4102"/>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4102" name="文本框 4101"/>
          <p:cNvSpPr txBox="1"/>
          <p:nvPr/>
        </p:nvSpPr>
        <p:spPr>
          <a:xfrm>
            <a:off x="463550" y="690563"/>
            <a:ext cx="8321675" cy="1187450"/>
          </a:xfrm>
          <a:prstGeom prst="rect">
            <a:avLst/>
          </a:prstGeom>
          <a:noFill/>
          <a:ln w="28575">
            <a:noFill/>
          </a:ln>
        </p:spPr>
        <p:txBody>
          <a:bodyPr>
            <a:spAutoFit/>
          </a:bodyPr>
          <a:p>
            <a:pPr algn="just"/>
            <a:r>
              <a:rPr lang="zh-CN" altLang="en-US" sz="2400" dirty="0">
                <a:latin typeface="Times New Roman" panose="02020603050405020304" pitchFamily="18" charset="0"/>
              </a:rPr>
              <a:t>　　由该状态图可知，此方案的无效状态序列不会产生</a:t>
            </a:r>
            <a:r>
              <a:rPr lang="zh-CN" altLang="en-US" sz="2400" dirty="0">
                <a:latin typeface="Times New Roman" panose="02020603050405020304" pitchFamily="18" charset="0"/>
                <a:ea typeface="ˎ̥"/>
              </a:rPr>
              <a:t>“</a:t>
            </a:r>
            <a:r>
              <a:rPr lang="zh-CN" altLang="en-US" sz="2400" dirty="0">
                <a:latin typeface="Times New Roman" panose="02020603050405020304" pitchFamily="18" charset="0"/>
              </a:rPr>
              <a:t>挂起</a:t>
            </a:r>
            <a:r>
              <a:rPr lang="zh-CN" altLang="en-US" sz="2400" dirty="0">
                <a:latin typeface="Times New Roman" panose="02020603050405020304" pitchFamily="18" charset="0"/>
                <a:ea typeface="ˎ̥"/>
              </a:rPr>
              <a:t>”</a:t>
            </a:r>
            <a:r>
              <a:rPr lang="zh-CN" altLang="en-US" sz="2400" dirty="0">
                <a:latin typeface="Times New Roman" panose="02020603050405020304" pitchFamily="18" charset="0"/>
              </a:rPr>
              <a:t>现象，但在无效状态下输入</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时会产生错误的</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输出。为此，应对输出函数修改如下：</a:t>
            </a:r>
            <a:endParaRPr lang="zh-CN" altLang="en-US" dirty="0">
              <a:latin typeface="Arial" panose="020B0604020202020204" pitchFamily="34" charset="0"/>
            </a:endParaRPr>
          </a:p>
        </p:txBody>
      </p:sp>
      <p:graphicFrame>
        <p:nvGraphicFramePr>
          <p:cNvPr id="4101" name="对象 4100"/>
          <p:cNvGraphicFramePr/>
          <p:nvPr/>
        </p:nvGraphicFramePr>
        <p:xfrm>
          <a:off x="4197350" y="4424363"/>
          <a:ext cx="2894013" cy="2182812"/>
        </p:xfrm>
        <a:graphic>
          <a:graphicData uri="http://schemas.openxmlformats.org/presentationml/2006/ole">
            <mc:AlternateContent xmlns:mc="http://schemas.openxmlformats.org/markup-compatibility/2006">
              <mc:Choice xmlns:v="urn:schemas-microsoft-com:vml" Requires="v">
                <p:oleObj spid="_x0000_s3093" name="" r:id="rId4" imgW="2895600" imgH="2184400" progId="Equation.3">
                  <p:embed/>
                </p:oleObj>
              </mc:Choice>
              <mc:Fallback>
                <p:oleObj name="" r:id="rId4" imgW="2895600" imgH="2184400" progId="Equation.3">
                  <p:embed/>
                  <p:pic>
                    <p:nvPicPr>
                      <p:cNvPr id="0" name="图片 3092"/>
                      <p:cNvPicPr/>
                      <p:nvPr/>
                    </p:nvPicPr>
                    <p:blipFill>
                      <a:blip r:embed="rId5"/>
                      <a:stretch>
                        <a:fillRect/>
                      </a:stretch>
                    </p:blipFill>
                    <p:spPr>
                      <a:xfrm>
                        <a:off x="4197350" y="4424363"/>
                        <a:ext cx="2894013" cy="2182812"/>
                      </a:xfrm>
                      <a:prstGeom prst="rect">
                        <a:avLst/>
                      </a:prstGeom>
                      <a:noFill/>
                      <a:ln w="38100">
                        <a:noFill/>
                        <a:miter/>
                      </a:ln>
                    </p:spPr>
                  </p:pic>
                </p:oleObj>
              </mc:Fallback>
            </mc:AlternateContent>
          </a:graphicData>
        </a:graphic>
      </p:graphicFrame>
      <p:sp>
        <p:nvSpPr>
          <p:cNvPr id="4100" name="文本框 4099"/>
          <p:cNvSpPr txBox="1"/>
          <p:nvPr/>
        </p:nvSpPr>
        <p:spPr>
          <a:xfrm>
            <a:off x="920750" y="4729163"/>
            <a:ext cx="2286000" cy="1187450"/>
          </a:xfrm>
          <a:prstGeom prst="rect">
            <a:avLst/>
          </a:prstGeom>
          <a:noFill/>
          <a:ln w="28575">
            <a:noFill/>
          </a:ln>
        </p:spPr>
        <p:txBody>
          <a:bodyPr>
            <a:spAutoFit/>
          </a:bodyPr>
          <a:p>
            <a:pPr algn="just"/>
            <a:r>
              <a:rPr lang="zh-CN" altLang="en-US" sz="2400" dirty="0">
                <a:latin typeface="Times New Roman" panose="02020603050405020304" pitchFamily="18" charset="0"/>
              </a:rPr>
              <a:t>　相应输出函数表达式修改为：</a:t>
            </a:r>
            <a:endParaRPr lang="zh-CN" altLang="en-US" dirty="0">
              <a:latin typeface="Arial" panose="020B0604020202020204" pitchFamily="34" charset="0"/>
            </a:endParaRPr>
          </a:p>
        </p:txBody>
      </p:sp>
      <p:pic>
        <p:nvPicPr>
          <p:cNvPr id="4099" name="图片 4098" descr="TU5-44zz"/>
          <p:cNvPicPr>
            <a:picLocks noChangeAspect="1"/>
          </p:cNvPicPr>
          <p:nvPr/>
        </p:nvPicPr>
        <p:blipFill>
          <a:blip r:embed="rId6"/>
          <a:stretch>
            <a:fillRect/>
          </a:stretch>
        </p:blipFill>
        <p:spPr>
          <a:xfrm>
            <a:off x="2292350" y="1985963"/>
            <a:ext cx="4148138" cy="1919287"/>
          </a:xfrm>
          <a:prstGeom prst="rect">
            <a:avLst/>
          </a:prstGeom>
          <a:noFill/>
          <a:ln w="9525">
            <a:noFill/>
          </a:ln>
        </p:spPr>
      </p:pic>
      <p:sp>
        <p:nvSpPr>
          <p:cNvPr id="4098" name="左弧形箭头 4097"/>
          <p:cNvSpPr/>
          <p:nvPr/>
        </p:nvSpPr>
        <p:spPr>
          <a:xfrm rot="-5621483">
            <a:off x="4387850" y="3700463"/>
            <a:ext cx="533400" cy="914400"/>
          </a:xfrm>
          <a:prstGeom prst="curvedRightArrow">
            <a:avLst>
              <a:gd name="adj1" fmla="val 34285"/>
              <a:gd name="adj2" fmla="val 68571"/>
              <a:gd name="adj3" fmla="val 33333"/>
            </a:avLst>
          </a:prstGeom>
          <a:solidFill>
            <a:srgbClr val="6699FF"/>
          </a:solidFill>
          <a:ln w="28575" cap="flat" cmpd="sng">
            <a:solidFill>
              <a:schemeClr val="tx1"/>
            </a:solidFill>
            <a:prstDash val="solid"/>
            <a:miter/>
            <a:headEnd type="none" w="med" len="med"/>
            <a:tailEnd type="none" w="sm"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blinds(horizontal)">
                                      <p:cBhvr>
                                        <p:cTn id="7" dur="500"/>
                                        <p:tgtEl>
                                          <p:spTgt spid="4102"/>
                                        </p:tgtEl>
                                      </p:cBhvr>
                                    </p:animEffect>
                                  </p:childTnLst>
                                  <p:subTnLst>
                                    <p:audio>
                                      <p:cMediaNode>
                                        <p:cTn display="0" masterRel="sameClick">
                                          <p:stCondLst>
                                            <p:cond evt="begin" delay="0">
                                              <p:tn val="5"/>
                                            </p:cond>
                                          </p:stCondLst>
                                          <p:endCondLst>
                                            <p:cond evt="onStopAudio" delay="0">
                                              <p:tgtEl>
                                                <p:sldTgt/>
                                              </p:tgtEl>
                                            </p:cond>
                                          </p:endCondLst>
                                        </p:cTn>
                                        <p:tgtEl>
                                          <p:sndTgt r:embed="rId7" name="projctor.wav"/>
                                        </p:tgtEl>
                                      </p:cMediaNode>
                                    </p:audio>
                                  </p:sub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099"/>
                                        </p:tgtEl>
                                        <p:attrNameLst>
                                          <p:attrName>style.visibility</p:attrName>
                                        </p:attrNameLst>
                                      </p:cBhvr>
                                      <p:to>
                                        <p:strVal val="visible"/>
                                      </p:to>
                                    </p:set>
                                    <p:anim calcmode="lin" valueType="num">
                                      <p:cBhvr additive="base">
                                        <p:cTn id="11" dur="500" fill="hold"/>
                                        <p:tgtEl>
                                          <p:spTgt spid="4099"/>
                                        </p:tgtEl>
                                        <p:attrNameLst>
                                          <p:attrName>ppt_x</p:attrName>
                                        </p:attrNameLst>
                                      </p:cBhvr>
                                      <p:tavLst>
                                        <p:tav tm="0">
                                          <p:val>
                                            <p:strVal val="#ppt_x"/>
                                          </p:val>
                                        </p:tav>
                                        <p:tav tm="100000">
                                          <p:val>
                                            <p:strVal val="#ppt_x"/>
                                          </p:val>
                                        </p:tav>
                                      </p:tavLst>
                                    </p:anim>
                                    <p:anim calcmode="lin" valueType="num">
                                      <p:cBhvr additive="base">
                                        <p:cTn id="12" dur="500" fill="hold"/>
                                        <p:tgtEl>
                                          <p:spTgt spid="409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8" name="chimes.wav"/>
                                        </p:tgtEl>
                                      </p:cMediaNode>
                                    </p:audio>
                                  </p:sub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409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4100"/>
                                        </p:tgtEl>
                                        <p:attrNameLst>
                                          <p:attrName>style.visibility</p:attrName>
                                        </p:attrNameLst>
                                      </p:cBhvr>
                                      <p:to>
                                        <p:strVal val="visible"/>
                                      </p:to>
                                    </p:set>
                                    <p:anim calcmode="lin" valueType="num">
                                      <p:cBhvr additive="base">
                                        <p:cTn id="20" dur="500" fill="hold"/>
                                        <p:tgtEl>
                                          <p:spTgt spid="4100"/>
                                        </p:tgtEl>
                                        <p:attrNameLst>
                                          <p:attrName>ppt_x</p:attrName>
                                        </p:attrNameLst>
                                      </p:cBhvr>
                                      <p:tavLst>
                                        <p:tav tm="0">
                                          <p:val>
                                            <p:strVal val="0-#ppt_w/2"/>
                                          </p:val>
                                        </p:tav>
                                        <p:tav tm="100000">
                                          <p:val>
                                            <p:strVal val="#ppt_x"/>
                                          </p:val>
                                        </p:tav>
                                      </p:tavLst>
                                    </p:anim>
                                    <p:anim calcmode="lin" valueType="num">
                                      <p:cBhvr additive="base">
                                        <p:cTn id="21" dur="500" fill="hold"/>
                                        <p:tgtEl>
                                          <p:spTgt spid="4100"/>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4101"/>
                                        </p:tgtEl>
                                        <p:attrNameLst>
                                          <p:attrName>style.visibility</p:attrName>
                                        </p:attrNameLst>
                                      </p:cBhvr>
                                      <p:to>
                                        <p:strVal val="visible"/>
                                      </p:to>
                                    </p:set>
                                    <p:animEffect transition="in" filter="wipe(up)">
                                      <p:cBhvr>
                                        <p:cTn id="25"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p:bldP spid="4100"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84" name="组合 3083"/>
          <p:cNvGrpSpPr/>
          <p:nvPr/>
        </p:nvGrpSpPr>
        <p:grpSpPr>
          <a:xfrm>
            <a:off x="6350" y="6350"/>
            <a:ext cx="9132888" cy="6845300"/>
            <a:chOff x="0" y="1"/>
            <a:chExt cx="5753" cy="4312"/>
          </a:xfrm>
        </p:grpSpPr>
        <p:sp>
          <p:nvSpPr>
            <p:cNvPr id="3086" name="任意多边形 3085"/>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3085" name="任意多边形 3084"/>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3082" name="矩形 3081"/>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3081" name="图片 3080"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3080" name="图片 3079"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sp>
        <p:nvSpPr>
          <p:cNvPr id="3078" name="矩形 3077"/>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3077" name="文本框 3076"/>
          <p:cNvSpPr txBox="1"/>
          <p:nvPr/>
        </p:nvSpPr>
        <p:spPr>
          <a:xfrm>
            <a:off x="447675" y="731838"/>
            <a:ext cx="8474075" cy="1187450"/>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en-US" altLang="zh-CN" sz="2400" b="1" dirty="0">
                <a:latin typeface="Times New Roman" panose="02020603050405020304" pitchFamily="18" charset="0"/>
              </a:rPr>
              <a:t>⑥</a:t>
            </a:r>
            <a:r>
              <a:rPr lang="zh-CN" altLang="en-US" sz="2400" b="1" dirty="0">
                <a:latin typeface="Times New Roman" panose="02020603050405020304" pitchFamily="18" charset="0"/>
              </a:rPr>
              <a:t>画逻辑电路图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根据简化后的激励函数表达式和修改后的输出函数表达式，可画出该奇偶检测电路的逻辑电路图如下图所示。</a:t>
            </a:r>
            <a:endParaRPr lang="zh-CN" altLang="en-US" dirty="0">
              <a:latin typeface="Arial" panose="020B0604020202020204" pitchFamily="34" charset="0"/>
            </a:endParaRPr>
          </a:p>
        </p:txBody>
      </p:sp>
      <p:graphicFrame>
        <p:nvGraphicFramePr>
          <p:cNvPr id="3076" name="对象 3075"/>
          <p:cNvGraphicFramePr/>
          <p:nvPr/>
        </p:nvGraphicFramePr>
        <p:xfrm>
          <a:off x="657225" y="4348163"/>
          <a:ext cx="3200400" cy="606425"/>
        </p:xfrm>
        <a:graphic>
          <a:graphicData uri="http://schemas.openxmlformats.org/presentationml/2006/ole">
            <mc:AlternateContent xmlns:mc="http://schemas.openxmlformats.org/markup-compatibility/2006">
              <mc:Choice xmlns:v="urn:schemas-microsoft-com:vml" Requires="v">
                <p:oleObj spid="_x0000_s3094" name="" r:id="rId3" imgW="1675765" imgH="317500" progId="Equation.3">
                  <p:embed/>
                </p:oleObj>
              </mc:Choice>
              <mc:Fallback>
                <p:oleObj name="" r:id="rId3" imgW="1675765" imgH="317500" progId="Equation.3">
                  <p:embed/>
                  <p:pic>
                    <p:nvPicPr>
                      <p:cNvPr id="0" name="图片 3093"/>
                      <p:cNvPicPr/>
                      <p:nvPr/>
                    </p:nvPicPr>
                    <p:blipFill>
                      <a:blip r:embed="rId4"/>
                      <a:stretch>
                        <a:fillRect/>
                      </a:stretch>
                    </p:blipFill>
                    <p:spPr>
                      <a:xfrm>
                        <a:off x="657225" y="4348163"/>
                        <a:ext cx="3200400" cy="606425"/>
                      </a:xfrm>
                      <a:prstGeom prst="rect">
                        <a:avLst/>
                      </a:prstGeom>
                      <a:noFill/>
                      <a:ln w="38100">
                        <a:noFill/>
                        <a:miter/>
                      </a:ln>
                    </p:spPr>
                  </p:pic>
                </p:oleObj>
              </mc:Fallback>
            </mc:AlternateContent>
          </a:graphicData>
        </a:graphic>
      </p:graphicFrame>
      <p:graphicFrame>
        <p:nvGraphicFramePr>
          <p:cNvPr id="3075" name="对象 3074"/>
          <p:cNvGraphicFramePr/>
          <p:nvPr/>
        </p:nvGraphicFramePr>
        <p:xfrm>
          <a:off x="669925" y="2720975"/>
          <a:ext cx="2613025" cy="1319213"/>
        </p:xfrm>
        <a:graphic>
          <a:graphicData uri="http://schemas.openxmlformats.org/presentationml/2006/ole">
            <mc:AlternateContent xmlns:mc="http://schemas.openxmlformats.org/markup-compatibility/2006">
              <mc:Choice xmlns:v="urn:schemas-microsoft-com:vml" Requires="v">
                <p:oleObj spid="_x0000_s3095" name="" r:id="rId5" imgW="1409065" imgH="711200" progId="Equation.3">
                  <p:embed/>
                </p:oleObj>
              </mc:Choice>
              <mc:Fallback>
                <p:oleObj name="" r:id="rId5" imgW="1409065" imgH="711200" progId="Equation.3">
                  <p:embed/>
                  <p:pic>
                    <p:nvPicPr>
                      <p:cNvPr id="0" name="图片 3094"/>
                      <p:cNvPicPr/>
                      <p:nvPr/>
                    </p:nvPicPr>
                    <p:blipFill>
                      <a:blip r:embed="rId6"/>
                      <a:stretch>
                        <a:fillRect/>
                      </a:stretch>
                    </p:blipFill>
                    <p:spPr>
                      <a:xfrm>
                        <a:off x="669925" y="2720975"/>
                        <a:ext cx="2613025" cy="1319213"/>
                      </a:xfrm>
                      <a:prstGeom prst="rect">
                        <a:avLst/>
                      </a:prstGeom>
                      <a:noFill/>
                      <a:ln w="38100">
                        <a:noFill/>
                        <a:miter/>
                      </a:ln>
                    </p:spPr>
                  </p:pic>
                </p:oleObj>
              </mc:Fallback>
            </mc:AlternateContent>
          </a:graphicData>
        </a:graphic>
      </p:graphicFrame>
      <p:pic>
        <p:nvPicPr>
          <p:cNvPr id="3074" name="图片 3073" descr="TU5-46"/>
          <p:cNvPicPr>
            <a:picLocks noChangeAspect="1"/>
          </p:cNvPicPr>
          <p:nvPr/>
        </p:nvPicPr>
        <p:blipFill>
          <a:blip r:embed="rId7">
            <a:lum bright="-59998"/>
          </a:blip>
          <a:stretch>
            <a:fillRect/>
          </a:stretch>
        </p:blipFill>
        <p:spPr>
          <a:xfrm>
            <a:off x="3790950" y="2671763"/>
            <a:ext cx="5054600" cy="27305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slide(fromBottom)">
                                      <p:cBhvr>
                                        <p:cTn id="7" dur="500"/>
                                        <p:tgtEl>
                                          <p:spTgt spid="3077"/>
                                        </p:tgtEl>
                                      </p:cBhvr>
                                    </p:animEffect>
                                  </p:childTnLst>
                                  <p:subTnLst>
                                    <p:audio>
                                      <p:cMediaNode>
                                        <p:cTn display="0" masterRel="sameClick">
                                          <p:stCondLst>
                                            <p:cond evt="begin" delay="0">
                                              <p:tn val="5"/>
                                            </p:cond>
                                          </p:stCondLst>
                                          <p:endCondLst>
                                            <p:cond evt="onStopAudio" delay="0">
                                              <p:tgtEl>
                                                <p:sldTgt/>
                                              </p:tgtEl>
                                            </p:cond>
                                          </p:endCondLst>
                                        </p:cTn>
                                        <p:tgtEl>
                                          <p:sndTgt r:embed="rId8" name="projctor.wav"/>
                                        </p:tgtEl>
                                      </p:cMediaNode>
                                    </p:audio>
                                  </p:sub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075"/>
                                        </p:tgtEl>
                                        <p:attrNameLst>
                                          <p:attrName>style.visibility</p:attrName>
                                        </p:attrNameLst>
                                      </p:cBhvr>
                                      <p:to>
                                        <p:strVal val="visible"/>
                                      </p:to>
                                    </p:set>
                                    <p:animEffect transition="in" filter="wipe(up)">
                                      <p:cBhvr>
                                        <p:cTn id="11" dur="500"/>
                                        <p:tgtEl>
                                          <p:spTgt spid="307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wipe(up)">
                                      <p:cBhvr>
                                        <p:cTn id="15" dur="500"/>
                                        <p:tgtEl>
                                          <p:spTgt spid="3076"/>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9"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9582" name="组合 109581"/>
          <p:cNvGrpSpPr/>
          <p:nvPr/>
        </p:nvGrpSpPr>
        <p:grpSpPr>
          <a:xfrm>
            <a:off x="0" y="6350"/>
            <a:ext cx="9132888" cy="6845300"/>
            <a:chOff x="0" y="1"/>
            <a:chExt cx="5753" cy="4312"/>
          </a:xfrm>
        </p:grpSpPr>
        <p:sp>
          <p:nvSpPr>
            <p:cNvPr id="109584" name="任意多边形 109583"/>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09583" name="任意多边形 109582"/>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09580" name="矩形 109579"/>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09579" name="图片 109578"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109578" name="图片 109577"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109577" name="图片 109576" descr="arrow35">
            <a:hlinkClick r:id="" action="ppaction://hlinkshowjump?jump=nextslide"/>
          </p:cNvPr>
          <p:cNvPicPr>
            <a:picLocks noChangeAspect="1"/>
          </p:cNvPicPr>
          <p:nvPr/>
        </p:nvPicPr>
        <p:blipFill>
          <a:blip r:embed="rId3"/>
          <a:stretch>
            <a:fillRect/>
          </a:stretch>
        </p:blipFill>
        <p:spPr>
          <a:xfrm>
            <a:off x="8401050" y="6310313"/>
            <a:ext cx="514350" cy="354012"/>
          </a:xfrm>
          <a:prstGeom prst="rect">
            <a:avLst/>
          </a:prstGeom>
          <a:noFill/>
          <a:ln w="9525">
            <a:noFill/>
          </a:ln>
        </p:spPr>
      </p:pic>
      <p:sp>
        <p:nvSpPr>
          <p:cNvPr id="109575" name="矩形 109574"/>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09574" name="文本框 109573"/>
          <p:cNvSpPr txBox="1"/>
          <p:nvPr/>
        </p:nvSpPr>
        <p:spPr>
          <a:xfrm>
            <a:off x="990600" y="842963"/>
            <a:ext cx="5507038" cy="457200"/>
          </a:xfrm>
          <a:prstGeom prst="rect">
            <a:avLst/>
          </a:prstGeom>
          <a:noFill/>
          <a:ln w="9525">
            <a:noFill/>
          </a:ln>
        </p:spPr>
        <p:txBody>
          <a:bodyPr>
            <a:spAutoFit/>
          </a:bodyPr>
          <a:p>
            <a:r>
              <a:rPr lang="en-US" altLang="zh-CN" sz="2400" b="1">
                <a:latin typeface="Times New Roman" panose="02020603050405020304" pitchFamily="18" charset="0"/>
                <a:ea typeface="ˎ̥"/>
              </a:rPr>
              <a:t>5.1.3 </a:t>
            </a:r>
            <a:r>
              <a:rPr lang="zh-CN" altLang="en-US" sz="2400" b="1" dirty="0">
                <a:latin typeface="Times New Roman" panose="02020603050405020304" pitchFamily="18" charset="0"/>
              </a:rPr>
              <a:t>同步时序逻辑电路的描述方法</a:t>
            </a:r>
            <a:endParaRPr lang="zh-CN" altLang="en-US" dirty="0">
              <a:latin typeface="Arial" panose="020B0604020202020204" pitchFamily="34" charset="0"/>
            </a:endParaRPr>
          </a:p>
        </p:txBody>
      </p:sp>
      <p:sp>
        <p:nvSpPr>
          <p:cNvPr id="109573" name="文本框 109572"/>
          <p:cNvSpPr txBox="1"/>
          <p:nvPr/>
        </p:nvSpPr>
        <p:spPr>
          <a:xfrm>
            <a:off x="381000" y="1452563"/>
            <a:ext cx="8458200" cy="1187450"/>
          </a:xfrm>
          <a:prstGeom prst="rect">
            <a:avLst/>
          </a:prstGeom>
          <a:noFill/>
          <a:ln w="9525">
            <a:noFill/>
          </a:ln>
        </p:spPr>
        <p:txBody>
          <a:bodyPr>
            <a:spAutoFit/>
          </a:bodyPr>
          <a:p>
            <a:r>
              <a:rPr lang="zh-CN" altLang="en-US" sz="2400" dirty="0">
                <a:latin typeface="Times New Roman" panose="02020603050405020304" pitchFamily="18" charset="0"/>
              </a:rPr>
              <a:t>　　同步时序电路可采用逻辑表达式、状态表、状态图进行描述。状态表和状态图是同步时序逻辑电路分析和设计的重要工具。此外，必要时还可以通过时间图加以描述。</a:t>
            </a:r>
            <a:endParaRPr lang="zh-CN" altLang="en-US" dirty="0">
              <a:latin typeface="Arial" panose="020B0604020202020204" pitchFamily="34" charset="0"/>
            </a:endParaRPr>
          </a:p>
        </p:txBody>
      </p:sp>
      <p:sp>
        <p:nvSpPr>
          <p:cNvPr id="109572" name="文本框 109571"/>
          <p:cNvSpPr txBox="1"/>
          <p:nvPr/>
        </p:nvSpPr>
        <p:spPr>
          <a:xfrm>
            <a:off x="685800" y="2900363"/>
            <a:ext cx="3810000" cy="457200"/>
          </a:xfrm>
          <a:prstGeom prst="rect">
            <a:avLst/>
          </a:prstGeom>
          <a:noFill/>
          <a:ln w="9525">
            <a:noFill/>
          </a:ln>
        </p:spPr>
        <p:txBody>
          <a:bodyPr>
            <a:spAutoFit/>
          </a:bodyPr>
          <a:p>
            <a:r>
              <a:rPr lang="zh-CN" altLang="en-US" sz="2400" b="1" dirty="0">
                <a:solidFill>
                  <a:srgbClr val="CC3300"/>
                </a:solidFill>
                <a:latin typeface="Times New Roman" panose="02020603050405020304" pitchFamily="18" charset="0"/>
              </a:rPr>
              <a:t>一．逻辑函数表达式</a:t>
            </a:r>
            <a:r>
              <a:rPr lang="zh-CN" altLang="en-US" sz="2400" b="1" dirty="0">
                <a:latin typeface="Times New Roman" panose="02020603050405020304" pitchFamily="18" charset="0"/>
                <a:ea typeface="ˎ̥"/>
              </a:rPr>
              <a:t> </a:t>
            </a:r>
            <a:endParaRPr lang="zh-CN" altLang="en-US" dirty="0">
              <a:latin typeface="Arial" panose="020B0604020202020204" pitchFamily="34" charset="0"/>
            </a:endParaRPr>
          </a:p>
        </p:txBody>
      </p:sp>
      <p:sp>
        <p:nvSpPr>
          <p:cNvPr id="109571" name="文本框 109570"/>
          <p:cNvSpPr txBox="1"/>
          <p:nvPr/>
        </p:nvSpPr>
        <p:spPr>
          <a:xfrm>
            <a:off x="304800" y="3509963"/>
            <a:ext cx="8839200" cy="457200"/>
          </a:xfrm>
          <a:prstGeom prst="rect">
            <a:avLst/>
          </a:prstGeom>
          <a:noFill/>
          <a:ln w="9525">
            <a:noFill/>
          </a:ln>
        </p:spPr>
        <p:txBody>
          <a:bodyPr>
            <a:spAutoFit/>
          </a:bodyPr>
          <a:p>
            <a:pPr algn="just"/>
            <a:r>
              <a:rPr lang="zh-CN" altLang="en-US" sz="2400" dirty="0">
                <a:latin typeface="Times New Roman" panose="02020603050405020304" pitchFamily="18" charset="0"/>
              </a:rPr>
              <a:t>　同步时序电路的结构和功能，可用三组逻辑函数表达式描述。</a:t>
            </a:r>
            <a:endParaRPr lang="zh-CN" altLang="en-US" dirty="0">
              <a:latin typeface="Arial" panose="020B0604020202020204" pitchFamily="34" charset="0"/>
            </a:endParaRPr>
          </a:p>
        </p:txBody>
      </p:sp>
      <p:sp>
        <p:nvSpPr>
          <p:cNvPr id="109570" name="文本框 109569"/>
          <p:cNvSpPr txBox="1"/>
          <p:nvPr/>
        </p:nvSpPr>
        <p:spPr>
          <a:xfrm>
            <a:off x="304800" y="4195763"/>
            <a:ext cx="8458200" cy="1552575"/>
          </a:xfrm>
          <a:prstGeom prst="rect">
            <a:avLst/>
          </a:prstGeom>
          <a:noFill/>
          <a:ln w="9525">
            <a:noFill/>
          </a:ln>
        </p:spPr>
        <p:txBody>
          <a:bodyPr>
            <a:spAutoFit/>
          </a:bodyPr>
          <a:p>
            <a:pPr algn="just"/>
            <a:r>
              <a:rPr lang="zh-CN" altLang="en-US" sz="2400"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1</a:t>
            </a:r>
            <a:r>
              <a:rPr lang="zh-CN" altLang="en-US" sz="2400" b="1" dirty="0">
                <a:solidFill>
                  <a:srgbClr val="CC3300"/>
                </a:solidFill>
                <a:latin typeface="Times New Roman" panose="02020603050405020304" pitchFamily="18" charset="0"/>
              </a:rPr>
              <a:t>．输出函数表达式：</a:t>
            </a:r>
            <a:r>
              <a:rPr lang="zh-CN" altLang="en-US" sz="2400" dirty="0">
                <a:latin typeface="Times New Roman" panose="02020603050405020304" pitchFamily="18" charset="0"/>
              </a:rPr>
              <a:t>是一组反映电路输出</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与输入</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和状态</a:t>
            </a:r>
            <a:r>
              <a:rPr lang="en-US" altLang="zh-CN" sz="2400">
                <a:latin typeface="Times New Roman" panose="02020603050405020304" pitchFamily="18" charset="0"/>
                <a:ea typeface="ˎ̥"/>
              </a:rPr>
              <a:t>y</a:t>
            </a:r>
            <a:r>
              <a:rPr lang="zh-CN" altLang="en-US" sz="2400" dirty="0">
                <a:latin typeface="Times New Roman" panose="02020603050405020304" pitchFamily="18" charset="0"/>
              </a:rPr>
              <a:t>之间关系的表达式。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en-US" altLang="zh-CN" sz="2400" err="1">
                <a:latin typeface="Times New Roman" panose="02020603050405020304" pitchFamily="18" charset="0"/>
                <a:ea typeface="ˎ̥"/>
              </a:rPr>
              <a:t>Z</a:t>
            </a:r>
            <a:r>
              <a:rPr lang="en-US" altLang="zh-CN" sz="2400" baseline="-25000" err="1">
                <a:latin typeface="Times New Roman" panose="02020603050405020304" pitchFamily="18" charset="0"/>
                <a:ea typeface="ˎ̥"/>
              </a:rPr>
              <a:t>i</a:t>
            </a:r>
            <a:r>
              <a:rPr lang="en-US" altLang="zh-CN" sz="2400">
                <a:latin typeface="Times New Roman" panose="02020603050405020304" pitchFamily="18" charset="0"/>
                <a:ea typeface="ˎ̥"/>
              </a:rPr>
              <a:t> = f</a:t>
            </a:r>
            <a:r>
              <a:rPr lang="en-US" altLang="zh-CN" sz="2400" baseline="-25000">
                <a:latin typeface="Times New Roman" panose="02020603050405020304" pitchFamily="18" charset="0"/>
                <a:ea typeface="ˎ̥"/>
              </a:rPr>
              <a:t>i</a:t>
            </a:r>
            <a:r>
              <a:rPr lang="en-US" altLang="zh-CN" sz="2400">
                <a:latin typeface="Times New Roman" panose="02020603050405020304" pitchFamily="18" charset="0"/>
                <a:ea typeface="ˎ̥"/>
              </a:rPr>
              <a:t>(x</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a:t>
            </a:r>
            <a:r>
              <a:rPr lang="en-US" altLang="zh-CN" sz="2400" err="1">
                <a:latin typeface="Times New Roman" panose="02020603050405020304" pitchFamily="18" charset="0"/>
                <a:ea typeface="ˎ̥"/>
              </a:rPr>
              <a:t>x</a:t>
            </a:r>
            <a:r>
              <a:rPr lang="en-US" altLang="zh-CN" sz="2400" baseline="-25000" err="1">
                <a:latin typeface="Times New Roman" panose="02020603050405020304" pitchFamily="18" charset="0"/>
                <a:ea typeface="ˎ̥"/>
              </a:rPr>
              <a:t>n</a:t>
            </a:r>
            <a:r>
              <a:rPr lang="en-US" altLang="zh-CN" sz="2400">
                <a:latin typeface="Times New Roman" panose="02020603050405020304" pitchFamily="18" charset="0"/>
                <a:ea typeface="ˎ̥"/>
              </a:rPr>
              <a:t> ,y</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a:t>
            </a:r>
            <a:r>
              <a:rPr lang="en-US" altLang="zh-CN" sz="2400" err="1">
                <a:latin typeface="Times New Roman" panose="02020603050405020304" pitchFamily="18" charset="0"/>
                <a:ea typeface="ˎ̥"/>
              </a:rPr>
              <a:t>y</a:t>
            </a:r>
            <a:r>
              <a:rPr lang="en-US" altLang="zh-CN" sz="2400" baseline="-25000" err="1">
                <a:latin typeface="Times New Roman" panose="02020603050405020304" pitchFamily="18" charset="0"/>
                <a:ea typeface="ˎ̥"/>
              </a:rPr>
              <a:t>s</a:t>
            </a:r>
            <a:r>
              <a:rPr lang="en-US" altLang="zh-CN" sz="2400" err="1">
                <a:latin typeface="Times New Roman" panose="02020603050405020304" pitchFamily="18" charset="0"/>
                <a:ea typeface="ˎ̥"/>
              </a:rPr>
              <a:t>)i</a:t>
            </a:r>
            <a:r>
              <a:rPr lang="en-US" altLang="zh-CN" sz="2400">
                <a:latin typeface="Times New Roman" panose="02020603050405020304" pitchFamily="18" charset="0"/>
                <a:ea typeface="ˎ̥"/>
              </a:rPr>
              <a:t>=1,2,…,m</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Mealy</a:t>
            </a:r>
            <a:r>
              <a:rPr lang="zh-CN" altLang="en-US" sz="2400" dirty="0">
                <a:latin typeface="Times New Roman" panose="02020603050405020304" pitchFamily="18" charset="0"/>
              </a:rPr>
              <a:t>型电路</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en-US" altLang="zh-CN" sz="2400" err="1">
                <a:latin typeface="Times New Roman" panose="02020603050405020304" pitchFamily="18" charset="0"/>
                <a:ea typeface="ˎ̥"/>
              </a:rPr>
              <a:t>Z</a:t>
            </a:r>
            <a:r>
              <a:rPr lang="en-US" altLang="zh-CN" sz="2400" baseline="-25000" err="1">
                <a:latin typeface="Times New Roman" panose="02020603050405020304" pitchFamily="18" charset="0"/>
                <a:ea typeface="ˎ̥"/>
              </a:rPr>
              <a:t>i</a:t>
            </a:r>
            <a:r>
              <a:rPr lang="en-US" altLang="zh-CN" sz="2400">
                <a:latin typeface="Times New Roman" panose="02020603050405020304" pitchFamily="18" charset="0"/>
                <a:ea typeface="ˎ̥"/>
              </a:rPr>
              <a:t> = f</a:t>
            </a:r>
            <a:r>
              <a:rPr lang="en-US" altLang="zh-CN" sz="2400" baseline="-25000">
                <a:latin typeface="Times New Roman" panose="02020603050405020304" pitchFamily="18" charset="0"/>
                <a:ea typeface="ˎ̥"/>
              </a:rPr>
              <a:t>i</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a:t>
            </a:r>
            <a:r>
              <a:rPr lang="en-US" altLang="zh-CN" sz="2400" err="1">
                <a:latin typeface="Times New Roman" panose="02020603050405020304" pitchFamily="18" charset="0"/>
                <a:ea typeface="ˎ̥"/>
              </a:rPr>
              <a:t>y</a:t>
            </a:r>
            <a:r>
              <a:rPr lang="en-US" altLang="zh-CN" sz="2400" baseline="-25000" err="1">
                <a:latin typeface="Times New Roman" panose="02020603050405020304" pitchFamily="18" charset="0"/>
                <a:ea typeface="ˎ̥"/>
              </a:rPr>
              <a:t>s</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i=1,2,…,m</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Moore</a:t>
            </a:r>
            <a:r>
              <a:rPr lang="zh-CN" altLang="en-US" sz="2400" dirty="0">
                <a:latin typeface="Times New Roman" panose="02020603050405020304" pitchFamily="18" charset="0"/>
              </a:rPr>
              <a:t>型电路）</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4"/>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109573"/>
                                        </p:tgtEl>
                                        <p:attrNameLst>
                                          <p:attrName>style.visibility</p:attrName>
                                        </p:attrNameLst>
                                      </p:cBhvr>
                                      <p:to>
                                        <p:strVal val="visible"/>
                                      </p:to>
                                    </p:set>
                                    <p:animEffect transition="in" filter="barn(outVertical)">
                                      <p:cBhvr>
                                        <p:cTn id="11" dur="500"/>
                                        <p:tgtEl>
                                          <p:spTgt spid="10957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9572"/>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4" name="projctor.wav"/>
                                        </p:tgtEl>
                                      </p:cMediaNode>
                                    </p:audio>
                                  </p:sub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09571"/>
                                        </p:tgtEl>
                                        <p:attrNameLst>
                                          <p:attrName>style.visibility</p:attrName>
                                        </p:attrNameLst>
                                      </p:cBhvr>
                                      <p:to>
                                        <p:strVal val="visible"/>
                                      </p:to>
                                    </p:set>
                                    <p:animEffect transition="in" filter="barn(inVertical)">
                                      <p:cBhvr>
                                        <p:cTn id="20" dur="500"/>
                                        <p:tgtEl>
                                          <p:spTgt spid="109571"/>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09570"/>
                                        </p:tgtEl>
                                        <p:attrNameLst>
                                          <p:attrName>style.visibility</p:attrName>
                                        </p:attrNameLst>
                                      </p:cBhvr>
                                      <p:to>
                                        <p:strVal val="visible"/>
                                      </p:to>
                                    </p:set>
                                    <p:animEffect transition="in" filter="randombar(horizontal)">
                                      <p:cBhvr>
                                        <p:cTn id="25" dur="500"/>
                                        <p:tgtEl>
                                          <p:spTgt spid="109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p:bldP spid="109573" grpId="0"/>
      <p:bldP spid="109572" grpId="0"/>
      <p:bldP spid="109571" grpId="0"/>
      <p:bldP spid="1095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8555" name="组合 108554"/>
          <p:cNvGrpSpPr/>
          <p:nvPr/>
        </p:nvGrpSpPr>
        <p:grpSpPr>
          <a:xfrm>
            <a:off x="6350" y="6350"/>
            <a:ext cx="9132888" cy="6845300"/>
            <a:chOff x="0" y="1"/>
            <a:chExt cx="5753" cy="4312"/>
          </a:xfrm>
        </p:grpSpPr>
        <p:sp>
          <p:nvSpPr>
            <p:cNvPr id="108557" name="任意多边形 108556"/>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08556" name="任意多边形 108555"/>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08553" name="矩形 108552"/>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08552" name="图片 108551"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08551" name="图片 108550"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08550" name="图片 108549"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08548" name="矩形 108547"/>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08547" name="文本框 108546"/>
          <p:cNvSpPr txBox="1"/>
          <p:nvPr/>
        </p:nvSpPr>
        <p:spPr>
          <a:xfrm>
            <a:off x="387350" y="1147763"/>
            <a:ext cx="8474075" cy="1552575"/>
          </a:xfrm>
          <a:prstGeom prst="rect">
            <a:avLst/>
          </a:prstGeom>
          <a:noFill/>
          <a:ln w="9525">
            <a:noFill/>
          </a:ln>
        </p:spPr>
        <p:txBody>
          <a:bodyPr>
            <a:spAutoFit/>
          </a:bodyPr>
          <a:p>
            <a:r>
              <a:rPr lang="zh-CN" altLang="en-US" sz="2400"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2</a:t>
            </a:r>
            <a:r>
              <a:rPr lang="zh-CN" altLang="en-US" sz="2400" b="1" dirty="0">
                <a:solidFill>
                  <a:srgbClr val="CC3300"/>
                </a:solidFill>
                <a:latin typeface="Times New Roman" panose="02020603050405020304" pitchFamily="18" charset="0"/>
              </a:rPr>
              <a:t>．激励函数表达式：</a:t>
            </a:r>
            <a:r>
              <a:rPr lang="zh-CN" altLang="en-US" sz="2400" dirty="0">
                <a:solidFill>
                  <a:schemeClr val="tx2"/>
                </a:solidFill>
                <a:latin typeface="Times New Roman" panose="02020603050405020304" pitchFamily="18" charset="0"/>
                <a:ea typeface="ˎ̥"/>
              </a:rPr>
              <a:t> </a:t>
            </a:r>
            <a:r>
              <a:rPr lang="zh-CN" altLang="en-US" sz="2400" dirty="0">
                <a:latin typeface="Times New Roman" panose="02020603050405020304" pitchFamily="18" charset="0"/>
              </a:rPr>
              <a:t>激励函数又称为控制函数，它反映了存储电路的输入</a:t>
            </a:r>
            <a:r>
              <a:rPr lang="en-US" altLang="zh-CN" sz="2400">
                <a:latin typeface="Times New Roman" panose="02020603050405020304" pitchFamily="18" charset="0"/>
                <a:ea typeface="ˎ̥"/>
              </a:rPr>
              <a:t>Y</a:t>
            </a:r>
            <a:r>
              <a:rPr lang="zh-CN" altLang="en-US" sz="2400" dirty="0">
                <a:latin typeface="Times New Roman" panose="02020603050405020304" pitchFamily="18" charset="0"/>
              </a:rPr>
              <a:t>与外部输入</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和电路状</a:t>
            </a:r>
            <a:r>
              <a:rPr lang="zh-CN" altLang="en-US" sz="2400" dirty="0">
                <a:latin typeface="Times New Roman" panose="02020603050405020304" pitchFamily="18" charset="0"/>
                <a:ea typeface="ˎ̥"/>
              </a:rPr>
              <a:t> </a:t>
            </a:r>
            <a:r>
              <a:rPr lang="zh-CN" altLang="en-US" sz="2400" dirty="0">
                <a:latin typeface="Times New Roman" panose="02020603050405020304" pitchFamily="18" charset="0"/>
              </a:rPr>
              <a:t>态</a:t>
            </a:r>
            <a:r>
              <a:rPr lang="en-US" altLang="zh-CN" sz="2400">
                <a:latin typeface="Times New Roman" panose="02020603050405020304" pitchFamily="18" charset="0"/>
                <a:ea typeface="ˎ̥"/>
              </a:rPr>
              <a:t>y</a:t>
            </a:r>
            <a:r>
              <a:rPr lang="zh-CN" altLang="en-US" sz="2400" dirty="0">
                <a:latin typeface="Times New Roman" panose="02020603050405020304" pitchFamily="18" charset="0"/>
              </a:rPr>
              <a:t>之间的关系。其函数表达式为 </a:t>
            </a:r>
            <a:br>
              <a:rPr lang="zh-CN" altLang="en-US" sz="2400" dirty="0">
                <a:latin typeface="Times New Roman" panose="02020603050405020304" pitchFamily="18" charset="0"/>
              </a:rPr>
            </a:br>
            <a:r>
              <a:rPr lang="zh-CN" altLang="en-US" sz="2400" dirty="0">
                <a:latin typeface="Times New Roman" panose="02020603050405020304" pitchFamily="18" charset="0"/>
              </a:rPr>
              <a:t>　　　　</a:t>
            </a:r>
            <a:r>
              <a:rPr lang="en-US" altLang="zh-CN" sz="2400" err="1">
                <a:latin typeface="Times New Roman" panose="02020603050405020304" pitchFamily="18" charset="0"/>
                <a:ea typeface="ˎ̥"/>
              </a:rPr>
              <a:t>Y</a:t>
            </a:r>
            <a:r>
              <a:rPr lang="en-US" altLang="zh-CN" sz="2400" baseline="-25000" err="1">
                <a:latin typeface="Times New Roman" panose="02020603050405020304" pitchFamily="18" charset="0"/>
                <a:ea typeface="ˎ̥"/>
              </a:rPr>
              <a:t>j</a:t>
            </a:r>
            <a:r>
              <a:rPr lang="en-US" altLang="zh-CN" sz="2400">
                <a:latin typeface="Times New Roman" panose="02020603050405020304" pitchFamily="18" charset="0"/>
                <a:ea typeface="ˎ̥"/>
              </a:rPr>
              <a:t> = g</a:t>
            </a:r>
            <a:r>
              <a:rPr lang="en-US" altLang="zh-CN" sz="2400" baseline="-25000">
                <a:latin typeface="Times New Roman" panose="02020603050405020304" pitchFamily="18" charset="0"/>
                <a:ea typeface="ˎ̥"/>
              </a:rPr>
              <a:t>j</a:t>
            </a:r>
            <a:r>
              <a:rPr lang="en-US" altLang="zh-CN" sz="2400">
                <a:latin typeface="Times New Roman" panose="02020603050405020304" pitchFamily="18" charset="0"/>
                <a:ea typeface="ˎ̥"/>
              </a:rPr>
              <a:t>(x</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x</a:t>
            </a:r>
            <a:r>
              <a:rPr lang="en-US" altLang="zh-CN" sz="2400" baseline="-25000">
                <a:latin typeface="Times New Roman" panose="02020603050405020304" pitchFamily="18" charset="0"/>
                <a:ea typeface="ˎ̥"/>
              </a:rPr>
              <a:t>n</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a:t>
            </a:r>
            <a:r>
              <a:rPr lang="en-US" altLang="zh-CN" sz="2400" err="1">
                <a:latin typeface="Times New Roman" panose="02020603050405020304" pitchFamily="18" charset="0"/>
                <a:ea typeface="ˎ̥"/>
              </a:rPr>
              <a:t>y</a:t>
            </a:r>
            <a:r>
              <a:rPr lang="en-US" altLang="zh-CN" sz="2400" baseline="-25000" err="1">
                <a:latin typeface="Times New Roman" panose="02020603050405020304" pitchFamily="18" charset="0"/>
                <a:ea typeface="ˎ̥"/>
              </a:rPr>
              <a:t>s</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j =1,2,…,r</a:t>
            </a:r>
            <a:r>
              <a:rPr lang="zh-CN" altLang="en-US" sz="2400">
                <a:latin typeface="Times New Roman" panose="02020603050405020304" pitchFamily="18" charset="0"/>
              </a:rPr>
              <a:t></a:t>
            </a:r>
            <a:endParaRPr lang="zh-CN" altLang="en-US">
              <a:latin typeface="Arial" panose="020B0604020202020204" pitchFamily="34" charset="0"/>
            </a:endParaRPr>
          </a:p>
        </p:txBody>
      </p:sp>
      <p:sp>
        <p:nvSpPr>
          <p:cNvPr id="108546" name="文本框 108545"/>
          <p:cNvSpPr txBox="1"/>
          <p:nvPr/>
        </p:nvSpPr>
        <p:spPr>
          <a:xfrm>
            <a:off x="311150" y="3586163"/>
            <a:ext cx="8458200" cy="1979612"/>
          </a:xfrm>
          <a:prstGeom prst="rect">
            <a:avLst/>
          </a:prstGeom>
          <a:noFill/>
          <a:ln w="9525">
            <a:noFill/>
          </a:ln>
        </p:spPr>
        <p:txBody>
          <a:bodyPr>
            <a:spAutoFit/>
          </a:bodyPr>
          <a:p>
            <a:r>
              <a:rPr lang="zh-CN" altLang="en-US" sz="2400"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3</a:t>
            </a:r>
            <a:r>
              <a:rPr lang="zh-CN" altLang="en-US" sz="2400" b="1" dirty="0">
                <a:solidFill>
                  <a:srgbClr val="CC3300"/>
                </a:solidFill>
                <a:latin typeface="Times New Roman" panose="02020603050405020304" pitchFamily="18" charset="0"/>
              </a:rPr>
              <a:t>．次态函数表达式：</a:t>
            </a:r>
            <a:r>
              <a:rPr lang="zh-CN" altLang="en-US" sz="2400" dirty="0">
                <a:latin typeface="Times New Roman" panose="02020603050405020304" pitchFamily="18" charset="0"/>
              </a:rPr>
              <a:t>次态函数用来反映同步时序电路的次态</a:t>
            </a:r>
            <a:r>
              <a:rPr lang="en-US" altLang="zh-CN" sz="2400">
                <a:latin typeface="Times New Roman" panose="02020603050405020304" pitchFamily="18" charset="0"/>
                <a:ea typeface="ˎ̥"/>
              </a:rPr>
              <a:t>y(n+1)</a:t>
            </a:r>
            <a:r>
              <a:rPr lang="zh-CN" altLang="en-US" sz="2400" dirty="0">
                <a:latin typeface="Times New Roman" panose="02020603050405020304" pitchFamily="18" charset="0"/>
              </a:rPr>
              <a:t>与激励函数</a:t>
            </a:r>
            <a:r>
              <a:rPr lang="en-US" altLang="zh-CN" sz="2400">
                <a:latin typeface="Times New Roman" panose="02020603050405020304" pitchFamily="18" charset="0"/>
                <a:ea typeface="ˎ̥"/>
              </a:rPr>
              <a:t>Y</a:t>
            </a:r>
            <a:r>
              <a:rPr lang="zh-CN" altLang="en-US" sz="2400" dirty="0">
                <a:latin typeface="Times New Roman" panose="02020603050405020304" pitchFamily="18" charset="0"/>
              </a:rPr>
              <a:t>和电路现态</a:t>
            </a:r>
            <a:r>
              <a:rPr lang="en-US" altLang="zh-CN" sz="2400">
                <a:latin typeface="Times New Roman" panose="02020603050405020304" pitchFamily="18" charset="0"/>
                <a:ea typeface="ˎ̥"/>
              </a:rPr>
              <a:t>y</a:t>
            </a:r>
            <a:r>
              <a:rPr lang="zh-CN" altLang="en-US" sz="2400" dirty="0">
                <a:latin typeface="Times New Roman" panose="02020603050405020304" pitchFamily="18" charset="0"/>
              </a:rPr>
              <a:t>之间的关系，它与触发器类型相关。其函数表达式为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　　　　</a:t>
            </a:r>
            <a:r>
              <a:rPr lang="en-US" altLang="zh-CN" sz="2400">
                <a:latin typeface="Times New Roman" panose="02020603050405020304" pitchFamily="18" charset="0"/>
                <a:ea typeface="ˎ̥"/>
              </a:rPr>
              <a:t>y</a:t>
            </a:r>
            <a:r>
              <a:rPr lang="en-US" altLang="zh-CN" sz="2800" baseline="-25000">
                <a:latin typeface="Times New Roman" panose="02020603050405020304" pitchFamily="18" charset="0"/>
                <a:ea typeface="ˎ̥"/>
              </a:rPr>
              <a:t> l</a:t>
            </a:r>
            <a:r>
              <a:rPr lang="en-US" altLang="zh-CN" sz="2400" baseline="30000">
                <a:latin typeface="Times New Roman" panose="02020603050405020304" pitchFamily="18" charset="0"/>
                <a:ea typeface="ˎ̥"/>
              </a:rPr>
              <a:t>(n+1)</a:t>
            </a:r>
            <a:r>
              <a:rPr lang="en-US" altLang="zh-CN" sz="2400" err="1">
                <a:latin typeface="Times New Roman" panose="02020603050405020304" pitchFamily="18" charset="0"/>
                <a:ea typeface="ˎ̥"/>
              </a:rPr>
              <a:t> = k</a:t>
            </a:r>
            <a:r>
              <a:rPr lang="en-US" altLang="zh-CN" sz="2400" baseline="-25000" err="1">
                <a:latin typeface="Times New Roman" panose="02020603050405020304" pitchFamily="18" charset="0"/>
                <a:ea typeface="ˎ̥"/>
              </a:rPr>
              <a:t>l</a:t>
            </a:r>
            <a:r>
              <a:rPr lang="en-US" altLang="zh-CN" sz="2400" err="1">
                <a:latin typeface="Times New Roman" panose="02020603050405020304" pitchFamily="18" charset="0"/>
                <a:ea typeface="ˎ̥"/>
              </a:rPr>
              <a:t>(Y</a:t>
            </a:r>
            <a:r>
              <a:rPr lang="en-US" altLang="zh-CN" sz="2400" baseline="-25000" err="1">
                <a:latin typeface="Times New Roman" panose="02020603050405020304" pitchFamily="18" charset="0"/>
                <a:ea typeface="ˎ̥"/>
              </a:rPr>
              <a:t>j</a:t>
            </a:r>
            <a:r>
              <a:rPr lang="zh-CN" altLang="en-US" sz="2400" dirty="0">
                <a:latin typeface="Times New Roman" panose="02020603050405020304" pitchFamily="18" charset="0"/>
              </a:rPr>
              <a:t>，</a:t>
            </a:r>
            <a:r>
              <a:rPr lang="en-US" altLang="zh-CN" sz="2400" err="1">
                <a:latin typeface="Times New Roman" panose="02020603050405020304" pitchFamily="18" charset="0"/>
                <a:ea typeface="ˎ̥"/>
              </a:rPr>
              <a:t>y</a:t>
            </a:r>
            <a:r>
              <a:rPr lang="en-US" altLang="zh-CN" sz="2400" baseline="-25000" err="1">
                <a:latin typeface="Times New Roman" panose="02020603050405020304" pitchFamily="18" charset="0"/>
                <a:ea typeface="ˎ̥"/>
              </a:rPr>
              <a:t>l</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j=1,2,…,r </a:t>
            </a:r>
            <a:r>
              <a:rPr lang="zh-CN" altLang="en-US" sz="2400" dirty="0">
                <a:latin typeface="Times New Roman" panose="02020603050405020304" pitchFamily="18" charset="0"/>
              </a:rPr>
              <a:t>；</a:t>
            </a:r>
            <a:r>
              <a:rPr lang="en-US" altLang="zh-CN" sz="2800">
                <a:latin typeface="Times New Roman" panose="02020603050405020304" pitchFamily="18" charset="0"/>
                <a:ea typeface="ˎ̥"/>
              </a:rPr>
              <a:t>l</a:t>
            </a:r>
            <a:r>
              <a:rPr lang="en-US" altLang="zh-CN" sz="2400">
                <a:latin typeface="Times New Roman" panose="02020603050405020304" pitchFamily="18" charset="0"/>
                <a:ea typeface="ˎ̥"/>
              </a:rPr>
              <a:t> =1,2 ,…</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blinds(horizontal)">
                                      <p:cBhvr>
                                        <p:cTn id="7" dur="500"/>
                                        <p:tgtEl>
                                          <p:spTgt spid="108547"/>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08546"/>
                                        </p:tgtEl>
                                        <p:attrNameLst>
                                          <p:attrName>style.visibility</p:attrName>
                                        </p:attrNameLst>
                                      </p:cBhvr>
                                      <p:to>
                                        <p:strVal val="visible"/>
                                      </p:to>
                                    </p:set>
                                    <p:animEffect transition="in" filter="blinds(vertical)">
                                      <p:cBhvr>
                                        <p:cTn id="12" dur="500"/>
                                        <p:tgtEl>
                                          <p:spTgt spid="108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P spid="1085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7534" name="组合 107533"/>
          <p:cNvGrpSpPr/>
          <p:nvPr/>
        </p:nvGrpSpPr>
        <p:grpSpPr>
          <a:xfrm>
            <a:off x="6350" y="6350"/>
            <a:ext cx="9132888" cy="6845300"/>
            <a:chOff x="0" y="1"/>
            <a:chExt cx="5753" cy="4312"/>
          </a:xfrm>
        </p:grpSpPr>
        <p:sp>
          <p:nvSpPr>
            <p:cNvPr id="107536" name="任意多边形 107535"/>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07535" name="任意多边形 107534"/>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07532" name="矩形 107531"/>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07531" name="图片 107530"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07530" name="图片 107529"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07529" name="图片 107528"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07527" name="矩形 107526"/>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07526" name="文本框 107525"/>
          <p:cNvSpPr txBox="1"/>
          <p:nvPr/>
        </p:nvSpPr>
        <p:spPr>
          <a:xfrm>
            <a:off x="1033463" y="787400"/>
            <a:ext cx="2325687" cy="457200"/>
          </a:xfrm>
          <a:prstGeom prst="rect">
            <a:avLst/>
          </a:prstGeom>
          <a:noFill/>
          <a:ln w="9525">
            <a:noFill/>
          </a:ln>
        </p:spPr>
        <p:txBody>
          <a:bodyPr>
            <a:spAutoFit/>
          </a:bodyPr>
          <a:p>
            <a:r>
              <a:rPr lang="zh-CN" altLang="en-US" sz="2400" b="1" dirty="0">
                <a:solidFill>
                  <a:srgbClr val="CC3300"/>
                </a:solidFill>
                <a:latin typeface="Times New Roman" panose="02020603050405020304" pitchFamily="18" charset="0"/>
              </a:rPr>
              <a:t>二．状态表</a:t>
            </a:r>
            <a:endParaRPr lang="zh-CN" altLang="en-US" dirty="0">
              <a:latin typeface="Arial" panose="020B0604020202020204" pitchFamily="34" charset="0"/>
            </a:endParaRPr>
          </a:p>
        </p:txBody>
      </p:sp>
      <p:sp>
        <p:nvSpPr>
          <p:cNvPr id="107525" name="文本框 107524"/>
          <p:cNvSpPr txBox="1"/>
          <p:nvPr/>
        </p:nvSpPr>
        <p:spPr>
          <a:xfrm>
            <a:off x="387350" y="1376363"/>
            <a:ext cx="8474075" cy="1552575"/>
          </a:xfrm>
          <a:prstGeom prst="rect">
            <a:avLst/>
          </a:prstGeom>
          <a:noFill/>
          <a:ln w="9525">
            <a:noFill/>
          </a:ln>
        </p:spPr>
        <p:txBody>
          <a:bodyPr>
            <a:spAutoFit/>
          </a:bodyPr>
          <a:p>
            <a:r>
              <a:rPr lang="zh-CN" altLang="en-US" sz="2400" dirty="0">
                <a:solidFill>
                  <a:srgbClr val="FF3300"/>
                </a:solidFill>
                <a:latin typeface="Times New Roman" panose="02020603050405020304" pitchFamily="18" charset="0"/>
              </a:rPr>
              <a:t>　　</a:t>
            </a:r>
            <a:r>
              <a:rPr lang="zh-CN" altLang="en-US" sz="2400" b="1" dirty="0">
                <a:solidFill>
                  <a:srgbClr val="FF3300"/>
                </a:solidFill>
                <a:latin typeface="Times New Roman" panose="02020603050405020304" pitchFamily="18" charset="0"/>
              </a:rPr>
              <a:t>状态表</a:t>
            </a:r>
            <a:r>
              <a:rPr lang="zh-CN" altLang="en-US" sz="2400" b="1" dirty="0">
                <a:solidFill>
                  <a:schemeClr val="tx2"/>
                </a:solidFill>
                <a:latin typeface="Times New Roman" panose="02020603050405020304" pitchFamily="18" charset="0"/>
              </a:rPr>
              <a:t>：</a:t>
            </a:r>
            <a:r>
              <a:rPr lang="zh-CN" altLang="en-US" sz="2400" dirty="0">
                <a:latin typeface="Times New Roman" panose="02020603050405020304" pitchFamily="18" charset="0"/>
              </a:rPr>
              <a:t>反映同步时序电路输出</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、次态</a:t>
            </a:r>
            <a:r>
              <a:rPr lang="en-US" altLang="zh-CN" sz="2400">
                <a:latin typeface="Times New Roman" panose="02020603050405020304" pitchFamily="18" charset="0"/>
                <a:ea typeface="ˎ̥"/>
              </a:rPr>
              <a:t>y</a:t>
            </a:r>
            <a:r>
              <a:rPr lang="en-US" altLang="zh-CN" sz="2400" baseline="30000">
                <a:latin typeface="Times New Roman" panose="02020603050405020304" pitchFamily="18" charset="0"/>
                <a:ea typeface="ˎ̥"/>
              </a:rPr>
              <a:t>(n+1)</a:t>
            </a:r>
            <a:r>
              <a:rPr lang="zh-CN" altLang="en-US" sz="2400" dirty="0">
                <a:latin typeface="Times New Roman" panose="02020603050405020304" pitchFamily="18" charset="0"/>
              </a:rPr>
              <a:t>与电路输入</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、现态</a:t>
            </a:r>
            <a:r>
              <a:rPr lang="en-US" altLang="zh-CN" sz="2400">
                <a:latin typeface="Times New Roman" panose="02020603050405020304" pitchFamily="18" charset="0"/>
                <a:ea typeface="ˎ̥"/>
              </a:rPr>
              <a:t>y</a:t>
            </a:r>
            <a:r>
              <a:rPr lang="zh-CN" altLang="en-US" sz="2400" dirty="0">
                <a:latin typeface="Times New Roman" panose="02020603050405020304" pitchFamily="18" charset="0"/>
              </a:rPr>
              <a:t>之间关系的表格，又称为状态转移表。 </a:t>
            </a:r>
            <a:endParaRPr lang="zh-CN" altLang="en-US" sz="2400" dirty="0">
              <a:latin typeface="Times New Roman" panose="02020603050405020304" pitchFamily="18" charset="0"/>
              <a:ea typeface="ˎ̥"/>
            </a:endParaRPr>
          </a:p>
          <a:p>
            <a:br>
              <a:rPr lang="zh-CN" altLang="en-US" sz="2400" dirty="0">
                <a:latin typeface="Times New Roman" panose="02020603050405020304" pitchFamily="18" charset="0"/>
              </a:rPr>
            </a:br>
            <a:r>
              <a:rPr lang="zh-CN" altLang="en-US" sz="2400" dirty="0">
                <a:latin typeface="Times New Roman" panose="02020603050405020304" pitchFamily="18" charset="0"/>
              </a:rPr>
              <a:t>　　</a:t>
            </a:r>
            <a:r>
              <a:rPr lang="en-US" altLang="zh-CN" sz="2400">
                <a:latin typeface="Times New Roman" panose="02020603050405020304" pitchFamily="18" charset="0"/>
                <a:ea typeface="ˎ̥"/>
              </a:rPr>
              <a:t>Mealy</a:t>
            </a:r>
            <a:r>
              <a:rPr lang="zh-CN" altLang="en-US" sz="2400" dirty="0">
                <a:latin typeface="Times New Roman" panose="02020603050405020304" pitchFamily="18" charset="0"/>
              </a:rPr>
              <a:t>型同步时序电路状态表的格式如作下表所示。</a:t>
            </a:r>
            <a:endParaRPr lang="zh-CN" altLang="en-US" dirty="0">
              <a:latin typeface="Arial" panose="020B0604020202020204" pitchFamily="34" charset="0"/>
            </a:endParaRPr>
          </a:p>
        </p:txBody>
      </p:sp>
      <p:sp>
        <p:nvSpPr>
          <p:cNvPr id="107524" name="文本框 107523"/>
          <p:cNvSpPr txBox="1"/>
          <p:nvPr/>
        </p:nvSpPr>
        <p:spPr>
          <a:xfrm>
            <a:off x="4349750" y="3128963"/>
            <a:ext cx="4495800" cy="2282825"/>
          </a:xfrm>
          <a:prstGeom prst="rect">
            <a:avLst/>
          </a:prstGeom>
          <a:noFill/>
          <a:ln w="28575">
            <a:noFill/>
          </a:ln>
        </p:spPr>
        <p:txBody>
          <a:bodyPr>
            <a:spAutoFit/>
          </a:bodyPr>
          <a:p>
            <a:r>
              <a:rPr lang="zh-CN" altLang="en-US" sz="2400" dirty="0">
                <a:latin typeface="Times New Roman" panose="02020603050405020304" pitchFamily="18" charset="0"/>
              </a:rPr>
              <a:t>　　表格的上方从左到右列出一位输入</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的全部取值组合，表格左边从上到下列出电路的全部状态</a:t>
            </a:r>
            <a:r>
              <a:rPr lang="en-US" altLang="zh-CN" sz="2400">
                <a:latin typeface="Times New Roman" panose="02020603050405020304" pitchFamily="18" charset="0"/>
                <a:ea typeface="ˎ̥"/>
              </a:rPr>
              <a:t>y</a:t>
            </a:r>
            <a:r>
              <a:rPr lang="zh-CN" altLang="en-US" sz="2400" dirty="0">
                <a:latin typeface="Times New Roman" panose="02020603050405020304" pitchFamily="18" charset="0"/>
              </a:rPr>
              <a:t>，表格的中间列出对应不同输入组合和现态下的次态</a:t>
            </a:r>
            <a:r>
              <a:rPr lang="en-US" altLang="zh-CN" sz="2400">
                <a:latin typeface="Times New Roman" panose="02020603050405020304" pitchFamily="18" charset="0"/>
                <a:ea typeface="ˎ̥"/>
              </a:rPr>
              <a:t>y</a:t>
            </a:r>
            <a:r>
              <a:rPr lang="en-US" altLang="zh-CN" sz="2400" baseline="30000">
                <a:latin typeface="Times New Roman" panose="02020603050405020304" pitchFamily="18" charset="0"/>
                <a:ea typeface="ˎ̥"/>
              </a:rPr>
              <a:t>(n+1)</a:t>
            </a:r>
            <a:r>
              <a:rPr lang="zh-CN" altLang="en-US" sz="2400" dirty="0">
                <a:latin typeface="Times New Roman" panose="02020603050405020304" pitchFamily="18" charset="0"/>
              </a:rPr>
              <a:t>和输出</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a:t>
            </a:r>
            <a:endParaRPr lang="zh-CN" altLang="en-US" dirty="0">
              <a:latin typeface="Arial" panose="020B0604020202020204" pitchFamily="34" charset="0"/>
            </a:endParaRPr>
          </a:p>
        </p:txBody>
      </p:sp>
      <p:sp>
        <p:nvSpPr>
          <p:cNvPr id="107523" name="文本框 107522"/>
          <p:cNvSpPr txBox="1"/>
          <p:nvPr/>
        </p:nvSpPr>
        <p:spPr>
          <a:xfrm>
            <a:off x="387350" y="5491163"/>
            <a:ext cx="8458200" cy="822325"/>
          </a:xfrm>
          <a:prstGeom prst="rect">
            <a:avLst/>
          </a:prstGeom>
          <a:noFill/>
          <a:ln w="28575">
            <a:noFill/>
          </a:ln>
        </p:spPr>
        <p:txBody>
          <a:bodyPr>
            <a:spAutoFit/>
          </a:bodyPr>
          <a:p>
            <a:r>
              <a:rPr lang="zh-CN" altLang="en-US" sz="2400" dirty="0">
                <a:latin typeface="Times New Roman" panose="02020603050405020304" pitchFamily="18" charset="0"/>
              </a:rPr>
              <a:t>　　表中，列数</a:t>
            </a: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一位输入的所有取值组合数；</a:t>
            </a:r>
            <a:br>
              <a:rPr lang="zh-CN" altLang="en-US" sz="2400" dirty="0">
                <a:latin typeface="Times New Roman" panose="02020603050405020304" pitchFamily="18" charset="0"/>
              </a:rPr>
            </a:br>
            <a:r>
              <a:rPr lang="zh-CN" altLang="en-US" sz="2400" dirty="0">
                <a:latin typeface="Times New Roman" panose="02020603050405020304" pitchFamily="18" charset="0"/>
              </a:rPr>
              <a:t>　　　　　行数</a:t>
            </a: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触发器的状态组合数。</a:t>
            </a:r>
            <a:endParaRPr lang="zh-CN" altLang="en-US" dirty="0">
              <a:latin typeface="Arial" panose="020B0604020202020204" pitchFamily="34" charset="0"/>
            </a:endParaRPr>
          </a:p>
        </p:txBody>
      </p:sp>
      <p:pic>
        <p:nvPicPr>
          <p:cNvPr id="107522" name="图片 107521" descr="BIAO5-1c"/>
          <p:cNvPicPr>
            <a:picLocks noChangeAspect="1"/>
          </p:cNvPicPr>
          <p:nvPr/>
        </p:nvPicPr>
        <p:blipFill>
          <a:blip r:embed="rId4">
            <a:lum bright="-100000"/>
          </a:blip>
          <a:stretch>
            <a:fillRect/>
          </a:stretch>
        </p:blipFill>
        <p:spPr>
          <a:xfrm>
            <a:off x="539750" y="3205163"/>
            <a:ext cx="3657600" cy="20891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6"/>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07525">
                                            <p:txEl>
                                              <p:charRg st="0" end="55"/>
                                            </p:txEl>
                                          </p:spTgt>
                                        </p:tgtEl>
                                        <p:attrNameLst>
                                          <p:attrName>style.visibility</p:attrName>
                                        </p:attrNameLst>
                                      </p:cBhvr>
                                      <p:to>
                                        <p:strVal val="visible"/>
                                      </p:to>
                                    </p:set>
                                    <p:animEffect transition="in" filter="strips(downRight)">
                                      <p:cBhvr>
                                        <p:cTn id="11" dur="500"/>
                                        <p:tgtEl>
                                          <p:spTgt spid="107525">
                                            <p:txEl>
                                              <p:charRg st="0" end="5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07525">
                                            <p:txEl>
                                              <p:charRg st="55" end="84"/>
                                            </p:txEl>
                                          </p:spTgt>
                                        </p:tgtEl>
                                        <p:attrNameLst>
                                          <p:attrName>style.visibility</p:attrName>
                                        </p:attrNameLst>
                                      </p:cBhvr>
                                      <p:to>
                                        <p:strVal val="visible"/>
                                      </p:to>
                                    </p:set>
                                    <p:animEffect transition="in" filter="strips(downRight)">
                                      <p:cBhvr>
                                        <p:cTn id="16" dur="500"/>
                                        <p:tgtEl>
                                          <p:spTgt spid="107525">
                                            <p:txEl>
                                              <p:charRg st="55" end="84"/>
                                            </p:txEl>
                                          </p:spTgt>
                                        </p:tgtEl>
                                      </p:cBhvr>
                                    </p:animEffect>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107522"/>
                                        </p:tgtEl>
                                        <p:attrNameLst>
                                          <p:attrName>style.visibility</p:attrName>
                                        </p:attrNameLst>
                                      </p:cBhvr>
                                      <p:to>
                                        <p:strVal val="visible"/>
                                      </p:to>
                                    </p:set>
                                    <p:anim calcmode="lin" valueType="num">
                                      <p:cBhvr additive="base">
                                        <p:cTn id="20" dur="500" fill="hold"/>
                                        <p:tgtEl>
                                          <p:spTgt spid="107522"/>
                                        </p:tgtEl>
                                        <p:attrNameLst>
                                          <p:attrName>ppt_x</p:attrName>
                                        </p:attrNameLst>
                                      </p:cBhvr>
                                      <p:tavLst>
                                        <p:tav tm="0">
                                          <p:val>
                                            <p:strVal val="0-#ppt_w/2"/>
                                          </p:val>
                                        </p:tav>
                                        <p:tav tm="100000">
                                          <p:val>
                                            <p:strVal val="#ppt_x"/>
                                          </p:val>
                                        </p:tav>
                                      </p:tavLst>
                                    </p:anim>
                                    <p:anim calcmode="lin" valueType="num">
                                      <p:cBhvr additive="base">
                                        <p:cTn id="21" dur="500" fill="hold"/>
                                        <p:tgtEl>
                                          <p:spTgt spid="1075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6" name="chimes.wav"/>
                                        </p:tgtEl>
                                      </p:cMediaNode>
                                    </p:audio>
                                  </p:subTnLst>
                                </p:cTn>
                              </p:par>
                            </p:childTnLst>
                          </p:cTn>
                        </p:par>
                        <p:par>
                          <p:cTn id="22" fill="hold">
                            <p:stCondLst>
                              <p:cond delay="1000"/>
                            </p:stCondLst>
                            <p:childTnLst>
                              <p:par>
                                <p:cTn id="23" presetID="2" presetClass="entr" presetSubtype="2" fill="hold" grpId="0" nodeType="afterEffect">
                                  <p:stCondLst>
                                    <p:cond delay="0"/>
                                  </p:stCondLst>
                                  <p:childTnLst>
                                    <p:set>
                                      <p:cBhvr>
                                        <p:cTn id="24" dur="1" fill="hold">
                                          <p:stCondLst>
                                            <p:cond delay="0"/>
                                          </p:stCondLst>
                                        </p:cTn>
                                        <p:tgtEl>
                                          <p:spTgt spid="107524"/>
                                        </p:tgtEl>
                                        <p:attrNameLst>
                                          <p:attrName>style.visibility</p:attrName>
                                        </p:attrNameLst>
                                      </p:cBhvr>
                                      <p:to>
                                        <p:strVal val="visible"/>
                                      </p:to>
                                    </p:set>
                                    <p:anim calcmode="lin" valueType="num">
                                      <p:cBhvr additive="base">
                                        <p:cTn id="25" dur="500" fill="hold"/>
                                        <p:tgtEl>
                                          <p:spTgt spid="107524"/>
                                        </p:tgtEl>
                                        <p:attrNameLst>
                                          <p:attrName>ppt_x</p:attrName>
                                        </p:attrNameLst>
                                      </p:cBhvr>
                                      <p:tavLst>
                                        <p:tav tm="0">
                                          <p:val>
                                            <p:strVal val="1+#ppt_w/2"/>
                                          </p:val>
                                        </p:tav>
                                        <p:tav tm="100000">
                                          <p:val>
                                            <p:strVal val="#ppt_x"/>
                                          </p:val>
                                        </p:tav>
                                      </p:tavLst>
                                    </p:anim>
                                    <p:anim calcmode="lin" valueType="num">
                                      <p:cBhvr additive="base">
                                        <p:cTn id="26" dur="500" fill="hold"/>
                                        <p:tgtEl>
                                          <p:spTgt spid="107524"/>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107523"/>
                                        </p:tgtEl>
                                        <p:attrNameLst>
                                          <p:attrName>style.visibility</p:attrName>
                                        </p:attrNameLst>
                                      </p:cBhvr>
                                      <p:to>
                                        <p:strVal val="visible"/>
                                      </p:to>
                                    </p:set>
                                    <p:anim calcmode="lin" valueType="num">
                                      <p:cBhvr additive="base">
                                        <p:cTn id="30" dur="500" fill="hold"/>
                                        <p:tgtEl>
                                          <p:spTgt spid="107523"/>
                                        </p:tgtEl>
                                        <p:attrNameLst>
                                          <p:attrName>ppt_x</p:attrName>
                                        </p:attrNameLst>
                                      </p:cBhvr>
                                      <p:tavLst>
                                        <p:tav tm="0">
                                          <p:val>
                                            <p:strVal val="#ppt_x"/>
                                          </p:val>
                                        </p:tav>
                                        <p:tav tm="100000">
                                          <p:val>
                                            <p:strVal val="#ppt_x"/>
                                          </p:val>
                                        </p:tav>
                                      </p:tavLst>
                                    </p:anim>
                                    <p:anim calcmode="lin" valueType="num">
                                      <p:cBhvr additive="base">
                                        <p:cTn id="31" dur="500" fill="hold"/>
                                        <p:tgtEl>
                                          <p:spTgt spid="1075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p:bldP spid="107525" grpId="0" build="p"/>
      <p:bldP spid="107524" grpId="0"/>
      <p:bldP spid="1075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6509" name="组合 106508"/>
          <p:cNvGrpSpPr/>
          <p:nvPr/>
        </p:nvGrpSpPr>
        <p:grpSpPr>
          <a:xfrm>
            <a:off x="6350" y="6350"/>
            <a:ext cx="9132888" cy="6845300"/>
            <a:chOff x="0" y="1"/>
            <a:chExt cx="5753" cy="4312"/>
          </a:xfrm>
        </p:grpSpPr>
        <p:sp>
          <p:nvSpPr>
            <p:cNvPr id="106511" name="任意多边形 106510"/>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06510" name="任意多边形 106509"/>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06507" name="矩形 106506"/>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06506" name="图片 106505"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06505" name="图片 106504"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06504" name="图片 106503"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06502" name="矩形 106501"/>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06501" name="文本框 106500"/>
          <p:cNvSpPr txBox="1"/>
          <p:nvPr/>
        </p:nvSpPr>
        <p:spPr>
          <a:xfrm>
            <a:off x="387350" y="4957763"/>
            <a:ext cx="8458200" cy="1187450"/>
          </a:xfrm>
          <a:prstGeom prst="rect">
            <a:avLst/>
          </a:prstGeom>
          <a:noFill/>
          <a:ln w="9525">
            <a:noFill/>
          </a:ln>
        </p:spPr>
        <p:txBody>
          <a:bodyPr>
            <a:spAutoFit/>
          </a:bodyPr>
          <a:p>
            <a:pPr algn="just"/>
            <a:r>
              <a:rPr lang="zh-CN" altLang="en-US" sz="2400" dirty="0">
                <a:latin typeface="Times New Roman" panose="02020603050405020304" pitchFamily="18" charset="0"/>
              </a:rPr>
              <a:t>　　状态表是同步时序电路分析和设计中常用的工具，它非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常清晰地给出了同步时序电路在不同输入和现态下的次态和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输出。</a:t>
            </a:r>
            <a:endParaRPr lang="zh-CN" altLang="en-US" dirty="0">
              <a:latin typeface="Arial" panose="020B0604020202020204" pitchFamily="34" charset="0"/>
            </a:endParaRPr>
          </a:p>
        </p:txBody>
      </p:sp>
      <p:sp>
        <p:nvSpPr>
          <p:cNvPr id="106500" name="文本框 106499"/>
          <p:cNvSpPr txBox="1"/>
          <p:nvPr/>
        </p:nvSpPr>
        <p:spPr>
          <a:xfrm>
            <a:off x="768350" y="1300163"/>
            <a:ext cx="6019800" cy="457200"/>
          </a:xfrm>
          <a:prstGeom prst="rect">
            <a:avLst/>
          </a:prstGeom>
          <a:noFill/>
          <a:ln w="28575">
            <a:noFill/>
          </a:ln>
        </p:spPr>
        <p:txBody>
          <a:bodyPr>
            <a:spAutoFit/>
          </a:bodyPr>
          <a:p>
            <a:r>
              <a:rPr lang="en-US" altLang="zh-CN" sz="2400">
                <a:latin typeface="Times New Roman" panose="02020603050405020304" pitchFamily="18" charset="0"/>
                <a:ea typeface="ˎ̥"/>
              </a:rPr>
              <a:t>Moore</a:t>
            </a:r>
            <a:r>
              <a:rPr lang="zh-CN" altLang="en-US" sz="2400" dirty="0">
                <a:latin typeface="Times New Roman" panose="02020603050405020304" pitchFamily="18" charset="0"/>
              </a:rPr>
              <a:t>型电路状态表的格式如左下表所示。</a:t>
            </a:r>
            <a:endParaRPr lang="zh-CN" altLang="en-US" dirty="0">
              <a:latin typeface="Arial" panose="020B0604020202020204" pitchFamily="34" charset="0"/>
            </a:endParaRPr>
          </a:p>
        </p:txBody>
      </p:sp>
      <p:sp>
        <p:nvSpPr>
          <p:cNvPr id="106499" name="文本框 106498"/>
          <p:cNvSpPr txBox="1"/>
          <p:nvPr/>
        </p:nvSpPr>
        <p:spPr>
          <a:xfrm>
            <a:off x="4959350" y="2366963"/>
            <a:ext cx="3810000" cy="1917700"/>
          </a:xfrm>
          <a:prstGeom prst="rect">
            <a:avLst/>
          </a:prstGeom>
          <a:noFill/>
          <a:ln w="28575">
            <a:noFill/>
          </a:ln>
        </p:spPr>
        <p:txBody>
          <a:bodyPr>
            <a:spAutoFit/>
          </a:bodyPr>
          <a:p>
            <a:pPr algn="just"/>
            <a:r>
              <a:rPr lang="zh-CN" altLang="en-US" sz="2400" dirty="0">
                <a:latin typeface="Times New Roman" panose="02020603050405020304" pitchFamily="18" charset="0"/>
              </a:rPr>
              <a:t>　　考虑到</a:t>
            </a:r>
            <a:r>
              <a:rPr lang="en-US" altLang="zh-CN" sz="2400">
                <a:latin typeface="Times New Roman" panose="02020603050405020304" pitchFamily="18" charset="0"/>
                <a:ea typeface="ˎ̥"/>
              </a:rPr>
              <a:t>Moore</a:t>
            </a:r>
            <a:r>
              <a:rPr lang="zh-CN" altLang="en-US" sz="2400" dirty="0">
                <a:latin typeface="Times New Roman" panose="02020603050405020304" pitchFamily="18" charset="0"/>
              </a:rPr>
              <a:t>型电路的输出</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仅与电路的现态</a:t>
            </a:r>
            <a:r>
              <a:rPr lang="en-US" altLang="zh-CN" sz="2400">
                <a:latin typeface="Times New Roman" panose="02020603050405020304" pitchFamily="18" charset="0"/>
                <a:ea typeface="ˎ̥"/>
              </a:rPr>
              <a:t>y</a:t>
            </a:r>
            <a:r>
              <a:rPr lang="zh-CN" altLang="en-US" sz="2400" dirty="0">
                <a:latin typeface="Times New Roman" panose="02020603050405020304" pitchFamily="18" charset="0"/>
              </a:rPr>
              <a:t>有关，为了清晰起见，将输出单独作为一列，表示其值完全由现态确定。</a:t>
            </a:r>
            <a:endParaRPr lang="zh-CN" altLang="en-US" dirty="0">
              <a:latin typeface="Arial" panose="020B0604020202020204" pitchFamily="34" charset="0"/>
            </a:endParaRPr>
          </a:p>
        </p:txBody>
      </p:sp>
      <p:pic>
        <p:nvPicPr>
          <p:cNvPr id="106498" name="图片 106497" descr="BIAO5-2c"/>
          <p:cNvPicPr>
            <a:picLocks noChangeAspect="1"/>
          </p:cNvPicPr>
          <p:nvPr/>
        </p:nvPicPr>
        <p:blipFill>
          <a:blip r:embed="rId4">
            <a:lum bright="-100000"/>
          </a:blip>
          <a:stretch>
            <a:fillRect/>
          </a:stretch>
        </p:blipFill>
        <p:spPr>
          <a:xfrm>
            <a:off x="692150" y="2214563"/>
            <a:ext cx="4038600" cy="21812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 calcmode="lin" valueType="num">
                                      <p:cBhvr additive="base">
                                        <p:cTn id="7" dur="500" fill="hold"/>
                                        <p:tgtEl>
                                          <p:spTgt spid="106500"/>
                                        </p:tgtEl>
                                        <p:attrNameLst>
                                          <p:attrName>ppt_x</p:attrName>
                                        </p:attrNameLst>
                                      </p:cBhvr>
                                      <p:tavLst>
                                        <p:tav tm="0">
                                          <p:val>
                                            <p:strVal val="#ppt_x"/>
                                          </p:val>
                                        </p:tav>
                                        <p:tav tm="100000">
                                          <p:val>
                                            <p:strVal val="#ppt_x"/>
                                          </p:val>
                                        </p:tav>
                                      </p:tavLst>
                                    </p:anim>
                                    <p:anim calcmode="lin" valueType="num">
                                      <p:cBhvr additive="base">
                                        <p:cTn id="8" dur="500" fill="hold"/>
                                        <p:tgtEl>
                                          <p:spTgt spid="10650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6498"/>
                                        </p:tgtEl>
                                        <p:attrNameLst>
                                          <p:attrName>style.visibility</p:attrName>
                                        </p:attrNameLst>
                                      </p:cBhvr>
                                      <p:to>
                                        <p:strVal val="visible"/>
                                      </p:to>
                                    </p:set>
                                    <p:anim calcmode="lin" valueType="num">
                                      <p:cBhvr additive="base">
                                        <p:cTn id="12" dur="500" fill="hold"/>
                                        <p:tgtEl>
                                          <p:spTgt spid="106498"/>
                                        </p:tgtEl>
                                        <p:attrNameLst>
                                          <p:attrName>ppt_x</p:attrName>
                                        </p:attrNameLst>
                                      </p:cBhvr>
                                      <p:tavLst>
                                        <p:tav tm="0">
                                          <p:val>
                                            <p:strVal val="0-#ppt_w/2"/>
                                          </p:val>
                                        </p:tav>
                                        <p:tav tm="100000">
                                          <p:val>
                                            <p:strVal val="#ppt_x"/>
                                          </p:val>
                                        </p:tav>
                                      </p:tavLst>
                                    </p:anim>
                                    <p:anim calcmode="lin" valueType="num">
                                      <p:cBhvr additive="base">
                                        <p:cTn id="13" dur="500" fill="hold"/>
                                        <p:tgtEl>
                                          <p:spTgt spid="1064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6" name="chimes.wav"/>
                                        </p:tgtEl>
                                      </p:cMediaNode>
                                    </p:audio>
                                  </p:sub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06499"/>
                                        </p:tgtEl>
                                        <p:attrNameLst>
                                          <p:attrName>style.visibility</p:attrName>
                                        </p:attrNameLst>
                                      </p:cBhvr>
                                      <p:to>
                                        <p:strVal val="visible"/>
                                      </p:to>
                                    </p:set>
                                    <p:anim calcmode="lin" valueType="num">
                                      <p:cBhvr additive="base">
                                        <p:cTn id="17" dur="500" fill="hold"/>
                                        <p:tgtEl>
                                          <p:spTgt spid="106499"/>
                                        </p:tgtEl>
                                        <p:attrNameLst>
                                          <p:attrName>ppt_x</p:attrName>
                                        </p:attrNameLst>
                                      </p:cBhvr>
                                      <p:tavLst>
                                        <p:tav tm="0">
                                          <p:val>
                                            <p:strVal val="1+#ppt_w/2"/>
                                          </p:val>
                                        </p:tav>
                                        <p:tav tm="100000">
                                          <p:val>
                                            <p:strVal val="#ppt_x"/>
                                          </p:val>
                                        </p:tav>
                                      </p:tavLst>
                                    </p:anim>
                                    <p:anim calcmode="lin" valueType="num">
                                      <p:cBhvr additive="base">
                                        <p:cTn id="18" dur="500" fill="hold"/>
                                        <p:tgtEl>
                                          <p:spTgt spid="10649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06501"/>
                                        </p:tgtEl>
                                        <p:attrNameLst>
                                          <p:attrName>style.visibility</p:attrName>
                                        </p:attrNameLst>
                                      </p:cBhvr>
                                      <p:to>
                                        <p:strVal val="visible"/>
                                      </p:to>
                                    </p:set>
                                    <p:animEffect transition="in" filter="box(out)">
                                      <p:cBhvr>
                                        <p:cTn id="23" dur="500"/>
                                        <p:tgtEl>
                                          <p:spTgt spid="106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p:bldP spid="106500" grpId="0"/>
      <p:bldP spid="10649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5488" name="组合 105487"/>
          <p:cNvGrpSpPr/>
          <p:nvPr/>
        </p:nvGrpSpPr>
        <p:grpSpPr>
          <a:xfrm>
            <a:off x="6350" y="6350"/>
            <a:ext cx="9132888" cy="6845300"/>
            <a:chOff x="0" y="1"/>
            <a:chExt cx="5753" cy="4312"/>
          </a:xfrm>
        </p:grpSpPr>
        <p:sp>
          <p:nvSpPr>
            <p:cNvPr id="105490" name="任意多边形 105489"/>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05489" name="任意多边形 105488"/>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05486" name="矩形 105485"/>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05485" name="图片 105484"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05484" name="图片 105483"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05483" name="图片 105482"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05481" name="矩形 105480"/>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05480" name="文本框 105479"/>
          <p:cNvSpPr txBox="1"/>
          <p:nvPr/>
        </p:nvSpPr>
        <p:spPr>
          <a:xfrm>
            <a:off x="935038" y="614363"/>
            <a:ext cx="2706687" cy="457200"/>
          </a:xfrm>
          <a:prstGeom prst="rect">
            <a:avLst/>
          </a:prstGeom>
          <a:noFill/>
          <a:ln w="9525">
            <a:noFill/>
          </a:ln>
        </p:spPr>
        <p:txBody>
          <a:bodyPr>
            <a:spAutoFit/>
          </a:bodyPr>
          <a:p>
            <a:r>
              <a:rPr lang="zh-CN" altLang="en-US" sz="2400" b="1" dirty="0">
                <a:solidFill>
                  <a:srgbClr val="CC3300"/>
                </a:solidFill>
                <a:latin typeface="Times New Roman" panose="02020603050405020304" pitchFamily="18" charset="0"/>
              </a:rPr>
              <a:t>三．状态图</a:t>
            </a:r>
            <a:endParaRPr lang="zh-CN" altLang="en-US" dirty="0">
              <a:latin typeface="Arial" panose="020B0604020202020204" pitchFamily="34" charset="0"/>
            </a:endParaRPr>
          </a:p>
        </p:txBody>
      </p:sp>
      <p:sp>
        <p:nvSpPr>
          <p:cNvPr id="105479" name="文本框 105478"/>
          <p:cNvSpPr txBox="1"/>
          <p:nvPr/>
        </p:nvSpPr>
        <p:spPr>
          <a:xfrm>
            <a:off x="311150" y="1071563"/>
            <a:ext cx="8550275" cy="3378200"/>
          </a:xfrm>
          <a:prstGeom prst="rect">
            <a:avLst/>
          </a:prstGeom>
          <a:noFill/>
          <a:ln w="9525">
            <a:noFill/>
          </a:ln>
        </p:spPr>
        <p:txBody>
          <a:bodyPr>
            <a:spAutoFit/>
          </a:bodyPr>
          <a:p>
            <a:pPr algn="just"/>
            <a:r>
              <a:rPr lang="zh-CN" altLang="en-US" sz="2400" dirty="0">
                <a:latin typeface="Times New Roman" panose="02020603050405020304" pitchFamily="18" charset="0"/>
              </a:rPr>
              <a:t>　　</a:t>
            </a:r>
            <a:r>
              <a:rPr lang="zh-CN" altLang="en-US" sz="2400" b="1" dirty="0">
                <a:solidFill>
                  <a:srgbClr val="FF9933"/>
                </a:solidFill>
                <a:latin typeface="Times New Roman" panose="02020603050405020304" pitchFamily="18" charset="0"/>
              </a:rPr>
              <a:t>状态图：</a:t>
            </a:r>
            <a:r>
              <a:rPr lang="zh-CN" altLang="en-US" sz="2400" dirty="0">
                <a:latin typeface="Times New Roman" panose="02020603050405020304" pitchFamily="18" charset="0"/>
              </a:rPr>
              <a:t>是一种反映同步时序电路状态转换规律及相应输入、输出取值关系的有向图。 </a:t>
            </a:r>
            <a:endParaRPr lang="zh-CN" altLang="en-US" sz="2400" dirty="0">
              <a:latin typeface="Times New Roman" panose="02020603050405020304" pitchFamily="18" charset="0"/>
              <a:ea typeface="ˎ̥"/>
            </a:endParaRPr>
          </a:p>
          <a:p>
            <a:pPr algn="just"/>
            <a:r>
              <a:rPr lang="zh-CN" altLang="en-US" sz="2400" dirty="0">
                <a:solidFill>
                  <a:srgbClr val="CC3300"/>
                </a:solidFill>
                <a:latin typeface="Times New Roman" panose="02020603050405020304" pitchFamily="18" charset="0"/>
              </a:rPr>
              <a:t>　　在状态图中，用圆圈表示电路的状态，连接圆圈的有向线段表示状态的转换关系，箭头的起点表示现态，终点表示次态，当箭头起止于同一状态时，表明在指定输入下状态保持不变。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en-US" altLang="zh-CN" sz="2400">
                <a:latin typeface="Times New Roman" panose="02020603050405020304" pitchFamily="18" charset="0"/>
                <a:ea typeface="ˎ̥"/>
              </a:rPr>
              <a:t>Mealy</a:t>
            </a:r>
            <a:r>
              <a:rPr lang="zh-CN" altLang="en-US" sz="2400" dirty="0">
                <a:latin typeface="Times New Roman" panose="02020603050405020304" pitchFamily="18" charset="0"/>
              </a:rPr>
              <a:t>型电路状态图的形式如图</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所示。图中，在有向箭头的旁边标出发生该转换的输入条件以及在该输入和现态下的相应输出。</a:t>
            </a:r>
            <a:endParaRPr lang="zh-CN" altLang="en-US" dirty="0">
              <a:latin typeface="Arial" panose="020B0604020202020204" pitchFamily="34" charset="0"/>
            </a:endParaRPr>
          </a:p>
        </p:txBody>
      </p:sp>
      <p:grpSp>
        <p:nvGrpSpPr>
          <p:cNvPr id="105475" name="组合 105474"/>
          <p:cNvGrpSpPr/>
          <p:nvPr/>
        </p:nvGrpSpPr>
        <p:grpSpPr>
          <a:xfrm>
            <a:off x="2139950" y="3967163"/>
            <a:ext cx="5257800" cy="1476375"/>
            <a:chOff x="1344" y="2496"/>
            <a:chExt cx="3312" cy="930"/>
          </a:xfrm>
        </p:grpSpPr>
        <p:pic>
          <p:nvPicPr>
            <p:cNvPr id="105478" name="图片 105477" descr="TU5-4"/>
            <p:cNvPicPr>
              <a:picLocks noChangeAspect="1"/>
            </p:cNvPicPr>
            <p:nvPr/>
          </p:nvPicPr>
          <p:blipFill>
            <a:blip r:embed="rId4">
              <a:lum bright="-100000"/>
            </a:blip>
            <a:stretch>
              <a:fillRect/>
            </a:stretch>
          </p:blipFill>
          <p:spPr>
            <a:xfrm>
              <a:off x="1344" y="2496"/>
              <a:ext cx="3312" cy="930"/>
            </a:xfrm>
            <a:prstGeom prst="rect">
              <a:avLst/>
            </a:prstGeom>
            <a:noFill/>
            <a:ln w="9525">
              <a:noFill/>
            </a:ln>
          </p:spPr>
        </p:pic>
        <p:sp>
          <p:nvSpPr>
            <p:cNvPr id="105477" name="文本框 105476"/>
            <p:cNvSpPr txBox="1"/>
            <p:nvPr/>
          </p:nvSpPr>
          <p:spPr>
            <a:xfrm>
              <a:off x="2016" y="2610"/>
              <a:ext cx="350" cy="288"/>
            </a:xfrm>
            <a:prstGeom prst="rect">
              <a:avLst/>
            </a:prstGeom>
            <a:noFill/>
            <a:ln w="28575">
              <a:noFill/>
            </a:ln>
          </p:spPr>
          <p:txBody>
            <a:bodyPr wrap="none" anchor="t">
              <a:spAutoFit/>
            </a:bodyPr>
            <a:p>
              <a:r>
                <a:rPr lang="en-US" altLang="zh-CN" sz="2400" err="1">
                  <a:latin typeface="Times New Roman" panose="02020603050405020304" pitchFamily="18" charset="0"/>
                  <a:ea typeface="ˎ̥"/>
                </a:rPr>
                <a:t>x/z</a:t>
              </a:r>
              <a:endParaRPr lang="en-US" altLang="zh-CN">
                <a:latin typeface="Arial" panose="020B0604020202020204" pitchFamily="34" charset="0"/>
              </a:endParaRPr>
            </a:p>
          </p:txBody>
        </p:sp>
        <p:sp>
          <p:nvSpPr>
            <p:cNvPr id="105476" name="文本框 105475"/>
            <p:cNvSpPr txBox="1"/>
            <p:nvPr/>
          </p:nvSpPr>
          <p:spPr>
            <a:xfrm>
              <a:off x="3744" y="2610"/>
              <a:ext cx="212" cy="288"/>
            </a:xfrm>
            <a:prstGeom prst="rect">
              <a:avLst/>
            </a:prstGeom>
            <a:noFill/>
            <a:ln w="28575">
              <a:noFill/>
            </a:ln>
          </p:spPr>
          <p:txBody>
            <a:bodyPr wrap="none" anchor="t">
              <a:spAutoFit/>
            </a:bodyPr>
            <a:p>
              <a:r>
                <a:rPr lang="en-US" altLang="zh-CN" sz="2400">
                  <a:latin typeface="Times New Roman" panose="02020603050405020304" pitchFamily="18" charset="0"/>
                  <a:ea typeface="ˎ̥"/>
                </a:rPr>
                <a:t>x</a:t>
              </a:r>
              <a:endParaRPr lang="en-US" altLang="zh-CN">
                <a:latin typeface="Arial" panose="020B0604020202020204" pitchFamily="34" charset="0"/>
              </a:endParaRPr>
            </a:p>
          </p:txBody>
        </p:sp>
      </p:grpSp>
      <p:sp>
        <p:nvSpPr>
          <p:cNvPr id="105474" name="文本框 105473"/>
          <p:cNvSpPr txBox="1"/>
          <p:nvPr/>
        </p:nvSpPr>
        <p:spPr>
          <a:xfrm>
            <a:off x="234950" y="5643563"/>
            <a:ext cx="8610600" cy="822325"/>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en-US" altLang="zh-CN" sz="2400">
                <a:latin typeface="Times New Roman" panose="02020603050405020304" pitchFamily="18" charset="0"/>
                <a:ea typeface="ˎ̥"/>
              </a:rPr>
              <a:t>Moore</a:t>
            </a:r>
            <a:r>
              <a:rPr lang="zh-CN" altLang="en-US" sz="2400" dirty="0">
                <a:latin typeface="Times New Roman" panose="02020603050405020304" pitchFamily="18" charset="0"/>
              </a:rPr>
              <a:t>型电路状态图的形式如图</a:t>
            </a:r>
            <a:r>
              <a:rPr lang="en-US" altLang="zh-CN" sz="2400">
                <a:latin typeface="Times New Roman" panose="02020603050405020304" pitchFamily="18" charset="0"/>
                <a:ea typeface="ˎ̥"/>
              </a:rPr>
              <a:t>(b) </a:t>
            </a:r>
            <a:r>
              <a:rPr lang="zh-CN" altLang="en-US" sz="2400" dirty="0">
                <a:latin typeface="Times New Roman" panose="02020603050405020304" pitchFamily="18" charset="0"/>
              </a:rPr>
              <a:t>所示，电路输出标在圆圈内的状态右下方，表示输入只与状态相关。</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8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105479">
                                            <p:txEl>
                                              <p:charRg st="0" end="42"/>
                                            </p:txEl>
                                          </p:spTgt>
                                        </p:tgtEl>
                                        <p:attrNameLst>
                                          <p:attrName>style.visibility</p:attrName>
                                        </p:attrNameLst>
                                      </p:cBhvr>
                                      <p:to>
                                        <p:strVal val="visible"/>
                                      </p:to>
                                    </p:set>
                                    <p:anim calcmode="lin" valueType="num">
                                      <p:cBhvr>
                                        <p:cTn id="11" dur="500" fill="hold"/>
                                        <p:tgtEl>
                                          <p:spTgt spid="105479">
                                            <p:txEl>
                                              <p:charRg st="0" end="42"/>
                                            </p:txEl>
                                          </p:spTgt>
                                        </p:tgtEl>
                                        <p:attrNameLst>
                                          <p:attrName>ppt_x</p:attrName>
                                        </p:attrNameLst>
                                      </p:cBhvr>
                                      <p:tavLst>
                                        <p:tav tm="0">
                                          <p:val>
                                            <p:strVal val="#ppt_x-#ppt_w/2"/>
                                          </p:val>
                                        </p:tav>
                                        <p:tav tm="100000">
                                          <p:val>
                                            <p:strVal val="#ppt_x"/>
                                          </p:val>
                                        </p:tav>
                                      </p:tavLst>
                                    </p:anim>
                                    <p:anim calcmode="lin" valueType="num">
                                      <p:cBhvr>
                                        <p:cTn id="12" dur="500" fill="hold"/>
                                        <p:tgtEl>
                                          <p:spTgt spid="105479">
                                            <p:txEl>
                                              <p:charRg st="0" end="42"/>
                                            </p:txEl>
                                          </p:spTgt>
                                        </p:tgtEl>
                                        <p:attrNameLst>
                                          <p:attrName>ppt_y</p:attrName>
                                        </p:attrNameLst>
                                      </p:cBhvr>
                                      <p:tavLst>
                                        <p:tav tm="0">
                                          <p:val>
                                            <p:strVal val="#ppt_y"/>
                                          </p:val>
                                        </p:tav>
                                        <p:tav tm="100000">
                                          <p:val>
                                            <p:strVal val="#ppt_y"/>
                                          </p:val>
                                        </p:tav>
                                      </p:tavLst>
                                    </p:anim>
                                    <p:anim calcmode="lin" valueType="num">
                                      <p:cBhvr>
                                        <p:cTn id="13" dur="500" fill="hold"/>
                                        <p:tgtEl>
                                          <p:spTgt spid="105479">
                                            <p:txEl>
                                              <p:charRg st="0" end="42"/>
                                            </p:txEl>
                                          </p:spTgt>
                                        </p:tgtEl>
                                        <p:attrNameLst>
                                          <p:attrName>ppt_w</p:attrName>
                                        </p:attrNameLst>
                                      </p:cBhvr>
                                      <p:tavLst>
                                        <p:tav tm="0">
                                          <p:val>
                                            <p:fltVal val="0.000000"/>
                                          </p:val>
                                        </p:tav>
                                        <p:tav tm="100000">
                                          <p:val>
                                            <p:strVal val="#ppt_w"/>
                                          </p:val>
                                        </p:tav>
                                      </p:tavLst>
                                    </p:anim>
                                    <p:anim calcmode="lin" valueType="num">
                                      <p:cBhvr>
                                        <p:cTn id="14" dur="500" fill="hold"/>
                                        <p:tgtEl>
                                          <p:spTgt spid="105479">
                                            <p:txEl>
                                              <p:charRg st="0" end="42"/>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105479">
                                            <p:txEl>
                                              <p:charRg st="42" end="126"/>
                                            </p:txEl>
                                          </p:spTgt>
                                        </p:tgtEl>
                                        <p:attrNameLst>
                                          <p:attrName>style.visibility</p:attrName>
                                        </p:attrNameLst>
                                      </p:cBhvr>
                                      <p:to>
                                        <p:strVal val="visible"/>
                                      </p:to>
                                    </p:set>
                                    <p:anim calcmode="lin" valueType="num">
                                      <p:cBhvr>
                                        <p:cTn id="19" dur="500" fill="hold"/>
                                        <p:tgtEl>
                                          <p:spTgt spid="105479">
                                            <p:txEl>
                                              <p:charRg st="42" end="126"/>
                                            </p:txEl>
                                          </p:spTgt>
                                        </p:tgtEl>
                                        <p:attrNameLst>
                                          <p:attrName>ppt_x</p:attrName>
                                        </p:attrNameLst>
                                      </p:cBhvr>
                                      <p:tavLst>
                                        <p:tav tm="0">
                                          <p:val>
                                            <p:strVal val="#ppt_x-#ppt_w/2"/>
                                          </p:val>
                                        </p:tav>
                                        <p:tav tm="100000">
                                          <p:val>
                                            <p:strVal val="#ppt_x"/>
                                          </p:val>
                                        </p:tav>
                                      </p:tavLst>
                                    </p:anim>
                                    <p:anim calcmode="lin" valueType="num">
                                      <p:cBhvr>
                                        <p:cTn id="20" dur="500" fill="hold"/>
                                        <p:tgtEl>
                                          <p:spTgt spid="105479">
                                            <p:txEl>
                                              <p:charRg st="42" end="126"/>
                                            </p:txEl>
                                          </p:spTgt>
                                        </p:tgtEl>
                                        <p:attrNameLst>
                                          <p:attrName>ppt_y</p:attrName>
                                        </p:attrNameLst>
                                      </p:cBhvr>
                                      <p:tavLst>
                                        <p:tav tm="0">
                                          <p:val>
                                            <p:strVal val="#ppt_y"/>
                                          </p:val>
                                        </p:tav>
                                        <p:tav tm="100000">
                                          <p:val>
                                            <p:strVal val="#ppt_y"/>
                                          </p:val>
                                        </p:tav>
                                      </p:tavLst>
                                    </p:anim>
                                    <p:anim calcmode="lin" valueType="num">
                                      <p:cBhvr>
                                        <p:cTn id="21" dur="500" fill="hold"/>
                                        <p:tgtEl>
                                          <p:spTgt spid="105479">
                                            <p:txEl>
                                              <p:charRg st="42" end="126"/>
                                            </p:txEl>
                                          </p:spTgt>
                                        </p:tgtEl>
                                        <p:attrNameLst>
                                          <p:attrName>ppt_w</p:attrName>
                                        </p:attrNameLst>
                                      </p:cBhvr>
                                      <p:tavLst>
                                        <p:tav tm="0">
                                          <p:val>
                                            <p:fltVal val="0.000000"/>
                                          </p:val>
                                        </p:tav>
                                        <p:tav tm="100000">
                                          <p:val>
                                            <p:strVal val="#ppt_w"/>
                                          </p:val>
                                        </p:tav>
                                      </p:tavLst>
                                    </p:anim>
                                    <p:anim calcmode="lin" valueType="num">
                                      <p:cBhvr>
                                        <p:cTn id="22" dur="500" fill="hold"/>
                                        <p:tgtEl>
                                          <p:spTgt spid="105479">
                                            <p:txEl>
                                              <p:charRg st="42" end="126"/>
                                            </p:txEl>
                                          </p:spTgt>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105479">
                                            <p:txEl>
                                              <p:charRg st="126" end="190"/>
                                            </p:txEl>
                                          </p:spTgt>
                                        </p:tgtEl>
                                        <p:attrNameLst>
                                          <p:attrName>style.visibility</p:attrName>
                                        </p:attrNameLst>
                                      </p:cBhvr>
                                      <p:to>
                                        <p:strVal val="visible"/>
                                      </p:to>
                                    </p:set>
                                    <p:anim calcmode="lin" valueType="num">
                                      <p:cBhvr>
                                        <p:cTn id="27" dur="500" fill="hold"/>
                                        <p:tgtEl>
                                          <p:spTgt spid="105479">
                                            <p:txEl>
                                              <p:charRg st="126" end="190"/>
                                            </p:txEl>
                                          </p:spTgt>
                                        </p:tgtEl>
                                        <p:attrNameLst>
                                          <p:attrName>ppt_x</p:attrName>
                                        </p:attrNameLst>
                                      </p:cBhvr>
                                      <p:tavLst>
                                        <p:tav tm="0">
                                          <p:val>
                                            <p:strVal val="#ppt_x-#ppt_w/2"/>
                                          </p:val>
                                        </p:tav>
                                        <p:tav tm="100000">
                                          <p:val>
                                            <p:strVal val="#ppt_x"/>
                                          </p:val>
                                        </p:tav>
                                      </p:tavLst>
                                    </p:anim>
                                    <p:anim calcmode="lin" valueType="num">
                                      <p:cBhvr>
                                        <p:cTn id="28" dur="500" fill="hold"/>
                                        <p:tgtEl>
                                          <p:spTgt spid="105479">
                                            <p:txEl>
                                              <p:charRg st="126" end="190"/>
                                            </p:txEl>
                                          </p:spTgt>
                                        </p:tgtEl>
                                        <p:attrNameLst>
                                          <p:attrName>ppt_y</p:attrName>
                                        </p:attrNameLst>
                                      </p:cBhvr>
                                      <p:tavLst>
                                        <p:tav tm="0">
                                          <p:val>
                                            <p:strVal val="#ppt_y"/>
                                          </p:val>
                                        </p:tav>
                                        <p:tav tm="100000">
                                          <p:val>
                                            <p:strVal val="#ppt_y"/>
                                          </p:val>
                                        </p:tav>
                                      </p:tavLst>
                                    </p:anim>
                                    <p:anim calcmode="lin" valueType="num">
                                      <p:cBhvr>
                                        <p:cTn id="29" dur="500" fill="hold"/>
                                        <p:tgtEl>
                                          <p:spTgt spid="105479">
                                            <p:txEl>
                                              <p:charRg st="126" end="190"/>
                                            </p:txEl>
                                          </p:spTgt>
                                        </p:tgtEl>
                                        <p:attrNameLst>
                                          <p:attrName>ppt_w</p:attrName>
                                        </p:attrNameLst>
                                      </p:cBhvr>
                                      <p:tavLst>
                                        <p:tav tm="0">
                                          <p:val>
                                            <p:fltVal val="0.000000"/>
                                          </p:val>
                                        </p:tav>
                                        <p:tav tm="100000">
                                          <p:val>
                                            <p:strVal val="#ppt_w"/>
                                          </p:val>
                                        </p:tav>
                                      </p:tavLst>
                                    </p:anim>
                                    <p:anim calcmode="lin" valueType="num">
                                      <p:cBhvr>
                                        <p:cTn id="30" dur="500" fill="hold"/>
                                        <p:tgtEl>
                                          <p:spTgt spid="105479">
                                            <p:txEl>
                                              <p:charRg st="126" end="190"/>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5475"/>
                                        </p:tgtEl>
                                        <p:attrNameLst>
                                          <p:attrName>style.visibility</p:attrName>
                                        </p:attrNameLst>
                                      </p:cBhvr>
                                      <p:to>
                                        <p:strVal val="visible"/>
                                      </p:to>
                                    </p:set>
                                    <p:anim calcmode="lin" valueType="num">
                                      <p:cBhvr additive="base">
                                        <p:cTn id="35" dur="500" fill="hold"/>
                                        <p:tgtEl>
                                          <p:spTgt spid="105475"/>
                                        </p:tgtEl>
                                        <p:attrNameLst>
                                          <p:attrName>ppt_x</p:attrName>
                                        </p:attrNameLst>
                                      </p:cBhvr>
                                      <p:tavLst>
                                        <p:tav tm="0">
                                          <p:val>
                                            <p:strVal val="#ppt_x"/>
                                          </p:val>
                                        </p:tav>
                                        <p:tav tm="100000">
                                          <p:val>
                                            <p:strVal val="#ppt_x"/>
                                          </p:val>
                                        </p:tav>
                                      </p:tavLst>
                                    </p:anim>
                                    <p:anim calcmode="lin" valueType="num">
                                      <p:cBhvr additive="base">
                                        <p:cTn id="36" dur="500" fill="hold"/>
                                        <p:tgtEl>
                                          <p:spTgt spid="10547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6" name="chimes.wav"/>
                                        </p:tgtEl>
                                      </p:cMediaNode>
                                    </p:audio>
                                  </p:sub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105474"/>
                                        </p:tgtEl>
                                        <p:attrNameLst>
                                          <p:attrName>style.visibility</p:attrName>
                                        </p:attrNameLst>
                                      </p:cBhvr>
                                      <p:to>
                                        <p:strVal val="visible"/>
                                      </p:to>
                                    </p:set>
                                    <p:anim calcmode="lin" valueType="num">
                                      <p:cBhvr additive="base">
                                        <p:cTn id="40" dur="500" fill="hold"/>
                                        <p:tgtEl>
                                          <p:spTgt spid="105474"/>
                                        </p:tgtEl>
                                        <p:attrNameLst>
                                          <p:attrName>ppt_x</p:attrName>
                                        </p:attrNameLst>
                                      </p:cBhvr>
                                      <p:tavLst>
                                        <p:tav tm="0">
                                          <p:val>
                                            <p:strVal val="#ppt_x"/>
                                          </p:val>
                                        </p:tav>
                                        <p:tav tm="100000">
                                          <p:val>
                                            <p:strVal val="#ppt_x"/>
                                          </p:val>
                                        </p:tav>
                                      </p:tavLst>
                                    </p:anim>
                                    <p:anim calcmode="lin" valueType="num">
                                      <p:cBhvr additive="base">
                                        <p:cTn id="41" dur="500" fill="hold"/>
                                        <p:tgtEl>
                                          <p:spTgt spid="1054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0" grpId="0"/>
      <p:bldP spid="105479" grpId="0" build="p"/>
      <p:bldP spid="1054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4460" name="组合 104459"/>
          <p:cNvGrpSpPr/>
          <p:nvPr/>
        </p:nvGrpSpPr>
        <p:grpSpPr>
          <a:xfrm>
            <a:off x="6350" y="6350"/>
            <a:ext cx="9132888" cy="6845300"/>
            <a:chOff x="0" y="1"/>
            <a:chExt cx="5753" cy="4312"/>
          </a:xfrm>
        </p:grpSpPr>
        <p:sp>
          <p:nvSpPr>
            <p:cNvPr id="104462" name="任意多边形 104461"/>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04461" name="任意多边形 104460"/>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04458" name="矩形 104457"/>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04457" name="图片 104456"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04456" name="图片 104455"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04455" name="图片 104454"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04453" name="矩形 104452"/>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04452" name="文本框 104451"/>
          <p:cNvSpPr txBox="1"/>
          <p:nvPr/>
        </p:nvSpPr>
        <p:spPr>
          <a:xfrm>
            <a:off x="463550" y="1071563"/>
            <a:ext cx="8321675" cy="1552575"/>
          </a:xfrm>
          <a:prstGeom prst="rect">
            <a:avLst/>
          </a:prstGeom>
          <a:noFill/>
          <a:ln w="9525">
            <a:noFill/>
          </a:ln>
        </p:spPr>
        <p:txBody>
          <a:bodyPr>
            <a:spAutoFit/>
          </a:bodyPr>
          <a:p>
            <a:pPr algn="just"/>
            <a:r>
              <a:rPr lang="zh-CN" altLang="en-US" sz="2400" dirty="0">
                <a:latin typeface="Times New Roman" panose="02020603050405020304" pitchFamily="18" charset="0"/>
              </a:rPr>
              <a:t>　　用状态图描述同步时序电路的逻辑功能具有直观、形象等优点。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状态图和状态表示是同步时序电路分析和设计的重要工具，相比之下，</a:t>
            </a:r>
            <a:r>
              <a:rPr lang="zh-CN" altLang="en-US" sz="2400" dirty="0">
                <a:latin typeface="Times New Roman" panose="02020603050405020304" pitchFamily="18" charset="0"/>
                <a:ea typeface="ˎ̥"/>
              </a:rPr>
              <a:t> </a:t>
            </a:r>
            <a:r>
              <a:rPr lang="zh-CN" altLang="en-US" sz="2400" dirty="0">
                <a:solidFill>
                  <a:srgbClr val="000099"/>
                </a:solidFill>
                <a:latin typeface="Times New Roman" panose="02020603050405020304" pitchFamily="18" charset="0"/>
              </a:rPr>
              <a:t>状态表更规范，状态图更形象。</a:t>
            </a:r>
            <a:endParaRPr lang="zh-CN" altLang="en-US" dirty="0">
              <a:latin typeface="Arial" panose="020B0604020202020204" pitchFamily="34" charset="0"/>
            </a:endParaRPr>
          </a:p>
        </p:txBody>
      </p:sp>
      <p:sp>
        <p:nvSpPr>
          <p:cNvPr id="104451" name="文本框 104450"/>
          <p:cNvSpPr txBox="1"/>
          <p:nvPr/>
        </p:nvSpPr>
        <p:spPr>
          <a:xfrm>
            <a:off x="1225550" y="3433763"/>
            <a:ext cx="2057400" cy="457200"/>
          </a:xfrm>
          <a:prstGeom prst="rect">
            <a:avLst/>
          </a:prstGeom>
          <a:noFill/>
          <a:ln w="9525">
            <a:noFill/>
          </a:ln>
        </p:spPr>
        <p:txBody>
          <a:bodyPr>
            <a:spAutoFit/>
          </a:bodyPr>
          <a:p>
            <a:r>
              <a:rPr lang="zh-CN" altLang="en-US" sz="2400" b="1" dirty="0">
                <a:solidFill>
                  <a:schemeClr val="tx2"/>
                </a:solidFill>
                <a:latin typeface="Times New Roman" panose="02020603050405020304" pitchFamily="18" charset="0"/>
              </a:rPr>
              <a:t>四．时间图</a:t>
            </a:r>
            <a:endParaRPr lang="zh-CN" altLang="en-US" dirty="0">
              <a:latin typeface="Arial" panose="020B0604020202020204" pitchFamily="34" charset="0"/>
            </a:endParaRPr>
          </a:p>
        </p:txBody>
      </p:sp>
      <p:sp>
        <p:nvSpPr>
          <p:cNvPr id="104450" name="文本框 104449"/>
          <p:cNvSpPr txBox="1"/>
          <p:nvPr/>
        </p:nvSpPr>
        <p:spPr>
          <a:xfrm>
            <a:off x="539750" y="4195763"/>
            <a:ext cx="8229600" cy="1552575"/>
          </a:xfrm>
          <a:prstGeom prst="rect">
            <a:avLst/>
          </a:prstGeom>
          <a:noFill/>
          <a:ln w="9525">
            <a:noFill/>
          </a:ln>
        </p:spPr>
        <p:txBody>
          <a:bodyPr>
            <a:spAutoFit/>
          </a:bodyPr>
          <a:p>
            <a:pPr algn="just"/>
            <a:r>
              <a:rPr lang="zh-CN" altLang="en-US" sz="2400" dirty="0">
                <a:latin typeface="Times New Roman" panose="02020603050405020304" pitchFamily="18" charset="0"/>
              </a:rPr>
              <a:t>　　时间图是用波形图的形式来表示输入信号、输出信号和电路状态等的取值在各时刻的对应关系，通常又称为工作波形图。在时间图上，可以把电路状态转换的时刻形象地表示出来。</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barn(outVertical)">
                                      <p:cBhvr>
                                        <p:cTn id="7" dur="500"/>
                                        <p:tgtEl>
                                          <p:spTgt spid="104452"/>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445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04450"/>
                                        </p:tgtEl>
                                        <p:attrNameLst>
                                          <p:attrName>style.visibility</p:attrName>
                                        </p:attrNameLst>
                                      </p:cBhvr>
                                      <p:to>
                                        <p:strVal val="visible"/>
                                      </p:to>
                                    </p:set>
                                    <p:animEffect transition="in" filter="barn(inVertical)">
                                      <p:cBhvr>
                                        <p:cTn id="16" dur="500"/>
                                        <p:tgtEl>
                                          <p:spTgt spid="104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P spid="104451" grpId="0"/>
      <p:bldP spid="1044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3443" name="组合 103442"/>
          <p:cNvGrpSpPr/>
          <p:nvPr/>
        </p:nvGrpSpPr>
        <p:grpSpPr>
          <a:xfrm>
            <a:off x="6350" y="6350"/>
            <a:ext cx="9132888" cy="6845300"/>
            <a:chOff x="0" y="1"/>
            <a:chExt cx="5753" cy="4312"/>
          </a:xfrm>
        </p:grpSpPr>
        <p:sp>
          <p:nvSpPr>
            <p:cNvPr id="103445" name="任意多边形 103444"/>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03444" name="任意多边形 103443"/>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03441" name="矩形 103440"/>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03440" name="图片 103439"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03439" name="图片 103438"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03438" name="图片 103437"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03436" name="矩形 103435"/>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03435" name="文本框 103434"/>
          <p:cNvSpPr txBox="1"/>
          <p:nvPr/>
        </p:nvSpPr>
        <p:spPr>
          <a:xfrm>
            <a:off x="1149350" y="690563"/>
            <a:ext cx="6705600" cy="579437"/>
          </a:xfrm>
          <a:prstGeom prst="rect">
            <a:avLst/>
          </a:prstGeom>
          <a:noFill/>
          <a:ln w="9525">
            <a:noFill/>
          </a:ln>
        </p:spPr>
        <p:txBody>
          <a:bodyPr>
            <a:spAutoFit/>
          </a:bodyPr>
          <a:p>
            <a:pPr algn="ctr"/>
            <a:r>
              <a:rPr lang="en-US" altLang="zh-CN" sz="3200" b="1">
                <a:latin typeface="Times New Roman" panose="02020603050405020304" pitchFamily="18" charset="0"/>
                <a:ea typeface="ˎ̥"/>
              </a:rPr>
              <a:t>5.2</a:t>
            </a:r>
            <a:r>
              <a:rPr lang="zh-CN" altLang="en-US" sz="3200" b="1" dirty="0">
                <a:latin typeface="Times New Roman" panose="02020603050405020304" pitchFamily="18" charset="0"/>
              </a:rPr>
              <a:t>　同步时序逻辑电路分析</a:t>
            </a:r>
            <a:endParaRPr lang="zh-CN" altLang="en-US" dirty="0">
              <a:latin typeface="Arial" panose="020B0604020202020204" pitchFamily="34" charset="0"/>
            </a:endParaRPr>
          </a:p>
        </p:txBody>
      </p:sp>
      <p:sp>
        <p:nvSpPr>
          <p:cNvPr id="103434" name="文本框 103433"/>
          <p:cNvSpPr txBox="1"/>
          <p:nvPr/>
        </p:nvSpPr>
        <p:spPr>
          <a:xfrm>
            <a:off x="387350" y="1223963"/>
            <a:ext cx="8474075" cy="822325"/>
          </a:xfrm>
          <a:prstGeom prst="rect">
            <a:avLst/>
          </a:prstGeom>
          <a:noFill/>
          <a:ln w="9525">
            <a:noFill/>
          </a:ln>
        </p:spPr>
        <p:txBody>
          <a:bodyPr>
            <a:spAutoFit/>
          </a:bodyPr>
          <a:p>
            <a:pPr algn="just"/>
            <a:r>
              <a:rPr lang="zh-CN" altLang="en-US" sz="2400" dirty="0">
                <a:latin typeface="Times New Roman" panose="02020603050405020304" pitchFamily="18" charset="0"/>
              </a:rPr>
              <a:t>　　同步时序逻辑电路分析的关键是找出电路状态和输出随输入变化而变化的规律，以便确定其逻辑功能。</a:t>
            </a:r>
            <a:endParaRPr lang="zh-CN" altLang="en-US" dirty="0">
              <a:latin typeface="Arial" panose="020B0604020202020204" pitchFamily="34" charset="0"/>
            </a:endParaRPr>
          </a:p>
        </p:txBody>
      </p:sp>
      <p:sp>
        <p:nvSpPr>
          <p:cNvPr id="103433" name="文本框 103432"/>
          <p:cNvSpPr txBox="1"/>
          <p:nvPr/>
        </p:nvSpPr>
        <p:spPr>
          <a:xfrm>
            <a:off x="387350" y="2214563"/>
            <a:ext cx="6156325" cy="457200"/>
          </a:xfrm>
          <a:prstGeom prst="rect">
            <a:avLst/>
          </a:prstGeom>
          <a:noFill/>
          <a:ln w="9525">
            <a:noFill/>
          </a:ln>
        </p:spPr>
        <p:txBody>
          <a:bodyPr>
            <a:spAutoFit/>
          </a:bodyPr>
          <a:p>
            <a:r>
              <a:rPr lang="en-US" altLang="zh-CN" sz="2400" b="1">
                <a:solidFill>
                  <a:srgbClr val="CC3300"/>
                </a:solidFill>
                <a:latin typeface="Times New Roman" panose="02020603050405020304" pitchFamily="18" charset="0"/>
                <a:ea typeface="ˎ̥"/>
              </a:rPr>
              <a:t>5.2.1</a:t>
            </a:r>
            <a:r>
              <a:rPr lang="zh-CN" altLang="en-US" sz="2400" b="1" dirty="0">
                <a:solidFill>
                  <a:srgbClr val="CC3300"/>
                </a:solidFill>
                <a:latin typeface="Times New Roman" panose="02020603050405020304" pitchFamily="18" charset="0"/>
              </a:rPr>
              <a:t>分析的方法和步骤</a:t>
            </a:r>
            <a:endParaRPr lang="zh-CN" altLang="en-US" dirty="0">
              <a:latin typeface="Arial" panose="020B0604020202020204" pitchFamily="34" charset="0"/>
            </a:endParaRPr>
          </a:p>
        </p:txBody>
      </p:sp>
      <p:sp>
        <p:nvSpPr>
          <p:cNvPr id="103432" name="文本框 103431"/>
          <p:cNvSpPr txBox="1"/>
          <p:nvPr/>
        </p:nvSpPr>
        <p:spPr>
          <a:xfrm>
            <a:off x="387350" y="2595563"/>
            <a:ext cx="5334000" cy="457200"/>
          </a:xfrm>
          <a:prstGeom prst="rect">
            <a:avLst/>
          </a:prstGeom>
          <a:noFill/>
          <a:ln w="9525">
            <a:noFill/>
          </a:ln>
        </p:spPr>
        <p:txBody>
          <a:bodyPr>
            <a:spAutoFit/>
          </a:bodyPr>
          <a:p>
            <a:pPr algn="just"/>
            <a:r>
              <a:rPr lang="zh-CN" altLang="en-US" sz="2400" dirty="0">
                <a:latin typeface="Times New Roman" panose="02020603050405020304" pitchFamily="18" charset="0"/>
              </a:rPr>
              <a:t>　　常用方法有</a:t>
            </a:r>
            <a:r>
              <a:rPr lang="zh-CN" altLang="en-US" sz="2400" b="1" dirty="0">
                <a:solidFill>
                  <a:srgbClr val="CC3300"/>
                </a:solidFill>
                <a:latin typeface="Times New Roman" panose="02020603050405020304" pitchFamily="18" charset="0"/>
              </a:rPr>
              <a:t>表格法</a:t>
            </a:r>
            <a:r>
              <a:rPr lang="zh-CN" altLang="en-US" sz="2400" dirty="0">
                <a:latin typeface="Times New Roman" panose="02020603050405020304" pitchFamily="18" charset="0"/>
              </a:rPr>
              <a:t>和</a:t>
            </a:r>
            <a:r>
              <a:rPr lang="zh-CN" altLang="en-US" sz="2400" b="1" dirty="0">
                <a:solidFill>
                  <a:srgbClr val="CC3300"/>
                </a:solidFill>
                <a:latin typeface="Times New Roman" panose="02020603050405020304" pitchFamily="18" charset="0"/>
              </a:rPr>
              <a:t>代数法</a:t>
            </a:r>
            <a:r>
              <a:rPr lang="zh-CN" altLang="en-US" sz="2400" dirty="0">
                <a:solidFill>
                  <a:srgbClr val="CC3300"/>
                </a:solidFill>
                <a:latin typeface="Times New Roman" panose="02020603050405020304" pitchFamily="18" charset="0"/>
              </a:rPr>
              <a:t>。</a:t>
            </a:r>
            <a:endParaRPr lang="zh-CN" altLang="en-US" dirty="0">
              <a:latin typeface="Arial" panose="020B0604020202020204" pitchFamily="34" charset="0"/>
            </a:endParaRPr>
          </a:p>
        </p:txBody>
      </p:sp>
      <p:sp>
        <p:nvSpPr>
          <p:cNvPr id="103431" name="文本框 103430"/>
          <p:cNvSpPr txBox="1"/>
          <p:nvPr/>
        </p:nvSpPr>
        <p:spPr>
          <a:xfrm>
            <a:off x="1042988" y="3068638"/>
            <a:ext cx="4495800" cy="457200"/>
          </a:xfrm>
          <a:prstGeom prst="rect">
            <a:avLst/>
          </a:prstGeom>
          <a:noFill/>
          <a:ln w="9525">
            <a:noFill/>
          </a:ln>
        </p:spPr>
        <p:txBody>
          <a:bodyPr>
            <a:spAutoFit/>
          </a:bodyPr>
          <a:p>
            <a:r>
              <a:rPr lang="zh-CN" altLang="en-US" sz="2400" b="1" dirty="0">
                <a:solidFill>
                  <a:srgbClr val="000099"/>
                </a:solidFill>
                <a:latin typeface="Times New Roman" panose="02020603050405020304" pitchFamily="18" charset="0"/>
              </a:rPr>
              <a:t>一</a:t>
            </a:r>
            <a:r>
              <a:rPr lang="en-US" altLang="zh-CN" sz="2400" b="1">
                <a:solidFill>
                  <a:srgbClr val="000099"/>
                </a:solidFill>
                <a:latin typeface="Times New Roman" panose="02020603050405020304" pitchFamily="18" charset="0"/>
                <a:ea typeface="ˎ̥"/>
              </a:rPr>
              <a:t>. </a:t>
            </a:r>
            <a:r>
              <a:rPr lang="zh-CN" altLang="en-US" sz="2400" b="1" dirty="0">
                <a:solidFill>
                  <a:srgbClr val="000099"/>
                </a:solidFill>
                <a:latin typeface="Times New Roman" panose="02020603050405020304" pitchFamily="18" charset="0"/>
              </a:rPr>
              <a:t>表格分析法的一般步骤</a:t>
            </a:r>
            <a:r>
              <a:rPr lang="zh-CN" altLang="en-US" sz="2400" b="1" dirty="0">
                <a:latin typeface="Times New Roman" panose="02020603050405020304" pitchFamily="18" charset="0"/>
                <a:ea typeface="ˎ̥"/>
              </a:rPr>
              <a:t> </a:t>
            </a:r>
            <a:endParaRPr lang="zh-CN" altLang="en-US" dirty="0">
              <a:latin typeface="Arial" panose="020B0604020202020204" pitchFamily="34" charset="0"/>
            </a:endParaRPr>
          </a:p>
        </p:txBody>
      </p:sp>
      <p:grpSp>
        <p:nvGrpSpPr>
          <p:cNvPr id="103446" name="组合 103445"/>
          <p:cNvGrpSpPr/>
          <p:nvPr/>
        </p:nvGrpSpPr>
        <p:grpSpPr>
          <a:xfrm>
            <a:off x="395288" y="3716338"/>
            <a:ext cx="8397875" cy="2647950"/>
            <a:chOff x="249" y="2341"/>
            <a:chExt cx="5290" cy="1668"/>
          </a:xfrm>
        </p:grpSpPr>
        <p:sp>
          <p:nvSpPr>
            <p:cNvPr id="103430" name="文本框 103429"/>
            <p:cNvSpPr txBox="1"/>
            <p:nvPr/>
          </p:nvSpPr>
          <p:spPr>
            <a:xfrm>
              <a:off x="249" y="2341"/>
              <a:ext cx="5290" cy="1668"/>
            </a:xfrm>
            <a:prstGeom prst="rect">
              <a:avLst/>
            </a:prstGeom>
            <a:noFill/>
            <a:ln w="9525">
              <a:noFill/>
            </a:ln>
          </p:spPr>
          <p:txBody>
            <a:bodyPr>
              <a:spAutoFit/>
            </a:bodyPr>
            <a:p>
              <a:pPr algn="just"/>
              <a:r>
                <a:rPr lang="zh-CN" altLang="en-US" sz="2400" dirty="0">
                  <a:latin typeface="Times New Roman" panose="02020603050405020304" pitchFamily="18" charset="0"/>
                </a:rPr>
                <a:t>　　</a:t>
              </a:r>
              <a:r>
                <a:rPr lang="en-US" altLang="zh-CN" sz="2400">
                  <a:solidFill>
                    <a:schemeClr val="tx2"/>
                  </a:solidFill>
                  <a:latin typeface="Times New Roman" panose="02020603050405020304" pitchFamily="18" charset="0"/>
                  <a:ea typeface="ˎ̥"/>
                </a:rPr>
                <a:t>1</a:t>
              </a:r>
              <a:r>
                <a:rPr lang="zh-CN" altLang="en-US" sz="2400" dirty="0">
                  <a:solidFill>
                    <a:schemeClr val="tx2"/>
                  </a:solidFill>
                  <a:latin typeface="Times New Roman" panose="02020603050405020304" pitchFamily="18" charset="0"/>
                </a:rPr>
                <a:t>．写出输出函数和激励函数表达式。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en-US" altLang="zh-CN" sz="2400">
                  <a:solidFill>
                    <a:schemeClr val="tx2"/>
                  </a:solidFill>
                  <a:latin typeface="Times New Roman" panose="02020603050405020304" pitchFamily="18" charset="0"/>
                  <a:ea typeface="ˎ̥"/>
                </a:rPr>
                <a:t>2</a:t>
              </a:r>
              <a:r>
                <a:rPr lang="zh-CN" altLang="en-US" sz="2400" dirty="0">
                  <a:solidFill>
                    <a:schemeClr val="tx2"/>
                  </a:solidFill>
                  <a:latin typeface="Times New Roman" panose="02020603050405020304" pitchFamily="18" charset="0"/>
                </a:rPr>
                <a:t>．借助触发器功能表列出电路次态真值表。 </a:t>
              </a:r>
              <a:endParaRPr lang="zh-CN" altLang="en-US" sz="2400" dirty="0">
                <a:latin typeface="Times New Roman" panose="02020603050405020304" pitchFamily="18" charset="0"/>
                <a:ea typeface="ˎ̥"/>
              </a:endParaRPr>
            </a:p>
            <a:p>
              <a:pPr algn="just"/>
              <a:r>
                <a:rPr lang="zh-CN" altLang="en-US" sz="2400" dirty="0">
                  <a:solidFill>
                    <a:schemeClr val="tx2"/>
                  </a:solidFill>
                  <a:latin typeface="Times New Roman" panose="02020603050405020304" pitchFamily="18" charset="0"/>
                </a:rPr>
                <a:t>　　</a:t>
              </a:r>
              <a:endParaRPr lang="zh-CN" altLang="en-US" sz="2400" dirty="0">
                <a:solidFill>
                  <a:schemeClr val="tx2"/>
                </a:solidFill>
                <a:latin typeface="Times New Roman" panose="02020603050405020304" pitchFamily="18" charset="0"/>
              </a:endParaRPr>
            </a:p>
            <a:p>
              <a:pPr algn="just"/>
              <a:r>
                <a:rPr lang="zh-CN" altLang="en-US" sz="2400">
                  <a:solidFill>
                    <a:schemeClr val="tx2"/>
                  </a:solidFill>
                  <a:latin typeface="Times New Roman" panose="02020603050405020304" pitchFamily="18" charset="0"/>
                </a:rPr>
                <a:t>        </a:t>
              </a:r>
              <a:r>
                <a:rPr lang="en-US" altLang="zh-CN" sz="2400">
                  <a:solidFill>
                    <a:schemeClr val="tx2"/>
                  </a:solidFill>
                  <a:latin typeface="Times New Roman" panose="02020603050405020304" pitchFamily="18" charset="0"/>
                  <a:ea typeface="ˎ̥"/>
                </a:rPr>
                <a:t>3</a:t>
              </a:r>
              <a:r>
                <a:rPr lang="zh-CN" altLang="en-US" sz="2400" dirty="0">
                  <a:solidFill>
                    <a:schemeClr val="tx2"/>
                  </a:solidFill>
                  <a:latin typeface="Times New Roman" panose="02020603050405020304" pitchFamily="18" charset="0"/>
                </a:rPr>
                <a:t>．作出状态表和状态图（必要时画出时间图）</a:t>
              </a:r>
              <a:r>
                <a:rPr lang="zh-CN" altLang="en-US" sz="2400" dirty="0">
                  <a:solidFill>
                    <a:schemeClr val="tx2"/>
                  </a:solidFill>
                  <a:latin typeface="Times New Roman" panose="02020603050405020304" pitchFamily="18" charset="0"/>
                  <a:ea typeface="ˎ̥"/>
                </a:rPr>
                <a:t> </a:t>
              </a:r>
              <a:r>
                <a:rPr lang="zh-CN" altLang="en-US" sz="2400" dirty="0">
                  <a:solidFill>
                    <a:schemeClr val="tx2"/>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en-US" altLang="zh-CN" sz="2400">
                  <a:solidFill>
                    <a:schemeClr val="tx2"/>
                  </a:solidFill>
                  <a:latin typeface="Times New Roman" panose="02020603050405020304" pitchFamily="18" charset="0"/>
                  <a:ea typeface="ˎ̥"/>
                </a:rPr>
                <a:t>4</a:t>
              </a:r>
              <a:r>
                <a:rPr lang="zh-CN" altLang="en-US" sz="2400" dirty="0">
                  <a:solidFill>
                    <a:schemeClr val="tx2"/>
                  </a:solidFill>
                  <a:latin typeface="Times New Roman" panose="02020603050405020304" pitchFamily="18" charset="0"/>
                </a:rPr>
                <a:t>．归纳出电路的逻辑功能。</a:t>
              </a:r>
              <a:endParaRPr lang="zh-CN" altLang="en-US" dirty="0">
                <a:latin typeface="Arial" panose="020B0604020202020204" pitchFamily="34" charset="0"/>
              </a:endParaRPr>
            </a:p>
          </p:txBody>
        </p:sp>
        <p:sp>
          <p:nvSpPr>
            <p:cNvPr id="103429" name="直接连接符 103428"/>
            <p:cNvSpPr/>
            <p:nvPr/>
          </p:nvSpPr>
          <p:spPr>
            <a:xfrm>
              <a:off x="1833" y="2629"/>
              <a:ext cx="0" cy="192"/>
            </a:xfrm>
            <a:prstGeom prst="line">
              <a:avLst/>
            </a:prstGeom>
            <a:ln w="28575" cap="flat" cmpd="sng">
              <a:solidFill>
                <a:schemeClr val="tx1"/>
              </a:solidFill>
              <a:prstDash val="solid"/>
              <a:headEnd type="none" w="med" len="med"/>
              <a:tailEnd type="triangle" w="sm" len="lg"/>
            </a:ln>
          </p:spPr>
        </p:sp>
        <p:sp>
          <p:nvSpPr>
            <p:cNvPr id="103428" name="直接连接符 103427"/>
            <p:cNvSpPr/>
            <p:nvPr/>
          </p:nvSpPr>
          <p:spPr>
            <a:xfrm>
              <a:off x="1833" y="3109"/>
              <a:ext cx="0" cy="192"/>
            </a:xfrm>
            <a:prstGeom prst="line">
              <a:avLst/>
            </a:prstGeom>
            <a:ln w="28575" cap="flat" cmpd="sng">
              <a:solidFill>
                <a:schemeClr val="tx1"/>
              </a:solidFill>
              <a:prstDash val="solid"/>
              <a:headEnd type="none" w="med" len="med"/>
              <a:tailEnd type="triangle" w="sm" len="lg"/>
            </a:ln>
          </p:spPr>
        </p:sp>
        <p:sp>
          <p:nvSpPr>
            <p:cNvPr id="103427" name="直接连接符 103426"/>
            <p:cNvSpPr/>
            <p:nvPr/>
          </p:nvSpPr>
          <p:spPr>
            <a:xfrm>
              <a:off x="1837" y="3566"/>
              <a:ext cx="0" cy="192"/>
            </a:xfrm>
            <a:prstGeom prst="line">
              <a:avLst/>
            </a:prstGeom>
            <a:ln w="28575" cap="flat" cmpd="sng">
              <a:solidFill>
                <a:schemeClr val="tx1"/>
              </a:solidFill>
              <a:prstDash val="solid"/>
              <a:headEnd type="none" w="med" len="med"/>
              <a:tailEnd type="triangle" w="sm"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35"/>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4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433"/>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4" name="projctor.wav"/>
                                        </p:tgtEl>
                                      </p:cMediaNode>
                                    </p:audio>
                                  </p:sub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03432"/>
                                        </p:tgtEl>
                                        <p:attrNameLst>
                                          <p:attrName>style.visibility</p:attrName>
                                        </p:attrNameLst>
                                      </p:cBhvr>
                                      <p:to>
                                        <p:strVal val="visible"/>
                                      </p:to>
                                    </p:set>
                                    <p:animEffect transition="in" filter="slide(fromBottom)">
                                      <p:cBhvr>
                                        <p:cTn id="19" dur="500"/>
                                        <p:tgtEl>
                                          <p:spTgt spid="10343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03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5" grpId="0"/>
      <p:bldP spid="103434" grpId="0"/>
      <p:bldP spid="103433" grpId="0"/>
      <p:bldP spid="103432" grpId="0"/>
      <p:bldP spid="1034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16" name="组合 102415"/>
          <p:cNvGrpSpPr/>
          <p:nvPr/>
        </p:nvGrpSpPr>
        <p:grpSpPr>
          <a:xfrm>
            <a:off x="6350" y="6350"/>
            <a:ext cx="9132888" cy="6845300"/>
            <a:chOff x="0" y="1"/>
            <a:chExt cx="5753" cy="4312"/>
          </a:xfrm>
        </p:grpSpPr>
        <p:sp>
          <p:nvSpPr>
            <p:cNvPr id="102418" name="任意多边形 102417"/>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02417" name="任意多边形 102416"/>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02414" name="矩形 102413"/>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02413" name="图片 102412"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02412" name="图片 102411"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02411" name="图片 102410"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02409" name="矩形 102408"/>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02408" name="文本框 102407"/>
          <p:cNvSpPr txBox="1"/>
          <p:nvPr/>
        </p:nvSpPr>
        <p:spPr>
          <a:xfrm>
            <a:off x="904875" y="842963"/>
            <a:ext cx="4587875" cy="457200"/>
          </a:xfrm>
          <a:prstGeom prst="rect">
            <a:avLst/>
          </a:prstGeom>
          <a:noFill/>
          <a:ln w="9525">
            <a:noFill/>
          </a:ln>
        </p:spPr>
        <p:txBody>
          <a:bodyPr>
            <a:spAutoFit/>
          </a:bodyPr>
          <a:p>
            <a:r>
              <a:rPr lang="zh-CN" altLang="en-US" sz="2400" b="1" dirty="0">
                <a:solidFill>
                  <a:srgbClr val="CC3300"/>
                </a:solidFill>
                <a:latin typeface="Times New Roman" panose="02020603050405020304" pitchFamily="18" charset="0"/>
              </a:rPr>
              <a:t>二</a:t>
            </a:r>
            <a:r>
              <a:rPr lang="en-US" altLang="zh-CN" sz="2400" b="1">
                <a:solidFill>
                  <a:srgbClr val="CC3300"/>
                </a:solidFill>
                <a:latin typeface="Times New Roman" panose="02020603050405020304" pitchFamily="18" charset="0"/>
                <a:ea typeface="ˎ̥"/>
              </a:rPr>
              <a:t>. </a:t>
            </a:r>
            <a:r>
              <a:rPr lang="zh-CN" altLang="en-US" sz="2400" b="1" dirty="0">
                <a:solidFill>
                  <a:srgbClr val="CC3300"/>
                </a:solidFill>
                <a:latin typeface="Times New Roman" panose="02020603050405020304" pitchFamily="18" charset="0"/>
              </a:rPr>
              <a:t>代数分析法的一般步骤</a:t>
            </a:r>
            <a:r>
              <a:rPr lang="zh-CN" altLang="en-US" sz="2400" b="1" dirty="0">
                <a:latin typeface="Times New Roman" panose="02020603050405020304" pitchFamily="18" charset="0"/>
                <a:ea typeface="ˎ̥"/>
              </a:rPr>
              <a:t> </a:t>
            </a:r>
            <a:endParaRPr lang="zh-CN" altLang="en-US" dirty="0">
              <a:latin typeface="Arial" panose="020B0604020202020204" pitchFamily="34" charset="0"/>
            </a:endParaRPr>
          </a:p>
        </p:txBody>
      </p:sp>
      <p:sp>
        <p:nvSpPr>
          <p:cNvPr id="102407" name="文本框 102406"/>
          <p:cNvSpPr txBox="1"/>
          <p:nvPr/>
        </p:nvSpPr>
        <p:spPr>
          <a:xfrm>
            <a:off x="539750" y="5013325"/>
            <a:ext cx="8229600" cy="822325"/>
          </a:xfrm>
          <a:prstGeom prst="rect">
            <a:avLst/>
          </a:prstGeom>
          <a:noFill/>
          <a:ln w="28575">
            <a:noFill/>
          </a:ln>
        </p:spPr>
        <p:txBody>
          <a:bodyPr>
            <a:spAutoFit/>
          </a:bodyPr>
          <a:p>
            <a:r>
              <a:rPr lang="zh-CN" altLang="en-US" sz="2400" dirty="0">
                <a:latin typeface="Times New Roman" panose="02020603050405020304" pitchFamily="18" charset="0"/>
              </a:rPr>
              <a:t>　　由分析步骤可知，两种方法仅第二步有所不同，分析中可视具体问题灵活选用。</a:t>
            </a:r>
            <a:endParaRPr lang="zh-CN" altLang="en-US" dirty="0">
              <a:latin typeface="Arial" panose="020B0604020202020204" pitchFamily="34" charset="0"/>
            </a:endParaRPr>
          </a:p>
        </p:txBody>
      </p:sp>
      <p:grpSp>
        <p:nvGrpSpPr>
          <p:cNvPr id="102402" name="组合 102401"/>
          <p:cNvGrpSpPr/>
          <p:nvPr/>
        </p:nvGrpSpPr>
        <p:grpSpPr>
          <a:xfrm>
            <a:off x="463550" y="1681163"/>
            <a:ext cx="8382000" cy="3013075"/>
            <a:chOff x="288" y="1056"/>
            <a:chExt cx="5280" cy="1898"/>
          </a:xfrm>
        </p:grpSpPr>
        <p:sp>
          <p:nvSpPr>
            <p:cNvPr id="102406" name="文本框 102405"/>
            <p:cNvSpPr txBox="1"/>
            <p:nvPr/>
          </p:nvSpPr>
          <p:spPr>
            <a:xfrm>
              <a:off x="288" y="1056"/>
              <a:ext cx="5280" cy="1898"/>
            </a:xfrm>
            <a:prstGeom prst="rect">
              <a:avLst/>
            </a:prstGeom>
            <a:noFill/>
            <a:ln w="9525">
              <a:noFill/>
            </a:ln>
          </p:spPr>
          <p:txBody>
            <a:bodyPr>
              <a:spAutoFit/>
            </a:bodyPr>
            <a:p>
              <a:r>
                <a:rPr lang="zh-CN" altLang="en-US" sz="2400" dirty="0">
                  <a:latin typeface="Times New Roman" panose="02020603050405020304" pitchFamily="18" charset="0"/>
                </a:rPr>
                <a:t>　　</a:t>
              </a:r>
              <a:r>
                <a:rPr lang="en-US" altLang="zh-CN" sz="2400">
                  <a:solidFill>
                    <a:srgbClr val="000099"/>
                  </a:solidFill>
                  <a:latin typeface="Times New Roman" panose="02020603050405020304" pitchFamily="18" charset="0"/>
                  <a:ea typeface="ˎ̥"/>
                </a:rPr>
                <a:t>1</a:t>
              </a:r>
              <a:r>
                <a:rPr lang="zh-CN" altLang="en-US" sz="2400" dirty="0">
                  <a:solidFill>
                    <a:srgbClr val="000099"/>
                  </a:solidFill>
                  <a:latin typeface="Times New Roman" panose="02020603050405020304" pitchFamily="18" charset="0"/>
                </a:rPr>
                <a:t>．写出输出函数表达式和激励函数表达式。 </a:t>
              </a:r>
              <a:endParaRPr lang="zh-CN" altLang="en-US" sz="2400" dirty="0">
                <a:latin typeface="Times New Roman" panose="02020603050405020304" pitchFamily="18" charset="0"/>
                <a:ea typeface="ˎ̥"/>
              </a:endParaRPr>
            </a:p>
            <a:p>
              <a:r>
                <a:rPr lang="zh-CN" altLang="en-US" sz="2400" dirty="0">
                  <a:solidFill>
                    <a:srgbClr val="000099"/>
                  </a:solidFill>
                  <a:latin typeface="Times New Roman" panose="02020603050405020304" pitchFamily="18" charset="0"/>
                </a:rPr>
                <a:t> </a:t>
              </a:r>
              <a:endParaRPr lang="zh-CN" altLang="en-US" sz="2400" dirty="0">
                <a:solidFill>
                  <a:srgbClr val="000099"/>
                </a:solidFill>
                <a:latin typeface="Times New Roman" panose="02020603050405020304" pitchFamily="18" charset="0"/>
              </a:endParaRPr>
            </a:p>
            <a:p>
              <a:r>
                <a:rPr lang="zh-CN" altLang="en-US" sz="2400" dirty="0">
                  <a:solidFill>
                    <a:srgbClr val="000099"/>
                  </a:solidFill>
                  <a:latin typeface="Times New Roman" panose="02020603050405020304" pitchFamily="18" charset="0"/>
                </a:rPr>
                <a:t>　　</a:t>
              </a:r>
              <a:r>
                <a:rPr lang="en-US" altLang="zh-CN" sz="2400">
                  <a:solidFill>
                    <a:srgbClr val="000099"/>
                  </a:solidFill>
                  <a:latin typeface="Times New Roman" panose="02020603050405020304" pitchFamily="18" charset="0"/>
                  <a:ea typeface="ˎ̥"/>
                </a:rPr>
                <a:t>2</a:t>
              </a:r>
              <a:r>
                <a:rPr lang="zh-CN" altLang="en-US" sz="2400" dirty="0">
                  <a:solidFill>
                    <a:srgbClr val="000099"/>
                  </a:solidFill>
                  <a:latin typeface="Times New Roman" panose="02020603050405020304" pitchFamily="18" charset="0"/>
                </a:rPr>
                <a:t>．把激励函数表达式代入触发器的次态方程，导出电路</a:t>
              </a:r>
              <a:br>
                <a:rPr lang="zh-CN" altLang="en-US" sz="2400" dirty="0">
                  <a:solidFill>
                    <a:srgbClr val="000099"/>
                  </a:solidFill>
                  <a:latin typeface="Times New Roman" panose="02020603050405020304" pitchFamily="18" charset="0"/>
                </a:rPr>
              </a:br>
              <a:r>
                <a:rPr lang="zh-CN" altLang="en-US" sz="2400" dirty="0">
                  <a:solidFill>
                    <a:srgbClr val="000099"/>
                  </a:solidFill>
                  <a:latin typeface="Times New Roman" panose="02020603050405020304" pitchFamily="18" charset="0"/>
                </a:rPr>
                <a:t>　　　　的次态方程组。 </a:t>
              </a:r>
              <a:endParaRPr lang="zh-CN" altLang="en-US" sz="2400" dirty="0">
                <a:latin typeface="Times New Roman" panose="02020603050405020304" pitchFamily="18" charset="0"/>
                <a:ea typeface="ˎ̥"/>
              </a:endParaRPr>
            </a:p>
            <a:p>
              <a:r>
                <a:rPr lang="zh-CN" altLang="en-US" sz="2400" dirty="0">
                  <a:solidFill>
                    <a:srgbClr val="000099"/>
                  </a:solidFill>
                  <a:latin typeface="Times New Roman" panose="02020603050405020304" pitchFamily="18" charset="0"/>
                </a:rPr>
                <a:t>　　</a:t>
              </a:r>
              <a:endParaRPr lang="zh-CN" altLang="en-US" sz="2400" dirty="0">
                <a:solidFill>
                  <a:srgbClr val="000099"/>
                </a:solidFill>
                <a:latin typeface="Times New Roman" panose="02020603050405020304" pitchFamily="18" charset="0"/>
              </a:endParaRPr>
            </a:p>
            <a:p>
              <a:r>
                <a:rPr lang="zh-CN" altLang="en-US" sz="2400">
                  <a:solidFill>
                    <a:srgbClr val="000099"/>
                  </a:solidFill>
                  <a:latin typeface="Times New Roman" panose="02020603050405020304" pitchFamily="18" charset="0"/>
                </a:rPr>
                <a:t>        </a:t>
              </a:r>
              <a:r>
                <a:rPr lang="en-US" altLang="zh-CN" sz="2400">
                  <a:solidFill>
                    <a:srgbClr val="000099"/>
                  </a:solidFill>
                  <a:latin typeface="Times New Roman" panose="02020603050405020304" pitchFamily="18" charset="0"/>
                  <a:ea typeface="ˎ̥"/>
                </a:rPr>
                <a:t>3</a:t>
              </a:r>
              <a:r>
                <a:rPr lang="zh-CN" altLang="en-US" sz="2400" dirty="0">
                  <a:solidFill>
                    <a:srgbClr val="000099"/>
                  </a:solidFill>
                  <a:latin typeface="Times New Roman" panose="02020603050405020304" pitchFamily="18" charset="0"/>
                </a:rPr>
                <a:t>．作出状态表和状态图（必要画出时间图）。 </a:t>
              </a:r>
              <a:endParaRPr lang="zh-CN" altLang="en-US" sz="2400" dirty="0">
                <a:latin typeface="Times New Roman" panose="02020603050405020304" pitchFamily="18" charset="0"/>
                <a:ea typeface="ˎ̥"/>
              </a:endParaRPr>
            </a:p>
            <a:p>
              <a:r>
                <a:rPr lang="zh-CN" altLang="en-US" sz="2400" dirty="0">
                  <a:solidFill>
                    <a:srgbClr val="000099"/>
                  </a:solidFill>
                  <a:latin typeface="Times New Roman" panose="02020603050405020304" pitchFamily="18" charset="0"/>
                </a:rPr>
                <a:t> </a:t>
              </a:r>
              <a:endParaRPr lang="zh-CN" altLang="en-US" sz="2400" dirty="0">
                <a:latin typeface="Times New Roman" panose="02020603050405020304" pitchFamily="18" charset="0"/>
                <a:ea typeface="ˎ̥"/>
              </a:endParaRPr>
            </a:p>
            <a:p>
              <a:r>
                <a:rPr lang="zh-CN" altLang="en-US" sz="2400" dirty="0">
                  <a:solidFill>
                    <a:srgbClr val="000099"/>
                  </a:solidFill>
                  <a:latin typeface="Times New Roman" panose="02020603050405020304" pitchFamily="18" charset="0"/>
                </a:rPr>
                <a:t>　　</a:t>
              </a:r>
              <a:r>
                <a:rPr lang="en-US" altLang="zh-CN" sz="2400">
                  <a:solidFill>
                    <a:srgbClr val="000099"/>
                  </a:solidFill>
                  <a:latin typeface="Times New Roman" panose="02020603050405020304" pitchFamily="18" charset="0"/>
                  <a:ea typeface="ˎ̥"/>
                </a:rPr>
                <a:t>4</a:t>
              </a:r>
              <a:r>
                <a:rPr lang="zh-CN" altLang="en-US" sz="2400" dirty="0">
                  <a:solidFill>
                    <a:srgbClr val="000099"/>
                  </a:solidFill>
                  <a:latin typeface="Times New Roman" panose="02020603050405020304" pitchFamily="18" charset="0"/>
                </a:rPr>
                <a:t>．归纳出电路的逻辑功能。</a:t>
              </a:r>
              <a:r>
                <a:rPr lang="zh-CN" altLang="en-US" sz="2400" dirty="0">
                  <a:solidFill>
                    <a:srgbClr val="000099"/>
                  </a:solidFill>
                  <a:latin typeface="Times New Roman" panose="02020603050405020304" pitchFamily="18" charset="0"/>
                  <a:ea typeface="ˎ̥"/>
                </a:rPr>
                <a:t>        </a:t>
              </a:r>
              <a:endParaRPr lang="zh-CN" altLang="en-US" dirty="0">
                <a:latin typeface="Arial" panose="020B0604020202020204" pitchFamily="34" charset="0"/>
              </a:endParaRPr>
            </a:p>
          </p:txBody>
        </p:sp>
        <p:sp>
          <p:nvSpPr>
            <p:cNvPr id="102405" name="直接连接符 102404"/>
            <p:cNvSpPr/>
            <p:nvPr/>
          </p:nvSpPr>
          <p:spPr>
            <a:xfrm>
              <a:off x="2208" y="1344"/>
              <a:ext cx="0" cy="192"/>
            </a:xfrm>
            <a:prstGeom prst="line">
              <a:avLst/>
            </a:prstGeom>
            <a:ln w="28575" cap="flat" cmpd="sng">
              <a:solidFill>
                <a:schemeClr val="tx1"/>
              </a:solidFill>
              <a:prstDash val="solid"/>
              <a:headEnd type="none" w="med" len="med"/>
              <a:tailEnd type="triangle" w="sm" len="lg"/>
            </a:ln>
          </p:spPr>
        </p:sp>
        <p:sp>
          <p:nvSpPr>
            <p:cNvPr id="102404" name="直接连接符 102403"/>
            <p:cNvSpPr/>
            <p:nvPr/>
          </p:nvSpPr>
          <p:spPr>
            <a:xfrm>
              <a:off x="2208" y="1968"/>
              <a:ext cx="0" cy="192"/>
            </a:xfrm>
            <a:prstGeom prst="line">
              <a:avLst/>
            </a:prstGeom>
            <a:ln w="28575" cap="flat" cmpd="sng">
              <a:solidFill>
                <a:schemeClr val="tx1"/>
              </a:solidFill>
              <a:prstDash val="solid"/>
              <a:headEnd type="none" w="med" len="med"/>
              <a:tailEnd type="triangle" w="sm" len="lg"/>
            </a:ln>
          </p:spPr>
        </p:sp>
        <p:sp>
          <p:nvSpPr>
            <p:cNvPr id="102403" name="直接连接符 102402"/>
            <p:cNvSpPr/>
            <p:nvPr/>
          </p:nvSpPr>
          <p:spPr>
            <a:xfrm>
              <a:off x="2208" y="2496"/>
              <a:ext cx="0" cy="192"/>
            </a:xfrm>
            <a:prstGeom prst="line">
              <a:avLst/>
            </a:prstGeom>
            <a:ln w="28575" cap="flat" cmpd="sng">
              <a:solidFill>
                <a:schemeClr val="tx1"/>
              </a:solidFill>
              <a:prstDash val="solid"/>
              <a:headEnd type="none" w="med" len="med"/>
              <a:tailEnd type="triangle" w="sm"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7" fill="hold">
                            <p:stCondLst>
                              <p:cond delay="500"/>
                            </p:stCondLst>
                            <p:childTnLst>
                              <p:par>
                                <p:cTn id="8" presetID="3" presetClass="entr" presetSubtype="10" fill="hold" nodeType="afterEffect">
                                  <p:stCondLst>
                                    <p:cond delay="0"/>
                                  </p:stCondLst>
                                  <p:childTnLst>
                                    <p:set>
                                      <p:cBhvr>
                                        <p:cTn id="9" dur="1" fill="hold">
                                          <p:stCondLst>
                                            <p:cond delay="0"/>
                                          </p:stCondLst>
                                        </p:cTn>
                                        <p:tgtEl>
                                          <p:spTgt spid="102402"/>
                                        </p:tgtEl>
                                        <p:attrNameLst>
                                          <p:attrName>style.visibility</p:attrName>
                                        </p:attrNameLst>
                                      </p:cBhvr>
                                      <p:to>
                                        <p:strVal val="visible"/>
                                      </p:to>
                                    </p:set>
                                    <p:animEffect transition="in" filter="blinds(horizontal)">
                                      <p:cBhvr>
                                        <p:cTn id="10" dur="500"/>
                                        <p:tgtEl>
                                          <p:spTgt spid="102402"/>
                                        </p:tgtEl>
                                      </p:cBhvr>
                                    </p:animEffect>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102407"/>
                                        </p:tgtEl>
                                        <p:attrNameLst>
                                          <p:attrName>style.visibility</p:attrName>
                                        </p:attrNameLst>
                                      </p:cBhvr>
                                      <p:to>
                                        <p:strVal val="visible"/>
                                      </p:to>
                                    </p:set>
                                    <p:animEffect transition="in" filter="blinds(horizontal)">
                                      <p:cBhvr>
                                        <p:cTn id="14" dur="5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8" grpId="0"/>
      <p:bldP spid="10240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9819" name="组合 119818"/>
          <p:cNvGrpSpPr/>
          <p:nvPr/>
        </p:nvGrpSpPr>
        <p:grpSpPr>
          <a:xfrm>
            <a:off x="6350" y="6350"/>
            <a:ext cx="9132888" cy="6845300"/>
            <a:chOff x="0" y="1"/>
            <a:chExt cx="5753" cy="4312"/>
          </a:xfrm>
        </p:grpSpPr>
        <p:sp>
          <p:nvSpPr>
            <p:cNvPr id="119821" name="任意多边形 119820"/>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19820" name="任意多边形 119819"/>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19817" name="矩形 119816"/>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19816" name="图片 119815"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19815" name="图片 119814"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19814" name="图片 119813"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19812" name="矩形 119811"/>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00"/>
                </a:solidFill>
                <a:latin typeface="宋体" panose="02010600030101010101" pitchFamily="2" charset="-122"/>
              </a:rPr>
              <a:t>第五章	同步时序逻辑电路</a:t>
            </a:r>
            <a:endParaRPr lang="zh-CN" altLang="en-US" dirty="0"/>
          </a:p>
        </p:txBody>
      </p:sp>
      <p:sp>
        <p:nvSpPr>
          <p:cNvPr id="119811" name="文本框 119810"/>
          <p:cNvSpPr txBox="1"/>
          <p:nvPr/>
        </p:nvSpPr>
        <p:spPr>
          <a:xfrm>
            <a:off x="2292350" y="1619250"/>
            <a:ext cx="5273675" cy="519113"/>
          </a:xfrm>
          <a:prstGeom prst="rect">
            <a:avLst/>
          </a:prstGeom>
          <a:noFill/>
          <a:ln w="9525">
            <a:noFill/>
          </a:ln>
        </p:spPr>
        <p:txBody>
          <a:bodyPr>
            <a:spAutoFit/>
          </a:bodyPr>
          <a:p>
            <a:r>
              <a:rPr lang="zh-CN" altLang="en-US" sz="2800" b="1" dirty="0">
                <a:solidFill>
                  <a:srgbClr val="CC3300"/>
                </a:solidFill>
                <a:latin typeface="Times New Roman" panose="02020603050405020304" pitchFamily="18" charset="0"/>
              </a:rPr>
              <a:t>本章知识要点</a:t>
            </a:r>
            <a:r>
              <a:rPr lang="en-US" altLang="zh-CN" sz="2800" b="1">
                <a:solidFill>
                  <a:srgbClr val="CC3300"/>
                </a:solidFill>
                <a:latin typeface="Times New Roman" panose="02020603050405020304" pitchFamily="18" charset="0"/>
                <a:ea typeface="ˎ̥"/>
              </a:rPr>
              <a:t>:</a:t>
            </a:r>
            <a:endParaRPr lang="en-US" altLang="zh-CN">
              <a:latin typeface="Arial" panose="020B0604020202020204" pitchFamily="34" charset="0"/>
            </a:endParaRPr>
          </a:p>
        </p:txBody>
      </p:sp>
      <p:sp>
        <p:nvSpPr>
          <p:cNvPr id="119810" name="文本框 119809"/>
          <p:cNvSpPr txBox="1"/>
          <p:nvPr/>
        </p:nvSpPr>
        <p:spPr>
          <a:xfrm>
            <a:off x="2124075" y="2452688"/>
            <a:ext cx="6111875" cy="1516062"/>
          </a:xfrm>
          <a:prstGeom prst="rect">
            <a:avLst/>
          </a:prstGeom>
          <a:noFill/>
          <a:ln w="9525">
            <a:noFill/>
          </a:ln>
        </p:spPr>
        <p:txBody>
          <a:bodyPr>
            <a:spAutoFit/>
          </a:bodyPr>
          <a:p>
            <a:pPr>
              <a:lnSpc>
                <a:spcPct val="130000"/>
              </a:lnSpc>
            </a:pPr>
            <a:r>
              <a:rPr lang="en-US" altLang="zh-CN" sz="2400" b="1" dirty="0">
                <a:solidFill>
                  <a:schemeClr val="tx2"/>
                </a:solidFill>
                <a:latin typeface="Times New Roman" panose="02020603050405020304" pitchFamily="18" charset="0"/>
                <a:ea typeface="ˎ̥"/>
                <a:sym typeface="Wingdings 3" panose="05040102010807070707" pitchFamily="18" charset="2"/>
              </a:rPr>
              <a:t></a:t>
            </a:r>
            <a:r>
              <a:rPr lang="en-US" altLang="zh-CN" sz="2400" b="1" dirty="0">
                <a:solidFill>
                  <a:schemeClr val="tx2"/>
                </a:solidFill>
                <a:latin typeface="Times New Roman" panose="02020603050405020304" pitchFamily="18" charset="0"/>
                <a:ea typeface="ˎ̥"/>
              </a:rPr>
              <a:t>  </a:t>
            </a:r>
            <a:r>
              <a:rPr lang="zh-CN" altLang="en-US" sz="2400" b="1" dirty="0">
                <a:solidFill>
                  <a:schemeClr val="tx2"/>
                </a:solidFill>
                <a:latin typeface="Times New Roman" panose="02020603050405020304" pitchFamily="18" charset="0"/>
              </a:rPr>
              <a:t>时序逻辑电路的基本概念</a:t>
            </a:r>
            <a:r>
              <a:rPr lang="en-US" altLang="zh-CN" sz="2400" b="1">
                <a:solidFill>
                  <a:schemeClr val="tx2"/>
                </a:solidFill>
                <a:latin typeface="Times New Roman" panose="02020603050405020304" pitchFamily="18" charset="0"/>
                <a:ea typeface="ˎ̥"/>
              </a:rPr>
              <a:t>; </a:t>
            </a:r>
            <a:endParaRPr lang="en-US" altLang="zh-CN" sz="2400">
              <a:latin typeface="Times New Roman" panose="02020603050405020304" pitchFamily="18" charset="0"/>
              <a:ea typeface="ˎ̥"/>
            </a:endParaRPr>
          </a:p>
          <a:p>
            <a:pPr>
              <a:lnSpc>
                <a:spcPct val="130000"/>
              </a:lnSpc>
            </a:pPr>
            <a:r>
              <a:rPr lang="en-US" altLang="zh-CN" sz="2400" b="1">
                <a:solidFill>
                  <a:schemeClr val="tx2"/>
                </a:solidFill>
                <a:latin typeface="Times New Roman" panose="02020603050405020304" pitchFamily="18" charset="0"/>
                <a:ea typeface="ˎ̥"/>
                <a:sym typeface="Wingdings 3" panose="05040102010807070707" pitchFamily="18" charset="2"/>
              </a:rPr>
              <a:t></a:t>
            </a:r>
            <a:r>
              <a:rPr lang="en-US" altLang="zh-CN" sz="2400" b="1">
                <a:solidFill>
                  <a:schemeClr val="tx2"/>
                </a:solidFill>
                <a:latin typeface="Times New Roman" panose="02020603050405020304" pitchFamily="18" charset="0"/>
                <a:ea typeface="ˎ̥"/>
              </a:rPr>
              <a:t>  </a:t>
            </a:r>
            <a:r>
              <a:rPr lang="zh-CN" altLang="en-US" sz="2400" b="1" dirty="0">
                <a:solidFill>
                  <a:schemeClr val="tx2"/>
                </a:solidFill>
                <a:latin typeface="Times New Roman" panose="02020603050405020304" pitchFamily="18" charset="0"/>
              </a:rPr>
              <a:t>同步时序逻辑电路的分析和设计方法</a:t>
            </a:r>
            <a:r>
              <a:rPr lang="en-US" altLang="zh-CN" sz="2400" b="1">
                <a:solidFill>
                  <a:schemeClr val="tx2"/>
                </a:solidFill>
                <a:latin typeface="Times New Roman" panose="02020603050405020304" pitchFamily="18" charset="0"/>
                <a:ea typeface="ˎ̥"/>
              </a:rPr>
              <a:t>; </a:t>
            </a:r>
            <a:endParaRPr lang="en-US" altLang="zh-CN" sz="2400">
              <a:latin typeface="Times New Roman" panose="02020603050405020304" pitchFamily="18" charset="0"/>
              <a:ea typeface="ˎ̥"/>
            </a:endParaRPr>
          </a:p>
          <a:p>
            <a:pPr>
              <a:lnSpc>
                <a:spcPct val="130000"/>
              </a:lnSpc>
            </a:pPr>
            <a:r>
              <a:rPr lang="en-US" altLang="zh-CN" sz="2400" b="1">
                <a:solidFill>
                  <a:schemeClr val="tx2"/>
                </a:solidFill>
                <a:latin typeface="Times New Roman" panose="02020603050405020304" pitchFamily="18" charset="0"/>
                <a:ea typeface="ˎ̥"/>
                <a:sym typeface="Wingdings 3" panose="05040102010807070707" pitchFamily="18" charset="2"/>
              </a:rPr>
              <a:t></a:t>
            </a:r>
            <a:r>
              <a:rPr lang="en-US" altLang="zh-CN" sz="2400" b="1">
                <a:solidFill>
                  <a:schemeClr val="tx2"/>
                </a:solidFill>
                <a:latin typeface="Times New Roman" panose="02020603050405020304" pitchFamily="18" charset="0"/>
                <a:ea typeface="ˎ̥"/>
              </a:rPr>
              <a:t>  </a:t>
            </a:r>
            <a:r>
              <a:rPr lang="zh-CN" altLang="en-US" sz="2400" b="1" dirty="0">
                <a:solidFill>
                  <a:schemeClr val="tx2"/>
                </a:solidFill>
                <a:latin typeface="Times New Roman" panose="02020603050405020304" pitchFamily="18" charset="0"/>
              </a:rPr>
              <a:t>典型同步时序逻辑电路的分析和设计。</a:t>
            </a:r>
            <a:r>
              <a:rPr lang="zh-CN" altLang="en-US" sz="2400" dirty="0">
                <a:latin typeface="Times New Roman" panose="02020603050405020304" pitchFamily="18" charset="0"/>
              </a:rPr>
              <a:t> </a:t>
            </a:r>
            <a:endParaRPr lang="zh-CN" altLang="en-US" sz="2400" b="1" dirty="0">
              <a:solidFill>
                <a:schemeClr val="tx2"/>
              </a:solidFill>
              <a:latin typeface="Times New Roman" panose="02020603050405020304" pitchFamily="18" charset="0"/>
              <a:ea typeface="ˎ̥"/>
              <a:sym typeface="Wingdings 3" panose="050401020108070707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1"/>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19810"/>
                                        </p:tgtEl>
                                        <p:attrNameLst>
                                          <p:attrName>style.visibility</p:attrName>
                                        </p:attrNameLst>
                                      </p:cBhvr>
                                      <p:to>
                                        <p:strVal val="visible"/>
                                      </p:to>
                                    </p:set>
                                    <p:animEffect transition="in" filter="wipe(up)">
                                      <p:cBhvr>
                                        <p:cTn id="11" dur="500"/>
                                        <p:tgtEl>
                                          <p:spTgt spid="119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p:bldP spid="1198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1390" name="组合 101389"/>
          <p:cNvGrpSpPr/>
          <p:nvPr/>
        </p:nvGrpSpPr>
        <p:grpSpPr>
          <a:xfrm>
            <a:off x="0" y="6350"/>
            <a:ext cx="9132888" cy="6845300"/>
            <a:chOff x="0" y="1"/>
            <a:chExt cx="5753" cy="4312"/>
          </a:xfrm>
        </p:grpSpPr>
        <p:sp>
          <p:nvSpPr>
            <p:cNvPr id="101392" name="任意多边形 101391"/>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01391" name="任意多边形 101390"/>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01388" name="矩形 101387"/>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01387" name="图片 101386"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101386" name="图片 101385"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101385" name="图片 101384" descr="arrow35">
            <a:hlinkClick r:id="" action="ppaction://hlinkshowjump?jump=nextslide"/>
          </p:cNvPr>
          <p:cNvPicPr>
            <a:picLocks noChangeAspect="1"/>
          </p:cNvPicPr>
          <p:nvPr/>
        </p:nvPicPr>
        <p:blipFill>
          <a:blip r:embed="rId3"/>
          <a:stretch>
            <a:fillRect/>
          </a:stretch>
        </p:blipFill>
        <p:spPr>
          <a:xfrm>
            <a:off x="6948488" y="5949950"/>
            <a:ext cx="514350" cy="354013"/>
          </a:xfrm>
          <a:prstGeom prst="rect">
            <a:avLst/>
          </a:prstGeom>
          <a:noFill/>
          <a:ln w="9525">
            <a:noFill/>
          </a:ln>
        </p:spPr>
      </p:pic>
      <p:sp>
        <p:nvSpPr>
          <p:cNvPr id="101383" name="矩形 101382"/>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01382" name="文本框 101381"/>
          <p:cNvSpPr txBox="1"/>
          <p:nvPr/>
        </p:nvSpPr>
        <p:spPr>
          <a:xfrm>
            <a:off x="827088" y="690563"/>
            <a:ext cx="2514600" cy="457200"/>
          </a:xfrm>
          <a:prstGeom prst="rect">
            <a:avLst/>
          </a:prstGeom>
          <a:noFill/>
          <a:ln w="9525">
            <a:noFill/>
          </a:ln>
        </p:spPr>
        <p:txBody>
          <a:bodyPr>
            <a:spAutoFit/>
          </a:bodyPr>
          <a:p>
            <a:r>
              <a:rPr lang="en-US" altLang="zh-CN" sz="2400" b="1">
                <a:latin typeface="Times New Roman" panose="02020603050405020304" pitchFamily="18" charset="0"/>
                <a:ea typeface="ˎ̥"/>
              </a:rPr>
              <a:t>5.2.2</a:t>
            </a:r>
            <a:r>
              <a:rPr lang="zh-CN" altLang="en-US" sz="2400" b="1" dirty="0">
                <a:latin typeface="Times New Roman" panose="02020603050405020304" pitchFamily="18" charset="0"/>
              </a:rPr>
              <a:t>分析举例</a:t>
            </a:r>
            <a:endParaRPr lang="zh-CN" altLang="en-US" dirty="0">
              <a:latin typeface="Arial" panose="020B0604020202020204" pitchFamily="34" charset="0"/>
            </a:endParaRPr>
          </a:p>
        </p:txBody>
      </p:sp>
      <p:sp>
        <p:nvSpPr>
          <p:cNvPr id="101381" name="文本框 101380"/>
          <p:cNvSpPr txBox="1"/>
          <p:nvPr/>
        </p:nvSpPr>
        <p:spPr>
          <a:xfrm>
            <a:off x="533400" y="1147763"/>
            <a:ext cx="8305800" cy="457200"/>
          </a:xfrm>
          <a:prstGeom prst="rect">
            <a:avLst/>
          </a:prstGeom>
          <a:noFill/>
          <a:ln w="9525">
            <a:noFill/>
          </a:ln>
        </p:spPr>
        <p:txBody>
          <a:bodyPr>
            <a:spAutoFit/>
          </a:bodyPr>
          <a:p>
            <a:r>
              <a:rPr lang="zh-CN" altLang="en-US" sz="2400" dirty="0">
                <a:solidFill>
                  <a:srgbClr val="CC3300"/>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例</a:t>
            </a:r>
            <a:r>
              <a:rPr lang="en-US" altLang="zh-CN" sz="2400" b="1">
                <a:solidFill>
                  <a:srgbClr val="CC3300"/>
                </a:solidFill>
                <a:latin typeface="Times New Roman" panose="02020603050405020304" pitchFamily="18" charset="0"/>
                <a:ea typeface="ˎ̥"/>
              </a:rPr>
              <a:t>1</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用表格法分析下图所示同步时序逻辑电路。</a:t>
            </a:r>
            <a:endParaRPr lang="zh-CN" altLang="en-US" dirty="0">
              <a:latin typeface="Arial" panose="020B0604020202020204" pitchFamily="34" charset="0"/>
            </a:endParaRPr>
          </a:p>
        </p:txBody>
      </p:sp>
      <p:pic>
        <p:nvPicPr>
          <p:cNvPr id="101380" name="图片 101379" descr="TU5-6"/>
          <p:cNvPicPr>
            <a:picLocks noChangeAspect="1"/>
          </p:cNvPicPr>
          <p:nvPr/>
        </p:nvPicPr>
        <p:blipFill>
          <a:blip r:embed="rId4">
            <a:lum bright="-100000"/>
          </a:blip>
          <a:stretch>
            <a:fillRect/>
          </a:stretch>
        </p:blipFill>
        <p:spPr>
          <a:xfrm>
            <a:off x="762000" y="1604963"/>
            <a:ext cx="3651250" cy="3467100"/>
          </a:xfrm>
          <a:prstGeom prst="rect">
            <a:avLst/>
          </a:prstGeom>
          <a:noFill/>
          <a:ln w="9525">
            <a:noFill/>
          </a:ln>
        </p:spPr>
      </p:pic>
      <p:sp>
        <p:nvSpPr>
          <p:cNvPr id="101379" name="文本框 101378"/>
          <p:cNvSpPr txBox="1"/>
          <p:nvPr/>
        </p:nvSpPr>
        <p:spPr>
          <a:xfrm>
            <a:off x="4800600" y="1909763"/>
            <a:ext cx="4343400" cy="2647950"/>
          </a:xfrm>
          <a:prstGeom prst="rect">
            <a:avLst/>
          </a:prstGeom>
          <a:noFill/>
          <a:ln w="9525">
            <a:noFill/>
          </a:ln>
        </p:spPr>
        <p:txBody>
          <a:bodyPr>
            <a:spAutoFit/>
          </a:bodyPr>
          <a:p>
            <a:pPr algn="just"/>
            <a:r>
              <a:rPr lang="zh-CN" altLang="en-US" sz="2400" dirty="0">
                <a:solidFill>
                  <a:schemeClr val="accent2"/>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解</a:t>
            </a:r>
            <a:r>
              <a:rPr lang="en-US" altLang="zh-CN" sz="2400" b="1">
                <a:solidFill>
                  <a:srgbClr val="CC3300"/>
                </a:solidFill>
                <a:latin typeface="Times New Roman" panose="02020603050405020304" pitchFamily="18" charset="0"/>
                <a:ea typeface="ˎ̥"/>
              </a:rPr>
              <a:t>:</a:t>
            </a:r>
            <a:r>
              <a:rPr lang="zh-CN" altLang="en-US" sz="2400" b="1" dirty="0">
                <a:solidFill>
                  <a:srgbClr val="CC3300"/>
                </a:solidFill>
                <a:latin typeface="Times New Roman" panose="02020603050405020304" pitchFamily="18" charset="0"/>
              </a:rPr>
              <a:t>　</a:t>
            </a:r>
            <a:r>
              <a:rPr lang="zh-CN" altLang="en-US" sz="2400" dirty="0">
                <a:latin typeface="Times New Roman" panose="02020603050405020304" pitchFamily="18" charset="0"/>
              </a:rPr>
              <a:t>该电路由两个</a:t>
            </a:r>
            <a:r>
              <a:rPr lang="en-US" altLang="zh-CN" sz="2400">
                <a:latin typeface="Times New Roman" panose="02020603050405020304" pitchFamily="18" charset="0"/>
                <a:ea typeface="ˎ̥"/>
              </a:rPr>
              <a:t>J- </a:t>
            </a:r>
            <a:endParaRPr lang="en-US" altLang="zh-CN" sz="2400">
              <a:latin typeface="Times New Roman" panose="02020603050405020304" pitchFamily="18" charset="0"/>
              <a:ea typeface="ˎ̥"/>
            </a:endParaRPr>
          </a:p>
          <a:p>
            <a:pPr algn="just"/>
            <a:r>
              <a:rPr lang="en-US" altLang="zh-CN" sz="2400">
                <a:latin typeface="Times New Roman" panose="02020603050405020304" pitchFamily="18" charset="0"/>
                <a:ea typeface="ˎ̥"/>
              </a:rPr>
              <a:t>K</a:t>
            </a:r>
            <a:r>
              <a:rPr lang="zh-CN" altLang="en-US" sz="2400" dirty="0">
                <a:latin typeface="Times New Roman" panose="02020603050405020304" pitchFamily="18" charset="0"/>
              </a:rPr>
              <a:t>触发器和一个异或门组成，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电路的输入为</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，电路的状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态</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即触发器状态</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用</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 </a:t>
            </a:r>
            <a:endParaRPr lang="en-US" altLang="zh-CN" sz="2400">
              <a:latin typeface="Times New Roman" panose="02020603050405020304" pitchFamily="18" charset="0"/>
              <a:ea typeface="ˎ̥"/>
            </a:endParaRPr>
          </a:p>
          <a:p>
            <a:pPr algn="just"/>
            <a:r>
              <a:rPr lang="zh-CN" altLang="en-US" sz="2400" dirty="0">
                <a:latin typeface="Times New Roman" panose="02020603050405020304" pitchFamily="18" charset="0"/>
              </a:rPr>
              <a:t>表示。电路的输出即状态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变量，因此，该电路属于 </a:t>
            </a:r>
            <a:endParaRPr lang="zh-CN" altLang="en-US" sz="2400" dirty="0">
              <a:latin typeface="Times New Roman" panose="02020603050405020304" pitchFamily="18" charset="0"/>
              <a:ea typeface="ˎ̥"/>
            </a:endParaRPr>
          </a:p>
          <a:p>
            <a:pPr algn="just"/>
            <a:r>
              <a:rPr lang="en-US" altLang="zh-CN" sz="2400">
                <a:latin typeface="Times New Roman" panose="02020603050405020304" pitchFamily="18" charset="0"/>
                <a:ea typeface="ˎ̥"/>
              </a:rPr>
              <a:t>Moore</a:t>
            </a:r>
            <a:r>
              <a:rPr lang="zh-CN" altLang="en-US" sz="2400" dirty="0">
                <a:latin typeface="Times New Roman" panose="02020603050405020304" pitchFamily="18" charset="0"/>
              </a:rPr>
              <a:t>型电路的特例。</a:t>
            </a:r>
            <a:endParaRPr lang="zh-CN" altLang="en-US" dirty="0">
              <a:latin typeface="Arial" panose="020B0604020202020204" pitchFamily="34" charset="0"/>
            </a:endParaRPr>
          </a:p>
        </p:txBody>
      </p:sp>
      <p:sp>
        <p:nvSpPr>
          <p:cNvPr id="101378" name="文本框 101377"/>
          <p:cNvSpPr txBox="1"/>
          <p:nvPr/>
        </p:nvSpPr>
        <p:spPr>
          <a:xfrm>
            <a:off x="381000" y="5110163"/>
            <a:ext cx="8458200" cy="1187450"/>
          </a:xfrm>
          <a:prstGeom prst="rect">
            <a:avLst/>
          </a:prstGeom>
          <a:noFill/>
          <a:ln w="9525">
            <a:noFill/>
          </a:ln>
        </p:spPr>
        <p:txBody>
          <a:bodyPr>
            <a:spAutoFit/>
          </a:bodyPr>
          <a:p>
            <a:pPr algn="just"/>
            <a:r>
              <a:rPr lang="zh-CN" altLang="en-US" sz="2400"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1.</a:t>
            </a:r>
            <a:r>
              <a:rPr lang="zh-CN" altLang="en-US" sz="2400" b="1" dirty="0">
                <a:solidFill>
                  <a:srgbClr val="000099"/>
                </a:solidFill>
                <a:latin typeface="Times New Roman" panose="02020603050405020304" pitchFamily="18" charset="0"/>
              </a:rPr>
              <a:t>写出输出函数和激励函数表达式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该电路的输出即为状态，各触发器的激励函数表达式为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en-US" altLang="zh-CN" sz="2400">
                <a:latin typeface="Times New Roman" panose="02020603050405020304" pitchFamily="18" charset="0"/>
                <a:ea typeface="ˎ̥"/>
              </a:rPr>
              <a:t>J</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=K</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J</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=K</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=x</a:t>
            </a:r>
            <a:r>
              <a:rPr lang="en-US" altLang="zh-CN" sz="2400">
                <a:latin typeface="Times New Roman" panose="02020603050405020304" pitchFamily="18" charset="0"/>
              </a:rPr>
              <a:t>⊕</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82"/>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101381"/>
                                        </p:tgtEl>
                                        <p:attrNameLst>
                                          <p:attrName>style.visibility</p:attrName>
                                        </p:attrNameLst>
                                      </p:cBhvr>
                                      <p:to>
                                        <p:strVal val="visible"/>
                                      </p:to>
                                    </p:set>
                                    <p:animEffect transition="in" filter="slide(fromBottom)">
                                      <p:cBhvr>
                                        <p:cTn id="11" dur="500"/>
                                        <p:tgtEl>
                                          <p:spTgt spid="101381"/>
                                        </p:tgtEl>
                                      </p:cBhvr>
                                    </p:animEffect>
                                  </p:childTnLst>
                                </p:cTn>
                              </p:par>
                            </p:childTnLst>
                          </p:cTn>
                        </p:par>
                        <p:par>
                          <p:cTn id="12" fill="hold">
                            <p:stCondLst>
                              <p:cond delay="500"/>
                            </p:stCondLst>
                            <p:childTnLst>
                              <p:par>
                                <p:cTn id="13" presetID="9" presetClass="entr" presetSubtype="0" fill="hold" nodeType="afterEffect">
                                  <p:stCondLst>
                                    <p:cond delay="0"/>
                                  </p:stCondLst>
                                  <p:childTnLst>
                                    <p:set>
                                      <p:cBhvr>
                                        <p:cTn id="14" dur="1" fill="hold">
                                          <p:stCondLst>
                                            <p:cond delay="0"/>
                                          </p:stCondLst>
                                        </p:cTn>
                                        <p:tgtEl>
                                          <p:spTgt spid="101380"/>
                                        </p:tgtEl>
                                        <p:attrNameLst>
                                          <p:attrName>style.visibility</p:attrName>
                                        </p:attrNameLst>
                                      </p:cBhvr>
                                      <p:to>
                                        <p:strVal val="visible"/>
                                      </p:to>
                                    </p:set>
                                    <p:animEffect transition="in" filter="dissolve">
                                      <p:cBhvr>
                                        <p:cTn id="15" dur="500"/>
                                        <p:tgtEl>
                                          <p:spTgt spid="101380"/>
                                        </p:tgtEl>
                                      </p:cBhvr>
                                    </p:animEffect>
                                  </p:childTnLst>
                                  <p:subTnLst>
                                    <p:audio>
                                      <p:cMediaNode>
                                        <p:cTn display="0" masterRel="sameClick">
                                          <p:stCondLst>
                                            <p:cond evt="begin" delay="0">
                                              <p:tn val="13"/>
                                            </p:cond>
                                          </p:stCondLst>
                                          <p:endCondLst>
                                            <p:cond evt="onStopAudio" delay="0">
                                              <p:tgtEl>
                                                <p:sldTgt/>
                                              </p:tgtEl>
                                            </p:cond>
                                          </p:endCondLst>
                                        </p:cTn>
                                        <p:tgtEl>
                                          <p:sndTgt r:embed="rId6" name="chimes.wav"/>
                                        </p:tgtEl>
                                      </p:cMediaNode>
                                    </p:audio>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1379"/>
                                        </p:tgtEl>
                                        <p:attrNameLst>
                                          <p:attrName>style.visibility</p:attrName>
                                        </p:attrNameLst>
                                      </p:cBhvr>
                                      <p:to>
                                        <p:strVal val="visible"/>
                                      </p:to>
                                    </p:set>
                                    <p:animEffect transition="in" filter="blinds(horizontal)">
                                      <p:cBhvr>
                                        <p:cTn id="20" dur="500"/>
                                        <p:tgtEl>
                                          <p:spTgt spid="101379"/>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01378"/>
                                        </p:tgtEl>
                                        <p:attrNameLst>
                                          <p:attrName>style.visibility</p:attrName>
                                        </p:attrNameLst>
                                      </p:cBhvr>
                                      <p:to>
                                        <p:strVal val="visible"/>
                                      </p:to>
                                    </p:set>
                                    <p:animEffect transition="in" filter="checkerboard(across)">
                                      <p:cBhvr>
                                        <p:cTn id="25" dur="500"/>
                                        <p:tgtEl>
                                          <p:spTgt spid="101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2" grpId="0"/>
      <p:bldP spid="101381" grpId="0"/>
      <p:bldP spid="101379" grpId="0"/>
      <p:bldP spid="10137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0375" name="组合 100374"/>
          <p:cNvGrpSpPr/>
          <p:nvPr/>
        </p:nvGrpSpPr>
        <p:grpSpPr>
          <a:xfrm>
            <a:off x="6350" y="6350"/>
            <a:ext cx="9132888" cy="6845300"/>
            <a:chOff x="0" y="1"/>
            <a:chExt cx="5753" cy="4312"/>
          </a:xfrm>
        </p:grpSpPr>
        <p:sp>
          <p:nvSpPr>
            <p:cNvPr id="100377" name="任意多边形 100376"/>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00376" name="任意多边形 100375"/>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00373" name="矩形 100372"/>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00372" name="图片 100371"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00371" name="图片 100370"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00370" name="图片 100369"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00368" name="矩形 100367"/>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00367" name="文本框 100366"/>
          <p:cNvSpPr txBox="1"/>
          <p:nvPr/>
        </p:nvSpPr>
        <p:spPr>
          <a:xfrm>
            <a:off x="387350" y="690563"/>
            <a:ext cx="8458200" cy="1552575"/>
          </a:xfrm>
          <a:prstGeom prst="rect">
            <a:avLst/>
          </a:prstGeom>
          <a:noFill/>
          <a:ln w="9525">
            <a:noFill/>
          </a:ln>
        </p:spPr>
        <p:txBody>
          <a:bodyPr>
            <a:spAutoFit/>
          </a:bodyPr>
          <a:p>
            <a:pPr algn="just"/>
            <a:r>
              <a:rPr lang="zh-CN" altLang="en-US" sz="2400"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2</a:t>
            </a:r>
            <a:r>
              <a:rPr lang="zh-CN" altLang="en-US" sz="2400" b="1" dirty="0">
                <a:solidFill>
                  <a:srgbClr val="CC3300"/>
                </a:solidFill>
                <a:latin typeface="Times New Roman" panose="02020603050405020304" pitchFamily="18" charset="0"/>
              </a:rPr>
              <a:t>．列出电路次态真值表 </a:t>
            </a:r>
            <a:endParaRPr lang="zh-CN" altLang="en-US" sz="2400" dirty="0">
              <a:latin typeface="Times New Roman" panose="02020603050405020304" pitchFamily="18" charset="0"/>
            </a:endParaRPr>
          </a:p>
          <a:p>
            <a:r>
              <a:rPr lang="zh-CN" altLang="en-US" sz="2400" dirty="0">
                <a:latin typeface="Times New Roman" panose="02020603050405020304" pitchFamily="18" charset="0"/>
              </a:rPr>
              <a:t>　　列次态真值表时，首先列出激励函数（此例</a:t>
            </a: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J</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 = K</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 = 1</a:t>
            </a:r>
            <a:r>
              <a:rPr lang="zh-CN" altLang="en-US" sz="2400" dirty="0">
                <a:latin typeface="Times New Roman" panose="02020603050405020304" pitchFamily="18" charset="0"/>
              </a:rPr>
              <a:t>；</a:t>
            </a: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J</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 = K</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 = x</a:t>
            </a:r>
            <a:r>
              <a:rPr lang="en-US" altLang="zh-CN" sz="2400">
                <a:latin typeface="Times New Roman" panose="02020603050405020304" pitchFamily="18" charset="0"/>
              </a:rPr>
              <a:t>⊕</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）的真值表，然后根据现态和激励函数值以及相应触发器的功能表填出每一组输入和现态取值下的次态。</a:t>
            </a:r>
            <a:endParaRPr lang="zh-CN" altLang="en-US" dirty="0">
              <a:latin typeface="Arial" panose="020B0604020202020204" pitchFamily="34" charset="0"/>
            </a:endParaRPr>
          </a:p>
        </p:txBody>
      </p:sp>
      <p:grpSp>
        <p:nvGrpSpPr>
          <p:cNvPr id="100354" name="组合 100353"/>
          <p:cNvGrpSpPr/>
          <p:nvPr/>
        </p:nvGrpSpPr>
        <p:grpSpPr>
          <a:xfrm>
            <a:off x="539750" y="2519363"/>
            <a:ext cx="8001000" cy="4098925"/>
            <a:chOff x="336" y="1488"/>
            <a:chExt cx="5040" cy="2582"/>
          </a:xfrm>
        </p:grpSpPr>
        <p:grpSp>
          <p:nvGrpSpPr>
            <p:cNvPr id="100358" name="组合 100357"/>
            <p:cNvGrpSpPr/>
            <p:nvPr/>
          </p:nvGrpSpPr>
          <p:grpSpPr>
            <a:xfrm>
              <a:off x="4224" y="1728"/>
              <a:ext cx="1152" cy="1659"/>
              <a:chOff x="4608" y="1776"/>
              <a:chExt cx="1152" cy="1659"/>
            </a:xfrm>
          </p:grpSpPr>
          <p:sp>
            <p:nvSpPr>
              <p:cNvPr id="100366" name="直接连接符 100365"/>
              <p:cNvSpPr/>
              <p:nvPr/>
            </p:nvSpPr>
            <p:spPr>
              <a:xfrm>
                <a:off x="4656" y="2160"/>
                <a:ext cx="1104" cy="0"/>
              </a:xfrm>
              <a:prstGeom prst="line">
                <a:avLst/>
              </a:prstGeom>
              <a:ln w="28575" cap="flat" cmpd="sng">
                <a:solidFill>
                  <a:schemeClr val="tx1"/>
                </a:solidFill>
                <a:prstDash val="solid"/>
                <a:headEnd type="none" w="med" len="med"/>
                <a:tailEnd type="none" w="sm" len="lg"/>
              </a:ln>
            </p:spPr>
          </p:sp>
          <p:sp>
            <p:nvSpPr>
              <p:cNvPr id="100365" name="直接连接符 100364"/>
              <p:cNvSpPr/>
              <p:nvPr/>
            </p:nvSpPr>
            <p:spPr>
              <a:xfrm>
                <a:off x="5136" y="1776"/>
                <a:ext cx="0" cy="1632"/>
              </a:xfrm>
              <a:prstGeom prst="line">
                <a:avLst/>
              </a:prstGeom>
              <a:ln w="28575" cap="flat" cmpd="sng">
                <a:solidFill>
                  <a:schemeClr val="tx1"/>
                </a:solidFill>
                <a:prstDash val="solid"/>
                <a:headEnd type="none" w="med" len="med"/>
                <a:tailEnd type="none" w="sm" len="lg"/>
              </a:ln>
            </p:spPr>
          </p:sp>
          <p:sp>
            <p:nvSpPr>
              <p:cNvPr id="100364" name="直接连接符 100363"/>
              <p:cNvSpPr/>
              <p:nvPr/>
            </p:nvSpPr>
            <p:spPr>
              <a:xfrm>
                <a:off x="4608" y="3408"/>
                <a:ext cx="1152" cy="0"/>
              </a:xfrm>
              <a:prstGeom prst="line">
                <a:avLst/>
              </a:prstGeom>
              <a:ln w="28575" cap="flat" cmpd="sng">
                <a:solidFill>
                  <a:schemeClr val="tx1"/>
                </a:solidFill>
                <a:prstDash val="solid"/>
                <a:headEnd type="none" w="med" len="med"/>
                <a:tailEnd type="none" w="sm" len="lg"/>
              </a:ln>
            </p:spPr>
          </p:sp>
          <p:sp>
            <p:nvSpPr>
              <p:cNvPr id="100363" name="文本框 100362"/>
              <p:cNvSpPr txBox="1"/>
              <p:nvPr/>
            </p:nvSpPr>
            <p:spPr>
              <a:xfrm>
                <a:off x="4608" y="1776"/>
                <a:ext cx="480" cy="288"/>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en-US" altLang="zh-CN" sz="2400">
                    <a:latin typeface="Times New Roman" panose="02020603050405020304" pitchFamily="18" charset="0"/>
                    <a:ea typeface="ˎ̥"/>
                  </a:rPr>
                  <a:t>J  K</a:t>
                </a:r>
                <a:endParaRPr lang="en-US" altLang="zh-CN">
                  <a:latin typeface="Arial" panose="020B0604020202020204" pitchFamily="34" charset="0"/>
                </a:endParaRPr>
              </a:p>
            </p:txBody>
          </p:sp>
          <p:sp>
            <p:nvSpPr>
              <p:cNvPr id="100362" name="文本框 100361"/>
              <p:cNvSpPr txBox="1"/>
              <p:nvPr/>
            </p:nvSpPr>
            <p:spPr>
              <a:xfrm>
                <a:off x="5232" y="1776"/>
                <a:ext cx="528" cy="288"/>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Q</a:t>
                </a:r>
                <a:r>
                  <a:rPr lang="en-US" altLang="zh-CN" sz="2400" baseline="30000">
                    <a:latin typeface="Times New Roman" panose="02020603050405020304" pitchFamily="18" charset="0"/>
                    <a:ea typeface="ˎ̥"/>
                  </a:rPr>
                  <a:t>(n+1)</a:t>
                </a:r>
                <a:endParaRPr lang="en-US" altLang="zh-CN">
                  <a:latin typeface="Arial" panose="020B0604020202020204" pitchFamily="34" charset="0"/>
                </a:endParaRPr>
              </a:p>
            </p:txBody>
          </p:sp>
          <p:sp>
            <p:nvSpPr>
              <p:cNvPr id="100361" name="文本框 100360"/>
              <p:cNvSpPr txBox="1"/>
              <p:nvPr/>
            </p:nvSpPr>
            <p:spPr>
              <a:xfrm>
                <a:off x="4704" y="2112"/>
                <a:ext cx="384" cy="1323"/>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0 0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0 1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1 0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1 1</a:t>
                </a:r>
                <a:endParaRPr lang="en-US" altLang="zh-CN">
                  <a:latin typeface="Arial" panose="020B0604020202020204" pitchFamily="34" charset="0"/>
                </a:endParaRPr>
              </a:p>
            </p:txBody>
          </p:sp>
          <p:sp>
            <p:nvSpPr>
              <p:cNvPr id="100360" name="文本框 100359"/>
              <p:cNvSpPr txBox="1"/>
              <p:nvPr/>
            </p:nvSpPr>
            <p:spPr>
              <a:xfrm>
                <a:off x="5232" y="2112"/>
                <a:ext cx="384" cy="1323"/>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en-US" altLang="zh-CN" sz="2400">
                    <a:latin typeface="Times New Roman" panose="02020603050405020304" pitchFamily="18" charset="0"/>
                    <a:ea typeface="ˎ̥"/>
                  </a:rPr>
                  <a:t>Q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  0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  1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  Q</a:t>
                </a:r>
                <a:endParaRPr lang="en-US" altLang="zh-CN">
                  <a:latin typeface="Arial" panose="020B0604020202020204" pitchFamily="34" charset="0"/>
                </a:endParaRPr>
              </a:p>
            </p:txBody>
          </p:sp>
          <p:sp>
            <p:nvSpPr>
              <p:cNvPr id="100359" name="直接连接符 100358"/>
              <p:cNvSpPr/>
              <p:nvPr/>
            </p:nvSpPr>
            <p:spPr>
              <a:xfrm>
                <a:off x="5376" y="3168"/>
                <a:ext cx="192" cy="0"/>
              </a:xfrm>
              <a:prstGeom prst="line">
                <a:avLst/>
              </a:prstGeom>
              <a:ln w="28575" cap="flat" cmpd="sng">
                <a:solidFill>
                  <a:schemeClr val="tx1"/>
                </a:solidFill>
                <a:prstDash val="solid"/>
                <a:headEnd type="none" w="med" len="med"/>
                <a:tailEnd type="none" w="sm" len="lg"/>
              </a:ln>
            </p:spPr>
          </p:sp>
        </p:grpSp>
        <p:pic>
          <p:nvPicPr>
            <p:cNvPr id="100357" name="图片 100356" descr="BIAO5-3c"/>
            <p:cNvPicPr>
              <a:picLocks noChangeAspect="1"/>
            </p:cNvPicPr>
            <p:nvPr/>
          </p:nvPicPr>
          <p:blipFill>
            <a:blip r:embed="rId4">
              <a:lum bright="-100000"/>
            </a:blip>
            <a:stretch>
              <a:fillRect/>
            </a:stretch>
          </p:blipFill>
          <p:spPr>
            <a:xfrm>
              <a:off x="336" y="1488"/>
              <a:ext cx="3504" cy="2110"/>
            </a:xfrm>
            <a:prstGeom prst="rect">
              <a:avLst/>
            </a:prstGeom>
            <a:noFill/>
            <a:ln w="9525">
              <a:noFill/>
            </a:ln>
          </p:spPr>
        </p:pic>
        <p:sp>
          <p:nvSpPr>
            <p:cNvPr id="100356" name="左弧形箭头 100355"/>
            <p:cNvSpPr/>
            <p:nvPr/>
          </p:nvSpPr>
          <p:spPr>
            <a:xfrm rot="-5342091">
              <a:off x="2330" y="2853"/>
              <a:ext cx="328" cy="1921"/>
            </a:xfrm>
            <a:prstGeom prst="curvedRightArrow">
              <a:avLst>
                <a:gd name="adj1" fmla="val 117134"/>
                <a:gd name="adj2" fmla="val 234268"/>
                <a:gd name="adj3" fmla="val 33333"/>
              </a:avLst>
            </a:prstGeom>
            <a:solidFill>
              <a:srgbClr val="6699FF"/>
            </a:solidFill>
            <a:ln w="28575" cap="flat" cmpd="sng">
              <a:solidFill>
                <a:schemeClr val="tx1"/>
              </a:solidFill>
              <a:prstDash val="solid"/>
              <a:miter/>
              <a:headEnd type="none" w="med" len="med"/>
              <a:tailEnd type="none" w="sm" len="lg"/>
            </a:ln>
          </p:spPr>
          <p:txBody>
            <a:bodyPr/>
            <a:p>
              <a:endParaRPr lang="zh-CN" altLang="en-US"/>
            </a:p>
          </p:txBody>
        </p:sp>
        <p:sp>
          <p:nvSpPr>
            <p:cNvPr id="100355" name="上弧形箭头 100354"/>
            <p:cNvSpPr/>
            <p:nvPr/>
          </p:nvSpPr>
          <p:spPr>
            <a:xfrm rot="-11403912">
              <a:off x="3456" y="3600"/>
              <a:ext cx="1424" cy="470"/>
            </a:xfrm>
            <a:prstGeom prst="curvedDownArrow">
              <a:avLst>
                <a:gd name="adj1" fmla="val 60595"/>
                <a:gd name="adj2" fmla="val 121191"/>
                <a:gd name="adj3" fmla="val 33333"/>
              </a:avLst>
            </a:prstGeom>
            <a:solidFill>
              <a:srgbClr val="6699FF"/>
            </a:solidFill>
            <a:ln w="28575" cap="flat" cmpd="sng">
              <a:solidFill>
                <a:schemeClr val="tx1"/>
              </a:solidFill>
              <a:prstDash val="solid"/>
              <a:miter/>
              <a:headEnd type="none" w="med" len="med"/>
              <a:tailEnd type="none" w="sm" len="lg"/>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00367"/>
                                        </p:tgtEl>
                                        <p:attrNameLst>
                                          <p:attrName>style.visibility</p:attrName>
                                        </p:attrNameLst>
                                      </p:cBhvr>
                                      <p:to>
                                        <p:strVal val="visible"/>
                                      </p:to>
                                    </p:set>
                                    <p:animEffect transition="in" filter="checkerboard(down)">
                                      <p:cBhvr>
                                        <p:cTn id="7" dur="500"/>
                                        <p:tgtEl>
                                          <p:spTgt spid="10036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0354"/>
                                        </p:tgtEl>
                                        <p:attrNameLst>
                                          <p:attrName>style.visibility</p:attrName>
                                        </p:attrNameLst>
                                      </p:cBhvr>
                                      <p:to>
                                        <p:strVal val="visible"/>
                                      </p:to>
                                    </p:set>
                                    <p:anim calcmode="lin" valueType="num">
                                      <p:cBhvr additive="base">
                                        <p:cTn id="12" dur="500" fill="hold"/>
                                        <p:tgtEl>
                                          <p:spTgt spid="100354"/>
                                        </p:tgtEl>
                                        <p:attrNameLst>
                                          <p:attrName>ppt_x</p:attrName>
                                        </p:attrNameLst>
                                      </p:cBhvr>
                                      <p:tavLst>
                                        <p:tav tm="0">
                                          <p:val>
                                            <p:strVal val="#ppt_x"/>
                                          </p:val>
                                        </p:tav>
                                        <p:tav tm="100000">
                                          <p:val>
                                            <p:strVal val="#ppt_x"/>
                                          </p:val>
                                        </p:tav>
                                      </p:tavLst>
                                    </p:anim>
                                    <p:anim calcmode="lin" valueType="num">
                                      <p:cBhvr additive="base">
                                        <p:cTn id="13" dur="500" fill="hold"/>
                                        <p:tgtEl>
                                          <p:spTgt spid="10035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9354" name="组合 99353"/>
          <p:cNvGrpSpPr/>
          <p:nvPr/>
        </p:nvGrpSpPr>
        <p:grpSpPr>
          <a:xfrm>
            <a:off x="6350" y="6350"/>
            <a:ext cx="9132888" cy="6845300"/>
            <a:chOff x="0" y="1"/>
            <a:chExt cx="5753" cy="4312"/>
          </a:xfrm>
        </p:grpSpPr>
        <p:sp>
          <p:nvSpPr>
            <p:cNvPr id="99356" name="任意多边形 99355"/>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99355" name="任意多边形 99354"/>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99352" name="矩形 99351"/>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99351" name="图片 99350"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99350" name="图片 99349"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99349" name="图片 99348"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99347" name="矩形 99346"/>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99346" name="文本框 99345"/>
          <p:cNvSpPr txBox="1"/>
          <p:nvPr/>
        </p:nvSpPr>
        <p:spPr>
          <a:xfrm>
            <a:off x="387350" y="808038"/>
            <a:ext cx="8474075" cy="822325"/>
          </a:xfrm>
          <a:prstGeom prst="rect">
            <a:avLst/>
          </a:prstGeom>
          <a:noFill/>
          <a:ln w="9525">
            <a:noFill/>
          </a:ln>
        </p:spPr>
        <p:txBody>
          <a:bodyPr>
            <a:spAutoFit/>
          </a:bodyPr>
          <a:p>
            <a:pPr algn="just"/>
            <a:r>
              <a:rPr lang="zh-CN" altLang="en-US" sz="2400"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3</a:t>
            </a:r>
            <a:r>
              <a:rPr lang="zh-CN" altLang="en-US" sz="2400" b="1" dirty="0">
                <a:solidFill>
                  <a:srgbClr val="000099"/>
                </a:solidFill>
                <a:latin typeface="Times New Roman" panose="02020603050405020304" pitchFamily="18" charset="0"/>
              </a:rPr>
              <a:t>．作出状态表和状态图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根据次态真值表，可作出该电路的状态表和状态图如下。</a:t>
            </a:r>
            <a:endParaRPr lang="zh-CN" altLang="en-US" dirty="0">
              <a:latin typeface="Arial" panose="020B0604020202020204" pitchFamily="34" charset="0"/>
            </a:endParaRPr>
          </a:p>
        </p:txBody>
      </p:sp>
      <p:grpSp>
        <p:nvGrpSpPr>
          <p:cNvPr id="99331" name="组合 99330"/>
          <p:cNvGrpSpPr/>
          <p:nvPr/>
        </p:nvGrpSpPr>
        <p:grpSpPr>
          <a:xfrm>
            <a:off x="844550" y="1833563"/>
            <a:ext cx="3733800" cy="3733800"/>
            <a:chOff x="480" y="1584"/>
            <a:chExt cx="2352" cy="2352"/>
          </a:xfrm>
        </p:grpSpPr>
        <p:sp>
          <p:nvSpPr>
            <p:cNvPr id="99345" name="直接连接符 99344"/>
            <p:cNvSpPr/>
            <p:nvPr/>
          </p:nvSpPr>
          <p:spPr>
            <a:xfrm>
              <a:off x="528" y="1920"/>
              <a:ext cx="2208" cy="0"/>
            </a:xfrm>
            <a:prstGeom prst="line">
              <a:avLst/>
            </a:prstGeom>
            <a:ln w="28575" cap="flat" cmpd="sng">
              <a:solidFill>
                <a:schemeClr val="tx1"/>
              </a:solidFill>
              <a:prstDash val="solid"/>
              <a:headEnd type="none" w="med" len="med"/>
              <a:tailEnd type="none" w="sm" len="lg"/>
            </a:ln>
          </p:spPr>
        </p:sp>
        <p:sp>
          <p:nvSpPr>
            <p:cNvPr id="99344" name="直接连接符 99343"/>
            <p:cNvSpPr/>
            <p:nvPr/>
          </p:nvSpPr>
          <p:spPr>
            <a:xfrm>
              <a:off x="1104" y="1920"/>
              <a:ext cx="0" cy="2016"/>
            </a:xfrm>
            <a:prstGeom prst="line">
              <a:avLst/>
            </a:prstGeom>
            <a:ln w="28575" cap="flat" cmpd="sng">
              <a:solidFill>
                <a:schemeClr val="tx1"/>
              </a:solidFill>
              <a:prstDash val="solid"/>
              <a:headEnd type="none" w="med" len="med"/>
              <a:tailEnd type="none" w="sm" len="lg"/>
            </a:ln>
          </p:spPr>
        </p:sp>
        <p:sp>
          <p:nvSpPr>
            <p:cNvPr id="99343" name="直接连接符 99342"/>
            <p:cNvSpPr/>
            <p:nvPr/>
          </p:nvSpPr>
          <p:spPr>
            <a:xfrm>
              <a:off x="528" y="3936"/>
              <a:ext cx="2256" cy="0"/>
            </a:xfrm>
            <a:prstGeom prst="line">
              <a:avLst/>
            </a:prstGeom>
            <a:ln w="28575" cap="flat" cmpd="sng">
              <a:solidFill>
                <a:schemeClr val="tx1"/>
              </a:solidFill>
              <a:prstDash val="solid"/>
              <a:headEnd type="none" w="med" len="med"/>
              <a:tailEnd type="none" w="sm" len="lg"/>
            </a:ln>
          </p:spPr>
        </p:sp>
        <p:sp>
          <p:nvSpPr>
            <p:cNvPr id="99342" name="直接连接符 99341"/>
            <p:cNvSpPr/>
            <p:nvPr/>
          </p:nvSpPr>
          <p:spPr>
            <a:xfrm>
              <a:off x="1104" y="2304"/>
              <a:ext cx="1632" cy="0"/>
            </a:xfrm>
            <a:prstGeom prst="line">
              <a:avLst/>
            </a:prstGeom>
            <a:ln w="28575" cap="flat" cmpd="sng">
              <a:solidFill>
                <a:schemeClr val="tx1"/>
              </a:solidFill>
              <a:prstDash val="solid"/>
              <a:headEnd type="none" w="med" len="med"/>
              <a:tailEnd type="none" w="sm" len="lg"/>
            </a:ln>
          </p:spPr>
        </p:sp>
        <p:sp>
          <p:nvSpPr>
            <p:cNvPr id="99341" name="直接连接符 99340"/>
            <p:cNvSpPr/>
            <p:nvPr/>
          </p:nvSpPr>
          <p:spPr>
            <a:xfrm>
              <a:off x="528" y="2592"/>
              <a:ext cx="2304" cy="0"/>
            </a:xfrm>
            <a:prstGeom prst="line">
              <a:avLst/>
            </a:prstGeom>
            <a:ln w="28575" cap="flat" cmpd="sng">
              <a:solidFill>
                <a:schemeClr val="tx1"/>
              </a:solidFill>
              <a:prstDash val="solid"/>
              <a:headEnd type="none" w="med" len="med"/>
              <a:tailEnd type="none" w="sm" len="lg"/>
            </a:ln>
          </p:spPr>
        </p:sp>
        <p:sp>
          <p:nvSpPr>
            <p:cNvPr id="99340" name="直接连接符 99339"/>
            <p:cNvSpPr/>
            <p:nvPr/>
          </p:nvSpPr>
          <p:spPr>
            <a:xfrm>
              <a:off x="1920" y="2304"/>
              <a:ext cx="0" cy="1632"/>
            </a:xfrm>
            <a:prstGeom prst="line">
              <a:avLst/>
            </a:prstGeom>
            <a:ln w="28575" cap="flat" cmpd="sng">
              <a:solidFill>
                <a:schemeClr val="tx1"/>
              </a:solidFill>
              <a:prstDash val="solid"/>
              <a:headEnd type="none" w="med" len="med"/>
              <a:tailEnd type="none" w="sm" len="lg"/>
            </a:ln>
          </p:spPr>
        </p:sp>
        <p:sp>
          <p:nvSpPr>
            <p:cNvPr id="99339" name="文本框 99338"/>
            <p:cNvSpPr txBox="1"/>
            <p:nvPr/>
          </p:nvSpPr>
          <p:spPr>
            <a:xfrm>
              <a:off x="480" y="2016"/>
              <a:ext cx="576" cy="518"/>
            </a:xfrm>
            <a:prstGeom prst="rect">
              <a:avLst/>
            </a:prstGeom>
            <a:noFill/>
            <a:ln w="28575">
              <a:noFill/>
            </a:ln>
          </p:spPr>
          <p:txBody>
            <a:bodyPr>
              <a:spAutoFit/>
            </a:bodyPr>
            <a:p>
              <a:pPr>
                <a:spcBef>
                  <a:spcPct val="50000"/>
                </a:spcBef>
              </a:pPr>
              <a:r>
                <a:rPr lang="zh-CN" altLang="en-US" sz="2400" dirty="0">
                  <a:latin typeface="Times New Roman" panose="02020603050405020304" pitchFamily="18" charset="0"/>
                </a:rPr>
                <a:t>现态</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   </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endParaRPr lang="en-US" altLang="zh-CN">
                <a:latin typeface="Arial" panose="020B0604020202020204" pitchFamily="34" charset="0"/>
              </a:endParaRPr>
            </a:p>
          </p:txBody>
        </p:sp>
        <p:sp>
          <p:nvSpPr>
            <p:cNvPr id="99338" name="文本框 99337"/>
            <p:cNvSpPr txBox="1"/>
            <p:nvPr/>
          </p:nvSpPr>
          <p:spPr>
            <a:xfrm>
              <a:off x="1152" y="1968"/>
              <a:ext cx="1536" cy="288"/>
            </a:xfrm>
            <a:prstGeom prst="rect">
              <a:avLst/>
            </a:prstGeom>
            <a:noFill/>
            <a:ln w="28575">
              <a:noFill/>
            </a:ln>
          </p:spPr>
          <p:txBody>
            <a:bodyPr>
              <a:spAutoFit/>
            </a:bodyPr>
            <a:p>
              <a:pPr>
                <a:spcBef>
                  <a:spcPct val="50000"/>
                </a:spcBef>
              </a:pPr>
              <a:r>
                <a:rPr lang="zh-CN" altLang="en-US" sz="2400" dirty="0">
                  <a:latin typeface="Times New Roman" panose="02020603050405020304" pitchFamily="18" charset="0"/>
                </a:rPr>
                <a:t>次态</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en-US" altLang="zh-CN" sz="2400" baseline="30000">
                  <a:latin typeface="Times New Roman" panose="02020603050405020304" pitchFamily="18" charset="0"/>
                  <a:ea typeface="ˎ̥"/>
                </a:rPr>
                <a:t>(n+1)</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r>
                <a:rPr lang="en-US" altLang="zh-CN" sz="2400" baseline="30000">
                  <a:latin typeface="Times New Roman" panose="02020603050405020304" pitchFamily="18" charset="0"/>
                  <a:ea typeface="ˎ̥"/>
                </a:rPr>
                <a:t>(n+1</a:t>
              </a:r>
              <a:r>
                <a:rPr lang="zh-CN" altLang="en-US" sz="2400" baseline="30000" dirty="0">
                  <a:latin typeface="Times New Roman" panose="02020603050405020304" pitchFamily="18" charset="0"/>
                </a:rPr>
                <a:t>）</a:t>
              </a:r>
              <a:endParaRPr lang="zh-CN" altLang="en-US" dirty="0">
                <a:latin typeface="Arial" panose="020B0604020202020204" pitchFamily="34" charset="0"/>
              </a:endParaRPr>
            </a:p>
          </p:txBody>
        </p:sp>
        <p:sp>
          <p:nvSpPr>
            <p:cNvPr id="99337" name="文本框 99336"/>
            <p:cNvSpPr txBox="1"/>
            <p:nvPr/>
          </p:nvSpPr>
          <p:spPr>
            <a:xfrm>
              <a:off x="1152" y="2304"/>
              <a:ext cx="672" cy="288"/>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en-US" altLang="zh-CN" sz="2400">
                  <a:latin typeface="Times New Roman" panose="02020603050405020304" pitchFamily="18" charset="0"/>
                  <a:ea typeface="ˎ̥"/>
                </a:rPr>
                <a:t>X=0</a:t>
              </a:r>
              <a:endParaRPr lang="en-US" altLang="zh-CN">
                <a:latin typeface="Arial" panose="020B0604020202020204" pitchFamily="34" charset="0"/>
              </a:endParaRPr>
            </a:p>
          </p:txBody>
        </p:sp>
        <p:sp>
          <p:nvSpPr>
            <p:cNvPr id="99336" name="文本框 99335"/>
            <p:cNvSpPr txBox="1"/>
            <p:nvPr/>
          </p:nvSpPr>
          <p:spPr>
            <a:xfrm>
              <a:off x="1968" y="2304"/>
              <a:ext cx="672" cy="288"/>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en-US" altLang="zh-CN" sz="2400">
                  <a:latin typeface="Times New Roman" panose="02020603050405020304" pitchFamily="18" charset="0"/>
                  <a:ea typeface="ˎ̥"/>
                </a:rPr>
                <a:t>X=1</a:t>
              </a:r>
              <a:endParaRPr lang="en-US" altLang="zh-CN">
                <a:latin typeface="Arial" panose="020B0604020202020204" pitchFamily="34" charset="0"/>
              </a:endParaRPr>
            </a:p>
          </p:txBody>
        </p:sp>
        <p:sp>
          <p:nvSpPr>
            <p:cNvPr id="99335" name="文本框 99334"/>
            <p:cNvSpPr txBox="1"/>
            <p:nvPr/>
          </p:nvSpPr>
          <p:spPr>
            <a:xfrm>
              <a:off x="528" y="2592"/>
              <a:ext cx="480" cy="1323"/>
            </a:xfrm>
            <a:prstGeom prst="rect">
              <a:avLst/>
            </a:prstGeom>
            <a:noFill/>
            <a:ln w="28575">
              <a:noFill/>
            </a:ln>
          </p:spPr>
          <p:txBody>
            <a:bodyPr>
              <a:spAutoFit/>
            </a:bodyPr>
            <a:p>
              <a:pPr marL="457200" indent="-457200">
                <a:spcBef>
                  <a:spcPct val="50000"/>
                </a:spcBef>
              </a:pPr>
              <a:r>
                <a:rPr lang="en-US" altLang="zh-CN" sz="2400">
                  <a:latin typeface="Times New Roman" panose="02020603050405020304" pitchFamily="18" charset="0"/>
                  <a:ea typeface="ˎ̥"/>
                </a:rPr>
                <a:t>0  0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0  1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1  0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1  1</a:t>
              </a:r>
              <a:endParaRPr lang="en-US" altLang="zh-CN">
                <a:latin typeface="Arial" panose="020B0604020202020204" pitchFamily="34" charset="0"/>
              </a:endParaRPr>
            </a:p>
          </p:txBody>
        </p:sp>
        <p:sp>
          <p:nvSpPr>
            <p:cNvPr id="99334" name="文本框 99333"/>
            <p:cNvSpPr txBox="1"/>
            <p:nvPr/>
          </p:nvSpPr>
          <p:spPr>
            <a:xfrm>
              <a:off x="1296" y="2592"/>
              <a:ext cx="480" cy="1323"/>
            </a:xfrm>
            <a:prstGeom prst="rect">
              <a:avLst/>
            </a:prstGeom>
            <a:noFill/>
            <a:ln w="28575">
              <a:noFill/>
            </a:ln>
          </p:spPr>
          <p:txBody>
            <a:bodyPr>
              <a:spAutoFit/>
            </a:bodyPr>
            <a:p>
              <a:pPr marL="457200" indent="-457200">
                <a:spcBef>
                  <a:spcPct val="50000"/>
                </a:spcBef>
              </a:pPr>
              <a:r>
                <a:rPr lang="en-US" altLang="zh-CN" sz="2400">
                  <a:latin typeface="Times New Roman" panose="02020603050405020304" pitchFamily="18" charset="0"/>
                  <a:ea typeface="ˎ̥"/>
                </a:rPr>
                <a:t>0  1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1  0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1  1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0  0</a:t>
              </a:r>
              <a:endParaRPr lang="en-US" altLang="zh-CN">
                <a:latin typeface="Arial" panose="020B0604020202020204" pitchFamily="34" charset="0"/>
              </a:endParaRPr>
            </a:p>
          </p:txBody>
        </p:sp>
        <p:sp>
          <p:nvSpPr>
            <p:cNvPr id="99333" name="文本框 99332"/>
            <p:cNvSpPr txBox="1"/>
            <p:nvPr/>
          </p:nvSpPr>
          <p:spPr>
            <a:xfrm>
              <a:off x="2064" y="2592"/>
              <a:ext cx="480" cy="1323"/>
            </a:xfrm>
            <a:prstGeom prst="rect">
              <a:avLst/>
            </a:prstGeom>
            <a:noFill/>
            <a:ln w="28575">
              <a:noFill/>
            </a:ln>
          </p:spPr>
          <p:txBody>
            <a:bodyPr>
              <a:spAutoFit/>
            </a:bodyPr>
            <a:p>
              <a:pPr marL="457200" indent="-457200">
                <a:spcBef>
                  <a:spcPct val="50000"/>
                </a:spcBef>
              </a:pPr>
              <a:r>
                <a:rPr lang="en-US" altLang="zh-CN" sz="2400">
                  <a:latin typeface="Times New Roman" panose="02020603050405020304" pitchFamily="18" charset="0"/>
                  <a:ea typeface="ˎ̥"/>
                </a:rPr>
                <a:t>1  1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0  0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0  1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1  0</a:t>
              </a:r>
              <a:endParaRPr lang="en-US" altLang="zh-CN">
                <a:latin typeface="Arial" panose="020B0604020202020204" pitchFamily="34" charset="0"/>
              </a:endParaRPr>
            </a:p>
          </p:txBody>
        </p:sp>
        <p:sp>
          <p:nvSpPr>
            <p:cNvPr id="99332" name="文本框 99331"/>
            <p:cNvSpPr txBox="1"/>
            <p:nvPr/>
          </p:nvSpPr>
          <p:spPr>
            <a:xfrm>
              <a:off x="816" y="1584"/>
              <a:ext cx="1440" cy="288"/>
            </a:xfrm>
            <a:prstGeom prst="rect">
              <a:avLst/>
            </a:prstGeom>
            <a:noFill/>
            <a:ln w="28575">
              <a:noFill/>
            </a:ln>
          </p:spPr>
          <p:txBody>
            <a:bodyPr>
              <a:spAutoFit/>
            </a:bodyPr>
            <a:p>
              <a:pPr>
                <a:spcBef>
                  <a:spcPct val="50000"/>
                </a:spcBef>
              </a:pPr>
              <a:r>
                <a:rPr lang="zh-CN" altLang="en-US" sz="2400" dirty="0">
                  <a:latin typeface="Times New Roman" panose="02020603050405020304" pitchFamily="18" charset="0"/>
                </a:rPr>
                <a:t>　　状态表</a:t>
              </a:r>
              <a:endParaRPr lang="zh-CN" altLang="en-US" dirty="0">
                <a:latin typeface="Arial" panose="020B0604020202020204" pitchFamily="34" charset="0"/>
              </a:endParaRPr>
            </a:p>
          </p:txBody>
        </p:sp>
      </p:grpSp>
      <p:pic>
        <p:nvPicPr>
          <p:cNvPr id="99330" name="图片 99329" descr="TU5-7"/>
          <p:cNvPicPr>
            <a:picLocks noChangeAspect="1"/>
          </p:cNvPicPr>
          <p:nvPr/>
        </p:nvPicPr>
        <p:blipFill>
          <a:blip r:embed="rId4">
            <a:lum bright="-95999"/>
          </a:blip>
          <a:stretch>
            <a:fillRect/>
          </a:stretch>
        </p:blipFill>
        <p:spPr>
          <a:xfrm>
            <a:off x="5111750" y="2062163"/>
            <a:ext cx="3657600" cy="36163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9346"/>
                                        </p:tgtEl>
                                        <p:attrNameLst>
                                          <p:attrName>style.visibility</p:attrName>
                                        </p:attrNameLst>
                                      </p:cBhvr>
                                      <p:to>
                                        <p:strVal val="visible"/>
                                      </p:to>
                                    </p:set>
                                    <p:animEffect transition="in" filter="box(out)">
                                      <p:cBhvr>
                                        <p:cTn id="7" dur="500"/>
                                        <p:tgtEl>
                                          <p:spTgt spid="99346"/>
                                        </p:tgtEl>
                                      </p:cBhvr>
                                    </p:animEffec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99331"/>
                                        </p:tgtEl>
                                        <p:attrNameLst>
                                          <p:attrName>style.visibility</p:attrName>
                                        </p:attrNameLst>
                                      </p:cBhvr>
                                      <p:to>
                                        <p:strVal val="visible"/>
                                      </p:to>
                                    </p:set>
                                    <p:anim calcmode="lin" valueType="num">
                                      <p:cBhvr additive="base">
                                        <p:cTn id="11" dur="500" fill="hold"/>
                                        <p:tgtEl>
                                          <p:spTgt spid="99331"/>
                                        </p:tgtEl>
                                        <p:attrNameLst>
                                          <p:attrName>ppt_x</p:attrName>
                                        </p:attrNameLst>
                                      </p:cBhvr>
                                      <p:tavLst>
                                        <p:tav tm="0">
                                          <p:val>
                                            <p:strVal val="#ppt_x"/>
                                          </p:val>
                                        </p:tav>
                                        <p:tav tm="100000">
                                          <p:val>
                                            <p:strVal val="#ppt_x"/>
                                          </p:val>
                                        </p:tav>
                                      </p:tavLst>
                                    </p:anim>
                                    <p:anim calcmode="lin" valueType="num">
                                      <p:cBhvr additive="base">
                                        <p:cTn id="12" dur="500" fill="hold"/>
                                        <p:tgtEl>
                                          <p:spTgt spid="9933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6" name="chimes.wav"/>
                                        </p:tgtEl>
                                      </p:cMediaNode>
                                    </p:audio>
                                  </p:sub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99330"/>
                                        </p:tgtEl>
                                        <p:attrNameLst>
                                          <p:attrName>style.visibility</p:attrName>
                                        </p:attrNameLst>
                                      </p:cBhvr>
                                      <p:to>
                                        <p:strVal val="visible"/>
                                      </p:to>
                                    </p:set>
                                    <p:anim calcmode="lin" valueType="num">
                                      <p:cBhvr additive="base">
                                        <p:cTn id="16" dur="500" fill="hold"/>
                                        <p:tgtEl>
                                          <p:spTgt spid="99330"/>
                                        </p:tgtEl>
                                        <p:attrNameLst>
                                          <p:attrName>ppt_x</p:attrName>
                                        </p:attrNameLst>
                                      </p:cBhvr>
                                      <p:tavLst>
                                        <p:tav tm="0">
                                          <p:val>
                                            <p:strVal val="1+#ppt_w/2"/>
                                          </p:val>
                                        </p:tav>
                                        <p:tav tm="100000">
                                          <p:val>
                                            <p:strVal val="#ppt_x"/>
                                          </p:val>
                                        </p:tav>
                                      </p:tavLst>
                                    </p:anim>
                                    <p:anim calcmode="lin" valueType="num">
                                      <p:cBhvr additive="base">
                                        <p:cTn id="17" dur="500" fill="hold"/>
                                        <p:tgtEl>
                                          <p:spTgt spid="993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8331" name="组合 98330"/>
          <p:cNvGrpSpPr/>
          <p:nvPr/>
        </p:nvGrpSpPr>
        <p:grpSpPr>
          <a:xfrm>
            <a:off x="6350" y="6350"/>
            <a:ext cx="9132888" cy="6845300"/>
            <a:chOff x="0" y="1"/>
            <a:chExt cx="5753" cy="4312"/>
          </a:xfrm>
        </p:grpSpPr>
        <p:sp>
          <p:nvSpPr>
            <p:cNvPr id="98333" name="任意多边形 98332"/>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98332" name="任意多边形 98331"/>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98329" name="矩形 98328"/>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98328" name="图片 98327"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98327" name="图片 98326"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98326" name="图片 98325"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98324" name="矩形 98323"/>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98323" name="文本框 98322"/>
          <p:cNvSpPr txBox="1"/>
          <p:nvPr/>
        </p:nvSpPr>
        <p:spPr>
          <a:xfrm>
            <a:off x="371475" y="808038"/>
            <a:ext cx="8550275" cy="822325"/>
          </a:xfrm>
          <a:prstGeom prst="rect">
            <a:avLst/>
          </a:prstGeom>
          <a:noFill/>
          <a:ln w="9525">
            <a:noFill/>
          </a:ln>
        </p:spPr>
        <p:txBody>
          <a:bodyPr>
            <a:spAutoFit/>
          </a:bodyPr>
          <a:p>
            <a:pPr algn="just"/>
            <a:r>
              <a:rPr lang="zh-CN" altLang="en-US" sz="2400" dirty="0">
                <a:solidFill>
                  <a:schemeClr val="tx2"/>
                </a:solidFill>
                <a:latin typeface="Times New Roman" panose="02020603050405020304" pitchFamily="18" charset="0"/>
              </a:rPr>
              <a:t>　　</a:t>
            </a:r>
            <a:r>
              <a:rPr lang="en-US" altLang="zh-CN" sz="2400" b="1">
                <a:solidFill>
                  <a:schemeClr val="tx2"/>
                </a:solidFill>
                <a:latin typeface="Times New Roman" panose="02020603050405020304" pitchFamily="18" charset="0"/>
                <a:ea typeface="ˎ̥"/>
              </a:rPr>
              <a:t>4</a:t>
            </a:r>
            <a:r>
              <a:rPr lang="zh-CN" altLang="en-US" sz="2400" b="1" dirty="0">
                <a:solidFill>
                  <a:schemeClr val="tx2"/>
                </a:solidFill>
                <a:latin typeface="Times New Roman" panose="02020603050405020304" pitchFamily="18" charset="0"/>
              </a:rPr>
              <a:t>．描述电路的逻辑功能。 </a:t>
            </a:r>
            <a:endParaRPr lang="zh-CN" altLang="en-US" sz="2400" dirty="0">
              <a:latin typeface="Times New Roman" panose="02020603050405020304" pitchFamily="18" charset="0"/>
              <a:ea typeface="ˎ̥"/>
            </a:endParaRPr>
          </a:p>
          <a:p>
            <a:pPr algn="just"/>
            <a:r>
              <a:rPr lang="zh-CN" altLang="en-US" sz="2400" dirty="0">
                <a:solidFill>
                  <a:schemeClr val="tx2"/>
                </a:solidFill>
                <a:latin typeface="Times New Roman" panose="02020603050405020304" pitchFamily="18" charset="0"/>
              </a:rPr>
              <a:t>　　</a:t>
            </a:r>
            <a:r>
              <a:rPr lang="zh-CN" altLang="en-US" sz="2400" dirty="0">
                <a:latin typeface="Times New Roman" panose="02020603050405020304" pitchFamily="18" charset="0"/>
              </a:rPr>
              <a:t>由状态图可知，该电路是一个</a:t>
            </a:r>
            <a:r>
              <a:rPr lang="en-US" altLang="zh-CN" sz="2400" b="1">
                <a:solidFill>
                  <a:srgbClr val="FF9933"/>
                </a:solidFill>
                <a:latin typeface="Times New Roman" panose="02020603050405020304" pitchFamily="18" charset="0"/>
                <a:ea typeface="ˎ̥"/>
              </a:rPr>
              <a:t>2 </a:t>
            </a:r>
            <a:r>
              <a:rPr lang="zh-CN" altLang="en-US" sz="2400" b="1" dirty="0">
                <a:solidFill>
                  <a:srgbClr val="FF9933"/>
                </a:solidFill>
                <a:latin typeface="Times New Roman" panose="02020603050405020304" pitchFamily="18" charset="0"/>
              </a:rPr>
              <a:t>位二进制数可逆计数器。</a:t>
            </a:r>
            <a:endParaRPr lang="zh-CN" altLang="en-US" dirty="0">
              <a:latin typeface="Arial" panose="020B0604020202020204" pitchFamily="34" charset="0"/>
            </a:endParaRPr>
          </a:p>
        </p:txBody>
      </p:sp>
      <p:grpSp>
        <p:nvGrpSpPr>
          <p:cNvPr id="98315" name="组合 98314"/>
          <p:cNvGrpSpPr/>
          <p:nvPr/>
        </p:nvGrpSpPr>
        <p:grpSpPr>
          <a:xfrm>
            <a:off x="250825" y="2060575"/>
            <a:ext cx="8550275" cy="1406525"/>
            <a:chOff x="192" y="1658"/>
            <a:chExt cx="5386" cy="886"/>
          </a:xfrm>
        </p:grpSpPr>
        <p:sp>
          <p:nvSpPr>
            <p:cNvPr id="98322" name="直接连接符 98321"/>
            <p:cNvSpPr/>
            <p:nvPr/>
          </p:nvSpPr>
          <p:spPr>
            <a:xfrm>
              <a:off x="3945" y="2351"/>
              <a:ext cx="0" cy="193"/>
            </a:xfrm>
            <a:prstGeom prst="line">
              <a:avLst/>
            </a:prstGeom>
            <a:ln w="28575" cap="flat" cmpd="sng">
              <a:solidFill>
                <a:schemeClr val="tx1"/>
              </a:solidFill>
              <a:prstDash val="solid"/>
              <a:headEnd type="none" w="med" len="med"/>
              <a:tailEnd type="none" w="med" len="med"/>
            </a:ln>
          </p:spPr>
        </p:sp>
        <p:sp>
          <p:nvSpPr>
            <p:cNvPr id="98321" name="直接连接符 98320"/>
            <p:cNvSpPr/>
            <p:nvPr/>
          </p:nvSpPr>
          <p:spPr>
            <a:xfrm flipV="1">
              <a:off x="1929" y="2351"/>
              <a:ext cx="0" cy="193"/>
            </a:xfrm>
            <a:prstGeom prst="line">
              <a:avLst/>
            </a:prstGeom>
            <a:ln w="28575" cap="flat" cmpd="sng">
              <a:solidFill>
                <a:schemeClr val="tx1"/>
              </a:solidFill>
              <a:prstDash val="solid"/>
              <a:headEnd type="none" w="med" len="med"/>
              <a:tailEnd type="triangle" w="sm" len="lg"/>
            </a:ln>
          </p:spPr>
        </p:sp>
        <p:sp>
          <p:nvSpPr>
            <p:cNvPr id="98320" name="文本框 98319"/>
            <p:cNvSpPr txBox="1"/>
            <p:nvPr/>
          </p:nvSpPr>
          <p:spPr>
            <a:xfrm>
              <a:off x="192" y="1658"/>
              <a:ext cx="5386" cy="748"/>
            </a:xfrm>
            <a:prstGeom prst="rect">
              <a:avLst/>
            </a:prstGeom>
            <a:noFill/>
            <a:ln w="9525">
              <a:noFill/>
            </a:ln>
          </p:spPr>
          <p:txBody>
            <a:bodyPr>
              <a:spAutoFit/>
            </a:bodyPr>
            <a:p>
              <a:pPr algn="just"/>
              <a:r>
                <a:rPr lang="zh-CN" altLang="en-US" sz="2400" b="1" dirty="0">
                  <a:latin typeface="Times New Roman" panose="02020603050405020304" pitchFamily="18" charset="0"/>
                </a:rPr>
                <a:t>　　</a:t>
              </a:r>
              <a:r>
                <a:rPr lang="zh-CN" altLang="en-US" sz="2400" b="1" dirty="0">
                  <a:solidFill>
                    <a:srgbClr val="CC3300"/>
                  </a:solidFill>
                  <a:latin typeface="Times New Roman" panose="02020603050405020304" pitchFamily="18" charset="0"/>
                </a:rPr>
                <a:t>当输入</a:t>
              </a:r>
              <a:r>
                <a:rPr lang="en-US" altLang="zh-CN" sz="2400" b="1">
                  <a:solidFill>
                    <a:srgbClr val="CC3300"/>
                  </a:solidFill>
                  <a:latin typeface="Times New Roman" panose="02020603050405020304" pitchFamily="18" charset="0"/>
                  <a:ea typeface="ˎ̥"/>
                </a:rPr>
                <a:t>x=0 </a:t>
              </a:r>
              <a:r>
                <a:rPr lang="zh-CN" altLang="en-US" sz="2400" b="1" dirty="0">
                  <a:solidFill>
                    <a:srgbClr val="CC3300"/>
                  </a:solidFill>
                  <a:latin typeface="Times New Roman" panose="02020603050405020304" pitchFamily="18" charset="0"/>
                </a:rPr>
                <a:t>时，可逆计数器进行加</a:t>
              </a:r>
              <a:r>
                <a:rPr lang="en-US" altLang="zh-CN" sz="2400" b="1">
                  <a:solidFill>
                    <a:srgbClr val="CC3300"/>
                  </a:solidFill>
                  <a:latin typeface="Times New Roman" panose="02020603050405020304" pitchFamily="18" charset="0"/>
                  <a:ea typeface="ˎ̥"/>
                </a:rPr>
                <a:t>1</a:t>
              </a:r>
              <a:r>
                <a:rPr lang="zh-CN" altLang="en-US" sz="2400" b="1" dirty="0">
                  <a:solidFill>
                    <a:srgbClr val="CC3300"/>
                  </a:solidFill>
                  <a:latin typeface="Times New Roman" panose="02020603050405020304" pitchFamily="18" charset="0"/>
                </a:rPr>
                <a:t>计数，其计数序列为 </a:t>
              </a:r>
              <a:endParaRPr lang="zh-CN" altLang="en-US" sz="2400" dirty="0">
                <a:latin typeface="Times New Roman" panose="02020603050405020304" pitchFamily="18" charset="0"/>
                <a:ea typeface="ˎ̥"/>
              </a:endParaRPr>
            </a:p>
            <a:p>
              <a:pPr algn="just"/>
              <a:r>
                <a:rPr lang="zh-CN" altLang="en-US" sz="2400" b="1" dirty="0">
                  <a:solidFill>
                    <a:srgbClr val="CC3300"/>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b="1"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00</a:t>
              </a:r>
              <a:r>
                <a:rPr lang="zh-CN" altLang="en-US" sz="2400" b="1"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01</a:t>
              </a:r>
              <a:r>
                <a:rPr lang="zh-CN" altLang="en-US" sz="2400" b="1"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10</a:t>
              </a:r>
              <a:r>
                <a:rPr lang="zh-CN" altLang="en-US" sz="2400" b="1"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11</a:t>
              </a:r>
              <a:endParaRPr lang="en-US" altLang="zh-CN">
                <a:latin typeface="Arial" panose="020B0604020202020204" pitchFamily="34" charset="0"/>
              </a:endParaRPr>
            </a:p>
          </p:txBody>
        </p:sp>
        <p:sp>
          <p:nvSpPr>
            <p:cNvPr id="98319" name="直接连接符 98318"/>
            <p:cNvSpPr/>
            <p:nvPr/>
          </p:nvSpPr>
          <p:spPr>
            <a:xfrm>
              <a:off x="2074" y="2256"/>
              <a:ext cx="432" cy="0"/>
            </a:xfrm>
            <a:prstGeom prst="line">
              <a:avLst/>
            </a:prstGeom>
            <a:ln w="28575" cap="flat" cmpd="sng">
              <a:solidFill>
                <a:schemeClr val="tx1"/>
              </a:solidFill>
              <a:prstDash val="solid"/>
              <a:headEnd type="none" w="med" len="med"/>
              <a:tailEnd type="triangle" w="sm" len="lg"/>
            </a:ln>
          </p:spPr>
        </p:sp>
        <p:sp>
          <p:nvSpPr>
            <p:cNvPr id="98318" name="直接连接符 98317"/>
            <p:cNvSpPr/>
            <p:nvPr/>
          </p:nvSpPr>
          <p:spPr>
            <a:xfrm>
              <a:off x="2794" y="2256"/>
              <a:ext cx="432" cy="0"/>
            </a:xfrm>
            <a:prstGeom prst="line">
              <a:avLst/>
            </a:prstGeom>
            <a:ln w="28575" cap="flat" cmpd="sng">
              <a:solidFill>
                <a:schemeClr val="tx1"/>
              </a:solidFill>
              <a:prstDash val="solid"/>
              <a:headEnd type="none" w="med" len="med"/>
              <a:tailEnd type="triangle" w="sm" len="lg"/>
            </a:ln>
          </p:spPr>
        </p:sp>
        <p:sp>
          <p:nvSpPr>
            <p:cNvPr id="98317" name="直接连接符 98316"/>
            <p:cNvSpPr/>
            <p:nvPr/>
          </p:nvSpPr>
          <p:spPr>
            <a:xfrm>
              <a:off x="3454" y="2256"/>
              <a:ext cx="432" cy="0"/>
            </a:xfrm>
            <a:prstGeom prst="line">
              <a:avLst/>
            </a:prstGeom>
            <a:ln w="28575" cap="flat" cmpd="sng">
              <a:solidFill>
                <a:schemeClr val="tx1"/>
              </a:solidFill>
              <a:prstDash val="solid"/>
              <a:headEnd type="none" w="med" len="med"/>
              <a:tailEnd type="triangle" w="sm" len="lg"/>
            </a:ln>
          </p:spPr>
        </p:sp>
        <p:sp>
          <p:nvSpPr>
            <p:cNvPr id="98316" name="直接连接符 98315"/>
            <p:cNvSpPr/>
            <p:nvPr/>
          </p:nvSpPr>
          <p:spPr>
            <a:xfrm>
              <a:off x="1920" y="2544"/>
              <a:ext cx="2016" cy="0"/>
            </a:xfrm>
            <a:prstGeom prst="line">
              <a:avLst/>
            </a:prstGeom>
            <a:ln w="28575" cap="flat" cmpd="sng">
              <a:solidFill>
                <a:schemeClr val="tx1"/>
              </a:solidFill>
              <a:prstDash val="solid"/>
              <a:headEnd type="none" w="med" len="med"/>
              <a:tailEnd type="none" w="sm" len="lg"/>
            </a:ln>
          </p:spPr>
        </p:sp>
      </p:grpSp>
      <p:grpSp>
        <p:nvGrpSpPr>
          <p:cNvPr id="98307" name="组合 98306"/>
          <p:cNvGrpSpPr/>
          <p:nvPr/>
        </p:nvGrpSpPr>
        <p:grpSpPr>
          <a:xfrm>
            <a:off x="311150" y="3890963"/>
            <a:ext cx="8474075" cy="1025525"/>
            <a:chOff x="230" y="2426"/>
            <a:chExt cx="5338" cy="646"/>
          </a:xfrm>
        </p:grpSpPr>
        <p:sp>
          <p:nvSpPr>
            <p:cNvPr id="98314" name="文本框 98313"/>
            <p:cNvSpPr txBox="1"/>
            <p:nvPr/>
          </p:nvSpPr>
          <p:spPr>
            <a:xfrm>
              <a:off x="230" y="2426"/>
              <a:ext cx="5338" cy="518"/>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zh-CN" altLang="en-US" sz="2400" b="1" dirty="0">
                  <a:solidFill>
                    <a:srgbClr val="CC3300"/>
                  </a:solidFill>
                  <a:latin typeface="Times New Roman" panose="02020603050405020304" pitchFamily="18" charset="0"/>
                </a:rPr>
                <a:t>当输入</a:t>
              </a:r>
              <a:r>
                <a:rPr lang="en-US" altLang="zh-CN" sz="2400" b="1">
                  <a:solidFill>
                    <a:srgbClr val="CC3300"/>
                  </a:solidFill>
                  <a:latin typeface="Times New Roman" panose="02020603050405020304" pitchFamily="18" charset="0"/>
                  <a:ea typeface="ˎ̥"/>
                </a:rPr>
                <a:t>x=1</a:t>
              </a:r>
              <a:r>
                <a:rPr lang="zh-CN" altLang="en-US" sz="2400" b="1" dirty="0">
                  <a:solidFill>
                    <a:srgbClr val="CC3300"/>
                  </a:solidFill>
                  <a:latin typeface="Times New Roman" panose="02020603050405020304" pitchFamily="18" charset="0"/>
                </a:rPr>
                <a:t>时，可逆计数器进行减</a:t>
              </a:r>
              <a:r>
                <a:rPr lang="en-US" altLang="zh-CN" sz="2400" b="1">
                  <a:solidFill>
                    <a:srgbClr val="CC3300"/>
                  </a:solidFill>
                  <a:latin typeface="Times New Roman" panose="02020603050405020304" pitchFamily="18" charset="0"/>
                  <a:ea typeface="ˎ̥"/>
                </a:rPr>
                <a:t>1</a:t>
              </a:r>
              <a:r>
                <a:rPr lang="zh-CN" altLang="en-US" sz="2400" b="1" dirty="0">
                  <a:solidFill>
                    <a:srgbClr val="CC3300"/>
                  </a:solidFill>
                  <a:latin typeface="Times New Roman" panose="02020603050405020304" pitchFamily="18" charset="0"/>
                </a:rPr>
                <a:t>计数，其计数序列为 </a:t>
              </a:r>
              <a:endParaRPr lang="zh-CN" altLang="en-US" sz="2400" dirty="0">
                <a:latin typeface="Times New Roman" panose="02020603050405020304" pitchFamily="18" charset="0"/>
                <a:ea typeface="ˎ̥"/>
              </a:endParaRPr>
            </a:p>
            <a:p>
              <a:pPr algn="just"/>
              <a:r>
                <a:rPr lang="zh-CN" altLang="en-US" sz="2400" b="1"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00</a:t>
              </a:r>
              <a:r>
                <a:rPr lang="zh-CN" altLang="en-US" sz="2400" b="1"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01</a:t>
              </a:r>
              <a:r>
                <a:rPr lang="zh-CN" altLang="en-US" sz="2400" b="1"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10</a:t>
              </a:r>
              <a:r>
                <a:rPr lang="zh-CN" altLang="en-US" sz="2400" b="1"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11</a:t>
              </a:r>
              <a:endParaRPr lang="en-US" altLang="zh-CN">
                <a:latin typeface="Arial" panose="020B0604020202020204" pitchFamily="34" charset="0"/>
              </a:endParaRPr>
            </a:p>
          </p:txBody>
        </p:sp>
        <p:sp>
          <p:nvSpPr>
            <p:cNvPr id="98313" name="直接连接符 98312"/>
            <p:cNvSpPr/>
            <p:nvPr/>
          </p:nvSpPr>
          <p:spPr>
            <a:xfrm flipH="1">
              <a:off x="3456" y="2784"/>
              <a:ext cx="432" cy="0"/>
            </a:xfrm>
            <a:prstGeom prst="line">
              <a:avLst/>
            </a:prstGeom>
            <a:ln w="28575" cap="flat" cmpd="sng">
              <a:solidFill>
                <a:schemeClr val="tx1"/>
              </a:solidFill>
              <a:prstDash val="solid"/>
              <a:headEnd type="none" w="med" len="med"/>
              <a:tailEnd type="triangle" w="sm" len="lg"/>
            </a:ln>
          </p:spPr>
        </p:sp>
        <p:sp>
          <p:nvSpPr>
            <p:cNvPr id="98312" name="直接连接符 98311"/>
            <p:cNvSpPr/>
            <p:nvPr/>
          </p:nvSpPr>
          <p:spPr>
            <a:xfrm flipH="1">
              <a:off x="2112" y="2784"/>
              <a:ext cx="432" cy="0"/>
            </a:xfrm>
            <a:prstGeom prst="line">
              <a:avLst/>
            </a:prstGeom>
            <a:ln w="28575" cap="flat" cmpd="sng">
              <a:solidFill>
                <a:schemeClr val="tx1"/>
              </a:solidFill>
              <a:prstDash val="solid"/>
              <a:headEnd type="none" w="med" len="med"/>
              <a:tailEnd type="triangle" w="sm" len="lg"/>
            </a:ln>
          </p:spPr>
        </p:sp>
        <p:sp>
          <p:nvSpPr>
            <p:cNvPr id="98311" name="直接连接符 98310"/>
            <p:cNvSpPr/>
            <p:nvPr/>
          </p:nvSpPr>
          <p:spPr>
            <a:xfrm flipH="1">
              <a:off x="2784" y="2784"/>
              <a:ext cx="432" cy="0"/>
            </a:xfrm>
            <a:prstGeom prst="line">
              <a:avLst/>
            </a:prstGeom>
            <a:ln w="28575" cap="flat" cmpd="sng">
              <a:solidFill>
                <a:schemeClr val="tx1"/>
              </a:solidFill>
              <a:prstDash val="solid"/>
              <a:headEnd type="none" w="med" len="med"/>
              <a:tailEnd type="triangle" w="sm" len="lg"/>
            </a:ln>
          </p:spPr>
        </p:sp>
        <p:sp>
          <p:nvSpPr>
            <p:cNvPr id="98310" name="直接连接符 98309"/>
            <p:cNvSpPr/>
            <p:nvPr/>
          </p:nvSpPr>
          <p:spPr>
            <a:xfrm>
              <a:off x="2016" y="2880"/>
              <a:ext cx="0" cy="192"/>
            </a:xfrm>
            <a:prstGeom prst="line">
              <a:avLst/>
            </a:prstGeom>
            <a:ln w="28575" cap="flat" cmpd="sng">
              <a:solidFill>
                <a:schemeClr val="tx1"/>
              </a:solidFill>
              <a:prstDash val="solid"/>
              <a:headEnd type="none" w="med" len="med"/>
              <a:tailEnd type="none" w="sm" len="lg"/>
            </a:ln>
          </p:spPr>
        </p:sp>
        <p:sp>
          <p:nvSpPr>
            <p:cNvPr id="98309" name="直接连接符 98308"/>
            <p:cNvSpPr/>
            <p:nvPr/>
          </p:nvSpPr>
          <p:spPr>
            <a:xfrm>
              <a:off x="2016" y="3072"/>
              <a:ext cx="1968" cy="0"/>
            </a:xfrm>
            <a:prstGeom prst="line">
              <a:avLst/>
            </a:prstGeom>
            <a:ln w="28575" cap="flat" cmpd="sng">
              <a:solidFill>
                <a:schemeClr val="tx1"/>
              </a:solidFill>
              <a:prstDash val="solid"/>
              <a:headEnd type="none" w="med" len="med"/>
              <a:tailEnd type="none" w="sm" len="lg"/>
            </a:ln>
          </p:spPr>
        </p:sp>
        <p:sp>
          <p:nvSpPr>
            <p:cNvPr id="98308" name="直接连接符 98307"/>
            <p:cNvSpPr/>
            <p:nvPr/>
          </p:nvSpPr>
          <p:spPr>
            <a:xfrm flipV="1">
              <a:off x="3984" y="2880"/>
              <a:ext cx="0" cy="192"/>
            </a:xfrm>
            <a:prstGeom prst="line">
              <a:avLst/>
            </a:prstGeom>
            <a:ln w="28575" cap="flat" cmpd="sng">
              <a:solidFill>
                <a:schemeClr val="tx1"/>
              </a:solidFill>
              <a:prstDash val="solid"/>
              <a:headEnd type="none" w="med" len="med"/>
              <a:tailEnd type="triangle" w="sm" len="lg"/>
            </a:ln>
          </p:spPr>
        </p:sp>
      </p:grpSp>
      <p:sp>
        <p:nvSpPr>
          <p:cNvPr id="98306" name="文本框 98305"/>
          <p:cNvSpPr txBox="1"/>
          <p:nvPr/>
        </p:nvSpPr>
        <p:spPr>
          <a:xfrm>
            <a:off x="311150" y="5033963"/>
            <a:ext cx="8474075" cy="1552575"/>
          </a:xfrm>
          <a:prstGeom prst="rect">
            <a:avLst/>
          </a:prstGeom>
          <a:noFill/>
          <a:ln w="28575">
            <a:noFill/>
          </a:ln>
        </p:spPr>
        <p:txBody>
          <a:bodyPr>
            <a:spAutoFit/>
          </a:bodyPr>
          <a:p>
            <a:r>
              <a:rPr lang="zh-CN" altLang="en-US" sz="2400" dirty="0">
                <a:latin typeface="Times New Roman" panose="02020603050405020304" pitchFamily="18" charset="0"/>
              </a:rPr>
              <a:t>　　在时序逻辑电路分析中，除了状态图和状态表之外，通常还用到时间图。时间图能较形象、生动地体现时序电路的工作过程，并可和实验观察的波形相比较，是描述时序电路工作特性的一种常用方式。</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23"/>
                                        </p:tgtEl>
                                        <p:attrNameLst>
                                          <p:attrName>style.visibility</p:attrName>
                                        </p:attrNameLst>
                                      </p:cBhvr>
                                      <p:to>
                                        <p:strVal val="visible"/>
                                      </p:to>
                                    </p:set>
                                    <p:anim calcmode="lin" valueType="num">
                                      <p:cBhvr additive="base">
                                        <p:cTn id="7" dur="500" fill="hold"/>
                                        <p:tgtEl>
                                          <p:spTgt spid="98323"/>
                                        </p:tgtEl>
                                        <p:attrNameLst>
                                          <p:attrName>ppt_x</p:attrName>
                                        </p:attrNameLst>
                                      </p:cBhvr>
                                      <p:tavLst>
                                        <p:tav tm="0">
                                          <p:val>
                                            <p:strVal val="0-#ppt_w/2"/>
                                          </p:val>
                                        </p:tav>
                                        <p:tav tm="100000">
                                          <p:val>
                                            <p:strVal val="#ppt_x"/>
                                          </p:val>
                                        </p:tav>
                                      </p:tavLst>
                                    </p:anim>
                                    <p:anim calcmode="lin" valueType="num">
                                      <p:cBhvr additive="base">
                                        <p:cTn id="8" dur="500" fill="hold"/>
                                        <p:tgtEl>
                                          <p:spTgt spid="983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98315"/>
                                        </p:tgtEl>
                                        <p:attrNameLst>
                                          <p:attrName>style.visibility</p:attrName>
                                        </p:attrNameLst>
                                      </p:cBhvr>
                                      <p:to>
                                        <p:strVal val="visible"/>
                                      </p:to>
                                    </p:set>
                                    <p:animEffect transition="in" filter="blinds(horizontal)">
                                      <p:cBhvr>
                                        <p:cTn id="12" dur="500"/>
                                        <p:tgtEl>
                                          <p:spTgt spid="98315"/>
                                        </p:tgtEl>
                                      </p:cBhvr>
                                    </p:animEffect>
                                  </p:childTnLst>
                                  <p:subTnLst>
                                    <p:audio>
                                      <p:cMediaNode>
                                        <p:cTn display="0" masterRel="sameClick">
                                          <p:stCondLst>
                                            <p:cond evt="begin" delay="0">
                                              <p:tn val="10"/>
                                            </p:cond>
                                          </p:stCondLst>
                                          <p:endCondLst>
                                            <p:cond evt="onStopAudio" delay="0">
                                              <p:tgtEl>
                                                <p:sldTgt/>
                                              </p:tgtEl>
                                            </p:cond>
                                          </p:endCondLst>
                                        </p:cTn>
                                        <p:tgtEl>
                                          <p:sndTgt r:embed="rId5" name="chimes.wav"/>
                                        </p:tgtEl>
                                      </p:cMediaNode>
                                    </p:audio>
                                  </p:subTnLst>
                                </p:cTn>
                              </p:par>
                            </p:childTnLst>
                          </p:cTn>
                        </p:par>
                        <p:par>
                          <p:cTn id="13" fill="hold">
                            <p:stCondLst>
                              <p:cond delay="1000"/>
                            </p:stCondLst>
                            <p:childTnLst>
                              <p:par>
                                <p:cTn id="14" presetID="3" presetClass="entr" presetSubtype="10" fill="hold" nodeType="afterEffect">
                                  <p:stCondLst>
                                    <p:cond delay="0"/>
                                  </p:stCondLst>
                                  <p:childTnLst>
                                    <p:set>
                                      <p:cBhvr>
                                        <p:cTn id="15" dur="1" fill="hold">
                                          <p:stCondLst>
                                            <p:cond delay="0"/>
                                          </p:stCondLst>
                                        </p:cTn>
                                        <p:tgtEl>
                                          <p:spTgt spid="98307"/>
                                        </p:tgtEl>
                                        <p:attrNameLst>
                                          <p:attrName>style.visibility</p:attrName>
                                        </p:attrNameLst>
                                      </p:cBhvr>
                                      <p:to>
                                        <p:strVal val="visible"/>
                                      </p:to>
                                    </p:set>
                                    <p:animEffect transition="in" filter="blinds(horizontal)">
                                      <p:cBhvr>
                                        <p:cTn id="16" dur="500"/>
                                        <p:tgtEl>
                                          <p:spTgt spid="9830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98306"/>
                                        </p:tgtEl>
                                        <p:attrNameLst>
                                          <p:attrName>style.visibility</p:attrName>
                                        </p:attrNameLst>
                                      </p:cBhvr>
                                      <p:to>
                                        <p:strVal val="visible"/>
                                      </p:to>
                                    </p:set>
                                    <p:animEffect transition="in" filter="randombar(horizontal)">
                                      <p:cBhvr>
                                        <p:cTn id="21" dur="500"/>
                                        <p:tgtEl>
                                          <p:spTgt spid="98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3" grpId="0"/>
      <p:bldP spid="9830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7292" name="组合 97291"/>
          <p:cNvGrpSpPr/>
          <p:nvPr/>
        </p:nvGrpSpPr>
        <p:grpSpPr>
          <a:xfrm>
            <a:off x="-53975" y="6350"/>
            <a:ext cx="9132888" cy="6845300"/>
            <a:chOff x="0" y="1"/>
            <a:chExt cx="5753" cy="4312"/>
          </a:xfrm>
        </p:grpSpPr>
        <p:sp>
          <p:nvSpPr>
            <p:cNvPr id="97294" name="任意多边形 97293"/>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97293" name="任意多边形 97292"/>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97290" name="矩形 97289"/>
          <p:cNvSpPr/>
          <p:nvPr/>
        </p:nvSpPr>
        <p:spPr>
          <a:xfrm>
            <a:off x="6499225"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97289" name="图片 97288" descr="top"/>
          <p:cNvPicPr>
            <a:picLocks noChangeAspect="1"/>
          </p:cNvPicPr>
          <p:nvPr/>
        </p:nvPicPr>
        <p:blipFill>
          <a:blip r:embed="rId1"/>
          <a:stretch>
            <a:fillRect/>
          </a:stretch>
        </p:blipFill>
        <p:spPr>
          <a:xfrm>
            <a:off x="327025" y="385763"/>
            <a:ext cx="8534400" cy="242887"/>
          </a:xfrm>
          <a:prstGeom prst="rect">
            <a:avLst/>
          </a:prstGeom>
          <a:noFill/>
          <a:ln w="9525">
            <a:noFill/>
          </a:ln>
        </p:spPr>
      </p:pic>
      <p:pic>
        <p:nvPicPr>
          <p:cNvPr id="97288" name="图片 97287" descr="arrow34">
            <a:hlinkClick r:id="" action="ppaction://hlinkshowjump?jump=previousslide"/>
          </p:cNvPr>
          <p:cNvPicPr>
            <a:picLocks noChangeAspect="1"/>
          </p:cNvPicPr>
          <p:nvPr/>
        </p:nvPicPr>
        <p:blipFill>
          <a:blip r:embed="rId2"/>
          <a:stretch>
            <a:fillRect/>
          </a:stretch>
        </p:blipFill>
        <p:spPr>
          <a:xfrm>
            <a:off x="7380288" y="6310313"/>
            <a:ext cx="514350" cy="354012"/>
          </a:xfrm>
          <a:prstGeom prst="rect">
            <a:avLst/>
          </a:prstGeom>
          <a:noFill/>
          <a:ln w="9525">
            <a:noFill/>
          </a:ln>
        </p:spPr>
      </p:pic>
      <p:pic>
        <p:nvPicPr>
          <p:cNvPr id="97287" name="图片 97286" descr="arrow35">
            <a:hlinkClick r:id="" action="ppaction://hlinkshowjump?jump=nextslide"/>
          </p:cNvPr>
          <p:cNvPicPr>
            <a:picLocks noChangeAspect="1"/>
          </p:cNvPicPr>
          <p:nvPr/>
        </p:nvPicPr>
        <p:blipFill>
          <a:blip r:embed="rId3"/>
          <a:stretch>
            <a:fillRect/>
          </a:stretch>
        </p:blipFill>
        <p:spPr>
          <a:xfrm>
            <a:off x="8347075" y="6310313"/>
            <a:ext cx="514350" cy="354012"/>
          </a:xfrm>
          <a:prstGeom prst="rect">
            <a:avLst/>
          </a:prstGeom>
          <a:noFill/>
          <a:ln w="9525">
            <a:noFill/>
          </a:ln>
        </p:spPr>
      </p:pic>
      <p:sp>
        <p:nvSpPr>
          <p:cNvPr id="97285" name="矩形 97284"/>
          <p:cNvSpPr/>
          <p:nvPr/>
        </p:nvSpPr>
        <p:spPr>
          <a:xfrm>
            <a:off x="631825"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97284" name="文本框 97283"/>
          <p:cNvSpPr txBox="1"/>
          <p:nvPr/>
        </p:nvSpPr>
        <p:spPr>
          <a:xfrm>
            <a:off x="250825" y="690563"/>
            <a:ext cx="8474075" cy="1917700"/>
          </a:xfrm>
          <a:prstGeom prst="rect">
            <a:avLst/>
          </a:prstGeom>
          <a:noFill/>
          <a:ln w="28575">
            <a:noFill/>
          </a:ln>
        </p:spPr>
        <p:txBody>
          <a:bodyPr>
            <a:spAutoFit/>
          </a:bodyPr>
          <a:p>
            <a:r>
              <a:rPr lang="zh-CN" altLang="en-US" sz="2400" b="1" dirty="0">
                <a:solidFill>
                  <a:schemeClr val="tx2"/>
                </a:solidFill>
                <a:latin typeface="Times New Roman" panose="02020603050405020304" pitchFamily="18" charset="0"/>
              </a:rPr>
              <a:t>　　</a:t>
            </a:r>
            <a:r>
              <a:rPr lang="zh-CN" altLang="en-US" sz="2400" b="1" dirty="0">
                <a:solidFill>
                  <a:srgbClr val="000099"/>
                </a:solidFill>
                <a:latin typeface="Times New Roman" panose="02020603050405020304" pitchFamily="18" charset="0"/>
              </a:rPr>
              <a:t>作时间图的一般步骤：</a:t>
            </a:r>
            <a:br>
              <a:rPr lang="zh-CN" altLang="en-US" sz="2400" b="1" dirty="0">
                <a:solidFill>
                  <a:srgbClr val="000099"/>
                </a:solidFill>
                <a:latin typeface="Times New Roman" panose="02020603050405020304" pitchFamily="18" charset="0"/>
              </a:rPr>
            </a:br>
            <a:br>
              <a:rPr lang="zh-CN" altLang="en-US" sz="2400" b="1" dirty="0">
                <a:solidFill>
                  <a:srgbClr val="000099"/>
                </a:solidFill>
                <a:latin typeface="Times New Roman" panose="02020603050405020304" pitchFamily="18" charset="0"/>
              </a:rPr>
            </a:br>
            <a:r>
              <a:rPr lang="zh-CN" altLang="en-US" sz="2400" b="1" dirty="0">
                <a:solidFill>
                  <a:srgbClr val="000099"/>
                </a:solidFill>
                <a:latin typeface="Times New Roman" panose="02020603050405020304" pitchFamily="18" charset="0"/>
              </a:rPr>
              <a:t>　　●　假设电路初始状态，并拟定一典型输入序列； </a:t>
            </a:r>
            <a:endParaRPr lang="zh-CN" altLang="en-US" sz="2400" dirty="0">
              <a:latin typeface="Times New Roman" panose="02020603050405020304" pitchFamily="18" charset="0"/>
              <a:ea typeface="ˎ̥"/>
            </a:endParaRPr>
          </a:p>
          <a:p>
            <a:pPr algn="just"/>
            <a:r>
              <a:rPr lang="zh-CN" altLang="en-US" sz="2400" b="1" dirty="0">
                <a:solidFill>
                  <a:srgbClr val="000099"/>
                </a:solidFill>
                <a:latin typeface="Times New Roman" panose="02020603050405020304" pitchFamily="18" charset="0"/>
              </a:rPr>
              <a:t>　　●　作出状态和输出响应序列； </a:t>
            </a:r>
            <a:endParaRPr lang="zh-CN" altLang="en-US" sz="2400" dirty="0">
              <a:latin typeface="Times New Roman" panose="02020603050405020304" pitchFamily="18" charset="0"/>
              <a:ea typeface="ˎ̥"/>
            </a:endParaRPr>
          </a:p>
          <a:p>
            <a:pPr algn="just"/>
            <a:r>
              <a:rPr lang="zh-CN" altLang="en-US" sz="2400" b="1" dirty="0">
                <a:solidFill>
                  <a:srgbClr val="000099"/>
                </a:solidFill>
                <a:latin typeface="Times New Roman" panose="02020603050405020304" pitchFamily="18" charset="0"/>
              </a:rPr>
              <a:t>　　●　根据响应序列画出波形图。</a:t>
            </a:r>
            <a:endParaRPr lang="zh-CN" altLang="en-US" dirty="0">
              <a:latin typeface="Arial" panose="020B0604020202020204" pitchFamily="34" charset="0"/>
            </a:endParaRPr>
          </a:p>
        </p:txBody>
      </p:sp>
      <p:sp>
        <p:nvSpPr>
          <p:cNvPr id="97283" name="文本框 97282"/>
          <p:cNvSpPr txBox="1"/>
          <p:nvPr/>
        </p:nvSpPr>
        <p:spPr>
          <a:xfrm>
            <a:off x="174625" y="2824163"/>
            <a:ext cx="6215063" cy="3378200"/>
          </a:xfrm>
          <a:prstGeom prst="rect">
            <a:avLst/>
          </a:prstGeom>
          <a:noFill/>
          <a:ln w="28575">
            <a:noFill/>
          </a:ln>
        </p:spPr>
        <p:txBody>
          <a:bodyPr>
            <a:spAutoFit/>
          </a:bodyPr>
          <a:p>
            <a:pPr algn="just"/>
            <a:r>
              <a:rPr lang="zh-CN" altLang="en-US" sz="2400" dirty="0">
                <a:latin typeface="Times New Roman" panose="02020603050405020304" pitchFamily="18" charset="0"/>
              </a:rPr>
              <a:t>　　本例设电路的初始状态</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=00,</a:t>
            </a:r>
            <a:r>
              <a:rPr lang="zh-CN" altLang="en-US" sz="2400" dirty="0">
                <a:latin typeface="Times New Roman" panose="02020603050405020304" pitchFamily="18" charset="0"/>
              </a:rPr>
              <a:t>输入</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为电平信号，典型输入序列为</a:t>
            </a:r>
            <a:r>
              <a:rPr lang="en-US" altLang="zh-CN" sz="2400">
                <a:latin typeface="Times New Roman" panose="02020603050405020304" pitchFamily="18" charset="0"/>
                <a:ea typeface="ˎ̥"/>
              </a:rPr>
              <a:t>111100000</a:t>
            </a:r>
            <a:r>
              <a:rPr lang="zh-CN" altLang="en-US" sz="2400" dirty="0">
                <a:latin typeface="Times New Roman" panose="02020603050405020304" pitchFamily="18" charset="0"/>
              </a:rPr>
              <a:t>，根据状态图可作出电路的状态响应序列如下： </a:t>
            </a:r>
            <a:endParaRPr lang="zh-CN" altLang="en-US" sz="2400" dirty="0">
              <a:latin typeface="Times New Roman" panose="02020603050405020304" pitchFamily="18" charset="0"/>
              <a:ea typeface="ˎ̥"/>
            </a:endParaRPr>
          </a:p>
          <a:p>
            <a:pPr algn="just"/>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CP:</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2</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3</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4</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5</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6</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7</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8</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9</a:t>
            </a:r>
            <a:r>
              <a:rPr lang="zh-CN" altLang="en-US" sz="2400" b="1">
                <a:latin typeface="Times New Roman" panose="02020603050405020304" pitchFamily="18" charset="0"/>
              </a:rPr>
              <a:t> </a:t>
            </a:r>
            <a:endParaRPr lang="zh-CN" altLang="en-US" sz="2400">
              <a:latin typeface="Times New Roman" panose="02020603050405020304" pitchFamily="18" charset="0"/>
              <a:ea typeface="ˎ̥"/>
            </a:endParaRPr>
          </a:p>
          <a:p>
            <a:pPr algn="just"/>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x :</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a:latin typeface="Times New Roman" panose="02020603050405020304" pitchFamily="18" charset="0"/>
              </a:rPr>
              <a:t> </a:t>
            </a:r>
            <a:endParaRPr lang="zh-CN" altLang="en-US" sz="2400">
              <a:latin typeface="Times New Roman" panose="02020603050405020304" pitchFamily="18" charset="0"/>
              <a:ea typeface="ˎ̥"/>
            </a:endParaRPr>
          </a:p>
          <a:p>
            <a:pPr algn="just"/>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y</a:t>
            </a:r>
            <a:r>
              <a:rPr lang="en-US" altLang="zh-CN" sz="2400" b="1" baseline="-25000">
                <a:latin typeface="Times New Roman" panose="02020603050405020304" pitchFamily="18" charset="0"/>
                <a:ea typeface="ˎ̥"/>
              </a:rPr>
              <a:t>2 </a:t>
            </a:r>
            <a:r>
              <a:rPr lang="en-US" altLang="zh-CN" sz="2400" b="1">
                <a:latin typeface="Times New Roman" panose="02020603050405020304" pitchFamily="18" charset="0"/>
                <a:ea typeface="ˎ̥"/>
              </a:rPr>
              <a:t>:</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a:latin typeface="Times New Roman" panose="02020603050405020304" pitchFamily="18" charset="0"/>
              </a:rPr>
              <a:t> </a:t>
            </a:r>
            <a:endParaRPr lang="zh-CN" altLang="en-US" sz="2400">
              <a:latin typeface="Times New Roman" panose="02020603050405020304" pitchFamily="18" charset="0"/>
              <a:ea typeface="ˎ̥"/>
            </a:endParaRPr>
          </a:p>
          <a:p>
            <a:pPr algn="just"/>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y</a:t>
            </a:r>
            <a:r>
              <a:rPr lang="en-US" altLang="zh-CN" sz="2400" b="1" baseline="-25000">
                <a:latin typeface="Times New Roman" panose="02020603050405020304" pitchFamily="18" charset="0"/>
                <a:ea typeface="ˎ̥"/>
              </a:rPr>
              <a:t>1 </a:t>
            </a:r>
            <a:r>
              <a:rPr lang="en-US" altLang="zh-CN" sz="2400" b="1">
                <a:latin typeface="Times New Roman" panose="02020603050405020304" pitchFamily="18" charset="0"/>
                <a:ea typeface="ˎ̥"/>
              </a:rPr>
              <a:t>:</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a:latin typeface="Times New Roman" panose="02020603050405020304" pitchFamily="18" charset="0"/>
              </a:rPr>
              <a:t></a:t>
            </a:r>
            <a:r>
              <a:rPr lang="zh-CN" altLang="en-US" sz="2400" b="1">
                <a:latin typeface="Times New Roman" panose="02020603050405020304" pitchFamily="18" charset="0"/>
                <a:ea typeface="ˎ̥"/>
              </a:rPr>
              <a:t> </a:t>
            </a:r>
            <a:endParaRPr lang="zh-CN" altLang="en-US" sz="2400">
              <a:latin typeface="Times New Roman" panose="02020603050405020304" pitchFamily="18" charset="0"/>
              <a:ea typeface="ˎ̥"/>
            </a:endParaRPr>
          </a:p>
          <a:p>
            <a:pPr algn="just"/>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y</a:t>
            </a:r>
            <a:r>
              <a:rPr lang="en-US" altLang="zh-CN" sz="2400" b="1" baseline="-25000">
                <a:latin typeface="Times New Roman" panose="02020603050405020304" pitchFamily="18" charset="0"/>
                <a:ea typeface="ˎ̥"/>
              </a:rPr>
              <a:t>2</a:t>
            </a:r>
            <a:r>
              <a:rPr lang="en-US" altLang="zh-CN" sz="2400" b="1" baseline="30000">
                <a:latin typeface="Times New Roman" panose="02020603050405020304" pitchFamily="18" charset="0"/>
                <a:ea typeface="ˎ̥"/>
              </a:rPr>
              <a:t>(n+1)</a:t>
            </a:r>
            <a:r>
              <a:rPr lang="en-US" altLang="zh-CN" sz="2400" b="1">
                <a:latin typeface="Times New Roman" panose="02020603050405020304" pitchFamily="18" charset="0"/>
                <a:ea typeface="ˎ̥"/>
              </a:rPr>
              <a:t>: 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a:latin typeface="Times New Roman" panose="02020603050405020304" pitchFamily="18" charset="0"/>
              </a:rPr>
              <a:t> </a:t>
            </a:r>
            <a:endParaRPr lang="zh-CN" altLang="en-US" sz="2400">
              <a:latin typeface="Times New Roman" panose="02020603050405020304" pitchFamily="18" charset="0"/>
              <a:ea typeface="ˎ̥"/>
            </a:endParaRPr>
          </a:p>
          <a:p>
            <a:pPr algn="just"/>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y</a:t>
            </a:r>
            <a:r>
              <a:rPr lang="en-US" altLang="zh-CN" sz="2400" b="1" baseline="-25000">
                <a:latin typeface="Times New Roman" panose="02020603050405020304" pitchFamily="18" charset="0"/>
                <a:ea typeface="ˎ̥"/>
              </a:rPr>
              <a:t>1</a:t>
            </a:r>
            <a:r>
              <a:rPr lang="en-US" altLang="zh-CN" sz="2400" b="1" baseline="30000">
                <a:latin typeface="Times New Roman" panose="02020603050405020304" pitchFamily="18" charset="0"/>
                <a:ea typeface="ˎ̥"/>
              </a:rPr>
              <a:t>(n+1)</a:t>
            </a:r>
            <a:r>
              <a:rPr lang="en-US" altLang="zh-CN" sz="2400" b="1">
                <a:latin typeface="Times New Roman" panose="02020603050405020304" pitchFamily="18" charset="0"/>
                <a:ea typeface="ˎ̥"/>
              </a:rPr>
              <a:t>: 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endParaRPr lang="en-US" altLang="zh-CN">
              <a:latin typeface="Arial" panose="020B0604020202020204" pitchFamily="34" charset="0"/>
            </a:endParaRPr>
          </a:p>
        </p:txBody>
      </p:sp>
      <p:pic>
        <p:nvPicPr>
          <p:cNvPr id="97282" name="图片 97281" descr="TU5-7"/>
          <p:cNvPicPr>
            <a:picLocks noChangeAspect="1"/>
          </p:cNvPicPr>
          <p:nvPr/>
        </p:nvPicPr>
        <p:blipFill>
          <a:blip r:embed="rId4">
            <a:lum bright="-100000"/>
          </a:blip>
          <a:stretch>
            <a:fillRect/>
          </a:stretch>
        </p:blipFill>
        <p:spPr>
          <a:xfrm>
            <a:off x="5768975" y="2290763"/>
            <a:ext cx="3429000" cy="3429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animEffect transition="in" filter="slide(fromBottom)">
                                      <p:cBhvr>
                                        <p:cTn id="7" dur="500"/>
                                        <p:tgtEl>
                                          <p:spTgt spid="9728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7283"/>
                                        </p:tgtEl>
                                        <p:attrNameLst>
                                          <p:attrName>style.visibility</p:attrName>
                                        </p:attrNameLst>
                                      </p:cBhvr>
                                      <p:to>
                                        <p:strVal val="visible"/>
                                      </p:to>
                                    </p:set>
                                    <p:animEffect transition="in" filter="box(out)">
                                      <p:cBhvr>
                                        <p:cTn id="12" dur="500"/>
                                        <p:tgtEl>
                                          <p:spTgt spid="97283"/>
                                        </p:tgtEl>
                                      </p:cBhvr>
                                    </p:animEffect>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97282"/>
                                        </p:tgtEl>
                                        <p:attrNameLst>
                                          <p:attrName>style.visibility</p:attrName>
                                        </p:attrNameLst>
                                      </p:cBhvr>
                                      <p:to>
                                        <p:strVal val="visible"/>
                                      </p:to>
                                    </p:set>
                                    <p:anim calcmode="lin" valueType="num">
                                      <p:cBhvr additive="base">
                                        <p:cTn id="16" dur="500" fill="hold"/>
                                        <p:tgtEl>
                                          <p:spTgt spid="97282"/>
                                        </p:tgtEl>
                                        <p:attrNameLst>
                                          <p:attrName>ppt_x</p:attrName>
                                        </p:attrNameLst>
                                      </p:cBhvr>
                                      <p:tavLst>
                                        <p:tav tm="0">
                                          <p:val>
                                            <p:strVal val="1+#ppt_w/2"/>
                                          </p:val>
                                        </p:tav>
                                        <p:tav tm="100000">
                                          <p:val>
                                            <p:strVal val="#ppt_x"/>
                                          </p:val>
                                        </p:tav>
                                      </p:tavLst>
                                    </p:anim>
                                    <p:anim calcmode="lin" valueType="num">
                                      <p:cBhvr additive="base">
                                        <p:cTn id="17" dur="500" fill="hold"/>
                                        <p:tgtEl>
                                          <p:spTgt spid="972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P spid="9728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6269" name="组合 96268"/>
          <p:cNvGrpSpPr/>
          <p:nvPr/>
        </p:nvGrpSpPr>
        <p:grpSpPr>
          <a:xfrm>
            <a:off x="6350" y="6350"/>
            <a:ext cx="9132888" cy="6845300"/>
            <a:chOff x="0" y="1"/>
            <a:chExt cx="5753" cy="4312"/>
          </a:xfrm>
        </p:grpSpPr>
        <p:sp>
          <p:nvSpPr>
            <p:cNvPr id="96271" name="任意多边形 96270"/>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96270" name="任意多边形 96269"/>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96267" name="矩形 96266"/>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96266" name="图片 96265"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96265" name="图片 96264"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96264" name="图片 96263"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96262" name="矩形 96261"/>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96261" name="文本框 96260"/>
          <p:cNvSpPr txBox="1"/>
          <p:nvPr/>
        </p:nvSpPr>
        <p:spPr>
          <a:xfrm>
            <a:off x="463550" y="1223963"/>
            <a:ext cx="3978275" cy="2282825"/>
          </a:xfrm>
          <a:prstGeom prst="rect">
            <a:avLst/>
          </a:prstGeom>
          <a:noFill/>
          <a:ln w="28575">
            <a:noFill/>
          </a:ln>
        </p:spPr>
        <p:txBody>
          <a:bodyPr>
            <a:spAutoFit/>
          </a:bodyPr>
          <a:p>
            <a:pPr algn="just"/>
            <a:r>
              <a:rPr lang="zh-CN" altLang="en-US" sz="2400" dirty="0">
                <a:latin typeface="Times New Roman" panose="02020603050405020304" pitchFamily="18" charset="0"/>
              </a:rPr>
              <a:t>　　根据状态响应序列，可作出时间图如下图所示。由于前一个时钟脉冲的次态即为后一个时钟脉冲的现态，所以，时间图中可以将现态和次态共用一个波形表示。</a:t>
            </a:r>
            <a:endParaRPr lang="zh-CN" altLang="en-US" dirty="0">
              <a:latin typeface="Arial" panose="020B0604020202020204" pitchFamily="34" charset="0"/>
            </a:endParaRPr>
          </a:p>
        </p:txBody>
      </p:sp>
      <p:pic>
        <p:nvPicPr>
          <p:cNvPr id="96260" name="图片 96259" descr="TU5-8"/>
          <p:cNvPicPr>
            <a:picLocks noChangeAspect="1"/>
          </p:cNvPicPr>
          <p:nvPr/>
        </p:nvPicPr>
        <p:blipFill>
          <a:blip r:embed="rId4">
            <a:lum bright="-100000"/>
          </a:blip>
          <a:stretch>
            <a:fillRect/>
          </a:stretch>
        </p:blipFill>
        <p:spPr>
          <a:xfrm>
            <a:off x="1149350" y="3967163"/>
            <a:ext cx="5943600" cy="2592387"/>
          </a:xfrm>
          <a:prstGeom prst="rect">
            <a:avLst/>
          </a:prstGeom>
          <a:noFill/>
          <a:ln w="9525">
            <a:noFill/>
          </a:ln>
        </p:spPr>
      </p:pic>
      <p:sp>
        <p:nvSpPr>
          <p:cNvPr id="96259" name="文本框 96258"/>
          <p:cNvSpPr txBox="1"/>
          <p:nvPr/>
        </p:nvSpPr>
        <p:spPr>
          <a:xfrm>
            <a:off x="4433888" y="1300163"/>
            <a:ext cx="4495800" cy="1920875"/>
          </a:xfrm>
          <a:prstGeom prst="rect">
            <a:avLst/>
          </a:prstGeom>
          <a:noFill/>
          <a:ln w="28575">
            <a:noFill/>
          </a:ln>
        </p:spPr>
        <p:txBody>
          <a:bodyPr>
            <a:spAutoFit/>
          </a:bodyPr>
          <a:p>
            <a:pPr algn="just"/>
            <a:r>
              <a:rPr lang="en-US" altLang="zh-CN" sz="2000" b="1">
                <a:latin typeface="Times New Roman" panose="02020603050405020304" pitchFamily="18" charset="0"/>
                <a:ea typeface="ˎ̥"/>
              </a:rPr>
              <a:t>CP:   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2</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3</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4</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5</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6</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7</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8</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9</a:t>
            </a:r>
            <a:r>
              <a:rPr lang="zh-CN" altLang="en-US" sz="2000" b="1">
                <a:latin typeface="Times New Roman" panose="02020603050405020304" pitchFamily="18" charset="0"/>
              </a:rPr>
              <a:t> </a:t>
            </a:r>
            <a:endParaRPr lang="zh-CN" altLang="en-US" sz="2400">
              <a:latin typeface="Times New Roman" panose="02020603050405020304" pitchFamily="18" charset="0"/>
              <a:ea typeface="ˎ̥"/>
            </a:endParaRPr>
          </a:p>
          <a:p>
            <a:pPr algn="just"/>
            <a:r>
              <a:rPr lang="en-US" altLang="zh-CN" sz="2000" b="1">
                <a:latin typeface="Times New Roman" panose="02020603050405020304" pitchFamily="18" charset="0"/>
                <a:ea typeface="ˎ̥"/>
              </a:rPr>
              <a:t>x :   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a:latin typeface="Times New Roman" panose="02020603050405020304" pitchFamily="18" charset="0"/>
              </a:rPr>
              <a:t> </a:t>
            </a:r>
            <a:endParaRPr lang="zh-CN" altLang="en-US" sz="2400">
              <a:latin typeface="Times New Roman" panose="02020603050405020304" pitchFamily="18" charset="0"/>
              <a:ea typeface="ˎ̥"/>
            </a:endParaRPr>
          </a:p>
          <a:p>
            <a:pPr algn="just"/>
            <a:r>
              <a:rPr lang="en-US" altLang="zh-CN" sz="2000" b="1">
                <a:latin typeface="Times New Roman" panose="02020603050405020304" pitchFamily="18" charset="0"/>
                <a:ea typeface="ˎ̥"/>
              </a:rPr>
              <a:t>y</a:t>
            </a:r>
            <a:r>
              <a:rPr lang="en-US" altLang="zh-CN" sz="2000" b="1" baseline="-25000">
                <a:latin typeface="Times New Roman" panose="02020603050405020304" pitchFamily="18" charset="0"/>
                <a:ea typeface="ˎ̥"/>
              </a:rPr>
              <a:t>2 </a:t>
            </a:r>
            <a:r>
              <a:rPr lang="en-US" altLang="zh-CN" sz="2000" b="1">
                <a:latin typeface="Times New Roman" panose="02020603050405020304" pitchFamily="18" charset="0"/>
                <a:ea typeface="ˎ̥"/>
              </a:rPr>
              <a:t>:   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a:latin typeface="Times New Roman" panose="02020603050405020304" pitchFamily="18" charset="0"/>
              </a:rPr>
              <a:t> </a:t>
            </a:r>
            <a:endParaRPr lang="zh-CN" altLang="en-US" sz="2400">
              <a:latin typeface="Times New Roman" panose="02020603050405020304" pitchFamily="18" charset="0"/>
              <a:ea typeface="ˎ̥"/>
            </a:endParaRPr>
          </a:p>
          <a:p>
            <a:pPr algn="just"/>
            <a:r>
              <a:rPr lang="en-US" altLang="zh-CN" sz="2000" b="1">
                <a:latin typeface="Times New Roman" panose="02020603050405020304" pitchFamily="18" charset="0"/>
                <a:ea typeface="ˎ̥"/>
              </a:rPr>
              <a:t>y</a:t>
            </a:r>
            <a:r>
              <a:rPr lang="en-US" altLang="zh-CN" sz="2000" b="1" baseline="-25000">
                <a:latin typeface="Times New Roman" panose="02020603050405020304" pitchFamily="18" charset="0"/>
                <a:ea typeface="ˎ̥"/>
              </a:rPr>
              <a:t>1 </a:t>
            </a:r>
            <a:r>
              <a:rPr lang="en-US" altLang="zh-CN" sz="2000" b="1">
                <a:latin typeface="Times New Roman" panose="02020603050405020304" pitchFamily="18" charset="0"/>
                <a:ea typeface="ˎ̥"/>
              </a:rPr>
              <a:t>:   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a:latin typeface="Times New Roman" panose="02020603050405020304" pitchFamily="18" charset="0"/>
              </a:rPr>
              <a:t></a:t>
            </a:r>
            <a:r>
              <a:rPr lang="zh-CN" altLang="en-US" sz="2000" b="1">
                <a:latin typeface="Times New Roman" panose="02020603050405020304" pitchFamily="18" charset="0"/>
                <a:ea typeface="ˎ̥"/>
              </a:rPr>
              <a:t> </a:t>
            </a:r>
            <a:endParaRPr lang="zh-CN" altLang="en-US" sz="2400">
              <a:latin typeface="Times New Roman" panose="02020603050405020304" pitchFamily="18" charset="0"/>
              <a:ea typeface="ˎ̥"/>
            </a:endParaRPr>
          </a:p>
          <a:p>
            <a:pPr algn="just"/>
            <a:r>
              <a:rPr lang="en-US" altLang="zh-CN" sz="2000" b="1">
                <a:latin typeface="Times New Roman" panose="02020603050405020304" pitchFamily="18" charset="0"/>
                <a:ea typeface="ˎ̥"/>
              </a:rPr>
              <a:t>y</a:t>
            </a:r>
            <a:r>
              <a:rPr lang="en-US" altLang="zh-CN" sz="2000" b="1" baseline="-25000">
                <a:latin typeface="Times New Roman" panose="02020603050405020304" pitchFamily="18" charset="0"/>
                <a:ea typeface="ˎ̥"/>
              </a:rPr>
              <a:t>2</a:t>
            </a:r>
            <a:r>
              <a:rPr lang="en-US" altLang="zh-CN" sz="2000" b="1" baseline="30000">
                <a:latin typeface="Times New Roman" panose="02020603050405020304" pitchFamily="18" charset="0"/>
                <a:ea typeface="ˎ̥"/>
              </a:rPr>
              <a:t>(n+1)</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a:latin typeface="Times New Roman" panose="02020603050405020304" pitchFamily="18" charset="0"/>
              </a:rPr>
              <a:t> </a:t>
            </a:r>
            <a:endParaRPr lang="zh-CN" altLang="en-US" sz="2400">
              <a:latin typeface="Times New Roman" panose="02020603050405020304" pitchFamily="18" charset="0"/>
              <a:ea typeface="ˎ̥"/>
            </a:endParaRPr>
          </a:p>
          <a:p>
            <a:pPr algn="just"/>
            <a:r>
              <a:rPr lang="en-US" altLang="zh-CN" sz="2000" b="1">
                <a:latin typeface="Times New Roman" panose="02020603050405020304" pitchFamily="18" charset="0"/>
                <a:ea typeface="ˎ̥"/>
              </a:rPr>
              <a:t>y</a:t>
            </a:r>
            <a:r>
              <a:rPr lang="en-US" altLang="zh-CN" sz="2000" b="1" baseline="-25000">
                <a:latin typeface="Times New Roman" panose="02020603050405020304" pitchFamily="18" charset="0"/>
                <a:ea typeface="ˎ̥"/>
              </a:rPr>
              <a:t>1</a:t>
            </a:r>
            <a:r>
              <a:rPr lang="en-US" altLang="zh-CN" sz="2000" b="1" baseline="30000">
                <a:latin typeface="Times New Roman" panose="02020603050405020304" pitchFamily="18" charset="0"/>
                <a:ea typeface="ˎ̥"/>
              </a:rPr>
              <a:t>(n+1)</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0</a:t>
            </a:r>
            <a:r>
              <a:rPr lang="zh-CN" altLang="en-US" sz="2000" b="1" dirty="0">
                <a:latin typeface="Times New Roman" panose="02020603050405020304" pitchFamily="18" charset="0"/>
              </a:rPr>
              <a:t>　</a:t>
            </a:r>
            <a:r>
              <a:rPr lang="en-US" altLang="zh-CN" sz="2000" b="1">
                <a:latin typeface="Times New Roman" panose="02020603050405020304" pitchFamily="18" charset="0"/>
                <a:ea typeface="ˎ̥"/>
              </a:rPr>
              <a:t>1</a:t>
            </a:r>
            <a:r>
              <a:rPr lang="en-US" altLang="zh-CN" sz="2000">
                <a:latin typeface="Times New Roman" panose="02020603050405020304" pitchFamily="18" charset="0"/>
              </a:rPr>
              <a:t> </a:t>
            </a:r>
            <a:endParaRPr lang="en-US" altLang="zh-CN">
              <a:latin typeface="Arial" panose="020B0604020202020204" pitchFamily="34" charset="0"/>
            </a:endParaRPr>
          </a:p>
        </p:txBody>
      </p:sp>
      <p:sp>
        <p:nvSpPr>
          <p:cNvPr id="96258" name="燕尾形箭头 96257"/>
          <p:cNvSpPr/>
          <p:nvPr/>
        </p:nvSpPr>
        <p:spPr>
          <a:xfrm rot="-14494794">
            <a:off x="5454650" y="3471863"/>
            <a:ext cx="838200" cy="457200"/>
          </a:xfrm>
          <a:prstGeom prst="notchedRightArrow">
            <a:avLst>
              <a:gd name="adj1" fmla="val 50000"/>
              <a:gd name="adj2" fmla="val 45833"/>
            </a:avLst>
          </a:prstGeom>
          <a:solidFill>
            <a:srgbClr val="6699FF"/>
          </a:solidFill>
          <a:ln w="28575" cap="flat" cmpd="sng">
            <a:solidFill>
              <a:schemeClr val="tx1"/>
            </a:solidFill>
            <a:prstDash val="solid"/>
            <a:miter/>
            <a:headEnd type="none" w="med" len="med"/>
            <a:tailEnd type="none" w="sm"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6261"/>
                                        </p:tgtEl>
                                        <p:attrNameLst>
                                          <p:attrName>style.visibility</p:attrName>
                                        </p:attrNameLst>
                                      </p:cBhvr>
                                      <p:to>
                                        <p:strVal val="visible"/>
                                      </p:to>
                                    </p:set>
                                    <p:animEffect transition="in" filter="barn(outHorizontal)">
                                      <p:cBhvr>
                                        <p:cTn id="7" dur="500"/>
                                        <p:tgtEl>
                                          <p:spTgt spid="96261"/>
                                        </p:tgtEl>
                                      </p:cBhvr>
                                    </p:animEffec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96259"/>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96258"/>
                                        </p:tgtEl>
                                        <p:attrNameLst>
                                          <p:attrName>style.visibility</p:attrName>
                                        </p:attrNameLst>
                                      </p:cBhvr>
                                      <p:to>
                                        <p:strVal val="visible"/>
                                      </p:to>
                                    </p:se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96260"/>
                                        </p:tgtEl>
                                        <p:attrNameLst>
                                          <p:attrName>style.visibility</p:attrName>
                                        </p:attrNameLst>
                                      </p:cBhvr>
                                      <p:to>
                                        <p:strVal val="visible"/>
                                      </p:to>
                                    </p:set>
                                    <p:animEffect transition="in" filter="dissolve">
                                      <p:cBhvr>
                                        <p:cTn id="17" dur="500"/>
                                        <p:tgtEl>
                                          <p:spTgt spid="96260"/>
                                        </p:tgtEl>
                                      </p:cBhvr>
                                    </p:animEffect>
                                  </p:childTnLst>
                                  <p:subTnLst>
                                    <p:audio>
                                      <p:cMediaNode>
                                        <p:cTn display="0" masterRel="sameClick">
                                          <p:stCondLst>
                                            <p:cond evt="begin" delay="0">
                                              <p:tn val="15"/>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p:bldP spid="962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5246" name="组合 95245"/>
          <p:cNvGrpSpPr/>
          <p:nvPr/>
        </p:nvGrpSpPr>
        <p:grpSpPr>
          <a:xfrm>
            <a:off x="6350" y="6350"/>
            <a:ext cx="9132888" cy="6845300"/>
            <a:chOff x="0" y="1"/>
            <a:chExt cx="5753" cy="4312"/>
          </a:xfrm>
        </p:grpSpPr>
        <p:sp>
          <p:nvSpPr>
            <p:cNvPr id="95248" name="任意多边形 95247"/>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95247" name="任意多边形 95246"/>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95244" name="矩形 95243"/>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95243" name="图片 95242"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95242" name="图片 95241"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95241" name="图片 95240"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95239" name="矩形 95238"/>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95238" name="文本框 95237"/>
          <p:cNvSpPr txBox="1"/>
          <p:nvPr/>
        </p:nvSpPr>
        <p:spPr>
          <a:xfrm>
            <a:off x="996950" y="808038"/>
            <a:ext cx="5213350" cy="457200"/>
          </a:xfrm>
          <a:prstGeom prst="rect">
            <a:avLst/>
          </a:prstGeom>
          <a:noFill/>
          <a:ln w="28575">
            <a:noFill/>
          </a:ln>
        </p:spPr>
        <p:txBody>
          <a:bodyPr wrap="none" anchor="t">
            <a:spAutoFit/>
          </a:bodyPr>
          <a:p>
            <a:r>
              <a:rPr lang="zh-CN" altLang="en-US" sz="2400" b="1" dirty="0">
                <a:solidFill>
                  <a:srgbClr val="FF3300"/>
                </a:solidFill>
                <a:latin typeface="Times New Roman" panose="02020603050405020304" pitchFamily="18" charset="0"/>
              </a:rPr>
              <a:t>例</a:t>
            </a:r>
            <a:r>
              <a:rPr lang="en-US" altLang="zh-CN" sz="2400" b="1">
                <a:solidFill>
                  <a:srgbClr val="FF3300"/>
                </a:solidFill>
                <a:latin typeface="Times New Roman" panose="02020603050405020304" pitchFamily="18" charset="0"/>
                <a:ea typeface="ˎ̥"/>
              </a:rPr>
              <a:t>2</a:t>
            </a:r>
            <a:r>
              <a:rPr lang="zh-CN" altLang="en-US" sz="2400" dirty="0">
                <a:latin typeface="Times New Roman" panose="02020603050405020304" pitchFamily="18" charset="0"/>
              </a:rPr>
              <a:t>　分析下图所示的同步时序电路。</a:t>
            </a:r>
            <a:endParaRPr lang="zh-CN" altLang="en-US" dirty="0">
              <a:latin typeface="Arial" panose="020B0604020202020204" pitchFamily="34" charset="0"/>
            </a:endParaRPr>
          </a:p>
        </p:txBody>
      </p:sp>
      <p:sp>
        <p:nvSpPr>
          <p:cNvPr id="95237" name="文本框 95236"/>
          <p:cNvSpPr txBox="1"/>
          <p:nvPr/>
        </p:nvSpPr>
        <p:spPr>
          <a:xfrm>
            <a:off x="6330950" y="1681163"/>
            <a:ext cx="2438400" cy="2647950"/>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zh-CN" altLang="en-US" sz="2400" b="1" dirty="0">
                <a:solidFill>
                  <a:srgbClr val="FF3300"/>
                </a:solidFill>
                <a:latin typeface="Times New Roman" panose="02020603050405020304" pitchFamily="18" charset="0"/>
              </a:rPr>
              <a:t>解　</a:t>
            </a:r>
            <a:r>
              <a:rPr lang="zh-CN" altLang="en-US" sz="2400" dirty="0">
                <a:latin typeface="Times New Roman" panose="02020603050405020304" pitchFamily="18" charset="0"/>
              </a:rPr>
              <a:t>该电路有一个输入</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和一个输出</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。输出</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与输入</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及电路状态均有直接联系，因此属于</a:t>
            </a:r>
            <a:r>
              <a:rPr lang="en-US" altLang="zh-CN" sz="2400">
                <a:latin typeface="Times New Roman" panose="02020603050405020304" pitchFamily="18" charset="0"/>
                <a:ea typeface="ˎ̥"/>
              </a:rPr>
              <a:t>Mealy</a:t>
            </a:r>
            <a:r>
              <a:rPr lang="zh-CN" altLang="en-US" sz="2400" dirty="0">
                <a:latin typeface="Times New Roman" panose="02020603050405020304" pitchFamily="18" charset="0"/>
              </a:rPr>
              <a:t>型。</a:t>
            </a:r>
            <a:endParaRPr lang="zh-CN" altLang="en-US" dirty="0">
              <a:latin typeface="Arial" panose="020B0604020202020204" pitchFamily="34" charset="0"/>
            </a:endParaRPr>
          </a:p>
        </p:txBody>
      </p:sp>
      <p:sp>
        <p:nvSpPr>
          <p:cNvPr id="95236" name="文本框 95235"/>
          <p:cNvSpPr txBox="1"/>
          <p:nvPr/>
        </p:nvSpPr>
        <p:spPr>
          <a:xfrm>
            <a:off x="463550" y="4500563"/>
            <a:ext cx="6553200" cy="457200"/>
          </a:xfrm>
          <a:prstGeom prst="rect">
            <a:avLst/>
          </a:prstGeom>
          <a:noFill/>
          <a:ln w="28575">
            <a:noFill/>
          </a:ln>
        </p:spPr>
        <p:txBody>
          <a:bodyPr>
            <a:spAutoFit/>
          </a:bodyPr>
          <a:p>
            <a:pPr algn="just"/>
            <a:r>
              <a:rPr lang="zh-CN" altLang="en-US" sz="2400"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1</a:t>
            </a:r>
            <a:r>
              <a:rPr lang="zh-CN" altLang="en-US" sz="2400" b="1" dirty="0">
                <a:solidFill>
                  <a:srgbClr val="CC3300"/>
                </a:solidFill>
                <a:latin typeface="Times New Roman" panose="02020603050405020304" pitchFamily="18" charset="0"/>
              </a:rPr>
              <a:t>．写出输出函数和激励函数的表达式</a:t>
            </a:r>
            <a:r>
              <a:rPr lang="zh-CN" altLang="en-US" sz="2400" dirty="0">
                <a:latin typeface="Times New Roman" panose="02020603050405020304" pitchFamily="18" charset="0"/>
                <a:ea typeface="ˎ̥"/>
              </a:rPr>
              <a:t>        </a:t>
            </a:r>
            <a:endParaRPr lang="zh-CN" altLang="en-US" dirty="0">
              <a:latin typeface="Arial" panose="020B0604020202020204" pitchFamily="34" charset="0"/>
            </a:endParaRPr>
          </a:p>
        </p:txBody>
      </p:sp>
      <p:graphicFrame>
        <p:nvGraphicFramePr>
          <p:cNvPr id="95235" name="对象 95234"/>
          <p:cNvGraphicFramePr/>
          <p:nvPr/>
        </p:nvGraphicFramePr>
        <p:xfrm>
          <a:off x="1895475" y="4867275"/>
          <a:ext cx="3581400" cy="1785938"/>
        </p:xfrm>
        <a:graphic>
          <a:graphicData uri="http://schemas.openxmlformats.org/presentationml/2006/ole">
            <mc:AlternateContent xmlns:mc="http://schemas.openxmlformats.org/markup-compatibility/2006">
              <mc:Choice xmlns:v="urn:schemas-microsoft-com:vml" Requires="v">
                <p:oleObj spid="_x0000_s3076" name="" r:id="rId4" imgW="1397000" imgH="736600" progId="Equation.3">
                  <p:embed/>
                </p:oleObj>
              </mc:Choice>
              <mc:Fallback>
                <p:oleObj name="" r:id="rId4" imgW="1397000" imgH="736600" progId="Equation.3">
                  <p:embed/>
                  <p:pic>
                    <p:nvPicPr>
                      <p:cNvPr id="0" name="图片 3075"/>
                      <p:cNvPicPr/>
                      <p:nvPr/>
                    </p:nvPicPr>
                    <p:blipFill>
                      <a:blip r:embed="rId5">
                        <a:lum bright="-100000"/>
                      </a:blip>
                      <a:stretch>
                        <a:fillRect/>
                      </a:stretch>
                    </p:blipFill>
                    <p:spPr>
                      <a:xfrm>
                        <a:off x="1895475" y="4867275"/>
                        <a:ext cx="3581400" cy="1785938"/>
                      </a:xfrm>
                      <a:prstGeom prst="rect">
                        <a:avLst/>
                      </a:prstGeom>
                      <a:noFill/>
                      <a:ln w="38100">
                        <a:noFill/>
                        <a:miter/>
                      </a:ln>
                    </p:spPr>
                  </p:pic>
                </p:oleObj>
              </mc:Fallback>
            </mc:AlternateContent>
          </a:graphicData>
        </a:graphic>
      </p:graphicFrame>
      <p:pic>
        <p:nvPicPr>
          <p:cNvPr id="95234" name="图片 95233" descr="TU5-9"/>
          <p:cNvPicPr>
            <a:picLocks noChangeAspect="1"/>
          </p:cNvPicPr>
          <p:nvPr/>
        </p:nvPicPr>
        <p:blipFill>
          <a:blip r:embed="rId6">
            <a:lum bright="-100000"/>
          </a:blip>
          <a:stretch>
            <a:fillRect/>
          </a:stretch>
        </p:blipFill>
        <p:spPr>
          <a:xfrm>
            <a:off x="1225550" y="1604963"/>
            <a:ext cx="4572000" cy="24860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5238"/>
                                        </p:tgtEl>
                                        <p:attrNameLst>
                                          <p:attrName>style.visibility</p:attrName>
                                        </p:attrNameLst>
                                      </p:cBhvr>
                                      <p:to>
                                        <p:strVal val="visible"/>
                                      </p:to>
                                    </p:set>
                                    <p:animEffect transition="in" filter="slide(fromBottom)">
                                      <p:cBhvr>
                                        <p:cTn id="7" dur="500"/>
                                        <p:tgtEl>
                                          <p:spTgt spid="95238"/>
                                        </p:tgtEl>
                                      </p:cBhvr>
                                    </p:animEffect>
                                  </p:childTnLst>
                                  <p:subTnLst>
                                    <p:audio>
                                      <p:cMediaNode>
                                        <p:cTn display="0" masterRel="sameClick">
                                          <p:stCondLst>
                                            <p:cond evt="begin" delay="0">
                                              <p:tn val="5"/>
                                            </p:cond>
                                          </p:stCondLst>
                                          <p:endCondLst>
                                            <p:cond evt="onStopAudio" delay="0">
                                              <p:tgtEl>
                                                <p:sldTgt/>
                                              </p:tgtEl>
                                            </p:cond>
                                          </p:endCondLst>
                                        </p:cTn>
                                        <p:tgtEl>
                                          <p:sndTgt r:embed="rId7" name="projctor.wav"/>
                                        </p:tgtEl>
                                      </p:cMediaNode>
                                    </p:audio>
                                  </p:subTnLst>
                                </p:cTn>
                              </p:par>
                            </p:childTnLst>
                          </p:cTn>
                        </p:par>
                        <p:par>
                          <p:cTn id="8" fill="hold">
                            <p:stCondLst>
                              <p:cond delay="500"/>
                            </p:stCondLst>
                            <p:childTnLst>
                              <p:par>
                                <p:cTn id="9" presetID="15" presetClass="entr" presetSubtype="0" fill="hold" nodeType="afterEffect">
                                  <p:stCondLst>
                                    <p:cond delay="0"/>
                                  </p:stCondLst>
                                  <p:childTnLst>
                                    <p:set>
                                      <p:cBhvr>
                                        <p:cTn id="10" dur="1" fill="hold">
                                          <p:stCondLst>
                                            <p:cond delay="0"/>
                                          </p:stCondLst>
                                        </p:cTn>
                                        <p:tgtEl>
                                          <p:spTgt spid="95234"/>
                                        </p:tgtEl>
                                        <p:attrNameLst>
                                          <p:attrName>style.visibility</p:attrName>
                                        </p:attrNameLst>
                                      </p:cBhvr>
                                      <p:to>
                                        <p:strVal val="visible"/>
                                      </p:to>
                                    </p:set>
                                    <p:anim calcmode="lin" valueType="num">
                                      <p:cBhvr>
                                        <p:cTn id="11" dur="1000" fill="hold"/>
                                        <p:tgtEl>
                                          <p:spTgt spid="95234"/>
                                        </p:tgtEl>
                                        <p:attrNameLst>
                                          <p:attrName>ppt_w</p:attrName>
                                        </p:attrNameLst>
                                      </p:cBhvr>
                                      <p:tavLst>
                                        <p:tav tm="0">
                                          <p:val>
                                            <p:fltVal val="0.000000"/>
                                          </p:val>
                                        </p:tav>
                                        <p:tav tm="100000">
                                          <p:val>
                                            <p:strVal val="#ppt_w"/>
                                          </p:val>
                                        </p:tav>
                                      </p:tavLst>
                                    </p:anim>
                                    <p:anim calcmode="lin" valueType="num">
                                      <p:cBhvr>
                                        <p:cTn id="12" dur="1000" fill="hold"/>
                                        <p:tgtEl>
                                          <p:spTgt spid="95234"/>
                                        </p:tgtEl>
                                        <p:attrNameLst>
                                          <p:attrName>ppt_h</p:attrName>
                                        </p:attrNameLst>
                                      </p:cBhvr>
                                      <p:tavLst>
                                        <p:tav tm="0">
                                          <p:val>
                                            <p:fltVal val="0.000000"/>
                                          </p:val>
                                        </p:tav>
                                        <p:tav tm="100000">
                                          <p:val>
                                            <p:strVal val="#ppt_h"/>
                                          </p:val>
                                        </p:tav>
                                      </p:tavLst>
                                    </p:anim>
                                    <p:anim calcmode="lin" valueType="num">
                                      <p:cBhvr>
                                        <p:cTn id="13" dur="1000" fill="hold"/>
                                        <p:tgtEl>
                                          <p:spTgt spid="95234"/>
                                        </p:tgtEl>
                                        <p:attrNameLst>
                                          <p:attrName>ppt_x</p:attrName>
                                        </p:attrNameLst>
                                      </p:cBhvr>
                                      <p:tavLst>
                                        <p:tav tm="0" fmla="#ppt_x+(cos(-2*pi*(1-$))*-#ppt_x-sin(-2*pi*(1-$))*(1-#ppt_y))*(1-$)">
                                          <p:val>
                                            <p:fltVal val="0.000000"/>
                                          </p:val>
                                        </p:tav>
                                        <p:tav tm="100000">
                                          <p:val>
                                            <p:fltVal val="1.000000"/>
                                          </p:val>
                                        </p:tav>
                                      </p:tavLst>
                                    </p:anim>
                                    <p:anim calcmode="lin" valueType="num">
                                      <p:cBhvr>
                                        <p:cTn id="14" dur="1000" fill="hold"/>
                                        <p:tgtEl>
                                          <p:spTgt spid="95234"/>
                                        </p:tgtEl>
                                        <p:attrNameLst>
                                          <p:attrName>ppt_y</p:attrName>
                                        </p:attrNameLst>
                                      </p:cBhvr>
                                      <p:tavLst>
                                        <p:tav tm="0" fmla="#ppt_y+(sin(-2*pi*(1-$))*-#ppt_x+cos(-2*pi*(1-$))*(1-#ppt_y))*(1-$)">
                                          <p:val>
                                            <p:fltVal val="0.000000"/>
                                          </p:val>
                                        </p:tav>
                                        <p:tav tm="100000">
                                          <p:val>
                                            <p:fltVal val="1.000000"/>
                                          </p:val>
                                        </p:tav>
                                      </p:tavLst>
                                    </p:anim>
                                  </p:childTnLst>
                                  <p:subTnLst>
                                    <p:audio>
                                      <p:cMediaNode>
                                        <p:cTn display="0" masterRel="sameClick">
                                          <p:stCondLst>
                                            <p:cond evt="begin" delay="0">
                                              <p:tn val="9"/>
                                            </p:cond>
                                          </p:stCondLst>
                                          <p:endCondLst>
                                            <p:cond evt="onStopAudio" delay="0">
                                              <p:tgtEl>
                                                <p:sldTgt/>
                                              </p:tgtEl>
                                            </p:cond>
                                          </p:endCondLst>
                                        </p:cTn>
                                        <p:tgtEl>
                                          <p:sndTgt r:embed="rId8" name="chimes.wav"/>
                                        </p:tgtEl>
                                      </p:cMediaNode>
                                    </p:audio>
                                  </p:sub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95237"/>
                                        </p:tgtEl>
                                        <p:attrNameLst>
                                          <p:attrName>style.visibility</p:attrName>
                                        </p:attrNameLst>
                                      </p:cBhvr>
                                      <p:to>
                                        <p:strVal val="visible"/>
                                      </p:to>
                                    </p:set>
                                    <p:animEffect transition="in" filter="strips(downRight)">
                                      <p:cBhvr>
                                        <p:cTn id="19" dur="500"/>
                                        <p:tgtEl>
                                          <p:spTgt spid="95237"/>
                                        </p:tgtEl>
                                      </p:cBhvr>
                                    </p:animEffect>
                                  </p:childTnLst>
                                  <p:subTnLst>
                                    <p:audio>
                                      <p:cMediaNode>
                                        <p:cTn display="0" masterRel="sameClick">
                                          <p:stCondLst>
                                            <p:cond evt="begin" delay="0">
                                              <p:tn val="17"/>
                                            </p:cond>
                                          </p:stCondLst>
                                          <p:endCondLst>
                                            <p:cond evt="onStopAudio" delay="0">
                                              <p:tgtEl>
                                                <p:sldTgt/>
                                              </p:tgtEl>
                                            </p:cond>
                                          </p:endCondLst>
                                        </p:cTn>
                                        <p:tgtEl>
                                          <p:sndTgt r:embed="rId7" name="projctor.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6" fill="hold" grpId="0" nodeType="clickEffect">
                                  <p:stCondLst>
                                    <p:cond delay="0"/>
                                  </p:stCondLst>
                                  <p:childTnLst>
                                    <p:set>
                                      <p:cBhvr>
                                        <p:cTn id="23" dur="1" fill="hold">
                                          <p:stCondLst>
                                            <p:cond delay="0"/>
                                          </p:stCondLst>
                                        </p:cTn>
                                        <p:tgtEl>
                                          <p:spTgt spid="95236"/>
                                        </p:tgtEl>
                                        <p:attrNameLst>
                                          <p:attrName>style.visibility</p:attrName>
                                        </p:attrNameLst>
                                      </p:cBhvr>
                                      <p:to>
                                        <p:strVal val="visible"/>
                                      </p:to>
                                    </p:set>
                                    <p:anim calcmode="lin" valueType="num">
                                      <p:cBhvr additive="base">
                                        <p:cTn id="24" dur="500" fill="hold"/>
                                        <p:tgtEl>
                                          <p:spTgt spid="95236"/>
                                        </p:tgtEl>
                                        <p:attrNameLst>
                                          <p:attrName>ppt_x</p:attrName>
                                        </p:attrNameLst>
                                      </p:cBhvr>
                                      <p:tavLst>
                                        <p:tav tm="0">
                                          <p:val>
                                            <p:strVal val="1+#ppt_w/2"/>
                                          </p:val>
                                        </p:tav>
                                        <p:tav tm="100000">
                                          <p:val>
                                            <p:strVal val="#ppt_x"/>
                                          </p:val>
                                        </p:tav>
                                      </p:tavLst>
                                    </p:anim>
                                    <p:anim calcmode="lin" valueType="num">
                                      <p:cBhvr additive="base">
                                        <p:cTn id="25" dur="500" fill="hold"/>
                                        <p:tgtEl>
                                          <p:spTgt spid="95236"/>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95235"/>
                                        </p:tgtEl>
                                        <p:attrNameLst>
                                          <p:attrName>style.visibility</p:attrName>
                                        </p:attrNameLst>
                                      </p:cBhvr>
                                      <p:to>
                                        <p:strVal val="visible"/>
                                      </p:to>
                                    </p:set>
                                    <p:animEffect transition="in" filter="wipe(up)">
                                      <p:cBhvr>
                                        <p:cTn id="29" dur="500"/>
                                        <p:tgtEl>
                                          <p:spTgt spid="9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p:bldP spid="95237" grpId="0"/>
      <p:bldP spid="952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4220" name="组合 94219"/>
          <p:cNvGrpSpPr/>
          <p:nvPr/>
        </p:nvGrpSpPr>
        <p:grpSpPr>
          <a:xfrm>
            <a:off x="6350" y="6350"/>
            <a:ext cx="9132888" cy="6845300"/>
            <a:chOff x="0" y="1"/>
            <a:chExt cx="5753" cy="4312"/>
          </a:xfrm>
        </p:grpSpPr>
        <p:sp>
          <p:nvSpPr>
            <p:cNvPr id="94222" name="任意多边形 94221"/>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94221" name="任意多边形 94220"/>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94218" name="矩形 94217"/>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94217" name="图片 94216"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94216" name="图片 94215"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94215" name="图片 94214"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94213" name="矩形 94212"/>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94212" name="文本框 94211"/>
          <p:cNvSpPr txBox="1"/>
          <p:nvPr/>
        </p:nvSpPr>
        <p:spPr>
          <a:xfrm>
            <a:off x="463550" y="766763"/>
            <a:ext cx="8458200" cy="1187450"/>
          </a:xfrm>
          <a:prstGeom prst="rect">
            <a:avLst/>
          </a:prstGeom>
          <a:noFill/>
          <a:ln w="28575">
            <a:noFill/>
          </a:ln>
        </p:spPr>
        <p:txBody>
          <a:bodyPr>
            <a:spAutoFit/>
          </a:bodyPr>
          <a:p>
            <a:pPr algn="just"/>
            <a:r>
              <a:rPr lang="zh-CN" altLang="en-US" sz="2400"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2. </a:t>
            </a:r>
            <a:r>
              <a:rPr lang="zh-CN" altLang="en-US" sz="2400" b="1" dirty="0">
                <a:solidFill>
                  <a:srgbClr val="CC3300"/>
                </a:solidFill>
                <a:latin typeface="Times New Roman" panose="02020603050405020304" pitchFamily="18" charset="0"/>
              </a:rPr>
              <a:t>列出电路次态真值表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根据激励函数表达式和</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触发器的功能表，可作出该电路的次态真值表如下表所示。</a:t>
            </a:r>
            <a:endParaRPr lang="zh-CN" altLang="en-US" dirty="0">
              <a:latin typeface="Arial" panose="020B0604020202020204" pitchFamily="34" charset="0"/>
            </a:endParaRPr>
          </a:p>
        </p:txBody>
      </p:sp>
      <p:pic>
        <p:nvPicPr>
          <p:cNvPr id="94211" name="图片 94210" descr="BIAO5-5c"/>
          <p:cNvPicPr>
            <a:picLocks noChangeAspect="1"/>
          </p:cNvPicPr>
          <p:nvPr/>
        </p:nvPicPr>
        <p:blipFill>
          <a:blip r:embed="rId4">
            <a:lum bright="-100000"/>
          </a:blip>
          <a:stretch>
            <a:fillRect/>
          </a:stretch>
        </p:blipFill>
        <p:spPr>
          <a:xfrm>
            <a:off x="401638" y="2138363"/>
            <a:ext cx="5867400" cy="3722687"/>
          </a:xfrm>
          <a:prstGeom prst="rect">
            <a:avLst/>
          </a:prstGeom>
          <a:noFill/>
          <a:ln w="9525">
            <a:noFill/>
          </a:ln>
        </p:spPr>
      </p:pic>
      <p:graphicFrame>
        <p:nvGraphicFramePr>
          <p:cNvPr id="94210" name="对象 94209"/>
          <p:cNvGraphicFramePr/>
          <p:nvPr/>
        </p:nvGraphicFramePr>
        <p:xfrm>
          <a:off x="6018213" y="3205163"/>
          <a:ext cx="2895600" cy="1444625"/>
        </p:xfrm>
        <a:graphic>
          <a:graphicData uri="http://schemas.openxmlformats.org/presentationml/2006/ole">
            <mc:AlternateContent xmlns:mc="http://schemas.openxmlformats.org/markup-compatibility/2006">
              <mc:Choice xmlns:v="urn:schemas-microsoft-com:vml" Requires="v">
                <p:oleObj spid="_x0000_s3077" name="" r:id="rId5" imgW="1397000" imgH="736600" progId="Equation.3">
                  <p:embed/>
                </p:oleObj>
              </mc:Choice>
              <mc:Fallback>
                <p:oleObj name="" r:id="rId5" imgW="1397000" imgH="736600" progId="Equation.3">
                  <p:embed/>
                  <p:pic>
                    <p:nvPicPr>
                      <p:cNvPr id="0" name="图片 3076"/>
                      <p:cNvPicPr/>
                      <p:nvPr/>
                    </p:nvPicPr>
                    <p:blipFill>
                      <a:blip r:embed="rId6">
                        <a:lum bright="-100000"/>
                      </a:blip>
                      <a:stretch>
                        <a:fillRect/>
                      </a:stretch>
                    </p:blipFill>
                    <p:spPr>
                      <a:xfrm>
                        <a:off x="6018213" y="3205163"/>
                        <a:ext cx="2895600" cy="14446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slide(fromBottom)">
                                      <p:cBhvr>
                                        <p:cTn id="7" dur="500"/>
                                        <p:tgtEl>
                                          <p:spTgt spid="94212"/>
                                        </p:tgtEl>
                                      </p:cBhvr>
                                    </p:animEffect>
                                  </p:childTnLst>
                                  <p:subTnLst>
                                    <p:audio>
                                      <p:cMediaNode>
                                        <p:cTn display="0" masterRel="sameClick">
                                          <p:stCondLst>
                                            <p:cond evt="begin" delay="0">
                                              <p:tn val="5"/>
                                            </p:cond>
                                          </p:stCondLst>
                                          <p:endCondLst>
                                            <p:cond evt="onStopAudio" delay="0">
                                              <p:tgtEl>
                                                <p:sldTgt/>
                                              </p:tgtEl>
                                            </p:cond>
                                          </p:endCondLst>
                                        </p:cTn>
                                        <p:tgtEl>
                                          <p:sndTgt r:embed="rId7" name="projctor.wav"/>
                                        </p:tgtEl>
                                      </p:cMediaNode>
                                    </p:audio>
                                  </p:sub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94211"/>
                                        </p:tgtEl>
                                        <p:attrNameLst>
                                          <p:attrName>style.visibility</p:attrName>
                                        </p:attrNameLst>
                                      </p:cBhvr>
                                      <p:to>
                                        <p:strVal val="visible"/>
                                      </p:to>
                                    </p:set>
                                    <p:anim calcmode="lin" valueType="num">
                                      <p:cBhvr additive="base">
                                        <p:cTn id="11" dur="500" fill="hold"/>
                                        <p:tgtEl>
                                          <p:spTgt spid="94211"/>
                                        </p:tgtEl>
                                        <p:attrNameLst>
                                          <p:attrName>ppt_x</p:attrName>
                                        </p:attrNameLst>
                                      </p:cBhvr>
                                      <p:tavLst>
                                        <p:tav tm="0">
                                          <p:val>
                                            <p:strVal val="#ppt_x"/>
                                          </p:val>
                                        </p:tav>
                                        <p:tav tm="100000">
                                          <p:val>
                                            <p:strVal val="#ppt_x"/>
                                          </p:val>
                                        </p:tav>
                                      </p:tavLst>
                                    </p:anim>
                                    <p:anim calcmode="lin" valueType="num">
                                      <p:cBhvr additive="base">
                                        <p:cTn id="12" dur="500" fill="hold"/>
                                        <p:tgtEl>
                                          <p:spTgt spid="9421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8"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4210"/>
                                        </p:tgtEl>
                                        <p:attrNameLst>
                                          <p:attrName>style.visibility</p:attrName>
                                        </p:attrNameLst>
                                      </p:cBhvr>
                                      <p:to>
                                        <p:strVal val="visible"/>
                                      </p:to>
                                    </p:set>
                                    <p:animEffect transition="in" filter="wipe(up)">
                                      <p:cBhvr>
                                        <p:cTn id="17" dur="500"/>
                                        <p:tgtEl>
                                          <p:spTgt spid="94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3196" name="组合 93195"/>
          <p:cNvGrpSpPr/>
          <p:nvPr/>
        </p:nvGrpSpPr>
        <p:grpSpPr>
          <a:xfrm>
            <a:off x="6350" y="6350"/>
            <a:ext cx="9132888" cy="6845300"/>
            <a:chOff x="0" y="1"/>
            <a:chExt cx="5753" cy="4312"/>
          </a:xfrm>
        </p:grpSpPr>
        <p:sp>
          <p:nvSpPr>
            <p:cNvPr id="93198" name="任意多边形 93197"/>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93197" name="任意多边形 93196"/>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93194" name="矩形 93193"/>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93193" name="图片 93192"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93192" name="图片 93191"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93191" name="图片 93190"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93189" name="矩形 93188"/>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93188" name="文本框 93187"/>
          <p:cNvSpPr txBox="1"/>
          <p:nvPr/>
        </p:nvSpPr>
        <p:spPr>
          <a:xfrm>
            <a:off x="463550" y="808038"/>
            <a:ext cx="8382000" cy="1187450"/>
          </a:xfrm>
          <a:prstGeom prst="rect">
            <a:avLst/>
          </a:prstGeom>
          <a:noFill/>
          <a:ln w="28575">
            <a:noFill/>
          </a:ln>
        </p:spPr>
        <p:txBody>
          <a:bodyPr>
            <a:spAutoFit/>
          </a:bodyPr>
          <a:p>
            <a:pPr algn="just"/>
            <a:r>
              <a:rPr lang="zh-CN" altLang="en-US" sz="2400"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3.</a:t>
            </a:r>
            <a:r>
              <a:rPr lang="zh-CN" altLang="en-US" sz="2400" b="1" dirty="0">
                <a:solidFill>
                  <a:srgbClr val="CC3300"/>
                </a:solidFill>
                <a:latin typeface="Times New Roman" panose="02020603050405020304" pitchFamily="18" charset="0"/>
              </a:rPr>
              <a:t>作出状态表和状态图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根据输出函数表达式和次态真值表，可作出该电路的状态表和状态图如下。</a:t>
            </a:r>
            <a:endParaRPr lang="zh-CN" altLang="en-US" dirty="0">
              <a:latin typeface="Arial" panose="020B0604020202020204" pitchFamily="34" charset="0"/>
            </a:endParaRPr>
          </a:p>
        </p:txBody>
      </p:sp>
      <p:pic>
        <p:nvPicPr>
          <p:cNvPr id="93187" name="图片 93186" descr="TU5-10"/>
          <p:cNvPicPr>
            <a:picLocks noChangeAspect="1"/>
          </p:cNvPicPr>
          <p:nvPr/>
        </p:nvPicPr>
        <p:blipFill>
          <a:blip r:embed="rId4">
            <a:lum bright="-100000"/>
          </a:blip>
          <a:stretch>
            <a:fillRect/>
          </a:stretch>
        </p:blipFill>
        <p:spPr>
          <a:xfrm>
            <a:off x="4730750" y="2293938"/>
            <a:ext cx="4027488" cy="2892425"/>
          </a:xfrm>
          <a:prstGeom prst="rect">
            <a:avLst/>
          </a:prstGeom>
          <a:noFill/>
          <a:ln w="9525">
            <a:noFill/>
          </a:ln>
        </p:spPr>
      </p:pic>
      <p:pic>
        <p:nvPicPr>
          <p:cNvPr id="93186" name="图片 93185" descr="BIAO5-6c"/>
          <p:cNvPicPr>
            <a:picLocks noChangeAspect="1"/>
          </p:cNvPicPr>
          <p:nvPr/>
        </p:nvPicPr>
        <p:blipFill>
          <a:blip r:embed="rId5">
            <a:lum bright="-100000"/>
          </a:blip>
          <a:stretch>
            <a:fillRect/>
          </a:stretch>
        </p:blipFill>
        <p:spPr>
          <a:xfrm>
            <a:off x="996950" y="2290763"/>
            <a:ext cx="3429000" cy="29670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blinds(horizontal)">
                                      <p:cBhvr>
                                        <p:cTn id="7" dur="500"/>
                                        <p:tgtEl>
                                          <p:spTgt spid="93188"/>
                                        </p:tgtEl>
                                      </p:cBhvr>
                                    </p:animEffect>
                                  </p:childTnLst>
                                  <p:subTnLst>
                                    <p:audio>
                                      <p:cMediaNode>
                                        <p:cTn display="0" masterRel="sameClick">
                                          <p:stCondLst>
                                            <p:cond evt="begin" delay="0">
                                              <p:tn val="5"/>
                                            </p:cond>
                                          </p:stCondLst>
                                          <p:endCondLst>
                                            <p:cond evt="onStopAudio" delay="0">
                                              <p:tgtEl>
                                                <p:sldTgt/>
                                              </p:tgtEl>
                                            </p:cond>
                                          </p:endCondLst>
                                        </p:cTn>
                                        <p:tgtEl>
                                          <p:sndTgt r:embed="rId6" name="projctor.wav"/>
                                        </p:tgtEl>
                                      </p:cMediaNode>
                                    </p:audio>
                                  </p:sub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93186"/>
                                        </p:tgtEl>
                                        <p:attrNameLst>
                                          <p:attrName>style.visibility</p:attrName>
                                        </p:attrNameLst>
                                      </p:cBhvr>
                                      <p:to>
                                        <p:strVal val="visible"/>
                                      </p:to>
                                    </p:set>
                                    <p:animEffect transition="in" filter="box(in)">
                                      <p:cBhvr>
                                        <p:cTn id="11" dur="500"/>
                                        <p:tgtEl>
                                          <p:spTgt spid="93186"/>
                                        </p:tgtEl>
                                      </p:cBhvr>
                                    </p:animEffect>
                                  </p:childTnLst>
                                  <p:subTnLst>
                                    <p:audio>
                                      <p:cMediaNode>
                                        <p:cTn display="0" masterRel="sameClick">
                                          <p:stCondLst>
                                            <p:cond evt="begin" delay="0">
                                              <p:tn val="9"/>
                                            </p:cond>
                                          </p:stCondLst>
                                          <p:endCondLst>
                                            <p:cond evt="onStopAudio" delay="0">
                                              <p:tgtEl>
                                                <p:sldTgt/>
                                              </p:tgtEl>
                                            </p:cond>
                                          </p:endCondLst>
                                        </p:cTn>
                                        <p:tgtEl>
                                          <p:sndTgt r:embed="rId7" name="chimes.wav"/>
                                        </p:tgtEl>
                                      </p:cMediaNode>
                                    </p:audio>
                                  </p:sub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3187"/>
                                        </p:tgtEl>
                                        <p:attrNameLst>
                                          <p:attrName>style.visibility</p:attrName>
                                        </p:attrNameLst>
                                      </p:cBhvr>
                                      <p:to>
                                        <p:strVal val="visible"/>
                                      </p:to>
                                    </p:set>
                                    <p:animEffect transition="in" filter="dissolve">
                                      <p:cBhvr>
                                        <p:cTn id="15" dur="500"/>
                                        <p:tgtEl>
                                          <p:spTgt spid="9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4" name="组合 92173"/>
          <p:cNvGrpSpPr/>
          <p:nvPr/>
        </p:nvGrpSpPr>
        <p:grpSpPr>
          <a:xfrm>
            <a:off x="0" y="6350"/>
            <a:ext cx="9132888" cy="6845300"/>
            <a:chOff x="0" y="1"/>
            <a:chExt cx="5753" cy="4312"/>
          </a:xfrm>
        </p:grpSpPr>
        <p:sp>
          <p:nvSpPr>
            <p:cNvPr id="92176" name="任意多边形 92175"/>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92175" name="任意多边形 92174"/>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92172" name="矩形 92171"/>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92171" name="图片 92170"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92170" name="图片 92169"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92169" name="图片 92168" descr="arrow35">
            <a:hlinkClick r:id="" action="ppaction://hlinkshowjump?jump=nextslide"/>
          </p:cNvPr>
          <p:cNvPicPr>
            <a:picLocks noChangeAspect="1"/>
          </p:cNvPicPr>
          <p:nvPr/>
        </p:nvPicPr>
        <p:blipFill>
          <a:blip r:embed="rId3"/>
          <a:stretch>
            <a:fillRect/>
          </a:stretch>
        </p:blipFill>
        <p:spPr>
          <a:xfrm>
            <a:off x="8401050" y="6310313"/>
            <a:ext cx="514350" cy="354012"/>
          </a:xfrm>
          <a:prstGeom prst="rect">
            <a:avLst/>
          </a:prstGeom>
          <a:noFill/>
          <a:ln w="9525">
            <a:noFill/>
          </a:ln>
        </p:spPr>
      </p:pic>
      <p:sp>
        <p:nvSpPr>
          <p:cNvPr id="92167" name="矩形 92166"/>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92166" name="文本框 92165"/>
          <p:cNvSpPr txBox="1"/>
          <p:nvPr/>
        </p:nvSpPr>
        <p:spPr>
          <a:xfrm>
            <a:off x="762000" y="766763"/>
            <a:ext cx="4114800" cy="457200"/>
          </a:xfrm>
          <a:prstGeom prst="rect">
            <a:avLst/>
          </a:prstGeom>
          <a:noFill/>
          <a:ln w="28575">
            <a:noFill/>
          </a:ln>
        </p:spPr>
        <p:txBody>
          <a:bodyPr>
            <a:spAutoFit/>
          </a:bodyPr>
          <a:p>
            <a:r>
              <a:rPr lang="en-US" altLang="zh-CN" sz="2400" b="1">
                <a:solidFill>
                  <a:srgbClr val="CC3300"/>
                </a:solidFill>
                <a:latin typeface="Times New Roman" panose="02020603050405020304" pitchFamily="18" charset="0"/>
                <a:ea typeface="ˎ̥"/>
              </a:rPr>
              <a:t>4.</a:t>
            </a:r>
            <a:r>
              <a:rPr lang="zh-CN" altLang="en-US" sz="2400" b="1" dirty="0">
                <a:solidFill>
                  <a:srgbClr val="CC3300"/>
                </a:solidFill>
                <a:latin typeface="Times New Roman" panose="02020603050405020304" pitchFamily="18" charset="0"/>
              </a:rPr>
              <a:t>说明电路的逻辑功能</a:t>
            </a:r>
            <a:endParaRPr lang="zh-CN" altLang="en-US" dirty="0">
              <a:latin typeface="Arial" panose="020B0604020202020204" pitchFamily="34" charset="0"/>
            </a:endParaRPr>
          </a:p>
        </p:txBody>
      </p:sp>
      <p:sp>
        <p:nvSpPr>
          <p:cNvPr id="92165" name="文本框 92164"/>
          <p:cNvSpPr txBox="1"/>
          <p:nvPr/>
        </p:nvSpPr>
        <p:spPr>
          <a:xfrm>
            <a:off x="107950" y="2595563"/>
            <a:ext cx="5832475" cy="2647950"/>
          </a:xfrm>
          <a:prstGeom prst="rect">
            <a:avLst/>
          </a:prstGeom>
          <a:noFill/>
          <a:ln w="28575">
            <a:noFill/>
          </a:ln>
        </p:spPr>
        <p:txBody>
          <a:bodyPr>
            <a:spAutoFit/>
          </a:bodyPr>
          <a:p>
            <a:pPr algn="just"/>
            <a:r>
              <a:rPr lang="en-US" altLang="zh-CN" sz="2400" b="1">
                <a:latin typeface="Times New Roman" panose="02020603050405020304" pitchFamily="18" charset="0"/>
                <a:ea typeface="ˎ̥"/>
              </a:rPr>
              <a:t>CP:	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2</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3</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4</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5</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6</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7</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8</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9 </a:t>
            </a:r>
            <a:endParaRPr lang="en-US" altLang="zh-CN" sz="2400">
              <a:latin typeface="Times New Roman" panose="02020603050405020304" pitchFamily="18" charset="0"/>
              <a:ea typeface="ˎ̥"/>
            </a:endParaRPr>
          </a:p>
          <a:p>
            <a:pPr algn="just"/>
            <a:r>
              <a:rPr lang="en-US" altLang="zh-CN" sz="2400" b="1">
                <a:latin typeface="Times New Roman" panose="02020603050405020304" pitchFamily="18" charset="0"/>
                <a:ea typeface="ˎ̥"/>
              </a:rPr>
              <a:t>x:	0</a:t>
            </a:r>
            <a:r>
              <a:rPr lang="zh-CN" altLang="en-US" sz="2400" b="1" dirty="0">
                <a:latin typeface="Times New Roman" panose="02020603050405020304" pitchFamily="18" charset="0"/>
              </a:rPr>
              <a:t>　</a:t>
            </a:r>
            <a:r>
              <a:rPr lang="en-US" altLang="zh-CN" sz="2400" b="1">
                <a:solidFill>
                  <a:srgbClr val="CC3300"/>
                </a:solidFill>
                <a:latin typeface="Times New Roman" panose="02020603050405020304" pitchFamily="18" charset="0"/>
                <a:ea typeface="ˎ̥"/>
              </a:rPr>
              <a:t>1</a:t>
            </a:r>
            <a:r>
              <a:rPr lang="zh-CN" altLang="en-US" sz="2400" b="1"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0</a:t>
            </a:r>
            <a:r>
              <a:rPr lang="zh-CN" altLang="en-US" sz="2400" b="1"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1</a:t>
            </a:r>
            <a:r>
              <a:rPr lang="zh-CN" altLang="en-US" sz="2400" b="1" dirty="0">
                <a:solidFill>
                  <a:srgbClr val="CC3300"/>
                </a:solidFill>
                <a:latin typeface="Times New Roman" panose="02020603050405020304" pitchFamily="18" charset="0"/>
              </a:rPr>
              <a:t>　</a:t>
            </a:r>
            <a:r>
              <a:rPr lang="en-US" altLang="zh-CN" sz="2400" b="1">
                <a:solidFill>
                  <a:srgbClr val="FF9933"/>
                </a:solidFill>
                <a:latin typeface="Times New Roman" panose="02020603050405020304" pitchFamily="18" charset="0"/>
                <a:ea typeface="ˎ̥"/>
              </a:rPr>
              <a:t>1</a:t>
            </a:r>
            <a:r>
              <a:rPr lang="zh-CN" altLang="en-US" sz="2400" b="1" dirty="0">
                <a:solidFill>
                  <a:srgbClr val="FF9933"/>
                </a:solidFill>
                <a:latin typeface="Times New Roman" panose="02020603050405020304" pitchFamily="18" charset="0"/>
              </a:rPr>
              <a:t>　</a:t>
            </a:r>
            <a:r>
              <a:rPr lang="en-US" altLang="zh-CN" sz="2400" b="1">
                <a:solidFill>
                  <a:srgbClr val="FF9933"/>
                </a:solidFill>
                <a:latin typeface="Times New Roman" panose="02020603050405020304" pitchFamily="18" charset="0"/>
                <a:ea typeface="ˎ̥"/>
              </a:rPr>
              <a:t>0</a:t>
            </a:r>
            <a:r>
              <a:rPr lang="zh-CN" altLang="en-US" sz="2400" b="1" dirty="0">
                <a:solidFill>
                  <a:srgbClr val="FF9933"/>
                </a:solidFill>
                <a:latin typeface="Times New Roman" panose="02020603050405020304" pitchFamily="18" charset="0"/>
              </a:rPr>
              <a:t>　</a:t>
            </a:r>
            <a:r>
              <a:rPr lang="en-US" altLang="zh-CN" sz="2400" b="1">
                <a:solidFill>
                  <a:srgbClr val="FF9933"/>
                </a:solidFill>
                <a:latin typeface="Times New Roman" panose="02020603050405020304" pitchFamily="18" charset="0"/>
                <a:ea typeface="ˎ̥"/>
              </a:rPr>
              <a:t>1</a:t>
            </a:r>
            <a:r>
              <a:rPr lang="zh-CN" altLang="en-US" sz="2400" b="1" dirty="0">
                <a:solidFill>
                  <a:srgbClr val="FF9933"/>
                </a:solidFill>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 </a:t>
            </a:r>
            <a:endParaRPr lang="en-US" altLang="zh-CN" sz="2400">
              <a:latin typeface="Times New Roman" panose="02020603050405020304" pitchFamily="18" charset="0"/>
              <a:ea typeface="ˎ̥"/>
            </a:endParaRPr>
          </a:p>
          <a:p>
            <a:pPr algn="just"/>
            <a:r>
              <a:rPr lang="en-US" altLang="zh-CN" sz="2400" b="1">
                <a:latin typeface="Times New Roman" panose="02020603050405020304" pitchFamily="18" charset="0"/>
                <a:ea typeface="ˎ̥"/>
              </a:rPr>
              <a:t>y</a:t>
            </a:r>
            <a:r>
              <a:rPr lang="en-US" altLang="zh-CN" sz="2400" b="1" baseline="-25000">
                <a:latin typeface="Times New Roman" panose="02020603050405020304" pitchFamily="18" charset="0"/>
                <a:ea typeface="ˎ̥"/>
              </a:rPr>
              <a:t>2</a:t>
            </a:r>
            <a:r>
              <a:rPr lang="en-US" altLang="zh-CN" sz="2400" b="1">
                <a:latin typeface="Times New Roman" panose="02020603050405020304" pitchFamily="18" charset="0"/>
                <a:ea typeface="ˎ̥"/>
              </a:rPr>
              <a:t>:	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 </a:t>
            </a:r>
            <a:endParaRPr lang="en-US" altLang="zh-CN" sz="2400">
              <a:latin typeface="Times New Roman" panose="02020603050405020304" pitchFamily="18" charset="0"/>
              <a:ea typeface="ˎ̥"/>
            </a:endParaRPr>
          </a:p>
          <a:p>
            <a:pPr algn="just"/>
            <a:r>
              <a:rPr lang="en-US" altLang="zh-CN" sz="2400" b="1">
                <a:latin typeface="Times New Roman" panose="02020603050405020304" pitchFamily="18" charset="0"/>
                <a:ea typeface="ˎ̥"/>
              </a:rPr>
              <a:t>y</a:t>
            </a:r>
            <a:r>
              <a:rPr lang="en-US" altLang="zh-CN" sz="2400" b="1" baseline="-25000">
                <a:latin typeface="Times New Roman" panose="02020603050405020304" pitchFamily="18" charset="0"/>
                <a:ea typeface="ˎ̥"/>
              </a:rPr>
              <a:t>1</a:t>
            </a:r>
            <a:r>
              <a:rPr lang="en-US" altLang="zh-CN" sz="2400" b="1">
                <a:latin typeface="Times New Roman" panose="02020603050405020304" pitchFamily="18" charset="0"/>
                <a:ea typeface="ˎ̥"/>
              </a:rPr>
              <a:t>:	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 </a:t>
            </a:r>
            <a:endParaRPr lang="en-US" altLang="zh-CN" sz="2400">
              <a:latin typeface="Times New Roman" panose="02020603050405020304" pitchFamily="18" charset="0"/>
              <a:ea typeface="ˎ̥"/>
            </a:endParaRPr>
          </a:p>
          <a:p>
            <a:pPr algn="just"/>
            <a:r>
              <a:rPr lang="en-US" altLang="zh-CN" sz="2400" b="1">
                <a:latin typeface="Times New Roman" panose="02020603050405020304" pitchFamily="18" charset="0"/>
                <a:ea typeface="ˎ̥"/>
              </a:rPr>
              <a:t>y</a:t>
            </a:r>
            <a:r>
              <a:rPr lang="en-US" altLang="zh-CN" sz="2400" b="1" baseline="-25000">
                <a:latin typeface="Times New Roman" panose="02020603050405020304" pitchFamily="18" charset="0"/>
                <a:ea typeface="ˎ̥"/>
              </a:rPr>
              <a:t>2</a:t>
            </a:r>
            <a:r>
              <a:rPr lang="en-US" altLang="zh-CN" sz="2400" b="1" baseline="30000">
                <a:latin typeface="Times New Roman" panose="02020603050405020304" pitchFamily="18" charset="0"/>
                <a:ea typeface="ˎ̥"/>
              </a:rPr>
              <a:t>(n+1)</a:t>
            </a:r>
            <a:r>
              <a:rPr lang="en-US" altLang="zh-CN" sz="2400" b="1">
                <a:latin typeface="Times New Roman" panose="02020603050405020304" pitchFamily="18" charset="0"/>
                <a:ea typeface="ˎ̥"/>
              </a:rPr>
              <a:t>:	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 </a:t>
            </a:r>
            <a:endParaRPr lang="en-US" altLang="zh-CN" sz="2400">
              <a:latin typeface="Times New Roman" panose="02020603050405020304" pitchFamily="18" charset="0"/>
              <a:ea typeface="ˎ̥"/>
            </a:endParaRPr>
          </a:p>
          <a:p>
            <a:pPr algn="just"/>
            <a:r>
              <a:rPr lang="en-US" altLang="zh-CN" sz="2400" b="1">
                <a:latin typeface="Times New Roman" panose="02020603050405020304" pitchFamily="18" charset="0"/>
                <a:ea typeface="ˎ̥"/>
              </a:rPr>
              <a:t>y</a:t>
            </a:r>
            <a:r>
              <a:rPr lang="en-US" altLang="zh-CN" sz="2400" b="1" baseline="-25000">
                <a:latin typeface="Times New Roman" panose="02020603050405020304" pitchFamily="18" charset="0"/>
                <a:ea typeface="ˎ̥"/>
              </a:rPr>
              <a:t>1</a:t>
            </a:r>
            <a:r>
              <a:rPr lang="en-US" altLang="zh-CN" sz="2400" b="1" baseline="30000">
                <a:latin typeface="Times New Roman" panose="02020603050405020304" pitchFamily="18" charset="0"/>
                <a:ea typeface="ˎ̥"/>
              </a:rPr>
              <a:t>(n+1)</a:t>
            </a:r>
            <a:r>
              <a:rPr lang="en-US" altLang="zh-CN" sz="2400" b="1">
                <a:latin typeface="Times New Roman" panose="02020603050405020304" pitchFamily="18" charset="0"/>
                <a:ea typeface="ˎ̥"/>
              </a:rPr>
              <a:t>:	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 </a:t>
            </a:r>
            <a:endParaRPr lang="en-US" altLang="zh-CN" sz="2400">
              <a:latin typeface="Times New Roman" panose="02020603050405020304" pitchFamily="18" charset="0"/>
              <a:ea typeface="ˎ̥"/>
            </a:endParaRPr>
          </a:p>
          <a:p>
            <a:pPr algn="just"/>
            <a:r>
              <a:rPr lang="en-US" altLang="zh-CN" sz="2400" b="1">
                <a:latin typeface="Times New Roman" panose="02020603050405020304" pitchFamily="18" charset="0"/>
                <a:ea typeface="ˎ̥"/>
              </a:rPr>
              <a:t>Z</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solidFill>
                  <a:srgbClr val="CC3300"/>
                </a:solidFill>
                <a:latin typeface="Times New Roman" panose="02020603050405020304" pitchFamily="18" charset="0"/>
                <a:ea typeface="ˎ̥"/>
              </a:rPr>
              <a:t>1</a:t>
            </a:r>
            <a:r>
              <a:rPr lang="zh-CN" altLang="en-US" sz="2400" b="1" dirty="0">
                <a:solidFill>
                  <a:srgbClr val="CC3300"/>
                </a:solidFill>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solidFill>
                  <a:srgbClr val="FF9933"/>
                </a:solidFill>
                <a:latin typeface="Times New Roman" panose="02020603050405020304" pitchFamily="18" charset="0"/>
                <a:ea typeface="ˎ̥"/>
              </a:rPr>
              <a:t>1</a:t>
            </a:r>
            <a:r>
              <a:rPr lang="zh-CN" altLang="en-US" sz="2400" b="1" dirty="0">
                <a:solidFill>
                  <a:srgbClr val="FF9933"/>
                </a:solidFill>
                <a:latin typeface="Times New Roman" panose="02020603050405020304" pitchFamily="18" charset="0"/>
              </a:rPr>
              <a:t>　</a:t>
            </a:r>
            <a:r>
              <a:rPr lang="en-US" altLang="zh-CN" sz="2400" b="1">
                <a:latin typeface="Times New Roman" panose="02020603050405020304" pitchFamily="18" charset="0"/>
                <a:ea typeface="ˎ̥"/>
              </a:rPr>
              <a:t>0</a:t>
            </a:r>
            <a:r>
              <a:rPr lang="zh-CN" altLang="en-US" sz="2400" b="1" dirty="0">
                <a:latin typeface="Times New Roman" panose="02020603050405020304" pitchFamily="18" charset="0"/>
              </a:rPr>
              <a:t>　</a:t>
            </a:r>
            <a:r>
              <a:rPr lang="en-US" altLang="zh-CN" sz="2400" b="1">
                <a:latin typeface="Times New Roman" panose="02020603050405020304" pitchFamily="18" charset="0"/>
                <a:ea typeface="ˎ̥"/>
              </a:rPr>
              <a:t>0 </a:t>
            </a:r>
            <a:endParaRPr lang="en-US" altLang="zh-CN">
              <a:latin typeface="Arial" panose="020B0604020202020204" pitchFamily="34" charset="0"/>
            </a:endParaRPr>
          </a:p>
        </p:txBody>
      </p:sp>
      <p:sp>
        <p:nvSpPr>
          <p:cNvPr id="92164" name="文本框 92163"/>
          <p:cNvSpPr txBox="1"/>
          <p:nvPr/>
        </p:nvSpPr>
        <p:spPr>
          <a:xfrm>
            <a:off x="762000" y="1300163"/>
            <a:ext cx="8001000" cy="1187450"/>
          </a:xfrm>
          <a:prstGeom prst="rect">
            <a:avLst/>
          </a:prstGeom>
          <a:noFill/>
          <a:ln w="28575">
            <a:noFill/>
          </a:ln>
        </p:spPr>
        <p:txBody>
          <a:bodyPr>
            <a:spAutoFit/>
          </a:bodyPr>
          <a:p>
            <a:pPr algn="just"/>
            <a:r>
              <a:rPr lang="zh-CN" altLang="en-US" sz="2400" dirty="0">
                <a:latin typeface="Times New Roman" panose="02020603050405020304" pitchFamily="18" charset="0"/>
              </a:rPr>
              <a:t>　　设电路初始状态为</a:t>
            </a:r>
            <a:r>
              <a:rPr lang="zh-CN" altLang="en-US" sz="2400" dirty="0">
                <a:latin typeface="Times New Roman" panose="02020603050405020304" pitchFamily="18" charset="0"/>
                <a:ea typeface="ˎ̥"/>
              </a:rPr>
              <a:t>“</a:t>
            </a:r>
            <a:r>
              <a:rPr lang="en-US" altLang="zh-CN" sz="2400">
                <a:latin typeface="Times New Roman" panose="02020603050405020304" pitchFamily="18" charset="0"/>
                <a:ea typeface="ˎ̥"/>
              </a:rPr>
              <a:t>00”</a:t>
            </a:r>
            <a:r>
              <a:rPr lang="zh-CN" altLang="en-US" sz="2400" dirty="0">
                <a:latin typeface="Times New Roman" panose="02020603050405020304" pitchFamily="18" charset="0"/>
              </a:rPr>
              <a:t>，输入</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为脉冲信号，其输入序列为</a:t>
            </a:r>
            <a:r>
              <a:rPr lang="en-US" altLang="zh-CN" sz="2400">
                <a:latin typeface="Times New Roman" panose="02020603050405020304" pitchFamily="18" charset="0"/>
                <a:ea typeface="ˎ̥"/>
              </a:rPr>
              <a:t>010110100</a:t>
            </a:r>
            <a:r>
              <a:rPr lang="zh-CN" altLang="en-US" sz="2400" dirty="0">
                <a:latin typeface="Times New Roman" panose="02020603050405020304" pitchFamily="18" charset="0"/>
              </a:rPr>
              <a:t>。根据状态图可作出电路的状态响应序列和输出响应序列如下</a:t>
            </a:r>
            <a:r>
              <a:rPr lang="en-US" altLang="zh-CN" sz="2400">
                <a:latin typeface="Times New Roman" panose="02020603050405020304" pitchFamily="18" charset="0"/>
                <a:ea typeface="ˎ̥"/>
              </a:rPr>
              <a:t>:</a:t>
            </a:r>
            <a:r>
              <a:rPr lang="zh-CN" altLang="en-US" sz="2400">
                <a:latin typeface="Times New Roman" panose="02020603050405020304" pitchFamily="18" charset="0"/>
              </a:rPr>
              <a:t></a:t>
            </a:r>
            <a:endParaRPr lang="zh-CN" altLang="en-US">
              <a:latin typeface="Arial" panose="020B0604020202020204" pitchFamily="34" charset="0"/>
            </a:endParaRPr>
          </a:p>
        </p:txBody>
      </p:sp>
      <p:pic>
        <p:nvPicPr>
          <p:cNvPr id="92163" name="图片 92162" descr="TU5-10"/>
          <p:cNvPicPr>
            <a:picLocks noChangeAspect="1"/>
          </p:cNvPicPr>
          <p:nvPr/>
        </p:nvPicPr>
        <p:blipFill>
          <a:blip r:embed="rId4">
            <a:lum bright="-100000"/>
          </a:blip>
          <a:stretch>
            <a:fillRect/>
          </a:stretch>
        </p:blipFill>
        <p:spPr>
          <a:xfrm>
            <a:off x="5334000" y="2290763"/>
            <a:ext cx="3810000" cy="2736850"/>
          </a:xfrm>
          <a:prstGeom prst="rect">
            <a:avLst/>
          </a:prstGeom>
          <a:noFill/>
          <a:ln w="9525">
            <a:noFill/>
          </a:ln>
        </p:spPr>
      </p:pic>
      <p:sp>
        <p:nvSpPr>
          <p:cNvPr id="92162" name="文本框 92161"/>
          <p:cNvSpPr txBox="1"/>
          <p:nvPr/>
        </p:nvSpPr>
        <p:spPr>
          <a:xfrm>
            <a:off x="457200" y="5338763"/>
            <a:ext cx="8686800" cy="1187450"/>
          </a:xfrm>
          <a:prstGeom prst="rect">
            <a:avLst/>
          </a:prstGeom>
          <a:noFill/>
          <a:ln w="28575">
            <a:noFill/>
          </a:ln>
        </p:spPr>
        <p:txBody>
          <a:bodyPr>
            <a:spAutoFit/>
          </a:bodyPr>
          <a:p>
            <a:pPr algn="just"/>
            <a:r>
              <a:rPr lang="zh-CN" altLang="en-US" sz="2400" dirty="0">
                <a:latin typeface="Times New Roman" panose="02020603050405020304" pitchFamily="18" charset="0"/>
              </a:rPr>
              <a:t>　　由输入、输出序列可以看出，一旦输入</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出现信号</a:t>
            </a:r>
            <a:r>
              <a:rPr lang="zh-CN" altLang="en-US" sz="2400" dirty="0">
                <a:latin typeface="Times New Roman" panose="02020603050405020304" pitchFamily="18" charset="0"/>
                <a:ea typeface="ˎ̥"/>
              </a:rPr>
              <a:t>“</a:t>
            </a:r>
            <a:r>
              <a:rPr lang="en-US" altLang="zh-CN" sz="2400">
                <a:latin typeface="Times New Roman" panose="02020603050405020304" pitchFamily="18" charset="0"/>
                <a:ea typeface="ˎ̥"/>
              </a:rPr>
              <a:t>101”</a:t>
            </a:r>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输出</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便产生一个相应的</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，其他情况下输出</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为</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。因此，该电路是一个</a:t>
            </a:r>
            <a:r>
              <a:rPr lang="zh-CN" altLang="en-US" sz="2400" b="1" dirty="0">
                <a:solidFill>
                  <a:srgbClr val="CC3300"/>
                </a:solidFill>
                <a:latin typeface="Times New Roman" panose="02020603050405020304" pitchFamily="18" charset="0"/>
                <a:ea typeface="ˎ̥"/>
              </a:rPr>
              <a:t>“</a:t>
            </a:r>
            <a:r>
              <a:rPr lang="en-US" altLang="zh-CN" sz="2400" b="1">
                <a:solidFill>
                  <a:srgbClr val="CC3300"/>
                </a:solidFill>
                <a:latin typeface="Times New Roman" panose="02020603050405020304" pitchFamily="18" charset="0"/>
                <a:ea typeface="ˎ̥"/>
              </a:rPr>
              <a:t>101”</a:t>
            </a:r>
            <a:r>
              <a:rPr lang="zh-CN" altLang="en-US" sz="2400" b="1" dirty="0">
                <a:solidFill>
                  <a:srgbClr val="CC3300"/>
                </a:solidFill>
                <a:latin typeface="Times New Roman" panose="02020603050405020304" pitchFamily="18" charset="0"/>
              </a:rPr>
              <a:t>序列检测器。</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166"/>
                                        </p:tgtEl>
                                        <p:attrNameLst>
                                          <p:attrName>style.visibility</p:attrName>
                                        </p:attrNameLst>
                                      </p:cBhvr>
                                      <p:to>
                                        <p:strVal val="visible"/>
                                      </p:to>
                                    </p:set>
                                    <p:animEffect transition="in" filter="slide(fromBottom)">
                                      <p:cBhvr>
                                        <p:cTn id="7" dur="500"/>
                                        <p:tgtEl>
                                          <p:spTgt spid="92166"/>
                                        </p:tgtEl>
                                      </p:cBhvr>
                                    </p:animEffec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2164"/>
                                        </p:tgtEl>
                                        <p:attrNameLst>
                                          <p:attrName>style.visibility</p:attrName>
                                        </p:attrNameLst>
                                      </p:cBhvr>
                                      <p:to>
                                        <p:strVal val="visible"/>
                                      </p:to>
                                    </p:set>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92165"/>
                                        </p:tgtEl>
                                        <p:attrNameLst>
                                          <p:attrName>style.visibility</p:attrName>
                                        </p:attrNameLst>
                                      </p:cBhvr>
                                      <p:to>
                                        <p:strVal val="visible"/>
                                      </p:to>
                                    </p:set>
                                    <p:anim calcmode="lin" valueType="num">
                                      <p:cBhvr additive="base">
                                        <p:cTn id="15" dur="500" fill="hold"/>
                                        <p:tgtEl>
                                          <p:spTgt spid="92165"/>
                                        </p:tgtEl>
                                        <p:attrNameLst>
                                          <p:attrName>ppt_x</p:attrName>
                                        </p:attrNameLst>
                                      </p:cBhvr>
                                      <p:tavLst>
                                        <p:tav tm="0">
                                          <p:val>
                                            <p:strVal val="#ppt_x"/>
                                          </p:val>
                                        </p:tav>
                                        <p:tav tm="100000">
                                          <p:val>
                                            <p:strVal val="#ppt_x"/>
                                          </p:val>
                                        </p:tav>
                                      </p:tavLst>
                                    </p:anim>
                                    <p:anim calcmode="lin" valueType="num">
                                      <p:cBhvr additive="base">
                                        <p:cTn id="16" dur="500" fill="hold"/>
                                        <p:tgtEl>
                                          <p:spTgt spid="92165"/>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92163"/>
                                        </p:tgtEl>
                                        <p:attrNameLst>
                                          <p:attrName>style.visibility</p:attrName>
                                        </p:attrNameLst>
                                      </p:cBhvr>
                                      <p:to>
                                        <p:strVal val="visible"/>
                                      </p:to>
                                    </p:set>
                                    <p:animEffect transition="in" filter="dissolve">
                                      <p:cBhvr>
                                        <p:cTn id="20" dur="500"/>
                                        <p:tgtEl>
                                          <p:spTgt spid="92163"/>
                                        </p:tgtEl>
                                      </p:cBhvr>
                                    </p:animEffect>
                                  </p:childTnLst>
                                  <p:subTnLst>
                                    <p:audio>
                                      <p:cMediaNode>
                                        <p:cTn display="0" masterRel="sameClick">
                                          <p:stCondLst>
                                            <p:cond evt="begin" delay="0">
                                              <p:tn val="18"/>
                                            </p:cond>
                                          </p:stCondLst>
                                          <p:endCondLst>
                                            <p:cond evt="onStopAudio" delay="0">
                                              <p:tgtEl>
                                                <p:sldTgt/>
                                              </p:tgtEl>
                                            </p:cond>
                                          </p:endCondLst>
                                        </p:cTn>
                                        <p:tgtEl>
                                          <p:sndTgt r:embed="rId6" name="chimes.wav"/>
                                        </p:tgtEl>
                                      </p:cMediaNode>
                                    </p:audio>
                                  </p:subTnLst>
                                </p:cTn>
                              </p:par>
                            </p:childTnLst>
                          </p:cTn>
                        </p:par>
                        <p:par>
                          <p:cTn id="21" fill="hold">
                            <p:stCondLst>
                              <p:cond delay="1500"/>
                            </p:stCondLst>
                            <p:childTnLst>
                              <p:par>
                                <p:cTn id="22" presetID="12" presetClass="entr" presetSubtype="4" fill="hold" grpId="0" nodeType="afterEffect">
                                  <p:stCondLst>
                                    <p:cond delay="0"/>
                                  </p:stCondLst>
                                  <p:childTnLst>
                                    <p:set>
                                      <p:cBhvr>
                                        <p:cTn id="23" dur="1" fill="hold">
                                          <p:stCondLst>
                                            <p:cond delay="0"/>
                                          </p:stCondLst>
                                        </p:cTn>
                                        <p:tgtEl>
                                          <p:spTgt spid="92162"/>
                                        </p:tgtEl>
                                        <p:attrNameLst>
                                          <p:attrName>style.visibility</p:attrName>
                                        </p:attrNameLst>
                                      </p:cBhvr>
                                      <p:to>
                                        <p:strVal val="visible"/>
                                      </p:to>
                                    </p:set>
                                    <p:animEffect transition="in" filter="slide(fromBottom)">
                                      <p:cBhvr>
                                        <p:cTn id="24" dur="500"/>
                                        <p:tgtEl>
                                          <p:spTgt spid="92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p:bldP spid="92165" grpId="0"/>
      <p:bldP spid="92164" grpId="0"/>
      <p:bldP spid="921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8797" name="组合 118796"/>
          <p:cNvGrpSpPr/>
          <p:nvPr/>
        </p:nvGrpSpPr>
        <p:grpSpPr>
          <a:xfrm>
            <a:off x="6350" y="6350"/>
            <a:ext cx="9132888" cy="6845300"/>
            <a:chOff x="0" y="1"/>
            <a:chExt cx="5753" cy="4312"/>
          </a:xfrm>
        </p:grpSpPr>
        <p:sp>
          <p:nvSpPr>
            <p:cNvPr id="118799" name="任意多边形 118798"/>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18798" name="任意多边形 118797"/>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18795" name="矩形 118794"/>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18794" name="图片 118793"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18793" name="图片 118792"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18792" name="图片 118791"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18790" name="矩形 118789"/>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00"/>
                </a:solidFill>
                <a:latin typeface="宋体" panose="02010600030101010101" pitchFamily="2" charset="-122"/>
              </a:rPr>
              <a:t>第五章	同步时序逻辑电路</a:t>
            </a:r>
            <a:endParaRPr lang="zh-CN" altLang="en-US" dirty="0"/>
          </a:p>
        </p:txBody>
      </p:sp>
      <p:sp>
        <p:nvSpPr>
          <p:cNvPr id="118789" name="文本框 118788"/>
          <p:cNvSpPr txBox="1"/>
          <p:nvPr/>
        </p:nvSpPr>
        <p:spPr>
          <a:xfrm>
            <a:off x="539750" y="1300163"/>
            <a:ext cx="8016875" cy="579437"/>
          </a:xfrm>
          <a:prstGeom prst="rect">
            <a:avLst/>
          </a:prstGeom>
          <a:noFill/>
          <a:ln w="9525">
            <a:noFill/>
          </a:ln>
        </p:spPr>
        <p:txBody>
          <a:bodyPr>
            <a:spAutoFit/>
          </a:bodyPr>
          <a:p>
            <a:r>
              <a:rPr lang="zh-CN" altLang="en-US" sz="3200" b="1" dirty="0">
                <a:latin typeface="Times New Roman" panose="02020603050405020304" pitchFamily="18" charset="0"/>
              </a:rPr>
              <a:t>　　　　　　</a:t>
            </a:r>
            <a:r>
              <a:rPr lang="en-US" altLang="zh-CN" sz="3200" b="1">
                <a:latin typeface="Times New Roman" panose="02020603050405020304" pitchFamily="18" charset="0"/>
                <a:ea typeface="ˎ̥"/>
              </a:rPr>
              <a:t>5 </a:t>
            </a:r>
            <a:r>
              <a:rPr lang="zh-CN" altLang="en-US" sz="3200" b="1" dirty="0">
                <a:latin typeface="Times New Roman" panose="02020603050405020304" pitchFamily="18" charset="0"/>
              </a:rPr>
              <a:t>．</a:t>
            </a:r>
            <a:r>
              <a:rPr lang="en-US" altLang="zh-CN" sz="3200" b="1">
                <a:latin typeface="Times New Roman" panose="02020603050405020304" pitchFamily="18" charset="0"/>
                <a:ea typeface="ˎ̥"/>
              </a:rPr>
              <a:t>1</a:t>
            </a:r>
            <a:r>
              <a:rPr lang="zh-CN" altLang="en-US" sz="3200" b="1" dirty="0">
                <a:latin typeface="Times New Roman" panose="02020603050405020304" pitchFamily="18" charset="0"/>
              </a:rPr>
              <a:t>　概　　述</a:t>
            </a:r>
            <a:endParaRPr lang="zh-CN" altLang="en-US" dirty="0">
              <a:latin typeface="Arial" panose="020B0604020202020204" pitchFamily="34" charset="0"/>
            </a:endParaRPr>
          </a:p>
        </p:txBody>
      </p:sp>
      <p:sp>
        <p:nvSpPr>
          <p:cNvPr id="118788" name="文本框 118787"/>
          <p:cNvSpPr txBox="1"/>
          <p:nvPr/>
        </p:nvSpPr>
        <p:spPr>
          <a:xfrm>
            <a:off x="768350" y="2214563"/>
            <a:ext cx="5867400" cy="457200"/>
          </a:xfrm>
          <a:prstGeom prst="rect">
            <a:avLst/>
          </a:prstGeom>
          <a:noFill/>
          <a:ln w="9525">
            <a:noFill/>
          </a:ln>
        </p:spPr>
        <p:txBody>
          <a:bodyPr>
            <a:spAutoFit/>
          </a:bodyPr>
          <a:p>
            <a:r>
              <a:rPr lang="en-US" altLang="zh-CN" sz="2400" b="1">
                <a:latin typeface="Times New Roman" panose="02020603050405020304" pitchFamily="18" charset="0"/>
                <a:ea typeface="ˎ̥"/>
              </a:rPr>
              <a:t>5.1.1  </a:t>
            </a:r>
            <a:r>
              <a:rPr lang="zh-CN" altLang="en-US" sz="2400" b="1" dirty="0">
                <a:latin typeface="Times New Roman" panose="02020603050405020304" pitchFamily="18" charset="0"/>
              </a:rPr>
              <a:t>时序逻辑电路的定义、结构和特点</a:t>
            </a:r>
            <a:endParaRPr lang="zh-CN" altLang="en-US" dirty="0">
              <a:latin typeface="Arial" panose="020B0604020202020204" pitchFamily="34" charset="0"/>
            </a:endParaRPr>
          </a:p>
        </p:txBody>
      </p:sp>
      <p:sp>
        <p:nvSpPr>
          <p:cNvPr id="118787" name="文本框 118786"/>
          <p:cNvSpPr txBox="1"/>
          <p:nvPr/>
        </p:nvSpPr>
        <p:spPr>
          <a:xfrm>
            <a:off x="844550" y="3738563"/>
            <a:ext cx="7620000" cy="1187450"/>
          </a:xfrm>
          <a:prstGeom prst="rect">
            <a:avLst/>
          </a:prstGeom>
          <a:noFill/>
          <a:ln w="9525">
            <a:noFill/>
          </a:ln>
        </p:spPr>
        <p:txBody>
          <a:bodyPr>
            <a:spAutoFit/>
          </a:bodyPr>
          <a:p>
            <a:pPr algn="just"/>
            <a:r>
              <a:rPr lang="zh-CN" altLang="en-US" sz="2400" dirty="0">
                <a:latin typeface="Times New Roman" panose="02020603050405020304" pitchFamily="18" charset="0"/>
              </a:rPr>
              <a:t>　　若逻辑电路在任何时刻产生的稳定输出信号不仅与电路该时刻的输入信号有关，还与电路过去的输入信号有关，则称为</a:t>
            </a:r>
            <a:r>
              <a:rPr lang="zh-CN" altLang="en-US" sz="2400" b="1" dirty="0">
                <a:solidFill>
                  <a:srgbClr val="CC3300"/>
                </a:solidFill>
                <a:latin typeface="Times New Roman" panose="02020603050405020304" pitchFamily="18" charset="0"/>
              </a:rPr>
              <a:t>时序逻辑电路。</a:t>
            </a:r>
            <a:endParaRPr lang="zh-CN" altLang="en-US" dirty="0">
              <a:latin typeface="Arial" panose="020B0604020202020204" pitchFamily="34" charset="0"/>
            </a:endParaRPr>
          </a:p>
        </p:txBody>
      </p:sp>
      <p:sp>
        <p:nvSpPr>
          <p:cNvPr id="118786" name="文本框 118785"/>
          <p:cNvSpPr txBox="1"/>
          <p:nvPr/>
        </p:nvSpPr>
        <p:spPr>
          <a:xfrm>
            <a:off x="844550" y="2976563"/>
            <a:ext cx="1485900" cy="457200"/>
          </a:xfrm>
          <a:prstGeom prst="rect">
            <a:avLst/>
          </a:prstGeom>
          <a:noFill/>
          <a:ln w="9525">
            <a:noFill/>
          </a:ln>
        </p:spPr>
        <p:txBody>
          <a:bodyPr wrap="none" anchor="t">
            <a:spAutoFit/>
          </a:bodyPr>
          <a:p>
            <a:r>
              <a:rPr lang="zh-CN" altLang="en-US" sz="2400" b="1" dirty="0">
                <a:latin typeface="Times New Roman" panose="02020603050405020304" pitchFamily="18" charset="0"/>
              </a:rPr>
              <a:t>一．定义</a:t>
            </a:r>
            <a:r>
              <a:rPr lang="zh-CN" altLang="en-US" sz="2400" dirty="0">
                <a:latin typeface="Times New Roman" panose="02020603050405020304" pitchFamily="18" charset="0"/>
              </a:rPr>
              <a:t> </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9"/>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6"/>
                                        </p:tgtEl>
                                        <p:attrNameLst>
                                          <p:attrName>style.visibility</p:attrName>
                                        </p:attrNameLst>
                                      </p:cBhvr>
                                      <p:to>
                                        <p:strVal val="visible"/>
                                      </p:to>
                                    </p:set>
                                  </p:childTnLst>
                                </p:cTn>
                              </p:par>
                            </p:childTnLst>
                          </p:cTn>
                        </p:par>
                        <p:par>
                          <p:cTn id="15" fill="hold">
                            <p:stCondLst>
                              <p:cond delay="500"/>
                            </p:stCondLst>
                            <p:childTnLst>
                              <p:par>
                                <p:cTn id="16" presetID="14" presetClass="entr" presetSubtype="10" fill="hold" grpId="0" nodeType="afterEffect">
                                  <p:stCondLst>
                                    <p:cond delay="0"/>
                                  </p:stCondLst>
                                  <p:childTnLst>
                                    <p:set>
                                      <p:cBhvr>
                                        <p:cTn id="17" dur="1" fill="hold">
                                          <p:stCondLst>
                                            <p:cond delay="0"/>
                                          </p:stCondLst>
                                        </p:cTn>
                                        <p:tgtEl>
                                          <p:spTgt spid="118787"/>
                                        </p:tgtEl>
                                        <p:attrNameLst>
                                          <p:attrName>style.visibility</p:attrName>
                                        </p:attrNameLst>
                                      </p:cBhvr>
                                      <p:to>
                                        <p:strVal val="visible"/>
                                      </p:to>
                                    </p:set>
                                    <p:animEffect transition="in" filter="randombar(horizontal)">
                                      <p:cBhvr>
                                        <p:cTn id="18" dur="500"/>
                                        <p:tgtEl>
                                          <p:spTgt spid="11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p:bldP spid="118788" grpId="0"/>
      <p:bldP spid="118787" grpId="0"/>
      <p:bldP spid="11878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1150" name="组合 91149"/>
          <p:cNvGrpSpPr/>
          <p:nvPr/>
        </p:nvGrpSpPr>
        <p:grpSpPr>
          <a:xfrm>
            <a:off x="0" y="6350"/>
            <a:ext cx="9132888" cy="6845300"/>
            <a:chOff x="0" y="1"/>
            <a:chExt cx="5753" cy="4312"/>
          </a:xfrm>
        </p:grpSpPr>
        <p:sp>
          <p:nvSpPr>
            <p:cNvPr id="91152" name="任意多边形 91151"/>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91151" name="任意多边形 91150"/>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91148" name="矩形 91147"/>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91147" name="图片 91146"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91146" name="图片 91145"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91145" name="图片 91144" descr="arrow35">
            <a:hlinkClick r:id="" action="ppaction://hlinkshowjump?jump=nextslide"/>
          </p:cNvPr>
          <p:cNvPicPr>
            <a:picLocks noChangeAspect="1"/>
          </p:cNvPicPr>
          <p:nvPr/>
        </p:nvPicPr>
        <p:blipFill>
          <a:blip r:embed="rId3"/>
          <a:stretch>
            <a:fillRect/>
          </a:stretch>
        </p:blipFill>
        <p:spPr>
          <a:xfrm>
            <a:off x="8401050" y="6310313"/>
            <a:ext cx="514350" cy="354012"/>
          </a:xfrm>
          <a:prstGeom prst="rect">
            <a:avLst/>
          </a:prstGeom>
          <a:noFill/>
          <a:ln w="9525">
            <a:noFill/>
          </a:ln>
        </p:spPr>
      </p:pic>
      <p:sp>
        <p:nvSpPr>
          <p:cNvPr id="91143" name="矩形 91142"/>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91142" name="文本框 91141"/>
          <p:cNvSpPr txBox="1"/>
          <p:nvPr/>
        </p:nvSpPr>
        <p:spPr>
          <a:xfrm>
            <a:off x="457200" y="884238"/>
            <a:ext cx="8382000" cy="822325"/>
          </a:xfrm>
          <a:prstGeom prst="rect">
            <a:avLst/>
          </a:prstGeom>
          <a:noFill/>
          <a:ln w="28575">
            <a:noFill/>
          </a:ln>
        </p:spPr>
        <p:txBody>
          <a:bodyPr>
            <a:spAutoFit/>
          </a:bodyPr>
          <a:p>
            <a:pPr algn="just"/>
            <a:r>
              <a:rPr lang="zh-CN" altLang="en-US" sz="2400" dirty="0">
                <a:solidFill>
                  <a:srgbClr val="CC3300"/>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例</a:t>
            </a:r>
            <a:r>
              <a:rPr lang="en-US" altLang="zh-CN" sz="2400" b="1">
                <a:solidFill>
                  <a:srgbClr val="CC3300"/>
                </a:solidFill>
                <a:latin typeface="Times New Roman" panose="02020603050405020304" pitchFamily="18" charset="0"/>
                <a:ea typeface="ˎ̥"/>
              </a:rPr>
              <a:t>3</a:t>
            </a:r>
            <a:r>
              <a:rPr lang="zh-CN" altLang="en-US" sz="2400" dirty="0">
                <a:latin typeface="Times New Roman" panose="02020603050405020304" pitchFamily="18" charset="0"/>
              </a:rPr>
              <a:t>试用代数法分析下图所示同步时序逻辑电路的逻辑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功能。</a:t>
            </a:r>
            <a:endParaRPr lang="zh-CN" altLang="en-US" dirty="0">
              <a:latin typeface="Arial" panose="020B0604020202020204" pitchFamily="34" charset="0"/>
            </a:endParaRPr>
          </a:p>
        </p:txBody>
      </p:sp>
      <p:pic>
        <p:nvPicPr>
          <p:cNvPr id="91141" name="图片 91140" descr="TU5-12"/>
          <p:cNvPicPr>
            <a:picLocks noChangeAspect="1"/>
          </p:cNvPicPr>
          <p:nvPr/>
        </p:nvPicPr>
        <p:blipFill>
          <a:blip r:embed="rId4">
            <a:lum bright="-100000"/>
          </a:blip>
          <a:stretch>
            <a:fillRect/>
          </a:stretch>
        </p:blipFill>
        <p:spPr>
          <a:xfrm>
            <a:off x="1066800" y="1376363"/>
            <a:ext cx="3079750" cy="3333750"/>
          </a:xfrm>
          <a:prstGeom prst="rect">
            <a:avLst/>
          </a:prstGeom>
          <a:noFill/>
          <a:ln w="9525">
            <a:noFill/>
          </a:ln>
        </p:spPr>
      </p:pic>
      <p:sp>
        <p:nvSpPr>
          <p:cNvPr id="91140" name="文本框 91139"/>
          <p:cNvSpPr txBox="1"/>
          <p:nvPr/>
        </p:nvSpPr>
        <p:spPr>
          <a:xfrm>
            <a:off x="4800600" y="1528763"/>
            <a:ext cx="4343400" cy="3013075"/>
          </a:xfrm>
          <a:prstGeom prst="rect">
            <a:avLst/>
          </a:prstGeom>
          <a:noFill/>
          <a:ln w="28575">
            <a:noFill/>
          </a:ln>
        </p:spPr>
        <p:txBody>
          <a:bodyPr>
            <a:spAutoFit/>
          </a:bodyPr>
          <a:p>
            <a:pPr algn="just"/>
            <a:r>
              <a:rPr lang="zh-CN" altLang="en-US" sz="2400" dirty="0">
                <a:solidFill>
                  <a:srgbClr val="CC3300"/>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解</a:t>
            </a:r>
            <a:r>
              <a:rPr lang="zh-CN" altLang="en-US" sz="2400" b="1" dirty="0">
                <a:solidFill>
                  <a:srgbClr val="CC3300"/>
                </a:solidFill>
                <a:latin typeface="Times New Roman" panose="02020603050405020304" pitchFamily="18" charset="0"/>
                <a:ea typeface="ˎ̥"/>
              </a:rPr>
              <a:t> </a:t>
            </a:r>
            <a:r>
              <a:rPr lang="zh-CN" altLang="en-US" sz="2400" dirty="0">
                <a:latin typeface="Times New Roman" panose="02020603050405020304" pitchFamily="18" charset="0"/>
              </a:rPr>
              <a:t>该电路由一个</a:t>
            </a:r>
            <a:r>
              <a:rPr lang="en-US" altLang="zh-CN" sz="2400">
                <a:latin typeface="Times New Roman" panose="02020603050405020304" pitchFamily="18" charset="0"/>
                <a:ea typeface="ˎ̥"/>
              </a:rPr>
              <a:t>J-K </a:t>
            </a:r>
            <a:endParaRPr lang="en-US" altLang="zh-CN" sz="2400">
              <a:latin typeface="Times New Roman" panose="02020603050405020304" pitchFamily="18" charset="0"/>
              <a:ea typeface="ˎ̥"/>
            </a:endParaRPr>
          </a:p>
          <a:p>
            <a:pPr algn="just"/>
            <a:r>
              <a:rPr lang="zh-CN" altLang="en-US" sz="2400" dirty="0">
                <a:latin typeface="Times New Roman" panose="02020603050405020304" pitchFamily="18" charset="0"/>
              </a:rPr>
              <a:t>触发器和四个逻辑门构成，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电路有两个输入端</a:t>
            </a:r>
            <a:r>
              <a:rPr lang="en-US" altLang="zh-CN" sz="2400">
                <a:latin typeface="Times New Roman" panose="02020603050405020304" pitchFamily="18" charset="0"/>
                <a:ea typeface="ˎ̥"/>
              </a:rPr>
              <a:t>x</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x</a:t>
            </a:r>
            <a:r>
              <a:rPr lang="en-US" altLang="zh-CN" sz="2400" baseline="-25000">
                <a:latin typeface="Times New Roman" panose="02020603050405020304" pitchFamily="18" charset="0"/>
                <a:ea typeface="ˎ̥"/>
              </a:rPr>
              <a:t>2</a:t>
            </a:r>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一个输出端</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。输出</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与输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入和状态均有直接联系，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属于</a:t>
            </a:r>
            <a:r>
              <a:rPr lang="en-US" altLang="zh-CN" sz="2400">
                <a:latin typeface="Times New Roman" panose="02020603050405020304" pitchFamily="18" charset="0"/>
                <a:ea typeface="ˎ̥"/>
              </a:rPr>
              <a:t>Mealy</a:t>
            </a:r>
            <a:r>
              <a:rPr lang="zh-CN" altLang="en-US" sz="2400" dirty="0">
                <a:latin typeface="Times New Roman" panose="02020603050405020304" pitchFamily="18" charset="0"/>
              </a:rPr>
              <a:t>型电路。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用代数法分析该电路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的过程如下。</a:t>
            </a:r>
            <a:endParaRPr lang="zh-CN" altLang="en-US" dirty="0">
              <a:latin typeface="Arial" panose="020B0604020202020204" pitchFamily="34" charset="0"/>
            </a:endParaRPr>
          </a:p>
        </p:txBody>
      </p:sp>
      <p:sp>
        <p:nvSpPr>
          <p:cNvPr id="91139" name="文本框 91138"/>
          <p:cNvSpPr txBox="1"/>
          <p:nvPr/>
        </p:nvSpPr>
        <p:spPr>
          <a:xfrm>
            <a:off x="609600" y="4881563"/>
            <a:ext cx="6477000" cy="457200"/>
          </a:xfrm>
          <a:prstGeom prst="rect">
            <a:avLst/>
          </a:prstGeom>
          <a:noFill/>
          <a:ln w="28575">
            <a:noFill/>
          </a:ln>
        </p:spPr>
        <p:txBody>
          <a:bodyPr>
            <a:spAutoFit/>
          </a:bodyPr>
          <a:p>
            <a:r>
              <a:rPr lang="zh-CN" altLang="en-US" sz="2400" b="1" dirty="0">
                <a:solidFill>
                  <a:schemeClr val="tx2"/>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1</a:t>
            </a:r>
            <a:r>
              <a:rPr lang="zh-CN" altLang="en-US" sz="2400" b="1" dirty="0">
                <a:solidFill>
                  <a:srgbClr val="000099"/>
                </a:solidFill>
                <a:latin typeface="Times New Roman" panose="02020603050405020304" pitchFamily="18" charset="0"/>
              </a:rPr>
              <a:t>．写出输出函数和激励函数表达式</a:t>
            </a:r>
            <a:endParaRPr lang="zh-CN" altLang="en-US" dirty="0">
              <a:latin typeface="Arial" panose="020B0604020202020204" pitchFamily="34" charset="0"/>
            </a:endParaRPr>
          </a:p>
        </p:txBody>
      </p:sp>
      <p:graphicFrame>
        <p:nvGraphicFramePr>
          <p:cNvPr id="91138" name="对象 91137"/>
          <p:cNvGraphicFramePr/>
          <p:nvPr/>
        </p:nvGraphicFramePr>
        <p:xfrm>
          <a:off x="2438400" y="5491163"/>
          <a:ext cx="3136900" cy="914400"/>
        </p:xfrm>
        <a:graphic>
          <a:graphicData uri="http://schemas.openxmlformats.org/presentationml/2006/ole">
            <mc:AlternateContent xmlns:mc="http://schemas.openxmlformats.org/markup-compatibility/2006">
              <mc:Choice xmlns:v="urn:schemas-microsoft-com:vml" Requires="v">
                <p:oleObj spid="_x0000_s3078" name="" r:id="rId5" imgW="3136900" imgH="914400" progId="Equation.3">
                  <p:embed/>
                </p:oleObj>
              </mc:Choice>
              <mc:Fallback>
                <p:oleObj name="" r:id="rId5" imgW="3136900" imgH="914400" progId="Equation.3">
                  <p:embed/>
                  <p:pic>
                    <p:nvPicPr>
                      <p:cNvPr id="0" name="图片 3077"/>
                      <p:cNvPicPr/>
                      <p:nvPr/>
                    </p:nvPicPr>
                    <p:blipFill>
                      <a:blip r:embed="rId6">
                        <a:lum bright="-100000"/>
                      </a:blip>
                      <a:stretch>
                        <a:fillRect/>
                      </a:stretch>
                    </p:blipFill>
                    <p:spPr>
                      <a:xfrm>
                        <a:off x="2438400" y="5491163"/>
                        <a:ext cx="3136900" cy="914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1142"/>
                                        </p:tgtEl>
                                        <p:attrNameLst>
                                          <p:attrName>style.visibility</p:attrName>
                                        </p:attrNameLst>
                                      </p:cBhvr>
                                      <p:to>
                                        <p:strVal val="visible"/>
                                      </p:to>
                                    </p:set>
                                    <p:animEffect transition="in" filter="randombar(horizontal)">
                                      <p:cBhvr>
                                        <p:cTn id="7" dur="500"/>
                                        <p:tgtEl>
                                          <p:spTgt spid="91142"/>
                                        </p:tgtEl>
                                      </p:cBhvr>
                                    </p:animEffect>
                                  </p:childTnLst>
                                  <p:subTnLst>
                                    <p:audio>
                                      <p:cMediaNode>
                                        <p:cTn display="0" masterRel="sameClick">
                                          <p:stCondLst>
                                            <p:cond evt="begin" delay="0">
                                              <p:tn val="5"/>
                                            </p:cond>
                                          </p:stCondLst>
                                          <p:endCondLst>
                                            <p:cond evt="onStopAudio" delay="0">
                                              <p:tgtEl>
                                                <p:sldTgt/>
                                              </p:tgtEl>
                                            </p:cond>
                                          </p:endCondLst>
                                        </p:cTn>
                                        <p:tgtEl>
                                          <p:sndTgt r:embed="rId7" name="projctor.wav"/>
                                        </p:tgtEl>
                                      </p:cMediaNode>
                                    </p:audio>
                                  </p:sub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1141"/>
                                        </p:tgtEl>
                                        <p:attrNameLst>
                                          <p:attrName>style.visibility</p:attrName>
                                        </p:attrNameLst>
                                      </p:cBhvr>
                                      <p:to>
                                        <p:strVal val="visible"/>
                                      </p:to>
                                    </p:set>
                                    <p:animEffect transition="in" filter="dissolve">
                                      <p:cBhvr>
                                        <p:cTn id="11" dur="500"/>
                                        <p:tgtEl>
                                          <p:spTgt spid="91141"/>
                                        </p:tgtEl>
                                      </p:cBhvr>
                                    </p:animEffect>
                                  </p:childTnLst>
                                  <p:subTnLst>
                                    <p:audio>
                                      <p:cMediaNode>
                                        <p:cTn display="0" masterRel="sameClick">
                                          <p:stCondLst>
                                            <p:cond evt="begin" delay="0">
                                              <p:tn val="9"/>
                                            </p:cond>
                                          </p:stCondLst>
                                          <p:endCondLst>
                                            <p:cond evt="onStopAudio" delay="0">
                                              <p:tgtEl>
                                                <p:sldTgt/>
                                              </p:tgtEl>
                                            </p:cond>
                                          </p:endCondLst>
                                        </p:cTn>
                                        <p:tgtEl>
                                          <p:sndTgt r:embed="rId8" name="chimes.wav"/>
                                        </p:tgtEl>
                                      </p:cMediaNode>
                                    </p:audio>
                                  </p:sub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91140"/>
                                        </p:tgtEl>
                                        <p:attrNameLst>
                                          <p:attrName>style.visibility</p:attrName>
                                        </p:attrNameLst>
                                      </p:cBhvr>
                                      <p:to>
                                        <p:strVal val="visible"/>
                                      </p:to>
                                    </p:set>
                                    <p:animEffect transition="in" filter="box(out)">
                                      <p:cBhvr>
                                        <p:cTn id="16" dur="500"/>
                                        <p:tgtEl>
                                          <p:spTgt spid="91140"/>
                                        </p:tgtEl>
                                      </p:cBhvr>
                                    </p:animEffect>
                                  </p:childTnLst>
                                  <p:subTnLst>
                                    <p:audio>
                                      <p:cMediaNode>
                                        <p:cTn display="0" masterRel="sameClick">
                                          <p:stCondLst>
                                            <p:cond evt="begin" delay="0">
                                              <p:tn val="14"/>
                                            </p:cond>
                                          </p:stCondLst>
                                          <p:endCondLst>
                                            <p:cond evt="onStopAudio" delay="0">
                                              <p:tgtEl>
                                                <p:sldTgt/>
                                              </p:tgtEl>
                                            </p:cond>
                                          </p:endCondLst>
                                        </p:cTn>
                                        <p:tgtEl>
                                          <p:sndTgt r:embed="rId7" name="projctor.wav"/>
                                        </p:tgtEl>
                                      </p:cMediaNode>
                                    </p:audio>
                                  </p:sub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91139"/>
                                        </p:tgtEl>
                                        <p:attrNameLst>
                                          <p:attrName>style.visibility</p:attrName>
                                        </p:attrNameLst>
                                      </p:cBhvr>
                                      <p:to>
                                        <p:strVal val="visible"/>
                                      </p:to>
                                    </p:set>
                                    <p:animEffect transition="in" filter="slide(fromBottom)">
                                      <p:cBhvr>
                                        <p:cTn id="21" dur="500"/>
                                        <p:tgtEl>
                                          <p:spTgt spid="91139"/>
                                        </p:tgtEl>
                                      </p:cBhvr>
                                    </p:animEffect>
                                  </p:childTnLst>
                                </p:cTn>
                              </p:par>
                            </p:childTnLst>
                          </p:cTn>
                        </p:par>
                        <p:par>
                          <p:cTn id="22" fill="hold">
                            <p:stCondLst>
                              <p:cond delay="500"/>
                            </p:stCondLst>
                            <p:childTnLst>
                              <p:par>
                                <p:cTn id="23" presetID="2" presetClass="entr" presetSubtype="4" fill="hold" nodeType="afterEffect">
                                  <p:stCondLst>
                                    <p:cond delay="0"/>
                                  </p:stCondLst>
                                  <p:childTnLst>
                                    <p:set>
                                      <p:cBhvr>
                                        <p:cTn id="24" dur="1" fill="hold">
                                          <p:stCondLst>
                                            <p:cond delay="0"/>
                                          </p:stCondLst>
                                        </p:cTn>
                                        <p:tgtEl>
                                          <p:spTgt spid="91138"/>
                                        </p:tgtEl>
                                        <p:attrNameLst>
                                          <p:attrName>style.visibility</p:attrName>
                                        </p:attrNameLst>
                                      </p:cBhvr>
                                      <p:to>
                                        <p:strVal val="visible"/>
                                      </p:to>
                                    </p:set>
                                    <p:anim calcmode="lin" valueType="num">
                                      <p:cBhvr additive="base">
                                        <p:cTn id="25" dur="500" fill="hold"/>
                                        <p:tgtEl>
                                          <p:spTgt spid="91138"/>
                                        </p:tgtEl>
                                        <p:attrNameLst>
                                          <p:attrName>ppt_x</p:attrName>
                                        </p:attrNameLst>
                                      </p:cBhvr>
                                      <p:tavLst>
                                        <p:tav tm="0">
                                          <p:val>
                                            <p:strVal val="#ppt_x"/>
                                          </p:val>
                                        </p:tav>
                                        <p:tav tm="100000">
                                          <p:val>
                                            <p:strVal val="#ppt_x"/>
                                          </p:val>
                                        </p:tav>
                                      </p:tavLst>
                                    </p:anim>
                                    <p:anim calcmode="lin" valueType="num">
                                      <p:cBhvr additive="base">
                                        <p:cTn id="26" dur="500" fill="hold"/>
                                        <p:tgtEl>
                                          <p:spTgt spid="91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p:bldP spid="91140" grpId="0"/>
      <p:bldP spid="911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0124" name="组合 90123"/>
          <p:cNvGrpSpPr/>
          <p:nvPr/>
        </p:nvGrpSpPr>
        <p:grpSpPr>
          <a:xfrm>
            <a:off x="6350" y="6350"/>
            <a:ext cx="9132888" cy="6845300"/>
            <a:chOff x="0" y="1"/>
            <a:chExt cx="5753" cy="4312"/>
          </a:xfrm>
        </p:grpSpPr>
        <p:sp>
          <p:nvSpPr>
            <p:cNvPr id="90126" name="任意多边形 90125"/>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90125" name="任意多边形 90124"/>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90122" name="矩形 90121"/>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90121" name="图片 90120"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90120" name="图片 90119"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90119" name="图片 90118"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90117" name="矩形 90116"/>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90116" name="矩形 90115"/>
          <p:cNvSpPr/>
          <p:nvPr/>
        </p:nvSpPr>
        <p:spPr>
          <a:xfrm>
            <a:off x="463550" y="842963"/>
            <a:ext cx="8382000" cy="822325"/>
          </a:xfrm>
          <a:prstGeom prst="rect">
            <a:avLst/>
          </a:prstGeom>
          <a:noFill/>
          <a:ln w="28575">
            <a:noFill/>
          </a:ln>
        </p:spPr>
        <p:txBody>
          <a:bodyPr>
            <a:spAutoFit/>
          </a:bodyPr>
          <a:p>
            <a:pPr algn="just"/>
            <a:r>
              <a:rPr lang="zh-CN" altLang="en-US" sz="2400" b="1" dirty="0">
                <a:solidFill>
                  <a:schemeClr val="tx2"/>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2</a:t>
            </a:r>
            <a:r>
              <a:rPr lang="zh-CN" altLang="en-US" sz="2400" b="1" dirty="0">
                <a:solidFill>
                  <a:srgbClr val="000099"/>
                </a:solidFill>
                <a:latin typeface="Times New Roman" panose="02020603050405020304" pitchFamily="18" charset="0"/>
              </a:rPr>
              <a:t>．把激励函数表达式代入触发器的次态方程，得到电路的次态方程组</a:t>
            </a:r>
            <a:endParaRPr lang="zh-CN" altLang="en-US" dirty="0">
              <a:latin typeface="Arial" panose="020B0604020202020204" pitchFamily="34" charset="0"/>
            </a:endParaRPr>
          </a:p>
        </p:txBody>
      </p:sp>
      <p:sp>
        <p:nvSpPr>
          <p:cNvPr id="90115" name="文本框 90114"/>
          <p:cNvSpPr txBox="1"/>
          <p:nvPr/>
        </p:nvSpPr>
        <p:spPr>
          <a:xfrm>
            <a:off x="447675" y="1865313"/>
            <a:ext cx="8397875" cy="1552575"/>
          </a:xfrm>
          <a:prstGeom prst="rect">
            <a:avLst/>
          </a:prstGeom>
          <a:noFill/>
          <a:ln w="28575">
            <a:noFill/>
          </a:ln>
        </p:spPr>
        <p:txBody>
          <a:bodyPr>
            <a:spAutoFit/>
          </a:bodyPr>
          <a:p>
            <a:pPr algn="just"/>
            <a:r>
              <a:rPr lang="zh-CN" altLang="en-US" sz="2400" dirty="0">
                <a:latin typeface="Times New Roman" panose="02020603050405020304" pitchFamily="18" charset="0"/>
              </a:rPr>
              <a:t>　　该电路的存储电路只有一个触发器，因此，电路只有一个次态方程。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根据</a:t>
            </a:r>
            <a:r>
              <a:rPr lang="en-US" altLang="zh-CN" sz="2400">
                <a:latin typeface="Times New Roman" panose="02020603050405020304" pitchFamily="18" charset="0"/>
                <a:ea typeface="ˎ̥"/>
              </a:rPr>
              <a:t>J-K</a:t>
            </a:r>
            <a:r>
              <a:rPr lang="zh-CN" altLang="en-US" sz="2400" dirty="0">
                <a:latin typeface="Times New Roman" panose="02020603050405020304" pitchFamily="18" charset="0"/>
              </a:rPr>
              <a:t>触发器的次态方程和电路的激励函数表达式，可导出电路的次态方程如下：</a:t>
            </a:r>
            <a:endParaRPr lang="zh-CN" altLang="en-US" dirty="0">
              <a:latin typeface="Arial" panose="020B0604020202020204" pitchFamily="34" charset="0"/>
            </a:endParaRPr>
          </a:p>
        </p:txBody>
      </p:sp>
      <p:graphicFrame>
        <p:nvGraphicFramePr>
          <p:cNvPr id="90114" name="对象 90113"/>
          <p:cNvGraphicFramePr/>
          <p:nvPr/>
        </p:nvGraphicFramePr>
        <p:xfrm>
          <a:off x="2368550" y="3814763"/>
          <a:ext cx="3962400" cy="2536825"/>
        </p:xfrm>
        <a:graphic>
          <a:graphicData uri="http://schemas.openxmlformats.org/presentationml/2006/ole">
            <mc:AlternateContent xmlns:mc="http://schemas.openxmlformats.org/markup-compatibility/2006">
              <mc:Choice xmlns:v="urn:schemas-microsoft-com:vml" Requires="v">
                <p:oleObj spid="_x0000_s3079" name="" r:id="rId4" imgW="3352800" imgH="2159000" progId="Equation.3">
                  <p:embed/>
                </p:oleObj>
              </mc:Choice>
              <mc:Fallback>
                <p:oleObj name="" r:id="rId4" imgW="3352800" imgH="2159000" progId="Equation.3">
                  <p:embed/>
                  <p:pic>
                    <p:nvPicPr>
                      <p:cNvPr id="0" name="图片 3078"/>
                      <p:cNvPicPr/>
                      <p:nvPr/>
                    </p:nvPicPr>
                    <p:blipFill>
                      <a:blip r:embed="rId5">
                        <a:lum bright="-100000"/>
                      </a:blip>
                      <a:stretch>
                        <a:fillRect/>
                      </a:stretch>
                    </p:blipFill>
                    <p:spPr>
                      <a:xfrm>
                        <a:off x="2368550" y="3814763"/>
                        <a:ext cx="3962400" cy="25368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slide(fromBottom)">
                                      <p:cBhvr>
                                        <p:cTn id="7" dur="500"/>
                                        <p:tgtEl>
                                          <p:spTgt spid="90116"/>
                                        </p:tgtEl>
                                      </p:cBhvr>
                                    </p:animEffect>
                                  </p:childTnLst>
                                  <p:subTnLst>
                                    <p:audio>
                                      <p:cMediaNode>
                                        <p:cTn display="0" masterRel="sameClick">
                                          <p:stCondLst>
                                            <p:cond evt="begin" delay="0">
                                              <p:tn val="5"/>
                                            </p:cond>
                                          </p:stCondLst>
                                          <p:endCondLst>
                                            <p:cond evt="onStopAudio" delay="0">
                                              <p:tgtEl>
                                                <p:sldTgt/>
                                              </p:tgtEl>
                                            </p:cond>
                                          </p:endCondLst>
                                        </p:cTn>
                                        <p:tgtEl>
                                          <p:sndTgt r:embed="rId6"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0115"/>
                                        </p:tgtEl>
                                        <p:attrNameLst>
                                          <p:attrName>style.visibility</p:attrName>
                                        </p:attrNameLst>
                                      </p:cBhvr>
                                      <p:to>
                                        <p:strVal val="visible"/>
                                      </p:to>
                                    </p:set>
                                    <p:animEffect transition="in" filter="randombar(horizontal)">
                                      <p:cBhvr>
                                        <p:cTn id="12" dur="500"/>
                                        <p:tgtEl>
                                          <p:spTgt spid="90115"/>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90114"/>
                                        </p:tgtEl>
                                        <p:attrNameLst>
                                          <p:attrName>style.visibility</p:attrName>
                                        </p:attrNameLst>
                                      </p:cBhvr>
                                      <p:to>
                                        <p:strVal val="visible"/>
                                      </p:to>
                                    </p:set>
                                    <p:animEffect transition="in" filter="wipe(up)">
                                      <p:cBhvr>
                                        <p:cTn id="16" dur="500"/>
                                        <p:tgtEl>
                                          <p:spTgt spid="90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p:bldP spid="901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9105" name="组合 89104"/>
          <p:cNvGrpSpPr/>
          <p:nvPr/>
        </p:nvGrpSpPr>
        <p:grpSpPr>
          <a:xfrm>
            <a:off x="6350" y="6350"/>
            <a:ext cx="9132888" cy="6845300"/>
            <a:chOff x="0" y="1"/>
            <a:chExt cx="5753" cy="4312"/>
          </a:xfrm>
        </p:grpSpPr>
        <p:sp>
          <p:nvSpPr>
            <p:cNvPr id="89107" name="任意多边形 89106"/>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89106" name="任意多边形 89105"/>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89103" name="矩形 89102"/>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89102" name="图片 89101"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89101" name="图片 89100"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89100" name="图片 89099"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89098" name="矩形 89097"/>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89097" name="文本框 89096"/>
          <p:cNvSpPr txBox="1"/>
          <p:nvPr/>
        </p:nvSpPr>
        <p:spPr>
          <a:xfrm>
            <a:off x="387350" y="766763"/>
            <a:ext cx="8474075" cy="457200"/>
          </a:xfrm>
          <a:prstGeom prst="rect">
            <a:avLst/>
          </a:prstGeom>
          <a:noFill/>
          <a:ln w="28575">
            <a:noFill/>
          </a:ln>
        </p:spPr>
        <p:txBody>
          <a:bodyPr>
            <a:spAutoFit/>
          </a:bodyPr>
          <a:p>
            <a:r>
              <a:rPr lang="en-US" altLang="zh-CN" sz="2400" b="1">
                <a:solidFill>
                  <a:srgbClr val="000099"/>
                </a:solidFill>
                <a:latin typeface="Times New Roman" panose="02020603050405020304" pitchFamily="18" charset="0"/>
                <a:ea typeface="ˎ̥"/>
              </a:rPr>
              <a:t>3</a:t>
            </a:r>
            <a:r>
              <a:rPr lang="zh-CN" altLang="en-US" sz="2400" b="1" dirty="0">
                <a:solidFill>
                  <a:srgbClr val="000099"/>
                </a:solidFill>
                <a:latin typeface="Times New Roman" panose="02020603050405020304" pitchFamily="18" charset="0"/>
              </a:rPr>
              <a:t>．根据次态方程和输出函数表达式作出状态表和状态图</a:t>
            </a:r>
            <a:endParaRPr lang="zh-CN" altLang="en-US" dirty="0">
              <a:latin typeface="Arial" panose="020B0604020202020204" pitchFamily="34" charset="0"/>
            </a:endParaRPr>
          </a:p>
        </p:txBody>
      </p:sp>
      <p:sp>
        <p:nvSpPr>
          <p:cNvPr id="89096" name="文本框 89095"/>
          <p:cNvSpPr txBox="1"/>
          <p:nvPr/>
        </p:nvSpPr>
        <p:spPr>
          <a:xfrm>
            <a:off x="311150" y="1376363"/>
            <a:ext cx="8474075" cy="822325"/>
          </a:xfrm>
          <a:prstGeom prst="rect">
            <a:avLst/>
          </a:prstGeom>
          <a:noFill/>
          <a:ln w="28575">
            <a:noFill/>
          </a:ln>
        </p:spPr>
        <p:txBody>
          <a:bodyPr>
            <a:spAutoFit/>
          </a:bodyPr>
          <a:p>
            <a:pPr algn="just"/>
            <a:r>
              <a:rPr lang="zh-CN" altLang="en-US" sz="2400" dirty="0">
                <a:latin typeface="Times New Roman" panose="02020603050405020304" pitchFamily="18" charset="0"/>
              </a:rPr>
              <a:t>　　根据次态方程和输出函数表达式，可以作出该电路的状态表和状态图如下。</a:t>
            </a:r>
            <a:endParaRPr lang="zh-CN" altLang="en-US" dirty="0">
              <a:latin typeface="Arial" panose="020B0604020202020204" pitchFamily="34" charset="0"/>
            </a:endParaRPr>
          </a:p>
        </p:txBody>
      </p:sp>
      <p:grpSp>
        <p:nvGrpSpPr>
          <p:cNvPr id="89092" name="组合 89091"/>
          <p:cNvGrpSpPr/>
          <p:nvPr/>
        </p:nvGrpSpPr>
        <p:grpSpPr>
          <a:xfrm>
            <a:off x="2216150" y="4729163"/>
            <a:ext cx="4419600" cy="1633537"/>
            <a:chOff x="1392" y="2976"/>
            <a:chExt cx="2784" cy="1029"/>
          </a:xfrm>
        </p:grpSpPr>
        <p:pic>
          <p:nvPicPr>
            <p:cNvPr id="89095" name="图片 89094" descr="TU5-13"/>
            <p:cNvPicPr>
              <a:picLocks noChangeAspect="1"/>
            </p:cNvPicPr>
            <p:nvPr/>
          </p:nvPicPr>
          <p:blipFill>
            <a:blip r:embed="rId4">
              <a:lum bright="-100000"/>
            </a:blip>
            <a:stretch>
              <a:fillRect/>
            </a:stretch>
          </p:blipFill>
          <p:spPr>
            <a:xfrm>
              <a:off x="1392" y="2976"/>
              <a:ext cx="2784" cy="1029"/>
            </a:xfrm>
            <a:prstGeom prst="rect">
              <a:avLst/>
            </a:prstGeom>
            <a:noFill/>
            <a:ln w="9525">
              <a:noFill/>
            </a:ln>
          </p:spPr>
        </p:pic>
        <p:sp>
          <p:nvSpPr>
            <p:cNvPr id="89094" name="文本框 89093"/>
            <p:cNvSpPr txBox="1"/>
            <p:nvPr/>
          </p:nvSpPr>
          <p:spPr>
            <a:xfrm>
              <a:off x="2112" y="3408"/>
              <a:ext cx="212" cy="288"/>
            </a:xfrm>
            <a:prstGeom prst="rect">
              <a:avLst/>
            </a:prstGeom>
            <a:noFill/>
            <a:ln w="28575">
              <a:noFill/>
            </a:ln>
          </p:spPr>
          <p:txBody>
            <a:bodyPr wrap="none" anchor="t">
              <a:spAutoFit/>
            </a:bodyPr>
            <a:p>
              <a:r>
                <a:rPr lang="en-US" altLang="zh-CN" sz="2400">
                  <a:latin typeface="Times New Roman" panose="02020603050405020304" pitchFamily="18" charset="0"/>
                  <a:ea typeface="ˎ̥"/>
                </a:rPr>
                <a:t>0</a:t>
              </a:r>
              <a:endParaRPr lang="en-US" altLang="zh-CN">
                <a:latin typeface="Arial" panose="020B0604020202020204" pitchFamily="34" charset="0"/>
              </a:endParaRPr>
            </a:p>
          </p:txBody>
        </p:sp>
        <p:sp>
          <p:nvSpPr>
            <p:cNvPr id="89093" name="文本框 89092"/>
            <p:cNvSpPr txBox="1"/>
            <p:nvPr/>
          </p:nvSpPr>
          <p:spPr>
            <a:xfrm>
              <a:off x="3312" y="3456"/>
              <a:ext cx="212" cy="288"/>
            </a:xfrm>
            <a:prstGeom prst="rect">
              <a:avLst/>
            </a:prstGeom>
            <a:noFill/>
            <a:ln w="28575">
              <a:noFill/>
            </a:ln>
          </p:spPr>
          <p:txBody>
            <a:bodyPr wrap="none" anchor="t">
              <a:spAutoFit/>
            </a:bodyPr>
            <a:p>
              <a:r>
                <a:rPr lang="en-US" altLang="zh-CN" sz="2400">
                  <a:latin typeface="Times New Roman" panose="02020603050405020304" pitchFamily="18" charset="0"/>
                  <a:ea typeface="ˎ̥"/>
                </a:rPr>
                <a:t>1</a:t>
              </a:r>
              <a:endParaRPr lang="en-US" altLang="zh-CN">
                <a:latin typeface="Arial" panose="020B0604020202020204" pitchFamily="34" charset="0"/>
              </a:endParaRPr>
            </a:p>
          </p:txBody>
        </p:sp>
      </p:grpSp>
      <p:pic>
        <p:nvPicPr>
          <p:cNvPr id="89091" name="图片 89090" descr="BIAO5-7c"/>
          <p:cNvPicPr>
            <a:picLocks noChangeAspect="1"/>
          </p:cNvPicPr>
          <p:nvPr/>
        </p:nvPicPr>
        <p:blipFill>
          <a:blip r:embed="rId5">
            <a:lum bright="-100000"/>
          </a:blip>
          <a:stretch>
            <a:fillRect/>
          </a:stretch>
        </p:blipFill>
        <p:spPr>
          <a:xfrm>
            <a:off x="4502150" y="2290763"/>
            <a:ext cx="4191000" cy="2208212"/>
          </a:xfrm>
          <a:prstGeom prst="rect">
            <a:avLst/>
          </a:prstGeom>
          <a:noFill/>
          <a:ln w="9525">
            <a:noFill/>
          </a:ln>
        </p:spPr>
      </p:pic>
      <p:graphicFrame>
        <p:nvGraphicFramePr>
          <p:cNvPr id="89090" name="对象 89089"/>
          <p:cNvGraphicFramePr/>
          <p:nvPr/>
        </p:nvGraphicFramePr>
        <p:xfrm>
          <a:off x="996950" y="2900363"/>
          <a:ext cx="2971800" cy="906462"/>
        </p:xfrm>
        <a:graphic>
          <a:graphicData uri="http://schemas.openxmlformats.org/presentationml/2006/ole">
            <mc:AlternateContent xmlns:mc="http://schemas.openxmlformats.org/markup-compatibility/2006">
              <mc:Choice xmlns:v="urn:schemas-microsoft-com:vml" Requires="v">
                <p:oleObj spid="_x0000_s3080" name="" r:id="rId6" imgW="1498600" imgH="457200" progId="Equation.3">
                  <p:embed/>
                </p:oleObj>
              </mc:Choice>
              <mc:Fallback>
                <p:oleObj name="" r:id="rId6" imgW="1498600" imgH="457200" progId="Equation.3">
                  <p:embed/>
                  <p:pic>
                    <p:nvPicPr>
                      <p:cNvPr id="0" name="图片 3079"/>
                      <p:cNvPicPr/>
                      <p:nvPr/>
                    </p:nvPicPr>
                    <p:blipFill>
                      <a:blip r:embed="rId7">
                        <a:lum bright="-47998"/>
                      </a:blip>
                      <a:stretch>
                        <a:fillRect/>
                      </a:stretch>
                    </p:blipFill>
                    <p:spPr>
                      <a:xfrm>
                        <a:off x="996950" y="2900363"/>
                        <a:ext cx="2971800" cy="9064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9097"/>
                                        </p:tgtEl>
                                        <p:attrNameLst>
                                          <p:attrName>style.visibility</p:attrName>
                                        </p:attrNameLst>
                                      </p:cBhvr>
                                      <p:to>
                                        <p:strVal val="visible"/>
                                      </p:to>
                                    </p:set>
                                    <p:animEffect transition="in" filter="slide(fromBottom)">
                                      <p:cBhvr>
                                        <p:cTn id="7" dur="500"/>
                                        <p:tgtEl>
                                          <p:spTgt spid="89097"/>
                                        </p:tgtEl>
                                      </p:cBhvr>
                                    </p:animEffect>
                                  </p:childTnLst>
                                  <p:subTnLst>
                                    <p:audio>
                                      <p:cMediaNode>
                                        <p:cTn display="0" masterRel="sameClick">
                                          <p:stCondLst>
                                            <p:cond evt="begin" delay="0">
                                              <p:tn val="5"/>
                                            </p:cond>
                                          </p:stCondLst>
                                          <p:endCondLst>
                                            <p:cond evt="onStopAudio" delay="0">
                                              <p:tgtEl>
                                                <p:sldTgt/>
                                              </p:tgtEl>
                                            </p:cond>
                                          </p:endCondLst>
                                        </p:cTn>
                                        <p:tgtEl>
                                          <p:sndTgt r:embed="rId8"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89096"/>
                                        </p:tgtEl>
                                        <p:attrNameLst>
                                          <p:attrName>style.visibility</p:attrName>
                                        </p:attrNameLst>
                                      </p:cBhvr>
                                      <p:to>
                                        <p:strVal val="visible"/>
                                      </p:to>
                                    </p:set>
                                    <p:anim calcmode="lin" valueType="num">
                                      <p:cBhvr>
                                        <p:cTn id="12" dur="500" fill="hold"/>
                                        <p:tgtEl>
                                          <p:spTgt spid="89096"/>
                                        </p:tgtEl>
                                        <p:attrNameLst>
                                          <p:attrName>ppt_w</p:attrName>
                                        </p:attrNameLst>
                                      </p:cBhvr>
                                      <p:tavLst>
                                        <p:tav tm="0">
                                          <p:val>
                                            <p:fltVal val="0.000000"/>
                                          </p:val>
                                        </p:tav>
                                        <p:tav tm="100000">
                                          <p:val>
                                            <p:strVal val="#ppt_w"/>
                                          </p:val>
                                        </p:tav>
                                      </p:tavLst>
                                    </p:anim>
                                    <p:anim calcmode="lin" valueType="num">
                                      <p:cBhvr>
                                        <p:cTn id="13" dur="500" fill="hold"/>
                                        <p:tgtEl>
                                          <p:spTgt spid="89096"/>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89090"/>
                                        </p:tgtEl>
                                        <p:attrNameLst>
                                          <p:attrName>style.visibility</p:attrName>
                                        </p:attrNameLst>
                                      </p:cBhvr>
                                      <p:to>
                                        <p:strVal val="visible"/>
                                      </p:to>
                                    </p:set>
                                    <p:anim calcmode="lin" valueType="num">
                                      <p:cBhvr additive="base">
                                        <p:cTn id="17" dur="500" fill="hold"/>
                                        <p:tgtEl>
                                          <p:spTgt spid="89090"/>
                                        </p:tgtEl>
                                        <p:attrNameLst>
                                          <p:attrName>ppt_x</p:attrName>
                                        </p:attrNameLst>
                                      </p:cBhvr>
                                      <p:tavLst>
                                        <p:tav tm="0">
                                          <p:val>
                                            <p:strVal val="0-#ppt_w/2"/>
                                          </p:val>
                                        </p:tav>
                                        <p:tav tm="100000">
                                          <p:val>
                                            <p:strVal val="#ppt_x"/>
                                          </p:val>
                                        </p:tav>
                                      </p:tavLst>
                                    </p:anim>
                                    <p:anim calcmode="lin" valueType="num">
                                      <p:cBhvr additive="base">
                                        <p:cTn id="18" dur="500" fill="hold"/>
                                        <p:tgtEl>
                                          <p:spTgt spid="89090"/>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89091"/>
                                        </p:tgtEl>
                                        <p:attrNameLst>
                                          <p:attrName>style.visibility</p:attrName>
                                        </p:attrNameLst>
                                      </p:cBhvr>
                                      <p:to>
                                        <p:strVal val="visible"/>
                                      </p:to>
                                    </p:set>
                                    <p:anim calcmode="lin" valueType="num">
                                      <p:cBhvr additive="base">
                                        <p:cTn id="22" dur="500" fill="hold"/>
                                        <p:tgtEl>
                                          <p:spTgt spid="89091"/>
                                        </p:tgtEl>
                                        <p:attrNameLst>
                                          <p:attrName>ppt_x</p:attrName>
                                        </p:attrNameLst>
                                      </p:cBhvr>
                                      <p:tavLst>
                                        <p:tav tm="0">
                                          <p:val>
                                            <p:strVal val="#ppt_x"/>
                                          </p:val>
                                        </p:tav>
                                        <p:tav tm="100000">
                                          <p:val>
                                            <p:strVal val="#ppt_x"/>
                                          </p:val>
                                        </p:tav>
                                      </p:tavLst>
                                    </p:anim>
                                    <p:anim calcmode="lin" valueType="num">
                                      <p:cBhvr additive="base">
                                        <p:cTn id="23" dur="500" fill="hold"/>
                                        <p:tgtEl>
                                          <p:spTgt spid="8909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9" name="chimes.wav"/>
                                        </p:tgtEl>
                                      </p:cMediaNode>
                                    </p:audio>
                                  </p:subTnLst>
                                </p:cTn>
                              </p:par>
                            </p:childTnLst>
                          </p:cTn>
                        </p:par>
                        <p:par>
                          <p:cTn id="24" fill="hold">
                            <p:stCondLst>
                              <p:cond delay="1500"/>
                            </p:stCondLst>
                            <p:childTnLst>
                              <p:par>
                                <p:cTn id="25" presetID="2" presetClass="entr" presetSubtype="4" fill="hold" nodeType="afterEffect">
                                  <p:stCondLst>
                                    <p:cond delay="0"/>
                                  </p:stCondLst>
                                  <p:childTnLst>
                                    <p:set>
                                      <p:cBhvr>
                                        <p:cTn id="26" dur="1" fill="hold">
                                          <p:stCondLst>
                                            <p:cond delay="0"/>
                                          </p:stCondLst>
                                        </p:cTn>
                                        <p:tgtEl>
                                          <p:spTgt spid="89092"/>
                                        </p:tgtEl>
                                        <p:attrNameLst>
                                          <p:attrName>style.visibility</p:attrName>
                                        </p:attrNameLst>
                                      </p:cBhvr>
                                      <p:to>
                                        <p:strVal val="visible"/>
                                      </p:to>
                                    </p:set>
                                    <p:anim calcmode="lin" valueType="num">
                                      <p:cBhvr additive="base">
                                        <p:cTn id="27" dur="500" fill="hold"/>
                                        <p:tgtEl>
                                          <p:spTgt spid="89092"/>
                                        </p:tgtEl>
                                        <p:attrNameLst>
                                          <p:attrName>ppt_x</p:attrName>
                                        </p:attrNameLst>
                                      </p:cBhvr>
                                      <p:tavLst>
                                        <p:tav tm="0">
                                          <p:val>
                                            <p:strVal val="#ppt_x"/>
                                          </p:val>
                                        </p:tav>
                                        <p:tav tm="100000">
                                          <p:val>
                                            <p:strVal val="#ppt_x"/>
                                          </p:val>
                                        </p:tav>
                                      </p:tavLst>
                                    </p:anim>
                                    <p:anim calcmode="lin" valueType="num">
                                      <p:cBhvr additive="base">
                                        <p:cTn id="28" dur="500" fill="hold"/>
                                        <p:tgtEl>
                                          <p:spTgt spid="890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7" grpId="0"/>
      <p:bldP spid="8909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8082" name="组合 88081"/>
          <p:cNvGrpSpPr/>
          <p:nvPr/>
        </p:nvGrpSpPr>
        <p:grpSpPr>
          <a:xfrm>
            <a:off x="6350" y="6350"/>
            <a:ext cx="9132888" cy="6845300"/>
            <a:chOff x="0" y="1"/>
            <a:chExt cx="5753" cy="4312"/>
          </a:xfrm>
        </p:grpSpPr>
        <p:sp>
          <p:nvSpPr>
            <p:cNvPr id="88084" name="任意多边形 88083"/>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88083" name="任意多边形 88082"/>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88080" name="矩形 88079"/>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88079" name="图片 88078"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88078" name="图片 88077"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88077" name="图片 88076"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88075" name="矩形 88074"/>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88074" name="文本框 88073"/>
          <p:cNvSpPr txBox="1"/>
          <p:nvPr/>
        </p:nvSpPr>
        <p:spPr>
          <a:xfrm>
            <a:off x="996950" y="995363"/>
            <a:ext cx="6096000" cy="457200"/>
          </a:xfrm>
          <a:prstGeom prst="rect">
            <a:avLst/>
          </a:prstGeom>
          <a:noFill/>
          <a:ln w="28575">
            <a:noFill/>
          </a:ln>
        </p:spPr>
        <p:txBody>
          <a:bodyPr>
            <a:spAutoFit/>
          </a:bodyPr>
          <a:p>
            <a:r>
              <a:rPr lang="en-US" altLang="zh-CN" sz="2400" b="1">
                <a:solidFill>
                  <a:schemeClr val="tx2"/>
                </a:solidFill>
                <a:latin typeface="Times New Roman" panose="02020603050405020304" pitchFamily="18" charset="0"/>
                <a:ea typeface="ˎ̥"/>
              </a:rPr>
              <a:t>4</a:t>
            </a:r>
            <a:r>
              <a:rPr lang="zh-CN" altLang="en-US" sz="2400" b="1" dirty="0">
                <a:solidFill>
                  <a:schemeClr val="tx2"/>
                </a:solidFill>
                <a:latin typeface="Times New Roman" panose="02020603050405020304" pitchFamily="18" charset="0"/>
              </a:rPr>
              <a:t>．</a:t>
            </a:r>
            <a:r>
              <a:rPr lang="zh-CN" altLang="en-US" sz="2400" b="1" dirty="0">
                <a:solidFill>
                  <a:schemeClr val="tx2"/>
                </a:solidFill>
                <a:latin typeface="Times New Roman" panose="02020603050405020304" pitchFamily="18" charset="0"/>
                <a:ea typeface="ˎ̥"/>
              </a:rPr>
              <a:t> </a:t>
            </a:r>
            <a:r>
              <a:rPr lang="zh-CN" altLang="en-US" sz="2400" b="1" dirty="0">
                <a:solidFill>
                  <a:schemeClr val="tx2"/>
                </a:solidFill>
                <a:latin typeface="Times New Roman" panose="02020603050405020304" pitchFamily="18" charset="0"/>
              </a:rPr>
              <a:t>画出时间图，并说明电路的逻辑功能</a:t>
            </a:r>
            <a:endParaRPr lang="zh-CN" altLang="en-US" dirty="0">
              <a:latin typeface="Arial" panose="020B0604020202020204" pitchFamily="34" charset="0"/>
            </a:endParaRPr>
          </a:p>
        </p:txBody>
      </p:sp>
      <p:sp>
        <p:nvSpPr>
          <p:cNvPr id="88073" name="文本框 88072"/>
          <p:cNvSpPr txBox="1"/>
          <p:nvPr/>
        </p:nvSpPr>
        <p:spPr>
          <a:xfrm>
            <a:off x="387350" y="2824163"/>
            <a:ext cx="8534400" cy="1917700"/>
          </a:xfrm>
          <a:prstGeom prst="rect">
            <a:avLst/>
          </a:prstGeom>
          <a:noFill/>
          <a:ln w="28575">
            <a:noFill/>
          </a:ln>
        </p:spPr>
        <p:txBody>
          <a:bodyPr>
            <a:spAutoFit/>
          </a:bodyPr>
          <a:p>
            <a:pPr algn="just"/>
            <a:r>
              <a:rPr lang="zh-CN" altLang="en-US" sz="2400" dirty="0">
                <a:latin typeface="Times New Roman" panose="02020603050405020304" pitchFamily="18" charset="0"/>
              </a:rPr>
              <a:t>　　　　时钟节拍：</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2</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3</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4</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5</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6</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7</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8</a:t>
            </a:r>
            <a:r>
              <a:rPr lang="zh-CN" altLang="en-US" sz="2400">
                <a:latin typeface="Times New Roman" panose="02020603050405020304" pitchFamily="18" charset="0"/>
              </a:rPr>
              <a:t> </a:t>
            </a:r>
            <a:endParaRPr lang="zh-CN" altLang="en-US" sz="2400">
              <a:latin typeface="Times New Roman" panose="02020603050405020304" pitchFamily="18" charset="0"/>
              <a:ea typeface="ˎ̥"/>
            </a:endParaRPr>
          </a:p>
          <a:p>
            <a:pPr algn="just"/>
            <a:r>
              <a:rPr lang="zh-CN" altLang="en-US" sz="2400" dirty="0">
                <a:latin typeface="Times New Roman" panose="02020603050405020304" pitchFamily="18" charset="0"/>
              </a:rPr>
              <a:t>　　　　输入</a:t>
            </a:r>
            <a:r>
              <a:rPr lang="en-US" altLang="zh-CN" sz="2400">
                <a:latin typeface="Times New Roman" panose="02020603050405020304" pitchFamily="18" charset="0"/>
                <a:ea typeface="ˎ̥"/>
              </a:rPr>
              <a:t>x</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0 </a:t>
            </a:r>
            <a:endParaRPr lang="en-US" altLang="zh-CN" sz="2400">
              <a:latin typeface="Times New Roman" panose="02020603050405020304" pitchFamily="18" charset="0"/>
              <a:ea typeface="ˎ̥"/>
            </a:endParaRPr>
          </a:p>
          <a:p>
            <a:pPr algn="just"/>
            <a:r>
              <a:rPr lang="zh-CN" altLang="en-US" sz="2400" dirty="0">
                <a:latin typeface="Times New Roman" panose="02020603050405020304" pitchFamily="18" charset="0"/>
              </a:rPr>
              <a:t>　　　　输入</a:t>
            </a:r>
            <a:r>
              <a:rPr lang="en-US" altLang="zh-CN" sz="2400">
                <a:latin typeface="Times New Roman" panose="02020603050405020304" pitchFamily="18" charset="0"/>
                <a:ea typeface="ˎ̥"/>
              </a:rPr>
              <a:t>x</a:t>
            </a:r>
            <a:r>
              <a:rPr lang="en-US" altLang="zh-CN" sz="2400" baseline="-25000">
                <a:latin typeface="Times New Roman" panose="02020603050405020304" pitchFamily="18" charset="0"/>
                <a:ea typeface="ˎ̥"/>
              </a:rPr>
              <a:t>2</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0 </a:t>
            </a:r>
            <a:endParaRPr lang="en-US" altLang="zh-CN" sz="2400">
              <a:latin typeface="Times New Roman" panose="02020603050405020304" pitchFamily="18" charset="0"/>
              <a:ea typeface="ˎ̥"/>
            </a:endParaRPr>
          </a:p>
          <a:p>
            <a:pPr algn="just"/>
            <a:r>
              <a:rPr lang="zh-CN" altLang="en-US" sz="2400" dirty="0">
                <a:latin typeface="Times New Roman" panose="02020603050405020304" pitchFamily="18" charset="0"/>
              </a:rPr>
              <a:t>　　　　状态</a:t>
            </a:r>
            <a:r>
              <a:rPr lang="en-US" altLang="zh-CN" sz="2400">
                <a:latin typeface="Times New Roman" panose="02020603050405020304" pitchFamily="18" charset="0"/>
                <a:ea typeface="ˎ̥"/>
              </a:rPr>
              <a:t>y</a:t>
            </a:r>
            <a:r>
              <a:rPr lang="zh-CN" altLang="en-US" sz="2400" dirty="0">
                <a:latin typeface="Times New Roman" panose="02020603050405020304" pitchFamily="18" charset="0"/>
              </a:rPr>
              <a:t>：</a:t>
            </a: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0” 0</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 </a:t>
            </a:r>
            <a:endParaRPr lang="en-US" altLang="zh-CN" sz="2400">
              <a:latin typeface="Times New Roman" panose="02020603050405020304" pitchFamily="18" charset="0"/>
              <a:ea typeface="ˎ̥"/>
            </a:endParaRPr>
          </a:p>
          <a:p>
            <a:pPr algn="just"/>
            <a:r>
              <a:rPr lang="zh-CN" altLang="en-US" sz="2400" dirty="0">
                <a:latin typeface="Times New Roman" panose="02020603050405020304" pitchFamily="18" charset="0"/>
              </a:rPr>
              <a:t>　　　　输出</a:t>
            </a:r>
            <a:r>
              <a:rPr lang="en-US" altLang="zh-CN" sz="2400">
                <a:latin typeface="Times New Roman" panose="02020603050405020304" pitchFamily="18" charset="0"/>
                <a:ea typeface="ˎ̥"/>
              </a:rPr>
              <a:t>Z </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a:t>
            </a:r>
            <a:r>
              <a:rPr lang="zh-CN" altLang="en-US" sz="2400">
                <a:latin typeface="Times New Roman" panose="02020603050405020304" pitchFamily="18" charset="0"/>
              </a:rPr>
              <a:t></a:t>
            </a:r>
            <a:endParaRPr lang="zh-CN" altLang="en-US">
              <a:latin typeface="Arial" panose="020B0604020202020204" pitchFamily="34" charset="0"/>
            </a:endParaRPr>
          </a:p>
        </p:txBody>
      </p:sp>
      <p:grpSp>
        <p:nvGrpSpPr>
          <p:cNvPr id="88069" name="组合 88068"/>
          <p:cNvGrpSpPr/>
          <p:nvPr/>
        </p:nvGrpSpPr>
        <p:grpSpPr>
          <a:xfrm>
            <a:off x="2063750" y="4957763"/>
            <a:ext cx="4419600" cy="1633537"/>
            <a:chOff x="1296" y="3120"/>
            <a:chExt cx="2784" cy="1029"/>
          </a:xfrm>
        </p:grpSpPr>
        <p:pic>
          <p:nvPicPr>
            <p:cNvPr id="88072" name="图片 88071" descr="TU5-13"/>
            <p:cNvPicPr>
              <a:picLocks noChangeAspect="1"/>
            </p:cNvPicPr>
            <p:nvPr/>
          </p:nvPicPr>
          <p:blipFill>
            <a:blip r:embed="rId4">
              <a:lum bright="-100000"/>
            </a:blip>
            <a:stretch>
              <a:fillRect/>
            </a:stretch>
          </p:blipFill>
          <p:spPr>
            <a:xfrm>
              <a:off x="1296" y="3120"/>
              <a:ext cx="2784" cy="1029"/>
            </a:xfrm>
            <a:prstGeom prst="rect">
              <a:avLst/>
            </a:prstGeom>
            <a:noFill/>
            <a:ln w="9525">
              <a:noFill/>
            </a:ln>
          </p:spPr>
        </p:pic>
        <p:sp>
          <p:nvSpPr>
            <p:cNvPr id="88071" name="文本框 88070"/>
            <p:cNvSpPr txBox="1"/>
            <p:nvPr/>
          </p:nvSpPr>
          <p:spPr>
            <a:xfrm>
              <a:off x="2016" y="3552"/>
              <a:ext cx="212" cy="288"/>
            </a:xfrm>
            <a:prstGeom prst="rect">
              <a:avLst/>
            </a:prstGeom>
            <a:noFill/>
            <a:ln w="28575">
              <a:noFill/>
            </a:ln>
          </p:spPr>
          <p:txBody>
            <a:bodyPr wrap="none" anchor="t">
              <a:spAutoFit/>
            </a:bodyPr>
            <a:p>
              <a:r>
                <a:rPr lang="en-US" altLang="zh-CN" sz="2400">
                  <a:latin typeface="Times New Roman" panose="02020603050405020304" pitchFamily="18" charset="0"/>
                  <a:ea typeface="ˎ̥"/>
                </a:rPr>
                <a:t>0</a:t>
              </a:r>
              <a:endParaRPr lang="en-US" altLang="zh-CN">
                <a:latin typeface="Arial" panose="020B0604020202020204" pitchFamily="34" charset="0"/>
              </a:endParaRPr>
            </a:p>
          </p:txBody>
        </p:sp>
        <p:sp>
          <p:nvSpPr>
            <p:cNvPr id="88070" name="文本框 88069"/>
            <p:cNvSpPr txBox="1"/>
            <p:nvPr/>
          </p:nvSpPr>
          <p:spPr>
            <a:xfrm>
              <a:off x="3216" y="3600"/>
              <a:ext cx="212" cy="288"/>
            </a:xfrm>
            <a:prstGeom prst="rect">
              <a:avLst/>
            </a:prstGeom>
            <a:noFill/>
            <a:ln w="28575">
              <a:noFill/>
            </a:ln>
          </p:spPr>
          <p:txBody>
            <a:bodyPr wrap="none" anchor="t">
              <a:spAutoFit/>
            </a:bodyPr>
            <a:p>
              <a:r>
                <a:rPr lang="en-US" altLang="zh-CN" sz="2400">
                  <a:latin typeface="Times New Roman" panose="02020603050405020304" pitchFamily="18" charset="0"/>
                  <a:ea typeface="ˎ̥"/>
                </a:rPr>
                <a:t>1</a:t>
              </a:r>
              <a:endParaRPr lang="en-US" altLang="zh-CN">
                <a:latin typeface="Arial" panose="020B0604020202020204" pitchFamily="34" charset="0"/>
              </a:endParaRPr>
            </a:p>
          </p:txBody>
        </p:sp>
      </p:grpSp>
      <p:sp>
        <p:nvSpPr>
          <p:cNvPr id="88068" name="上弧形箭头 88067"/>
          <p:cNvSpPr/>
          <p:nvPr/>
        </p:nvSpPr>
        <p:spPr>
          <a:xfrm rot="5525326">
            <a:off x="7245350" y="2595563"/>
            <a:ext cx="990600" cy="838200"/>
          </a:xfrm>
          <a:prstGeom prst="curvedDownArrow">
            <a:avLst>
              <a:gd name="adj1" fmla="val 23636"/>
              <a:gd name="adj2" fmla="val 47272"/>
              <a:gd name="adj3" fmla="val 33333"/>
            </a:avLst>
          </a:prstGeom>
          <a:solidFill>
            <a:srgbClr val="6699FF"/>
          </a:solidFill>
          <a:ln w="28575" cap="flat" cmpd="sng">
            <a:solidFill>
              <a:schemeClr val="tx1"/>
            </a:solidFill>
            <a:prstDash val="solid"/>
            <a:miter/>
            <a:headEnd type="none" w="med" len="med"/>
            <a:tailEnd type="none" w="sm" len="lg"/>
          </a:ln>
        </p:spPr>
        <p:txBody>
          <a:bodyPr/>
          <a:p>
            <a:endParaRPr lang="zh-CN" altLang="en-US"/>
          </a:p>
        </p:txBody>
      </p:sp>
      <p:sp>
        <p:nvSpPr>
          <p:cNvPr id="88067" name="左弧形箭头 88066"/>
          <p:cNvSpPr/>
          <p:nvPr/>
        </p:nvSpPr>
        <p:spPr>
          <a:xfrm rot="12314949">
            <a:off x="6864350" y="5033963"/>
            <a:ext cx="762000" cy="914400"/>
          </a:xfrm>
          <a:prstGeom prst="curvedRightArrow">
            <a:avLst>
              <a:gd name="adj1" fmla="val 24000"/>
              <a:gd name="adj2" fmla="val 48000"/>
              <a:gd name="adj3" fmla="val 33333"/>
            </a:avLst>
          </a:prstGeom>
          <a:solidFill>
            <a:srgbClr val="6699FF"/>
          </a:solidFill>
          <a:ln w="28575" cap="flat" cmpd="sng">
            <a:solidFill>
              <a:schemeClr val="tx1"/>
            </a:solidFill>
            <a:prstDash val="solid"/>
            <a:miter/>
            <a:headEnd type="none" w="med" len="med"/>
            <a:tailEnd type="none" w="sm" len="lg"/>
          </a:ln>
        </p:spPr>
        <p:txBody>
          <a:bodyPr/>
          <a:p>
            <a:endParaRPr lang="zh-CN" altLang="en-US"/>
          </a:p>
        </p:txBody>
      </p:sp>
      <p:sp>
        <p:nvSpPr>
          <p:cNvPr id="88066" name="文本框 88065"/>
          <p:cNvSpPr txBox="1"/>
          <p:nvPr/>
        </p:nvSpPr>
        <p:spPr>
          <a:xfrm>
            <a:off x="1149350" y="1604963"/>
            <a:ext cx="7696200" cy="1187450"/>
          </a:xfrm>
          <a:prstGeom prst="rect">
            <a:avLst/>
          </a:prstGeom>
          <a:noFill/>
          <a:ln w="28575">
            <a:noFill/>
          </a:ln>
        </p:spPr>
        <p:txBody>
          <a:bodyPr>
            <a:spAutoFit/>
          </a:bodyPr>
          <a:p>
            <a:pPr algn="just">
              <a:spcBef>
                <a:spcPct val="50000"/>
              </a:spcBef>
            </a:pPr>
            <a:r>
              <a:rPr lang="zh-CN" altLang="en-US" sz="2400" dirty="0">
                <a:latin typeface="Times New Roman" panose="02020603050405020304" pitchFamily="18" charset="0"/>
              </a:rPr>
              <a:t>　　设电路初态为</a:t>
            </a:r>
            <a:r>
              <a:rPr lang="zh-CN" altLang="en-US" sz="2400" dirty="0">
                <a:latin typeface="Times New Roman" panose="02020603050405020304" pitchFamily="18" charset="0"/>
                <a:ea typeface="ˎ̥"/>
              </a:rPr>
              <a:t>“</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，输入</a:t>
            </a:r>
            <a:r>
              <a:rPr lang="en-US" altLang="zh-CN" sz="2400">
                <a:latin typeface="Times New Roman" panose="02020603050405020304" pitchFamily="18" charset="0"/>
                <a:ea typeface="ˎ̥"/>
              </a:rPr>
              <a:t>x</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为</a:t>
            </a:r>
            <a:r>
              <a:rPr lang="en-US" altLang="zh-CN" sz="2400" b="1">
                <a:solidFill>
                  <a:srgbClr val="CC3300"/>
                </a:solidFill>
                <a:latin typeface="Times New Roman" panose="02020603050405020304" pitchFamily="18" charset="0"/>
                <a:ea typeface="ˎ̥"/>
              </a:rPr>
              <a:t>00110110</a:t>
            </a:r>
            <a:r>
              <a:rPr lang="zh-CN" altLang="en-US" sz="2400" b="1" dirty="0">
                <a:solidFill>
                  <a:srgbClr val="CC3300"/>
                </a:solidFill>
                <a:latin typeface="Times New Roman" panose="02020603050405020304" pitchFamily="18" charset="0"/>
              </a:rPr>
              <a:t>，</a:t>
            </a:r>
            <a:r>
              <a:rPr lang="zh-CN" altLang="en-US" sz="2400" dirty="0">
                <a:latin typeface="Times New Roman" panose="02020603050405020304" pitchFamily="18" charset="0"/>
              </a:rPr>
              <a:t>输入</a:t>
            </a:r>
            <a:r>
              <a:rPr lang="en-US" altLang="zh-CN" sz="2400">
                <a:latin typeface="Times New Roman" panose="02020603050405020304" pitchFamily="18" charset="0"/>
                <a:ea typeface="ˎ̥"/>
              </a:rPr>
              <a:t>x</a:t>
            </a:r>
            <a:r>
              <a:rPr lang="en-US" altLang="zh-CN" sz="2400" baseline="-25000">
                <a:latin typeface="Times New Roman" panose="02020603050405020304" pitchFamily="18" charset="0"/>
                <a:ea typeface="ˎ̥"/>
              </a:rPr>
              <a:t>2</a:t>
            </a:r>
            <a:r>
              <a:rPr lang="zh-CN" altLang="en-US" sz="2400" dirty="0">
                <a:latin typeface="Times New Roman" panose="02020603050405020304" pitchFamily="18" charset="0"/>
              </a:rPr>
              <a:t>为</a:t>
            </a:r>
            <a:r>
              <a:rPr lang="en-US" altLang="zh-CN" sz="2400" b="1">
                <a:solidFill>
                  <a:srgbClr val="CC3300"/>
                </a:solidFill>
                <a:latin typeface="Times New Roman" panose="02020603050405020304" pitchFamily="18" charset="0"/>
                <a:ea typeface="ˎ̥"/>
              </a:rPr>
              <a:t>01011100</a:t>
            </a:r>
            <a:r>
              <a:rPr lang="zh-CN" altLang="en-US" sz="2400" dirty="0">
                <a:latin typeface="Times New Roman" panose="02020603050405020304" pitchFamily="18" charset="0"/>
              </a:rPr>
              <a:t>，根据状态图可作出电路的输出和状态响应序列如下</a:t>
            </a:r>
            <a:r>
              <a:rPr lang="en-US" altLang="zh-CN" sz="2400" b="1">
                <a:latin typeface="Times New Roman" panose="02020603050405020304" pitchFamily="18" charset="0"/>
                <a:ea typeface="ˎ̥"/>
              </a:rPr>
              <a:t>:</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8074"/>
                                        </p:tgtEl>
                                        <p:attrNameLst>
                                          <p:attrName>style.visibility</p:attrName>
                                        </p:attrNameLst>
                                      </p:cBhvr>
                                      <p:to>
                                        <p:strVal val="visible"/>
                                      </p:to>
                                    </p:set>
                                    <p:animEffect transition="in" filter="slide(fromBottom)">
                                      <p:cBhvr>
                                        <p:cTn id="7" dur="500"/>
                                        <p:tgtEl>
                                          <p:spTgt spid="88074"/>
                                        </p:tgtEl>
                                      </p:cBhvr>
                                    </p:animEffec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8066"/>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499"/>
                                          </p:stCondLst>
                                        </p:cTn>
                                        <p:tgtEl>
                                          <p:spTgt spid="88068"/>
                                        </p:tgtEl>
                                        <p:attrNameLst>
                                          <p:attrName>style.visibility</p:attrName>
                                        </p:attrNameLst>
                                      </p:cBhvr>
                                      <p:to>
                                        <p:strVal val="visible"/>
                                      </p:to>
                                    </p:set>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88069"/>
                                        </p:tgtEl>
                                        <p:attrNameLst>
                                          <p:attrName>style.visibility</p:attrName>
                                        </p:attrNameLst>
                                      </p:cBhvr>
                                      <p:to>
                                        <p:strVal val="visible"/>
                                      </p:to>
                                    </p:set>
                                    <p:anim calcmode="lin" valueType="num">
                                      <p:cBhvr additive="base">
                                        <p:cTn id="18" dur="500" fill="hold"/>
                                        <p:tgtEl>
                                          <p:spTgt spid="88069"/>
                                        </p:tgtEl>
                                        <p:attrNameLst>
                                          <p:attrName>ppt_x</p:attrName>
                                        </p:attrNameLst>
                                      </p:cBhvr>
                                      <p:tavLst>
                                        <p:tav tm="0">
                                          <p:val>
                                            <p:strVal val="0-#ppt_w/2"/>
                                          </p:val>
                                        </p:tav>
                                        <p:tav tm="100000">
                                          <p:val>
                                            <p:strVal val="#ppt_x"/>
                                          </p:val>
                                        </p:tav>
                                      </p:tavLst>
                                    </p:anim>
                                    <p:anim calcmode="lin" valueType="num">
                                      <p:cBhvr additive="base">
                                        <p:cTn id="19" dur="500" fill="hold"/>
                                        <p:tgtEl>
                                          <p:spTgt spid="88069"/>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1" presetClass="entr" presetSubtype="0" fill="hold" nodeType="afterEffect">
                                  <p:stCondLst>
                                    <p:cond delay="0"/>
                                  </p:stCondLst>
                                  <p:childTnLst>
                                    <p:set>
                                      <p:cBhvr>
                                        <p:cTn id="22" dur="1" fill="hold">
                                          <p:stCondLst>
                                            <p:cond delay="499"/>
                                          </p:stCondLst>
                                        </p:cTn>
                                        <p:tgtEl>
                                          <p:spTgt spid="88067"/>
                                        </p:tgtEl>
                                        <p:attrNameLst>
                                          <p:attrName>style.visibility</p:attrName>
                                        </p:attrNameLst>
                                      </p:cBhvr>
                                      <p:to>
                                        <p:strVal val="visible"/>
                                      </p:to>
                                    </p:set>
                                  </p:childTnLst>
                                </p:cTn>
                              </p:par>
                            </p:childTnLst>
                          </p:cTn>
                        </p:par>
                        <p:par>
                          <p:cTn id="23" fill="hold">
                            <p:stCondLst>
                              <p:cond delay="2000"/>
                            </p:stCondLst>
                            <p:childTnLst>
                              <p:par>
                                <p:cTn id="24" presetID="4" presetClass="entr" presetSubtype="32" fill="hold" grpId="0" nodeType="afterEffect">
                                  <p:stCondLst>
                                    <p:cond delay="0"/>
                                  </p:stCondLst>
                                  <p:childTnLst>
                                    <p:set>
                                      <p:cBhvr>
                                        <p:cTn id="25" dur="1" fill="hold">
                                          <p:stCondLst>
                                            <p:cond delay="0"/>
                                          </p:stCondLst>
                                        </p:cTn>
                                        <p:tgtEl>
                                          <p:spTgt spid="88073"/>
                                        </p:tgtEl>
                                        <p:attrNameLst>
                                          <p:attrName>style.visibility</p:attrName>
                                        </p:attrNameLst>
                                      </p:cBhvr>
                                      <p:to>
                                        <p:strVal val="visible"/>
                                      </p:to>
                                    </p:set>
                                    <p:animEffect transition="in" filter="box(out)">
                                      <p:cBhvr>
                                        <p:cTn id="26" dur="500"/>
                                        <p:tgtEl>
                                          <p:spTgt spid="88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4" grpId="0"/>
      <p:bldP spid="88073" grpId="0"/>
      <p:bldP spid="8806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7054" name="组合 87053"/>
          <p:cNvGrpSpPr/>
          <p:nvPr/>
        </p:nvGrpSpPr>
        <p:grpSpPr>
          <a:xfrm>
            <a:off x="6350" y="6350"/>
            <a:ext cx="9132888" cy="6845300"/>
            <a:chOff x="0" y="1"/>
            <a:chExt cx="5753" cy="4312"/>
          </a:xfrm>
        </p:grpSpPr>
        <p:sp>
          <p:nvSpPr>
            <p:cNvPr id="87056" name="任意多边形 87055"/>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87055" name="任意多边形 87054"/>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87052" name="矩形 87051"/>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87051" name="图片 87050"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87050" name="图片 87049"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87049" name="图片 87048"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87047" name="矩形 87046"/>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pic>
        <p:nvPicPr>
          <p:cNvPr id="87046" name="图片 87045" descr="TU5-14"/>
          <p:cNvPicPr>
            <a:picLocks noChangeAspect="1"/>
          </p:cNvPicPr>
          <p:nvPr/>
        </p:nvPicPr>
        <p:blipFill>
          <a:blip r:embed="rId4"/>
          <a:stretch>
            <a:fillRect/>
          </a:stretch>
        </p:blipFill>
        <p:spPr>
          <a:xfrm>
            <a:off x="4121150" y="1204913"/>
            <a:ext cx="4800600" cy="2647950"/>
          </a:xfrm>
          <a:prstGeom prst="rect">
            <a:avLst/>
          </a:prstGeom>
          <a:noFill/>
          <a:ln w="9525">
            <a:noFill/>
          </a:ln>
        </p:spPr>
      </p:pic>
      <p:sp>
        <p:nvSpPr>
          <p:cNvPr id="87045" name="文本框 87044"/>
          <p:cNvSpPr txBox="1"/>
          <p:nvPr/>
        </p:nvSpPr>
        <p:spPr>
          <a:xfrm>
            <a:off x="996950" y="746125"/>
            <a:ext cx="5943600" cy="457200"/>
          </a:xfrm>
          <a:prstGeom prst="rect">
            <a:avLst/>
          </a:prstGeom>
          <a:noFill/>
          <a:ln w="28575">
            <a:noFill/>
          </a:ln>
        </p:spPr>
        <p:txBody>
          <a:bodyPr>
            <a:spAutoFit/>
          </a:bodyPr>
          <a:p>
            <a:r>
              <a:rPr lang="zh-CN" altLang="en-US" sz="2400" dirty="0">
                <a:latin typeface="Times New Roman" panose="02020603050405020304" pitchFamily="18" charset="0"/>
              </a:rPr>
              <a:t>根据状态响应序列可作出时间图如下：</a:t>
            </a:r>
            <a:endParaRPr lang="zh-CN" altLang="en-US" dirty="0">
              <a:latin typeface="Arial" panose="020B0604020202020204" pitchFamily="34" charset="0"/>
            </a:endParaRPr>
          </a:p>
        </p:txBody>
      </p:sp>
      <p:sp>
        <p:nvSpPr>
          <p:cNvPr id="87044" name="文本框 87043"/>
          <p:cNvSpPr txBox="1"/>
          <p:nvPr/>
        </p:nvSpPr>
        <p:spPr>
          <a:xfrm>
            <a:off x="215900" y="4043363"/>
            <a:ext cx="8763000" cy="2647950"/>
          </a:xfrm>
          <a:prstGeom prst="rect">
            <a:avLst/>
          </a:prstGeom>
          <a:noFill/>
          <a:ln w="28575">
            <a:noFill/>
          </a:ln>
        </p:spPr>
        <p:txBody>
          <a:bodyPr>
            <a:spAutoFit/>
          </a:bodyPr>
          <a:p>
            <a:r>
              <a:rPr lang="zh-CN" altLang="en-US" sz="2400" dirty="0">
                <a:latin typeface="Times New Roman" panose="02020603050405020304" pitchFamily="18" charset="0"/>
              </a:rPr>
              <a:t>　　分析时间图可知，该电路实现了</a:t>
            </a:r>
            <a:r>
              <a:rPr lang="zh-CN" altLang="en-US" sz="2400" b="1" dirty="0">
                <a:solidFill>
                  <a:srgbClr val="CC3300"/>
                </a:solidFill>
                <a:latin typeface="Times New Roman" panose="02020603050405020304" pitchFamily="18" charset="0"/>
              </a:rPr>
              <a:t>串行加法器的功能。</a:t>
            </a:r>
            <a:r>
              <a:rPr lang="zh-CN" altLang="en-US" sz="2400" dirty="0">
                <a:latin typeface="Times New Roman" panose="02020603050405020304" pitchFamily="18" charset="0"/>
              </a:rPr>
              <a:t>其中</a:t>
            </a:r>
            <a:r>
              <a:rPr lang="en-US" altLang="zh-CN" sz="2400">
                <a:latin typeface="Times New Roman" panose="02020603050405020304" pitchFamily="18" charset="0"/>
                <a:ea typeface="ˎ̥"/>
              </a:rPr>
              <a:t>x</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为被加数，</a:t>
            </a:r>
            <a:r>
              <a:rPr lang="en-US" altLang="zh-CN" sz="2400">
                <a:latin typeface="Times New Roman" panose="02020603050405020304" pitchFamily="18" charset="0"/>
                <a:ea typeface="ˎ̥"/>
              </a:rPr>
              <a:t>x</a:t>
            </a:r>
            <a:r>
              <a:rPr lang="en-US" altLang="zh-CN" sz="2400" baseline="-25000">
                <a:latin typeface="Times New Roman" panose="02020603050405020304" pitchFamily="18" charset="0"/>
                <a:ea typeface="ˎ̥"/>
              </a:rPr>
              <a:t>2</a:t>
            </a:r>
            <a:r>
              <a:rPr lang="zh-CN" altLang="en-US" sz="2400" dirty="0">
                <a:latin typeface="Times New Roman" panose="02020603050405020304" pitchFamily="18" charset="0"/>
              </a:rPr>
              <a:t>为加数，它们按照先低位后高位的顺序串行地输入。每位相加产生的进位由触发器保存下来参加下一位相加，输出</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从低位到高位串行地输出</a:t>
            </a:r>
            <a:r>
              <a:rPr lang="zh-CN" altLang="en-US" sz="2400" dirty="0">
                <a:latin typeface="Times New Roman" panose="02020603050405020304" pitchFamily="18" charset="0"/>
                <a:ea typeface="ˎ̥"/>
              </a:rPr>
              <a:t>“</a:t>
            </a:r>
            <a:r>
              <a:rPr lang="zh-CN" altLang="en-US" sz="2400" dirty="0">
                <a:latin typeface="Times New Roman" panose="02020603050405020304" pitchFamily="18" charset="0"/>
              </a:rPr>
              <a:t>和</a:t>
            </a:r>
            <a:r>
              <a:rPr lang="zh-CN" altLang="en-US" sz="2400" dirty="0">
                <a:latin typeface="Times New Roman" panose="02020603050405020304" pitchFamily="18" charset="0"/>
                <a:ea typeface="ˎ̥"/>
              </a:rPr>
              <a:t>”</a:t>
            </a:r>
            <a:r>
              <a:rPr lang="zh-CN" altLang="en-US" sz="2400" dirty="0">
                <a:latin typeface="Times New Roman" panose="02020603050405020304" pitchFamily="18" charset="0"/>
              </a:rPr>
              <a:t>数。</a:t>
            </a:r>
            <a:br>
              <a:rPr lang="zh-CN" altLang="en-US" sz="2400" dirty="0">
                <a:latin typeface="Times New Roman" panose="02020603050405020304" pitchFamily="18" charset="0"/>
              </a:rPr>
            </a:br>
            <a:r>
              <a:rPr lang="zh-CN" altLang="en-US" sz="2400" dirty="0">
                <a:latin typeface="Times New Roman" panose="02020603050405020304" pitchFamily="18" charset="0"/>
              </a:rPr>
              <a:t>　　该时间图给出了两个二进制数</a:t>
            </a:r>
            <a:r>
              <a:rPr lang="en-US" altLang="zh-CN" sz="2400">
                <a:latin typeface="Times New Roman" panose="02020603050405020304" pitchFamily="18" charset="0"/>
                <a:ea typeface="ˎ̥"/>
              </a:rPr>
              <a:t>x</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=01101100, x</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=00111010</a:t>
            </a:r>
            <a:r>
              <a:rPr lang="zh-CN" altLang="en-US" sz="2400" dirty="0">
                <a:latin typeface="Times New Roman" panose="02020603050405020304" pitchFamily="18" charset="0"/>
              </a:rPr>
              <a:t>相加得到</a:t>
            </a:r>
            <a:r>
              <a:rPr lang="zh-CN" altLang="en-US" sz="2400" dirty="0">
                <a:latin typeface="Times New Roman" panose="02020603050405020304" pitchFamily="18" charset="0"/>
                <a:ea typeface="ˎ̥"/>
              </a:rPr>
              <a:t>“</a:t>
            </a:r>
            <a:r>
              <a:rPr lang="zh-CN" altLang="en-US" sz="2400" dirty="0">
                <a:latin typeface="Times New Roman" panose="02020603050405020304" pitchFamily="18" charset="0"/>
              </a:rPr>
              <a:t>和</a:t>
            </a:r>
            <a:r>
              <a:rPr lang="zh-CN" altLang="en-US" sz="2400" dirty="0">
                <a:latin typeface="Times New Roman" panose="02020603050405020304" pitchFamily="18" charset="0"/>
                <a:ea typeface="ˎ̥"/>
              </a:rPr>
              <a:t>”</a:t>
            </a:r>
            <a:r>
              <a:rPr lang="zh-CN" altLang="en-US" sz="2400" dirty="0">
                <a:latin typeface="Times New Roman" panose="02020603050405020304" pitchFamily="18" charset="0"/>
              </a:rPr>
              <a:t>数</a:t>
            </a:r>
            <a:r>
              <a:rPr lang="en-US" altLang="zh-CN" sz="2400">
                <a:latin typeface="Times New Roman" panose="02020603050405020304" pitchFamily="18" charset="0"/>
                <a:ea typeface="ˎ̥"/>
              </a:rPr>
              <a:t>Z=10100110</a:t>
            </a:r>
            <a:r>
              <a:rPr lang="zh-CN" altLang="en-US" sz="2400" dirty="0">
                <a:latin typeface="Times New Roman" panose="02020603050405020304" pitchFamily="18" charset="0"/>
              </a:rPr>
              <a:t>的过程。状态</a:t>
            </a:r>
            <a:r>
              <a:rPr lang="en-US" altLang="zh-CN" sz="2400">
                <a:latin typeface="Times New Roman" panose="02020603050405020304" pitchFamily="18" charset="0"/>
                <a:ea typeface="ˎ̥"/>
              </a:rPr>
              <a:t>y=11110000</a:t>
            </a:r>
            <a:r>
              <a:rPr lang="zh-CN" altLang="en-US" sz="2400" dirty="0">
                <a:latin typeface="Times New Roman" panose="02020603050405020304" pitchFamily="18" charset="0"/>
              </a:rPr>
              <a:t>是由低位到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高位依次产生的进位信号。</a:t>
            </a:r>
            <a:endParaRPr lang="zh-CN" altLang="en-US" dirty="0">
              <a:latin typeface="Arial" panose="020B0604020202020204" pitchFamily="34" charset="0"/>
            </a:endParaRPr>
          </a:p>
        </p:txBody>
      </p:sp>
      <p:sp>
        <p:nvSpPr>
          <p:cNvPr id="87043" name="文本框 87042"/>
          <p:cNvSpPr txBox="1"/>
          <p:nvPr/>
        </p:nvSpPr>
        <p:spPr>
          <a:xfrm>
            <a:off x="41275" y="1757363"/>
            <a:ext cx="4635500" cy="1616075"/>
          </a:xfrm>
          <a:prstGeom prst="rect">
            <a:avLst/>
          </a:prstGeom>
          <a:noFill/>
          <a:ln w="28575">
            <a:noFill/>
          </a:ln>
        </p:spPr>
        <p:txBody>
          <a:bodyPr>
            <a:spAutoFit/>
          </a:bodyPr>
          <a:p>
            <a:pPr algn="just"/>
            <a:r>
              <a:rPr lang="zh-CN" altLang="en-US" sz="2000" dirty="0">
                <a:latin typeface="Times New Roman" panose="02020603050405020304" pitchFamily="18" charset="0"/>
              </a:rPr>
              <a:t>时钟节拍：</a:t>
            </a:r>
            <a:r>
              <a:rPr lang="en-US" altLang="zh-CN" sz="2000">
                <a:latin typeface="Times New Roman" panose="02020603050405020304" pitchFamily="18" charset="0"/>
                <a:ea typeface="ˎ̥"/>
              </a:rPr>
              <a:t>1</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2</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3</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4</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5</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6</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7</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8</a:t>
            </a:r>
            <a:r>
              <a:rPr lang="zh-CN" altLang="en-US" sz="2000">
                <a:latin typeface="Times New Roman" panose="02020603050405020304" pitchFamily="18" charset="0"/>
              </a:rPr>
              <a:t> </a:t>
            </a:r>
            <a:endParaRPr lang="zh-CN" altLang="en-US" sz="2400">
              <a:latin typeface="Times New Roman" panose="02020603050405020304" pitchFamily="18" charset="0"/>
              <a:ea typeface="ˎ̥"/>
            </a:endParaRPr>
          </a:p>
          <a:p>
            <a:pPr algn="just"/>
            <a:r>
              <a:rPr lang="zh-CN" altLang="en-US" sz="2000" dirty="0">
                <a:latin typeface="Times New Roman" panose="02020603050405020304" pitchFamily="18" charset="0"/>
              </a:rPr>
              <a:t>输入</a:t>
            </a:r>
            <a:r>
              <a:rPr lang="en-US" altLang="zh-CN" sz="2000">
                <a:latin typeface="Times New Roman" panose="02020603050405020304" pitchFamily="18" charset="0"/>
                <a:ea typeface="ˎ̥"/>
              </a:rPr>
              <a:t>x</a:t>
            </a:r>
            <a:r>
              <a:rPr lang="en-US" altLang="zh-CN" sz="2000" baseline="-25000">
                <a:latin typeface="Times New Roman" panose="02020603050405020304" pitchFamily="18" charset="0"/>
                <a:ea typeface="ˎ̥"/>
              </a:rPr>
              <a:t>1</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0</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0</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1</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1</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0</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1</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1</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0</a:t>
            </a:r>
            <a:r>
              <a:rPr lang="zh-CN" altLang="en-US" sz="2000">
                <a:latin typeface="Times New Roman" panose="02020603050405020304" pitchFamily="18" charset="0"/>
              </a:rPr>
              <a:t> </a:t>
            </a:r>
            <a:endParaRPr lang="zh-CN" altLang="en-US" sz="2400">
              <a:latin typeface="Times New Roman" panose="02020603050405020304" pitchFamily="18" charset="0"/>
              <a:ea typeface="ˎ̥"/>
            </a:endParaRPr>
          </a:p>
          <a:p>
            <a:pPr algn="just"/>
            <a:r>
              <a:rPr lang="zh-CN" altLang="en-US" sz="2000" dirty="0">
                <a:latin typeface="Times New Roman" panose="02020603050405020304" pitchFamily="18" charset="0"/>
              </a:rPr>
              <a:t>输入</a:t>
            </a:r>
            <a:r>
              <a:rPr lang="en-US" altLang="zh-CN" sz="2000">
                <a:latin typeface="Times New Roman" panose="02020603050405020304" pitchFamily="18" charset="0"/>
                <a:ea typeface="ˎ̥"/>
              </a:rPr>
              <a:t>x</a:t>
            </a:r>
            <a:r>
              <a:rPr lang="en-US" altLang="zh-CN" sz="2000" baseline="-25000">
                <a:latin typeface="Times New Roman" panose="02020603050405020304" pitchFamily="18" charset="0"/>
                <a:ea typeface="ˎ̥"/>
              </a:rPr>
              <a:t>2</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0</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1</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0</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1</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1</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1</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0</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0 </a:t>
            </a:r>
            <a:endParaRPr lang="en-US" altLang="zh-CN" sz="2400">
              <a:latin typeface="Times New Roman" panose="02020603050405020304" pitchFamily="18" charset="0"/>
              <a:ea typeface="ˎ̥"/>
            </a:endParaRPr>
          </a:p>
          <a:p>
            <a:pPr algn="just"/>
            <a:r>
              <a:rPr lang="zh-CN" altLang="en-US" sz="2000" dirty="0">
                <a:latin typeface="Times New Roman" panose="02020603050405020304" pitchFamily="18" charset="0"/>
              </a:rPr>
              <a:t>状态</a:t>
            </a:r>
            <a:r>
              <a:rPr lang="zh-CN" altLang="en-US" sz="2000" dirty="0">
                <a:latin typeface="Times New Roman" panose="02020603050405020304" pitchFamily="18" charset="0"/>
                <a:ea typeface="ˎ̥"/>
              </a:rPr>
              <a:t> </a:t>
            </a:r>
            <a:r>
              <a:rPr lang="en-US" altLang="zh-CN" sz="2000">
                <a:latin typeface="Times New Roman" panose="02020603050405020304" pitchFamily="18" charset="0"/>
                <a:ea typeface="ˎ̥"/>
              </a:rPr>
              <a:t>y</a:t>
            </a:r>
            <a:r>
              <a:rPr lang="zh-CN" altLang="en-US" sz="2000" dirty="0">
                <a:latin typeface="Times New Roman" panose="02020603050405020304" pitchFamily="18" charset="0"/>
              </a:rPr>
              <a:t>：</a:t>
            </a:r>
            <a:r>
              <a:rPr lang="zh-CN" altLang="en-US" sz="2000" dirty="0">
                <a:latin typeface="Times New Roman" panose="02020603050405020304" pitchFamily="18" charset="0"/>
                <a:ea typeface="ˎ̥"/>
              </a:rPr>
              <a:t>“</a:t>
            </a:r>
            <a:r>
              <a:rPr lang="en-US" altLang="zh-CN" sz="2000">
                <a:latin typeface="Times New Roman" panose="02020603050405020304" pitchFamily="18" charset="0"/>
                <a:ea typeface="ˎ̥"/>
              </a:rPr>
              <a:t>0” 0</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0</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0</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1</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1</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1</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1 </a:t>
            </a:r>
            <a:endParaRPr lang="en-US" altLang="zh-CN" sz="2400">
              <a:latin typeface="Times New Roman" panose="02020603050405020304" pitchFamily="18" charset="0"/>
              <a:ea typeface="ˎ̥"/>
            </a:endParaRPr>
          </a:p>
          <a:p>
            <a:pPr algn="just"/>
            <a:r>
              <a:rPr lang="zh-CN" altLang="en-US" sz="2000" dirty="0">
                <a:latin typeface="Times New Roman" panose="02020603050405020304" pitchFamily="18" charset="0"/>
              </a:rPr>
              <a:t>输出</a:t>
            </a:r>
            <a:r>
              <a:rPr lang="en-US" altLang="zh-CN" sz="2000">
                <a:latin typeface="Times New Roman" panose="02020603050405020304" pitchFamily="18" charset="0"/>
                <a:ea typeface="ˎ̥"/>
              </a:rPr>
              <a:t>Z </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0</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1</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1</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0</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0</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1</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0</a:t>
            </a:r>
            <a:r>
              <a:rPr lang="zh-CN" altLang="en-US" sz="2000" dirty="0">
                <a:latin typeface="Times New Roman" panose="02020603050405020304" pitchFamily="18" charset="0"/>
              </a:rPr>
              <a:t>　</a:t>
            </a:r>
            <a:r>
              <a:rPr lang="en-US" altLang="zh-CN" sz="2000">
                <a:latin typeface="Times New Roman" panose="02020603050405020304" pitchFamily="18" charset="0"/>
                <a:ea typeface="ˎ̥"/>
              </a:rPr>
              <a:t>1</a:t>
            </a:r>
            <a:r>
              <a:rPr lang="zh-CN" altLang="en-US" sz="2000">
                <a:latin typeface="Times New Roman" panose="02020603050405020304" pitchFamily="18" charset="0"/>
              </a:rPr>
              <a:t></a:t>
            </a:r>
            <a:endParaRPr lang="zh-CN" altLang="en-US">
              <a:latin typeface="Arial" panose="020B0604020202020204" pitchFamily="34" charset="0"/>
            </a:endParaRPr>
          </a:p>
        </p:txBody>
      </p:sp>
      <p:sp>
        <p:nvSpPr>
          <p:cNvPr id="87042" name="任意多边形 87041"/>
          <p:cNvSpPr/>
          <p:nvPr/>
        </p:nvSpPr>
        <p:spPr>
          <a:xfrm rot="-16204021">
            <a:off x="3359150" y="3433763"/>
            <a:ext cx="609600" cy="457200"/>
          </a:xfrm>
          <a:custGeom>
            <a:avLst/>
            <a:gdLst>
              <a:gd name="txL" fmla="*/ 0 w 21600"/>
              <a:gd name="txT" fmla="*/ 14400 h 21600"/>
              <a:gd name="txR" fmla="*/ 18514 w 21600"/>
              <a:gd name="txB" fmla="*/ 21600 h 21600"/>
            </a:gdLst>
            <a:ahLst/>
            <a:cxnLst>
              <a:cxn ang="270">
                <a:pos x="15428" y="0"/>
              </a:cxn>
              <a:cxn ang="180">
                <a:pos x="9257" y="7200"/>
              </a:cxn>
              <a:cxn ang="180">
                <a:pos x="0" y="18000"/>
              </a:cxn>
              <a:cxn ang="90">
                <a:pos x="9257" y="21600"/>
              </a:cxn>
              <a:cxn ang="0">
                <a:pos x="18514" y="15000"/>
              </a:cxn>
              <a:cxn ang="0">
                <a:pos x="21600" y="7200"/>
              </a:cxn>
            </a:cxnLst>
            <a:rect l="txL" t="txT" r="txR" b="txB"/>
            <a:pathLst>
              <a:path w="21600" h="21600">
                <a:moveTo>
                  <a:pt x="15428"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6699FF"/>
          </a:solidFill>
          <a:ln w="28575" cap="flat" cmpd="sng">
            <a:solidFill>
              <a:schemeClr val="tx1"/>
            </a:solidFill>
            <a:prstDash val="solid"/>
            <a:miter/>
            <a:headEnd type="none" w="med" len="med"/>
            <a:tailEnd type="none" w="sm"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7045"/>
                                        </p:tgtEl>
                                        <p:attrNameLst>
                                          <p:attrName>style.visibility</p:attrName>
                                        </p:attrNameLst>
                                      </p:cBhvr>
                                      <p:to>
                                        <p:strVal val="visible"/>
                                      </p:to>
                                    </p:set>
                                    <p:animEffect transition="in" filter="slide(fromBottom)">
                                      <p:cBhvr>
                                        <p:cTn id="7" dur="500"/>
                                        <p:tgtEl>
                                          <p:spTgt spid="87045"/>
                                        </p:tgtEl>
                                      </p:cBhvr>
                                    </p:animEffec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87043"/>
                                        </p:tgtEl>
                                        <p:attrNameLst>
                                          <p:attrName>style.visibility</p:attrName>
                                        </p:attrNameLst>
                                      </p:cBhvr>
                                      <p:to>
                                        <p:strVal val="visible"/>
                                      </p:to>
                                    </p:set>
                                    <p:animEffect transition="in" filter="box(out)">
                                      <p:cBhvr>
                                        <p:cTn id="11" dur="500"/>
                                        <p:tgtEl>
                                          <p:spTgt spid="8704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87042"/>
                                        </p:tgtEl>
                                        <p:attrNameLst>
                                          <p:attrName>style.visibility</p:attrName>
                                        </p:attrNameLst>
                                      </p:cBhvr>
                                      <p:to>
                                        <p:strVal val="visible"/>
                                      </p:to>
                                    </p:set>
                                  </p:childTnLst>
                                </p:cTn>
                              </p:par>
                            </p:childTnLst>
                          </p:cTn>
                        </p:par>
                        <p:par>
                          <p:cTn id="15" fill="hold">
                            <p:stCondLst>
                              <p:cond delay="1500"/>
                            </p:stCondLst>
                            <p:childTnLst>
                              <p:par>
                                <p:cTn id="16" presetID="9" presetClass="entr" presetSubtype="0" fill="hold" nodeType="afterEffect">
                                  <p:stCondLst>
                                    <p:cond delay="0"/>
                                  </p:stCondLst>
                                  <p:childTnLst>
                                    <p:set>
                                      <p:cBhvr>
                                        <p:cTn id="17" dur="1" fill="hold">
                                          <p:stCondLst>
                                            <p:cond delay="0"/>
                                          </p:stCondLst>
                                        </p:cTn>
                                        <p:tgtEl>
                                          <p:spTgt spid="87046"/>
                                        </p:tgtEl>
                                        <p:attrNameLst>
                                          <p:attrName>style.visibility</p:attrName>
                                        </p:attrNameLst>
                                      </p:cBhvr>
                                      <p:to>
                                        <p:strVal val="visible"/>
                                      </p:to>
                                    </p:set>
                                    <p:animEffect transition="in" filter="dissolve">
                                      <p:cBhvr>
                                        <p:cTn id="18" dur="500"/>
                                        <p:tgtEl>
                                          <p:spTgt spid="87046"/>
                                        </p:tgtEl>
                                      </p:cBhvr>
                                    </p:animEffect>
                                  </p:childTnLst>
                                  <p:subTnLst>
                                    <p:audio>
                                      <p:cMediaNode>
                                        <p:cTn display="0" masterRel="sameClick">
                                          <p:stCondLst>
                                            <p:cond evt="begin" delay="0">
                                              <p:tn val="16"/>
                                            </p:cond>
                                          </p:stCondLst>
                                          <p:endCondLst>
                                            <p:cond evt="onStopAudio" delay="0">
                                              <p:tgtEl>
                                                <p:sldTgt/>
                                              </p:tgtEl>
                                            </p:cond>
                                          </p:endCondLst>
                                        </p:cTn>
                                        <p:tgtEl>
                                          <p:sndTgt r:embed="rId6" name="chimes.wav"/>
                                        </p:tgtEl>
                                      </p:cMediaNode>
                                    </p:audio>
                                  </p:sub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87044"/>
                                        </p:tgtEl>
                                        <p:attrNameLst>
                                          <p:attrName>style.visibility</p:attrName>
                                        </p:attrNameLst>
                                      </p:cBhvr>
                                      <p:to>
                                        <p:strVal val="visible"/>
                                      </p:to>
                                    </p:set>
                                    <p:animEffect transition="in" filter="barn(outHorizontal)">
                                      <p:cBhvr>
                                        <p:cTn id="23"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p:bldP spid="87044" grpId="0"/>
      <p:bldP spid="8704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6027" name="组合 86026"/>
          <p:cNvGrpSpPr/>
          <p:nvPr/>
        </p:nvGrpSpPr>
        <p:grpSpPr>
          <a:xfrm>
            <a:off x="6350" y="6350"/>
            <a:ext cx="9132888" cy="6845300"/>
            <a:chOff x="0" y="1"/>
            <a:chExt cx="5753" cy="4312"/>
          </a:xfrm>
        </p:grpSpPr>
        <p:sp>
          <p:nvSpPr>
            <p:cNvPr id="86029" name="任意多边形 86028"/>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86028" name="任意多边形 86027"/>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86025" name="矩形 86024"/>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86024" name="图片 86023"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86023" name="图片 86022"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86022" name="图片 86021"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86020" name="矩形 86019"/>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86019" name="文本框 86018"/>
          <p:cNvSpPr txBox="1"/>
          <p:nvPr/>
        </p:nvSpPr>
        <p:spPr>
          <a:xfrm>
            <a:off x="447675" y="808038"/>
            <a:ext cx="8397875" cy="2647950"/>
          </a:xfrm>
          <a:prstGeom prst="rect">
            <a:avLst/>
          </a:prstGeom>
          <a:noFill/>
          <a:ln w="28575">
            <a:noFill/>
          </a:ln>
        </p:spPr>
        <p:txBody>
          <a:bodyPr>
            <a:spAutoFit/>
          </a:bodyPr>
          <a:p>
            <a:r>
              <a:rPr lang="zh-CN" altLang="en-US" sz="2400" dirty="0">
                <a:latin typeface="Times New Roman" panose="02020603050405020304" pitchFamily="18" charset="0"/>
              </a:rPr>
              <a:t>　　为了使逻辑功能更清晰，</a:t>
            </a:r>
            <a:r>
              <a:rPr lang="zh-CN" altLang="en-US" sz="2400" dirty="0">
                <a:latin typeface="Times New Roman" panose="02020603050405020304" pitchFamily="18" charset="0"/>
                <a:ea typeface="ˎ̥"/>
              </a:rPr>
              <a:t> </a:t>
            </a:r>
            <a:r>
              <a:rPr lang="zh-CN" altLang="en-US" sz="2400" dirty="0">
                <a:latin typeface="Times New Roman" panose="02020603050405020304" pitchFamily="18" charset="0"/>
              </a:rPr>
              <a:t>亦可按照左高右低的顺序将输入输出序列表示如下：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时钟节拍：</a:t>
            </a: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8   7   6   5   4   3   2   1</a:t>
            </a:r>
            <a:r>
              <a:rPr lang="zh-CN" altLang="en-US" sz="2400">
                <a:latin typeface="Times New Roman" panose="02020603050405020304" pitchFamily="18" charset="0"/>
              </a:rPr>
              <a:t> </a:t>
            </a:r>
            <a:endParaRPr lang="zh-CN" altLang="en-US" sz="240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en-US" altLang="zh-CN" sz="2400">
                <a:latin typeface="Times New Roman" panose="02020603050405020304" pitchFamily="18" charset="0"/>
                <a:ea typeface="ˎ̥"/>
              </a:rPr>
              <a:t>x</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被加数</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0   1   1   0   1   1   0   0</a:t>
            </a:r>
            <a:r>
              <a:rPr lang="zh-CN" altLang="en-US" sz="2400">
                <a:latin typeface="Times New Roman" panose="02020603050405020304" pitchFamily="18" charset="0"/>
              </a:rPr>
              <a:t> </a:t>
            </a:r>
            <a:endParaRPr lang="zh-CN" altLang="en-US" sz="240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en-US" altLang="zh-CN" sz="2400">
                <a:latin typeface="Times New Roman" panose="02020603050405020304" pitchFamily="18" charset="0"/>
                <a:ea typeface="ˎ̥"/>
              </a:rPr>
              <a:t>x</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加数</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0   0   1   1   1   0   1   0</a:t>
            </a:r>
            <a:r>
              <a:rPr lang="zh-CN" altLang="en-US" sz="2400">
                <a:latin typeface="Times New Roman" panose="02020603050405020304" pitchFamily="18" charset="0"/>
              </a:rPr>
              <a:t> </a:t>
            </a:r>
            <a:endParaRPr lang="zh-CN" altLang="en-US" sz="240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en-US" altLang="zh-CN" sz="2400">
                <a:latin typeface="Times New Roman" panose="02020603050405020304" pitchFamily="18" charset="0"/>
                <a:ea typeface="ˎ̥"/>
              </a:rPr>
              <a:t>y   (</a:t>
            </a:r>
            <a:r>
              <a:rPr lang="zh-CN" altLang="en-US" sz="2400" dirty="0">
                <a:latin typeface="Times New Roman" panose="02020603050405020304" pitchFamily="18" charset="0"/>
              </a:rPr>
              <a:t>进位</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1   1   1   1   0   0   0   0</a:t>
            </a:r>
            <a:r>
              <a:rPr lang="zh-CN" altLang="en-US" sz="2400">
                <a:latin typeface="Times New Roman" panose="02020603050405020304" pitchFamily="18" charset="0"/>
              </a:rPr>
              <a:t> </a:t>
            </a:r>
            <a:endParaRPr lang="zh-CN" altLang="en-US" sz="240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en-US" altLang="zh-CN" sz="2400">
                <a:latin typeface="Times New Roman" panose="02020603050405020304" pitchFamily="18" charset="0"/>
                <a:ea typeface="ˎ̥"/>
              </a:rPr>
              <a:t>Z   (</a:t>
            </a:r>
            <a:r>
              <a:rPr lang="zh-CN" altLang="en-US" sz="2400" dirty="0">
                <a:latin typeface="Times New Roman" panose="02020603050405020304" pitchFamily="18" charset="0"/>
              </a:rPr>
              <a:t>和数</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1   0   1   0   0   1   1   0</a:t>
            </a:r>
            <a:r>
              <a:rPr lang="zh-CN" altLang="en-US" sz="2400">
                <a:latin typeface="Times New Roman" panose="02020603050405020304" pitchFamily="18" charset="0"/>
              </a:rPr>
              <a:t></a:t>
            </a:r>
            <a:endParaRPr lang="zh-CN" altLang="en-US">
              <a:latin typeface="Arial" panose="020B0604020202020204" pitchFamily="34" charset="0"/>
            </a:endParaRPr>
          </a:p>
        </p:txBody>
      </p:sp>
      <p:sp>
        <p:nvSpPr>
          <p:cNvPr id="86018" name="文本框 86017"/>
          <p:cNvSpPr txBox="1"/>
          <p:nvPr/>
        </p:nvSpPr>
        <p:spPr>
          <a:xfrm>
            <a:off x="311150" y="4500563"/>
            <a:ext cx="8610600" cy="1552575"/>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zh-CN" altLang="en-US" sz="2400" dirty="0">
                <a:latin typeface="Times New Roman" panose="02020603050405020304" pitchFamily="18" charset="0"/>
              </a:rPr>
              <a:t>上面举例介绍了采用两种方法分析同步时序逻辑电路的全过程。实际问题分析时，可视具体情况灵活运用，根据给定逻辑电路的复杂程度不同，通常可以省去某些步骤。例如，列次态真值表或画时间图等。</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blinds(horizontal)">
                                      <p:cBhvr>
                                        <p:cTn id="7" dur="500"/>
                                        <p:tgtEl>
                                          <p:spTgt spid="86019"/>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6018"/>
                                        </p:tgtEl>
                                        <p:attrNameLst>
                                          <p:attrName>style.visibility</p:attrName>
                                        </p:attrNameLst>
                                      </p:cBhvr>
                                      <p:to>
                                        <p:strVal val="visible"/>
                                      </p:to>
                                    </p:set>
                                    <p:animEffect transition="in" filter="barn(inVertical)">
                                      <p:cBhvr>
                                        <p:cTn id="12" dur="500"/>
                                        <p:tgtEl>
                                          <p:spTgt spid="86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p:bldP spid="860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5013" name="组合 85012"/>
          <p:cNvGrpSpPr/>
          <p:nvPr/>
        </p:nvGrpSpPr>
        <p:grpSpPr>
          <a:xfrm>
            <a:off x="6350" y="6350"/>
            <a:ext cx="9132888" cy="6845300"/>
            <a:chOff x="0" y="1"/>
            <a:chExt cx="5753" cy="4312"/>
          </a:xfrm>
        </p:grpSpPr>
        <p:sp>
          <p:nvSpPr>
            <p:cNvPr id="85015" name="任意多边形 85014"/>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85014" name="任意多边形 85013"/>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85011" name="矩形 85010"/>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85010" name="图片 85009"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85009" name="图片 85008"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85008" name="图片 85007"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85006" name="矩形 85005"/>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85005" name="矩形 85004"/>
          <p:cNvSpPr/>
          <p:nvPr/>
        </p:nvSpPr>
        <p:spPr>
          <a:xfrm>
            <a:off x="1758950" y="919163"/>
            <a:ext cx="5281613" cy="579437"/>
          </a:xfrm>
          <a:prstGeom prst="rect">
            <a:avLst/>
          </a:prstGeom>
          <a:noFill/>
          <a:ln w="28575">
            <a:noFill/>
          </a:ln>
        </p:spPr>
        <p:txBody>
          <a:bodyPr wrap="none" anchor="t">
            <a:spAutoFit/>
          </a:bodyPr>
          <a:p>
            <a:r>
              <a:rPr lang="en-US" altLang="zh-CN" sz="3200" b="1">
                <a:latin typeface="Times New Roman" panose="02020603050405020304" pitchFamily="18" charset="0"/>
                <a:ea typeface="ˎ̥"/>
              </a:rPr>
              <a:t>5.3</a:t>
            </a:r>
            <a:r>
              <a:rPr lang="zh-CN" altLang="en-US" sz="3200" b="1" dirty="0">
                <a:latin typeface="Times New Roman" panose="02020603050405020304" pitchFamily="18" charset="0"/>
              </a:rPr>
              <a:t>同步时序逻辑电路的设计</a:t>
            </a:r>
            <a:r>
              <a:rPr lang="zh-CN" altLang="en-US" sz="3200" b="1" dirty="0">
                <a:latin typeface="Times New Roman" panose="02020603050405020304" pitchFamily="18" charset="0"/>
                <a:ea typeface="ˎ̥"/>
              </a:rPr>
              <a:t> </a:t>
            </a:r>
            <a:endParaRPr lang="zh-CN" altLang="en-US" dirty="0">
              <a:latin typeface="Arial" panose="020B0604020202020204" pitchFamily="34" charset="0"/>
            </a:endParaRPr>
          </a:p>
        </p:txBody>
      </p:sp>
      <p:sp>
        <p:nvSpPr>
          <p:cNvPr id="85004" name="文本框 85003"/>
          <p:cNvSpPr txBox="1"/>
          <p:nvPr/>
        </p:nvSpPr>
        <p:spPr>
          <a:xfrm>
            <a:off x="311150" y="1681163"/>
            <a:ext cx="8550275" cy="1187450"/>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zh-CN" altLang="en-US" sz="2400" b="1" dirty="0">
                <a:latin typeface="Times New Roman" panose="02020603050405020304" pitchFamily="18" charset="0"/>
              </a:rPr>
              <a:t>同步时序逻辑电路的设计是指根据特定的逻辑要求，设计出能实现其逻辑功能的时序逻辑电路</a:t>
            </a:r>
            <a:r>
              <a:rPr lang="zh-CN" altLang="en-US" sz="2400" dirty="0">
                <a:latin typeface="Times New Roman" panose="02020603050405020304" pitchFamily="18" charset="0"/>
              </a:rPr>
              <a:t>。显然，</a:t>
            </a:r>
            <a:r>
              <a:rPr lang="zh-CN" altLang="en-US" sz="2400" dirty="0">
                <a:latin typeface="Times New Roman" panose="02020603050405020304" pitchFamily="18" charset="0"/>
                <a:ea typeface="ˎ̥"/>
              </a:rPr>
              <a:t> </a:t>
            </a:r>
            <a:r>
              <a:rPr lang="zh-CN" altLang="en-US" sz="2400" dirty="0">
                <a:latin typeface="Times New Roman" panose="02020603050405020304" pitchFamily="18" charset="0"/>
              </a:rPr>
              <a:t>设计是分析的逆过程，即：</a:t>
            </a:r>
            <a:r>
              <a:rPr lang="zh-CN" altLang="en-US" sz="2400" dirty="0">
                <a:latin typeface="Times New Roman" panose="02020603050405020304" pitchFamily="18" charset="0"/>
                <a:ea typeface="ˎ̥"/>
              </a:rPr>
              <a:t>         </a:t>
            </a:r>
            <a:endParaRPr lang="zh-CN" altLang="en-US" dirty="0">
              <a:latin typeface="Arial" panose="020B0604020202020204" pitchFamily="34" charset="0"/>
            </a:endParaRPr>
          </a:p>
        </p:txBody>
      </p:sp>
      <p:sp>
        <p:nvSpPr>
          <p:cNvPr id="85003" name="文本框 85002"/>
          <p:cNvSpPr txBox="1"/>
          <p:nvPr/>
        </p:nvSpPr>
        <p:spPr>
          <a:xfrm>
            <a:off x="539750" y="5262563"/>
            <a:ext cx="8382000" cy="822325"/>
          </a:xfrm>
          <a:prstGeom prst="rect">
            <a:avLst/>
          </a:prstGeom>
          <a:noFill/>
          <a:ln w="28575">
            <a:noFill/>
          </a:ln>
        </p:spPr>
        <p:txBody>
          <a:bodyPr>
            <a:spAutoFit/>
          </a:bodyPr>
          <a:p>
            <a:pPr>
              <a:spcBef>
                <a:spcPct val="50000"/>
              </a:spcBef>
            </a:pPr>
            <a:r>
              <a:rPr lang="zh-CN" altLang="en-US" sz="2400" dirty="0">
                <a:solidFill>
                  <a:schemeClr val="tx2"/>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同步时序逻辑电路设计追求的目标是，使用尽可能少的触发器和逻辑门实现预定的逻辑要求！</a:t>
            </a:r>
            <a:endParaRPr lang="zh-CN" altLang="en-US" dirty="0">
              <a:latin typeface="Arial" panose="020B0604020202020204" pitchFamily="34" charset="0"/>
            </a:endParaRPr>
          </a:p>
        </p:txBody>
      </p:sp>
      <p:grpSp>
        <p:nvGrpSpPr>
          <p:cNvPr id="84994" name="组合 84993"/>
          <p:cNvGrpSpPr/>
          <p:nvPr/>
        </p:nvGrpSpPr>
        <p:grpSpPr>
          <a:xfrm>
            <a:off x="1606550" y="3128963"/>
            <a:ext cx="5638800" cy="1524000"/>
            <a:chOff x="1104" y="1584"/>
            <a:chExt cx="3552" cy="960"/>
          </a:xfrm>
        </p:grpSpPr>
        <p:sp>
          <p:nvSpPr>
            <p:cNvPr id="85002" name="文本框 85001"/>
            <p:cNvSpPr txBox="1"/>
            <p:nvPr/>
          </p:nvSpPr>
          <p:spPr>
            <a:xfrm>
              <a:off x="1218" y="1920"/>
              <a:ext cx="1016" cy="327"/>
            </a:xfrm>
            <a:prstGeom prst="rect">
              <a:avLst/>
            </a:prstGeom>
            <a:noFill/>
            <a:ln w="9525">
              <a:noFill/>
            </a:ln>
          </p:spPr>
          <p:txBody>
            <a:bodyPr wrap="none" anchor="t">
              <a:spAutoFit/>
            </a:bodyPr>
            <a:p>
              <a:r>
                <a:rPr lang="zh-CN" altLang="en-US" sz="2800" b="1" dirty="0">
                  <a:solidFill>
                    <a:srgbClr val="000099"/>
                  </a:solidFill>
                  <a:latin typeface="Times New Roman" panose="02020603050405020304" pitchFamily="18" charset="0"/>
                </a:rPr>
                <a:t>逻辑电路</a:t>
              </a:r>
              <a:endParaRPr lang="zh-CN" altLang="en-US" dirty="0">
                <a:latin typeface="Arial" panose="020B0604020202020204" pitchFamily="34" charset="0"/>
              </a:endParaRPr>
            </a:p>
          </p:txBody>
        </p:sp>
        <p:sp>
          <p:nvSpPr>
            <p:cNvPr id="85001" name="文本框 85000"/>
            <p:cNvSpPr txBox="1"/>
            <p:nvPr/>
          </p:nvSpPr>
          <p:spPr>
            <a:xfrm>
              <a:off x="3520" y="1929"/>
              <a:ext cx="1016" cy="327"/>
            </a:xfrm>
            <a:prstGeom prst="rect">
              <a:avLst/>
            </a:prstGeom>
            <a:noFill/>
            <a:ln w="9525">
              <a:noFill/>
            </a:ln>
          </p:spPr>
          <p:txBody>
            <a:bodyPr wrap="none" anchor="t">
              <a:spAutoFit/>
            </a:bodyPr>
            <a:p>
              <a:r>
                <a:rPr lang="zh-CN" altLang="en-US" sz="2800" b="1" dirty="0">
                  <a:solidFill>
                    <a:srgbClr val="000099"/>
                  </a:solidFill>
                  <a:latin typeface="Times New Roman" panose="02020603050405020304" pitchFamily="18" charset="0"/>
                </a:rPr>
                <a:t>逻辑功能</a:t>
              </a:r>
              <a:endParaRPr lang="zh-CN" altLang="en-US" dirty="0">
                <a:latin typeface="Arial" panose="020B0604020202020204" pitchFamily="34" charset="0"/>
              </a:endParaRPr>
            </a:p>
          </p:txBody>
        </p:sp>
        <p:sp>
          <p:nvSpPr>
            <p:cNvPr id="85000" name="矩形 84999"/>
            <p:cNvSpPr/>
            <p:nvPr/>
          </p:nvSpPr>
          <p:spPr>
            <a:xfrm>
              <a:off x="1104" y="1728"/>
              <a:ext cx="1248" cy="720"/>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84999" name="矩形 84998"/>
            <p:cNvSpPr/>
            <p:nvPr/>
          </p:nvSpPr>
          <p:spPr>
            <a:xfrm>
              <a:off x="3408" y="1728"/>
              <a:ext cx="1248" cy="720"/>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84998" name="直接连接符 84997"/>
            <p:cNvSpPr/>
            <p:nvPr/>
          </p:nvSpPr>
          <p:spPr>
            <a:xfrm>
              <a:off x="2352" y="1872"/>
              <a:ext cx="1056" cy="0"/>
            </a:xfrm>
            <a:prstGeom prst="line">
              <a:avLst/>
            </a:prstGeom>
            <a:ln w="19050" cap="flat" cmpd="sng">
              <a:solidFill>
                <a:schemeClr val="tx1"/>
              </a:solidFill>
              <a:prstDash val="solid"/>
              <a:headEnd type="none" w="med" len="med"/>
              <a:tailEnd type="triangle" w="med" len="lg"/>
            </a:ln>
          </p:spPr>
        </p:sp>
        <p:sp>
          <p:nvSpPr>
            <p:cNvPr id="84997" name="直接连接符 84996"/>
            <p:cNvSpPr/>
            <p:nvPr/>
          </p:nvSpPr>
          <p:spPr>
            <a:xfrm flipH="1">
              <a:off x="2352" y="2256"/>
              <a:ext cx="1056" cy="0"/>
            </a:xfrm>
            <a:prstGeom prst="line">
              <a:avLst/>
            </a:prstGeom>
            <a:ln w="19050" cap="flat" cmpd="sng">
              <a:solidFill>
                <a:schemeClr val="tx1"/>
              </a:solidFill>
              <a:prstDash val="solid"/>
              <a:headEnd type="none" w="med" len="med"/>
              <a:tailEnd type="triangle" w="med" len="lg"/>
            </a:ln>
          </p:spPr>
        </p:sp>
        <p:sp>
          <p:nvSpPr>
            <p:cNvPr id="84996" name="文本框 84995"/>
            <p:cNvSpPr txBox="1"/>
            <p:nvPr/>
          </p:nvSpPr>
          <p:spPr>
            <a:xfrm>
              <a:off x="2618" y="1584"/>
              <a:ext cx="502" cy="288"/>
            </a:xfrm>
            <a:prstGeom prst="rect">
              <a:avLst/>
            </a:prstGeom>
            <a:noFill/>
            <a:ln w="9525">
              <a:noFill/>
            </a:ln>
          </p:spPr>
          <p:txBody>
            <a:bodyPr wrap="none" anchor="t">
              <a:spAutoFit/>
            </a:bodyPr>
            <a:p>
              <a:r>
                <a:rPr lang="zh-CN" altLang="en-US" sz="2400" b="1" dirty="0">
                  <a:latin typeface="Times New Roman" panose="02020603050405020304" pitchFamily="18" charset="0"/>
                </a:rPr>
                <a:t>分析</a:t>
              </a:r>
              <a:endParaRPr lang="zh-CN" altLang="en-US" dirty="0">
                <a:latin typeface="Arial" panose="020B0604020202020204" pitchFamily="34" charset="0"/>
              </a:endParaRPr>
            </a:p>
          </p:txBody>
        </p:sp>
        <p:sp>
          <p:nvSpPr>
            <p:cNvPr id="84995" name="文本框 84994"/>
            <p:cNvSpPr txBox="1"/>
            <p:nvPr/>
          </p:nvSpPr>
          <p:spPr>
            <a:xfrm>
              <a:off x="2618" y="2256"/>
              <a:ext cx="502" cy="288"/>
            </a:xfrm>
            <a:prstGeom prst="rect">
              <a:avLst/>
            </a:prstGeom>
            <a:noFill/>
            <a:ln w="9525">
              <a:noFill/>
            </a:ln>
          </p:spPr>
          <p:txBody>
            <a:bodyPr wrap="none" anchor="t">
              <a:spAutoFit/>
            </a:bodyPr>
            <a:p>
              <a:r>
                <a:rPr lang="zh-CN" altLang="en-US" sz="2400" b="1" dirty="0">
                  <a:latin typeface="Times New Roman" panose="02020603050405020304" pitchFamily="18" charset="0"/>
                </a:rPr>
                <a:t>设计</a:t>
              </a:r>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005"/>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5004"/>
                                        </p:tgtEl>
                                        <p:attrNameLst>
                                          <p:attrName>style.visibility</p:attrName>
                                        </p:attrNameLst>
                                      </p:cBhvr>
                                      <p:to>
                                        <p:strVal val="visible"/>
                                      </p:to>
                                    </p:set>
                                    <p:animEffect transition="in" filter="blinds(horizontal)">
                                      <p:cBhvr>
                                        <p:cTn id="11" dur="500"/>
                                        <p:tgtEl>
                                          <p:spTgt spid="85004"/>
                                        </p:tgtEl>
                                      </p:cBhvr>
                                    </p:animEffect>
                                  </p:childTnLst>
                                </p:cTn>
                              </p:par>
                            </p:childTnLst>
                          </p:cTn>
                        </p:par>
                        <p:par>
                          <p:cTn id="12" fill="hold">
                            <p:stCondLst>
                              <p:cond delay="500"/>
                            </p:stCondLst>
                            <p:childTnLst>
                              <p:par>
                                <p:cTn id="13" presetID="9" presetClass="entr" presetSubtype="0" fill="hold" nodeType="afterEffect">
                                  <p:stCondLst>
                                    <p:cond delay="0"/>
                                  </p:stCondLst>
                                  <p:childTnLst>
                                    <p:set>
                                      <p:cBhvr>
                                        <p:cTn id="14" dur="1" fill="hold">
                                          <p:stCondLst>
                                            <p:cond delay="0"/>
                                          </p:stCondLst>
                                        </p:cTn>
                                        <p:tgtEl>
                                          <p:spTgt spid="84994"/>
                                        </p:tgtEl>
                                        <p:attrNameLst>
                                          <p:attrName>style.visibility</p:attrName>
                                        </p:attrNameLst>
                                      </p:cBhvr>
                                      <p:to>
                                        <p:strVal val="visible"/>
                                      </p:to>
                                    </p:set>
                                    <p:animEffect transition="in" filter="dissolve">
                                      <p:cBhvr>
                                        <p:cTn id="15" dur="500"/>
                                        <p:tgtEl>
                                          <p:spTgt spid="84994"/>
                                        </p:tgtEl>
                                      </p:cBhvr>
                                    </p:animEffect>
                                  </p:childTnLst>
                                  <p:subTnLst>
                                    <p:audio>
                                      <p:cMediaNode>
                                        <p:cTn display="0" masterRel="sameClick">
                                          <p:stCondLst>
                                            <p:cond evt="begin" delay="0">
                                              <p:tn val="13"/>
                                            </p:cond>
                                          </p:stCondLst>
                                          <p:endCondLst>
                                            <p:cond evt="onStopAudio" delay="0">
                                              <p:tgtEl>
                                                <p:sldTgt/>
                                              </p:tgtEl>
                                            </p:cond>
                                          </p:endCondLst>
                                        </p:cTn>
                                        <p:tgtEl>
                                          <p:sndTgt r:embed="rId5" name="chimes.wav"/>
                                        </p:tgtEl>
                                      </p:cMediaNode>
                                    </p:audio>
                                  </p:sub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5003"/>
                                        </p:tgtEl>
                                        <p:attrNameLst>
                                          <p:attrName>style.visibility</p:attrName>
                                        </p:attrNameLst>
                                      </p:cBhvr>
                                      <p:to>
                                        <p:strVal val="visible"/>
                                      </p:to>
                                    </p:set>
                                    <p:anim calcmode="lin" valueType="num">
                                      <p:cBhvr additive="base">
                                        <p:cTn id="20" dur="500" fill="hold"/>
                                        <p:tgtEl>
                                          <p:spTgt spid="85003"/>
                                        </p:tgtEl>
                                        <p:attrNameLst>
                                          <p:attrName>ppt_x</p:attrName>
                                        </p:attrNameLst>
                                      </p:cBhvr>
                                      <p:tavLst>
                                        <p:tav tm="0">
                                          <p:val>
                                            <p:strVal val="#ppt_x"/>
                                          </p:val>
                                        </p:tav>
                                        <p:tav tm="100000">
                                          <p:val>
                                            <p:strVal val="#ppt_x"/>
                                          </p:val>
                                        </p:tav>
                                      </p:tavLst>
                                    </p:anim>
                                    <p:anim calcmode="lin" valueType="num">
                                      <p:cBhvr additive="base">
                                        <p:cTn id="21" dur="500" fill="hold"/>
                                        <p:tgtEl>
                                          <p:spTgt spid="850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5" grpId="0"/>
      <p:bldP spid="85004" grpId="0"/>
      <p:bldP spid="8500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3988" name="组合 83987"/>
          <p:cNvGrpSpPr/>
          <p:nvPr/>
        </p:nvGrpSpPr>
        <p:grpSpPr>
          <a:xfrm>
            <a:off x="6350" y="6350"/>
            <a:ext cx="9132888" cy="6845300"/>
            <a:chOff x="0" y="1"/>
            <a:chExt cx="5753" cy="4312"/>
          </a:xfrm>
        </p:grpSpPr>
        <p:sp>
          <p:nvSpPr>
            <p:cNvPr id="83990" name="任意多边形 83989"/>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83989" name="任意多边形 83988"/>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83986" name="矩形 83985"/>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83985" name="图片 83984"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83984" name="图片 83983"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83983" name="图片 83982"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83981" name="矩形 83980"/>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83980" name="文本框 83979"/>
          <p:cNvSpPr txBox="1"/>
          <p:nvPr/>
        </p:nvSpPr>
        <p:spPr>
          <a:xfrm>
            <a:off x="768350" y="919163"/>
            <a:ext cx="3248025" cy="457200"/>
          </a:xfrm>
          <a:prstGeom prst="rect">
            <a:avLst/>
          </a:prstGeom>
          <a:noFill/>
          <a:ln w="28575">
            <a:noFill/>
          </a:ln>
        </p:spPr>
        <p:txBody>
          <a:bodyPr wrap="none" anchor="t">
            <a:spAutoFit/>
          </a:bodyPr>
          <a:p>
            <a:r>
              <a:rPr lang="zh-CN" altLang="en-US" sz="2400" b="1" dirty="0">
                <a:latin typeface="Times New Roman" panose="02020603050405020304" pitchFamily="18" charset="0"/>
              </a:rPr>
              <a:t>设计的一般步骤如下：</a:t>
            </a:r>
            <a:endParaRPr lang="zh-CN" altLang="en-US" dirty="0">
              <a:latin typeface="Arial" panose="020B0604020202020204" pitchFamily="34" charset="0"/>
            </a:endParaRPr>
          </a:p>
        </p:txBody>
      </p:sp>
      <p:grpSp>
        <p:nvGrpSpPr>
          <p:cNvPr id="83970" name="组合 83969"/>
          <p:cNvGrpSpPr/>
          <p:nvPr/>
        </p:nvGrpSpPr>
        <p:grpSpPr>
          <a:xfrm>
            <a:off x="311150" y="1604963"/>
            <a:ext cx="8550275" cy="4724400"/>
            <a:chOff x="192" y="1008"/>
            <a:chExt cx="5386" cy="2976"/>
          </a:xfrm>
        </p:grpSpPr>
        <p:sp>
          <p:nvSpPr>
            <p:cNvPr id="83979" name="文本框 83978"/>
            <p:cNvSpPr txBox="1"/>
            <p:nvPr/>
          </p:nvSpPr>
          <p:spPr>
            <a:xfrm>
              <a:off x="240" y="1008"/>
              <a:ext cx="4416" cy="288"/>
            </a:xfrm>
            <a:prstGeom prst="rect">
              <a:avLst/>
            </a:prstGeom>
            <a:noFill/>
            <a:ln w="28575">
              <a:noFill/>
            </a:ln>
          </p:spPr>
          <p:txBody>
            <a:bodyPr>
              <a:spAutoFit/>
            </a:bodyPr>
            <a:p>
              <a:pPr algn="just"/>
              <a:r>
                <a:rPr lang="zh-CN" altLang="en-US" sz="2400" b="1" dirty="0">
                  <a:solidFill>
                    <a:schemeClr val="tx2"/>
                  </a:solidFill>
                  <a:latin typeface="Times New Roman" panose="02020603050405020304" pitchFamily="18" charset="0"/>
                </a:rPr>
                <a:t>　　</a:t>
              </a:r>
              <a:r>
                <a:rPr lang="en-US" altLang="zh-CN" sz="2400" b="1">
                  <a:solidFill>
                    <a:schemeClr val="tx2"/>
                  </a:solidFill>
                  <a:latin typeface="Times New Roman" panose="02020603050405020304" pitchFamily="18" charset="0"/>
                  <a:ea typeface="ˎ̥"/>
                </a:rPr>
                <a:t>1</a:t>
              </a:r>
              <a:r>
                <a:rPr lang="zh-CN" altLang="en-US" sz="2400" b="1" dirty="0">
                  <a:solidFill>
                    <a:schemeClr val="tx2"/>
                  </a:solidFill>
                  <a:latin typeface="Times New Roman" panose="02020603050405020304" pitchFamily="18" charset="0"/>
                </a:rPr>
                <a:t>．形成原始状态图和原始状态表；</a:t>
              </a:r>
              <a:r>
                <a:rPr lang="zh-CN" altLang="en-US" sz="2400" dirty="0">
                  <a:latin typeface="Times New Roman" panose="02020603050405020304" pitchFamily="18" charset="0"/>
                  <a:ea typeface="ˎ̥"/>
                </a:rPr>
                <a:t>        </a:t>
              </a:r>
              <a:endParaRPr lang="zh-CN" altLang="en-US" dirty="0">
                <a:latin typeface="Arial" panose="020B0604020202020204" pitchFamily="34" charset="0"/>
              </a:endParaRPr>
            </a:p>
          </p:txBody>
        </p:sp>
        <p:sp>
          <p:nvSpPr>
            <p:cNvPr id="83978" name="文本框 83977"/>
            <p:cNvSpPr txBox="1"/>
            <p:nvPr/>
          </p:nvSpPr>
          <p:spPr>
            <a:xfrm>
              <a:off x="240" y="1632"/>
              <a:ext cx="4320" cy="288"/>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en-US" altLang="zh-CN" sz="2400" b="1">
                  <a:solidFill>
                    <a:schemeClr val="tx2"/>
                  </a:solidFill>
                  <a:latin typeface="Times New Roman" panose="02020603050405020304" pitchFamily="18" charset="0"/>
                  <a:ea typeface="ˎ̥"/>
                </a:rPr>
                <a:t>2</a:t>
              </a:r>
              <a:r>
                <a:rPr lang="zh-CN" altLang="en-US" sz="2400" b="1" dirty="0">
                  <a:solidFill>
                    <a:schemeClr val="tx2"/>
                  </a:solidFill>
                  <a:latin typeface="Times New Roman" panose="02020603050405020304" pitchFamily="18" charset="0"/>
                </a:rPr>
                <a:t>．状态化简，求得最小化状态表；</a:t>
              </a:r>
              <a:r>
                <a:rPr lang="zh-CN" altLang="en-US" sz="2400" dirty="0">
                  <a:latin typeface="Times New Roman" panose="02020603050405020304" pitchFamily="18" charset="0"/>
                  <a:ea typeface="ˎ̥"/>
                </a:rPr>
                <a:t>        </a:t>
              </a:r>
              <a:endParaRPr lang="zh-CN" altLang="en-US" dirty="0">
                <a:latin typeface="Arial" panose="020B0604020202020204" pitchFamily="34" charset="0"/>
              </a:endParaRPr>
            </a:p>
          </p:txBody>
        </p:sp>
        <p:sp>
          <p:nvSpPr>
            <p:cNvPr id="83977" name="文本框 83976"/>
            <p:cNvSpPr txBox="1"/>
            <p:nvPr/>
          </p:nvSpPr>
          <p:spPr>
            <a:xfrm>
              <a:off x="240" y="2304"/>
              <a:ext cx="3706" cy="288"/>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en-US" altLang="zh-CN" sz="2400" b="1">
                  <a:solidFill>
                    <a:schemeClr val="tx2"/>
                  </a:solidFill>
                  <a:latin typeface="Times New Roman" panose="02020603050405020304" pitchFamily="18" charset="0"/>
                  <a:ea typeface="ˎ̥"/>
                </a:rPr>
                <a:t>3</a:t>
              </a:r>
              <a:r>
                <a:rPr lang="zh-CN" altLang="en-US" sz="2400" b="1" dirty="0">
                  <a:solidFill>
                    <a:schemeClr val="tx2"/>
                  </a:solidFill>
                  <a:latin typeface="Times New Roman" panose="02020603050405020304" pitchFamily="18" charset="0"/>
                </a:rPr>
                <a:t>．状态编码，得到二进制状态表；</a:t>
              </a:r>
              <a:r>
                <a:rPr lang="zh-CN" altLang="en-US" sz="2400" dirty="0">
                  <a:latin typeface="Times New Roman" panose="02020603050405020304" pitchFamily="18" charset="0"/>
                  <a:ea typeface="ˎ̥"/>
                </a:rPr>
                <a:t>        </a:t>
              </a:r>
              <a:endParaRPr lang="zh-CN" altLang="en-US" dirty="0">
                <a:latin typeface="Arial" panose="020B0604020202020204" pitchFamily="34" charset="0"/>
              </a:endParaRPr>
            </a:p>
          </p:txBody>
        </p:sp>
        <p:sp>
          <p:nvSpPr>
            <p:cNvPr id="83976" name="文本框 83975"/>
            <p:cNvSpPr txBox="1"/>
            <p:nvPr/>
          </p:nvSpPr>
          <p:spPr>
            <a:xfrm>
              <a:off x="192" y="2928"/>
              <a:ext cx="5386" cy="518"/>
            </a:xfrm>
            <a:prstGeom prst="rect">
              <a:avLst/>
            </a:prstGeom>
            <a:noFill/>
            <a:ln w="28575">
              <a:noFill/>
            </a:ln>
          </p:spPr>
          <p:txBody>
            <a:bodyPr>
              <a:spAutoFit/>
            </a:bodyPr>
            <a:p>
              <a:r>
                <a:rPr lang="zh-CN" altLang="en-US" sz="2400" dirty="0">
                  <a:latin typeface="Times New Roman" panose="02020603050405020304" pitchFamily="18" charset="0"/>
                </a:rPr>
                <a:t>　　</a:t>
              </a:r>
              <a:r>
                <a:rPr lang="en-US" altLang="zh-CN" sz="2400" b="1">
                  <a:solidFill>
                    <a:schemeClr val="tx2"/>
                  </a:solidFill>
                  <a:latin typeface="Times New Roman" panose="02020603050405020304" pitchFamily="18" charset="0"/>
                  <a:ea typeface="ˎ̥"/>
                </a:rPr>
                <a:t>4</a:t>
              </a:r>
              <a:r>
                <a:rPr lang="zh-CN" altLang="en-US" sz="2400" b="1" dirty="0">
                  <a:solidFill>
                    <a:schemeClr val="tx2"/>
                  </a:solidFill>
                  <a:latin typeface="Times New Roman" panose="02020603050405020304" pitchFamily="18" charset="0"/>
                </a:rPr>
                <a:t>．选定的触发器类型，并求出激励函数和输出函数最简</a:t>
              </a:r>
              <a:br>
                <a:rPr lang="zh-CN" altLang="en-US" sz="2400" b="1" dirty="0">
                  <a:solidFill>
                    <a:schemeClr val="tx2"/>
                  </a:solidFill>
                  <a:latin typeface="Times New Roman" panose="02020603050405020304" pitchFamily="18" charset="0"/>
                </a:rPr>
              </a:br>
              <a:r>
                <a:rPr lang="zh-CN" altLang="en-US" sz="2400" b="1" dirty="0">
                  <a:solidFill>
                    <a:schemeClr val="tx2"/>
                  </a:solidFill>
                  <a:latin typeface="Times New Roman" panose="02020603050405020304" pitchFamily="18" charset="0"/>
                </a:rPr>
                <a:t>　　　表达式；</a:t>
              </a:r>
              <a:r>
                <a:rPr lang="zh-CN" altLang="en-US" sz="2400" dirty="0">
                  <a:latin typeface="Times New Roman" panose="02020603050405020304" pitchFamily="18" charset="0"/>
                  <a:ea typeface="ˎ̥"/>
                </a:rPr>
                <a:t>        </a:t>
              </a:r>
              <a:endParaRPr lang="zh-CN" altLang="en-US" dirty="0">
                <a:latin typeface="Arial" panose="020B0604020202020204" pitchFamily="34" charset="0"/>
              </a:endParaRPr>
            </a:p>
          </p:txBody>
        </p:sp>
        <p:sp>
          <p:nvSpPr>
            <p:cNvPr id="83975" name="文本框 83974"/>
            <p:cNvSpPr txBox="1"/>
            <p:nvPr/>
          </p:nvSpPr>
          <p:spPr>
            <a:xfrm>
              <a:off x="624" y="3696"/>
              <a:ext cx="1949" cy="288"/>
            </a:xfrm>
            <a:prstGeom prst="rect">
              <a:avLst/>
            </a:prstGeom>
            <a:noFill/>
            <a:ln w="28575">
              <a:noFill/>
            </a:ln>
          </p:spPr>
          <p:txBody>
            <a:bodyPr wrap="none" anchor="t">
              <a:spAutoFit/>
            </a:bodyPr>
            <a:p>
              <a:r>
                <a:rPr lang="en-US" altLang="zh-CN" sz="2400" b="1">
                  <a:solidFill>
                    <a:schemeClr val="tx2"/>
                  </a:solidFill>
                  <a:latin typeface="Times New Roman" panose="02020603050405020304" pitchFamily="18" charset="0"/>
                  <a:ea typeface="ˎ̥"/>
                </a:rPr>
                <a:t>5</a:t>
              </a:r>
              <a:r>
                <a:rPr lang="zh-CN" altLang="en-US" sz="2400" b="1" dirty="0">
                  <a:solidFill>
                    <a:schemeClr val="tx2"/>
                  </a:solidFill>
                  <a:latin typeface="Times New Roman" panose="02020603050405020304" pitchFamily="18" charset="0"/>
                </a:rPr>
                <a:t>．画出逻辑电路图。</a:t>
              </a:r>
              <a:endParaRPr lang="zh-CN" altLang="en-US" dirty="0">
                <a:latin typeface="Arial" panose="020B0604020202020204" pitchFamily="34" charset="0"/>
              </a:endParaRPr>
            </a:p>
          </p:txBody>
        </p:sp>
        <p:sp>
          <p:nvSpPr>
            <p:cNvPr id="83974" name="直接连接符 83973"/>
            <p:cNvSpPr/>
            <p:nvPr/>
          </p:nvSpPr>
          <p:spPr>
            <a:xfrm>
              <a:off x="1920" y="1296"/>
              <a:ext cx="0" cy="288"/>
            </a:xfrm>
            <a:prstGeom prst="line">
              <a:avLst/>
            </a:prstGeom>
            <a:ln w="28575" cap="flat" cmpd="sng">
              <a:solidFill>
                <a:schemeClr val="tx1"/>
              </a:solidFill>
              <a:prstDash val="solid"/>
              <a:headEnd type="none" w="med" len="med"/>
              <a:tailEnd type="triangle" w="sm" len="lg"/>
            </a:ln>
          </p:spPr>
        </p:sp>
        <p:sp>
          <p:nvSpPr>
            <p:cNvPr id="83973" name="直接连接符 83972"/>
            <p:cNvSpPr/>
            <p:nvPr/>
          </p:nvSpPr>
          <p:spPr>
            <a:xfrm>
              <a:off x="1920" y="2016"/>
              <a:ext cx="0" cy="288"/>
            </a:xfrm>
            <a:prstGeom prst="line">
              <a:avLst/>
            </a:prstGeom>
            <a:ln w="28575" cap="flat" cmpd="sng">
              <a:solidFill>
                <a:schemeClr val="tx1"/>
              </a:solidFill>
              <a:prstDash val="solid"/>
              <a:headEnd type="none" w="med" len="med"/>
              <a:tailEnd type="triangle" w="sm" len="lg"/>
            </a:ln>
          </p:spPr>
        </p:sp>
        <p:sp>
          <p:nvSpPr>
            <p:cNvPr id="83972" name="直接连接符 83971"/>
            <p:cNvSpPr/>
            <p:nvPr/>
          </p:nvSpPr>
          <p:spPr>
            <a:xfrm>
              <a:off x="1920" y="2592"/>
              <a:ext cx="0" cy="288"/>
            </a:xfrm>
            <a:prstGeom prst="line">
              <a:avLst/>
            </a:prstGeom>
            <a:ln w="28575" cap="flat" cmpd="sng">
              <a:solidFill>
                <a:schemeClr val="tx1"/>
              </a:solidFill>
              <a:prstDash val="solid"/>
              <a:headEnd type="none" w="med" len="med"/>
              <a:tailEnd type="triangle" w="sm" len="lg"/>
            </a:ln>
          </p:spPr>
        </p:sp>
        <p:sp>
          <p:nvSpPr>
            <p:cNvPr id="83971" name="直接连接符 83970"/>
            <p:cNvSpPr/>
            <p:nvPr/>
          </p:nvSpPr>
          <p:spPr>
            <a:xfrm>
              <a:off x="1920" y="3360"/>
              <a:ext cx="0" cy="288"/>
            </a:xfrm>
            <a:prstGeom prst="line">
              <a:avLst/>
            </a:prstGeom>
            <a:ln w="28575" cap="flat" cmpd="sng">
              <a:solidFill>
                <a:schemeClr val="tx1"/>
              </a:solidFill>
              <a:prstDash val="solid"/>
              <a:headEnd type="none" w="med" len="med"/>
              <a:tailEnd type="triangle" w="sm"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3980"/>
                                        </p:tgtEl>
                                        <p:attrNameLst>
                                          <p:attrName>style.visibility</p:attrName>
                                        </p:attrNameLst>
                                      </p:cBhvr>
                                      <p:to>
                                        <p:strVal val="visible"/>
                                      </p:to>
                                    </p:set>
                                    <p:animEffect transition="in" filter="slide(fromBottom)">
                                      <p:cBhvr>
                                        <p:cTn id="7" dur="500"/>
                                        <p:tgtEl>
                                          <p:spTgt spid="83980"/>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83970"/>
                                        </p:tgtEl>
                                        <p:attrNameLst>
                                          <p:attrName>style.visibility</p:attrName>
                                        </p:attrNameLst>
                                      </p:cBhvr>
                                      <p:to>
                                        <p:strVal val="visible"/>
                                      </p:to>
                                    </p:set>
                                    <p:animEffect transition="in" filter="box(in)">
                                      <p:cBhvr>
                                        <p:cTn id="11" dur="500"/>
                                        <p:tgtEl>
                                          <p:spTgt spid="83970"/>
                                        </p:tgtEl>
                                      </p:cBhvr>
                                    </p:animEffect>
                                  </p:childTnLst>
                                  <p:subTnLst>
                                    <p:audio>
                                      <p:cMediaNode>
                                        <p:cTn display="0" masterRel="sameClick">
                                          <p:stCondLst>
                                            <p:cond evt="begin" delay="0">
                                              <p:tn val="9"/>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2957" name="组合 82956"/>
          <p:cNvGrpSpPr/>
          <p:nvPr/>
        </p:nvGrpSpPr>
        <p:grpSpPr>
          <a:xfrm>
            <a:off x="6350" y="6350"/>
            <a:ext cx="9132888" cy="6845300"/>
            <a:chOff x="0" y="1"/>
            <a:chExt cx="5753" cy="4312"/>
          </a:xfrm>
        </p:grpSpPr>
        <p:sp>
          <p:nvSpPr>
            <p:cNvPr id="82959" name="任意多边形 82958"/>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82958" name="任意多边形 82957"/>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82955" name="矩形 82954"/>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82954" name="图片 82953"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82953" name="图片 82952"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82952" name="图片 82951"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82950" name="矩形 82949"/>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82949" name="文本框 82948"/>
          <p:cNvSpPr txBox="1"/>
          <p:nvPr/>
        </p:nvSpPr>
        <p:spPr>
          <a:xfrm>
            <a:off x="387350" y="690563"/>
            <a:ext cx="5334000" cy="457200"/>
          </a:xfrm>
          <a:prstGeom prst="rect">
            <a:avLst/>
          </a:prstGeom>
          <a:noFill/>
          <a:ln w="28575">
            <a:noFill/>
          </a:ln>
        </p:spPr>
        <p:txBody>
          <a:bodyPr>
            <a:spAutoFit/>
          </a:bodyPr>
          <a:p>
            <a:r>
              <a:rPr lang="en-US" altLang="zh-CN" sz="2400" b="1">
                <a:latin typeface="Times New Roman" panose="02020603050405020304" pitchFamily="18" charset="0"/>
                <a:ea typeface="ˎ̥"/>
              </a:rPr>
              <a:t>5.3.1</a:t>
            </a:r>
            <a:r>
              <a:rPr lang="zh-CN" altLang="en-US" sz="2400" b="1" dirty="0">
                <a:latin typeface="Times New Roman" panose="02020603050405020304" pitchFamily="18" charset="0"/>
              </a:rPr>
              <a:t>建立原始状态图和原始状态表</a:t>
            </a:r>
            <a:endParaRPr lang="zh-CN" altLang="en-US" dirty="0">
              <a:latin typeface="Arial" panose="020B0604020202020204" pitchFamily="34" charset="0"/>
            </a:endParaRPr>
          </a:p>
        </p:txBody>
      </p:sp>
      <p:sp>
        <p:nvSpPr>
          <p:cNvPr id="82948" name="文本框 82947"/>
          <p:cNvSpPr txBox="1"/>
          <p:nvPr/>
        </p:nvSpPr>
        <p:spPr>
          <a:xfrm>
            <a:off x="215900" y="1262063"/>
            <a:ext cx="8702675" cy="2647950"/>
          </a:xfrm>
          <a:prstGeom prst="rect">
            <a:avLst/>
          </a:prstGeom>
          <a:noFill/>
          <a:ln w="28575">
            <a:noFill/>
          </a:ln>
        </p:spPr>
        <p:txBody>
          <a:bodyPr>
            <a:spAutoFit/>
          </a:bodyPr>
          <a:p>
            <a:r>
              <a:rPr lang="zh-CN" altLang="en-US" sz="2400" dirty="0">
                <a:latin typeface="Times New Roman" panose="02020603050405020304" pitchFamily="18" charset="0"/>
              </a:rPr>
              <a:t>　　</a:t>
            </a:r>
            <a:r>
              <a:rPr lang="zh-CN" altLang="en-US" sz="2400" dirty="0">
                <a:solidFill>
                  <a:schemeClr val="tx2"/>
                </a:solidFill>
                <a:latin typeface="Times New Roman" panose="02020603050405020304" pitchFamily="18" charset="0"/>
              </a:rPr>
              <a:t>原始状态图和原始状态表是对设计要求的最原始的抽 </a:t>
            </a:r>
            <a:endParaRPr lang="zh-CN" altLang="en-US" sz="2400" dirty="0">
              <a:latin typeface="Times New Roman" panose="02020603050405020304" pitchFamily="18" charset="0"/>
              <a:ea typeface="ˎ̥"/>
            </a:endParaRPr>
          </a:p>
          <a:p>
            <a:r>
              <a:rPr lang="zh-CN" altLang="en-US" sz="2400" dirty="0">
                <a:solidFill>
                  <a:schemeClr val="tx2"/>
                </a:solidFill>
                <a:latin typeface="Times New Roman" panose="02020603050405020304" pitchFamily="18" charset="0"/>
              </a:rPr>
              <a:t>象。</a:t>
            </a:r>
            <a:r>
              <a:rPr lang="zh-CN" altLang="en-US" sz="2400" dirty="0">
                <a:latin typeface="Times New Roman" panose="02020603050405020304" pitchFamily="18" charset="0"/>
              </a:rPr>
              <a:t>建立正确的原始状态图和状态表是同步时序电路设计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中最关键的一步。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　　</a:t>
            </a:r>
            <a:r>
              <a:rPr lang="zh-CN" altLang="en-US" sz="2400" dirty="0">
                <a:solidFill>
                  <a:schemeClr val="tx2"/>
                </a:solidFill>
                <a:latin typeface="Times New Roman" panose="02020603050405020304" pitchFamily="18" charset="0"/>
              </a:rPr>
              <a:t>由于状态图比状态表更形象、灵活，一般先画状态图 </a:t>
            </a:r>
            <a:endParaRPr lang="zh-CN" altLang="en-US" sz="2400" dirty="0">
              <a:latin typeface="Times New Roman" panose="02020603050405020304" pitchFamily="18" charset="0"/>
              <a:ea typeface="ˎ̥"/>
            </a:endParaRPr>
          </a:p>
          <a:p>
            <a:r>
              <a:rPr lang="zh-CN" altLang="en-US" sz="2400" dirty="0">
                <a:solidFill>
                  <a:schemeClr val="tx2"/>
                </a:solidFill>
                <a:latin typeface="Times New Roman" panose="02020603050405020304" pitchFamily="18" charset="0"/>
              </a:rPr>
              <a:t>后作状态表；其次，由于在开始时往往不知道描述一个给 </a:t>
            </a:r>
            <a:endParaRPr lang="zh-CN" altLang="en-US" sz="2400" dirty="0">
              <a:latin typeface="Times New Roman" panose="02020603050405020304" pitchFamily="18" charset="0"/>
              <a:ea typeface="ˎ̥"/>
            </a:endParaRPr>
          </a:p>
          <a:p>
            <a:r>
              <a:rPr lang="zh-CN" altLang="en-US" sz="2400" dirty="0">
                <a:solidFill>
                  <a:schemeClr val="tx2"/>
                </a:solidFill>
                <a:latin typeface="Times New Roman" panose="02020603050405020304" pitchFamily="18" charset="0"/>
              </a:rPr>
              <a:t>定的逻辑问题需要多少状态，因此，一般用字母或数字表 </a:t>
            </a:r>
            <a:endParaRPr lang="zh-CN" altLang="en-US" sz="2400" dirty="0">
              <a:latin typeface="Times New Roman" panose="02020603050405020304" pitchFamily="18" charset="0"/>
              <a:ea typeface="ˎ̥"/>
            </a:endParaRPr>
          </a:p>
          <a:p>
            <a:r>
              <a:rPr lang="zh-CN" altLang="en-US" sz="2400" dirty="0">
                <a:solidFill>
                  <a:schemeClr val="tx2"/>
                </a:solidFill>
                <a:latin typeface="Times New Roman" panose="02020603050405020304" pitchFamily="18" charset="0"/>
              </a:rPr>
              <a:t>示状态。</a:t>
            </a:r>
            <a:r>
              <a:rPr lang="zh-CN" altLang="en-US" sz="2400" dirty="0">
                <a:latin typeface="Times New Roman" panose="02020603050405020304" pitchFamily="18" charset="0"/>
                <a:ea typeface="ˎ̥"/>
              </a:rPr>
              <a:t>      </a:t>
            </a:r>
            <a:endParaRPr lang="zh-CN" altLang="en-US" dirty="0">
              <a:latin typeface="Arial" panose="020B0604020202020204" pitchFamily="34" charset="0"/>
            </a:endParaRPr>
          </a:p>
        </p:txBody>
      </p:sp>
      <p:sp>
        <p:nvSpPr>
          <p:cNvPr id="82947" name="文本框 82946"/>
          <p:cNvSpPr txBox="1"/>
          <p:nvPr/>
        </p:nvSpPr>
        <p:spPr>
          <a:xfrm>
            <a:off x="234950" y="4271963"/>
            <a:ext cx="8686800" cy="2282825"/>
          </a:xfrm>
          <a:prstGeom prst="rect">
            <a:avLst/>
          </a:prstGeom>
          <a:noFill/>
          <a:ln w="28575">
            <a:noFill/>
          </a:ln>
        </p:spPr>
        <p:txBody>
          <a:bodyPr>
            <a:spAutoFit/>
          </a:bodyPr>
          <a:p>
            <a:pPr algn="just"/>
            <a:r>
              <a:rPr lang="zh-CN" altLang="en-US" sz="2400" b="1" dirty="0">
                <a:solidFill>
                  <a:srgbClr val="000099"/>
                </a:solidFill>
                <a:latin typeface="Times New Roman" panose="02020603050405020304" pitchFamily="18" charset="0"/>
              </a:rPr>
              <a:t>　　一</a:t>
            </a:r>
            <a:r>
              <a:rPr lang="en-US" altLang="zh-CN" sz="2400" b="1">
                <a:solidFill>
                  <a:srgbClr val="000099"/>
                </a:solidFill>
                <a:latin typeface="Times New Roman" panose="02020603050405020304" pitchFamily="18" charset="0"/>
                <a:ea typeface="ˎ̥"/>
              </a:rPr>
              <a:t>.</a:t>
            </a:r>
            <a:r>
              <a:rPr lang="zh-CN" altLang="en-US" sz="2400" b="1" dirty="0">
                <a:solidFill>
                  <a:srgbClr val="000099"/>
                </a:solidFill>
                <a:latin typeface="Times New Roman" panose="02020603050405020304" pitchFamily="18" charset="0"/>
              </a:rPr>
              <a:t>确定电路模型</a:t>
            </a:r>
            <a:r>
              <a:rPr lang="zh-CN" altLang="en-US" sz="2400" dirty="0">
                <a:latin typeface="Times New Roman" panose="02020603050405020304" pitchFamily="18" charset="0"/>
                <a:ea typeface="ˎ̥"/>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b="1" dirty="0">
                <a:solidFill>
                  <a:srgbClr val="CC3300"/>
                </a:solidFill>
                <a:latin typeface="Times New Roman" panose="02020603050405020304" pitchFamily="18" charset="0"/>
              </a:rPr>
              <a:t>设计成</a:t>
            </a:r>
            <a:r>
              <a:rPr lang="en-US" altLang="zh-CN" sz="2400" b="1">
                <a:solidFill>
                  <a:srgbClr val="CC3300"/>
                </a:solidFill>
                <a:latin typeface="Times New Roman" panose="02020603050405020304" pitchFamily="18" charset="0"/>
                <a:ea typeface="ˎ̥"/>
              </a:rPr>
              <a:t>Mealy</a:t>
            </a:r>
            <a:r>
              <a:rPr lang="zh-CN" altLang="en-US" sz="2400" b="1" dirty="0">
                <a:solidFill>
                  <a:srgbClr val="CC3300"/>
                </a:solidFill>
                <a:latin typeface="Times New Roman" panose="02020603050405020304" pitchFamily="18" charset="0"/>
              </a:rPr>
              <a:t>型？　</a:t>
            </a:r>
            <a:r>
              <a:rPr lang="en-US" altLang="zh-CN" sz="2400" b="1">
                <a:solidFill>
                  <a:srgbClr val="CC3300"/>
                </a:solidFill>
                <a:latin typeface="Times New Roman" panose="02020603050405020304" pitchFamily="18" charset="0"/>
                <a:ea typeface="ˎ̥"/>
              </a:rPr>
              <a:t>Moore</a:t>
            </a:r>
            <a:r>
              <a:rPr lang="zh-CN" altLang="en-US" sz="2400" b="1" dirty="0">
                <a:solidFill>
                  <a:srgbClr val="CC3300"/>
                </a:solidFill>
                <a:latin typeface="Times New Roman" panose="02020603050405020304" pitchFamily="18" charset="0"/>
              </a:rPr>
              <a:t>型？</a:t>
            </a:r>
            <a:r>
              <a:rPr lang="zh-CN" altLang="en-US" sz="2400" dirty="0">
                <a:solidFill>
                  <a:srgbClr val="CC3300"/>
                </a:solidFill>
                <a:latin typeface="Times New Roman" panose="02020603050405020304" pitchFamily="18" charset="0"/>
                <a:ea typeface="ˎ̥"/>
              </a:rPr>
              <a:t> </a:t>
            </a:r>
            <a:r>
              <a:rPr lang="zh-CN" altLang="en-US" sz="2400" dirty="0">
                <a:solidFill>
                  <a:srgbClr val="CC3300"/>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将电路设计成哪种模型</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有的问题已由设计要求规定，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有的问题可由设计者选择。不同的模型对应的电路结构不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同，设计者在选择时，应根据问题中的信号形式、电路所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需器件的多少等综合考虑。</a:t>
            </a:r>
            <a:r>
              <a:rPr lang="zh-CN" altLang="en-US" sz="2400" dirty="0">
                <a:latin typeface="Times New Roman" panose="02020603050405020304" pitchFamily="18" charset="0"/>
                <a:ea typeface="ˎ̥"/>
              </a:rPr>
              <a:t> </a:t>
            </a:r>
            <a:endParaRPr lang="zh-CN" altLang="en-US" dirty="0">
              <a:latin typeface="Arial" panose="020B0604020202020204" pitchFamily="34" charset="0"/>
            </a:endParaRPr>
          </a:p>
        </p:txBody>
      </p:sp>
      <p:sp>
        <p:nvSpPr>
          <p:cNvPr id="82946" name="文本框 82945"/>
          <p:cNvSpPr txBox="1"/>
          <p:nvPr/>
        </p:nvSpPr>
        <p:spPr>
          <a:xfrm>
            <a:off x="185738" y="3814763"/>
            <a:ext cx="8001000" cy="457200"/>
          </a:xfrm>
          <a:prstGeom prst="rect">
            <a:avLst/>
          </a:prstGeom>
          <a:noFill/>
          <a:ln w="28575">
            <a:noFill/>
          </a:ln>
        </p:spPr>
        <p:txBody>
          <a:bodyPr>
            <a:spAutoFit/>
          </a:bodyPr>
          <a:p>
            <a:pPr algn="just"/>
            <a:r>
              <a:rPr lang="zh-CN" altLang="en-US" sz="2400" dirty="0">
                <a:solidFill>
                  <a:srgbClr val="000099"/>
                </a:solidFill>
                <a:latin typeface="Times New Roman" panose="02020603050405020304" pitchFamily="18" charset="0"/>
              </a:rPr>
              <a:t>　　</a:t>
            </a:r>
            <a:r>
              <a:rPr lang="zh-CN" altLang="en-US" sz="2400" b="1" dirty="0">
                <a:solidFill>
                  <a:srgbClr val="000099"/>
                </a:solidFill>
                <a:latin typeface="Times New Roman" panose="02020603050405020304" pitchFamily="18" charset="0"/>
              </a:rPr>
              <a:t>形成原始状态图时一般应考虑如下几个方面问题：</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49"/>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2948"/>
                                        </p:tgtEl>
                                        <p:attrNameLst>
                                          <p:attrName>style.visibility</p:attrName>
                                        </p:attrNameLst>
                                      </p:cBhvr>
                                      <p:to>
                                        <p:strVal val="visible"/>
                                      </p:to>
                                    </p:set>
                                    <p:animEffect transition="in" filter="randombar(horizontal)">
                                      <p:cBhvr>
                                        <p:cTn id="11" dur="500"/>
                                        <p:tgtEl>
                                          <p:spTgt spid="8294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2946"/>
                                        </p:tgtEl>
                                        <p:attrNameLst>
                                          <p:attrName>style.visibility</p:attrName>
                                        </p:attrNameLst>
                                      </p:cBhvr>
                                      <p:to>
                                        <p:strVal val="visible"/>
                                      </p:to>
                                    </p:set>
                                    <p:anim calcmode="lin" valueType="num">
                                      <p:cBhvr additive="base">
                                        <p:cTn id="16" dur="500" fill="hold"/>
                                        <p:tgtEl>
                                          <p:spTgt spid="82946"/>
                                        </p:tgtEl>
                                        <p:attrNameLst>
                                          <p:attrName>ppt_x</p:attrName>
                                        </p:attrNameLst>
                                      </p:cBhvr>
                                      <p:tavLst>
                                        <p:tav tm="0">
                                          <p:val>
                                            <p:strVal val="#ppt_x"/>
                                          </p:val>
                                        </p:tav>
                                        <p:tav tm="100000">
                                          <p:val>
                                            <p:strVal val="#ppt_x"/>
                                          </p:val>
                                        </p:tav>
                                      </p:tavLst>
                                    </p:anim>
                                    <p:anim calcmode="lin" valueType="num">
                                      <p:cBhvr additive="base">
                                        <p:cTn id="17" dur="500" fill="hold"/>
                                        <p:tgtEl>
                                          <p:spTgt spid="8294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2947"/>
                                        </p:tgtEl>
                                        <p:attrNameLst>
                                          <p:attrName>style.visibility</p:attrName>
                                        </p:attrNameLst>
                                      </p:cBhvr>
                                      <p:to>
                                        <p:strVal val="visible"/>
                                      </p:to>
                                    </p:set>
                                    <p:animEffect transition="in" filter="box(out)">
                                      <p:cBhvr>
                                        <p:cTn id="22" dur="500"/>
                                        <p:tgtEl>
                                          <p:spTgt spid="82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p:bldP spid="82948" grpId="0"/>
      <p:bldP spid="82947" grpId="0"/>
      <p:bldP spid="829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31" name="组合 81930"/>
          <p:cNvGrpSpPr/>
          <p:nvPr/>
        </p:nvGrpSpPr>
        <p:grpSpPr>
          <a:xfrm>
            <a:off x="6350" y="6350"/>
            <a:ext cx="9132888" cy="6845300"/>
            <a:chOff x="0" y="1"/>
            <a:chExt cx="5753" cy="4312"/>
          </a:xfrm>
        </p:grpSpPr>
        <p:sp>
          <p:nvSpPr>
            <p:cNvPr id="81933" name="任意多边形 81932"/>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81932" name="任意多边形 81931"/>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81929" name="矩形 81928"/>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81928" name="图片 81927"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81927" name="图片 81926"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81926" name="图片 81925"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81924" name="矩形 81923"/>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81923" name="文本框 81922"/>
          <p:cNvSpPr txBox="1"/>
          <p:nvPr/>
        </p:nvSpPr>
        <p:spPr>
          <a:xfrm>
            <a:off x="463550" y="842963"/>
            <a:ext cx="8397875" cy="2282825"/>
          </a:xfrm>
          <a:prstGeom prst="rect">
            <a:avLst/>
          </a:prstGeom>
          <a:noFill/>
          <a:ln w="28575">
            <a:noFill/>
          </a:ln>
        </p:spPr>
        <p:txBody>
          <a:bodyPr>
            <a:spAutoFit/>
          </a:bodyPr>
          <a:p>
            <a:pPr algn="just"/>
            <a:r>
              <a:rPr lang="zh-CN" altLang="en-US" sz="2400" b="1" dirty="0">
                <a:solidFill>
                  <a:srgbClr val="000099"/>
                </a:solidFill>
                <a:latin typeface="Times New Roman" panose="02020603050405020304" pitchFamily="18" charset="0"/>
              </a:rPr>
              <a:t>　　二</a:t>
            </a:r>
            <a:r>
              <a:rPr lang="en-US" altLang="zh-CN" sz="2400" b="1">
                <a:solidFill>
                  <a:srgbClr val="000099"/>
                </a:solidFill>
                <a:latin typeface="Times New Roman" panose="02020603050405020304" pitchFamily="18" charset="0"/>
                <a:ea typeface="ˎ̥"/>
              </a:rPr>
              <a:t>. </a:t>
            </a:r>
            <a:r>
              <a:rPr lang="zh-CN" altLang="en-US" sz="2400" b="1" dirty="0">
                <a:solidFill>
                  <a:srgbClr val="000099"/>
                </a:solidFill>
                <a:latin typeface="Times New Roman" panose="02020603050405020304" pitchFamily="18" charset="0"/>
              </a:rPr>
              <a:t>设立初始状态</a:t>
            </a:r>
            <a:r>
              <a:rPr lang="zh-CN" altLang="en-US" sz="2400" b="1" dirty="0">
                <a:latin typeface="Times New Roman" panose="02020603050405020304" pitchFamily="18" charset="0"/>
                <a:ea typeface="ˎ̥"/>
              </a:rPr>
              <a:t>  </a:t>
            </a:r>
            <a:endParaRPr lang="zh-CN" altLang="en-US" sz="2400" dirty="0">
              <a:latin typeface="Times New Roman" panose="02020603050405020304" pitchFamily="18" charset="0"/>
              <a:ea typeface="ˎ̥"/>
            </a:endParaRPr>
          </a:p>
          <a:p>
            <a:pPr algn="just"/>
            <a:r>
              <a:rPr lang="zh-CN" altLang="en-US" sz="2400" b="1" dirty="0">
                <a:latin typeface="Times New Roman" panose="02020603050405020304" pitchFamily="18" charset="0"/>
                <a:ea typeface="ˎ̥"/>
              </a:rPr>
              <a:t> </a:t>
            </a:r>
            <a:r>
              <a:rPr lang="zh-CN" altLang="en-US" sz="2400" b="1" dirty="0">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dirty="0">
                <a:solidFill>
                  <a:schemeClr val="tx2"/>
                </a:solidFill>
                <a:latin typeface="Times New Roman" panose="02020603050405020304" pitchFamily="18" charset="0"/>
              </a:rPr>
              <a:t>时序逻辑电路在输入信号开始作用之前的状态称为</a:t>
            </a:r>
            <a:r>
              <a:rPr lang="zh-CN" altLang="en-US" sz="2400" b="1" dirty="0">
                <a:solidFill>
                  <a:srgbClr val="000099"/>
                </a:solidFill>
                <a:latin typeface="Times New Roman" panose="02020603050405020304" pitchFamily="18" charset="0"/>
              </a:rPr>
              <a:t>初始状态</a:t>
            </a:r>
            <a:r>
              <a:rPr lang="zh-CN" altLang="en-US" sz="2400" dirty="0">
                <a:solidFill>
                  <a:srgbClr val="000099"/>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solidFill>
                  <a:schemeClr val="tx2"/>
                </a:solidFill>
                <a:latin typeface="Times New Roman" panose="02020603050405020304" pitchFamily="18" charset="0"/>
              </a:rPr>
              <a:t>　　</a:t>
            </a:r>
            <a:r>
              <a:rPr lang="zh-CN" altLang="en-US" sz="2400" dirty="0">
                <a:latin typeface="Times New Roman" panose="02020603050405020304" pitchFamily="18" charset="0"/>
              </a:rPr>
              <a:t>在建立原始状态图时，应首先设立初始状态，然后从初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始状态出发考虑在各种输入作用下的状态转移和输出响应。</a:t>
            </a:r>
            <a:endParaRPr lang="zh-CN" altLang="en-US" dirty="0">
              <a:latin typeface="Arial" panose="020B0604020202020204" pitchFamily="34" charset="0"/>
            </a:endParaRPr>
          </a:p>
        </p:txBody>
      </p:sp>
      <p:sp>
        <p:nvSpPr>
          <p:cNvPr id="81922" name="文本框 81921"/>
          <p:cNvSpPr txBox="1"/>
          <p:nvPr/>
        </p:nvSpPr>
        <p:spPr>
          <a:xfrm>
            <a:off x="463550" y="3662363"/>
            <a:ext cx="8458200" cy="2647950"/>
          </a:xfrm>
          <a:prstGeom prst="rect">
            <a:avLst/>
          </a:prstGeom>
          <a:noFill/>
          <a:ln w="28575">
            <a:noFill/>
          </a:ln>
        </p:spPr>
        <p:txBody>
          <a:bodyPr>
            <a:spAutoFit/>
          </a:bodyPr>
          <a:p>
            <a:pPr algn="just"/>
            <a:r>
              <a:rPr lang="zh-CN" altLang="en-US" sz="2400" dirty="0">
                <a:solidFill>
                  <a:srgbClr val="000099"/>
                </a:solidFill>
                <a:latin typeface="Times New Roman" panose="02020603050405020304" pitchFamily="18" charset="0"/>
              </a:rPr>
              <a:t>　　</a:t>
            </a:r>
            <a:r>
              <a:rPr lang="zh-CN" altLang="en-US" sz="2400" b="1" dirty="0">
                <a:solidFill>
                  <a:srgbClr val="000099"/>
                </a:solidFill>
                <a:latin typeface="Times New Roman" panose="02020603050405020304" pitchFamily="18" charset="0"/>
              </a:rPr>
              <a:t>三</a:t>
            </a:r>
            <a:r>
              <a:rPr lang="en-US" altLang="zh-CN" sz="2400" b="1">
                <a:solidFill>
                  <a:srgbClr val="000099"/>
                </a:solidFill>
                <a:latin typeface="Times New Roman" panose="02020603050405020304" pitchFamily="18" charset="0"/>
                <a:ea typeface="ˎ̥"/>
              </a:rPr>
              <a:t>. </a:t>
            </a:r>
            <a:r>
              <a:rPr lang="zh-CN" altLang="en-US" sz="2400" b="1" dirty="0">
                <a:solidFill>
                  <a:srgbClr val="000099"/>
                </a:solidFill>
                <a:latin typeface="Times New Roman" panose="02020603050405020304" pitchFamily="18" charset="0"/>
              </a:rPr>
              <a:t>根据需要记忆的信息增加新的状态</a:t>
            </a:r>
            <a:r>
              <a:rPr lang="zh-CN" altLang="en-US" sz="2400" dirty="0">
                <a:latin typeface="Times New Roman" panose="02020603050405020304" pitchFamily="18" charset="0"/>
                <a:ea typeface="ˎ̥"/>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ea typeface="ˎ̥"/>
              </a:rPr>
              <a:t> </a:t>
            </a:r>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dirty="0">
                <a:solidFill>
                  <a:schemeClr val="tx2"/>
                </a:solidFill>
                <a:latin typeface="Times New Roman" panose="02020603050405020304" pitchFamily="18" charset="0"/>
              </a:rPr>
              <a:t>同步时序电路中状态数目的多少取决于需要记忆和区分 </a:t>
            </a:r>
            <a:endParaRPr lang="zh-CN" altLang="en-US" sz="2400" dirty="0">
              <a:latin typeface="Times New Roman" panose="02020603050405020304" pitchFamily="18" charset="0"/>
              <a:ea typeface="ˎ̥"/>
            </a:endParaRPr>
          </a:p>
          <a:p>
            <a:pPr algn="just"/>
            <a:r>
              <a:rPr lang="zh-CN" altLang="en-US" sz="2400" dirty="0">
                <a:solidFill>
                  <a:schemeClr val="tx2"/>
                </a:solidFill>
                <a:latin typeface="Times New Roman" panose="02020603050405020304" pitchFamily="18" charset="0"/>
              </a:rPr>
              <a:t>的信息量。 </a:t>
            </a:r>
            <a:endParaRPr lang="zh-CN" altLang="en-US" sz="2400" dirty="0">
              <a:latin typeface="Times New Roman" panose="02020603050405020304" pitchFamily="18" charset="0"/>
              <a:ea typeface="ˎ̥"/>
            </a:endParaRPr>
          </a:p>
          <a:p>
            <a:pPr algn="just"/>
            <a:r>
              <a:rPr lang="zh-CN" altLang="en-US" sz="2400" dirty="0">
                <a:solidFill>
                  <a:schemeClr val="tx2"/>
                </a:solidFill>
                <a:latin typeface="Times New Roman" panose="02020603050405020304" pitchFamily="18" charset="0"/>
              </a:rPr>
              <a:t>　　</a:t>
            </a:r>
            <a:r>
              <a:rPr lang="zh-CN" altLang="en-US" sz="2400" dirty="0">
                <a:latin typeface="Times New Roman" panose="02020603050405020304" pitchFamily="18" charset="0"/>
              </a:rPr>
              <a:t>一般来说，若在某个状态下出现的输入信号能用已有状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态表示，则应转向已有状态。仅当某个状态下出现的输入信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号不能用已有状态表示时，才令其转向新的状态。</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23"/>
                                        </p:tgtEl>
                                        <p:attrNameLst>
                                          <p:attrName>style.visibility</p:attrName>
                                        </p:attrNameLst>
                                      </p:cBhvr>
                                      <p:to>
                                        <p:strVal val="visible"/>
                                      </p:to>
                                    </p:set>
                                    <p:animEffect transition="in" filter="box(in)">
                                      <p:cBhvr>
                                        <p:cTn id="7" dur="500"/>
                                        <p:tgtEl>
                                          <p:spTgt spid="81923"/>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2"/>
                                        </p:tgtEl>
                                        <p:attrNameLst>
                                          <p:attrName>style.visibility</p:attrName>
                                        </p:attrNameLst>
                                      </p:cBhvr>
                                      <p:to>
                                        <p:strVal val="visible"/>
                                      </p:to>
                                    </p:set>
                                    <p:animEffect transition="in" filter="blinds(horizontal)">
                                      <p:cBhvr>
                                        <p:cTn id="12"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p:bldP spid="819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7773" name="组合 117772"/>
          <p:cNvGrpSpPr/>
          <p:nvPr/>
        </p:nvGrpSpPr>
        <p:grpSpPr>
          <a:xfrm>
            <a:off x="6350" y="6350"/>
            <a:ext cx="9132888" cy="6845300"/>
            <a:chOff x="0" y="1"/>
            <a:chExt cx="5753" cy="4312"/>
          </a:xfrm>
        </p:grpSpPr>
        <p:sp>
          <p:nvSpPr>
            <p:cNvPr id="117775" name="任意多边形 117774"/>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17774" name="任意多边形 117773"/>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17771" name="矩形 117770"/>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17770" name="图片 117769"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17769" name="图片 117768" descr="arrow34">
            <a:hlinkClick r:id="" action="ppaction://hlinkshowjump?jump=previousslide"/>
          </p:cNvPr>
          <p:cNvPicPr>
            <a:picLocks noChangeAspect="1"/>
          </p:cNvPicPr>
          <p:nvPr/>
        </p:nvPicPr>
        <p:blipFill>
          <a:blip r:embed="rId2"/>
          <a:stretch>
            <a:fillRect/>
          </a:stretch>
        </p:blipFill>
        <p:spPr>
          <a:xfrm>
            <a:off x="7626350" y="6291263"/>
            <a:ext cx="514350" cy="354012"/>
          </a:xfrm>
          <a:prstGeom prst="rect">
            <a:avLst/>
          </a:prstGeom>
          <a:noFill/>
          <a:ln w="9525">
            <a:noFill/>
          </a:ln>
        </p:spPr>
      </p:pic>
      <p:pic>
        <p:nvPicPr>
          <p:cNvPr id="117768" name="图片 117767"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17766" name="矩形 117765"/>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en-US" altLang="zh-CN" sz="1800" b="1" dirty="0">
                <a:latin typeface="宋体" panose="02010600030101010101" pitchFamily="2" charset="-122"/>
                <a:ea typeface="ˎ̥"/>
              </a:rPr>
              <a:t> </a:t>
            </a:r>
            <a:r>
              <a:rPr lang="en-US" altLang="zh-CN" sz="1800" b="1" dirty="0">
                <a:solidFill>
                  <a:srgbClr val="FFCC66"/>
                </a:solidFill>
                <a:latin typeface="宋体" panose="02010600030101010101" pitchFamily="2" charset="-122"/>
              </a:rPr>
              <a:t> </a:t>
            </a:r>
            <a:endParaRPr lang="en-US" altLang="zh-CN" dirty="0"/>
          </a:p>
        </p:txBody>
      </p:sp>
      <p:sp>
        <p:nvSpPr>
          <p:cNvPr id="117765" name="文本框 117764"/>
          <p:cNvSpPr txBox="1"/>
          <p:nvPr/>
        </p:nvSpPr>
        <p:spPr>
          <a:xfrm>
            <a:off x="844550" y="690563"/>
            <a:ext cx="1981200" cy="457200"/>
          </a:xfrm>
          <a:prstGeom prst="rect">
            <a:avLst/>
          </a:prstGeom>
          <a:noFill/>
          <a:ln w="9525">
            <a:noFill/>
          </a:ln>
        </p:spPr>
        <p:txBody>
          <a:bodyPr>
            <a:spAutoFit/>
          </a:bodyPr>
          <a:p>
            <a:r>
              <a:rPr lang="zh-CN" altLang="en-US" sz="2400" b="1" dirty="0">
                <a:solidFill>
                  <a:srgbClr val="CC3300"/>
                </a:solidFill>
                <a:latin typeface="Times New Roman" panose="02020603050405020304" pitchFamily="18" charset="0"/>
              </a:rPr>
              <a:t>二．结构</a:t>
            </a:r>
            <a:endParaRPr lang="zh-CN" altLang="en-US" dirty="0">
              <a:latin typeface="Arial" panose="020B0604020202020204" pitchFamily="34" charset="0"/>
            </a:endParaRPr>
          </a:p>
        </p:txBody>
      </p:sp>
      <p:sp>
        <p:nvSpPr>
          <p:cNvPr id="117764" name="文本框 117763"/>
          <p:cNvSpPr txBox="1"/>
          <p:nvPr/>
        </p:nvSpPr>
        <p:spPr>
          <a:xfrm>
            <a:off x="234950" y="1147763"/>
            <a:ext cx="8610600" cy="1096962"/>
          </a:xfrm>
          <a:prstGeom prst="rect">
            <a:avLst/>
          </a:prstGeom>
          <a:noFill/>
          <a:ln w="9525">
            <a:noFill/>
          </a:ln>
        </p:spPr>
        <p:txBody>
          <a:bodyPr>
            <a:spAutoFit/>
          </a:bodyPr>
          <a:p>
            <a:pPr algn="just"/>
            <a:r>
              <a:rPr lang="zh-CN" altLang="en-US" sz="2400" dirty="0">
                <a:latin typeface="Times New Roman" panose="02020603050405020304" pitchFamily="18" charset="0"/>
              </a:rPr>
              <a:t>　　时序逻辑电路由组合电路和存储电路两部分组成，通过反馈回路将两部分连成一个整体，一般结构框图如下图所示。 </a:t>
            </a:r>
            <a:endParaRPr lang="zh-CN" altLang="en-US" sz="2400" dirty="0">
              <a:latin typeface="Times New Roman" panose="02020603050405020304" pitchFamily="18" charset="0"/>
              <a:ea typeface="ˎ̥"/>
            </a:endParaRPr>
          </a:p>
          <a:p>
            <a:endParaRPr lang="zh-CN" altLang="en-US" dirty="0">
              <a:latin typeface="Arial" panose="020B0604020202020204" pitchFamily="34" charset="0"/>
            </a:endParaRPr>
          </a:p>
        </p:txBody>
      </p:sp>
      <p:sp>
        <p:nvSpPr>
          <p:cNvPr id="117763" name="文本框 117762"/>
          <p:cNvSpPr txBox="1"/>
          <p:nvPr/>
        </p:nvSpPr>
        <p:spPr>
          <a:xfrm>
            <a:off x="387350" y="4881563"/>
            <a:ext cx="8474075" cy="1552575"/>
          </a:xfrm>
          <a:prstGeom prst="rect">
            <a:avLst/>
          </a:prstGeom>
          <a:noFill/>
          <a:ln w="9525">
            <a:noFill/>
          </a:ln>
        </p:spPr>
        <p:txBody>
          <a:bodyPr>
            <a:spAutoFit/>
          </a:bodyPr>
          <a:p>
            <a:r>
              <a:rPr lang="zh-CN" altLang="en-US" sz="2400" dirty="0">
                <a:latin typeface="Times New Roman" panose="02020603050405020304" pitchFamily="18" charset="0"/>
              </a:rPr>
              <a:t>　　图中，</a:t>
            </a:r>
            <a:r>
              <a:rPr lang="en-US" altLang="zh-CN" sz="2400">
                <a:latin typeface="Times New Roman" panose="02020603050405020304" pitchFamily="18" charset="0"/>
                <a:ea typeface="ˎ̥"/>
              </a:rPr>
              <a:t>x</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a:t>
            </a:r>
            <a:r>
              <a:rPr lang="en-US" altLang="zh-CN" sz="2400" err="1">
                <a:latin typeface="Times New Roman" panose="02020603050405020304" pitchFamily="18" charset="0"/>
                <a:ea typeface="ˎ̥"/>
              </a:rPr>
              <a:t>x</a:t>
            </a:r>
            <a:r>
              <a:rPr lang="en-US" altLang="zh-CN" sz="2400" baseline="-25000" err="1">
                <a:latin typeface="Times New Roman" panose="02020603050405020304" pitchFamily="18" charset="0"/>
                <a:ea typeface="ˎ̥"/>
              </a:rPr>
              <a:t>n</a:t>
            </a:r>
            <a:r>
              <a:rPr lang="zh-CN" altLang="en-US" sz="2400" dirty="0">
                <a:latin typeface="Times New Roman" panose="02020603050405020304" pitchFamily="18" charset="0"/>
              </a:rPr>
              <a:t>为</a:t>
            </a:r>
            <a:r>
              <a:rPr lang="zh-CN" altLang="en-US" sz="2400" dirty="0">
                <a:latin typeface="Times New Roman" panose="02020603050405020304" pitchFamily="18" charset="0"/>
                <a:ea typeface="ˎ̥"/>
              </a:rPr>
              <a:t> </a:t>
            </a:r>
            <a:r>
              <a:rPr lang="zh-CN" altLang="en-US" sz="2400" dirty="0">
                <a:latin typeface="Times New Roman" panose="02020603050405020304" pitchFamily="18" charset="0"/>
              </a:rPr>
              <a:t>输入信号；</a:t>
            </a:r>
            <a:r>
              <a:rPr lang="en-US" altLang="zh-CN" sz="2400">
                <a:latin typeface="Times New Roman" panose="02020603050405020304" pitchFamily="18" charset="0"/>
                <a:ea typeface="ˎ̥"/>
              </a:rPr>
              <a:t>Z</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a:t>
            </a:r>
            <a:r>
              <a:rPr lang="en-US" altLang="zh-CN" sz="2400" err="1">
                <a:latin typeface="Times New Roman" panose="02020603050405020304" pitchFamily="18" charset="0"/>
                <a:ea typeface="ˎ̥"/>
              </a:rPr>
              <a:t>Z</a:t>
            </a:r>
            <a:r>
              <a:rPr lang="en-US" altLang="zh-CN" sz="2400" baseline="-25000" err="1">
                <a:latin typeface="Times New Roman" panose="02020603050405020304" pitchFamily="18" charset="0"/>
                <a:ea typeface="ˎ̥"/>
              </a:rPr>
              <a:t>m</a:t>
            </a:r>
            <a:r>
              <a:rPr lang="zh-CN" altLang="en-US" sz="2400" dirty="0">
                <a:latin typeface="Times New Roman" panose="02020603050405020304" pitchFamily="18" charset="0"/>
              </a:rPr>
              <a:t>为输出信号；</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a:t>
            </a:r>
            <a:r>
              <a:rPr lang="en-US" altLang="zh-CN" sz="2400" err="1">
                <a:latin typeface="Times New Roman" panose="02020603050405020304" pitchFamily="18" charset="0"/>
                <a:ea typeface="ˎ̥"/>
              </a:rPr>
              <a:t>y</a:t>
            </a:r>
            <a:r>
              <a:rPr lang="en-US" altLang="zh-CN" sz="2400" baseline="-25000" err="1">
                <a:latin typeface="Times New Roman" panose="02020603050405020304" pitchFamily="18" charset="0"/>
                <a:ea typeface="ˎ̥"/>
              </a:rPr>
              <a:t>s</a:t>
            </a:r>
            <a:r>
              <a:rPr lang="zh-CN" altLang="en-US" sz="2400" dirty="0">
                <a:latin typeface="Times New Roman" panose="02020603050405020304" pitchFamily="18" charset="0"/>
              </a:rPr>
              <a:t>为时序逻辑电路的</a:t>
            </a:r>
            <a:r>
              <a:rPr lang="zh-CN" altLang="en-US" sz="2400" dirty="0">
                <a:latin typeface="Times New Roman" panose="02020603050405020304" pitchFamily="18" charset="0"/>
                <a:ea typeface="ˎ̥"/>
              </a:rPr>
              <a:t>“</a:t>
            </a:r>
            <a:r>
              <a:rPr lang="zh-CN" altLang="en-US" sz="2400" dirty="0">
                <a:latin typeface="Times New Roman" panose="02020603050405020304" pitchFamily="18" charset="0"/>
              </a:rPr>
              <a:t>状态</a:t>
            </a:r>
            <a:r>
              <a:rPr lang="zh-CN" altLang="en-US" sz="2400" dirty="0">
                <a:latin typeface="Times New Roman" panose="02020603050405020304" pitchFamily="18" charset="0"/>
                <a:ea typeface="ˎ̥"/>
              </a:rPr>
              <a:t>” </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r</a:t>
            </a:r>
            <a:r>
              <a:rPr lang="zh-CN" altLang="en-US" sz="2400" dirty="0">
                <a:latin typeface="Times New Roman" panose="02020603050405020304" pitchFamily="18" charset="0"/>
              </a:rPr>
              <a:t>为时序逻 辑电路中的激励信号，它决定电路下一时刻的状态；</a:t>
            </a:r>
            <a:r>
              <a:rPr lang="en-US" altLang="zh-CN" sz="2400">
                <a:latin typeface="Times New Roman" panose="02020603050405020304" pitchFamily="18" charset="0"/>
                <a:ea typeface="ˎ̥"/>
              </a:rPr>
              <a:t>CP</a:t>
            </a:r>
            <a:r>
              <a:rPr lang="zh-CN" altLang="en-US" sz="2400" dirty="0">
                <a:latin typeface="Times New Roman" panose="02020603050405020304" pitchFamily="18" charset="0"/>
              </a:rPr>
              <a:t>为时钟脉冲信号，它是否存在取决于时序逻辑电路的类型。</a:t>
            </a:r>
            <a:endParaRPr lang="zh-CN" altLang="en-US" dirty="0">
              <a:latin typeface="Arial" panose="020B0604020202020204" pitchFamily="34" charset="0"/>
            </a:endParaRPr>
          </a:p>
        </p:txBody>
      </p:sp>
      <p:pic>
        <p:nvPicPr>
          <p:cNvPr id="117762" name="图片 117761" descr="TU5-1"/>
          <p:cNvPicPr>
            <a:picLocks noChangeAspect="1"/>
          </p:cNvPicPr>
          <p:nvPr/>
        </p:nvPicPr>
        <p:blipFill>
          <a:blip r:embed="rId4">
            <a:lum bright="-100000"/>
          </a:blip>
          <a:stretch>
            <a:fillRect/>
          </a:stretch>
        </p:blipFill>
        <p:spPr>
          <a:xfrm>
            <a:off x="2063750" y="1909763"/>
            <a:ext cx="4953000" cy="29098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5"/>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17764"/>
                                        </p:tgtEl>
                                        <p:attrNameLst>
                                          <p:attrName>style.visibility</p:attrName>
                                        </p:attrNameLst>
                                      </p:cBhvr>
                                      <p:to>
                                        <p:strVal val="visible"/>
                                      </p:to>
                                    </p:set>
                                    <p:animEffect transition="in" filter="randombar(horizontal)">
                                      <p:cBhvr>
                                        <p:cTn id="11" dur="500"/>
                                        <p:tgtEl>
                                          <p:spTgt spid="117764"/>
                                        </p:tgtEl>
                                      </p:cBhvr>
                                    </p:animEffect>
                                  </p:childTnLst>
                                </p:cTn>
                              </p:par>
                            </p:childTnLst>
                          </p:cTn>
                        </p:par>
                        <p:par>
                          <p:cTn id="12" fill="hold">
                            <p:stCondLst>
                              <p:cond delay="500"/>
                            </p:stCondLst>
                            <p:childTnLst>
                              <p:par>
                                <p:cTn id="13" presetID="2" presetClass="entr" presetSubtype="8" fill="hold" nodeType="afterEffect">
                                  <p:stCondLst>
                                    <p:cond delay="0"/>
                                  </p:stCondLst>
                                  <p:childTnLst>
                                    <p:set>
                                      <p:cBhvr>
                                        <p:cTn id="14" dur="1" fill="hold">
                                          <p:stCondLst>
                                            <p:cond delay="0"/>
                                          </p:stCondLst>
                                        </p:cTn>
                                        <p:tgtEl>
                                          <p:spTgt spid="117762"/>
                                        </p:tgtEl>
                                        <p:attrNameLst>
                                          <p:attrName>style.visibility</p:attrName>
                                        </p:attrNameLst>
                                      </p:cBhvr>
                                      <p:to>
                                        <p:strVal val="visible"/>
                                      </p:to>
                                    </p:set>
                                    <p:anim calcmode="lin" valueType="num">
                                      <p:cBhvr additive="base">
                                        <p:cTn id="15" dur="500" fill="hold"/>
                                        <p:tgtEl>
                                          <p:spTgt spid="117762"/>
                                        </p:tgtEl>
                                        <p:attrNameLst>
                                          <p:attrName>ppt_x</p:attrName>
                                        </p:attrNameLst>
                                      </p:cBhvr>
                                      <p:tavLst>
                                        <p:tav tm="0">
                                          <p:val>
                                            <p:strVal val="0-#ppt_w/2"/>
                                          </p:val>
                                        </p:tav>
                                        <p:tav tm="100000">
                                          <p:val>
                                            <p:strVal val="#ppt_x"/>
                                          </p:val>
                                        </p:tav>
                                      </p:tavLst>
                                    </p:anim>
                                    <p:anim calcmode="lin" valueType="num">
                                      <p:cBhvr additive="base">
                                        <p:cTn id="16" dur="500" fill="hold"/>
                                        <p:tgtEl>
                                          <p:spTgt spid="1177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6" name="chimes.wav"/>
                                        </p:tgtEl>
                                      </p:cMediaNode>
                                    </p:audio>
                                  </p:sub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117763"/>
                                        </p:tgtEl>
                                        <p:attrNameLst>
                                          <p:attrName>style.visibility</p:attrName>
                                        </p:attrNameLst>
                                      </p:cBhvr>
                                      <p:to>
                                        <p:strVal val="visible"/>
                                      </p:to>
                                    </p:set>
                                    <p:animEffect transition="in" filter="blinds(horizontal)">
                                      <p:cBhvr>
                                        <p:cTn id="20" dur="500"/>
                                        <p:tgtEl>
                                          <p:spTgt spid="11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p:bldP spid="117764" grpId="0"/>
      <p:bldP spid="11776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0907" name="组合 80906"/>
          <p:cNvGrpSpPr/>
          <p:nvPr/>
        </p:nvGrpSpPr>
        <p:grpSpPr>
          <a:xfrm>
            <a:off x="0" y="6350"/>
            <a:ext cx="9132888" cy="6845300"/>
            <a:chOff x="0" y="1"/>
            <a:chExt cx="5753" cy="4312"/>
          </a:xfrm>
        </p:grpSpPr>
        <p:sp>
          <p:nvSpPr>
            <p:cNvPr id="80909" name="任意多边形 80908"/>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80908" name="任意多边形 80907"/>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80905" name="矩形 80904"/>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80904" name="图片 80903"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80903" name="图片 80902"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80902" name="图片 80901" descr="arrow35">
            <a:hlinkClick r:id="" action="ppaction://hlinkshowjump?jump=nextslide"/>
          </p:cNvPr>
          <p:cNvPicPr>
            <a:picLocks noChangeAspect="1"/>
          </p:cNvPicPr>
          <p:nvPr/>
        </p:nvPicPr>
        <p:blipFill>
          <a:blip r:embed="rId3"/>
          <a:stretch>
            <a:fillRect/>
          </a:stretch>
        </p:blipFill>
        <p:spPr>
          <a:xfrm>
            <a:off x="8401050" y="6310313"/>
            <a:ext cx="514350" cy="354012"/>
          </a:xfrm>
          <a:prstGeom prst="rect">
            <a:avLst/>
          </a:prstGeom>
          <a:noFill/>
          <a:ln w="9525">
            <a:noFill/>
          </a:ln>
        </p:spPr>
      </p:pic>
      <p:sp>
        <p:nvSpPr>
          <p:cNvPr id="80900" name="矩形 80899"/>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80899" name="文本框 80898"/>
          <p:cNvSpPr txBox="1"/>
          <p:nvPr/>
        </p:nvSpPr>
        <p:spPr>
          <a:xfrm>
            <a:off x="304800" y="1071563"/>
            <a:ext cx="8839200" cy="2282825"/>
          </a:xfrm>
          <a:prstGeom prst="rect">
            <a:avLst/>
          </a:prstGeom>
          <a:noFill/>
          <a:ln w="28575">
            <a:noFill/>
          </a:ln>
        </p:spPr>
        <p:txBody>
          <a:bodyPr>
            <a:spAutoFit/>
          </a:bodyPr>
          <a:p>
            <a:pPr algn="just"/>
            <a:r>
              <a:rPr lang="zh-CN" altLang="en-US" sz="2400" b="1" dirty="0">
                <a:solidFill>
                  <a:srgbClr val="000099"/>
                </a:solidFill>
                <a:latin typeface="Times New Roman" panose="02020603050405020304" pitchFamily="18" charset="0"/>
              </a:rPr>
              <a:t>　　四．确定各时刻电路的输出</a:t>
            </a:r>
            <a:r>
              <a:rPr lang="zh-CN" altLang="en-US" sz="2400" dirty="0">
                <a:solidFill>
                  <a:schemeClr val="accent1"/>
                </a:solidFill>
                <a:latin typeface="Times New Roman" panose="02020603050405020304" pitchFamily="18" charset="0"/>
                <a:ea typeface="ˎ̥"/>
              </a:rPr>
              <a:t>   </a:t>
            </a:r>
            <a:r>
              <a:rPr lang="zh-CN" altLang="en-US" sz="2400" dirty="0">
                <a:solidFill>
                  <a:schemeClr val="accent1"/>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b="1" dirty="0">
                <a:solidFill>
                  <a:srgbClr val="CC3300"/>
                </a:solidFill>
                <a:latin typeface="Times New Roman" panose="02020603050405020304" pitchFamily="18" charset="0"/>
              </a:rPr>
              <a:t>时序逻辑电路的功能是通过输出对输入的响应来体现的。</a:t>
            </a:r>
            <a:r>
              <a:rPr lang="zh-CN" altLang="en-US" sz="2400" b="1" dirty="0">
                <a:solidFill>
                  <a:schemeClr val="tx2"/>
                </a:solidFill>
                <a:latin typeface="Times New Roman" panose="02020603050405020304" pitchFamily="18" charset="0"/>
                <a:ea typeface="ˎ̥"/>
              </a:rPr>
              <a:t>    </a:t>
            </a:r>
            <a:br>
              <a:rPr lang="zh-CN" altLang="en-US" sz="2400" b="1" dirty="0">
                <a:solidFill>
                  <a:schemeClr val="tx2"/>
                </a:solidFill>
                <a:latin typeface="Times New Roman" panose="02020603050405020304" pitchFamily="18" charset="0"/>
                <a:ea typeface="ˎ̥"/>
              </a:rPr>
            </a:br>
            <a:r>
              <a:rPr lang="zh-CN" altLang="en-US" sz="2400" b="1" dirty="0">
                <a:solidFill>
                  <a:schemeClr val="tx2"/>
                </a:solidFill>
                <a:latin typeface="Times New Roman" panose="02020603050405020304" pitchFamily="18" charset="0"/>
              </a:rPr>
              <a:t>　　</a:t>
            </a:r>
            <a:r>
              <a:rPr lang="zh-CN" altLang="en-US" sz="2400" dirty="0">
                <a:latin typeface="Times New Roman" panose="02020603050405020304" pitchFamily="18" charset="0"/>
              </a:rPr>
              <a:t>在建立原始状态图时，必须确定各时刻的输出值。在 </a:t>
            </a:r>
            <a:endParaRPr lang="zh-CN" altLang="en-US" sz="2400" dirty="0">
              <a:latin typeface="Times New Roman" panose="02020603050405020304" pitchFamily="18" charset="0"/>
              <a:ea typeface="ˎ̥"/>
            </a:endParaRPr>
          </a:p>
          <a:p>
            <a:pPr algn="just"/>
            <a:r>
              <a:rPr lang="en-US" altLang="zh-CN" sz="2400">
                <a:latin typeface="Times New Roman" panose="02020603050405020304" pitchFamily="18" charset="0"/>
                <a:ea typeface="ˎ̥"/>
              </a:rPr>
              <a:t>Moore</a:t>
            </a:r>
            <a:r>
              <a:rPr lang="zh-CN" altLang="en-US" sz="2400" dirty="0">
                <a:latin typeface="Times New Roman" panose="02020603050405020304" pitchFamily="18" charset="0"/>
              </a:rPr>
              <a:t>型电路中，应指明每种状态下对应的输出；在</a:t>
            </a:r>
            <a:r>
              <a:rPr lang="en-US" altLang="zh-CN" sz="2400">
                <a:latin typeface="Times New Roman" panose="02020603050405020304" pitchFamily="18" charset="0"/>
                <a:ea typeface="ˎ̥"/>
              </a:rPr>
              <a:t>Mealy</a:t>
            </a:r>
            <a:r>
              <a:rPr lang="zh-CN" altLang="en-US" sz="2400" dirty="0">
                <a:latin typeface="Times New Roman" panose="02020603050405020304" pitchFamily="18" charset="0"/>
              </a:rPr>
              <a:t>型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电路中应指明从每一个状态出发，在不同输入作用下的输出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值。</a:t>
            </a:r>
            <a:endParaRPr lang="zh-CN" altLang="en-US" dirty="0">
              <a:latin typeface="Arial" panose="020B0604020202020204" pitchFamily="34" charset="0"/>
            </a:endParaRPr>
          </a:p>
        </p:txBody>
      </p:sp>
      <p:sp>
        <p:nvSpPr>
          <p:cNvPr id="80898" name="文本框 80897"/>
          <p:cNvSpPr txBox="1"/>
          <p:nvPr/>
        </p:nvSpPr>
        <p:spPr>
          <a:xfrm>
            <a:off x="457200" y="4043363"/>
            <a:ext cx="8458200" cy="1552575"/>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zh-CN" altLang="en-US" sz="2400" b="1" dirty="0">
                <a:solidFill>
                  <a:srgbClr val="CC3300"/>
                </a:solidFill>
                <a:latin typeface="Times New Roman" panose="02020603050405020304" pitchFamily="18" charset="0"/>
              </a:rPr>
              <a:t>注意：</a:t>
            </a:r>
            <a:r>
              <a:rPr lang="zh-CN" altLang="en-US" sz="2400" dirty="0">
                <a:solidFill>
                  <a:schemeClr val="tx2"/>
                </a:solidFill>
                <a:latin typeface="Times New Roman" panose="02020603050405020304" pitchFamily="18" charset="0"/>
              </a:rPr>
              <a:t>在描述一个逻辑问题的原始状态图和原始状态 </a:t>
            </a:r>
            <a:endParaRPr lang="zh-CN" altLang="en-US" sz="2400" dirty="0">
              <a:latin typeface="Times New Roman" panose="02020603050405020304" pitchFamily="18" charset="0"/>
              <a:ea typeface="ˎ̥"/>
            </a:endParaRPr>
          </a:p>
          <a:p>
            <a:pPr algn="just"/>
            <a:r>
              <a:rPr lang="zh-CN" altLang="en-US" sz="2400" dirty="0">
                <a:solidFill>
                  <a:schemeClr val="tx2"/>
                </a:solidFill>
                <a:latin typeface="Times New Roman" panose="02020603050405020304" pitchFamily="18" charset="0"/>
              </a:rPr>
              <a:t>表中，状态数目不一定能达到最少，这一点无关紧要，因 </a:t>
            </a:r>
            <a:endParaRPr lang="zh-CN" altLang="en-US" sz="2400" dirty="0">
              <a:latin typeface="Times New Roman" panose="02020603050405020304" pitchFamily="18" charset="0"/>
              <a:ea typeface="ˎ̥"/>
            </a:endParaRPr>
          </a:p>
          <a:p>
            <a:pPr algn="just"/>
            <a:r>
              <a:rPr lang="zh-CN" altLang="en-US" sz="2400" dirty="0">
                <a:solidFill>
                  <a:schemeClr val="tx2"/>
                </a:solidFill>
                <a:latin typeface="Times New Roman" panose="02020603050405020304" pitchFamily="18" charset="0"/>
              </a:rPr>
              <a:t>为可以对它再进行状态化简。设计者应把清晰、正确地描 </a:t>
            </a:r>
            <a:endParaRPr lang="zh-CN" altLang="en-US" sz="2400" dirty="0">
              <a:latin typeface="Times New Roman" panose="02020603050405020304" pitchFamily="18" charset="0"/>
              <a:ea typeface="ˎ̥"/>
            </a:endParaRPr>
          </a:p>
          <a:p>
            <a:pPr algn="just"/>
            <a:r>
              <a:rPr lang="zh-CN" altLang="en-US" sz="2400" dirty="0">
                <a:solidFill>
                  <a:schemeClr val="tx2"/>
                </a:solidFill>
                <a:latin typeface="Times New Roman" panose="02020603050405020304" pitchFamily="18" charset="0"/>
              </a:rPr>
              <a:t>述设计要求放在第一位。</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blinds(horizontal)">
                                      <p:cBhvr>
                                        <p:cTn id="7" dur="500"/>
                                        <p:tgtEl>
                                          <p:spTgt spid="80899"/>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80898"/>
                                        </p:tgtEl>
                                        <p:attrNameLst>
                                          <p:attrName>style.visibility</p:attrName>
                                        </p:attrNameLst>
                                      </p:cBhvr>
                                      <p:to>
                                        <p:strVal val="visible"/>
                                      </p:to>
                                    </p:set>
                                    <p:anim calcmode="lin" valueType="num">
                                      <p:cBhvr>
                                        <p:cTn id="12" dur="500" fill="hold"/>
                                        <p:tgtEl>
                                          <p:spTgt spid="80898"/>
                                        </p:tgtEl>
                                        <p:attrNameLst>
                                          <p:attrName>ppt_x</p:attrName>
                                        </p:attrNameLst>
                                      </p:cBhvr>
                                      <p:tavLst>
                                        <p:tav tm="0">
                                          <p:val>
                                            <p:strVal val="#ppt_x"/>
                                          </p:val>
                                        </p:tav>
                                        <p:tav tm="100000">
                                          <p:val>
                                            <p:strVal val="#ppt_x"/>
                                          </p:val>
                                        </p:tav>
                                      </p:tavLst>
                                    </p:anim>
                                    <p:anim calcmode="lin" valueType="num">
                                      <p:cBhvr>
                                        <p:cTn id="13" dur="500" fill="hold"/>
                                        <p:tgtEl>
                                          <p:spTgt spid="80898"/>
                                        </p:tgtEl>
                                        <p:attrNameLst>
                                          <p:attrName>ppt_y</p:attrName>
                                        </p:attrNameLst>
                                      </p:cBhvr>
                                      <p:tavLst>
                                        <p:tav tm="0">
                                          <p:val>
                                            <p:strVal val="#ppt_y-#ppt_h/2"/>
                                          </p:val>
                                        </p:tav>
                                        <p:tav tm="100000">
                                          <p:val>
                                            <p:strVal val="#ppt_y"/>
                                          </p:val>
                                        </p:tav>
                                      </p:tavLst>
                                    </p:anim>
                                    <p:anim calcmode="lin" valueType="num">
                                      <p:cBhvr>
                                        <p:cTn id="14" dur="500" fill="hold"/>
                                        <p:tgtEl>
                                          <p:spTgt spid="80898"/>
                                        </p:tgtEl>
                                        <p:attrNameLst>
                                          <p:attrName>ppt_w</p:attrName>
                                        </p:attrNameLst>
                                      </p:cBhvr>
                                      <p:tavLst>
                                        <p:tav tm="0">
                                          <p:val>
                                            <p:strVal val="#ppt_w"/>
                                          </p:val>
                                        </p:tav>
                                        <p:tav tm="100000">
                                          <p:val>
                                            <p:strVal val="#ppt_w"/>
                                          </p:val>
                                        </p:tav>
                                      </p:tavLst>
                                    </p:anim>
                                    <p:anim calcmode="lin" valueType="num">
                                      <p:cBhvr>
                                        <p:cTn id="15" dur="500" fill="hold"/>
                                        <p:tgtEl>
                                          <p:spTgt spid="8089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p:bldP spid="8089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9883" name="组合 79882"/>
          <p:cNvGrpSpPr/>
          <p:nvPr/>
        </p:nvGrpSpPr>
        <p:grpSpPr>
          <a:xfrm>
            <a:off x="6350" y="6350"/>
            <a:ext cx="9132888" cy="6845300"/>
            <a:chOff x="0" y="1"/>
            <a:chExt cx="5753" cy="4312"/>
          </a:xfrm>
        </p:grpSpPr>
        <p:sp>
          <p:nvSpPr>
            <p:cNvPr id="79885" name="任意多边形 79884"/>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79884" name="任意多边形 79883"/>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79881" name="矩形 79880"/>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79880" name="图片 79879"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79879" name="图片 79878"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79878" name="图片 79877"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79876" name="矩形 79875"/>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79875" name="文本框 79874"/>
          <p:cNvSpPr txBox="1"/>
          <p:nvPr/>
        </p:nvSpPr>
        <p:spPr>
          <a:xfrm>
            <a:off x="463550" y="995363"/>
            <a:ext cx="8321675" cy="2282825"/>
          </a:xfrm>
          <a:prstGeom prst="rect">
            <a:avLst/>
          </a:prstGeom>
          <a:noFill/>
          <a:ln w="28575">
            <a:noFill/>
          </a:ln>
        </p:spPr>
        <p:txBody>
          <a:bodyPr>
            <a:spAutoFit/>
          </a:bodyPr>
          <a:p>
            <a:pPr algn="just"/>
            <a:r>
              <a:rPr lang="zh-CN" altLang="en-US" sz="2400" dirty="0">
                <a:solidFill>
                  <a:srgbClr val="CC3300"/>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例</a:t>
            </a:r>
            <a:r>
              <a:rPr lang="en-US" altLang="zh-CN" sz="2400" b="1">
                <a:solidFill>
                  <a:srgbClr val="CC3300"/>
                </a:solidFill>
                <a:latin typeface="Times New Roman" panose="02020603050405020304" pitchFamily="18" charset="0"/>
                <a:ea typeface="ˎ̥"/>
              </a:rPr>
              <a:t>1</a:t>
            </a:r>
            <a:r>
              <a:rPr lang="zh-CN" altLang="en-US" sz="2400" dirty="0">
                <a:latin typeface="Times New Roman" panose="02020603050405020304" pitchFamily="18" charset="0"/>
              </a:rPr>
              <a:t>某模</a:t>
            </a:r>
            <a:r>
              <a:rPr lang="en-US" altLang="zh-CN" sz="2400">
                <a:latin typeface="Times New Roman" panose="02020603050405020304" pitchFamily="18" charset="0"/>
                <a:ea typeface="ˎ̥"/>
              </a:rPr>
              <a:t>5</a:t>
            </a:r>
            <a:r>
              <a:rPr lang="zh-CN" altLang="en-US" sz="2400" dirty="0">
                <a:latin typeface="Times New Roman" panose="02020603050405020304" pitchFamily="18" charset="0"/>
              </a:rPr>
              <a:t>加</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、加</a:t>
            </a:r>
            <a:r>
              <a:rPr lang="en-US" altLang="zh-CN" sz="2400">
                <a:latin typeface="Times New Roman" panose="02020603050405020304" pitchFamily="18" charset="0"/>
                <a:ea typeface="ˎ̥"/>
              </a:rPr>
              <a:t>2</a:t>
            </a:r>
            <a:r>
              <a:rPr lang="zh-CN" altLang="en-US" sz="2400" dirty="0">
                <a:latin typeface="Times New Roman" panose="02020603050405020304" pitchFamily="18" charset="0"/>
              </a:rPr>
              <a:t>计数器有一个输入</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和一个输出</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。输入</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为加</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、加</a:t>
            </a:r>
            <a:r>
              <a:rPr lang="en-US" altLang="zh-CN" sz="2400">
                <a:latin typeface="Times New Roman" panose="02020603050405020304" pitchFamily="18" charset="0"/>
                <a:ea typeface="ˎ̥"/>
              </a:rPr>
              <a:t>2</a:t>
            </a:r>
            <a:r>
              <a:rPr lang="zh-CN" altLang="en-US" sz="2400" dirty="0">
                <a:latin typeface="Times New Roman" panose="02020603050405020304" pitchFamily="18" charset="0"/>
              </a:rPr>
              <a:t>控制信号，当</a:t>
            </a:r>
            <a:r>
              <a:rPr lang="en-US" altLang="zh-CN" sz="2400">
                <a:latin typeface="Times New Roman" panose="02020603050405020304" pitchFamily="18" charset="0"/>
                <a:ea typeface="ˎ̥"/>
              </a:rPr>
              <a:t>x=0</a:t>
            </a:r>
            <a:r>
              <a:rPr lang="zh-CN" altLang="en-US" sz="2400" dirty="0">
                <a:latin typeface="Times New Roman" panose="02020603050405020304" pitchFamily="18" charset="0"/>
              </a:rPr>
              <a:t>时，计数器在时钟脉冲作用下进行加</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计数；当</a:t>
            </a:r>
            <a:r>
              <a:rPr lang="en-US" altLang="zh-CN" sz="2400">
                <a:latin typeface="Times New Roman" panose="02020603050405020304" pitchFamily="18" charset="0"/>
                <a:ea typeface="ˎ̥"/>
              </a:rPr>
              <a:t>x=1</a:t>
            </a:r>
            <a:r>
              <a:rPr lang="zh-CN" altLang="en-US" sz="2400" dirty="0">
                <a:latin typeface="Times New Roman" panose="02020603050405020304" pitchFamily="18" charset="0"/>
              </a:rPr>
              <a:t>时，计数器在时钟脉冲作用下进行加 </a:t>
            </a:r>
            <a:endParaRPr lang="zh-CN" altLang="en-US" sz="2400" dirty="0">
              <a:latin typeface="Times New Roman" panose="02020603050405020304" pitchFamily="18" charset="0"/>
              <a:ea typeface="ˎ̥"/>
            </a:endParaRPr>
          </a:p>
          <a:p>
            <a:pPr algn="just"/>
            <a:r>
              <a:rPr lang="en-US" altLang="zh-CN" sz="2400">
                <a:latin typeface="Times New Roman" panose="02020603050405020304" pitchFamily="18" charset="0"/>
                <a:ea typeface="ˎ̥"/>
              </a:rPr>
              <a:t>2</a:t>
            </a:r>
            <a:r>
              <a:rPr lang="zh-CN" altLang="en-US" sz="2400" dirty="0">
                <a:latin typeface="Times New Roman" panose="02020603050405020304" pitchFamily="18" charset="0"/>
              </a:rPr>
              <a:t>计数。当电路计满</a:t>
            </a:r>
            <a:r>
              <a:rPr lang="en-US" altLang="zh-CN" sz="2400">
                <a:latin typeface="Times New Roman" panose="02020603050405020304" pitchFamily="18" charset="0"/>
                <a:ea typeface="ˎ̥"/>
              </a:rPr>
              <a:t>5</a:t>
            </a:r>
            <a:r>
              <a:rPr lang="zh-CN" altLang="en-US" sz="2400" dirty="0">
                <a:latin typeface="Times New Roman" panose="02020603050405020304" pitchFamily="18" charset="0"/>
              </a:rPr>
              <a:t>个状态后，输出</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产生一个</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信号作为进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位输出，平时</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输出为</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试建立该计数器的</a:t>
            </a:r>
            <a:r>
              <a:rPr lang="en-US" altLang="zh-CN" sz="2400">
                <a:latin typeface="Times New Roman" panose="02020603050405020304" pitchFamily="18" charset="0"/>
                <a:ea typeface="ˎ̥"/>
              </a:rPr>
              <a:t>Mealy</a:t>
            </a:r>
            <a:r>
              <a:rPr lang="zh-CN" altLang="en-US" sz="2400" dirty="0">
                <a:latin typeface="Times New Roman" panose="02020603050405020304" pitchFamily="18" charset="0"/>
              </a:rPr>
              <a:t>型原始状态图和状态表。</a:t>
            </a:r>
            <a:endParaRPr lang="zh-CN" altLang="en-US" dirty="0">
              <a:latin typeface="Arial" panose="020B0604020202020204" pitchFamily="34" charset="0"/>
            </a:endParaRPr>
          </a:p>
        </p:txBody>
      </p:sp>
      <p:sp>
        <p:nvSpPr>
          <p:cNvPr id="79874" name="文本框 79873"/>
          <p:cNvSpPr txBox="1"/>
          <p:nvPr/>
        </p:nvSpPr>
        <p:spPr>
          <a:xfrm>
            <a:off x="387350" y="4043363"/>
            <a:ext cx="8474075" cy="822325"/>
          </a:xfrm>
          <a:prstGeom prst="rect">
            <a:avLst/>
          </a:prstGeom>
          <a:noFill/>
          <a:ln w="28575">
            <a:noFill/>
          </a:ln>
        </p:spPr>
        <p:txBody>
          <a:bodyPr>
            <a:spAutoFit/>
          </a:bodyPr>
          <a:p>
            <a:pPr algn="just"/>
            <a:r>
              <a:rPr lang="zh-CN" altLang="en-US" sz="2400" dirty="0">
                <a:solidFill>
                  <a:srgbClr val="CC3300"/>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解　</a:t>
            </a:r>
            <a:r>
              <a:rPr lang="zh-CN" altLang="en-US" sz="2400" dirty="0">
                <a:latin typeface="Times New Roman" panose="02020603050405020304" pitchFamily="18" charset="0"/>
              </a:rPr>
              <a:t>该问题已指定电路模型为</a:t>
            </a:r>
            <a:r>
              <a:rPr lang="en-US" altLang="zh-CN" sz="2400">
                <a:latin typeface="Times New Roman" panose="02020603050405020304" pitchFamily="18" charset="0"/>
                <a:ea typeface="ˎ̥"/>
              </a:rPr>
              <a:t>Mealy</a:t>
            </a:r>
            <a:r>
              <a:rPr lang="zh-CN" altLang="en-US" sz="2400" dirty="0">
                <a:latin typeface="Times New Roman" panose="02020603050405020304" pitchFamily="18" charset="0"/>
              </a:rPr>
              <a:t>型，且输入和状态、输出之间的关系也非常清楚，所以状态图的建立很容易。</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box(out)">
                                      <p:cBhvr>
                                        <p:cTn id="7" dur="500"/>
                                        <p:tgtEl>
                                          <p:spTgt spid="79875"/>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4"/>
                                        </p:tgtEl>
                                        <p:attrNameLst>
                                          <p:attrName>style.visibility</p:attrName>
                                        </p:attrNameLst>
                                      </p:cBhvr>
                                      <p:to>
                                        <p:strVal val="visible"/>
                                      </p:to>
                                    </p:set>
                                    <p:animEffect transition="in" filter="wipe(left)">
                                      <p:cBhvr>
                                        <p:cTn id="12" dur="500"/>
                                        <p:tgtEl>
                                          <p:spTgt spid="79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P spid="7987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8860" name="组合 78859"/>
          <p:cNvGrpSpPr/>
          <p:nvPr/>
        </p:nvGrpSpPr>
        <p:grpSpPr>
          <a:xfrm>
            <a:off x="6350" y="6350"/>
            <a:ext cx="9132888" cy="6845300"/>
            <a:chOff x="0" y="1"/>
            <a:chExt cx="5753" cy="4312"/>
          </a:xfrm>
        </p:grpSpPr>
        <p:sp>
          <p:nvSpPr>
            <p:cNvPr id="78862" name="任意多边形 78861"/>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78861" name="任意多边形 78860"/>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78858" name="矩形 78857"/>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78857" name="图片 78856"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78856" name="图片 78855"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78855" name="图片 78854"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78853" name="矩形 78852"/>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78852" name="文本框 78851"/>
          <p:cNvSpPr txBox="1"/>
          <p:nvPr/>
        </p:nvSpPr>
        <p:spPr>
          <a:xfrm>
            <a:off x="395288" y="981075"/>
            <a:ext cx="8397875" cy="1187450"/>
          </a:xfrm>
          <a:prstGeom prst="rect">
            <a:avLst/>
          </a:prstGeom>
          <a:noFill/>
          <a:ln w="28575">
            <a:noFill/>
          </a:ln>
        </p:spPr>
        <p:txBody>
          <a:bodyPr>
            <a:spAutoFit/>
          </a:bodyPr>
          <a:p>
            <a:pPr algn="just"/>
            <a:r>
              <a:rPr lang="zh-CN" altLang="en-US" sz="2400" dirty="0">
                <a:latin typeface="Times New Roman" panose="02020603050405020304" pitchFamily="18" charset="0"/>
              </a:rPr>
              <a:t>　　假设模</a:t>
            </a:r>
            <a:r>
              <a:rPr lang="en-US" altLang="zh-CN" sz="2400">
                <a:latin typeface="Times New Roman" panose="02020603050405020304" pitchFamily="18" charset="0"/>
                <a:ea typeface="ˎ̥"/>
              </a:rPr>
              <a:t>5</a:t>
            </a:r>
            <a:r>
              <a:rPr lang="zh-CN" altLang="en-US" sz="2400" dirty="0">
                <a:latin typeface="Times New Roman" panose="02020603050405020304" pitchFamily="18" charset="0"/>
              </a:rPr>
              <a:t>计数器的</a:t>
            </a:r>
            <a:r>
              <a:rPr lang="en-US" altLang="zh-CN" sz="2400">
                <a:latin typeface="Times New Roman" panose="02020603050405020304" pitchFamily="18" charset="0"/>
                <a:ea typeface="ˎ̥"/>
              </a:rPr>
              <a:t>5</a:t>
            </a:r>
            <a:r>
              <a:rPr lang="zh-CN" altLang="en-US" sz="2400" dirty="0">
                <a:latin typeface="Times New Roman" panose="02020603050405020304" pitchFamily="18" charset="0"/>
              </a:rPr>
              <a:t>个状态分别用</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2</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3</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4</a:t>
            </a:r>
            <a:r>
              <a:rPr lang="zh-CN" altLang="en-US" sz="2400" dirty="0">
                <a:latin typeface="Times New Roman" panose="02020603050405020304" pitchFamily="18" charset="0"/>
              </a:rPr>
              <a:t>表示，其中</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为初始状态。根据题意可作出原始状态图和原始状态表如下。</a:t>
            </a:r>
            <a:endParaRPr lang="zh-CN" altLang="en-US" dirty="0">
              <a:latin typeface="Arial" panose="020B0604020202020204" pitchFamily="34" charset="0"/>
            </a:endParaRPr>
          </a:p>
        </p:txBody>
      </p:sp>
      <p:pic>
        <p:nvPicPr>
          <p:cNvPr id="78851" name="图片 78850" descr="TU5-17"/>
          <p:cNvPicPr>
            <a:picLocks noChangeAspect="1"/>
          </p:cNvPicPr>
          <p:nvPr/>
        </p:nvPicPr>
        <p:blipFill>
          <a:blip r:embed="rId4">
            <a:lum bright="-53998"/>
          </a:blip>
          <a:stretch>
            <a:fillRect/>
          </a:stretch>
        </p:blipFill>
        <p:spPr>
          <a:xfrm>
            <a:off x="996950" y="3052763"/>
            <a:ext cx="3048000" cy="2932112"/>
          </a:xfrm>
          <a:prstGeom prst="rect">
            <a:avLst/>
          </a:prstGeom>
          <a:noFill/>
          <a:ln w="9525">
            <a:noFill/>
          </a:ln>
        </p:spPr>
      </p:pic>
      <p:pic>
        <p:nvPicPr>
          <p:cNvPr id="78850" name="图片 78849" descr="BIAO5-9c"/>
          <p:cNvPicPr>
            <a:picLocks noChangeAspect="1"/>
          </p:cNvPicPr>
          <p:nvPr/>
        </p:nvPicPr>
        <p:blipFill>
          <a:blip r:embed="rId5">
            <a:lum bright="-100000"/>
          </a:blip>
          <a:stretch>
            <a:fillRect/>
          </a:stretch>
        </p:blipFill>
        <p:spPr>
          <a:xfrm>
            <a:off x="4883150" y="2519363"/>
            <a:ext cx="3189288" cy="3657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randombar(horizontal)">
                                      <p:cBhvr>
                                        <p:cTn id="7" dur="500"/>
                                        <p:tgtEl>
                                          <p:spTgt spid="7885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8851"/>
                                        </p:tgtEl>
                                        <p:attrNameLst>
                                          <p:attrName>style.visibility</p:attrName>
                                        </p:attrNameLst>
                                      </p:cBhvr>
                                      <p:to>
                                        <p:strVal val="visible"/>
                                      </p:to>
                                    </p:set>
                                    <p:animEffect transition="in" filter="dissolve">
                                      <p:cBhvr>
                                        <p:cTn id="11" dur="500"/>
                                        <p:tgtEl>
                                          <p:spTgt spid="78851"/>
                                        </p:tgtEl>
                                      </p:cBhvr>
                                    </p:animEffect>
                                  </p:childTnLst>
                                  <p:subTnLst>
                                    <p:audio>
                                      <p:cMediaNode>
                                        <p:cTn display="0" masterRel="sameClick">
                                          <p:stCondLst>
                                            <p:cond evt="begin" delay="0">
                                              <p:tn val="9"/>
                                            </p:cond>
                                          </p:stCondLst>
                                          <p:endCondLst>
                                            <p:cond evt="onStopAudio" delay="0">
                                              <p:tgtEl>
                                                <p:sldTgt/>
                                              </p:tgtEl>
                                            </p:cond>
                                          </p:endCondLst>
                                        </p:cTn>
                                        <p:tgtEl>
                                          <p:sndTgt r:embed="rId6" name="chimes.wav"/>
                                        </p:tgtEl>
                                      </p:cMediaNode>
                                    </p:audio>
                                  </p:sub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78850"/>
                                        </p:tgtEl>
                                        <p:attrNameLst>
                                          <p:attrName>style.visibility</p:attrName>
                                        </p:attrNameLst>
                                      </p:cBhvr>
                                      <p:to>
                                        <p:strVal val="visible"/>
                                      </p:to>
                                    </p:set>
                                    <p:anim calcmode="lin" valueType="num">
                                      <p:cBhvr additive="base">
                                        <p:cTn id="15" dur="500" fill="hold"/>
                                        <p:tgtEl>
                                          <p:spTgt spid="78850"/>
                                        </p:tgtEl>
                                        <p:attrNameLst>
                                          <p:attrName>ppt_x</p:attrName>
                                        </p:attrNameLst>
                                      </p:cBhvr>
                                      <p:tavLst>
                                        <p:tav tm="0">
                                          <p:val>
                                            <p:strVal val="#ppt_x"/>
                                          </p:val>
                                        </p:tav>
                                        <p:tav tm="100000">
                                          <p:val>
                                            <p:strVal val="#ppt_x"/>
                                          </p:val>
                                        </p:tav>
                                      </p:tavLst>
                                    </p:anim>
                                    <p:anim calcmode="lin" valueType="num">
                                      <p:cBhvr additive="base">
                                        <p:cTn id="16" dur="500" fill="hold"/>
                                        <p:tgtEl>
                                          <p:spTgt spid="7885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7836" name="组合 77835"/>
          <p:cNvGrpSpPr/>
          <p:nvPr/>
        </p:nvGrpSpPr>
        <p:grpSpPr>
          <a:xfrm>
            <a:off x="6350" y="6350"/>
            <a:ext cx="9132888" cy="6845300"/>
            <a:chOff x="0" y="1"/>
            <a:chExt cx="5753" cy="4312"/>
          </a:xfrm>
        </p:grpSpPr>
        <p:sp>
          <p:nvSpPr>
            <p:cNvPr id="77838" name="任意多边形 77837"/>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77837" name="任意多边形 77836"/>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77834" name="矩形 77833"/>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77833" name="图片 77832"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77832" name="图片 77831"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77831" name="图片 77830"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77829" name="矩形 77828"/>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77828" name="文本框 77827"/>
          <p:cNvSpPr txBox="1"/>
          <p:nvPr/>
        </p:nvSpPr>
        <p:spPr>
          <a:xfrm>
            <a:off x="276225" y="808038"/>
            <a:ext cx="8694738" cy="2282825"/>
          </a:xfrm>
          <a:prstGeom prst="rect">
            <a:avLst/>
          </a:prstGeom>
          <a:noFill/>
          <a:ln w="28575">
            <a:noFill/>
          </a:ln>
        </p:spPr>
        <p:txBody>
          <a:bodyPr>
            <a:spAutoFit/>
          </a:bodyPr>
          <a:p>
            <a:r>
              <a:rPr lang="en-US" altLang="zh-CN" sz="2400" dirty="0">
                <a:solidFill>
                  <a:srgbClr val="CC3300"/>
                </a:solidFill>
                <a:latin typeface="Times New Roman" panose="02020603050405020304" pitchFamily="18" charset="0"/>
                <a:ea typeface="ˎ̥"/>
              </a:rPr>
              <a:t>        </a:t>
            </a:r>
            <a:r>
              <a:rPr lang="zh-CN" altLang="en-US" sz="2400" b="1" dirty="0">
                <a:solidFill>
                  <a:srgbClr val="CC3300"/>
                </a:solidFill>
                <a:latin typeface="Times New Roman" panose="02020603050405020304" pitchFamily="18" charset="0"/>
              </a:rPr>
              <a:t>例</a:t>
            </a:r>
            <a:r>
              <a:rPr lang="zh-CN" altLang="en-US" sz="2400" b="1" dirty="0">
                <a:solidFill>
                  <a:srgbClr val="CC3300"/>
                </a:solidFill>
                <a:latin typeface="Times New Roman" panose="02020603050405020304" pitchFamily="18" charset="0"/>
                <a:ea typeface="ˎ̥"/>
              </a:rPr>
              <a:t> </a:t>
            </a:r>
            <a:r>
              <a:rPr lang="en-US" altLang="zh-CN" sz="2400" b="1">
                <a:solidFill>
                  <a:srgbClr val="CC3300"/>
                </a:solidFill>
                <a:latin typeface="Times New Roman" panose="02020603050405020304" pitchFamily="18" charset="0"/>
                <a:ea typeface="ˎ̥"/>
              </a:rPr>
              <a:t>2</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某序列检测器有一个输入端</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和一个输出端</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。输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入端</a:t>
            </a: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x </a:t>
            </a:r>
            <a:r>
              <a:rPr lang="zh-CN" altLang="en-US" sz="2400" dirty="0">
                <a:latin typeface="Times New Roman" panose="02020603050405020304" pitchFamily="18" charset="0"/>
              </a:rPr>
              <a:t>输入一串随机的二进制代码，当输入序列中出现</a:t>
            </a:r>
            <a:r>
              <a:rPr lang="zh-CN" altLang="en-US" sz="2400" dirty="0">
                <a:latin typeface="Times New Roman" panose="02020603050405020304" pitchFamily="18" charset="0"/>
                <a:ea typeface="ˎ̥"/>
              </a:rPr>
              <a:t>“</a:t>
            </a:r>
            <a:r>
              <a:rPr lang="en-US" altLang="zh-CN" sz="2400">
                <a:latin typeface="Times New Roman" panose="02020603050405020304" pitchFamily="18" charset="0"/>
                <a:ea typeface="ˎ̥"/>
              </a:rPr>
              <a:t>011”</a:t>
            </a:r>
            <a:r>
              <a:rPr lang="en-US" altLang="zh-CN" sz="2400">
                <a:latin typeface="Times New Roman" panose="02020603050405020304" pitchFamily="18" charset="0"/>
              </a:rPr>
              <a:t> </a:t>
            </a:r>
            <a:endParaRPr lang="en-US" altLang="zh-CN" sz="2400">
              <a:latin typeface="Times New Roman" panose="02020603050405020304" pitchFamily="18" charset="0"/>
            </a:endParaRPr>
          </a:p>
          <a:p>
            <a:r>
              <a:rPr lang="zh-CN" altLang="en-US" sz="2400" dirty="0">
                <a:latin typeface="Times New Roman" panose="02020603050405020304" pitchFamily="18" charset="0"/>
              </a:rPr>
              <a:t>时，输出</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产生一个</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输出，平时</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输出</a:t>
            </a:r>
            <a:r>
              <a:rPr lang="en-US" altLang="zh-CN" sz="2400">
                <a:latin typeface="Times New Roman" panose="02020603050405020304" pitchFamily="18" charset="0"/>
                <a:ea typeface="ˎ̥"/>
              </a:rPr>
              <a:t>0 </a:t>
            </a:r>
            <a:r>
              <a:rPr lang="zh-CN" altLang="en-US" sz="2400" dirty="0">
                <a:latin typeface="Times New Roman" panose="02020603050405020304" pitchFamily="18" charset="0"/>
              </a:rPr>
              <a:t>。典型输入、输出序列如下。　</a:t>
            </a:r>
            <a:r>
              <a:rPr lang="zh-CN" altLang="en-US" sz="2400" b="1" dirty="0">
                <a:solidFill>
                  <a:srgbClr val="000099"/>
                </a:solidFill>
                <a:latin typeface="Times New Roman" panose="02020603050405020304" pitchFamily="18" charset="0"/>
              </a:rPr>
              <a:t>输入</a:t>
            </a:r>
            <a:r>
              <a:rPr lang="en-US" altLang="zh-CN" sz="2400" b="1">
                <a:solidFill>
                  <a:srgbClr val="000099"/>
                </a:solidFill>
                <a:latin typeface="Times New Roman" panose="02020603050405020304" pitchFamily="18" charset="0"/>
                <a:ea typeface="ˎ̥"/>
              </a:rPr>
              <a:t>x:</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1</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0</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1</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0</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1</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1</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1</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0</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0</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1</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1</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0 </a:t>
            </a:r>
            <a:endParaRPr lang="en-US" altLang="zh-CN" sz="2400">
              <a:latin typeface="Times New Roman" panose="02020603050405020304" pitchFamily="18" charset="0"/>
              <a:ea typeface="ˎ̥"/>
            </a:endParaRPr>
          </a:p>
          <a:p>
            <a:r>
              <a:rPr lang="zh-CN" altLang="en-US" sz="2400" b="1" dirty="0">
                <a:solidFill>
                  <a:srgbClr val="000099"/>
                </a:solidFill>
                <a:latin typeface="Times New Roman" panose="02020603050405020304" pitchFamily="18" charset="0"/>
              </a:rPr>
              <a:t>　　　　输出</a:t>
            </a:r>
            <a:r>
              <a:rPr lang="en-US" altLang="zh-CN" sz="2400" b="1">
                <a:solidFill>
                  <a:srgbClr val="000099"/>
                </a:solidFill>
                <a:latin typeface="Times New Roman" panose="02020603050405020304" pitchFamily="18" charset="0"/>
                <a:ea typeface="ˎ̥"/>
              </a:rPr>
              <a:t>Z:</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0</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0</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0</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0</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0</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1</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0</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0</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0</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0</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1</a:t>
            </a:r>
            <a:r>
              <a:rPr lang="zh-CN" altLang="en-US" sz="2400" b="1"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0</a:t>
            </a:r>
            <a:r>
              <a:rPr lang="zh-CN" altLang="en-US" sz="2400" b="1">
                <a:solidFill>
                  <a:srgbClr val="000099"/>
                </a:solidFill>
                <a:latin typeface="Times New Roman" panose="02020603050405020304" pitchFamily="18" charset="0"/>
              </a:rPr>
              <a:t> </a:t>
            </a:r>
            <a:endParaRPr lang="zh-CN" altLang="en-US" sz="2400">
              <a:latin typeface="Times New Roman" panose="02020603050405020304" pitchFamily="18" charset="0"/>
              <a:ea typeface="ˎ̥"/>
            </a:endParaRPr>
          </a:p>
          <a:p>
            <a:r>
              <a:rPr lang="zh-CN" altLang="en-US" sz="2400" dirty="0">
                <a:latin typeface="Times New Roman" panose="02020603050405020304" pitchFamily="18" charset="0"/>
              </a:rPr>
              <a:t>　　试作出该序列检测器的原始状态图和原始状态表。</a:t>
            </a:r>
            <a:endParaRPr lang="zh-CN" altLang="en-US" dirty="0">
              <a:latin typeface="Arial" panose="020B0604020202020204" pitchFamily="34" charset="0"/>
            </a:endParaRPr>
          </a:p>
        </p:txBody>
      </p:sp>
      <p:sp>
        <p:nvSpPr>
          <p:cNvPr id="77827" name="文本框 77826"/>
          <p:cNvSpPr txBox="1"/>
          <p:nvPr/>
        </p:nvSpPr>
        <p:spPr>
          <a:xfrm>
            <a:off x="352425" y="3357563"/>
            <a:ext cx="8474075" cy="822325"/>
          </a:xfrm>
          <a:prstGeom prst="rect">
            <a:avLst/>
          </a:prstGeom>
          <a:noFill/>
          <a:ln w="28575">
            <a:noFill/>
          </a:ln>
        </p:spPr>
        <p:txBody>
          <a:bodyPr>
            <a:spAutoFit/>
          </a:bodyPr>
          <a:p>
            <a:r>
              <a:rPr lang="zh-CN" altLang="en-US" sz="2400" dirty="0">
                <a:latin typeface="Times New Roman" panose="02020603050405020304" pitchFamily="18" charset="0"/>
              </a:rPr>
              <a:t>　　</a:t>
            </a:r>
            <a:r>
              <a:rPr lang="zh-CN" altLang="en-US" sz="2400" b="1" dirty="0">
                <a:solidFill>
                  <a:srgbClr val="CC3300"/>
                </a:solidFill>
                <a:latin typeface="Times New Roman" panose="02020603050405020304" pitchFamily="18" charset="0"/>
              </a:rPr>
              <a:t>解　</a:t>
            </a:r>
            <a:r>
              <a:rPr lang="en-US" altLang="zh-CN" sz="2400" b="1">
                <a:solidFill>
                  <a:srgbClr val="000099"/>
                </a:solidFill>
                <a:latin typeface="Times New Roman" panose="02020603050405020304" pitchFamily="18" charset="0"/>
                <a:ea typeface="ˎ̥"/>
              </a:rPr>
              <a:t>1.</a:t>
            </a:r>
            <a:r>
              <a:rPr lang="zh-CN" altLang="en-US" sz="2400" b="1" dirty="0">
                <a:solidFill>
                  <a:srgbClr val="000099"/>
                </a:solidFill>
                <a:latin typeface="Times New Roman" panose="02020603050405020304" pitchFamily="18" charset="0"/>
              </a:rPr>
              <a:t>假定用</a:t>
            </a:r>
            <a:r>
              <a:rPr lang="en-US" altLang="zh-CN" sz="2400" b="1">
                <a:solidFill>
                  <a:srgbClr val="000099"/>
                </a:solidFill>
                <a:latin typeface="Times New Roman" panose="02020603050405020304" pitchFamily="18" charset="0"/>
                <a:ea typeface="ˎ̥"/>
              </a:rPr>
              <a:t>Mealy</a:t>
            </a:r>
            <a:r>
              <a:rPr lang="zh-CN" altLang="en-US" sz="2400" b="1" dirty="0">
                <a:solidFill>
                  <a:srgbClr val="000099"/>
                </a:solidFill>
                <a:latin typeface="Times New Roman" panose="02020603050405020304" pitchFamily="18" charset="0"/>
              </a:rPr>
              <a:t>型同步时序逻辑电路实现该序列检测器的逻辑功能</a:t>
            </a:r>
            <a:r>
              <a:rPr lang="en-US" altLang="zh-CN" sz="2400" b="1">
                <a:solidFill>
                  <a:srgbClr val="000099"/>
                </a:solidFill>
                <a:latin typeface="Times New Roman" panose="02020603050405020304" pitchFamily="18" charset="0"/>
                <a:ea typeface="ˎ̥"/>
              </a:rPr>
              <a:t>.</a:t>
            </a:r>
            <a:endParaRPr lang="en-US" altLang="zh-CN">
              <a:latin typeface="Arial" panose="020B0604020202020204" pitchFamily="34" charset="0"/>
            </a:endParaRPr>
          </a:p>
        </p:txBody>
      </p:sp>
      <p:sp>
        <p:nvSpPr>
          <p:cNvPr id="77826" name="文本框 77825"/>
          <p:cNvSpPr txBox="1"/>
          <p:nvPr/>
        </p:nvSpPr>
        <p:spPr>
          <a:xfrm>
            <a:off x="352425" y="4271963"/>
            <a:ext cx="8321675" cy="1917700"/>
          </a:xfrm>
          <a:prstGeom prst="rect">
            <a:avLst/>
          </a:prstGeom>
          <a:noFill/>
          <a:ln w="28575">
            <a:noFill/>
          </a:ln>
        </p:spPr>
        <p:txBody>
          <a:bodyPr wrap="none" anchor="t">
            <a:spAutoFit/>
          </a:bodyPr>
          <a:p>
            <a:r>
              <a:rPr lang="zh-CN" altLang="en-US" sz="2400" dirty="0">
                <a:latin typeface="Times New Roman" panose="02020603050405020304" pitchFamily="18" charset="0"/>
              </a:rPr>
              <a:t>　　</a:t>
            </a:r>
            <a:r>
              <a:rPr lang="zh-CN" altLang="en-US" sz="2400" b="1" dirty="0">
                <a:latin typeface="Times New Roman" panose="02020603050405020304" pitchFamily="18" charset="0"/>
              </a:rPr>
              <a:t>设</a:t>
            </a:r>
            <a:r>
              <a:rPr lang="en-US" altLang="zh-CN" sz="2400" b="1">
                <a:latin typeface="Times New Roman" panose="02020603050405020304" pitchFamily="18" charset="0"/>
                <a:ea typeface="ˎ̥"/>
              </a:rPr>
              <a:t>:</a:t>
            </a:r>
            <a:r>
              <a:rPr lang="en-US" altLang="zh-CN" sz="2400">
                <a:latin typeface="Times New Roman" panose="02020603050405020304" pitchFamily="18" charset="0"/>
                <a:ea typeface="ˎ̥"/>
              </a:rPr>
              <a:t>        </a:t>
            </a:r>
            <a:endParaRPr lang="en-US" altLang="zh-CN" sz="2400">
              <a:latin typeface="Times New Roman" panose="02020603050405020304" pitchFamily="18" charset="0"/>
              <a:ea typeface="ˎ̥"/>
            </a:endParaRPr>
          </a:p>
          <a:p>
            <a:r>
              <a:rPr lang="zh-CN" altLang="en-US" sz="2400" dirty="0">
                <a:latin typeface="Times New Roman" panose="02020603050405020304" pitchFamily="18" charset="0"/>
              </a:rPr>
              <a:t>　　　</a:t>
            </a:r>
            <a:r>
              <a:rPr lang="zh-CN" altLang="en-US" sz="2400" b="1" dirty="0">
                <a:solidFill>
                  <a:srgbClr val="000099"/>
                </a:solidFill>
                <a:latin typeface="Times New Roman" panose="02020603050405020304" pitchFamily="18" charset="0"/>
              </a:rPr>
              <a:t>状态</a:t>
            </a:r>
            <a:r>
              <a:rPr lang="en-US" altLang="zh-CN" sz="2400" b="1">
                <a:solidFill>
                  <a:srgbClr val="000099"/>
                </a:solidFill>
                <a:latin typeface="Times New Roman" panose="02020603050405020304" pitchFamily="18" charset="0"/>
                <a:ea typeface="ˎ̥"/>
              </a:rPr>
              <a:t>A</a:t>
            </a:r>
            <a:r>
              <a:rPr lang="en-US" altLang="zh-CN" sz="2400">
                <a:solidFill>
                  <a:srgbClr val="000099"/>
                </a:solidFill>
                <a:latin typeface="Times New Roman" panose="02020603050405020304" pitchFamily="18" charset="0"/>
                <a:ea typeface="ˎ̥"/>
              </a:rPr>
              <a:t>------</a:t>
            </a:r>
            <a:r>
              <a:rPr lang="zh-CN" altLang="en-US" sz="2400" dirty="0">
                <a:latin typeface="Times New Roman" panose="02020603050405020304" pitchFamily="18" charset="0"/>
              </a:rPr>
              <a:t>电路的初始状态；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　　　</a:t>
            </a:r>
            <a:r>
              <a:rPr lang="zh-CN" altLang="en-US" sz="2400" b="1" dirty="0">
                <a:solidFill>
                  <a:srgbClr val="000099"/>
                </a:solidFill>
                <a:latin typeface="Times New Roman" panose="02020603050405020304" pitchFamily="18" charset="0"/>
              </a:rPr>
              <a:t>状态</a:t>
            </a:r>
            <a:r>
              <a:rPr lang="en-US" altLang="zh-CN" sz="2400" b="1">
                <a:solidFill>
                  <a:srgbClr val="000099"/>
                </a:solidFill>
                <a:latin typeface="Times New Roman" panose="02020603050405020304" pitchFamily="18" charset="0"/>
                <a:ea typeface="ˎ̥"/>
              </a:rPr>
              <a:t>B</a:t>
            </a:r>
            <a:r>
              <a:rPr lang="en-US" altLang="zh-CN" sz="2400">
                <a:solidFill>
                  <a:srgbClr val="000099"/>
                </a:solidFill>
                <a:latin typeface="Times New Roman" panose="02020603050405020304" pitchFamily="18" charset="0"/>
                <a:ea typeface="ˎ̥"/>
              </a:rPr>
              <a:t>------</a:t>
            </a:r>
            <a:r>
              <a:rPr lang="zh-CN" altLang="en-US" sz="2400" dirty="0">
                <a:latin typeface="Times New Roman" panose="02020603050405020304" pitchFamily="18" charset="0"/>
              </a:rPr>
              <a:t>表示收到了序列</a:t>
            </a:r>
            <a:r>
              <a:rPr lang="zh-CN" altLang="en-US" sz="2400" dirty="0">
                <a:latin typeface="Times New Roman" panose="02020603050405020304" pitchFamily="18" charset="0"/>
                <a:ea typeface="ˎ̥"/>
              </a:rPr>
              <a:t>“</a:t>
            </a:r>
            <a:r>
              <a:rPr lang="en-US" altLang="zh-CN" sz="2400">
                <a:latin typeface="Times New Roman" panose="02020603050405020304" pitchFamily="18" charset="0"/>
                <a:ea typeface="ˎ̥"/>
              </a:rPr>
              <a:t>011”</a:t>
            </a:r>
            <a:r>
              <a:rPr lang="zh-CN" altLang="en-US" sz="2400" dirty="0">
                <a:latin typeface="Times New Roman" panose="02020603050405020304" pitchFamily="18" charset="0"/>
              </a:rPr>
              <a:t>中的第一个信号</a:t>
            </a:r>
            <a:r>
              <a:rPr lang="zh-CN" altLang="en-US" sz="2400" dirty="0">
                <a:latin typeface="Times New Roman" panose="02020603050405020304" pitchFamily="18" charset="0"/>
                <a:ea typeface="ˎ̥"/>
              </a:rPr>
              <a:t>“</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r>
              <a:rPr lang="zh-CN" altLang="en-US" sz="2400" b="1" dirty="0">
                <a:latin typeface="Times New Roman" panose="02020603050405020304" pitchFamily="18" charset="0"/>
              </a:rPr>
              <a:t>　　　</a:t>
            </a:r>
            <a:r>
              <a:rPr lang="zh-CN" altLang="en-US" sz="2400" b="1" dirty="0">
                <a:solidFill>
                  <a:srgbClr val="000099"/>
                </a:solidFill>
                <a:latin typeface="Times New Roman" panose="02020603050405020304" pitchFamily="18" charset="0"/>
              </a:rPr>
              <a:t>状态</a:t>
            </a:r>
            <a:r>
              <a:rPr lang="en-US" altLang="zh-CN" sz="2400" b="1">
                <a:solidFill>
                  <a:srgbClr val="000099"/>
                </a:solidFill>
                <a:latin typeface="Times New Roman" panose="02020603050405020304" pitchFamily="18" charset="0"/>
                <a:ea typeface="ˎ̥"/>
              </a:rPr>
              <a:t>C</a:t>
            </a:r>
            <a:r>
              <a:rPr lang="en-US" altLang="zh-CN" sz="2400">
                <a:solidFill>
                  <a:srgbClr val="000099"/>
                </a:solidFill>
                <a:latin typeface="Times New Roman" panose="02020603050405020304" pitchFamily="18" charset="0"/>
                <a:ea typeface="ˎ̥"/>
              </a:rPr>
              <a:t>------</a:t>
            </a:r>
            <a:r>
              <a:rPr lang="zh-CN" altLang="en-US" sz="2400" dirty="0">
                <a:latin typeface="Times New Roman" panose="02020603050405020304" pitchFamily="18" charset="0"/>
              </a:rPr>
              <a:t>表示收到了序列</a:t>
            </a:r>
            <a:r>
              <a:rPr lang="zh-CN" altLang="en-US" sz="2400" dirty="0">
                <a:latin typeface="Times New Roman" panose="02020603050405020304" pitchFamily="18" charset="0"/>
                <a:ea typeface="ˎ̥"/>
              </a:rPr>
              <a:t>“</a:t>
            </a:r>
            <a:r>
              <a:rPr lang="en-US" altLang="zh-CN" sz="2400">
                <a:latin typeface="Times New Roman" panose="02020603050405020304" pitchFamily="18" charset="0"/>
                <a:ea typeface="ˎ̥"/>
              </a:rPr>
              <a:t>011”</a:t>
            </a:r>
            <a:r>
              <a:rPr lang="zh-CN" altLang="en-US" sz="2400" dirty="0">
                <a:latin typeface="Times New Roman" panose="02020603050405020304" pitchFamily="18" charset="0"/>
              </a:rPr>
              <a:t>中的前面两位</a:t>
            </a:r>
            <a:r>
              <a:rPr lang="zh-CN" altLang="en-US" sz="2400" dirty="0">
                <a:latin typeface="Times New Roman" panose="02020603050405020304" pitchFamily="18" charset="0"/>
                <a:ea typeface="ˎ̥"/>
              </a:rPr>
              <a:t>“</a:t>
            </a:r>
            <a:r>
              <a:rPr lang="en-US" altLang="zh-CN" sz="2400">
                <a:latin typeface="Times New Roman" panose="02020603050405020304" pitchFamily="18" charset="0"/>
                <a:ea typeface="ˎ̥"/>
              </a:rPr>
              <a:t>01” </a:t>
            </a:r>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　　　</a:t>
            </a:r>
            <a:r>
              <a:rPr lang="zh-CN" altLang="en-US" sz="2400" b="1" dirty="0">
                <a:solidFill>
                  <a:srgbClr val="000099"/>
                </a:solidFill>
                <a:latin typeface="Times New Roman" panose="02020603050405020304" pitchFamily="18" charset="0"/>
              </a:rPr>
              <a:t>状态</a:t>
            </a:r>
            <a:r>
              <a:rPr lang="en-US" altLang="zh-CN" sz="2400" b="1">
                <a:solidFill>
                  <a:srgbClr val="000099"/>
                </a:solidFill>
                <a:latin typeface="Times New Roman" panose="02020603050405020304" pitchFamily="18" charset="0"/>
                <a:ea typeface="ˎ̥"/>
              </a:rPr>
              <a:t>D</a:t>
            </a:r>
            <a:r>
              <a:rPr lang="en-US" altLang="zh-CN" sz="2400">
                <a:solidFill>
                  <a:srgbClr val="000099"/>
                </a:solidFill>
                <a:latin typeface="Times New Roman" panose="02020603050405020304" pitchFamily="18" charset="0"/>
                <a:ea typeface="ˎ̥"/>
              </a:rPr>
              <a:t>------</a:t>
            </a:r>
            <a:r>
              <a:rPr lang="zh-CN" altLang="en-US" sz="2400" dirty="0">
                <a:latin typeface="Times New Roman" panose="02020603050405020304" pitchFamily="18" charset="0"/>
              </a:rPr>
              <a:t>表示收到了序列</a:t>
            </a:r>
            <a:r>
              <a:rPr lang="zh-CN" altLang="en-US" sz="2400" dirty="0">
                <a:latin typeface="Times New Roman" panose="02020603050405020304" pitchFamily="18" charset="0"/>
                <a:ea typeface="ˎ̥"/>
              </a:rPr>
              <a:t>“</a:t>
            </a:r>
            <a:r>
              <a:rPr lang="en-US" altLang="zh-CN" sz="2400">
                <a:latin typeface="Times New Roman" panose="02020603050405020304" pitchFamily="18" charset="0"/>
                <a:ea typeface="ˎ̥"/>
              </a:rPr>
              <a:t>011”</a:t>
            </a:r>
            <a:r>
              <a:rPr lang="zh-CN" altLang="en-US" sz="2400" dirty="0">
                <a:latin typeface="Times New Roman" panose="02020603050405020304" pitchFamily="18" charset="0"/>
              </a:rPr>
              <a:t>。</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randombar(horizontal)">
                                      <p:cBhvr>
                                        <p:cTn id="7" dur="500"/>
                                        <p:tgtEl>
                                          <p:spTgt spid="77828"/>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7"/>
                                        </p:tgtEl>
                                        <p:attrNameLst>
                                          <p:attrName>style.visibility</p:attrName>
                                        </p:attrNameLst>
                                      </p:cBhvr>
                                      <p:to>
                                        <p:strVal val="visible"/>
                                      </p:to>
                                    </p:set>
                                    <p:animEffect transition="in" filter="wipe(left)">
                                      <p:cBhvr>
                                        <p:cTn id="12" dur="500"/>
                                        <p:tgtEl>
                                          <p:spTgt spid="778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7826"/>
                                        </p:tgtEl>
                                        <p:attrNameLst>
                                          <p:attrName>style.visibility</p:attrName>
                                        </p:attrNameLst>
                                      </p:cBhvr>
                                      <p:to>
                                        <p:strVal val="visible"/>
                                      </p:to>
                                    </p:set>
                                    <p:animEffect transition="in" filter="wipe(up)">
                                      <p:cBhvr>
                                        <p:cTn id="17" dur="500"/>
                                        <p:tgtEl>
                                          <p:spTgt spid="77826"/>
                                        </p:tgtEl>
                                      </p:cBhvr>
                                    </p:animEffect>
                                  </p:childTnLst>
                                  <p:subTnLst>
                                    <p:audio>
                                      <p:cMediaNode>
                                        <p:cTn display="0" masterRel="sameClick">
                                          <p:stCondLst>
                                            <p:cond evt="begin" delay="0">
                                              <p:tn val="15"/>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p:bldP spid="77827" grpId="0"/>
      <p:bldP spid="778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6812" name="组合 76811"/>
          <p:cNvGrpSpPr/>
          <p:nvPr/>
        </p:nvGrpSpPr>
        <p:grpSpPr>
          <a:xfrm>
            <a:off x="0" y="6350"/>
            <a:ext cx="9132888" cy="6845300"/>
            <a:chOff x="0" y="1"/>
            <a:chExt cx="5753" cy="4312"/>
          </a:xfrm>
        </p:grpSpPr>
        <p:sp>
          <p:nvSpPr>
            <p:cNvPr id="76814" name="任意多边形 76813"/>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76813" name="任意多边形 76812"/>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76810" name="矩形 76809"/>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76809" name="图片 76808"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76808" name="图片 76807"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76807" name="图片 76806" descr="arrow35">
            <a:hlinkClick r:id="" action="ppaction://hlinkshowjump?jump=nextslide"/>
          </p:cNvPr>
          <p:cNvPicPr>
            <a:picLocks noChangeAspect="1"/>
          </p:cNvPicPr>
          <p:nvPr/>
        </p:nvPicPr>
        <p:blipFill>
          <a:blip r:embed="rId3"/>
          <a:stretch>
            <a:fillRect/>
          </a:stretch>
        </p:blipFill>
        <p:spPr>
          <a:xfrm>
            <a:off x="8401050" y="6310313"/>
            <a:ext cx="514350" cy="354012"/>
          </a:xfrm>
          <a:prstGeom prst="rect">
            <a:avLst/>
          </a:prstGeom>
          <a:noFill/>
          <a:ln w="9525">
            <a:noFill/>
          </a:ln>
        </p:spPr>
      </p:pic>
      <p:sp>
        <p:nvSpPr>
          <p:cNvPr id="76805" name="矩形 76804"/>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76804" name="文本框 76803"/>
          <p:cNvSpPr txBox="1"/>
          <p:nvPr/>
        </p:nvSpPr>
        <p:spPr>
          <a:xfrm>
            <a:off x="609600" y="919163"/>
            <a:ext cx="8153400" cy="822325"/>
          </a:xfrm>
          <a:prstGeom prst="rect">
            <a:avLst/>
          </a:prstGeom>
          <a:noFill/>
          <a:ln w="28575">
            <a:noFill/>
          </a:ln>
        </p:spPr>
        <p:txBody>
          <a:bodyPr>
            <a:spAutoFit/>
          </a:bodyPr>
          <a:p>
            <a:r>
              <a:rPr lang="zh-CN" altLang="en-US" sz="2400" dirty="0">
                <a:latin typeface="Times New Roman" panose="02020603050405020304" pitchFamily="18" charset="0"/>
              </a:rPr>
              <a:t>　　该序列检测器</a:t>
            </a:r>
            <a:r>
              <a:rPr lang="en-US" altLang="zh-CN" sz="2400">
                <a:latin typeface="Times New Roman" panose="02020603050405020304" pitchFamily="18" charset="0"/>
                <a:ea typeface="ˎ̥"/>
              </a:rPr>
              <a:t>Mealy</a:t>
            </a:r>
            <a:r>
              <a:rPr lang="zh-CN" altLang="en-US" sz="2400" dirty="0">
                <a:latin typeface="Times New Roman" panose="02020603050405020304" pitchFamily="18" charset="0"/>
              </a:rPr>
              <a:t>型状态图的构造过程如下。相应的原始状态表如右下表所示。</a:t>
            </a:r>
            <a:endParaRPr lang="zh-CN" altLang="en-US" dirty="0">
              <a:latin typeface="Arial" panose="020B0604020202020204" pitchFamily="34" charset="0"/>
            </a:endParaRPr>
          </a:p>
        </p:txBody>
      </p:sp>
      <p:pic>
        <p:nvPicPr>
          <p:cNvPr id="76803" name="图片 76802" descr="TU5-18"/>
          <p:cNvPicPr>
            <a:picLocks noChangeAspect="1"/>
          </p:cNvPicPr>
          <p:nvPr/>
        </p:nvPicPr>
        <p:blipFill>
          <a:blip r:embed="rId4"/>
          <a:stretch>
            <a:fillRect/>
          </a:stretch>
        </p:blipFill>
        <p:spPr>
          <a:xfrm>
            <a:off x="457200" y="2138363"/>
            <a:ext cx="4410075" cy="4010025"/>
          </a:xfrm>
          <a:prstGeom prst="rect">
            <a:avLst/>
          </a:prstGeom>
          <a:noFill/>
          <a:ln w="9525">
            <a:noFill/>
          </a:ln>
        </p:spPr>
      </p:pic>
      <p:pic>
        <p:nvPicPr>
          <p:cNvPr id="76802" name="图片 76801" descr="BIAO5-10c"/>
          <p:cNvPicPr>
            <a:picLocks noChangeAspect="1"/>
          </p:cNvPicPr>
          <p:nvPr/>
        </p:nvPicPr>
        <p:blipFill>
          <a:blip r:embed="rId5">
            <a:lum bright="-100000"/>
          </a:blip>
          <a:stretch>
            <a:fillRect/>
          </a:stretch>
        </p:blipFill>
        <p:spPr>
          <a:xfrm>
            <a:off x="4648200" y="3205163"/>
            <a:ext cx="4495800" cy="25733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box(out)">
                                      <p:cBhvr>
                                        <p:cTn id="7" dur="500"/>
                                        <p:tgtEl>
                                          <p:spTgt spid="76804"/>
                                        </p:tgtEl>
                                      </p:cBhvr>
                                    </p:animEffect>
                                  </p:childTnLst>
                                  <p:subTnLst>
                                    <p:audio>
                                      <p:cMediaNode>
                                        <p:cTn display="0" masterRel="sameClick">
                                          <p:stCondLst>
                                            <p:cond evt="begin" delay="0">
                                              <p:tn val="5"/>
                                            </p:cond>
                                          </p:stCondLst>
                                          <p:endCondLst>
                                            <p:cond evt="onStopAudio" delay="0">
                                              <p:tgtEl>
                                                <p:sldTgt/>
                                              </p:tgtEl>
                                            </p:cond>
                                          </p:endCondLst>
                                        </p:cTn>
                                        <p:tgtEl>
                                          <p:sndTgt r:embed="rId6" name="projctor.wav"/>
                                        </p:tgtEl>
                                      </p:cMediaNode>
                                    </p:audio>
                                  </p:sub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6803"/>
                                        </p:tgtEl>
                                        <p:attrNameLst>
                                          <p:attrName>style.visibility</p:attrName>
                                        </p:attrNameLst>
                                      </p:cBhvr>
                                      <p:to>
                                        <p:strVal val="visible"/>
                                      </p:to>
                                    </p:set>
                                    <p:animEffect transition="in" filter="dissolve">
                                      <p:cBhvr>
                                        <p:cTn id="11" dur="500"/>
                                        <p:tgtEl>
                                          <p:spTgt spid="76803"/>
                                        </p:tgtEl>
                                      </p:cBhvr>
                                    </p:animEffect>
                                  </p:childTnLst>
                                  <p:subTnLst>
                                    <p:audio>
                                      <p:cMediaNode>
                                        <p:cTn display="0" masterRel="sameClick">
                                          <p:stCondLst>
                                            <p:cond evt="begin" delay="0">
                                              <p:tn val="9"/>
                                            </p:cond>
                                          </p:stCondLst>
                                          <p:endCondLst>
                                            <p:cond evt="onStopAudio" delay="0">
                                              <p:tgtEl>
                                                <p:sldTgt/>
                                              </p:tgtEl>
                                            </p:cond>
                                          </p:endCondLst>
                                        </p:cTn>
                                        <p:tgtEl>
                                          <p:sndTgt r:embed="rId7" name="chimes.wav"/>
                                        </p:tgtEl>
                                      </p:cMediaNode>
                                    </p:audio>
                                  </p:sub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76802"/>
                                        </p:tgtEl>
                                        <p:attrNameLst>
                                          <p:attrName>style.visibility</p:attrName>
                                        </p:attrNameLst>
                                      </p:cBhvr>
                                      <p:to>
                                        <p:strVal val="visible"/>
                                      </p:to>
                                    </p:set>
                                    <p:anim calcmode="lin" valueType="num">
                                      <p:cBhvr additive="base">
                                        <p:cTn id="15" dur="500" fill="hold"/>
                                        <p:tgtEl>
                                          <p:spTgt spid="76802"/>
                                        </p:tgtEl>
                                        <p:attrNameLst>
                                          <p:attrName>ppt_x</p:attrName>
                                        </p:attrNameLst>
                                      </p:cBhvr>
                                      <p:tavLst>
                                        <p:tav tm="0">
                                          <p:val>
                                            <p:strVal val="#ppt_x"/>
                                          </p:val>
                                        </p:tav>
                                        <p:tav tm="100000">
                                          <p:val>
                                            <p:strVal val="#ppt_x"/>
                                          </p:val>
                                        </p:tav>
                                      </p:tavLst>
                                    </p:anim>
                                    <p:anim calcmode="lin" valueType="num">
                                      <p:cBhvr additive="base">
                                        <p:cTn id="16" dur="500" fill="hold"/>
                                        <p:tgtEl>
                                          <p:spTgt spid="7680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7"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5788" name="组合 75787"/>
          <p:cNvGrpSpPr/>
          <p:nvPr/>
        </p:nvGrpSpPr>
        <p:grpSpPr>
          <a:xfrm>
            <a:off x="6350" y="6350"/>
            <a:ext cx="9132888" cy="6845300"/>
            <a:chOff x="0" y="1"/>
            <a:chExt cx="5753" cy="4312"/>
          </a:xfrm>
        </p:grpSpPr>
        <p:sp>
          <p:nvSpPr>
            <p:cNvPr id="75790" name="任意多边形 75789"/>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75789" name="任意多边形 75788"/>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75786" name="矩形 75785"/>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75785" name="图片 75784"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75784" name="图片 75783"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75783" name="图片 75782"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75781" name="矩形 75780"/>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75780" name="文本框 75779"/>
          <p:cNvSpPr txBox="1"/>
          <p:nvPr/>
        </p:nvSpPr>
        <p:spPr>
          <a:xfrm>
            <a:off x="463550" y="842963"/>
            <a:ext cx="8474075" cy="1187450"/>
          </a:xfrm>
          <a:prstGeom prst="rect">
            <a:avLst/>
          </a:prstGeom>
          <a:noFill/>
          <a:ln w="28575">
            <a:noFill/>
          </a:ln>
        </p:spPr>
        <p:txBody>
          <a:bodyPr>
            <a:spAutoFit/>
          </a:bodyPr>
          <a:p>
            <a:r>
              <a:rPr lang="zh-CN" altLang="en-US" sz="2400" dirty="0">
                <a:latin typeface="Times New Roman" panose="02020603050405020304" pitchFamily="18" charset="0"/>
              </a:rPr>
              <a:t>　　从上述过程可知，一个序列检测器所需要的状态数与要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识别的序列长度相关，序列越长，需要记忆的代码位数越多，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状态数也就越多。</a:t>
            </a:r>
            <a:endParaRPr lang="zh-CN" altLang="en-US" dirty="0">
              <a:latin typeface="Arial" panose="020B0604020202020204" pitchFamily="34" charset="0"/>
            </a:endParaRPr>
          </a:p>
        </p:txBody>
      </p:sp>
      <p:sp>
        <p:nvSpPr>
          <p:cNvPr id="75779" name="文本框 75778"/>
          <p:cNvSpPr txBox="1"/>
          <p:nvPr/>
        </p:nvSpPr>
        <p:spPr>
          <a:xfrm>
            <a:off x="463550" y="2443163"/>
            <a:ext cx="8397875" cy="1552575"/>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en-US" altLang="zh-CN" sz="2400" b="1">
                <a:solidFill>
                  <a:srgbClr val="000099"/>
                </a:solidFill>
                <a:latin typeface="Times New Roman" panose="02020603050405020304" pitchFamily="18" charset="0"/>
                <a:ea typeface="ˎ̥"/>
              </a:rPr>
              <a:t>2</a:t>
            </a:r>
            <a:r>
              <a:rPr lang="zh-CN" altLang="en-US" sz="2400" b="1" dirty="0">
                <a:solidFill>
                  <a:srgbClr val="000099"/>
                </a:solidFill>
                <a:latin typeface="Times New Roman" panose="02020603050405020304" pitchFamily="18" charset="0"/>
              </a:rPr>
              <a:t>．假定用</a:t>
            </a:r>
            <a:r>
              <a:rPr lang="en-US" altLang="zh-CN" sz="2400" b="1">
                <a:solidFill>
                  <a:srgbClr val="000099"/>
                </a:solidFill>
                <a:latin typeface="Times New Roman" panose="02020603050405020304" pitchFamily="18" charset="0"/>
                <a:ea typeface="ˎ̥"/>
              </a:rPr>
              <a:t>Moore</a:t>
            </a:r>
            <a:r>
              <a:rPr lang="zh-CN" altLang="en-US" sz="2400" b="1" dirty="0">
                <a:solidFill>
                  <a:srgbClr val="000099"/>
                </a:solidFill>
                <a:latin typeface="Times New Roman" panose="02020603050405020304" pitchFamily="18" charset="0"/>
              </a:rPr>
              <a:t>型同步时序逻辑电路实现该序列检测器的逻辑功能</a:t>
            </a:r>
            <a:r>
              <a:rPr lang="en-US" altLang="zh-CN" sz="2400" b="1">
                <a:solidFill>
                  <a:srgbClr val="000099"/>
                </a:solidFill>
                <a:latin typeface="Times New Roman" panose="02020603050405020304" pitchFamily="18" charset="0"/>
                <a:ea typeface="ˎ̥"/>
              </a:rPr>
              <a:t>. </a:t>
            </a:r>
            <a:endParaRPr lang="en-US" altLang="zh-CN" sz="2400">
              <a:latin typeface="Times New Roman" panose="02020603050405020304" pitchFamily="18" charset="0"/>
              <a:ea typeface="ˎ̥"/>
            </a:endParaRPr>
          </a:p>
          <a:p>
            <a:pPr algn="just"/>
            <a:r>
              <a:rPr lang="zh-CN" altLang="en-US" sz="2400" dirty="0">
                <a:latin typeface="Times New Roman" panose="02020603050405020304" pitchFamily="18" charset="0"/>
              </a:rPr>
              <a:t>　　由于电路输出完全取决于状态</a:t>
            </a:r>
            <a:r>
              <a:rPr lang="zh-CN" altLang="en-US" sz="2400" dirty="0">
                <a:latin typeface="Times New Roman" panose="02020603050405020304" pitchFamily="18" charset="0"/>
                <a:ea typeface="ˎ̥"/>
              </a:rPr>
              <a:t> </a:t>
            </a:r>
            <a:r>
              <a:rPr lang="zh-CN" altLang="en-US" sz="2400" dirty="0">
                <a:latin typeface="Times New Roman" panose="02020603050405020304" pitchFamily="18" charset="0"/>
              </a:rPr>
              <a:t>，而与输入无直接联系。在作状态图时，应将输出标记在代表各状态的圆圈内。</a:t>
            </a:r>
            <a:endParaRPr lang="zh-CN" altLang="en-US" dirty="0">
              <a:latin typeface="Arial" panose="020B0604020202020204" pitchFamily="34" charset="0"/>
            </a:endParaRPr>
          </a:p>
        </p:txBody>
      </p:sp>
      <p:sp>
        <p:nvSpPr>
          <p:cNvPr id="75778" name="文本框 75777"/>
          <p:cNvSpPr txBox="1"/>
          <p:nvPr/>
        </p:nvSpPr>
        <p:spPr>
          <a:xfrm>
            <a:off x="463550" y="4500563"/>
            <a:ext cx="8382000" cy="1187450"/>
          </a:xfrm>
          <a:prstGeom prst="rect">
            <a:avLst/>
          </a:prstGeom>
          <a:noFill/>
          <a:ln w="28575">
            <a:noFill/>
          </a:ln>
        </p:spPr>
        <p:txBody>
          <a:bodyPr>
            <a:spAutoFit/>
          </a:bodyPr>
          <a:p>
            <a:pPr algn="just"/>
            <a:r>
              <a:rPr lang="zh-CN" altLang="en-US" sz="2400" dirty="0">
                <a:latin typeface="Times New Roman" panose="02020603050405020304" pitchFamily="18" charset="0"/>
              </a:rPr>
              <a:t>　　设电路初始状态为</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，并用状态</a:t>
            </a:r>
            <a:r>
              <a:rPr lang="en-US" altLang="zh-CN" sz="2400">
                <a:latin typeface="Times New Roman" panose="02020603050405020304" pitchFamily="18" charset="0"/>
                <a:ea typeface="ˎ̥"/>
              </a:rPr>
              <a:t>B</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C</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分别表示收到了输入</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送来的</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01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011</a:t>
            </a:r>
            <a:r>
              <a:rPr lang="zh-CN" altLang="en-US" sz="2400" dirty="0">
                <a:latin typeface="Times New Roman" panose="02020603050405020304" pitchFamily="18" charset="0"/>
              </a:rPr>
              <a:t>。显然，根据题意，仅当处于状态</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时电路输出为</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，其他状态下输出均为</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blinds(horizontal)">
                                      <p:cBhvr>
                                        <p:cTn id="7" dur="500"/>
                                        <p:tgtEl>
                                          <p:spTgt spid="75780"/>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5779"/>
                                        </p:tgtEl>
                                        <p:attrNameLst>
                                          <p:attrName>style.visibility</p:attrName>
                                        </p:attrNameLst>
                                      </p:cBhvr>
                                      <p:to>
                                        <p:strVal val="visible"/>
                                      </p:to>
                                    </p:set>
                                    <p:animEffect transition="in" filter="barn(outVertical)">
                                      <p:cBhvr>
                                        <p:cTn id="12" dur="500"/>
                                        <p:tgtEl>
                                          <p:spTgt spid="7577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5778"/>
                                        </p:tgtEl>
                                        <p:attrNameLst>
                                          <p:attrName>style.visibility</p:attrName>
                                        </p:attrNameLst>
                                      </p:cBhvr>
                                      <p:to>
                                        <p:strVal val="visible"/>
                                      </p:to>
                                    </p:set>
                                    <p:animEffect transition="in" filter="barn(inVertical)">
                                      <p:cBhvr>
                                        <p:cTn id="17" dur="500"/>
                                        <p:tgtEl>
                                          <p:spTgt spid="75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P spid="75779" grpId="0"/>
      <p:bldP spid="7577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4767" name="组合 74766"/>
          <p:cNvGrpSpPr/>
          <p:nvPr/>
        </p:nvGrpSpPr>
        <p:grpSpPr>
          <a:xfrm>
            <a:off x="6350" y="1588"/>
            <a:ext cx="9132888" cy="6845300"/>
            <a:chOff x="0" y="1"/>
            <a:chExt cx="5753" cy="4312"/>
          </a:xfrm>
        </p:grpSpPr>
        <p:sp>
          <p:nvSpPr>
            <p:cNvPr id="74769" name="任意多边形 74768"/>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74768" name="任意多边形 74767"/>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74765" name="矩形 74764"/>
          <p:cNvSpPr/>
          <p:nvPr/>
        </p:nvSpPr>
        <p:spPr>
          <a:xfrm>
            <a:off x="6559550" y="6248400"/>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74764" name="图片 74763" descr="top"/>
          <p:cNvPicPr>
            <a:picLocks noChangeAspect="1"/>
          </p:cNvPicPr>
          <p:nvPr/>
        </p:nvPicPr>
        <p:blipFill>
          <a:blip r:embed="rId1"/>
          <a:stretch>
            <a:fillRect/>
          </a:stretch>
        </p:blipFill>
        <p:spPr>
          <a:xfrm>
            <a:off x="387350" y="381000"/>
            <a:ext cx="8534400" cy="242888"/>
          </a:xfrm>
          <a:prstGeom prst="rect">
            <a:avLst/>
          </a:prstGeom>
          <a:noFill/>
          <a:ln w="9525">
            <a:noFill/>
          </a:ln>
        </p:spPr>
      </p:pic>
      <p:pic>
        <p:nvPicPr>
          <p:cNvPr id="74763" name="图片 74762" descr="arrow34">
            <a:hlinkClick r:id="" action="ppaction://hlinkshowjump?jump=previousslide"/>
          </p:cNvPr>
          <p:cNvPicPr>
            <a:picLocks noChangeAspect="1"/>
          </p:cNvPicPr>
          <p:nvPr/>
        </p:nvPicPr>
        <p:blipFill>
          <a:blip r:embed="rId2"/>
          <a:stretch>
            <a:fillRect/>
          </a:stretch>
        </p:blipFill>
        <p:spPr>
          <a:xfrm>
            <a:off x="7440613" y="6305550"/>
            <a:ext cx="514350" cy="354013"/>
          </a:xfrm>
          <a:prstGeom prst="rect">
            <a:avLst/>
          </a:prstGeom>
          <a:noFill/>
          <a:ln w="9525">
            <a:noFill/>
          </a:ln>
        </p:spPr>
      </p:pic>
      <p:pic>
        <p:nvPicPr>
          <p:cNvPr id="74762" name="图片 74761" descr="arrow35">
            <a:hlinkClick r:id="" action="ppaction://hlinkshowjump?jump=nextslide"/>
          </p:cNvPr>
          <p:cNvPicPr>
            <a:picLocks noChangeAspect="1"/>
          </p:cNvPicPr>
          <p:nvPr/>
        </p:nvPicPr>
        <p:blipFill>
          <a:blip r:embed="rId3"/>
          <a:stretch>
            <a:fillRect/>
          </a:stretch>
        </p:blipFill>
        <p:spPr>
          <a:xfrm>
            <a:off x="8407400" y="6305550"/>
            <a:ext cx="514350" cy="354013"/>
          </a:xfrm>
          <a:prstGeom prst="rect">
            <a:avLst/>
          </a:prstGeom>
          <a:noFill/>
          <a:ln w="9525">
            <a:noFill/>
          </a:ln>
        </p:spPr>
      </p:pic>
      <p:sp>
        <p:nvSpPr>
          <p:cNvPr id="74760" name="矩形 74759"/>
          <p:cNvSpPr/>
          <p:nvPr/>
        </p:nvSpPr>
        <p:spPr>
          <a:xfrm>
            <a:off x="692150" y="152400"/>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74759" name="文本框 74758"/>
          <p:cNvSpPr txBox="1"/>
          <p:nvPr/>
        </p:nvSpPr>
        <p:spPr>
          <a:xfrm>
            <a:off x="371475" y="644525"/>
            <a:ext cx="7026275" cy="457200"/>
          </a:xfrm>
          <a:prstGeom prst="rect">
            <a:avLst/>
          </a:prstGeom>
          <a:noFill/>
          <a:ln w="28575">
            <a:noFill/>
          </a:ln>
        </p:spPr>
        <p:txBody>
          <a:bodyPr>
            <a:spAutoFit/>
          </a:bodyPr>
          <a:p>
            <a:pPr algn="just"/>
            <a:r>
              <a:rPr lang="zh-CN" altLang="en-US" sz="2400" dirty="0">
                <a:latin typeface="Times New Roman" panose="02020603050405020304" pitchFamily="18" charset="0"/>
              </a:rPr>
              <a:t>　　构造</a:t>
            </a:r>
            <a:r>
              <a:rPr lang="en-US" altLang="zh-CN" sz="2400">
                <a:latin typeface="Times New Roman" panose="02020603050405020304" pitchFamily="18" charset="0"/>
                <a:ea typeface="ˎ̥"/>
              </a:rPr>
              <a:t>Moore</a:t>
            </a:r>
            <a:r>
              <a:rPr lang="zh-CN" altLang="en-US" sz="2400" dirty="0">
                <a:latin typeface="Times New Roman" panose="02020603050405020304" pitchFamily="18" charset="0"/>
              </a:rPr>
              <a:t>型原始状态图的过程如下：</a:t>
            </a:r>
            <a:endParaRPr lang="zh-CN" altLang="en-US" dirty="0">
              <a:latin typeface="Arial" panose="020B0604020202020204" pitchFamily="34" charset="0"/>
            </a:endParaRPr>
          </a:p>
        </p:txBody>
      </p:sp>
      <p:sp>
        <p:nvSpPr>
          <p:cNvPr id="74758" name="文本框 74757"/>
          <p:cNvSpPr txBox="1"/>
          <p:nvPr/>
        </p:nvSpPr>
        <p:spPr>
          <a:xfrm>
            <a:off x="539750" y="3657600"/>
            <a:ext cx="6781800" cy="457200"/>
          </a:xfrm>
          <a:prstGeom prst="rect">
            <a:avLst/>
          </a:prstGeom>
          <a:noFill/>
          <a:ln w="28575">
            <a:noFill/>
          </a:ln>
        </p:spPr>
        <p:txBody>
          <a:bodyPr>
            <a:spAutoFit/>
          </a:bodyPr>
          <a:p>
            <a:pPr algn="just"/>
            <a:r>
              <a:rPr lang="zh-CN" altLang="en-US" sz="2400" dirty="0">
                <a:latin typeface="Times New Roman" panose="02020603050405020304" pitchFamily="18" charset="0"/>
              </a:rPr>
              <a:t>　　相应的原始状态表如下表所示。</a:t>
            </a:r>
            <a:endParaRPr lang="zh-CN" altLang="en-US" dirty="0">
              <a:latin typeface="Arial" panose="020B0604020202020204" pitchFamily="34" charset="0"/>
            </a:endParaRPr>
          </a:p>
        </p:txBody>
      </p:sp>
      <p:grpSp>
        <p:nvGrpSpPr>
          <p:cNvPr id="74755" name="组合 74754"/>
          <p:cNvGrpSpPr/>
          <p:nvPr/>
        </p:nvGrpSpPr>
        <p:grpSpPr>
          <a:xfrm>
            <a:off x="2139950" y="1143000"/>
            <a:ext cx="4953000" cy="2297113"/>
            <a:chOff x="1344" y="720"/>
            <a:chExt cx="3120" cy="1447"/>
          </a:xfrm>
        </p:grpSpPr>
        <p:pic>
          <p:nvPicPr>
            <p:cNvPr id="74757" name="图片 74756" descr="TU5-19"/>
            <p:cNvPicPr>
              <a:picLocks noChangeAspect="1"/>
            </p:cNvPicPr>
            <p:nvPr/>
          </p:nvPicPr>
          <p:blipFill>
            <a:blip r:embed="rId4">
              <a:lum bright="-100000"/>
            </a:blip>
            <a:stretch>
              <a:fillRect/>
            </a:stretch>
          </p:blipFill>
          <p:spPr>
            <a:xfrm>
              <a:off x="1344" y="720"/>
              <a:ext cx="3120" cy="1447"/>
            </a:xfrm>
            <a:prstGeom prst="rect">
              <a:avLst/>
            </a:prstGeom>
            <a:noFill/>
            <a:ln w="9525">
              <a:noFill/>
            </a:ln>
          </p:spPr>
        </p:pic>
        <p:sp>
          <p:nvSpPr>
            <p:cNvPr id="74756" name="文本框 74755"/>
            <p:cNvSpPr txBox="1"/>
            <p:nvPr/>
          </p:nvSpPr>
          <p:spPr>
            <a:xfrm>
              <a:off x="3638" y="1863"/>
              <a:ext cx="180" cy="212"/>
            </a:xfrm>
            <a:prstGeom prst="rect">
              <a:avLst/>
            </a:prstGeom>
            <a:noFill/>
            <a:ln w="28575">
              <a:noFill/>
            </a:ln>
          </p:spPr>
          <p:txBody>
            <a:bodyPr wrap="none" anchor="t">
              <a:spAutoFit/>
            </a:bodyPr>
            <a:p>
              <a:r>
                <a:rPr lang="en-US" altLang="zh-CN" sz="1600">
                  <a:latin typeface="Times New Roman" panose="02020603050405020304" pitchFamily="18" charset="0"/>
                  <a:ea typeface="ˎ̥"/>
                </a:rPr>
                <a:t>1</a:t>
              </a:r>
              <a:endParaRPr lang="en-US" altLang="zh-CN">
                <a:latin typeface="Arial" panose="020B0604020202020204" pitchFamily="34" charset="0"/>
              </a:endParaRPr>
            </a:p>
          </p:txBody>
        </p:sp>
      </p:grpSp>
      <p:pic>
        <p:nvPicPr>
          <p:cNvPr id="74754" name="图片 74753" descr="BIAO5-11c"/>
          <p:cNvPicPr>
            <a:picLocks noChangeAspect="1"/>
          </p:cNvPicPr>
          <p:nvPr/>
        </p:nvPicPr>
        <p:blipFill>
          <a:blip r:embed="rId5">
            <a:lum bright="-100000"/>
          </a:blip>
          <a:stretch>
            <a:fillRect/>
          </a:stretch>
        </p:blipFill>
        <p:spPr>
          <a:xfrm>
            <a:off x="2216150" y="4181475"/>
            <a:ext cx="4648200" cy="26765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759"/>
                                        </p:tgtEl>
                                        <p:attrNameLst>
                                          <p:attrName>style.visibility</p:attrName>
                                        </p:attrNameLst>
                                      </p:cBhvr>
                                      <p:to>
                                        <p:strVal val="visible"/>
                                      </p:to>
                                    </p:set>
                                    <p:animEffect transition="in" filter="slide(fromBottom)">
                                      <p:cBhvr>
                                        <p:cTn id="7" dur="500"/>
                                        <p:tgtEl>
                                          <p:spTgt spid="74759"/>
                                        </p:tgtEl>
                                      </p:cBhvr>
                                    </p:animEffect>
                                  </p:childTnLst>
                                  <p:subTnLst>
                                    <p:audio>
                                      <p:cMediaNode>
                                        <p:cTn display="0" masterRel="sameClick">
                                          <p:stCondLst>
                                            <p:cond evt="begin" delay="0">
                                              <p:tn val="5"/>
                                            </p:cond>
                                          </p:stCondLst>
                                          <p:endCondLst>
                                            <p:cond evt="onStopAudio" delay="0">
                                              <p:tgtEl>
                                                <p:sldTgt/>
                                              </p:tgtEl>
                                            </p:cond>
                                          </p:endCondLst>
                                        </p:cTn>
                                        <p:tgtEl>
                                          <p:sndTgt r:embed="rId6"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4755"/>
                                        </p:tgtEl>
                                        <p:attrNameLst>
                                          <p:attrName>style.visibility</p:attrName>
                                        </p:attrNameLst>
                                      </p:cBhvr>
                                      <p:to>
                                        <p:strVal val="visible"/>
                                      </p:to>
                                    </p:set>
                                    <p:anim calcmode="lin" valueType="num">
                                      <p:cBhvr additive="base">
                                        <p:cTn id="12" dur="500" fill="hold"/>
                                        <p:tgtEl>
                                          <p:spTgt spid="74755"/>
                                        </p:tgtEl>
                                        <p:attrNameLst>
                                          <p:attrName>ppt_x</p:attrName>
                                        </p:attrNameLst>
                                      </p:cBhvr>
                                      <p:tavLst>
                                        <p:tav tm="0">
                                          <p:val>
                                            <p:strVal val="#ppt_x"/>
                                          </p:val>
                                        </p:tav>
                                        <p:tav tm="100000">
                                          <p:val>
                                            <p:strVal val="#ppt_x"/>
                                          </p:val>
                                        </p:tav>
                                      </p:tavLst>
                                    </p:anim>
                                    <p:anim calcmode="lin" valueType="num">
                                      <p:cBhvr additive="base">
                                        <p:cTn id="13" dur="500" fill="hold"/>
                                        <p:tgtEl>
                                          <p:spTgt spid="7475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7" name="chimes.wav"/>
                                        </p:tgtEl>
                                      </p:cMediaNode>
                                    </p:audio>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4758"/>
                                        </p:tgtEl>
                                        <p:attrNameLst>
                                          <p:attrName>style.visibility</p:attrName>
                                        </p:attrNameLst>
                                      </p:cBhvr>
                                      <p:to>
                                        <p:strVal val="visible"/>
                                      </p:to>
                                    </p:se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74754"/>
                                        </p:tgtEl>
                                        <p:attrNameLst>
                                          <p:attrName>style.visibility</p:attrName>
                                        </p:attrNameLst>
                                      </p:cBhvr>
                                      <p:to>
                                        <p:strVal val="visible"/>
                                      </p:to>
                                    </p:set>
                                    <p:anim calcmode="lin" valueType="num">
                                      <p:cBhvr additive="base">
                                        <p:cTn id="21" dur="500" fill="hold"/>
                                        <p:tgtEl>
                                          <p:spTgt spid="74754"/>
                                        </p:tgtEl>
                                        <p:attrNameLst>
                                          <p:attrName>ppt_x</p:attrName>
                                        </p:attrNameLst>
                                      </p:cBhvr>
                                      <p:tavLst>
                                        <p:tav tm="0">
                                          <p:val>
                                            <p:strVal val="#ppt_x"/>
                                          </p:val>
                                        </p:tav>
                                        <p:tav tm="100000">
                                          <p:val>
                                            <p:strVal val="#ppt_x"/>
                                          </p:val>
                                        </p:tav>
                                      </p:tavLst>
                                    </p:anim>
                                    <p:anim calcmode="lin" valueType="num">
                                      <p:cBhvr additive="base">
                                        <p:cTn id="22" dur="500" fill="hold"/>
                                        <p:tgtEl>
                                          <p:spTgt spid="7475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7"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9" grpId="0"/>
      <p:bldP spid="7475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3740" name="组合 73739"/>
          <p:cNvGrpSpPr/>
          <p:nvPr/>
        </p:nvGrpSpPr>
        <p:grpSpPr>
          <a:xfrm>
            <a:off x="-233362" y="6350"/>
            <a:ext cx="9132887" cy="6845300"/>
            <a:chOff x="0" y="1"/>
            <a:chExt cx="5753" cy="4312"/>
          </a:xfrm>
        </p:grpSpPr>
        <p:sp>
          <p:nvSpPr>
            <p:cNvPr id="73742" name="任意多边形 73741"/>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73741" name="任意多边形 73740"/>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73738" name="矩形 73737"/>
          <p:cNvSpPr/>
          <p:nvPr/>
        </p:nvSpPr>
        <p:spPr>
          <a:xfrm>
            <a:off x="6319838"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73737" name="图片 73736" descr="top"/>
          <p:cNvPicPr>
            <a:picLocks noChangeAspect="1"/>
          </p:cNvPicPr>
          <p:nvPr/>
        </p:nvPicPr>
        <p:blipFill>
          <a:blip r:embed="rId1"/>
          <a:stretch>
            <a:fillRect/>
          </a:stretch>
        </p:blipFill>
        <p:spPr>
          <a:xfrm>
            <a:off x="147638" y="385763"/>
            <a:ext cx="8534400" cy="242887"/>
          </a:xfrm>
          <a:prstGeom prst="rect">
            <a:avLst/>
          </a:prstGeom>
          <a:noFill/>
          <a:ln w="9525">
            <a:noFill/>
          </a:ln>
        </p:spPr>
      </p:pic>
      <p:pic>
        <p:nvPicPr>
          <p:cNvPr id="73736" name="图片 73735" descr="arrow34">
            <a:hlinkClick r:id="" action="ppaction://hlinkshowjump?jump=previousslide"/>
          </p:cNvPr>
          <p:cNvPicPr>
            <a:picLocks noChangeAspect="1"/>
          </p:cNvPicPr>
          <p:nvPr/>
        </p:nvPicPr>
        <p:blipFill>
          <a:blip r:embed="rId2"/>
          <a:stretch>
            <a:fillRect/>
          </a:stretch>
        </p:blipFill>
        <p:spPr>
          <a:xfrm>
            <a:off x="7200900" y="6310313"/>
            <a:ext cx="514350" cy="354012"/>
          </a:xfrm>
          <a:prstGeom prst="rect">
            <a:avLst/>
          </a:prstGeom>
          <a:noFill/>
          <a:ln w="9525">
            <a:noFill/>
          </a:ln>
        </p:spPr>
      </p:pic>
      <p:pic>
        <p:nvPicPr>
          <p:cNvPr id="73735" name="图片 73734" descr="arrow35">
            <a:hlinkClick r:id="" action="ppaction://hlinkshowjump?jump=nextslide"/>
          </p:cNvPr>
          <p:cNvPicPr>
            <a:picLocks noChangeAspect="1"/>
          </p:cNvPicPr>
          <p:nvPr/>
        </p:nvPicPr>
        <p:blipFill>
          <a:blip r:embed="rId3"/>
          <a:stretch>
            <a:fillRect/>
          </a:stretch>
        </p:blipFill>
        <p:spPr>
          <a:xfrm>
            <a:off x="8167688" y="6310313"/>
            <a:ext cx="514350" cy="354012"/>
          </a:xfrm>
          <a:prstGeom prst="rect">
            <a:avLst/>
          </a:prstGeom>
          <a:noFill/>
          <a:ln w="9525">
            <a:noFill/>
          </a:ln>
        </p:spPr>
      </p:pic>
      <p:sp>
        <p:nvSpPr>
          <p:cNvPr id="73733" name="矩形 73732"/>
          <p:cNvSpPr/>
          <p:nvPr/>
        </p:nvSpPr>
        <p:spPr>
          <a:xfrm>
            <a:off x="452438"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73732" name="文本框 73731"/>
          <p:cNvSpPr txBox="1"/>
          <p:nvPr/>
        </p:nvSpPr>
        <p:spPr>
          <a:xfrm>
            <a:off x="166688" y="554038"/>
            <a:ext cx="9212262" cy="1552575"/>
          </a:xfrm>
          <a:prstGeom prst="rect">
            <a:avLst/>
          </a:prstGeom>
          <a:noFill/>
          <a:ln w="28575">
            <a:noFill/>
          </a:ln>
        </p:spPr>
        <p:txBody>
          <a:bodyPr>
            <a:spAutoFit/>
          </a:bodyPr>
          <a:p>
            <a:pPr algn="just"/>
            <a:r>
              <a:rPr lang="zh-CN" altLang="en-US" sz="2400" dirty="0">
                <a:solidFill>
                  <a:srgbClr val="000099"/>
                </a:solidFill>
                <a:latin typeface="Times New Roman" panose="02020603050405020304" pitchFamily="18" charset="0"/>
              </a:rPr>
              <a:t>　　</a:t>
            </a:r>
            <a:r>
              <a:rPr lang="zh-CN" altLang="en-US" sz="2400" b="1" dirty="0">
                <a:solidFill>
                  <a:srgbClr val="000099"/>
                </a:solidFill>
                <a:latin typeface="Times New Roman" panose="02020603050405020304" pitchFamily="18" charset="0"/>
              </a:rPr>
              <a:t>例</a:t>
            </a:r>
            <a:r>
              <a:rPr lang="en-US" altLang="zh-CN" sz="2400" b="1">
                <a:solidFill>
                  <a:srgbClr val="000099"/>
                </a:solidFill>
                <a:latin typeface="Times New Roman" panose="02020603050405020304" pitchFamily="18" charset="0"/>
                <a:ea typeface="ˎ̥"/>
              </a:rPr>
              <a:t>3</a:t>
            </a:r>
            <a:r>
              <a:rPr lang="zh-CN" altLang="en-US" sz="2400" dirty="0">
                <a:latin typeface="Times New Roman" panose="02020603050405020304" pitchFamily="18" charset="0"/>
              </a:rPr>
              <a:t>　设计一个代码监测器，该同步时序电路用于检测串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行输入的</a:t>
            </a:r>
            <a:r>
              <a:rPr lang="en-US" altLang="zh-CN" sz="2400">
                <a:latin typeface="Times New Roman" panose="02020603050405020304" pitchFamily="18" charset="0"/>
                <a:ea typeface="ˎ̥"/>
              </a:rPr>
              <a:t>8421</a:t>
            </a:r>
            <a:r>
              <a:rPr lang="zh-CN" altLang="en-US" sz="2400" dirty="0">
                <a:latin typeface="Times New Roman" panose="02020603050405020304" pitchFamily="18" charset="0"/>
              </a:rPr>
              <a:t>码，其输入的顺序是先低位后高位，当出现非法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数字</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即输入</a:t>
            </a:r>
            <a:r>
              <a:rPr lang="en-US" altLang="zh-CN" sz="2400">
                <a:latin typeface="Times New Roman" panose="02020603050405020304" pitchFamily="18" charset="0"/>
                <a:ea typeface="ˎ̥"/>
              </a:rPr>
              <a:t>1010</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1011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1100</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1101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1110</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1111)</a:t>
            </a:r>
            <a:r>
              <a:rPr lang="zh-CN" altLang="en-US" sz="2400" dirty="0">
                <a:latin typeface="Times New Roman" panose="02020603050405020304" pitchFamily="18" charset="0"/>
              </a:rPr>
              <a:t>时，电路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的输出为</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。试作出该时序电路的</a:t>
            </a:r>
            <a:r>
              <a:rPr lang="en-US" altLang="zh-CN" sz="2400">
                <a:latin typeface="Times New Roman" panose="02020603050405020304" pitchFamily="18" charset="0"/>
                <a:ea typeface="ˎ̥"/>
              </a:rPr>
              <a:t>Mealy</a:t>
            </a:r>
            <a:r>
              <a:rPr lang="zh-CN" altLang="en-US" sz="2400" dirty="0">
                <a:latin typeface="Times New Roman" panose="02020603050405020304" pitchFamily="18" charset="0"/>
              </a:rPr>
              <a:t>模型状态图和状态表。</a:t>
            </a:r>
            <a:endParaRPr lang="zh-CN" altLang="en-US" dirty="0">
              <a:latin typeface="Arial" panose="020B0604020202020204" pitchFamily="34" charset="0"/>
            </a:endParaRPr>
          </a:p>
        </p:txBody>
      </p:sp>
      <p:sp>
        <p:nvSpPr>
          <p:cNvPr id="73731" name="文本框 73730"/>
          <p:cNvSpPr txBox="1"/>
          <p:nvPr/>
        </p:nvSpPr>
        <p:spPr>
          <a:xfrm>
            <a:off x="90488" y="2065338"/>
            <a:ext cx="8763000" cy="1187450"/>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zh-CN" altLang="en-US" sz="2400" b="1" dirty="0">
                <a:solidFill>
                  <a:srgbClr val="000099"/>
                </a:solidFill>
                <a:latin typeface="Times New Roman" panose="02020603050405020304" pitchFamily="18" charset="0"/>
              </a:rPr>
              <a:t>解　</a:t>
            </a:r>
            <a:r>
              <a:rPr lang="zh-CN" altLang="en-US" sz="2400" dirty="0">
                <a:latin typeface="Times New Roman" panose="02020603050405020304" pitchFamily="18" charset="0"/>
              </a:rPr>
              <a:t>根据题意，电路有一个输入和一个输出。设输入为</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，输出为</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。由于输入的</a:t>
            </a:r>
            <a:r>
              <a:rPr lang="en-US" altLang="zh-CN" sz="2400">
                <a:latin typeface="Times New Roman" panose="02020603050405020304" pitchFamily="18" charset="0"/>
                <a:ea typeface="ˎ̥"/>
              </a:rPr>
              <a:t>8421</a:t>
            </a:r>
            <a:r>
              <a:rPr lang="zh-CN" altLang="en-US" sz="2400" dirty="0">
                <a:latin typeface="Times New Roman" panose="02020603050405020304" pitchFamily="18" charset="0"/>
              </a:rPr>
              <a:t>码是先低位后高位，因此，判断输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入是否为非法数字时，应从低位到高位查看各位输入值。</a:t>
            </a:r>
            <a:r>
              <a:rPr lang="zh-CN" altLang="en-US" sz="2400" b="1" dirty="0">
                <a:solidFill>
                  <a:srgbClr val="CC3300"/>
                </a:solidFill>
                <a:latin typeface="Times New Roman" panose="02020603050405020304" pitchFamily="18" charset="0"/>
              </a:rPr>
              <a:t>设：</a:t>
            </a:r>
            <a:endParaRPr lang="zh-CN" altLang="en-US" dirty="0">
              <a:latin typeface="Arial" panose="020B0604020202020204" pitchFamily="34" charset="0"/>
            </a:endParaRPr>
          </a:p>
        </p:txBody>
      </p:sp>
      <p:sp>
        <p:nvSpPr>
          <p:cNvPr id="73730" name="文本框 73729"/>
          <p:cNvSpPr txBox="1"/>
          <p:nvPr/>
        </p:nvSpPr>
        <p:spPr>
          <a:xfrm>
            <a:off x="147638" y="3217863"/>
            <a:ext cx="8763000" cy="3378200"/>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zh-CN" altLang="en-US" sz="2400" b="1" dirty="0">
                <a:solidFill>
                  <a:srgbClr val="CC3300"/>
                </a:solidFill>
                <a:latin typeface="Times New Roman" panose="02020603050405020304" pitchFamily="18" charset="0"/>
              </a:rPr>
              <a:t>状态</a:t>
            </a:r>
            <a:r>
              <a:rPr lang="en-US" altLang="zh-CN" sz="2400" b="1">
                <a:solidFill>
                  <a:srgbClr val="CC3300"/>
                </a:solidFill>
                <a:latin typeface="Times New Roman" panose="02020603050405020304" pitchFamily="18" charset="0"/>
                <a:ea typeface="ˎ̥"/>
              </a:rPr>
              <a:t>A</a:t>
            </a:r>
            <a:r>
              <a:rPr lang="en-US" altLang="zh-CN" sz="2400">
                <a:solidFill>
                  <a:srgbClr val="CC3300"/>
                </a:solidFill>
                <a:latin typeface="Times New Roman" panose="02020603050405020304" pitchFamily="18" charset="0"/>
                <a:ea typeface="ˎ̥"/>
              </a:rPr>
              <a:t>----</a:t>
            </a:r>
            <a:r>
              <a:rPr lang="zh-CN" altLang="en-US" sz="2400" dirty="0">
                <a:latin typeface="Times New Roman" panose="02020603050405020304" pitchFamily="18" charset="0"/>
              </a:rPr>
              <a:t>起始状态；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b="1" dirty="0">
                <a:solidFill>
                  <a:srgbClr val="CC3300"/>
                </a:solidFill>
                <a:latin typeface="Times New Roman" panose="02020603050405020304" pitchFamily="18" charset="0"/>
              </a:rPr>
              <a:t>状态</a:t>
            </a:r>
            <a:r>
              <a:rPr lang="en-US" altLang="zh-CN" sz="2400" b="1">
                <a:solidFill>
                  <a:srgbClr val="CC3300"/>
                </a:solidFill>
                <a:latin typeface="Times New Roman" panose="02020603050405020304" pitchFamily="18" charset="0"/>
                <a:ea typeface="ˎ̥"/>
              </a:rPr>
              <a:t>B</a:t>
            </a:r>
            <a:r>
              <a:rPr lang="zh-CN" altLang="en-US" sz="2400" b="1" dirty="0">
                <a:solidFill>
                  <a:srgbClr val="CC3300"/>
                </a:solidFill>
                <a:latin typeface="Times New Roman" panose="02020603050405020304" pitchFamily="18" charset="0"/>
              </a:rPr>
              <a:t>和</a:t>
            </a:r>
            <a:r>
              <a:rPr lang="en-US" altLang="zh-CN" sz="2400" b="1">
                <a:solidFill>
                  <a:srgbClr val="CC3300"/>
                </a:solidFill>
                <a:latin typeface="Times New Roman" panose="02020603050405020304" pitchFamily="18" charset="0"/>
                <a:ea typeface="ˎ̥"/>
              </a:rPr>
              <a:t>C-</a:t>
            </a:r>
            <a:r>
              <a:rPr lang="en-US" altLang="zh-CN" sz="2400">
                <a:solidFill>
                  <a:srgbClr val="CC3300"/>
                </a:solidFill>
                <a:latin typeface="Times New Roman" panose="02020603050405020304" pitchFamily="18" charset="0"/>
                <a:ea typeface="ˎ̥"/>
              </a:rPr>
              <a:t>---</a:t>
            </a:r>
            <a:r>
              <a:rPr lang="zh-CN" altLang="en-US" sz="2400" dirty="0">
                <a:latin typeface="Times New Roman" panose="02020603050405020304" pitchFamily="18" charset="0"/>
              </a:rPr>
              <a:t>表示最低一位代码的两种不同取值</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a:t>
            </a:r>
            <a:br>
              <a:rPr lang="zh-CN" altLang="en-US" sz="2400" dirty="0">
                <a:latin typeface="Times New Roman" panose="02020603050405020304" pitchFamily="18" charset="0"/>
              </a:rPr>
            </a:br>
            <a:r>
              <a:rPr lang="zh-CN" altLang="en-US" sz="2400" dirty="0">
                <a:latin typeface="Times New Roman" panose="02020603050405020304" pitchFamily="18" charset="0"/>
              </a:rPr>
              <a:t>　　</a:t>
            </a:r>
            <a:r>
              <a:rPr lang="zh-CN" altLang="en-US" sz="2400" b="1" dirty="0">
                <a:solidFill>
                  <a:srgbClr val="CC3300"/>
                </a:solidFill>
                <a:latin typeface="Times New Roman" panose="02020603050405020304" pitchFamily="18" charset="0"/>
              </a:rPr>
              <a:t>状态</a:t>
            </a:r>
            <a:r>
              <a:rPr lang="en-US" altLang="zh-CN" sz="2400" b="1">
                <a:solidFill>
                  <a:srgbClr val="CC3300"/>
                </a:solidFill>
                <a:latin typeface="Times New Roman" panose="02020603050405020304" pitchFamily="18" charset="0"/>
                <a:ea typeface="ˎ̥"/>
              </a:rPr>
              <a:t>D</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E</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F</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G-</a:t>
            </a:r>
            <a:r>
              <a:rPr lang="en-US" altLang="zh-CN" sz="2400">
                <a:solidFill>
                  <a:srgbClr val="CC3300"/>
                </a:solidFill>
                <a:latin typeface="Times New Roman" panose="02020603050405020304" pitchFamily="18" charset="0"/>
                <a:ea typeface="ˎ̥"/>
              </a:rPr>
              <a:t>---</a:t>
            </a:r>
            <a:r>
              <a:rPr lang="zh-CN" altLang="en-US" sz="2400" dirty="0">
                <a:latin typeface="Times New Roman" panose="02020603050405020304" pitchFamily="18" charset="0"/>
              </a:rPr>
              <a:t>表示低两位的码的四种不同取值</a:t>
            </a:r>
            <a:r>
              <a:rPr lang="en-US" altLang="zh-CN" sz="2400">
                <a:latin typeface="Times New Roman" panose="02020603050405020304" pitchFamily="18" charset="0"/>
                <a:ea typeface="ˎ̥"/>
              </a:rPr>
              <a:t>00~11</a:t>
            </a:r>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b="1" dirty="0">
                <a:solidFill>
                  <a:srgbClr val="CC3300"/>
                </a:solidFill>
                <a:latin typeface="Times New Roman" panose="02020603050405020304" pitchFamily="18" charset="0"/>
              </a:rPr>
              <a:t>状态</a:t>
            </a:r>
            <a:r>
              <a:rPr lang="en-US" altLang="zh-CN" sz="2400" b="1">
                <a:solidFill>
                  <a:srgbClr val="CC3300"/>
                </a:solidFill>
                <a:latin typeface="Times New Roman" panose="02020603050405020304" pitchFamily="18" charset="0"/>
                <a:ea typeface="ˎ̥"/>
              </a:rPr>
              <a:t>H</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I</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J</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K</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L</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M</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N</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P</a:t>
            </a:r>
            <a:r>
              <a:rPr lang="en-US" altLang="zh-CN" sz="2400">
                <a:solidFill>
                  <a:srgbClr val="CC3300"/>
                </a:solidFill>
                <a:latin typeface="Times New Roman" panose="02020603050405020304" pitchFamily="18" charset="0"/>
                <a:ea typeface="ˎ̥"/>
              </a:rPr>
              <a:t>---</a:t>
            </a:r>
            <a:r>
              <a:rPr lang="zh-CN" altLang="en-US" sz="2400" dirty="0">
                <a:latin typeface="Times New Roman" panose="02020603050405020304" pitchFamily="18" charset="0"/>
              </a:rPr>
              <a:t>表示低三位代码的八种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取值</a:t>
            </a:r>
            <a:r>
              <a:rPr lang="en-US" altLang="zh-CN" sz="2400">
                <a:latin typeface="Times New Roman" panose="02020603050405020304" pitchFamily="18" charset="0"/>
                <a:ea typeface="ˎ̥"/>
              </a:rPr>
              <a:t>000~111</a:t>
            </a:r>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当</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输入的第四位代码到来时，即可对输入代码进行判断，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若出现非法数字，电路的输出为</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，否则为</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，并返回到起始状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态</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linds(horizontal)">
                                      <p:cBhvr>
                                        <p:cTn id="7" dur="500"/>
                                        <p:tgtEl>
                                          <p:spTgt spid="73732"/>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3731"/>
                                        </p:tgtEl>
                                        <p:attrNameLst>
                                          <p:attrName>style.visibility</p:attrName>
                                        </p:attrNameLst>
                                      </p:cBhvr>
                                      <p:to>
                                        <p:strVal val="visible"/>
                                      </p:to>
                                    </p:set>
                                    <p:animEffect transition="in" filter="blinds(vertical)">
                                      <p:cBhvr>
                                        <p:cTn id="12" dur="500"/>
                                        <p:tgtEl>
                                          <p:spTgt spid="7373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3730"/>
                                        </p:tgtEl>
                                        <p:attrNameLst>
                                          <p:attrName>style.visibility</p:attrName>
                                        </p:attrNameLst>
                                      </p:cBhvr>
                                      <p:to>
                                        <p:strVal val="visible"/>
                                      </p:to>
                                    </p:set>
                                    <p:animEffect transition="in" filter="box(out)">
                                      <p:cBhvr>
                                        <p:cTn id="17" dur="500"/>
                                        <p:tgtEl>
                                          <p:spTgt spid="73730"/>
                                        </p:tgtEl>
                                      </p:cBhvr>
                                    </p:animEffect>
                                  </p:childTnLst>
                                  <p:subTnLst>
                                    <p:audio>
                                      <p:cMediaNode>
                                        <p:cTn display="0" masterRel="sameClick">
                                          <p:stCondLst>
                                            <p:cond evt="begin" delay="0">
                                              <p:tn val="15"/>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p:bldP spid="73731" grpId="0"/>
      <p:bldP spid="737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2716" name="组合 72715"/>
          <p:cNvGrpSpPr/>
          <p:nvPr/>
        </p:nvGrpSpPr>
        <p:grpSpPr>
          <a:xfrm>
            <a:off x="6350" y="6350"/>
            <a:ext cx="9132888" cy="6845300"/>
            <a:chOff x="0" y="1"/>
            <a:chExt cx="5753" cy="4312"/>
          </a:xfrm>
        </p:grpSpPr>
        <p:sp>
          <p:nvSpPr>
            <p:cNvPr id="72718" name="任意多边形 72717"/>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72717" name="任意多边形 72716"/>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72714" name="矩形 72713"/>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72713" name="图片 72712"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72712" name="图片 72711"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72711" name="图片 72710"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72709" name="矩形 72708"/>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72708" name="文本框 72707"/>
          <p:cNvSpPr txBox="1"/>
          <p:nvPr/>
        </p:nvSpPr>
        <p:spPr>
          <a:xfrm>
            <a:off x="920750" y="919163"/>
            <a:ext cx="6889750" cy="457200"/>
          </a:xfrm>
          <a:prstGeom prst="rect">
            <a:avLst/>
          </a:prstGeom>
          <a:noFill/>
          <a:ln w="28575">
            <a:noFill/>
          </a:ln>
        </p:spPr>
        <p:txBody>
          <a:bodyPr wrap="none" anchor="t">
            <a:spAutoFit/>
          </a:bodyPr>
          <a:p>
            <a:r>
              <a:rPr lang="zh-CN" altLang="en-US" sz="2400" dirty="0">
                <a:latin typeface="Times New Roman" panose="02020603050405020304" pitchFamily="18" charset="0"/>
              </a:rPr>
              <a:t>根据以上分析，可以得到下图所示的原始状态图。</a:t>
            </a:r>
            <a:endParaRPr lang="zh-CN" altLang="en-US" dirty="0">
              <a:latin typeface="Arial" panose="020B0604020202020204" pitchFamily="34" charset="0"/>
            </a:endParaRPr>
          </a:p>
        </p:txBody>
      </p:sp>
      <p:pic>
        <p:nvPicPr>
          <p:cNvPr id="72707" name="图片 72706" descr="TU5-20"/>
          <p:cNvPicPr>
            <a:picLocks noChangeAspect="1"/>
          </p:cNvPicPr>
          <p:nvPr/>
        </p:nvPicPr>
        <p:blipFill>
          <a:blip r:embed="rId4">
            <a:lum bright="-100000"/>
          </a:blip>
          <a:stretch>
            <a:fillRect/>
          </a:stretch>
        </p:blipFill>
        <p:spPr>
          <a:xfrm>
            <a:off x="1641475" y="1528763"/>
            <a:ext cx="5908675" cy="3675062"/>
          </a:xfrm>
          <a:prstGeom prst="rect">
            <a:avLst/>
          </a:prstGeom>
          <a:noFill/>
          <a:ln w="9525">
            <a:noFill/>
          </a:ln>
        </p:spPr>
      </p:pic>
      <p:sp>
        <p:nvSpPr>
          <p:cNvPr id="72706" name="文本框 72705"/>
          <p:cNvSpPr txBox="1"/>
          <p:nvPr/>
        </p:nvSpPr>
        <p:spPr>
          <a:xfrm>
            <a:off x="311150" y="5491163"/>
            <a:ext cx="8474075" cy="822325"/>
          </a:xfrm>
          <a:prstGeom prst="rect">
            <a:avLst/>
          </a:prstGeom>
          <a:noFill/>
          <a:ln w="28575">
            <a:noFill/>
          </a:ln>
        </p:spPr>
        <p:txBody>
          <a:bodyPr>
            <a:spAutoFit/>
          </a:bodyPr>
          <a:p>
            <a:r>
              <a:rPr lang="zh-CN" altLang="en-US" sz="2400" dirty="0">
                <a:latin typeface="Times New Roman" panose="02020603050405020304" pitchFamily="18" charset="0"/>
              </a:rPr>
              <a:t>　　</a:t>
            </a:r>
            <a:r>
              <a:rPr lang="zh-CN" altLang="en-US" sz="2400" b="1" dirty="0">
                <a:latin typeface="Times New Roman" panose="02020603050405020304" pitchFamily="18" charset="0"/>
              </a:rPr>
              <a:t>注意：</a:t>
            </a:r>
            <a:r>
              <a:rPr lang="zh-CN" altLang="en-US" sz="2400" dirty="0">
                <a:latin typeface="Times New Roman" panose="02020603050405020304" pitchFamily="18" charset="0"/>
              </a:rPr>
              <a:t>图中，当</a:t>
            </a:r>
            <a:r>
              <a:rPr lang="en-US" altLang="zh-CN" sz="2400">
                <a:latin typeface="Times New Roman" panose="02020603050405020304" pitchFamily="18" charset="0"/>
                <a:ea typeface="ˎ̥"/>
              </a:rPr>
              <a:t>4</a:t>
            </a:r>
            <a:r>
              <a:rPr lang="zh-CN" altLang="en-US" sz="2400" dirty="0">
                <a:latin typeface="Times New Roman" panose="02020603050405020304" pitchFamily="18" charset="0"/>
              </a:rPr>
              <a:t>位代码检测完后，应转向初始状态</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，以便检查下一组代码。</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slide(fromBottom)">
                                      <p:cBhvr>
                                        <p:cTn id="7" dur="500"/>
                                        <p:tgtEl>
                                          <p:spTgt spid="72708"/>
                                        </p:tgtEl>
                                      </p:cBhvr>
                                    </p:animEffec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2707"/>
                                        </p:tgtEl>
                                        <p:attrNameLst>
                                          <p:attrName>style.visibility</p:attrName>
                                        </p:attrNameLst>
                                      </p:cBhvr>
                                      <p:to>
                                        <p:strVal val="visible"/>
                                      </p:to>
                                    </p:set>
                                    <p:animEffect transition="in" filter="dissolve">
                                      <p:cBhvr>
                                        <p:cTn id="11" dur="500"/>
                                        <p:tgtEl>
                                          <p:spTgt spid="72707"/>
                                        </p:tgtEl>
                                      </p:cBhvr>
                                    </p:animEffect>
                                  </p:childTnLst>
                                  <p:subTnLst>
                                    <p:audio>
                                      <p:cMediaNode>
                                        <p:cTn display="0" masterRel="sameClick">
                                          <p:stCondLst>
                                            <p:cond evt="begin" delay="0">
                                              <p:tn val="9"/>
                                            </p:cond>
                                          </p:stCondLst>
                                          <p:endCondLst>
                                            <p:cond evt="onStopAudio" delay="0">
                                              <p:tgtEl>
                                                <p:sldTgt/>
                                              </p:tgtEl>
                                            </p:cond>
                                          </p:endCondLst>
                                        </p:cTn>
                                        <p:tgtEl>
                                          <p:sndTgt r:embed="rId6" name="chimes.wav"/>
                                        </p:tgtEl>
                                      </p:cMediaNode>
                                    </p:audio>
                                  </p:sub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72706"/>
                                        </p:tgtEl>
                                        <p:attrNameLst>
                                          <p:attrName>style.visibility</p:attrName>
                                        </p:attrNameLst>
                                      </p:cBhvr>
                                      <p:to>
                                        <p:strVal val="visible"/>
                                      </p:to>
                                    </p:set>
                                    <p:animEffect transition="in" filter="slide(fromBottom)">
                                      <p:cBhvr>
                                        <p:cTn id="15" dur="5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P spid="7270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692" name="组合 71691"/>
          <p:cNvGrpSpPr/>
          <p:nvPr/>
        </p:nvGrpSpPr>
        <p:grpSpPr>
          <a:xfrm>
            <a:off x="6350" y="6350"/>
            <a:ext cx="9132888" cy="6845300"/>
            <a:chOff x="0" y="1"/>
            <a:chExt cx="5753" cy="4312"/>
          </a:xfrm>
        </p:grpSpPr>
        <p:sp>
          <p:nvSpPr>
            <p:cNvPr id="71694" name="任意多边形 71693"/>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71693" name="任意多边形 71692"/>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71690" name="矩形 71689"/>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71689" name="图片 71688"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71688" name="图片 71687"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71687" name="图片 71686"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71685" name="矩形 71684"/>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71684" name="文本框 71683"/>
          <p:cNvSpPr txBox="1"/>
          <p:nvPr/>
        </p:nvSpPr>
        <p:spPr>
          <a:xfrm>
            <a:off x="463550" y="669925"/>
            <a:ext cx="6889750" cy="457200"/>
          </a:xfrm>
          <a:prstGeom prst="rect">
            <a:avLst/>
          </a:prstGeom>
          <a:noFill/>
          <a:ln w="28575">
            <a:noFill/>
          </a:ln>
        </p:spPr>
        <p:txBody>
          <a:bodyPr wrap="none" anchor="t">
            <a:spAutoFit/>
          </a:bodyPr>
          <a:p>
            <a:r>
              <a:rPr lang="zh-CN" altLang="en-US" sz="2400" dirty="0">
                <a:latin typeface="Times New Roman" panose="02020603050405020304" pitchFamily="18" charset="0"/>
              </a:rPr>
              <a:t>　由原始状态图转换后的原始状态表如下表所示。</a:t>
            </a:r>
            <a:endParaRPr lang="zh-CN" altLang="en-US" dirty="0">
              <a:latin typeface="Arial" panose="020B0604020202020204" pitchFamily="34" charset="0"/>
            </a:endParaRPr>
          </a:p>
        </p:txBody>
      </p:sp>
      <p:sp>
        <p:nvSpPr>
          <p:cNvPr id="71683" name="文本框 71682"/>
          <p:cNvSpPr txBox="1"/>
          <p:nvPr/>
        </p:nvSpPr>
        <p:spPr>
          <a:xfrm>
            <a:off x="615950" y="5033963"/>
            <a:ext cx="8245475" cy="1552575"/>
          </a:xfrm>
          <a:prstGeom prst="rect">
            <a:avLst/>
          </a:prstGeom>
          <a:noFill/>
          <a:ln w="28575">
            <a:noFill/>
          </a:ln>
        </p:spPr>
        <p:txBody>
          <a:bodyPr>
            <a:spAutoFit/>
          </a:bodyPr>
          <a:p>
            <a:r>
              <a:rPr lang="zh-CN" altLang="en-US" sz="2400" b="1" dirty="0">
                <a:solidFill>
                  <a:schemeClr val="tx2"/>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思考</a:t>
            </a:r>
            <a:r>
              <a:rPr lang="en-US" altLang="zh-CN" sz="2400" b="1">
                <a:solidFill>
                  <a:srgbClr val="CC3300"/>
                </a:solidFill>
                <a:latin typeface="Times New Roman" panose="02020603050405020304" pitchFamily="18" charset="0"/>
                <a:ea typeface="ˎ̥"/>
              </a:rPr>
              <a:t>: </a:t>
            </a:r>
            <a:endParaRPr lang="en-US" altLang="zh-CN" sz="2400">
              <a:latin typeface="Times New Roman" panose="02020603050405020304" pitchFamily="18" charset="0"/>
              <a:ea typeface="ˎ̥"/>
            </a:endParaRPr>
          </a:p>
          <a:p>
            <a:r>
              <a:rPr lang="zh-CN" altLang="en-US" sz="2400" b="1"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1.</a:t>
            </a:r>
            <a:r>
              <a:rPr lang="zh-CN" altLang="en-US" sz="2400" dirty="0">
                <a:solidFill>
                  <a:srgbClr val="CC3300"/>
                </a:solidFill>
                <a:latin typeface="Times New Roman" panose="02020603050405020304" pitchFamily="18" charset="0"/>
              </a:rPr>
              <a:t>代码检测器与序列检测器的主要区别是什吗？</a:t>
            </a:r>
            <a:r>
              <a:rPr lang="zh-CN" altLang="en-US" sz="2400" b="1" dirty="0">
                <a:solidFill>
                  <a:srgbClr val="CC3300"/>
                </a:solidFill>
                <a:latin typeface="Times New Roman" panose="02020603050405020304" pitchFamily="18" charset="0"/>
              </a:rPr>
              <a:t> </a:t>
            </a:r>
            <a:endParaRPr lang="zh-CN" altLang="en-US" sz="2400" b="1" dirty="0">
              <a:solidFill>
                <a:srgbClr val="CC3300"/>
              </a:solidFill>
              <a:latin typeface="Times New Roman" panose="02020603050405020304" pitchFamily="18" charset="0"/>
            </a:endParaRPr>
          </a:p>
          <a:p>
            <a:r>
              <a:rPr lang="zh-CN" altLang="en-US" sz="2400" b="1"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2. </a:t>
            </a:r>
            <a:r>
              <a:rPr lang="zh-CN" altLang="en-US" sz="2400" dirty="0">
                <a:solidFill>
                  <a:srgbClr val="CC3300"/>
                </a:solidFill>
                <a:latin typeface="Times New Roman" panose="02020603050405020304" pitchFamily="18" charset="0"/>
              </a:rPr>
              <a:t>若将该代码检测器设计成</a:t>
            </a:r>
            <a:r>
              <a:rPr lang="en-US" altLang="zh-CN" sz="2400">
                <a:solidFill>
                  <a:srgbClr val="CC3300"/>
                </a:solidFill>
                <a:latin typeface="Times New Roman" panose="02020603050405020304" pitchFamily="18" charset="0"/>
                <a:ea typeface="ˎ̥"/>
              </a:rPr>
              <a:t>Moore</a:t>
            </a:r>
            <a:r>
              <a:rPr lang="zh-CN" altLang="en-US" sz="2400" dirty="0">
                <a:solidFill>
                  <a:srgbClr val="CC3300"/>
                </a:solidFill>
                <a:latin typeface="Times New Roman" panose="02020603050405020304" pitchFamily="18" charset="0"/>
              </a:rPr>
              <a:t>型同步时序电路</a:t>
            </a:r>
            <a:r>
              <a:rPr lang="en-US" altLang="zh-CN" sz="2400">
                <a:solidFill>
                  <a:srgbClr val="CC3300"/>
                </a:solidFill>
                <a:latin typeface="Times New Roman" panose="02020603050405020304" pitchFamily="18" charset="0"/>
                <a:ea typeface="ˎ̥"/>
              </a:rPr>
              <a:t>,</a:t>
            </a:r>
            <a:r>
              <a:rPr lang="zh-CN" altLang="en-US" sz="2400" dirty="0">
                <a:solidFill>
                  <a:srgbClr val="CC3300"/>
                </a:solidFill>
                <a:latin typeface="Times New Roman" panose="02020603050405020304" pitchFamily="18" charset="0"/>
              </a:rPr>
              <a:t>该如何建立原始状态图？需增加几个状态？</a:t>
            </a:r>
            <a:endParaRPr lang="zh-CN" altLang="en-US" dirty="0">
              <a:latin typeface="Arial" panose="020B0604020202020204" pitchFamily="34" charset="0"/>
            </a:endParaRPr>
          </a:p>
        </p:txBody>
      </p:sp>
      <p:pic>
        <p:nvPicPr>
          <p:cNvPr id="71682" name="图片 71681" descr="BIAO5-12c"/>
          <p:cNvPicPr>
            <a:picLocks noChangeAspect="1"/>
          </p:cNvPicPr>
          <p:nvPr/>
        </p:nvPicPr>
        <p:blipFill>
          <a:blip r:embed="rId4">
            <a:lum bright="-100000"/>
          </a:blip>
          <a:stretch>
            <a:fillRect/>
          </a:stretch>
        </p:blipFill>
        <p:spPr>
          <a:xfrm>
            <a:off x="1835150" y="1147763"/>
            <a:ext cx="5867400" cy="3933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slide(fromBottom)">
                                      <p:cBhvr>
                                        <p:cTn id="7" dur="500"/>
                                        <p:tgtEl>
                                          <p:spTgt spid="71684"/>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71682"/>
                                        </p:tgtEl>
                                        <p:attrNameLst>
                                          <p:attrName>style.visibility</p:attrName>
                                        </p:attrNameLst>
                                      </p:cBhvr>
                                      <p:to>
                                        <p:strVal val="visible"/>
                                      </p:to>
                                    </p:set>
                                    <p:animEffect transition="in" filter="checkerboard(across)">
                                      <p:cBhvr>
                                        <p:cTn id="11" dur="500"/>
                                        <p:tgtEl>
                                          <p:spTgt spid="71682"/>
                                        </p:tgtEl>
                                      </p:cBhvr>
                                    </p:animEffect>
                                  </p:childTnLst>
                                  <p:subTnLst>
                                    <p:audio>
                                      <p:cMediaNode>
                                        <p:cTn display="0" masterRel="sameClick">
                                          <p:stCondLst>
                                            <p:cond evt="begin" delay="0">
                                              <p:tn val="9"/>
                                            </p:cond>
                                          </p:stCondLst>
                                          <p:endCondLst>
                                            <p:cond evt="onStopAudio" delay="0">
                                              <p:tgtEl>
                                                <p:sldTgt/>
                                              </p:tgtEl>
                                            </p:cond>
                                          </p:endCondLst>
                                        </p:cTn>
                                        <p:tgtEl>
                                          <p:sndTgt r:embed="rId5" name="chimes.wav"/>
                                        </p:tgtEl>
                                      </p:cMediaNode>
                                    </p:audio>
                                  </p:sub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1683"/>
                                        </p:tgtEl>
                                        <p:attrNameLst>
                                          <p:attrName>style.visibility</p:attrName>
                                        </p:attrNameLst>
                                      </p:cBhvr>
                                      <p:to>
                                        <p:strVal val="visible"/>
                                      </p:to>
                                    </p:set>
                                    <p:anim calcmode="lin" valueType="num">
                                      <p:cBhvr additive="base">
                                        <p:cTn id="16" dur="500" fill="hold"/>
                                        <p:tgtEl>
                                          <p:spTgt spid="71683"/>
                                        </p:tgtEl>
                                        <p:attrNameLst>
                                          <p:attrName>ppt_x</p:attrName>
                                        </p:attrNameLst>
                                      </p:cBhvr>
                                      <p:tavLst>
                                        <p:tav tm="0">
                                          <p:val>
                                            <p:strVal val="#ppt_x"/>
                                          </p:val>
                                        </p:tav>
                                        <p:tav tm="100000">
                                          <p:val>
                                            <p:strVal val="#ppt_x"/>
                                          </p:val>
                                        </p:tav>
                                      </p:tavLst>
                                    </p:anim>
                                    <p:anim calcmode="lin" valueType="num">
                                      <p:cBhvr additive="base">
                                        <p:cTn id="17" dur="500" fill="hold"/>
                                        <p:tgtEl>
                                          <p:spTgt spid="71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P spid="716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6747" name="组合 116746"/>
          <p:cNvGrpSpPr/>
          <p:nvPr/>
        </p:nvGrpSpPr>
        <p:grpSpPr>
          <a:xfrm>
            <a:off x="6350" y="6350"/>
            <a:ext cx="9132888" cy="6845300"/>
            <a:chOff x="0" y="1"/>
            <a:chExt cx="5753" cy="4312"/>
          </a:xfrm>
        </p:grpSpPr>
        <p:sp>
          <p:nvSpPr>
            <p:cNvPr id="116749" name="任意多边形 116748"/>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16748" name="任意多边形 116747"/>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16745" name="矩形 116744"/>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16744" name="图片 116743"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16743" name="图片 116742"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16742" name="图片 116741"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16740" name="矩形 116739"/>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00"/>
                </a:solidFill>
                <a:latin typeface="宋体" panose="02010600030101010101" pitchFamily="2" charset="-122"/>
              </a:rPr>
              <a:t>第五章	同步时序逻辑电路</a:t>
            </a:r>
            <a:endParaRPr lang="zh-CN" altLang="en-US" dirty="0"/>
          </a:p>
        </p:txBody>
      </p:sp>
      <p:sp>
        <p:nvSpPr>
          <p:cNvPr id="116739" name="文本框 116738"/>
          <p:cNvSpPr txBox="1"/>
          <p:nvPr/>
        </p:nvSpPr>
        <p:spPr>
          <a:xfrm>
            <a:off x="463550" y="1223963"/>
            <a:ext cx="8001000" cy="1096962"/>
          </a:xfrm>
          <a:prstGeom prst="rect">
            <a:avLst/>
          </a:prstGeom>
          <a:noFill/>
          <a:ln w="9525">
            <a:noFill/>
          </a:ln>
        </p:spPr>
        <p:txBody>
          <a:bodyPr>
            <a:spAutoFit/>
          </a:bodyPr>
          <a:p>
            <a:r>
              <a:rPr lang="zh-CN" altLang="en-US" sz="2400" dirty="0">
                <a:latin typeface="Times New Roman" panose="02020603050405020304" pitchFamily="18" charset="0"/>
              </a:rPr>
              <a:t>　　时序逻辑电路的状态</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a:t>
            </a:r>
            <a:r>
              <a:rPr lang="en-US" altLang="zh-CN" sz="2400" err="1">
                <a:latin typeface="Times New Roman" panose="02020603050405020304" pitchFamily="18" charset="0"/>
                <a:ea typeface="ˎ̥"/>
              </a:rPr>
              <a:t>y</a:t>
            </a:r>
            <a:r>
              <a:rPr lang="en-US" altLang="zh-CN" sz="2400" baseline="-25000" err="1">
                <a:latin typeface="Times New Roman" panose="02020603050405020304" pitchFamily="18" charset="0"/>
                <a:ea typeface="ˎ̥"/>
              </a:rPr>
              <a:t>s</a:t>
            </a:r>
            <a:r>
              <a:rPr lang="zh-CN" altLang="en-US" sz="2400" dirty="0">
                <a:latin typeface="Times New Roman" panose="02020603050405020304" pitchFamily="18" charset="0"/>
              </a:rPr>
              <a:t>是存储电路对过去输入信号记忆的结果，它随着外部信号的作用而变化。</a:t>
            </a:r>
            <a:br>
              <a:rPr lang="zh-CN" altLang="en-US" sz="2400" dirty="0">
                <a:latin typeface="Times New Roman" panose="02020603050405020304" pitchFamily="18" charset="0"/>
              </a:rPr>
            </a:br>
            <a:endParaRPr lang="zh-CN" altLang="en-US" dirty="0">
              <a:latin typeface="Arial" panose="020B0604020202020204" pitchFamily="34" charset="0"/>
            </a:endParaRPr>
          </a:p>
        </p:txBody>
      </p:sp>
      <p:sp>
        <p:nvSpPr>
          <p:cNvPr id="116738" name="文本框 116737"/>
          <p:cNvSpPr txBox="1"/>
          <p:nvPr/>
        </p:nvSpPr>
        <p:spPr>
          <a:xfrm>
            <a:off x="615950" y="2747963"/>
            <a:ext cx="7848600" cy="1917700"/>
          </a:xfrm>
          <a:prstGeom prst="rect">
            <a:avLst/>
          </a:prstGeom>
          <a:noFill/>
          <a:ln w="28575">
            <a:noFill/>
          </a:ln>
        </p:spPr>
        <p:txBody>
          <a:bodyPr>
            <a:spAutoFit/>
          </a:bodyPr>
          <a:p>
            <a:pPr>
              <a:spcBef>
                <a:spcPct val="50000"/>
              </a:spcBef>
            </a:pPr>
            <a:r>
              <a:rPr lang="zh-CN" altLang="en-US" sz="2400" b="1" dirty="0">
                <a:solidFill>
                  <a:srgbClr val="CC3300"/>
                </a:solidFill>
                <a:latin typeface="Times New Roman" panose="02020603050405020304" pitchFamily="18" charset="0"/>
              </a:rPr>
              <a:t>　　次态与现态的概念</a:t>
            </a:r>
            <a:r>
              <a:rPr lang="en-US" altLang="zh-CN" sz="2400" b="1">
                <a:solidFill>
                  <a:srgbClr val="CC3300"/>
                </a:solidFill>
                <a:latin typeface="Times New Roman" panose="02020603050405020304" pitchFamily="18" charset="0"/>
                <a:ea typeface="ˎ̥"/>
              </a:rPr>
              <a:t>: </a:t>
            </a:r>
            <a:endParaRPr lang="en-US" altLang="zh-CN" sz="2400">
              <a:latin typeface="Times New Roman" panose="02020603050405020304" pitchFamily="18" charset="0"/>
              <a:ea typeface="ˎ̥"/>
            </a:endParaRPr>
          </a:p>
          <a:p>
            <a:pPr algn="just"/>
            <a:r>
              <a:rPr lang="zh-CN" altLang="en-US" sz="2400" dirty="0">
                <a:latin typeface="Times New Roman" panose="02020603050405020304" pitchFamily="18" charset="0"/>
              </a:rPr>
              <a:t>　　在对电路功能进行研究时，通常将某一时刻的状态称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为</a:t>
            </a:r>
            <a:r>
              <a:rPr lang="zh-CN" altLang="en-US" sz="2400" b="1" dirty="0">
                <a:solidFill>
                  <a:srgbClr val="CC3300"/>
                </a:solidFill>
                <a:latin typeface="Times New Roman" panose="02020603050405020304" pitchFamily="18" charset="0"/>
                <a:ea typeface="ˎ̥"/>
              </a:rPr>
              <a:t>“</a:t>
            </a:r>
            <a:r>
              <a:rPr lang="zh-CN" altLang="en-US" sz="2400" b="1" dirty="0">
                <a:solidFill>
                  <a:srgbClr val="CC3300"/>
                </a:solidFill>
                <a:latin typeface="Times New Roman" panose="02020603050405020304" pitchFamily="18" charset="0"/>
              </a:rPr>
              <a:t>现态</a:t>
            </a:r>
            <a:r>
              <a:rPr lang="zh-CN" altLang="en-US" sz="2400" b="1" dirty="0">
                <a:solidFill>
                  <a:srgbClr val="CC3300"/>
                </a:solidFill>
                <a:latin typeface="Times New Roman" panose="02020603050405020304" pitchFamily="18" charset="0"/>
                <a:ea typeface="ˎ̥"/>
              </a:rPr>
              <a:t>”</a:t>
            </a:r>
            <a:r>
              <a:rPr lang="zh-CN" altLang="en-US" sz="2400" dirty="0">
                <a:solidFill>
                  <a:srgbClr val="CC3300"/>
                </a:solidFill>
                <a:latin typeface="Times New Roman" panose="02020603050405020304" pitchFamily="18" charset="0"/>
              </a:rPr>
              <a:t>，</a:t>
            </a:r>
            <a:r>
              <a:rPr lang="zh-CN" altLang="en-US" sz="2400" b="1" dirty="0">
                <a:solidFill>
                  <a:srgbClr val="CC3300"/>
                </a:solidFill>
                <a:latin typeface="Times New Roman" panose="02020603050405020304" pitchFamily="18" charset="0"/>
              </a:rPr>
              <a:t>记作</a:t>
            </a:r>
            <a:r>
              <a:rPr lang="en-US" altLang="zh-CN" sz="2400" b="1" err="1">
                <a:solidFill>
                  <a:srgbClr val="CC3300"/>
                </a:solidFill>
                <a:latin typeface="Times New Roman" panose="02020603050405020304" pitchFamily="18" charset="0"/>
                <a:ea typeface="ˎ̥"/>
              </a:rPr>
              <a:t>y</a:t>
            </a:r>
            <a:r>
              <a:rPr lang="en-US" altLang="zh-CN" sz="2400" b="1" baseline="30000" err="1">
                <a:solidFill>
                  <a:srgbClr val="CC3300"/>
                </a:solidFill>
                <a:latin typeface="Times New Roman" panose="02020603050405020304" pitchFamily="18" charset="0"/>
                <a:ea typeface="ˎ̥"/>
              </a:rPr>
              <a:t>n</a:t>
            </a:r>
            <a:r>
              <a:rPr lang="zh-CN" altLang="en-US" sz="2400" b="1" dirty="0">
                <a:solidFill>
                  <a:srgbClr val="CC3300"/>
                </a:solidFill>
                <a:latin typeface="Times New Roman" panose="02020603050405020304" pitchFamily="18" charset="0"/>
              </a:rPr>
              <a:t>，简记为</a:t>
            </a:r>
            <a:r>
              <a:rPr lang="zh-CN" altLang="en-US" sz="2400" b="1" dirty="0">
                <a:solidFill>
                  <a:srgbClr val="CC3300"/>
                </a:solidFill>
                <a:latin typeface="Times New Roman" panose="02020603050405020304" pitchFamily="18" charset="0"/>
                <a:ea typeface="ˎ̥"/>
              </a:rPr>
              <a:t> </a:t>
            </a:r>
            <a:r>
              <a:rPr lang="en-US" altLang="zh-CN" sz="2400" b="1">
                <a:solidFill>
                  <a:srgbClr val="CC3300"/>
                </a:solidFill>
                <a:latin typeface="Times New Roman" panose="02020603050405020304" pitchFamily="18" charset="0"/>
                <a:ea typeface="ˎ̥"/>
              </a:rPr>
              <a:t>y</a:t>
            </a:r>
            <a:r>
              <a:rPr lang="zh-CN" altLang="en-US" sz="2400" dirty="0">
                <a:solidFill>
                  <a:srgbClr val="CC3300"/>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将在某一现态下，外部信号发生变化后到达的新的状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态称为</a:t>
            </a:r>
            <a:r>
              <a:rPr lang="zh-CN" altLang="en-US" sz="2400" dirty="0">
                <a:latin typeface="Times New Roman" panose="02020603050405020304" pitchFamily="18" charset="0"/>
                <a:ea typeface="ˎ̥"/>
              </a:rPr>
              <a:t> </a:t>
            </a:r>
            <a:r>
              <a:rPr lang="zh-CN" altLang="en-US" sz="2400" b="1" dirty="0">
                <a:solidFill>
                  <a:srgbClr val="CC3300"/>
                </a:solidFill>
                <a:latin typeface="Times New Roman" panose="02020603050405020304" pitchFamily="18" charset="0"/>
                <a:ea typeface="ˎ̥"/>
              </a:rPr>
              <a:t>“</a:t>
            </a:r>
            <a:r>
              <a:rPr lang="zh-CN" altLang="en-US" sz="2400" b="1" dirty="0">
                <a:solidFill>
                  <a:srgbClr val="CC3300"/>
                </a:solidFill>
                <a:latin typeface="Times New Roman" panose="02020603050405020304" pitchFamily="18" charset="0"/>
              </a:rPr>
              <a:t>次态</a:t>
            </a:r>
            <a:r>
              <a:rPr lang="zh-CN" altLang="en-US" sz="2400" b="1" dirty="0">
                <a:solidFill>
                  <a:srgbClr val="CC3300"/>
                </a:solidFill>
                <a:latin typeface="Times New Roman" panose="02020603050405020304" pitchFamily="18" charset="0"/>
                <a:ea typeface="ˎ̥"/>
              </a:rPr>
              <a:t>”</a:t>
            </a:r>
            <a:r>
              <a:rPr lang="zh-CN" altLang="en-US" sz="2400" b="1" dirty="0">
                <a:solidFill>
                  <a:srgbClr val="CC3300"/>
                </a:solidFill>
                <a:latin typeface="Times New Roman" panose="02020603050405020304" pitchFamily="18" charset="0"/>
              </a:rPr>
              <a:t>，记作</a:t>
            </a:r>
            <a:r>
              <a:rPr lang="zh-CN" altLang="en-US" sz="2400" b="1" dirty="0">
                <a:solidFill>
                  <a:srgbClr val="CC3300"/>
                </a:solidFill>
                <a:latin typeface="Times New Roman" panose="02020603050405020304" pitchFamily="18" charset="0"/>
                <a:ea typeface="ˎ̥"/>
              </a:rPr>
              <a:t> </a:t>
            </a:r>
            <a:r>
              <a:rPr lang="en-US" altLang="zh-CN" sz="2400" b="1">
                <a:solidFill>
                  <a:srgbClr val="CC3300"/>
                </a:solidFill>
                <a:latin typeface="Times New Roman" panose="02020603050405020304" pitchFamily="18" charset="0"/>
                <a:ea typeface="ˎ̥"/>
              </a:rPr>
              <a:t>y</a:t>
            </a:r>
            <a:r>
              <a:rPr lang="en-US" altLang="zh-CN" sz="2400" b="1" baseline="30000">
                <a:solidFill>
                  <a:srgbClr val="CC3300"/>
                </a:solidFill>
                <a:latin typeface="Times New Roman" panose="02020603050405020304" pitchFamily="18" charset="0"/>
                <a:ea typeface="ˎ̥"/>
              </a:rPr>
              <a:t>(n+1)</a:t>
            </a:r>
            <a:r>
              <a:rPr lang="en-US" altLang="zh-CN" sz="2400" baseline="30000">
                <a:solidFill>
                  <a:srgbClr val="CC3300"/>
                </a:solidFill>
                <a:latin typeface="Times New Roman" panose="02020603050405020304" pitchFamily="18" charset="0"/>
                <a:ea typeface="ˎ̥"/>
              </a:rPr>
              <a:t> </a:t>
            </a:r>
            <a:r>
              <a:rPr lang="zh-CN" altLang="en-US" sz="2400" dirty="0">
                <a:solidFill>
                  <a:srgbClr val="CC3300"/>
                </a:solidFill>
                <a:latin typeface="Times New Roman" panose="02020603050405020304" pitchFamily="18" charset="0"/>
              </a:rPr>
              <a:t>。</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animEffect transition="in" filter="blinds(vertical)">
                                      <p:cBhvr>
                                        <p:cTn id="7" dur="500"/>
                                        <p:tgtEl>
                                          <p:spTgt spid="116739"/>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6738"/>
                                        </p:tgtEl>
                                        <p:attrNameLst>
                                          <p:attrName>style.visibility</p:attrName>
                                        </p:attrNameLst>
                                      </p:cBhvr>
                                      <p:to>
                                        <p:strVal val="visible"/>
                                      </p:to>
                                    </p:set>
                                    <p:anim calcmode="lin" valueType="num">
                                      <p:cBhvr additive="base">
                                        <p:cTn id="12" dur="500" fill="hold"/>
                                        <p:tgtEl>
                                          <p:spTgt spid="116738"/>
                                        </p:tgtEl>
                                        <p:attrNameLst>
                                          <p:attrName>ppt_x</p:attrName>
                                        </p:attrNameLst>
                                      </p:cBhvr>
                                      <p:tavLst>
                                        <p:tav tm="0">
                                          <p:val>
                                            <p:strVal val="#ppt_x"/>
                                          </p:val>
                                        </p:tav>
                                        <p:tav tm="100000">
                                          <p:val>
                                            <p:strVal val="#ppt_x"/>
                                          </p:val>
                                        </p:tav>
                                      </p:tavLst>
                                    </p:anim>
                                    <p:anim calcmode="lin" valueType="num">
                                      <p:cBhvr additive="base">
                                        <p:cTn id="13" dur="500" fill="hold"/>
                                        <p:tgtEl>
                                          <p:spTgt spid="1167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p:bldP spid="11673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0666" name="组合 70665"/>
          <p:cNvGrpSpPr/>
          <p:nvPr/>
        </p:nvGrpSpPr>
        <p:grpSpPr>
          <a:xfrm>
            <a:off x="6350" y="6350"/>
            <a:ext cx="9132888" cy="6845300"/>
            <a:chOff x="0" y="1"/>
            <a:chExt cx="5753" cy="4312"/>
          </a:xfrm>
        </p:grpSpPr>
        <p:sp>
          <p:nvSpPr>
            <p:cNvPr id="70668" name="任意多边形 70667"/>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70667" name="任意多边形 70666"/>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70664" name="矩形 70663"/>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70663" name="图片 70662"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70662" name="图片 70661"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70661" name="图片 70660"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70659" name="矩形 70658"/>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70658" name="文本框 70657"/>
          <p:cNvSpPr txBox="1"/>
          <p:nvPr/>
        </p:nvSpPr>
        <p:spPr>
          <a:xfrm>
            <a:off x="234950" y="995363"/>
            <a:ext cx="8550275" cy="4911725"/>
          </a:xfrm>
          <a:prstGeom prst="rect">
            <a:avLst/>
          </a:prstGeom>
          <a:noFill/>
          <a:ln w="28575">
            <a:noFill/>
          </a:ln>
        </p:spPr>
        <p:txBody>
          <a:bodyPr>
            <a:spAutoFit/>
          </a:bodyPr>
          <a:p>
            <a:pPr>
              <a:lnSpc>
                <a:spcPct val="110000"/>
              </a:lnSpc>
            </a:pPr>
            <a:r>
              <a:rPr lang="zh-CN" altLang="en-US" sz="2400" dirty="0">
                <a:latin typeface="Times New Roman" panose="02020603050405020304" pitchFamily="18" charset="0"/>
              </a:rPr>
              <a:t>　　若将该代码检测器设计成</a:t>
            </a:r>
            <a:r>
              <a:rPr lang="en-US" altLang="zh-CN" sz="2400">
                <a:latin typeface="Times New Roman" panose="02020603050405020304" pitchFamily="18" charset="0"/>
                <a:ea typeface="ˎ̥"/>
              </a:rPr>
              <a:t>Moore</a:t>
            </a:r>
            <a:r>
              <a:rPr lang="zh-CN" altLang="en-US" sz="2400" dirty="0">
                <a:latin typeface="Times New Roman" panose="02020603050405020304" pitchFamily="18" charset="0"/>
              </a:rPr>
              <a:t>型同步时序电路，则电路输出只与状态相关。 </a:t>
            </a:r>
            <a:endParaRPr lang="zh-CN" altLang="en-US" sz="2400" dirty="0">
              <a:latin typeface="Times New Roman" panose="02020603050405020304" pitchFamily="18" charset="0"/>
              <a:ea typeface="ˎ̥"/>
            </a:endParaRPr>
          </a:p>
          <a:p>
            <a:pPr>
              <a:lnSpc>
                <a:spcPct val="110000"/>
              </a:lnSpc>
            </a:pPr>
            <a:r>
              <a:rPr lang="zh-CN" altLang="en-US" sz="2400" b="1" dirty="0">
                <a:solidFill>
                  <a:srgbClr val="000099"/>
                </a:solidFill>
                <a:latin typeface="Times New Roman" panose="02020603050405020304" pitchFamily="18" charset="0"/>
              </a:rPr>
              <a:t>令： </a:t>
            </a:r>
            <a:endParaRPr lang="zh-CN" altLang="en-US" sz="2400" dirty="0">
              <a:latin typeface="Times New Roman" panose="02020603050405020304" pitchFamily="18" charset="0"/>
              <a:ea typeface="ˎ̥"/>
            </a:endParaRPr>
          </a:p>
          <a:p>
            <a:pPr>
              <a:lnSpc>
                <a:spcPct val="110000"/>
              </a:lnSpc>
            </a:pPr>
            <a:r>
              <a:rPr lang="zh-CN" altLang="en-US" sz="2400" dirty="0">
                <a:latin typeface="Times New Roman" panose="02020603050405020304" pitchFamily="18" charset="0"/>
              </a:rPr>
              <a:t>　　</a:t>
            </a:r>
            <a:r>
              <a:rPr lang="zh-CN" altLang="en-US" sz="2400" dirty="0">
                <a:solidFill>
                  <a:srgbClr val="000099"/>
                </a:solidFill>
                <a:latin typeface="Times New Roman" panose="02020603050405020304" pitchFamily="18" charset="0"/>
              </a:rPr>
              <a:t>状态</a:t>
            </a:r>
            <a:r>
              <a:rPr lang="en-US" altLang="zh-CN" sz="2400">
                <a:solidFill>
                  <a:srgbClr val="000099"/>
                </a:solidFill>
                <a:latin typeface="Times New Roman" panose="02020603050405020304" pitchFamily="18" charset="0"/>
                <a:ea typeface="ˎ̥"/>
              </a:rPr>
              <a:t>A---</a:t>
            </a:r>
            <a:r>
              <a:rPr lang="zh-CN" altLang="en-US" sz="2400" dirty="0">
                <a:latin typeface="Times New Roman" panose="02020603050405020304" pitchFamily="18" charset="0"/>
              </a:rPr>
              <a:t>初始状态； </a:t>
            </a:r>
            <a:endParaRPr lang="zh-CN" altLang="en-US" sz="2400" dirty="0">
              <a:latin typeface="Times New Roman" panose="02020603050405020304" pitchFamily="18" charset="0"/>
              <a:ea typeface="ˎ̥"/>
            </a:endParaRPr>
          </a:p>
          <a:p>
            <a:pPr>
              <a:lnSpc>
                <a:spcPct val="110000"/>
              </a:lnSpc>
            </a:pPr>
            <a:r>
              <a:rPr lang="zh-CN" altLang="en-US" sz="2400" dirty="0">
                <a:latin typeface="Times New Roman" panose="02020603050405020304" pitchFamily="18" charset="0"/>
              </a:rPr>
              <a:t>　　</a:t>
            </a:r>
            <a:r>
              <a:rPr lang="zh-CN" altLang="en-US" sz="2400" dirty="0">
                <a:solidFill>
                  <a:srgbClr val="000099"/>
                </a:solidFill>
                <a:latin typeface="Times New Roman" panose="02020603050405020304" pitchFamily="18" charset="0"/>
              </a:rPr>
              <a:t>状态</a:t>
            </a:r>
            <a:r>
              <a:rPr lang="en-US" altLang="zh-CN" sz="2400">
                <a:solidFill>
                  <a:srgbClr val="000099"/>
                </a:solidFill>
                <a:latin typeface="Times New Roman" panose="02020603050405020304" pitchFamily="18" charset="0"/>
                <a:ea typeface="ˎ̥"/>
              </a:rPr>
              <a:t>B</a:t>
            </a:r>
            <a:r>
              <a:rPr lang="zh-CN" altLang="en-US" sz="2400" dirty="0">
                <a:solidFill>
                  <a:srgbClr val="000099"/>
                </a:solidFill>
                <a:latin typeface="Times New Roman" panose="02020603050405020304" pitchFamily="18" charset="0"/>
              </a:rPr>
              <a:t>和</a:t>
            </a:r>
            <a:r>
              <a:rPr lang="en-US" altLang="zh-CN" sz="2400">
                <a:solidFill>
                  <a:srgbClr val="000099"/>
                </a:solidFill>
                <a:latin typeface="Times New Roman" panose="02020603050405020304" pitchFamily="18" charset="0"/>
                <a:ea typeface="ˎ̥"/>
              </a:rPr>
              <a:t>C---</a:t>
            </a:r>
            <a:r>
              <a:rPr lang="zh-CN" altLang="en-US" sz="2400" dirty="0">
                <a:latin typeface="Times New Roman" panose="02020603050405020304" pitchFamily="18" charset="0"/>
              </a:rPr>
              <a:t>表示代码最低位的取值</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nSpc>
                <a:spcPct val="110000"/>
              </a:lnSpc>
            </a:pPr>
            <a:r>
              <a:rPr lang="zh-CN" altLang="en-US" sz="2400" dirty="0">
                <a:latin typeface="Times New Roman" panose="02020603050405020304" pitchFamily="18" charset="0"/>
              </a:rPr>
              <a:t>　　</a:t>
            </a:r>
            <a:r>
              <a:rPr lang="zh-CN" altLang="en-US" sz="2400" dirty="0">
                <a:solidFill>
                  <a:srgbClr val="000099"/>
                </a:solidFill>
                <a:latin typeface="Times New Roman" panose="02020603050405020304" pitchFamily="18" charset="0"/>
              </a:rPr>
              <a:t>状态</a:t>
            </a:r>
            <a:r>
              <a:rPr lang="en-US" altLang="zh-CN" sz="2400">
                <a:solidFill>
                  <a:srgbClr val="000099"/>
                </a:solidFill>
                <a:latin typeface="Times New Roman" panose="02020603050405020304" pitchFamily="18" charset="0"/>
                <a:ea typeface="ˎ̥"/>
              </a:rPr>
              <a:t>D</a:t>
            </a:r>
            <a:r>
              <a:rPr lang="zh-CN" altLang="en-US" sz="2400" dirty="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ea typeface="ˎ̥"/>
              </a:rPr>
              <a:t>E</a:t>
            </a:r>
            <a:r>
              <a:rPr lang="zh-CN" altLang="en-US" sz="2400" dirty="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ea typeface="ˎ̥"/>
              </a:rPr>
              <a:t>F</a:t>
            </a:r>
            <a:r>
              <a:rPr lang="zh-CN" altLang="en-US" sz="2400" dirty="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ea typeface="ˎ̥"/>
              </a:rPr>
              <a:t>G---</a:t>
            </a:r>
            <a:r>
              <a:rPr lang="zh-CN" altLang="en-US" sz="2400" dirty="0">
                <a:latin typeface="Times New Roman" panose="02020603050405020304" pitchFamily="18" charset="0"/>
              </a:rPr>
              <a:t>分别表示代码低二位的</a:t>
            </a:r>
            <a:r>
              <a:rPr lang="en-US" altLang="zh-CN" sz="2400">
                <a:latin typeface="Times New Roman" panose="02020603050405020304" pitchFamily="18" charset="0"/>
                <a:ea typeface="ˎ̥"/>
              </a:rPr>
              <a:t>4</a:t>
            </a:r>
            <a:r>
              <a:rPr lang="zh-CN" altLang="en-US" sz="2400" dirty="0">
                <a:latin typeface="Times New Roman" panose="02020603050405020304" pitchFamily="18" charset="0"/>
              </a:rPr>
              <a:t>种取值组合</a:t>
            </a:r>
            <a:r>
              <a:rPr lang="en-US" altLang="zh-CN" sz="2400">
                <a:latin typeface="Times New Roman" panose="02020603050405020304" pitchFamily="18" charset="0"/>
                <a:ea typeface="ˎ̥"/>
              </a:rPr>
              <a:t>00</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11</a:t>
            </a:r>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nSpc>
                <a:spcPct val="110000"/>
              </a:lnSpc>
            </a:pPr>
            <a:r>
              <a:rPr lang="zh-CN" altLang="en-US" sz="2400" dirty="0">
                <a:latin typeface="Times New Roman" panose="02020603050405020304" pitchFamily="18" charset="0"/>
              </a:rPr>
              <a:t>　　</a:t>
            </a:r>
            <a:r>
              <a:rPr lang="zh-CN" altLang="en-US" sz="2400" dirty="0">
                <a:solidFill>
                  <a:srgbClr val="000099"/>
                </a:solidFill>
                <a:latin typeface="Times New Roman" panose="02020603050405020304" pitchFamily="18" charset="0"/>
              </a:rPr>
              <a:t>状态</a:t>
            </a:r>
            <a:r>
              <a:rPr lang="en-US" altLang="zh-CN" sz="2400">
                <a:solidFill>
                  <a:srgbClr val="000099"/>
                </a:solidFill>
                <a:latin typeface="Times New Roman" panose="02020603050405020304" pitchFamily="18" charset="0"/>
                <a:ea typeface="ˎ̥"/>
              </a:rPr>
              <a:t>H</a:t>
            </a:r>
            <a:r>
              <a:rPr lang="zh-CN" altLang="en-US" sz="2400" dirty="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ea typeface="ˎ̥"/>
              </a:rPr>
              <a:t>I</a:t>
            </a:r>
            <a:r>
              <a:rPr lang="zh-CN" altLang="en-US" sz="2400" dirty="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ea typeface="ˎ̥"/>
              </a:rPr>
              <a:t>J</a:t>
            </a:r>
            <a:r>
              <a:rPr lang="zh-CN" altLang="en-US" sz="2400" dirty="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ea typeface="ˎ̥"/>
              </a:rPr>
              <a:t>K</a:t>
            </a:r>
            <a:r>
              <a:rPr lang="zh-CN" altLang="en-US" sz="2400" dirty="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ea typeface="ˎ̥"/>
              </a:rPr>
              <a:t>L</a:t>
            </a:r>
            <a:r>
              <a:rPr lang="zh-CN" altLang="en-US" sz="2400" dirty="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ea typeface="ˎ̥"/>
              </a:rPr>
              <a:t>M</a:t>
            </a:r>
            <a:r>
              <a:rPr lang="zh-CN" altLang="en-US" sz="2400" dirty="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ea typeface="ˎ̥"/>
              </a:rPr>
              <a:t>N</a:t>
            </a:r>
            <a:r>
              <a:rPr lang="zh-CN" altLang="en-US" sz="2400" dirty="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ea typeface="ˎ̥"/>
              </a:rPr>
              <a:t>P---</a:t>
            </a:r>
            <a:r>
              <a:rPr lang="zh-CN" altLang="en-US" sz="2400" dirty="0">
                <a:latin typeface="Times New Roman" panose="02020603050405020304" pitchFamily="18" charset="0"/>
              </a:rPr>
              <a:t>分别表示低三位的</a:t>
            </a:r>
            <a:r>
              <a:rPr lang="en-US" altLang="zh-CN" sz="2400">
                <a:latin typeface="Times New Roman" panose="02020603050405020304" pitchFamily="18" charset="0"/>
                <a:ea typeface="ˎ̥"/>
              </a:rPr>
              <a:t>8</a:t>
            </a:r>
            <a:r>
              <a:rPr lang="zh-CN" altLang="en-US" sz="2400" dirty="0">
                <a:latin typeface="Times New Roman" panose="02020603050405020304" pitchFamily="18" charset="0"/>
              </a:rPr>
              <a:t>种取值组合</a:t>
            </a:r>
            <a:r>
              <a:rPr lang="en-US" altLang="zh-CN" sz="2400">
                <a:latin typeface="Times New Roman" panose="02020603050405020304" pitchFamily="18" charset="0"/>
                <a:ea typeface="ˎ̥"/>
              </a:rPr>
              <a:t>00 0</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111</a:t>
            </a:r>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nSpc>
                <a:spcPct val="110000"/>
              </a:lnSpc>
            </a:pPr>
            <a:r>
              <a:rPr lang="zh-CN" altLang="en-US" sz="2400" dirty="0">
                <a:solidFill>
                  <a:srgbClr val="000099"/>
                </a:solidFill>
                <a:latin typeface="Times New Roman" panose="02020603050405020304" pitchFamily="18" charset="0"/>
              </a:rPr>
              <a:t>　　状态</a:t>
            </a:r>
            <a:r>
              <a:rPr lang="en-US" altLang="zh-CN" sz="2400">
                <a:solidFill>
                  <a:srgbClr val="000099"/>
                </a:solidFill>
                <a:latin typeface="Times New Roman" panose="02020603050405020304" pitchFamily="18" charset="0"/>
                <a:ea typeface="ˎ̥"/>
              </a:rPr>
              <a:t>X---</a:t>
            </a:r>
            <a:r>
              <a:rPr lang="zh-CN" altLang="en-US" sz="2400" dirty="0">
                <a:latin typeface="Times New Roman" panose="02020603050405020304" pitchFamily="18" charset="0"/>
              </a:rPr>
              <a:t>表示</a:t>
            </a:r>
            <a:r>
              <a:rPr lang="en-US" altLang="zh-CN" sz="2400">
                <a:latin typeface="Times New Roman" panose="02020603050405020304" pitchFamily="18" charset="0"/>
                <a:ea typeface="ˎ̥"/>
              </a:rPr>
              <a:t>4</a:t>
            </a:r>
            <a:r>
              <a:rPr lang="zh-CN" altLang="en-US" sz="2400" dirty="0">
                <a:latin typeface="Times New Roman" panose="02020603050405020304" pitchFamily="18" charset="0"/>
              </a:rPr>
              <a:t>位代码中的</a:t>
            </a:r>
            <a:r>
              <a:rPr lang="en-US" altLang="zh-CN" sz="2400">
                <a:latin typeface="Times New Roman" panose="02020603050405020304" pitchFamily="18" charset="0"/>
                <a:ea typeface="ˎ̥"/>
              </a:rPr>
              <a:t>10</a:t>
            </a:r>
            <a:r>
              <a:rPr lang="zh-CN" altLang="en-US" sz="2400" dirty="0">
                <a:latin typeface="Times New Roman" panose="02020603050405020304" pitchFamily="18" charset="0"/>
              </a:rPr>
              <a:t>种合法码； </a:t>
            </a:r>
            <a:endParaRPr lang="zh-CN" altLang="en-US" sz="2400" dirty="0">
              <a:latin typeface="Times New Roman" panose="02020603050405020304" pitchFamily="18" charset="0"/>
              <a:ea typeface="ˎ̥"/>
            </a:endParaRPr>
          </a:p>
          <a:p>
            <a:pPr>
              <a:lnSpc>
                <a:spcPct val="110000"/>
              </a:lnSpc>
            </a:pPr>
            <a:r>
              <a:rPr lang="zh-CN" altLang="en-US" sz="2400" dirty="0">
                <a:latin typeface="Times New Roman" panose="02020603050405020304" pitchFamily="18" charset="0"/>
              </a:rPr>
              <a:t>　　</a:t>
            </a:r>
            <a:r>
              <a:rPr lang="zh-CN" altLang="en-US" sz="2400" dirty="0">
                <a:solidFill>
                  <a:srgbClr val="000099"/>
                </a:solidFill>
                <a:latin typeface="Times New Roman" panose="02020603050405020304" pitchFamily="18" charset="0"/>
              </a:rPr>
              <a:t>状态</a:t>
            </a:r>
            <a:r>
              <a:rPr lang="en-US" altLang="zh-CN" sz="2400">
                <a:solidFill>
                  <a:srgbClr val="000099"/>
                </a:solidFill>
                <a:latin typeface="Times New Roman" panose="02020603050405020304" pitchFamily="18" charset="0"/>
                <a:ea typeface="ˎ̥"/>
              </a:rPr>
              <a:t>Y--</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表示</a:t>
            </a:r>
            <a:r>
              <a:rPr lang="en-US" altLang="zh-CN" sz="2400">
                <a:latin typeface="Times New Roman" panose="02020603050405020304" pitchFamily="18" charset="0"/>
                <a:ea typeface="ˎ̥"/>
              </a:rPr>
              <a:t>4</a:t>
            </a:r>
            <a:r>
              <a:rPr lang="zh-CN" altLang="en-US" sz="2400" dirty="0">
                <a:latin typeface="Times New Roman" panose="02020603050405020304" pitchFamily="18" charset="0"/>
              </a:rPr>
              <a:t>位代码中的</a:t>
            </a:r>
            <a:r>
              <a:rPr lang="en-US" altLang="zh-CN" sz="2400">
                <a:latin typeface="Times New Roman" panose="02020603050405020304" pitchFamily="18" charset="0"/>
                <a:ea typeface="ˎ̥"/>
              </a:rPr>
              <a:t>6</a:t>
            </a:r>
            <a:r>
              <a:rPr lang="zh-CN" altLang="en-US" sz="2400" dirty="0">
                <a:latin typeface="Times New Roman" panose="02020603050405020304" pitchFamily="18" charset="0"/>
              </a:rPr>
              <a:t>种非法码。 </a:t>
            </a:r>
            <a:endParaRPr lang="zh-CN" altLang="en-US" sz="2400" dirty="0">
              <a:latin typeface="Times New Roman" panose="02020603050405020304" pitchFamily="18" charset="0"/>
              <a:ea typeface="ˎ̥"/>
            </a:endParaRPr>
          </a:p>
          <a:p>
            <a:pPr>
              <a:lnSpc>
                <a:spcPct val="110000"/>
              </a:lnSpc>
            </a:pPr>
            <a:r>
              <a:rPr lang="zh-CN" altLang="en-US" sz="2400" dirty="0">
                <a:latin typeface="Times New Roman" panose="02020603050405020304" pitchFamily="18" charset="0"/>
              </a:rPr>
              <a:t>显然，电路仅当处于状态</a:t>
            </a:r>
            <a:r>
              <a:rPr lang="en-US" altLang="zh-CN" sz="2400">
                <a:latin typeface="Times New Roman" panose="02020603050405020304" pitchFamily="18" charset="0"/>
                <a:ea typeface="ˎ̥"/>
              </a:rPr>
              <a:t>Y</a:t>
            </a:r>
            <a:r>
              <a:rPr lang="zh-CN" altLang="en-US" sz="2400" dirty="0">
                <a:latin typeface="Times New Roman" panose="02020603050405020304" pitchFamily="18" charset="0"/>
              </a:rPr>
              <a:t>时输出为</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，其他状态下均输出</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box(out)">
                                      <p:cBhvr>
                                        <p:cTn id="7" dur="500"/>
                                        <p:tgtEl>
                                          <p:spTgt spid="70658"/>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9644" name="组合 69643"/>
          <p:cNvGrpSpPr/>
          <p:nvPr/>
        </p:nvGrpSpPr>
        <p:grpSpPr>
          <a:xfrm>
            <a:off x="6350" y="6350"/>
            <a:ext cx="9132888" cy="6845300"/>
            <a:chOff x="0" y="1"/>
            <a:chExt cx="5753" cy="4312"/>
          </a:xfrm>
        </p:grpSpPr>
        <p:sp>
          <p:nvSpPr>
            <p:cNvPr id="69646" name="任意多边形 69645"/>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69645" name="任意多边形 69644"/>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69642" name="矩形 69641"/>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69641" name="图片 69640"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69640" name="图片 69639"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69639" name="图片 69638"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69637" name="矩形 69636"/>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69636" name="文本框 69635"/>
          <p:cNvSpPr txBox="1"/>
          <p:nvPr/>
        </p:nvSpPr>
        <p:spPr>
          <a:xfrm>
            <a:off x="387350" y="808038"/>
            <a:ext cx="8550275" cy="1187450"/>
          </a:xfrm>
          <a:prstGeom prst="rect">
            <a:avLst/>
          </a:prstGeom>
          <a:noFill/>
          <a:ln w="28575">
            <a:noFill/>
          </a:ln>
        </p:spPr>
        <p:txBody>
          <a:bodyPr>
            <a:spAutoFit/>
          </a:bodyPr>
          <a:p>
            <a:pPr algn="just"/>
            <a:r>
              <a:rPr lang="zh-CN" altLang="en-US" sz="2400" dirty="0">
                <a:latin typeface="Times New Roman" panose="02020603050405020304" pitchFamily="18" charset="0"/>
              </a:rPr>
              <a:t>　　原始状态图如下图所示，原始状态表略。从该例可以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看出，实现同一逻辑功能的</a:t>
            </a:r>
            <a:r>
              <a:rPr lang="en-US" altLang="zh-CN" sz="2400">
                <a:latin typeface="Times New Roman" panose="02020603050405020304" pitchFamily="18" charset="0"/>
                <a:ea typeface="ˎ̥"/>
              </a:rPr>
              <a:t>Moore</a:t>
            </a:r>
            <a:r>
              <a:rPr lang="zh-CN" altLang="en-US" sz="2400" dirty="0">
                <a:latin typeface="Times New Roman" panose="02020603050405020304" pitchFamily="18" charset="0"/>
              </a:rPr>
              <a:t>型电路比</a:t>
            </a:r>
            <a:r>
              <a:rPr lang="en-US" altLang="zh-CN" sz="2400">
                <a:latin typeface="Times New Roman" panose="02020603050405020304" pitchFamily="18" charset="0"/>
                <a:ea typeface="ˎ̥"/>
              </a:rPr>
              <a:t>Mealy</a:t>
            </a:r>
            <a:r>
              <a:rPr lang="zh-CN" altLang="en-US" sz="2400" dirty="0">
                <a:latin typeface="Times New Roman" panose="02020603050405020304" pitchFamily="18" charset="0"/>
              </a:rPr>
              <a:t>型电路需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要的状态数多。</a:t>
            </a:r>
            <a:endParaRPr lang="zh-CN" altLang="en-US" dirty="0">
              <a:latin typeface="Arial" panose="020B0604020202020204" pitchFamily="34" charset="0"/>
            </a:endParaRPr>
          </a:p>
        </p:txBody>
      </p:sp>
      <p:pic>
        <p:nvPicPr>
          <p:cNvPr id="69635" name="图片 69634" descr="TU5-21"/>
          <p:cNvPicPr>
            <a:picLocks noChangeAspect="1"/>
          </p:cNvPicPr>
          <p:nvPr/>
        </p:nvPicPr>
        <p:blipFill>
          <a:blip r:embed="rId4">
            <a:lum bright="-100000"/>
          </a:blip>
          <a:stretch>
            <a:fillRect/>
          </a:stretch>
        </p:blipFill>
        <p:spPr>
          <a:xfrm>
            <a:off x="1301750" y="1757363"/>
            <a:ext cx="6696075" cy="2982912"/>
          </a:xfrm>
          <a:prstGeom prst="rect">
            <a:avLst/>
          </a:prstGeom>
          <a:noFill/>
          <a:ln w="9525">
            <a:noFill/>
          </a:ln>
        </p:spPr>
      </p:pic>
      <p:sp>
        <p:nvSpPr>
          <p:cNvPr id="69634" name="文本框 69633"/>
          <p:cNvSpPr txBox="1"/>
          <p:nvPr/>
        </p:nvSpPr>
        <p:spPr>
          <a:xfrm>
            <a:off x="463550" y="4576763"/>
            <a:ext cx="8321675" cy="1917700"/>
          </a:xfrm>
          <a:prstGeom prst="rect">
            <a:avLst/>
          </a:prstGeom>
          <a:noFill/>
          <a:ln w="28575">
            <a:noFill/>
          </a:ln>
        </p:spPr>
        <p:txBody>
          <a:bodyPr>
            <a:spAutoFit/>
          </a:bodyPr>
          <a:p>
            <a:r>
              <a:rPr lang="zh-CN" altLang="en-US" sz="2400" b="1" dirty="0">
                <a:solidFill>
                  <a:srgbClr val="CC3300"/>
                </a:solidFill>
                <a:latin typeface="Times New Roman" panose="02020603050405020304" pitchFamily="18" charset="0"/>
              </a:rPr>
              <a:t>思考： </a:t>
            </a:r>
            <a:endParaRPr lang="zh-CN" altLang="en-US" sz="2400" dirty="0">
              <a:latin typeface="Times New Roman" panose="02020603050405020304" pitchFamily="18" charset="0"/>
              <a:ea typeface="ˎ̥"/>
            </a:endParaRPr>
          </a:p>
          <a:p>
            <a:pPr algn="just"/>
            <a:r>
              <a:rPr lang="zh-CN" altLang="en-US" sz="2400" b="1" dirty="0">
                <a:solidFill>
                  <a:schemeClr val="tx2"/>
                </a:solidFill>
                <a:latin typeface="Times New Roman" panose="02020603050405020304" pitchFamily="18" charset="0"/>
              </a:rPr>
              <a:t>　　</a:t>
            </a:r>
            <a:r>
              <a:rPr lang="en-US" altLang="zh-CN" sz="2400">
                <a:solidFill>
                  <a:srgbClr val="CC3300"/>
                </a:solidFill>
                <a:latin typeface="Times New Roman" panose="02020603050405020304" pitchFamily="18" charset="0"/>
                <a:ea typeface="ˎ̥"/>
              </a:rPr>
              <a:t>1.</a:t>
            </a:r>
            <a:r>
              <a:rPr lang="zh-CN" altLang="en-US" sz="2400" dirty="0">
                <a:solidFill>
                  <a:srgbClr val="CC3300"/>
                </a:solidFill>
                <a:latin typeface="Times New Roman" panose="02020603050405020304" pitchFamily="18" charset="0"/>
              </a:rPr>
              <a:t>该</a:t>
            </a:r>
            <a:r>
              <a:rPr lang="en-US" altLang="zh-CN" sz="2400">
                <a:solidFill>
                  <a:srgbClr val="CC3300"/>
                </a:solidFill>
                <a:latin typeface="Times New Roman" panose="02020603050405020304" pitchFamily="18" charset="0"/>
                <a:ea typeface="ˎ̥"/>
              </a:rPr>
              <a:t>Moore</a:t>
            </a:r>
            <a:r>
              <a:rPr lang="zh-CN" altLang="en-US" sz="2400" dirty="0">
                <a:solidFill>
                  <a:srgbClr val="CC3300"/>
                </a:solidFill>
                <a:latin typeface="Times New Roman" panose="02020603050405020304" pitchFamily="18" charset="0"/>
              </a:rPr>
              <a:t>型状态图在</a:t>
            </a:r>
            <a:r>
              <a:rPr lang="en-US" altLang="zh-CN" sz="2400">
                <a:solidFill>
                  <a:srgbClr val="CC3300"/>
                </a:solidFill>
                <a:latin typeface="Times New Roman" panose="02020603050405020304" pitchFamily="18" charset="0"/>
                <a:ea typeface="ˎ̥"/>
              </a:rPr>
              <a:t>Mealy</a:t>
            </a:r>
            <a:r>
              <a:rPr lang="zh-CN" altLang="en-US" sz="2400" dirty="0">
                <a:solidFill>
                  <a:srgbClr val="CC3300"/>
                </a:solidFill>
                <a:latin typeface="Times New Roman" panose="02020603050405020304" pitchFamily="18" charset="0"/>
              </a:rPr>
              <a:t>状态图的基础上增加了两 </a:t>
            </a:r>
            <a:endParaRPr lang="zh-CN" altLang="en-US" sz="2400" dirty="0">
              <a:latin typeface="Times New Roman" panose="02020603050405020304" pitchFamily="18" charset="0"/>
              <a:ea typeface="ˎ̥"/>
            </a:endParaRPr>
          </a:p>
          <a:p>
            <a:pPr algn="just"/>
            <a:r>
              <a:rPr lang="zh-CN" altLang="en-US" sz="2400" dirty="0">
                <a:solidFill>
                  <a:srgbClr val="CC3300"/>
                </a:solidFill>
                <a:latin typeface="Times New Roman" panose="02020603050405020304" pitchFamily="18" charset="0"/>
              </a:rPr>
              <a:t>个状态，请问是否能只增加一个状态？ </a:t>
            </a:r>
            <a:endParaRPr lang="zh-CN" altLang="en-US" sz="2400" dirty="0">
              <a:latin typeface="Times New Roman" panose="02020603050405020304" pitchFamily="18" charset="0"/>
              <a:ea typeface="ˎ̥"/>
            </a:endParaRPr>
          </a:p>
          <a:p>
            <a:pPr algn="just"/>
            <a:r>
              <a:rPr lang="zh-CN" altLang="en-US" sz="2400" dirty="0">
                <a:solidFill>
                  <a:srgbClr val="CC3300"/>
                </a:solidFill>
                <a:latin typeface="Times New Roman" panose="02020603050405020304" pitchFamily="18" charset="0"/>
              </a:rPr>
              <a:t>　　</a:t>
            </a:r>
            <a:r>
              <a:rPr lang="en-US" altLang="zh-CN" sz="2400">
                <a:solidFill>
                  <a:srgbClr val="CC3300"/>
                </a:solidFill>
                <a:latin typeface="Times New Roman" panose="02020603050405020304" pitchFamily="18" charset="0"/>
                <a:ea typeface="ˎ̥"/>
              </a:rPr>
              <a:t>2.</a:t>
            </a:r>
            <a:r>
              <a:rPr lang="zh-CN" altLang="en-US" sz="2400" dirty="0">
                <a:solidFill>
                  <a:srgbClr val="CC3300"/>
                </a:solidFill>
                <a:latin typeface="Times New Roman" panose="02020603050405020304" pitchFamily="18" charset="0"/>
              </a:rPr>
              <a:t>该</a:t>
            </a:r>
            <a:r>
              <a:rPr lang="en-US" altLang="zh-CN" sz="2400">
                <a:solidFill>
                  <a:srgbClr val="CC3300"/>
                </a:solidFill>
                <a:latin typeface="Times New Roman" panose="02020603050405020304" pitchFamily="18" charset="0"/>
                <a:ea typeface="ˎ̥"/>
              </a:rPr>
              <a:t>Moore</a:t>
            </a:r>
            <a:r>
              <a:rPr lang="zh-CN" altLang="en-US" sz="2400" dirty="0">
                <a:solidFill>
                  <a:srgbClr val="CC3300"/>
                </a:solidFill>
                <a:latin typeface="Times New Roman" panose="02020603050405020304" pitchFamily="18" charset="0"/>
              </a:rPr>
              <a:t>型状态图中，从状态</a:t>
            </a:r>
            <a:r>
              <a:rPr lang="en-US" altLang="zh-CN" sz="2400">
                <a:solidFill>
                  <a:srgbClr val="CC3300"/>
                </a:solidFill>
                <a:latin typeface="Times New Roman" panose="02020603050405020304" pitchFamily="18" charset="0"/>
                <a:ea typeface="ˎ̥"/>
              </a:rPr>
              <a:t>X</a:t>
            </a:r>
            <a:r>
              <a:rPr lang="zh-CN" altLang="en-US" sz="2400" dirty="0">
                <a:solidFill>
                  <a:srgbClr val="CC3300"/>
                </a:solidFill>
                <a:latin typeface="Times New Roman" panose="02020603050405020304" pitchFamily="18" charset="0"/>
              </a:rPr>
              <a:t>、</a:t>
            </a:r>
            <a:r>
              <a:rPr lang="en-US" altLang="zh-CN" sz="2400">
                <a:solidFill>
                  <a:srgbClr val="CC3300"/>
                </a:solidFill>
                <a:latin typeface="Times New Roman" panose="02020603050405020304" pitchFamily="18" charset="0"/>
                <a:ea typeface="ˎ̥"/>
              </a:rPr>
              <a:t>Y</a:t>
            </a:r>
            <a:r>
              <a:rPr lang="zh-CN" altLang="en-US" sz="2400" dirty="0">
                <a:solidFill>
                  <a:srgbClr val="CC3300"/>
                </a:solidFill>
                <a:latin typeface="Times New Roman" panose="02020603050405020304" pitchFamily="18" charset="0"/>
              </a:rPr>
              <a:t>出发输入</a:t>
            </a:r>
            <a:r>
              <a:rPr lang="en-US" altLang="zh-CN" sz="2400">
                <a:solidFill>
                  <a:srgbClr val="CC3300"/>
                </a:solidFill>
                <a:latin typeface="Times New Roman" panose="02020603050405020304" pitchFamily="18" charset="0"/>
                <a:ea typeface="ˎ̥"/>
              </a:rPr>
              <a:t>0</a:t>
            </a:r>
            <a:r>
              <a:rPr lang="zh-CN" altLang="en-US" sz="2400" dirty="0">
                <a:solidFill>
                  <a:srgbClr val="CC3300"/>
                </a:solidFill>
                <a:latin typeface="Times New Roman" panose="02020603050405020304" pitchFamily="18" charset="0"/>
              </a:rPr>
              <a:t>或</a:t>
            </a:r>
            <a:r>
              <a:rPr lang="en-US" altLang="zh-CN" sz="2400">
                <a:solidFill>
                  <a:srgbClr val="CC3300"/>
                </a:solidFill>
                <a:latin typeface="Times New Roman" panose="02020603050405020304" pitchFamily="18" charset="0"/>
                <a:ea typeface="ˎ̥"/>
              </a:rPr>
              <a:t>1</a:t>
            </a:r>
            <a:r>
              <a:rPr lang="zh-CN" altLang="en-US" sz="2400" dirty="0">
                <a:solidFill>
                  <a:srgbClr val="CC3300"/>
                </a:solidFill>
                <a:latin typeface="Times New Roman" panose="02020603050405020304" pitchFamily="18" charset="0"/>
              </a:rPr>
              <a:t>时， </a:t>
            </a:r>
            <a:endParaRPr lang="zh-CN" altLang="en-US" sz="2400" dirty="0">
              <a:latin typeface="Times New Roman" panose="02020603050405020304" pitchFamily="18" charset="0"/>
              <a:ea typeface="ˎ̥"/>
            </a:endParaRPr>
          </a:p>
          <a:p>
            <a:pPr algn="just"/>
            <a:r>
              <a:rPr lang="zh-CN" altLang="en-US" sz="2400" dirty="0">
                <a:solidFill>
                  <a:srgbClr val="CC3300"/>
                </a:solidFill>
                <a:latin typeface="Times New Roman" panose="02020603050405020304" pitchFamily="18" charset="0"/>
              </a:rPr>
              <a:t>为什么不转向初始状态</a:t>
            </a:r>
            <a:r>
              <a:rPr lang="en-US" altLang="zh-CN" sz="2400">
                <a:solidFill>
                  <a:srgbClr val="CC3300"/>
                </a:solidFill>
                <a:latin typeface="Times New Roman" panose="02020603050405020304" pitchFamily="18" charset="0"/>
                <a:ea typeface="ˎ̥"/>
              </a:rPr>
              <a:t>A?</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wipe(left)">
                                      <p:cBhvr>
                                        <p:cTn id="7" dur="500"/>
                                        <p:tgtEl>
                                          <p:spTgt spid="69636"/>
                                        </p:tgtEl>
                                      </p:cBhvr>
                                    </p:animEffec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9635"/>
                                        </p:tgtEl>
                                        <p:attrNameLst>
                                          <p:attrName>style.visibility</p:attrName>
                                        </p:attrNameLst>
                                      </p:cBhvr>
                                      <p:to>
                                        <p:strVal val="visible"/>
                                      </p:to>
                                    </p:set>
                                    <p:animEffect transition="in" filter="dissolve">
                                      <p:cBhvr>
                                        <p:cTn id="11" dur="500"/>
                                        <p:tgtEl>
                                          <p:spTgt spid="69635"/>
                                        </p:tgtEl>
                                      </p:cBhvr>
                                    </p:animEffect>
                                  </p:childTnLst>
                                  <p:subTnLst>
                                    <p:audio>
                                      <p:cMediaNode>
                                        <p:cTn display="0" masterRel="sameClick">
                                          <p:stCondLst>
                                            <p:cond evt="begin" delay="0">
                                              <p:tn val="9"/>
                                            </p:cond>
                                          </p:stCondLst>
                                          <p:endCondLst>
                                            <p:cond evt="onStopAudio" delay="0">
                                              <p:tgtEl>
                                                <p:sldTgt/>
                                              </p:tgtEl>
                                            </p:cond>
                                          </p:endCondLst>
                                        </p:cTn>
                                        <p:tgtEl>
                                          <p:sndTgt r:embed="rId6" name="chimes.wav"/>
                                        </p:tgtEl>
                                      </p:cMediaNode>
                                    </p:audio>
                                  </p:sub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69634"/>
                                        </p:tgtEl>
                                        <p:attrNameLst>
                                          <p:attrName>style.visibility</p:attrName>
                                        </p:attrNameLst>
                                      </p:cBhvr>
                                      <p:to>
                                        <p:strVal val="visible"/>
                                      </p:to>
                                    </p:set>
                                    <p:animEffect transition="in" filter="slide(fromBottom)">
                                      <p:cBhvr>
                                        <p:cTn id="16" dur="500"/>
                                        <p:tgtEl>
                                          <p:spTgt spid="69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p:bldP spid="6963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8619" name="组合 68618"/>
          <p:cNvGrpSpPr/>
          <p:nvPr/>
        </p:nvGrpSpPr>
        <p:grpSpPr>
          <a:xfrm>
            <a:off x="0" y="6350"/>
            <a:ext cx="9132888" cy="6845300"/>
            <a:chOff x="0" y="1"/>
            <a:chExt cx="5753" cy="4312"/>
          </a:xfrm>
        </p:grpSpPr>
        <p:sp>
          <p:nvSpPr>
            <p:cNvPr id="68621" name="任意多边形 68620"/>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68620" name="任意多边形 68619"/>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68617" name="矩形 68616"/>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68616" name="图片 68615"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68615" name="图片 68614"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68614" name="图片 68613" descr="arrow35">
            <a:hlinkClick r:id="" action="ppaction://hlinkshowjump?jump=nextslide"/>
          </p:cNvPr>
          <p:cNvPicPr>
            <a:picLocks noChangeAspect="1"/>
          </p:cNvPicPr>
          <p:nvPr/>
        </p:nvPicPr>
        <p:blipFill>
          <a:blip r:embed="rId3"/>
          <a:stretch>
            <a:fillRect/>
          </a:stretch>
        </p:blipFill>
        <p:spPr>
          <a:xfrm>
            <a:off x="8401050" y="6310313"/>
            <a:ext cx="514350" cy="354012"/>
          </a:xfrm>
          <a:prstGeom prst="rect">
            <a:avLst/>
          </a:prstGeom>
          <a:noFill/>
          <a:ln w="9525">
            <a:noFill/>
          </a:ln>
        </p:spPr>
      </p:pic>
      <p:sp>
        <p:nvSpPr>
          <p:cNvPr id="68612" name="矩形 68611"/>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68611" name="文本框 68610"/>
          <p:cNvSpPr txBox="1"/>
          <p:nvPr/>
        </p:nvSpPr>
        <p:spPr>
          <a:xfrm>
            <a:off x="457200" y="1119188"/>
            <a:ext cx="8686800" cy="1552575"/>
          </a:xfrm>
          <a:prstGeom prst="rect">
            <a:avLst/>
          </a:prstGeom>
          <a:noFill/>
          <a:ln w="28575">
            <a:noFill/>
          </a:ln>
        </p:spPr>
        <p:txBody>
          <a:bodyPr>
            <a:spAutoFit/>
          </a:bodyPr>
          <a:p>
            <a:pPr algn="just"/>
            <a:r>
              <a:rPr lang="zh-CN" altLang="en-US" sz="2400" dirty="0">
                <a:latin typeface="Times New Roman" panose="02020603050405020304" pitchFamily="18" charset="0"/>
              </a:rPr>
              <a:t>　　上述各例所建立的原始状态图和原始状态表中，对于所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设立的每一个状态，在不同输入取值下都有确定的次态和输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出。通常将这类状态图和状态表称为</a:t>
            </a:r>
            <a:r>
              <a:rPr lang="zh-CN" altLang="en-US" sz="2400" b="1" dirty="0">
                <a:solidFill>
                  <a:srgbClr val="CC3300"/>
                </a:solidFill>
                <a:latin typeface="Times New Roman" panose="02020603050405020304" pitchFamily="18" charset="0"/>
              </a:rPr>
              <a:t>完全确定状态图和状态 </a:t>
            </a:r>
            <a:endParaRPr lang="zh-CN" altLang="en-US" sz="2400" dirty="0">
              <a:latin typeface="Times New Roman" panose="02020603050405020304" pitchFamily="18" charset="0"/>
              <a:ea typeface="ˎ̥"/>
            </a:endParaRPr>
          </a:p>
          <a:p>
            <a:pPr algn="just"/>
            <a:r>
              <a:rPr lang="zh-CN" altLang="en-US" sz="2400" b="1" dirty="0">
                <a:solidFill>
                  <a:srgbClr val="CC3300"/>
                </a:solidFill>
                <a:latin typeface="Times New Roman" panose="02020603050405020304" pitchFamily="18" charset="0"/>
              </a:rPr>
              <a:t>表</a:t>
            </a:r>
            <a:r>
              <a:rPr lang="zh-CN" altLang="en-US" sz="2400" dirty="0">
                <a:solidFill>
                  <a:srgbClr val="CC3300"/>
                </a:solidFill>
                <a:latin typeface="Times New Roman" panose="02020603050405020304" pitchFamily="18" charset="0"/>
              </a:rPr>
              <a:t>，</a:t>
            </a:r>
            <a:r>
              <a:rPr lang="zh-CN" altLang="en-US" sz="2400" dirty="0">
                <a:latin typeface="Times New Roman" panose="02020603050405020304" pitchFamily="18" charset="0"/>
              </a:rPr>
              <a:t>由它们所描述的电路称为</a:t>
            </a:r>
            <a:r>
              <a:rPr lang="zh-CN" altLang="en-US" sz="2400" b="1" dirty="0">
                <a:solidFill>
                  <a:srgbClr val="CC3300"/>
                </a:solidFill>
                <a:latin typeface="Times New Roman" panose="02020603050405020304" pitchFamily="18" charset="0"/>
              </a:rPr>
              <a:t>完全确定电路</a:t>
            </a:r>
            <a:r>
              <a:rPr lang="zh-CN" altLang="en-US" sz="2400" dirty="0">
                <a:solidFill>
                  <a:srgbClr val="CC3300"/>
                </a:solidFill>
                <a:latin typeface="Times New Roman" panose="02020603050405020304" pitchFamily="18" charset="0"/>
              </a:rPr>
              <a:t>。</a:t>
            </a:r>
            <a:endParaRPr lang="zh-CN" altLang="en-US" dirty="0">
              <a:latin typeface="Arial" panose="020B0604020202020204" pitchFamily="34" charset="0"/>
            </a:endParaRPr>
          </a:p>
        </p:txBody>
      </p:sp>
      <p:sp>
        <p:nvSpPr>
          <p:cNvPr id="68610" name="文本框 68609"/>
          <p:cNvSpPr txBox="1"/>
          <p:nvPr/>
        </p:nvSpPr>
        <p:spPr>
          <a:xfrm>
            <a:off x="457200" y="3357563"/>
            <a:ext cx="8474075" cy="1917700"/>
          </a:xfrm>
          <a:prstGeom prst="rect">
            <a:avLst/>
          </a:prstGeom>
          <a:noFill/>
          <a:ln w="28575">
            <a:noFill/>
          </a:ln>
        </p:spPr>
        <p:txBody>
          <a:bodyPr>
            <a:spAutoFit/>
          </a:bodyPr>
          <a:p>
            <a:pPr algn="just"/>
            <a:r>
              <a:rPr lang="zh-CN" altLang="en-US" sz="2400" b="1" dirty="0">
                <a:latin typeface="Times New Roman" panose="02020603050405020304" pitchFamily="18" charset="0"/>
              </a:rPr>
              <a:t>　　实际应用中，根据某些设计要求建立的原始状态图和原 </a:t>
            </a:r>
            <a:endParaRPr lang="zh-CN" altLang="en-US" sz="2400" dirty="0">
              <a:latin typeface="Times New Roman" panose="02020603050405020304" pitchFamily="18" charset="0"/>
              <a:ea typeface="ˎ̥"/>
            </a:endParaRPr>
          </a:p>
          <a:p>
            <a:pPr algn="just"/>
            <a:r>
              <a:rPr lang="zh-CN" altLang="en-US" sz="2400" b="1" dirty="0">
                <a:latin typeface="Times New Roman" panose="02020603050405020304" pitchFamily="18" charset="0"/>
              </a:rPr>
              <a:t>始状态表中往往存在不确定的次态或输出，即某些状态在某 </a:t>
            </a:r>
            <a:endParaRPr lang="zh-CN" altLang="en-US" sz="2400" dirty="0">
              <a:latin typeface="Times New Roman" panose="02020603050405020304" pitchFamily="18" charset="0"/>
              <a:ea typeface="ˎ̥"/>
            </a:endParaRPr>
          </a:p>
          <a:p>
            <a:pPr algn="just"/>
            <a:r>
              <a:rPr lang="zh-CN" altLang="en-US" sz="2400" b="1" dirty="0">
                <a:latin typeface="Times New Roman" panose="02020603050405020304" pitchFamily="18" charset="0"/>
              </a:rPr>
              <a:t>些输入取值下的次态或输出是随意的。这种状态图和状态表 </a:t>
            </a:r>
            <a:endParaRPr lang="zh-CN" altLang="en-US" sz="2400" dirty="0">
              <a:latin typeface="Times New Roman" panose="02020603050405020304" pitchFamily="18" charset="0"/>
              <a:ea typeface="ˎ̥"/>
            </a:endParaRPr>
          </a:p>
          <a:p>
            <a:pPr algn="just"/>
            <a:r>
              <a:rPr lang="zh-CN" altLang="en-US" sz="2400" b="1" dirty="0">
                <a:latin typeface="Times New Roman" panose="02020603050405020304" pitchFamily="18" charset="0"/>
              </a:rPr>
              <a:t>被称为</a:t>
            </a:r>
            <a:r>
              <a:rPr lang="zh-CN" altLang="en-US" sz="2400" b="1" dirty="0">
                <a:solidFill>
                  <a:srgbClr val="CC3300"/>
                </a:solidFill>
                <a:latin typeface="Times New Roman" panose="02020603050405020304" pitchFamily="18" charset="0"/>
              </a:rPr>
              <a:t>不完全确定状态图和状态表，</a:t>
            </a:r>
            <a:r>
              <a:rPr lang="zh-CN" altLang="en-US" sz="2400" b="1" dirty="0">
                <a:latin typeface="Times New Roman" panose="02020603050405020304" pitchFamily="18" charset="0"/>
              </a:rPr>
              <a:t>所描述的电路称为</a:t>
            </a:r>
            <a:r>
              <a:rPr lang="zh-CN" altLang="en-US" sz="2400" b="1" dirty="0">
                <a:solidFill>
                  <a:srgbClr val="CC3300"/>
                </a:solidFill>
                <a:latin typeface="Times New Roman" panose="02020603050405020304" pitchFamily="18" charset="0"/>
              </a:rPr>
              <a:t>不完 </a:t>
            </a:r>
            <a:endParaRPr lang="zh-CN" altLang="en-US" sz="2400" dirty="0">
              <a:latin typeface="Times New Roman" panose="02020603050405020304" pitchFamily="18" charset="0"/>
              <a:ea typeface="ˎ̥"/>
            </a:endParaRPr>
          </a:p>
          <a:p>
            <a:pPr algn="just"/>
            <a:r>
              <a:rPr lang="zh-CN" altLang="en-US" sz="2400" b="1" dirty="0">
                <a:solidFill>
                  <a:srgbClr val="CC3300"/>
                </a:solidFill>
                <a:latin typeface="Times New Roman" panose="02020603050405020304" pitchFamily="18" charset="0"/>
              </a:rPr>
              <a:t>全确定电路。</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randombar(horizontal)">
                                      <p:cBhvr>
                                        <p:cTn id="7" dur="500"/>
                                        <p:tgtEl>
                                          <p:spTgt spid="68611"/>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68610"/>
                                        </p:tgtEl>
                                        <p:attrNameLst>
                                          <p:attrName>style.visibility</p:attrName>
                                        </p:attrNameLst>
                                      </p:cBhvr>
                                      <p:to>
                                        <p:strVal val="visible"/>
                                      </p:to>
                                    </p:set>
                                    <p:animEffect transition="in" filter="randombar(vertical)">
                                      <p:cBhvr>
                                        <p:cTn id="12" dur="500"/>
                                        <p:tgtEl>
                                          <p:spTgt spid="68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P spid="686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7595" name="组合 67594"/>
          <p:cNvGrpSpPr/>
          <p:nvPr/>
        </p:nvGrpSpPr>
        <p:grpSpPr>
          <a:xfrm>
            <a:off x="-161925" y="6350"/>
            <a:ext cx="9132888" cy="6845300"/>
            <a:chOff x="0" y="1"/>
            <a:chExt cx="5753" cy="4312"/>
          </a:xfrm>
        </p:grpSpPr>
        <p:sp>
          <p:nvSpPr>
            <p:cNvPr id="67597" name="任意多边形 67596"/>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67596" name="任意多边形 67595"/>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67593" name="矩形 67592"/>
          <p:cNvSpPr/>
          <p:nvPr/>
        </p:nvSpPr>
        <p:spPr>
          <a:xfrm>
            <a:off x="6391275"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67592" name="图片 67591" descr="top"/>
          <p:cNvPicPr>
            <a:picLocks noChangeAspect="1"/>
          </p:cNvPicPr>
          <p:nvPr/>
        </p:nvPicPr>
        <p:blipFill>
          <a:blip r:embed="rId1"/>
          <a:stretch>
            <a:fillRect/>
          </a:stretch>
        </p:blipFill>
        <p:spPr>
          <a:xfrm>
            <a:off x="219075" y="385763"/>
            <a:ext cx="8534400" cy="242887"/>
          </a:xfrm>
          <a:prstGeom prst="rect">
            <a:avLst/>
          </a:prstGeom>
          <a:noFill/>
          <a:ln w="9525">
            <a:noFill/>
          </a:ln>
        </p:spPr>
      </p:pic>
      <p:pic>
        <p:nvPicPr>
          <p:cNvPr id="67591" name="图片 67590" descr="arrow34">
            <a:hlinkClick r:id="" action="ppaction://hlinkshowjump?jump=previousslide"/>
          </p:cNvPr>
          <p:cNvPicPr>
            <a:picLocks noChangeAspect="1"/>
          </p:cNvPicPr>
          <p:nvPr/>
        </p:nvPicPr>
        <p:blipFill>
          <a:blip r:embed="rId2"/>
          <a:stretch>
            <a:fillRect/>
          </a:stretch>
        </p:blipFill>
        <p:spPr>
          <a:xfrm>
            <a:off x="7272338" y="6310313"/>
            <a:ext cx="514350" cy="354012"/>
          </a:xfrm>
          <a:prstGeom prst="rect">
            <a:avLst/>
          </a:prstGeom>
          <a:noFill/>
          <a:ln w="9525">
            <a:noFill/>
          </a:ln>
        </p:spPr>
      </p:pic>
      <p:pic>
        <p:nvPicPr>
          <p:cNvPr id="67590" name="图片 67589" descr="arrow35">
            <a:hlinkClick r:id="" action="ppaction://hlinkshowjump?jump=nextslide"/>
          </p:cNvPr>
          <p:cNvPicPr>
            <a:picLocks noChangeAspect="1"/>
          </p:cNvPicPr>
          <p:nvPr/>
        </p:nvPicPr>
        <p:blipFill>
          <a:blip r:embed="rId3"/>
          <a:stretch>
            <a:fillRect/>
          </a:stretch>
        </p:blipFill>
        <p:spPr>
          <a:xfrm>
            <a:off x="8239125" y="6310313"/>
            <a:ext cx="514350" cy="354012"/>
          </a:xfrm>
          <a:prstGeom prst="rect">
            <a:avLst/>
          </a:prstGeom>
          <a:noFill/>
          <a:ln w="9525">
            <a:noFill/>
          </a:ln>
        </p:spPr>
      </p:pic>
      <p:sp>
        <p:nvSpPr>
          <p:cNvPr id="67588" name="矩形 67587"/>
          <p:cNvSpPr/>
          <p:nvPr/>
        </p:nvSpPr>
        <p:spPr>
          <a:xfrm>
            <a:off x="523875"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67587" name="文本框 67586"/>
          <p:cNvSpPr txBox="1"/>
          <p:nvPr/>
        </p:nvSpPr>
        <p:spPr>
          <a:xfrm>
            <a:off x="219075" y="766763"/>
            <a:ext cx="9086850" cy="2282825"/>
          </a:xfrm>
          <a:prstGeom prst="rect">
            <a:avLst/>
          </a:prstGeom>
          <a:noFill/>
          <a:ln w="28575">
            <a:noFill/>
          </a:ln>
        </p:spPr>
        <p:txBody>
          <a:bodyPr>
            <a:spAutoFit/>
          </a:bodyPr>
          <a:p>
            <a:r>
              <a:rPr lang="zh-CN" altLang="en-US" sz="2400" dirty="0">
                <a:solidFill>
                  <a:srgbClr val="CC3300"/>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例</a:t>
            </a:r>
            <a:r>
              <a:rPr lang="en-US" altLang="zh-CN" sz="2400" b="1">
                <a:solidFill>
                  <a:srgbClr val="CC3300"/>
                </a:solidFill>
                <a:latin typeface="Times New Roman" panose="02020603050405020304" pitchFamily="18" charset="0"/>
                <a:ea typeface="ˎ̥"/>
              </a:rPr>
              <a:t>4</a:t>
            </a:r>
            <a:r>
              <a:rPr lang="zh-CN" altLang="en-US" sz="2400" b="1" dirty="0">
                <a:solidFill>
                  <a:srgbClr val="CC3300"/>
                </a:solidFill>
                <a:latin typeface="Times New Roman" panose="02020603050405020304" pitchFamily="18" charset="0"/>
              </a:rPr>
              <a:t>　</a:t>
            </a:r>
            <a:r>
              <a:rPr lang="zh-CN" altLang="en-US" sz="2400" dirty="0">
                <a:latin typeface="Times New Roman" panose="02020603050405020304" pitchFamily="18" charset="0"/>
              </a:rPr>
              <a:t>设计一个用于引爆控制的同步时序电路，该电路有一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个输入端</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和一个输出端</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。平时输入</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始终为</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，一旦需要引爆，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则从</a:t>
            </a: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x </a:t>
            </a:r>
            <a:r>
              <a:rPr lang="zh-CN" altLang="en-US" sz="2400" dirty="0">
                <a:latin typeface="Times New Roman" panose="02020603050405020304" pitchFamily="18" charset="0"/>
              </a:rPr>
              <a:t>连续输入</a:t>
            </a:r>
            <a:r>
              <a:rPr lang="en-US" altLang="zh-CN" sz="2400">
                <a:latin typeface="Times New Roman" panose="02020603050405020304" pitchFamily="18" charset="0"/>
                <a:ea typeface="ˎ̥"/>
              </a:rPr>
              <a:t>4</a:t>
            </a:r>
            <a:r>
              <a:rPr lang="zh-CN" altLang="en-US" sz="2400" dirty="0">
                <a:latin typeface="Times New Roman" panose="02020603050405020304" pitchFamily="18" charset="0"/>
              </a:rPr>
              <a:t>个</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信号</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不被</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间断</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，电路收到第四个</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后在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输出端</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产生一个</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信号点火引爆，该电路连同引爆装置一起被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炸毁。试建立该电路的</a:t>
            </a:r>
            <a:r>
              <a:rPr lang="en-US" altLang="zh-CN" sz="2400">
                <a:latin typeface="Times New Roman" panose="02020603050405020304" pitchFamily="18" charset="0"/>
                <a:ea typeface="ˎ̥"/>
              </a:rPr>
              <a:t>Mealy</a:t>
            </a:r>
            <a:r>
              <a:rPr lang="zh-CN" altLang="en-US" sz="2400" dirty="0">
                <a:latin typeface="Times New Roman" panose="02020603050405020304" pitchFamily="18" charset="0"/>
              </a:rPr>
              <a:t>型状态图和状态表。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　　</a:t>
            </a:r>
            <a:r>
              <a:rPr lang="zh-CN" altLang="en-US" sz="2400" b="1" dirty="0">
                <a:solidFill>
                  <a:srgbClr val="000099"/>
                </a:solidFill>
                <a:latin typeface="Times New Roman" panose="02020603050405020304" pitchFamily="18" charset="0"/>
              </a:rPr>
              <a:t>（该问题的实际意义？</a:t>
            </a:r>
            <a:r>
              <a:rPr lang="en-US" altLang="zh-CN" sz="2400" b="1">
                <a:solidFill>
                  <a:srgbClr val="000099"/>
                </a:solidFill>
                <a:latin typeface="Times New Roman" panose="02020603050405020304" pitchFamily="18" charset="0"/>
                <a:ea typeface="ˎ̥"/>
              </a:rPr>
              <a:t>----------</a:t>
            </a:r>
            <a:r>
              <a:rPr lang="zh-CN" altLang="en-US" sz="2400" b="1" dirty="0">
                <a:solidFill>
                  <a:srgbClr val="000099"/>
                </a:solidFill>
                <a:latin typeface="Times New Roman" panose="02020603050405020304" pitchFamily="18" charset="0"/>
              </a:rPr>
              <a:t>施工的安全性！）</a:t>
            </a:r>
            <a:endParaRPr lang="zh-CN" altLang="en-US" dirty="0">
              <a:latin typeface="Arial" panose="020B0604020202020204" pitchFamily="34" charset="0"/>
            </a:endParaRPr>
          </a:p>
        </p:txBody>
      </p:sp>
      <p:sp>
        <p:nvSpPr>
          <p:cNvPr id="67586" name="文本框 67585"/>
          <p:cNvSpPr txBox="1"/>
          <p:nvPr/>
        </p:nvSpPr>
        <p:spPr>
          <a:xfrm>
            <a:off x="142875" y="3662363"/>
            <a:ext cx="8839200" cy="2282825"/>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zh-CN" altLang="en-US" sz="2400" b="1" dirty="0">
                <a:solidFill>
                  <a:srgbClr val="CC3300"/>
                </a:solidFill>
                <a:latin typeface="Times New Roman" panose="02020603050405020304" pitchFamily="18" charset="0"/>
              </a:rPr>
              <a:t>解　分析</a:t>
            </a:r>
            <a:r>
              <a:rPr lang="en-US" altLang="zh-CN" sz="2400" b="1">
                <a:solidFill>
                  <a:srgbClr val="CC3300"/>
                </a:solidFill>
                <a:latin typeface="Times New Roman" panose="02020603050405020304" pitchFamily="18" charset="0"/>
                <a:ea typeface="ˎ̥"/>
              </a:rPr>
              <a:t>:</a:t>
            </a:r>
            <a:r>
              <a:rPr lang="zh-CN" altLang="en-US" sz="2400" dirty="0">
                <a:latin typeface="Times New Roman" panose="02020603050405020304" pitchFamily="18" charset="0"/>
              </a:rPr>
              <a:t>该电路实际上是一个用于特殊场所的</a:t>
            </a:r>
            <a:r>
              <a:rPr lang="zh-CN" altLang="en-US" sz="2400" dirty="0">
                <a:solidFill>
                  <a:srgbClr val="CC3300"/>
                </a:solidFill>
                <a:latin typeface="Times New Roman" panose="02020603050405020304" pitchFamily="18" charset="0"/>
                <a:ea typeface="ˎ̥"/>
              </a:rPr>
              <a:t>“</a:t>
            </a:r>
            <a:r>
              <a:rPr lang="en-US" altLang="zh-CN" sz="2400">
                <a:solidFill>
                  <a:srgbClr val="CC3300"/>
                </a:solidFill>
                <a:latin typeface="Times New Roman" panose="02020603050405020304" pitchFamily="18" charset="0"/>
                <a:ea typeface="ˎ̥"/>
              </a:rPr>
              <a:t>1111”</a:t>
            </a:r>
            <a:r>
              <a:rPr lang="zh-CN" altLang="en-US" sz="2400" dirty="0">
                <a:solidFill>
                  <a:srgbClr val="CC3300"/>
                </a:solidFill>
                <a:latin typeface="Times New Roman" panose="02020603050405020304" pitchFamily="18" charset="0"/>
              </a:rPr>
              <a:t>序 </a:t>
            </a:r>
            <a:endParaRPr lang="zh-CN" altLang="en-US" sz="2400" dirty="0">
              <a:latin typeface="Times New Roman" panose="02020603050405020304" pitchFamily="18" charset="0"/>
              <a:ea typeface="ˎ̥"/>
            </a:endParaRPr>
          </a:p>
          <a:p>
            <a:pPr algn="just"/>
            <a:r>
              <a:rPr lang="zh-CN" altLang="en-US" sz="2400" dirty="0">
                <a:solidFill>
                  <a:srgbClr val="CC3300"/>
                </a:solidFill>
                <a:latin typeface="Times New Roman" panose="02020603050405020304" pitchFamily="18" charset="0"/>
              </a:rPr>
              <a:t>列检测器。</a:t>
            </a:r>
            <a:r>
              <a:rPr lang="zh-CN" altLang="en-US" sz="2400" dirty="0">
                <a:latin typeface="Times New Roman" panose="02020603050405020304" pitchFamily="18" charset="0"/>
              </a:rPr>
              <a:t>它与一般序列检测器有两点不同：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en-US" altLang="zh-CN" sz="2400" b="1">
                <a:latin typeface="Times New Roman" panose="02020603050405020304" pitchFamily="18" charset="0"/>
                <a:ea typeface="ˎ̥"/>
              </a:rPr>
              <a:t>1.</a:t>
            </a:r>
            <a:r>
              <a:rPr lang="zh-CN" altLang="en-US" sz="2400" dirty="0">
                <a:latin typeface="Times New Roman" panose="02020603050405020304" pitchFamily="18" charset="0"/>
              </a:rPr>
              <a:t>　输入带有约束条件，即一旦输入出现</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，则一定是不被 </a:t>
            </a:r>
            <a:endParaRPr lang="zh-CN" altLang="en-US" sz="2400" dirty="0">
              <a:latin typeface="Times New Roman" panose="02020603050405020304" pitchFamily="18" charset="0"/>
              <a:ea typeface="ˎ̥"/>
            </a:endParaRPr>
          </a:p>
          <a:p>
            <a:pPr algn="just"/>
            <a:r>
              <a:rPr lang="en-US" altLang="zh-CN" sz="2400">
                <a:latin typeface="Times New Roman" panose="02020603050405020304" pitchFamily="18" charset="0"/>
                <a:ea typeface="ˎ̥"/>
              </a:rPr>
              <a:t>0</a:t>
            </a:r>
            <a:r>
              <a:rPr lang="zh-CN" altLang="en-US" sz="2400" dirty="0">
                <a:latin typeface="Times New Roman" panose="02020603050405020304" pitchFamily="18" charset="0"/>
              </a:rPr>
              <a:t>间断的连续</a:t>
            </a:r>
            <a:r>
              <a:rPr lang="en-US" altLang="zh-CN" sz="2400">
                <a:latin typeface="Times New Roman" panose="02020603050405020304" pitchFamily="18" charset="0"/>
                <a:ea typeface="ˎ̥"/>
              </a:rPr>
              <a:t>4</a:t>
            </a:r>
            <a:r>
              <a:rPr lang="zh-CN" altLang="en-US" sz="2400" dirty="0">
                <a:latin typeface="Times New Roman" panose="02020603050405020304" pitchFamily="18" charset="0"/>
              </a:rPr>
              <a:t>个</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en-US" altLang="zh-CN" sz="2400" b="1">
                <a:latin typeface="Times New Roman" panose="02020603050405020304" pitchFamily="18" charset="0"/>
                <a:ea typeface="ˎ̥"/>
              </a:rPr>
              <a:t>2.</a:t>
            </a:r>
            <a:r>
              <a:rPr lang="zh-CN" altLang="en-US" sz="2400" dirty="0">
                <a:latin typeface="Times New Roman" panose="02020603050405020304" pitchFamily="18" charset="0"/>
              </a:rPr>
              <a:t>　收到</a:t>
            </a:r>
            <a:r>
              <a:rPr lang="en-US" altLang="zh-CN" sz="2400">
                <a:latin typeface="Times New Roman" panose="02020603050405020304" pitchFamily="18" charset="0"/>
                <a:ea typeface="ˎ̥"/>
              </a:rPr>
              <a:t>4</a:t>
            </a:r>
            <a:r>
              <a:rPr lang="zh-CN" altLang="en-US" sz="2400" dirty="0">
                <a:latin typeface="Times New Roman" panose="02020603050405020304" pitchFamily="18" charset="0"/>
              </a:rPr>
              <a:t>个</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后，输出产生的引爆信号使电路自毁，故此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时不再存在次态问题。</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checkerboard(across)">
                                      <p:cBhvr>
                                        <p:cTn id="7" dur="500"/>
                                        <p:tgtEl>
                                          <p:spTgt spid="67587"/>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67586"/>
                                        </p:tgtEl>
                                        <p:attrNameLst>
                                          <p:attrName>style.visibility</p:attrName>
                                        </p:attrNameLst>
                                      </p:cBhvr>
                                      <p:to>
                                        <p:strVal val="visible"/>
                                      </p:to>
                                    </p:set>
                                    <p:anim calcmode="lin" valueType="num">
                                      <p:cBhvr>
                                        <p:cTn id="12" dur="500" fill="hold"/>
                                        <p:tgtEl>
                                          <p:spTgt spid="67586"/>
                                        </p:tgtEl>
                                        <p:attrNameLst>
                                          <p:attrName>ppt_x</p:attrName>
                                        </p:attrNameLst>
                                      </p:cBhvr>
                                      <p:tavLst>
                                        <p:tav tm="0">
                                          <p:val>
                                            <p:strVal val="#ppt_x"/>
                                          </p:val>
                                        </p:tav>
                                        <p:tav tm="100000">
                                          <p:val>
                                            <p:strVal val="#ppt_x"/>
                                          </p:val>
                                        </p:tav>
                                      </p:tavLst>
                                    </p:anim>
                                    <p:anim calcmode="lin" valueType="num">
                                      <p:cBhvr>
                                        <p:cTn id="13" dur="500" fill="hold"/>
                                        <p:tgtEl>
                                          <p:spTgt spid="67586"/>
                                        </p:tgtEl>
                                        <p:attrNameLst>
                                          <p:attrName>ppt_y</p:attrName>
                                        </p:attrNameLst>
                                      </p:cBhvr>
                                      <p:tavLst>
                                        <p:tav tm="0">
                                          <p:val>
                                            <p:strVal val="#ppt_y-#ppt_h/2"/>
                                          </p:val>
                                        </p:tav>
                                        <p:tav tm="100000">
                                          <p:val>
                                            <p:strVal val="#ppt_y"/>
                                          </p:val>
                                        </p:tav>
                                      </p:tavLst>
                                    </p:anim>
                                    <p:anim calcmode="lin" valueType="num">
                                      <p:cBhvr>
                                        <p:cTn id="14" dur="500" fill="hold"/>
                                        <p:tgtEl>
                                          <p:spTgt spid="67586"/>
                                        </p:tgtEl>
                                        <p:attrNameLst>
                                          <p:attrName>ppt_w</p:attrName>
                                        </p:attrNameLst>
                                      </p:cBhvr>
                                      <p:tavLst>
                                        <p:tav tm="0">
                                          <p:val>
                                            <p:strVal val="#ppt_w"/>
                                          </p:val>
                                        </p:tav>
                                        <p:tav tm="100000">
                                          <p:val>
                                            <p:strVal val="#ppt_w"/>
                                          </p:val>
                                        </p:tav>
                                      </p:tavLst>
                                    </p:anim>
                                    <p:anim calcmode="lin" valueType="num">
                                      <p:cBhvr>
                                        <p:cTn id="15" dur="500" fill="hold"/>
                                        <p:tgtEl>
                                          <p:spTgt spid="6758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p:bldP spid="6758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6572" name="组合 66571"/>
          <p:cNvGrpSpPr/>
          <p:nvPr/>
        </p:nvGrpSpPr>
        <p:grpSpPr>
          <a:xfrm>
            <a:off x="6350" y="6350"/>
            <a:ext cx="9132888" cy="6845300"/>
            <a:chOff x="0" y="1"/>
            <a:chExt cx="5753" cy="4312"/>
          </a:xfrm>
        </p:grpSpPr>
        <p:sp>
          <p:nvSpPr>
            <p:cNvPr id="66574" name="任意多边形 66573"/>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66573" name="任意多边形 66572"/>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66570" name="矩形 66569"/>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66569" name="图片 66568"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66568" name="图片 66567"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66567" name="图片 66566"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66565" name="矩形 66564"/>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66564" name="文本框 66563"/>
          <p:cNvSpPr txBox="1"/>
          <p:nvPr/>
        </p:nvSpPr>
        <p:spPr>
          <a:xfrm>
            <a:off x="447675" y="690563"/>
            <a:ext cx="8474075" cy="2282825"/>
          </a:xfrm>
          <a:prstGeom prst="rect">
            <a:avLst/>
          </a:prstGeom>
          <a:noFill/>
          <a:ln w="28575">
            <a:noFill/>
          </a:ln>
        </p:spPr>
        <p:txBody>
          <a:bodyPr>
            <a:spAutoFit/>
          </a:bodyPr>
          <a:p>
            <a:pPr algn="just"/>
            <a:r>
              <a:rPr lang="zh-CN" altLang="en-US" sz="2400" dirty="0">
                <a:solidFill>
                  <a:srgbClr val="CC3300"/>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设：</a:t>
            </a:r>
            <a:r>
              <a:rPr lang="zh-CN" altLang="en-US" sz="2400" dirty="0">
                <a:solidFill>
                  <a:srgbClr val="CC3300"/>
                </a:solidFill>
                <a:latin typeface="Times New Roman" panose="02020603050405020304" pitchFamily="18" charset="0"/>
              </a:rPr>
              <a:t>状态</a:t>
            </a:r>
            <a:r>
              <a:rPr lang="en-US" altLang="zh-CN" sz="2400">
                <a:solidFill>
                  <a:srgbClr val="CC3300"/>
                </a:solidFill>
                <a:latin typeface="Times New Roman" panose="02020603050405020304" pitchFamily="18" charset="0"/>
                <a:ea typeface="ˎ̥"/>
              </a:rPr>
              <a:t>A---</a:t>
            </a:r>
            <a:r>
              <a:rPr lang="zh-CN" altLang="en-US" sz="2400" dirty="0">
                <a:latin typeface="Times New Roman" panose="02020603050405020304" pitchFamily="18" charset="0"/>
              </a:rPr>
              <a:t>电路初始状态； </a:t>
            </a:r>
            <a:endParaRPr lang="zh-CN" altLang="en-US" sz="2400" dirty="0">
              <a:latin typeface="Times New Roman" panose="02020603050405020304" pitchFamily="18" charset="0"/>
              <a:ea typeface="ˎ̥"/>
            </a:endParaRPr>
          </a:p>
          <a:p>
            <a:pPr algn="just"/>
            <a:r>
              <a:rPr lang="zh-CN" altLang="en-US" sz="2400" dirty="0">
                <a:solidFill>
                  <a:srgbClr val="CC3300"/>
                </a:solidFill>
                <a:latin typeface="Times New Roman" panose="02020603050405020304" pitchFamily="18" charset="0"/>
              </a:rPr>
              <a:t>　　　　状态</a:t>
            </a:r>
            <a:r>
              <a:rPr lang="en-US" altLang="zh-CN" sz="2400">
                <a:solidFill>
                  <a:srgbClr val="CC3300"/>
                </a:solidFill>
                <a:latin typeface="Times New Roman" panose="02020603050405020304" pitchFamily="18" charset="0"/>
                <a:ea typeface="ˎ̥"/>
              </a:rPr>
              <a:t>B---</a:t>
            </a:r>
            <a:r>
              <a:rPr lang="zh-CN" altLang="en-US" sz="2400" dirty="0">
                <a:latin typeface="Times New Roman" panose="02020603050405020304" pitchFamily="18" charset="0"/>
              </a:rPr>
              <a:t>表示收到了第一个</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输入；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dirty="0">
                <a:solidFill>
                  <a:srgbClr val="CC3300"/>
                </a:solidFill>
                <a:latin typeface="Times New Roman" panose="02020603050405020304" pitchFamily="18" charset="0"/>
              </a:rPr>
              <a:t>状态</a:t>
            </a:r>
            <a:r>
              <a:rPr lang="en-US" altLang="zh-CN" sz="2400">
                <a:solidFill>
                  <a:srgbClr val="CC3300"/>
                </a:solidFill>
                <a:latin typeface="Times New Roman" panose="02020603050405020304" pitchFamily="18" charset="0"/>
                <a:ea typeface="ˎ̥"/>
              </a:rPr>
              <a:t>C---</a:t>
            </a:r>
            <a:r>
              <a:rPr lang="zh-CN" altLang="en-US" sz="2400" dirty="0">
                <a:latin typeface="Times New Roman" panose="02020603050405020304" pitchFamily="18" charset="0"/>
              </a:rPr>
              <a:t>表示收到了连续</a:t>
            </a:r>
            <a:r>
              <a:rPr lang="en-US" altLang="zh-CN" sz="2400">
                <a:latin typeface="Times New Roman" panose="02020603050405020304" pitchFamily="18" charset="0"/>
                <a:ea typeface="ˎ̥"/>
              </a:rPr>
              <a:t>2</a:t>
            </a:r>
            <a:r>
              <a:rPr lang="zh-CN" altLang="en-US" sz="2400" dirty="0">
                <a:latin typeface="Times New Roman" panose="02020603050405020304" pitchFamily="18" charset="0"/>
              </a:rPr>
              <a:t>个</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输</a:t>
            </a:r>
            <a:r>
              <a:rPr lang="zh-CN" altLang="en-US" sz="2400" dirty="0">
                <a:latin typeface="Times New Roman" panose="02020603050405020304" pitchFamily="18" charset="0"/>
                <a:ea typeface="ˎ̥"/>
              </a:rPr>
              <a:t> </a:t>
            </a:r>
            <a:r>
              <a:rPr lang="zh-CN" altLang="en-US" sz="2400" dirty="0">
                <a:latin typeface="Times New Roman" panose="02020603050405020304" pitchFamily="18" charset="0"/>
              </a:rPr>
              <a:t>入；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dirty="0">
                <a:solidFill>
                  <a:srgbClr val="CC3300"/>
                </a:solidFill>
                <a:latin typeface="Times New Roman" panose="02020603050405020304" pitchFamily="18" charset="0"/>
              </a:rPr>
              <a:t>状态</a:t>
            </a:r>
            <a:r>
              <a:rPr lang="en-US" altLang="zh-CN" sz="2400">
                <a:solidFill>
                  <a:srgbClr val="CC3300"/>
                </a:solidFill>
                <a:latin typeface="Times New Roman" panose="02020603050405020304" pitchFamily="18" charset="0"/>
                <a:ea typeface="ˎ̥"/>
              </a:rPr>
              <a:t>D---</a:t>
            </a:r>
            <a:r>
              <a:rPr lang="zh-CN" altLang="en-US" sz="2400" dirty="0">
                <a:latin typeface="Times New Roman" panose="02020603050405020304" pitchFamily="18" charset="0"/>
              </a:rPr>
              <a:t>表示收到了连续</a:t>
            </a:r>
            <a:r>
              <a:rPr lang="en-US" altLang="zh-CN" sz="2400">
                <a:latin typeface="Times New Roman" panose="02020603050405020304" pitchFamily="18" charset="0"/>
                <a:ea typeface="ˎ̥"/>
              </a:rPr>
              <a:t>3</a:t>
            </a:r>
            <a:r>
              <a:rPr lang="zh-CN" altLang="en-US" sz="2400" dirty="0">
                <a:latin typeface="Times New Roman" panose="02020603050405020304" pitchFamily="18" charset="0"/>
              </a:rPr>
              <a:t>个</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输入。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根据题意，可得到该电路的</a:t>
            </a:r>
            <a:r>
              <a:rPr lang="en-US" altLang="zh-CN" sz="2400">
                <a:latin typeface="Times New Roman" panose="02020603050405020304" pitchFamily="18" charset="0"/>
                <a:ea typeface="ˎ̥"/>
              </a:rPr>
              <a:t>Mealy</a:t>
            </a:r>
            <a:r>
              <a:rPr lang="zh-CN" altLang="en-US" sz="2400" dirty="0">
                <a:latin typeface="Times New Roman" panose="02020603050405020304" pitchFamily="18" charset="0"/>
              </a:rPr>
              <a:t>型原始状态图和原始状态表如下。图、表中用</a:t>
            </a:r>
            <a:r>
              <a:rPr lang="zh-CN" altLang="en-US" sz="2400" dirty="0">
                <a:latin typeface="Times New Roman" panose="02020603050405020304" pitchFamily="18" charset="0"/>
                <a:ea typeface="ˎ̥"/>
              </a:rPr>
              <a:t>“</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表示不确定次态或不确定输出。</a:t>
            </a:r>
            <a:endParaRPr lang="zh-CN" altLang="en-US" dirty="0">
              <a:latin typeface="Arial" panose="020B0604020202020204" pitchFamily="34" charset="0"/>
            </a:endParaRPr>
          </a:p>
        </p:txBody>
      </p:sp>
      <p:pic>
        <p:nvPicPr>
          <p:cNvPr id="66563" name="图片 66562" descr="TU5-22"/>
          <p:cNvPicPr>
            <a:picLocks noChangeAspect="1"/>
          </p:cNvPicPr>
          <p:nvPr/>
        </p:nvPicPr>
        <p:blipFill>
          <a:blip r:embed="rId4">
            <a:lum bright="-100000"/>
          </a:blip>
          <a:stretch>
            <a:fillRect/>
          </a:stretch>
        </p:blipFill>
        <p:spPr>
          <a:xfrm>
            <a:off x="539750" y="3433763"/>
            <a:ext cx="3429000" cy="2892425"/>
          </a:xfrm>
          <a:prstGeom prst="rect">
            <a:avLst/>
          </a:prstGeom>
          <a:noFill/>
          <a:ln w="9525">
            <a:noFill/>
          </a:ln>
        </p:spPr>
      </p:pic>
      <p:pic>
        <p:nvPicPr>
          <p:cNvPr id="66562" name="图片 66561" descr="BIAO5-13c"/>
          <p:cNvPicPr>
            <a:picLocks noChangeAspect="1"/>
          </p:cNvPicPr>
          <p:nvPr/>
        </p:nvPicPr>
        <p:blipFill>
          <a:blip r:embed="rId5">
            <a:lum bright="-100000"/>
          </a:blip>
          <a:stretch>
            <a:fillRect/>
          </a:stretch>
        </p:blipFill>
        <p:spPr>
          <a:xfrm>
            <a:off x="4121150" y="2976563"/>
            <a:ext cx="3179763" cy="3429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randombar(horizontal)">
                                      <p:cBhvr>
                                        <p:cTn id="7" dur="500"/>
                                        <p:tgtEl>
                                          <p:spTgt spid="66564"/>
                                        </p:tgtEl>
                                      </p:cBhvr>
                                    </p:animEffect>
                                  </p:childTnLst>
                                  <p:subTnLst>
                                    <p:audio>
                                      <p:cMediaNode>
                                        <p:cTn display="0" masterRel="sameClick">
                                          <p:stCondLst>
                                            <p:cond evt="begin" delay="0">
                                              <p:tn val="5"/>
                                            </p:cond>
                                          </p:stCondLst>
                                          <p:endCondLst>
                                            <p:cond evt="onStopAudio" delay="0">
                                              <p:tgtEl>
                                                <p:sldTgt/>
                                              </p:tgtEl>
                                            </p:cond>
                                          </p:endCondLst>
                                        </p:cTn>
                                        <p:tgtEl>
                                          <p:sndTgt r:embed="rId6" name="projctor.wav"/>
                                        </p:tgtEl>
                                      </p:cMediaNode>
                                    </p:audio>
                                  </p:sub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6563"/>
                                        </p:tgtEl>
                                        <p:attrNameLst>
                                          <p:attrName>style.visibility</p:attrName>
                                        </p:attrNameLst>
                                      </p:cBhvr>
                                      <p:to>
                                        <p:strVal val="visible"/>
                                      </p:to>
                                    </p:set>
                                    <p:animEffect transition="in" filter="dissolve">
                                      <p:cBhvr>
                                        <p:cTn id="11" dur="500"/>
                                        <p:tgtEl>
                                          <p:spTgt spid="66563"/>
                                        </p:tgtEl>
                                      </p:cBhvr>
                                    </p:animEffect>
                                  </p:childTnLst>
                                  <p:subTnLst>
                                    <p:audio>
                                      <p:cMediaNode>
                                        <p:cTn display="0" masterRel="sameClick">
                                          <p:stCondLst>
                                            <p:cond evt="begin" delay="0">
                                              <p:tn val="9"/>
                                            </p:cond>
                                          </p:stCondLst>
                                          <p:endCondLst>
                                            <p:cond evt="onStopAudio" delay="0">
                                              <p:tgtEl>
                                                <p:sldTgt/>
                                              </p:tgtEl>
                                            </p:cond>
                                          </p:endCondLst>
                                        </p:cTn>
                                        <p:tgtEl>
                                          <p:sndTgt r:embed="rId7" name="chimes.wav"/>
                                        </p:tgtEl>
                                      </p:cMediaNode>
                                    </p:audio>
                                  </p:sub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66562"/>
                                        </p:tgtEl>
                                        <p:attrNameLst>
                                          <p:attrName>style.visibility</p:attrName>
                                        </p:attrNameLst>
                                      </p:cBhvr>
                                      <p:to>
                                        <p:strVal val="visible"/>
                                      </p:to>
                                    </p:set>
                                    <p:anim calcmode="lin" valueType="num">
                                      <p:cBhvr additive="base">
                                        <p:cTn id="15" dur="500" fill="hold"/>
                                        <p:tgtEl>
                                          <p:spTgt spid="66562"/>
                                        </p:tgtEl>
                                        <p:attrNameLst>
                                          <p:attrName>ppt_x</p:attrName>
                                        </p:attrNameLst>
                                      </p:cBhvr>
                                      <p:tavLst>
                                        <p:tav tm="0">
                                          <p:val>
                                            <p:strVal val="#ppt_x"/>
                                          </p:val>
                                        </p:tav>
                                        <p:tav tm="100000">
                                          <p:val>
                                            <p:strVal val="#ppt_x"/>
                                          </p:val>
                                        </p:tav>
                                      </p:tavLst>
                                    </p:anim>
                                    <p:anim calcmode="lin" valueType="num">
                                      <p:cBhvr additive="base">
                                        <p:cTn id="16" dur="500" fill="hold"/>
                                        <p:tgtEl>
                                          <p:spTgt spid="6656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7"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5546" name="组合 65545"/>
          <p:cNvGrpSpPr/>
          <p:nvPr/>
        </p:nvGrpSpPr>
        <p:grpSpPr>
          <a:xfrm>
            <a:off x="6350" y="6350"/>
            <a:ext cx="9132888" cy="6845300"/>
            <a:chOff x="0" y="1"/>
            <a:chExt cx="5753" cy="4312"/>
          </a:xfrm>
        </p:grpSpPr>
        <p:sp>
          <p:nvSpPr>
            <p:cNvPr id="65548" name="任意多边形 65547"/>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65547" name="任意多边形 65546"/>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65544" name="矩形 65543"/>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65543" name="图片 65542"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65542" name="图片 65541"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65541" name="图片 65540"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65539" name="矩形 65538"/>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65538" name="文本框 65537"/>
          <p:cNvSpPr txBox="1"/>
          <p:nvPr/>
        </p:nvSpPr>
        <p:spPr>
          <a:xfrm>
            <a:off x="844550" y="1376363"/>
            <a:ext cx="7391400" cy="1979612"/>
          </a:xfrm>
          <a:prstGeom prst="rect">
            <a:avLst/>
          </a:prstGeom>
          <a:noFill/>
          <a:ln w="28575">
            <a:noFill/>
          </a:ln>
        </p:spPr>
        <p:txBody>
          <a:bodyPr>
            <a:spAutoFit/>
          </a:bodyPr>
          <a:p>
            <a:r>
              <a:rPr lang="zh-CN" altLang="en-US" sz="2400" b="1" dirty="0">
                <a:latin typeface="Times New Roman" panose="02020603050405020304" pitchFamily="18" charset="0"/>
              </a:rPr>
              <a:t>　　</a:t>
            </a:r>
            <a:r>
              <a:rPr lang="zh-CN" altLang="en-US" sz="2800" b="1" dirty="0">
                <a:solidFill>
                  <a:srgbClr val="CC3300"/>
                </a:solidFill>
                <a:latin typeface="Times New Roman" panose="02020603050405020304" pitchFamily="18" charset="0"/>
              </a:rPr>
              <a:t>注意</a:t>
            </a:r>
            <a:r>
              <a:rPr lang="en-US" altLang="zh-CN" sz="2800" b="1">
                <a:solidFill>
                  <a:srgbClr val="CC3300"/>
                </a:solidFill>
                <a:latin typeface="Times New Roman" panose="02020603050405020304" pitchFamily="18" charset="0"/>
                <a:ea typeface="ˎ̥"/>
              </a:rPr>
              <a:t>: </a:t>
            </a:r>
            <a:endParaRPr lang="en-US" altLang="zh-CN" sz="2400">
              <a:latin typeface="Times New Roman" panose="02020603050405020304" pitchFamily="18" charset="0"/>
              <a:ea typeface="ˎ̥"/>
            </a:endParaRPr>
          </a:p>
          <a:p>
            <a:r>
              <a:rPr lang="zh-CN" altLang="en-US" sz="2400" b="1" dirty="0">
                <a:latin typeface="Times New Roman" panose="02020603050405020304" pitchFamily="18" charset="0"/>
              </a:rPr>
              <a:t>　　在时序电路设计中，利用不完全确定状态表中不确定次态和不确定输出的随意性，通常可使</a:t>
            </a:r>
            <a:r>
              <a:rPr lang="zh-CN" altLang="en-US" sz="2400" b="1" dirty="0">
                <a:latin typeface="Times New Roman" panose="02020603050405020304" pitchFamily="18" charset="0"/>
                <a:ea typeface="ˎ̥"/>
              </a:rPr>
              <a:t> </a:t>
            </a:r>
            <a:r>
              <a:rPr lang="zh-CN" altLang="en-US" sz="2400" b="1" dirty="0">
                <a:latin typeface="Times New Roman" panose="02020603050405020304" pitchFamily="18" charset="0"/>
              </a:rPr>
              <a:t>设计方案变得更简单。这一点类似包含无关最小项的组合电路设计，只不过在处理上要复杂一些。</a:t>
            </a:r>
            <a:endParaRPr lang="zh-CN" altLang="en-US" dirty="0">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4525" name="组合 64524"/>
          <p:cNvGrpSpPr/>
          <p:nvPr/>
        </p:nvGrpSpPr>
        <p:grpSpPr>
          <a:xfrm>
            <a:off x="0" y="6350"/>
            <a:ext cx="9132888" cy="6845300"/>
            <a:chOff x="0" y="1"/>
            <a:chExt cx="5753" cy="4312"/>
          </a:xfrm>
        </p:grpSpPr>
        <p:sp>
          <p:nvSpPr>
            <p:cNvPr id="64527" name="任意多边形 64526"/>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64526" name="任意多边形 64525"/>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64523" name="矩形 64522"/>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64522" name="图片 64521"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64521" name="图片 64520"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64520" name="图片 64519" descr="arrow35">
            <a:hlinkClick r:id="" action="ppaction://hlinkshowjump?jump=nextslide"/>
          </p:cNvPr>
          <p:cNvPicPr>
            <a:picLocks noChangeAspect="1"/>
          </p:cNvPicPr>
          <p:nvPr/>
        </p:nvPicPr>
        <p:blipFill>
          <a:blip r:embed="rId3"/>
          <a:stretch>
            <a:fillRect/>
          </a:stretch>
        </p:blipFill>
        <p:spPr>
          <a:xfrm>
            <a:off x="8401050" y="6310313"/>
            <a:ext cx="514350" cy="354012"/>
          </a:xfrm>
          <a:prstGeom prst="rect">
            <a:avLst/>
          </a:prstGeom>
          <a:noFill/>
          <a:ln w="9525">
            <a:noFill/>
          </a:ln>
        </p:spPr>
      </p:pic>
      <p:sp>
        <p:nvSpPr>
          <p:cNvPr id="64518" name="矩形 64517"/>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64517" name="文本框 64516"/>
          <p:cNvSpPr txBox="1"/>
          <p:nvPr/>
        </p:nvSpPr>
        <p:spPr>
          <a:xfrm>
            <a:off x="457200" y="766763"/>
            <a:ext cx="2857500" cy="457200"/>
          </a:xfrm>
          <a:prstGeom prst="rect">
            <a:avLst/>
          </a:prstGeom>
          <a:noFill/>
          <a:ln w="28575">
            <a:noFill/>
          </a:ln>
        </p:spPr>
        <p:txBody>
          <a:bodyPr>
            <a:spAutoFit/>
          </a:bodyPr>
          <a:p>
            <a:r>
              <a:rPr lang="en-US" altLang="zh-CN" sz="2400" b="1">
                <a:solidFill>
                  <a:srgbClr val="CC3300"/>
                </a:solidFill>
                <a:latin typeface="Times New Roman" panose="02020603050405020304" pitchFamily="18" charset="0"/>
                <a:ea typeface="ˎ̥"/>
              </a:rPr>
              <a:t>5.3.2</a:t>
            </a:r>
            <a:r>
              <a:rPr lang="zh-CN" altLang="en-US" sz="2400" b="1" dirty="0">
                <a:solidFill>
                  <a:srgbClr val="CC3300"/>
                </a:solidFill>
                <a:latin typeface="Times New Roman" panose="02020603050405020304" pitchFamily="18" charset="0"/>
              </a:rPr>
              <a:t>　状态化简</a:t>
            </a:r>
            <a:endParaRPr lang="zh-CN" altLang="en-US" dirty="0">
              <a:latin typeface="Arial" panose="020B0604020202020204" pitchFamily="34" charset="0"/>
            </a:endParaRPr>
          </a:p>
        </p:txBody>
      </p:sp>
      <p:sp>
        <p:nvSpPr>
          <p:cNvPr id="64516" name="文本框 64515"/>
          <p:cNvSpPr txBox="1"/>
          <p:nvPr/>
        </p:nvSpPr>
        <p:spPr>
          <a:xfrm>
            <a:off x="457200" y="1300163"/>
            <a:ext cx="8397875" cy="1552575"/>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zh-CN" altLang="en-US" sz="2400" b="1" dirty="0">
                <a:solidFill>
                  <a:srgbClr val="000099"/>
                </a:solidFill>
                <a:latin typeface="Times New Roman" panose="02020603050405020304" pitchFamily="18" charset="0"/>
              </a:rPr>
              <a:t>什么叫状态化简？</a:t>
            </a:r>
            <a:r>
              <a:rPr lang="zh-CN" altLang="en-US" sz="2400" b="1" dirty="0">
                <a:latin typeface="Times New Roman" panose="02020603050405020304" pitchFamily="18" charset="0"/>
                <a:ea typeface="ˎ̥"/>
              </a:rPr>
              <a:t> </a:t>
            </a:r>
            <a:r>
              <a:rPr lang="zh-CN" altLang="en-US" sz="2400" dirty="0">
                <a:latin typeface="Times New Roman" panose="02020603050405020304" pitchFamily="18" charset="0"/>
              </a:rPr>
              <a:t>所谓状态化简，是指采用某种化简技术从原始状态表中消去多余状态，得到一个既能正确地描述给定的逻辑功能，又能使所包含的状态数目达到最少的状态表，通常称这种状态表为最小化状态表。</a:t>
            </a:r>
            <a:endParaRPr lang="zh-CN" altLang="en-US" dirty="0">
              <a:latin typeface="Arial" panose="020B0604020202020204" pitchFamily="34" charset="0"/>
            </a:endParaRPr>
          </a:p>
        </p:txBody>
      </p:sp>
      <p:sp>
        <p:nvSpPr>
          <p:cNvPr id="64515" name="文本框 64514"/>
          <p:cNvSpPr txBox="1"/>
          <p:nvPr/>
        </p:nvSpPr>
        <p:spPr>
          <a:xfrm>
            <a:off x="457200" y="3128963"/>
            <a:ext cx="8686800" cy="2282825"/>
          </a:xfrm>
          <a:prstGeom prst="rect">
            <a:avLst/>
          </a:prstGeom>
          <a:noFill/>
          <a:ln w="28575">
            <a:noFill/>
          </a:ln>
        </p:spPr>
        <p:txBody>
          <a:bodyPr>
            <a:spAutoFit/>
          </a:bodyPr>
          <a:p>
            <a:pPr algn="just"/>
            <a:r>
              <a:rPr lang="zh-CN" altLang="en-US" sz="2400" dirty="0">
                <a:solidFill>
                  <a:srgbClr val="000099"/>
                </a:solidFill>
                <a:latin typeface="Times New Roman" panose="02020603050405020304" pitchFamily="18" charset="0"/>
              </a:rPr>
              <a:t>　　</a:t>
            </a:r>
            <a:r>
              <a:rPr lang="zh-CN" altLang="en-US" sz="2400" b="1" dirty="0">
                <a:solidFill>
                  <a:srgbClr val="000099"/>
                </a:solidFill>
                <a:latin typeface="Times New Roman" panose="02020603050405020304" pitchFamily="18" charset="0"/>
              </a:rPr>
              <a:t>目的：</a:t>
            </a:r>
            <a:r>
              <a:rPr lang="zh-CN" altLang="en-US" sz="2400" dirty="0">
                <a:latin typeface="Times New Roman" panose="02020603050405020304" pitchFamily="18" charset="0"/>
              </a:rPr>
              <a:t>简化电路结构。状态数目的多少直接决定电路中所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需触发器数目的多少。</a:t>
            </a:r>
            <a:r>
              <a:rPr lang="zh-CN" altLang="en-US" sz="2400" dirty="0">
                <a:solidFill>
                  <a:schemeClr val="tx2"/>
                </a:solidFill>
                <a:latin typeface="Times New Roman" panose="02020603050405020304" pitchFamily="18" charset="0"/>
              </a:rPr>
              <a:t>设状态数目为</a:t>
            </a:r>
            <a:r>
              <a:rPr lang="en-US" altLang="zh-CN" sz="2400">
                <a:solidFill>
                  <a:schemeClr val="tx2"/>
                </a:solidFill>
                <a:latin typeface="Times New Roman" panose="02020603050405020304" pitchFamily="18" charset="0"/>
                <a:ea typeface="ˎ̥"/>
              </a:rPr>
              <a:t>n,</a:t>
            </a:r>
            <a:r>
              <a:rPr lang="zh-CN" altLang="en-US" sz="2400" dirty="0">
                <a:solidFill>
                  <a:schemeClr val="tx2"/>
                </a:solidFill>
                <a:latin typeface="Times New Roman" panose="02020603050405020304" pitchFamily="18" charset="0"/>
              </a:rPr>
              <a:t>所需触发器数目为</a:t>
            </a:r>
            <a:r>
              <a:rPr lang="en-US" altLang="zh-CN" sz="2400">
                <a:solidFill>
                  <a:schemeClr val="tx2"/>
                </a:solidFill>
                <a:latin typeface="Times New Roman" panose="02020603050405020304" pitchFamily="18" charset="0"/>
                <a:ea typeface="ˎ̥"/>
              </a:rPr>
              <a:t>m,</a:t>
            </a:r>
            <a:r>
              <a:rPr lang="zh-CN" altLang="en-US" sz="2400" dirty="0">
                <a:solidFill>
                  <a:schemeClr val="tx2"/>
                </a:solidFill>
                <a:latin typeface="Times New Roman" panose="02020603050405020304" pitchFamily="18" charset="0"/>
              </a:rPr>
              <a:t>则应满足如下关系： </a:t>
            </a:r>
            <a:endParaRPr lang="zh-CN" altLang="en-US" sz="2400" dirty="0">
              <a:latin typeface="Times New Roman" panose="02020603050405020304" pitchFamily="18" charset="0"/>
              <a:ea typeface="ˎ̥"/>
            </a:endParaRPr>
          </a:p>
          <a:p>
            <a:pPr algn="just"/>
            <a:r>
              <a:rPr lang="zh-CN" altLang="en-US" sz="2400" dirty="0">
                <a:solidFill>
                  <a:schemeClr val="tx2"/>
                </a:solidFill>
                <a:latin typeface="Times New Roman" panose="02020603050405020304" pitchFamily="18" charset="0"/>
              </a:rPr>
              <a:t>　　　　　　　　　</a:t>
            </a:r>
            <a:r>
              <a:rPr lang="en-US" altLang="zh-CN" sz="2400">
                <a:solidFill>
                  <a:schemeClr val="tx2"/>
                </a:solidFill>
                <a:latin typeface="Times New Roman" panose="02020603050405020304" pitchFamily="18" charset="0"/>
                <a:ea typeface="ˎ̥"/>
              </a:rPr>
              <a:t>2</a:t>
            </a:r>
            <a:r>
              <a:rPr lang="en-US" altLang="zh-CN" sz="2400" baseline="30000">
                <a:solidFill>
                  <a:schemeClr val="tx2"/>
                </a:solidFill>
                <a:latin typeface="Times New Roman" panose="02020603050405020304" pitchFamily="18" charset="0"/>
                <a:ea typeface="ˎ̥"/>
              </a:rPr>
              <a:t>m </a:t>
            </a:r>
            <a:r>
              <a:rPr lang="en-US" altLang="zh-CN" sz="2400">
                <a:solidFill>
                  <a:schemeClr val="tx2"/>
                </a:solidFill>
                <a:latin typeface="Times New Roman" panose="02020603050405020304" pitchFamily="18" charset="0"/>
                <a:ea typeface="ˎ̥"/>
              </a:rPr>
              <a:t> </a:t>
            </a:r>
            <a:r>
              <a:rPr lang="en-US" altLang="zh-CN" sz="2400">
                <a:solidFill>
                  <a:schemeClr val="tx2"/>
                </a:solidFill>
                <a:latin typeface="Times New Roman" panose="02020603050405020304" pitchFamily="18" charset="0"/>
              </a:rPr>
              <a:t>≥</a:t>
            </a:r>
            <a:r>
              <a:rPr lang="en-US" altLang="zh-CN" sz="2400">
                <a:solidFill>
                  <a:schemeClr val="tx2"/>
                </a:solidFill>
                <a:latin typeface="Times New Roman" panose="02020603050405020304" pitchFamily="18" charset="0"/>
                <a:ea typeface="ˎ̥"/>
              </a:rPr>
              <a:t> n </a:t>
            </a:r>
            <a:r>
              <a:rPr lang="zh-CN" altLang="en-US" sz="2400" dirty="0">
                <a:solidFill>
                  <a:schemeClr val="tx2"/>
                </a:solidFill>
                <a:latin typeface="Times New Roman" panose="02020603050405020304" pitchFamily="18" charset="0"/>
              </a:rPr>
              <a:t>＞</a:t>
            </a:r>
            <a:r>
              <a:rPr lang="zh-CN" altLang="en-US" sz="2400" dirty="0">
                <a:solidFill>
                  <a:schemeClr val="tx2"/>
                </a:solidFill>
                <a:latin typeface="Times New Roman" panose="02020603050405020304" pitchFamily="18" charset="0"/>
                <a:ea typeface="ˎ̥"/>
              </a:rPr>
              <a:t> </a:t>
            </a:r>
            <a:r>
              <a:rPr lang="en-US" altLang="zh-CN" sz="2400">
                <a:solidFill>
                  <a:schemeClr val="tx2"/>
                </a:solidFill>
                <a:latin typeface="Times New Roman" panose="02020603050405020304" pitchFamily="18" charset="0"/>
                <a:ea typeface="ˎ̥"/>
              </a:rPr>
              <a:t>2 </a:t>
            </a:r>
            <a:r>
              <a:rPr lang="en-US" altLang="zh-CN" sz="2400" baseline="30000">
                <a:solidFill>
                  <a:schemeClr val="tx2"/>
                </a:solidFill>
                <a:latin typeface="Times New Roman" panose="02020603050405020304" pitchFamily="18" charset="0"/>
                <a:ea typeface="ˎ̥"/>
              </a:rPr>
              <a:t>m-1 </a:t>
            </a:r>
            <a:endParaRPr lang="en-US" altLang="zh-CN" sz="2400">
              <a:latin typeface="Times New Roman" panose="02020603050405020304" pitchFamily="18" charset="0"/>
              <a:ea typeface="ˎ̥"/>
            </a:endParaRPr>
          </a:p>
          <a:p>
            <a:pPr algn="just"/>
            <a:r>
              <a:rPr lang="zh-CN" altLang="en-US" sz="2400" dirty="0">
                <a:latin typeface="Times New Roman" panose="02020603050405020304" pitchFamily="18" charset="0"/>
              </a:rPr>
              <a:t>　　为了降低电路的复杂性和电路成本，应尽可能状态表中包含的状态数达到最少。</a:t>
            </a:r>
            <a:endParaRPr lang="zh-CN" altLang="en-US" dirty="0">
              <a:latin typeface="Arial" panose="020B0604020202020204" pitchFamily="34" charset="0"/>
            </a:endParaRPr>
          </a:p>
        </p:txBody>
      </p:sp>
      <p:sp>
        <p:nvSpPr>
          <p:cNvPr id="64514" name="文本框 64513"/>
          <p:cNvSpPr txBox="1"/>
          <p:nvPr/>
        </p:nvSpPr>
        <p:spPr>
          <a:xfrm>
            <a:off x="485775" y="5567363"/>
            <a:ext cx="8550275" cy="822325"/>
          </a:xfrm>
          <a:prstGeom prst="rect">
            <a:avLst/>
          </a:prstGeom>
          <a:noFill/>
          <a:ln w="28575">
            <a:noFill/>
          </a:ln>
        </p:spPr>
        <p:txBody>
          <a:bodyPr>
            <a:spAutoFit/>
          </a:bodyPr>
          <a:p>
            <a:r>
              <a:rPr lang="zh-CN" altLang="en-US" sz="2400" b="1" dirty="0">
                <a:latin typeface="Times New Roman" panose="02020603050405020304" pitchFamily="18" charset="0"/>
              </a:rPr>
              <a:t>　　</a:t>
            </a:r>
            <a:r>
              <a:rPr lang="zh-CN" altLang="en-US" sz="2400" b="1" dirty="0">
                <a:solidFill>
                  <a:srgbClr val="000099"/>
                </a:solidFill>
                <a:latin typeface="Times New Roman" panose="02020603050405020304" pitchFamily="18" charset="0"/>
              </a:rPr>
              <a:t>方法</a:t>
            </a:r>
            <a:r>
              <a:rPr lang="zh-CN" altLang="en-US" sz="2400" b="1" dirty="0">
                <a:solidFill>
                  <a:schemeClr val="tx2"/>
                </a:solidFill>
                <a:latin typeface="Times New Roman" panose="02020603050405020304" pitchFamily="18" charset="0"/>
              </a:rPr>
              <a:t>：</a:t>
            </a:r>
            <a:r>
              <a:rPr lang="zh-CN" altLang="en-US" sz="2400" dirty="0">
                <a:latin typeface="Times New Roman" panose="02020603050405020304" pitchFamily="18" charset="0"/>
              </a:rPr>
              <a:t>常用方法有观擦法、输出分类法、隐含表法等。下面讨论最常用的一种方法</a:t>
            </a:r>
            <a:r>
              <a:rPr lang="en-US" altLang="zh-CN" sz="2400" b="1">
                <a:solidFill>
                  <a:srgbClr val="000099"/>
                </a:solidFill>
                <a:latin typeface="Times New Roman" panose="02020603050405020304" pitchFamily="18" charset="0"/>
                <a:ea typeface="ˎ̥"/>
              </a:rPr>
              <a:t>----</a:t>
            </a:r>
            <a:r>
              <a:rPr lang="zh-CN" altLang="en-US" sz="2400" b="1" dirty="0">
                <a:solidFill>
                  <a:srgbClr val="000099"/>
                </a:solidFill>
                <a:latin typeface="Times New Roman" panose="02020603050405020304" pitchFamily="18" charset="0"/>
              </a:rPr>
              <a:t>隐含表法。</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7"/>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64516"/>
                                        </p:tgtEl>
                                        <p:attrNameLst>
                                          <p:attrName>style.visibility</p:attrName>
                                        </p:attrNameLst>
                                      </p:cBhvr>
                                      <p:to>
                                        <p:strVal val="visible"/>
                                      </p:to>
                                    </p:set>
                                    <p:animEffect transition="in" filter="randombar(horizontal)">
                                      <p:cBhvr>
                                        <p:cTn id="11" dur="500"/>
                                        <p:tgtEl>
                                          <p:spTgt spid="645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4515"/>
                                        </p:tgtEl>
                                        <p:attrNameLst>
                                          <p:attrName>style.visibility</p:attrName>
                                        </p:attrNameLst>
                                      </p:cBhvr>
                                      <p:to>
                                        <p:strVal val="visible"/>
                                      </p:to>
                                    </p:set>
                                    <p:animEffect transition="in" filter="wipe(up)">
                                      <p:cBhvr>
                                        <p:cTn id="16" dur="500"/>
                                        <p:tgtEl>
                                          <p:spTgt spid="6451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4514"/>
                                        </p:tgtEl>
                                        <p:attrNameLst>
                                          <p:attrName>style.visibility</p:attrName>
                                        </p:attrNameLst>
                                      </p:cBhvr>
                                      <p:to>
                                        <p:strVal val="visible"/>
                                      </p:to>
                                    </p:set>
                                    <p:animEffect transition="in" filter="blinds(horizontal)">
                                      <p:cBhvr>
                                        <p:cTn id="21"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p:bldP spid="64516" grpId="0"/>
      <p:bldP spid="64515" grpId="0"/>
      <p:bldP spid="645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3503" name="组合 63502"/>
          <p:cNvGrpSpPr/>
          <p:nvPr/>
        </p:nvGrpSpPr>
        <p:grpSpPr>
          <a:xfrm>
            <a:off x="-306387" y="6350"/>
            <a:ext cx="9132887" cy="6845300"/>
            <a:chOff x="0" y="1"/>
            <a:chExt cx="5753" cy="4312"/>
          </a:xfrm>
        </p:grpSpPr>
        <p:sp>
          <p:nvSpPr>
            <p:cNvPr id="63505" name="任意多边形 63504"/>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63504" name="任意多边形 63503"/>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63501" name="矩形 63500"/>
          <p:cNvSpPr/>
          <p:nvPr/>
        </p:nvSpPr>
        <p:spPr>
          <a:xfrm>
            <a:off x="6246813"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63500" name="图片 63499" descr="top"/>
          <p:cNvPicPr>
            <a:picLocks noChangeAspect="1"/>
          </p:cNvPicPr>
          <p:nvPr/>
        </p:nvPicPr>
        <p:blipFill>
          <a:blip r:embed="rId1"/>
          <a:stretch>
            <a:fillRect/>
          </a:stretch>
        </p:blipFill>
        <p:spPr>
          <a:xfrm>
            <a:off x="74613" y="385763"/>
            <a:ext cx="8534400" cy="242887"/>
          </a:xfrm>
          <a:prstGeom prst="rect">
            <a:avLst/>
          </a:prstGeom>
          <a:noFill/>
          <a:ln w="9525">
            <a:noFill/>
          </a:ln>
        </p:spPr>
      </p:pic>
      <p:pic>
        <p:nvPicPr>
          <p:cNvPr id="63499" name="图片 63498" descr="arrow34">
            <a:hlinkClick r:id="" action="ppaction://hlinkshowjump?jump=previousslide"/>
          </p:cNvPr>
          <p:cNvPicPr>
            <a:picLocks noChangeAspect="1"/>
          </p:cNvPicPr>
          <p:nvPr/>
        </p:nvPicPr>
        <p:blipFill>
          <a:blip r:embed="rId2"/>
          <a:stretch>
            <a:fillRect/>
          </a:stretch>
        </p:blipFill>
        <p:spPr>
          <a:xfrm>
            <a:off x="7127875" y="6310313"/>
            <a:ext cx="514350" cy="354012"/>
          </a:xfrm>
          <a:prstGeom prst="rect">
            <a:avLst/>
          </a:prstGeom>
          <a:noFill/>
          <a:ln w="9525">
            <a:noFill/>
          </a:ln>
        </p:spPr>
      </p:pic>
      <p:pic>
        <p:nvPicPr>
          <p:cNvPr id="63498" name="图片 63497" descr="arrow35">
            <a:hlinkClick r:id="" action="ppaction://hlinkshowjump?jump=nextslide"/>
          </p:cNvPr>
          <p:cNvPicPr>
            <a:picLocks noChangeAspect="1"/>
          </p:cNvPicPr>
          <p:nvPr/>
        </p:nvPicPr>
        <p:blipFill>
          <a:blip r:embed="rId3"/>
          <a:stretch>
            <a:fillRect/>
          </a:stretch>
        </p:blipFill>
        <p:spPr>
          <a:xfrm>
            <a:off x="8094663" y="6310313"/>
            <a:ext cx="514350" cy="354012"/>
          </a:xfrm>
          <a:prstGeom prst="rect">
            <a:avLst/>
          </a:prstGeom>
          <a:noFill/>
          <a:ln w="9525">
            <a:noFill/>
          </a:ln>
        </p:spPr>
      </p:pic>
      <p:sp>
        <p:nvSpPr>
          <p:cNvPr id="63496" name="矩形 63495"/>
          <p:cNvSpPr/>
          <p:nvPr/>
        </p:nvSpPr>
        <p:spPr>
          <a:xfrm>
            <a:off x="379413"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63495" name="文本框 63494"/>
          <p:cNvSpPr txBox="1"/>
          <p:nvPr/>
        </p:nvSpPr>
        <p:spPr>
          <a:xfrm>
            <a:off x="150813" y="731838"/>
            <a:ext cx="9299575" cy="1096962"/>
          </a:xfrm>
          <a:prstGeom prst="rect">
            <a:avLst/>
          </a:prstGeom>
          <a:noFill/>
          <a:ln w="28575">
            <a:noFill/>
          </a:ln>
        </p:spPr>
        <p:txBody>
          <a:bodyPr>
            <a:spAutoFit/>
          </a:bodyPr>
          <a:p>
            <a:r>
              <a:rPr lang="zh-CN" altLang="en-US" sz="2400" b="1" dirty="0">
                <a:latin typeface="Times New Roman" panose="02020603050405020304" pitchFamily="18" charset="0"/>
              </a:rPr>
              <a:t>　　</a:t>
            </a:r>
            <a:r>
              <a:rPr lang="zh-CN" altLang="en-US" sz="2400" dirty="0">
                <a:latin typeface="Times New Roman" panose="02020603050405020304" pitchFamily="18" charset="0"/>
              </a:rPr>
              <a:t>利用隐含表进行化简时，对于完全给定原始状态表和不完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全给定原始状态表引用了不同的概念，并且处理过程有所不同。 </a:t>
            </a:r>
            <a:endParaRPr lang="zh-CN" altLang="en-US" sz="2400" dirty="0">
              <a:latin typeface="Times New Roman" panose="02020603050405020304" pitchFamily="18" charset="0"/>
              <a:ea typeface="ˎ̥"/>
            </a:endParaRPr>
          </a:p>
          <a:p>
            <a:endParaRPr lang="zh-CN" altLang="en-US" dirty="0">
              <a:latin typeface="Arial" panose="020B0604020202020204" pitchFamily="34" charset="0"/>
            </a:endParaRPr>
          </a:p>
        </p:txBody>
      </p:sp>
      <p:sp>
        <p:nvSpPr>
          <p:cNvPr id="63494" name="文本框 63493"/>
          <p:cNvSpPr txBox="1"/>
          <p:nvPr/>
        </p:nvSpPr>
        <p:spPr>
          <a:xfrm>
            <a:off x="608013" y="1681163"/>
            <a:ext cx="3706812" cy="457200"/>
          </a:xfrm>
          <a:prstGeom prst="rect">
            <a:avLst/>
          </a:prstGeom>
          <a:noFill/>
          <a:ln w="28575">
            <a:noFill/>
          </a:ln>
        </p:spPr>
        <p:txBody>
          <a:bodyPr wrap="none" anchor="t">
            <a:spAutoFit/>
          </a:bodyPr>
          <a:p>
            <a:r>
              <a:rPr lang="zh-CN" altLang="en-US" sz="2400" b="1" dirty="0">
                <a:latin typeface="Times New Roman" panose="02020603050405020304" pitchFamily="18" charset="0"/>
              </a:rPr>
              <a:t>一</a:t>
            </a:r>
            <a:r>
              <a:rPr lang="en-US" altLang="zh-CN" sz="2400" b="1">
                <a:latin typeface="Times New Roman" panose="02020603050405020304" pitchFamily="18" charset="0"/>
                <a:ea typeface="ˎ̥"/>
              </a:rPr>
              <a:t>. </a:t>
            </a:r>
            <a:r>
              <a:rPr lang="zh-CN" altLang="en-US" sz="2400" b="1" dirty="0">
                <a:latin typeface="Times New Roman" panose="02020603050405020304" pitchFamily="18" charset="0"/>
              </a:rPr>
              <a:t>完全确定状态表的化简</a:t>
            </a:r>
            <a:endParaRPr lang="zh-CN" altLang="en-US" dirty="0">
              <a:latin typeface="Arial" panose="020B0604020202020204" pitchFamily="34" charset="0"/>
            </a:endParaRPr>
          </a:p>
        </p:txBody>
      </p:sp>
      <p:sp>
        <p:nvSpPr>
          <p:cNvPr id="63493" name="文本框 63492"/>
          <p:cNvSpPr txBox="1"/>
          <p:nvPr/>
        </p:nvSpPr>
        <p:spPr>
          <a:xfrm>
            <a:off x="760413" y="2138363"/>
            <a:ext cx="1868487" cy="457200"/>
          </a:xfrm>
          <a:prstGeom prst="rect">
            <a:avLst/>
          </a:prstGeom>
          <a:noFill/>
          <a:ln w="28575">
            <a:noFill/>
          </a:ln>
        </p:spPr>
        <p:txBody>
          <a:bodyPr wrap="none" anchor="t">
            <a:spAutoFit/>
          </a:bodyPr>
          <a:p>
            <a:r>
              <a:rPr lang="en-US" altLang="zh-CN" sz="2400" b="1">
                <a:solidFill>
                  <a:schemeClr val="tx2"/>
                </a:solidFill>
                <a:latin typeface="Times New Roman" panose="02020603050405020304" pitchFamily="18" charset="0"/>
                <a:ea typeface="ˎ̥"/>
              </a:rPr>
              <a:t>1</a:t>
            </a:r>
            <a:r>
              <a:rPr lang="zh-CN" altLang="en-US" sz="2400" b="1" dirty="0">
                <a:solidFill>
                  <a:schemeClr val="tx2"/>
                </a:solidFill>
                <a:latin typeface="Times New Roman" panose="02020603050405020304" pitchFamily="18" charset="0"/>
              </a:rPr>
              <a:t>．几个概念</a:t>
            </a:r>
            <a:endParaRPr lang="zh-CN" altLang="en-US" dirty="0">
              <a:latin typeface="Arial" panose="020B0604020202020204" pitchFamily="34" charset="0"/>
            </a:endParaRPr>
          </a:p>
        </p:txBody>
      </p:sp>
      <p:sp>
        <p:nvSpPr>
          <p:cNvPr id="63492" name="文本框 63491"/>
          <p:cNvSpPr txBox="1"/>
          <p:nvPr/>
        </p:nvSpPr>
        <p:spPr>
          <a:xfrm>
            <a:off x="760413" y="2747963"/>
            <a:ext cx="2971800" cy="457200"/>
          </a:xfrm>
          <a:prstGeom prst="rect">
            <a:avLst/>
          </a:prstGeom>
          <a:noFill/>
          <a:ln w="28575">
            <a:noFill/>
          </a:ln>
        </p:spPr>
        <p:txBody>
          <a:bodyPr>
            <a:spAutoFit/>
          </a:bodyPr>
          <a:p>
            <a:r>
              <a:rPr lang="en-US" altLang="zh-CN" sz="2400" b="1">
                <a:solidFill>
                  <a:srgbClr val="CC3300"/>
                </a:solidFill>
                <a:latin typeface="Times New Roman" panose="02020603050405020304" pitchFamily="18" charset="0"/>
                <a:ea typeface="ˎ̥"/>
              </a:rPr>
              <a:t>(1)</a:t>
            </a:r>
            <a:r>
              <a:rPr lang="zh-CN" altLang="en-US" sz="2400" b="1" dirty="0">
                <a:solidFill>
                  <a:srgbClr val="CC3300"/>
                </a:solidFill>
                <a:latin typeface="Times New Roman" panose="02020603050405020304" pitchFamily="18" charset="0"/>
              </a:rPr>
              <a:t>等效状态</a:t>
            </a:r>
            <a:endParaRPr lang="zh-CN" altLang="en-US" dirty="0">
              <a:latin typeface="Arial" panose="020B0604020202020204" pitchFamily="34" charset="0"/>
            </a:endParaRPr>
          </a:p>
        </p:txBody>
      </p:sp>
      <p:sp>
        <p:nvSpPr>
          <p:cNvPr id="63491" name="文本框 63490"/>
          <p:cNvSpPr txBox="1"/>
          <p:nvPr/>
        </p:nvSpPr>
        <p:spPr>
          <a:xfrm>
            <a:off x="150813" y="4119563"/>
            <a:ext cx="8867775" cy="1917700"/>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en-US" altLang="zh-CN" sz="2400" b="1" dirty="0">
                <a:solidFill>
                  <a:srgbClr val="000099"/>
                </a:solidFill>
                <a:latin typeface="Times New Roman" panose="02020603050405020304" pitchFamily="18" charset="0"/>
              </a:rPr>
              <a:t>①</a:t>
            </a:r>
            <a:r>
              <a:rPr lang="zh-CN" altLang="en-US" sz="2400" b="1" dirty="0">
                <a:solidFill>
                  <a:srgbClr val="000099"/>
                </a:solidFill>
                <a:latin typeface="Times New Roman" panose="02020603050405020304" pitchFamily="18" charset="0"/>
              </a:rPr>
              <a:t>定义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设状态</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i</a:t>
            </a:r>
            <a:r>
              <a:rPr lang="zh-CN" altLang="en-US" sz="2400" dirty="0">
                <a:latin typeface="Times New Roman" panose="02020603050405020304" pitchFamily="18" charset="0"/>
              </a:rPr>
              <a:t>和</a:t>
            </a:r>
            <a:r>
              <a:rPr lang="en-US" altLang="zh-CN" sz="2400" err="1">
                <a:latin typeface="Times New Roman" panose="02020603050405020304" pitchFamily="18" charset="0"/>
                <a:ea typeface="ˎ̥"/>
              </a:rPr>
              <a:t>S</a:t>
            </a:r>
            <a:r>
              <a:rPr lang="en-US" altLang="zh-CN" sz="2400" baseline="-25000" err="1">
                <a:latin typeface="Times New Roman" panose="02020603050405020304" pitchFamily="18" charset="0"/>
                <a:ea typeface="ˎ̥"/>
              </a:rPr>
              <a:t>j</a:t>
            </a:r>
            <a:r>
              <a:rPr lang="zh-CN" altLang="en-US" sz="2400" dirty="0">
                <a:latin typeface="Times New Roman" panose="02020603050405020304" pitchFamily="18" charset="0"/>
              </a:rPr>
              <a:t>是完全确定状态表中的两个状态，若对于所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有可能的输入序列，分别从状态</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i</a:t>
            </a:r>
            <a:r>
              <a:rPr lang="zh-CN" altLang="en-US" sz="2400" dirty="0">
                <a:latin typeface="Times New Roman" panose="02020603050405020304" pitchFamily="18" charset="0"/>
              </a:rPr>
              <a:t>和状态</a:t>
            </a:r>
            <a:r>
              <a:rPr lang="en-US" altLang="zh-CN" sz="2400" err="1">
                <a:latin typeface="Times New Roman" panose="02020603050405020304" pitchFamily="18" charset="0"/>
                <a:ea typeface="ˎ̥"/>
              </a:rPr>
              <a:t>S</a:t>
            </a:r>
            <a:r>
              <a:rPr lang="en-US" altLang="zh-CN" sz="2400" baseline="-25000" err="1">
                <a:latin typeface="Times New Roman" panose="02020603050405020304" pitchFamily="18" charset="0"/>
                <a:ea typeface="ˎ̥"/>
              </a:rPr>
              <a:t>j</a:t>
            </a:r>
            <a:r>
              <a:rPr lang="zh-CN" altLang="en-US" sz="2400" dirty="0">
                <a:latin typeface="Times New Roman" panose="02020603050405020304" pitchFamily="18" charset="0"/>
              </a:rPr>
              <a:t>出发，所得到的输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出响应序列完全相同，则状态</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i</a:t>
            </a:r>
            <a:r>
              <a:rPr lang="zh-CN" altLang="en-US" sz="2400" dirty="0">
                <a:latin typeface="Times New Roman" panose="02020603050405020304" pitchFamily="18" charset="0"/>
              </a:rPr>
              <a:t>和</a:t>
            </a:r>
            <a:r>
              <a:rPr lang="en-US" altLang="zh-CN" sz="2400" err="1">
                <a:latin typeface="Times New Roman" panose="02020603050405020304" pitchFamily="18" charset="0"/>
                <a:ea typeface="ˎ̥"/>
              </a:rPr>
              <a:t>S</a:t>
            </a:r>
            <a:r>
              <a:rPr lang="en-US" altLang="zh-CN" sz="2400" baseline="-25000" err="1">
                <a:latin typeface="Times New Roman" panose="02020603050405020304" pitchFamily="18" charset="0"/>
                <a:ea typeface="ˎ̥"/>
              </a:rPr>
              <a:t>j</a:t>
            </a:r>
            <a:r>
              <a:rPr lang="zh-CN" altLang="en-US" sz="2400" dirty="0">
                <a:latin typeface="Times New Roman" panose="02020603050405020304" pitchFamily="18" charset="0"/>
              </a:rPr>
              <a:t>是等效的，记作</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i</a:t>
            </a:r>
            <a:r>
              <a:rPr lang="zh-CN" altLang="en-US" sz="2400" dirty="0">
                <a:latin typeface="Times New Roman" panose="02020603050405020304" pitchFamily="18" charset="0"/>
              </a:rPr>
              <a:t>，</a:t>
            </a:r>
            <a:r>
              <a:rPr lang="en-US" altLang="zh-CN" sz="2400" err="1">
                <a:latin typeface="Times New Roman" panose="02020603050405020304" pitchFamily="18" charset="0"/>
                <a:ea typeface="ˎ̥"/>
              </a:rPr>
              <a:t>S</a:t>
            </a:r>
            <a:r>
              <a:rPr lang="en-US" altLang="zh-CN" sz="2400" baseline="-25000" err="1">
                <a:latin typeface="Times New Roman" panose="02020603050405020304" pitchFamily="18" charset="0"/>
                <a:ea typeface="ˎ̥"/>
              </a:rPr>
              <a:t>j</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又称状态</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i</a:t>
            </a:r>
            <a:r>
              <a:rPr lang="zh-CN" altLang="en-US" sz="2400" dirty="0">
                <a:latin typeface="Times New Roman" panose="02020603050405020304" pitchFamily="18" charset="0"/>
              </a:rPr>
              <a:t>和</a:t>
            </a:r>
            <a:r>
              <a:rPr lang="en-US" altLang="zh-CN" sz="2400" err="1">
                <a:latin typeface="Times New Roman" panose="02020603050405020304" pitchFamily="18" charset="0"/>
                <a:ea typeface="ˎ̥"/>
              </a:rPr>
              <a:t>S</a:t>
            </a:r>
            <a:r>
              <a:rPr lang="en-US" altLang="zh-CN" sz="2400" baseline="-25000" err="1">
                <a:latin typeface="Times New Roman" panose="02020603050405020304" pitchFamily="18" charset="0"/>
                <a:ea typeface="ˎ̥"/>
              </a:rPr>
              <a:t>j</a:t>
            </a:r>
            <a:r>
              <a:rPr lang="en-US" altLang="zh-CN" sz="2400" baseline="-25000">
                <a:latin typeface="Times New Roman" panose="02020603050405020304" pitchFamily="18" charset="0"/>
                <a:ea typeface="ˎ̥"/>
              </a:rPr>
              <a:t> </a:t>
            </a:r>
            <a:r>
              <a:rPr lang="zh-CN" altLang="en-US" sz="2400" dirty="0">
                <a:latin typeface="Times New Roman" panose="02020603050405020304" pitchFamily="18" charset="0"/>
              </a:rPr>
              <a:t>为等效对。</a:t>
            </a:r>
            <a:endParaRPr lang="zh-CN" altLang="en-US" dirty="0">
              <a:latin typeface="Arial" panose="020B0604020202020204" pitchFamily="34" charset="0"/>
            </a:endParaRPr>
          </a:p>
        </p:txBody>
      </p:sp>
      <p:sp>
        <p:nvSpPr>
          <p:cNvPr id="63490" name="文本框 63489"/>
          <p:cNvSpPr txBox="1"/>
          <p:nvPr/>
        </p:nvSpPr>
        <p:spPr>
          <a:xfrm>
            <a:off x="836613" y="3433763"/>
            <a:ext cx="6477000" cy="457200"/>
          </a:xfrm>
          <a:prstGeom prst="rect">
            <a:avLst/>
          </a:prstGeom>
          <a:noFill/>
          <a:ln w="28575">
            <a:noFill/>
          </a:ln>
        </p:spPr>
        <p:txBody>
          <a:bodyPr>
            <a:spAutoFit/>
          </a:bodyPr>
          <a:p>
            <a:pPr>
              <a:spcBef>
                <a:spcPct val="50000"/>
              </a:spcBef>
            </a:pPr>
            <a:r>
              <a:rPr lang="zh-CN" altLang="en-US" sz="2400" dirty="0">
                <a:latin typeface="Times New Roman" panose="02020603050405020304" pitchFamily="18" charset="0"/>
              </a:rPr>
              <a:t>请注意掌握三点：定义、判断方法和性质。</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Effect transition="in" filter="blinds(horizontal)">
                                      <p:cBhvr>
                                        <p:cTn id="7" dur="500"/>
                                        <p:tgtEl>
                                          <p:spTgt spid="63495"/>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349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63493"/>
                                        </p:tgtEl>
                                        <p:attrNameLst>
                                          <p:attrName>style.visibility</p:attrName>
                                        </p:attrNameLst>
                                      </p:cBhvr>
                                      <p:to>
                                        <p:strVal val="visible"/>
                                      </p:to>
                                    </p:set>
                                    <p:animEffect transition="in" filter="slide(fromBottom)">
                                      <p:cBhvr>
                                        <p:cTn id="16" dur="500"/>
                                        <p:tgtEl>
                                          <p:spTgt spid="6349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63492"/>
                                        </p:tgtEl>
                                        <p:attrNameLst>
                                          <p:attrName>style.visibility</p:attrName>
                                        </p:attrNameLst>
                                      </p:cBhvr>
                                      <p:to>
                                        <p:strVal val="visible"/>
                                      </p:to>
                                    </p:set>
                                    <p:animEffect transition="in" filter="slide(fromBottom)">
                                      <p:cBhvr>
                                        <p:cTn id="21" dur="500"/>
                                        <p:tgtEl>
                                          <p:spTgt spid="63492"/>
                                        </p:tgtEl>
                                      </p:cBhvr>
                                    </p:animEffect>
                                  </p:childTnLst>
                                  <p:subTnLst>
                                    <p:audio>
                                      <p:cMediaNode>
                                        <p:cTn display="0" masterRel="sameClick">
                                          <p:stCondLst>
                                            <p:cond evt="begin" delay="0">
                                              <p:tn val="19"/>
                                            </p:cond>
                                          </p:stCondLst>
                                          <p:endCondLst>
                                            <p:cond evt="onStopAudio" delay="0">
                                              <p:tgtEl>
                                                <p:sldTgt/>
                                              </p:tgtEl>
                                            </p:cond>
                                          </p:endCondLst>
                                        </p:cTn>
                                        <p:tgtEl>
                                          <p:sndTgt r:embed="rId4" name="projctor.wav"/>
                                        </p:tgtEl>
                                      </p:cMediaNode>
                                    </p:audio>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6349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63491"/>
                                        </p:tgtEl>
                                        <p:attrNameLst>
                                          <p:attrName>style.visibility</p:attrName>
                                        </p:attrNameLst>
                                      </p:cBhvr>
                                      <p:to>
                                        <p:strVal val="visible"/>
                                      </p:to>
                                    </p:set>
                                    <p:animEffect transition="in" filter="randombar(horizontal)">
                                      <p:cBhvr>
                                        <p:cTn id="30"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p:bldP spid="63494" grpId="0"/>
      <p:bldP spid="63493" grpId="0"/>
      <p:bldP spid="63492" grpId="0"/>
      <p:bldP spid="63491" grpId="0"/>
      <p:bldP spid="6349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2495" name="组合 62494"/>
          <p:cNvGrpSpPr/>
          <p:nvPr/>
        </p:nvGrpSpPr>
        <p:grpSpPr>
          <a:xfrm>
            <a:off x="6350" y="6350"/>
            <a:ext cx="9132888" cy="6845300"/>
            <a:chOff x="0" y="1"/>
            <a:chExt cx="5753" cy="4312"/>
          </a:xfrm>
        </p:grpSpPr>
        <p:sp>
          <p:nvSpPr>
            <p:cNvPr id="62497" name="任意多边形 62496"/>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62496" name="任意多边形 62495"/>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62493" name="矩形 62492"/>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62492" name="图片 62491"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62491" name="图片 62490"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62490" name="图片 62489"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62488" name="矩形 62487"/>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en-US" altLang="zh-CN" sz="1800" b="1" dirty="0">
                <a:latin typeface="宋体" panose="02010600030101010101" pitchFamily="2" charset="-122"/>
                <a:ea typeface="ˎ̥"/>
              </a:rPr>
              <a:t> </a:t>
            </a:r>
            <a:r>
              <a:rPr lang="en-US" altLang="zh-CN" sz="1800" b="1" dirty="0">
                <a:solidFill>
                  <a:srgbClr val="FFCC66"/>
                </a:solidFill>
                <a:latin typeface="宋体" panose="02010600030101010101" pitchFamily="2" charset="-122"/>
              </a:rPr>
              <a:t> </a:t>
            </a:r>
            <a:endParaRPr lang="en-US" altLang="zh-CN" dirty="0"/>
          </a:p>
        </p:txBody>
      </p:sp>
      <p:sp>
        <p:nvSpPr>
          <p:cNvPr id="62487" name="文本框 62486"/>
          <p:cNvSpPr txBox="1"/>
          <p:nvPr/>
        </p:nvSpPr>
        <p:spPr>
          <a:xfrm>
            <a:off x="215900" y="690563"/>
            <a:ext cx="8474075" cy="3378200"/>
          </a:xfrm>
          <a:prstGeom prst="rect">
            <a:avLst/>
          </a:prstGeom>
          <a:noFill/>
          <a:ln w="28575">
            <a:noFill/>
          </a:ln>
        </p:spPr>
        <p:txBody>
          <a:bodyPr>
            <a:spAutoFit/>
          </a:bodyPr>
          <a:p>
            <a:r>
              <a:rPr lang="zh-CN" altLang="en-US" sz="2400" dirty="0">
                <a:latin typeface="Times New Roman" panose="02020603050405020304" pitchFamily="18" charset="0"/>
              </a:rPr>
              <a:t>　　</a:t>
            </a:r>
            <a:r>
              <a:rPr lang="en-US" altLang="zh-CN" sz="2400" b="1" dirty="0">
                <a:solidFill>
                  <a:srgbClr val="000099"/>
                </a:solidFill>
                <a:latin typeface="Times New Roman" panose="02020603050405020304" pitchFamily="18" charset="0"/>
              </a:rPr>
              <a:t>②</a:t>
            </a:r>
            <a:r>
              <a:rPr lang="en-US" altLang="zh-CN" sz="2400" b="1" dirty="0">
                <a:solidFill>
                  <a:srgbClr val="000099"/>
                </a:solidFill>
                <a:latin typeface="Times New Roman" panose="02020603050405020304" pitchFamily="18" charset="0"/>
                <a:ea typeface="ˎ̥"/>
              </a:rPr>
              <a:t> </a:t>
            </a:r>
            <a:r>
              <a:rPr lang="zh-CN" altLang="en-US" sz="2400" b="1" dirty="0">
                <a:solidFill>
                  <a:srgbClr val="000099"/>
                </a:solidFill>
                <a:latin typeface="Times New Roman" panose="02020603050405020304" pitchFamily="18" charset="0"/>
              </a:rPr>
              <a:t>判断方法 </a:t>
            </a:r>
            <a:endParaRPr lang="zh-CN" altLang="en-US" sz="2400" dirty="0">
              <a:latin typeface="Times New Roman" panose="02020603050405020304" pitchFamily="18" charset="0"/>
            </a:endParaRPr>
          </a:p>
          <a:p>
            <a:r>
              <a:rPr lang="zh-CN" altLang="en-US" sz="2400" dirty="0">
                <a:latin typeface="Times New Roman" panose="02020603050405020304" pitchFamily="18" charset="0"/>
              </a:rPr>
              <a:t>　　若状态</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i</a:t>
            </a:r>
            <a:r>
              <a:rPr lang="zh-CN" altLang="en-US" sz="2400" dirty="0">
                <a:latin typeface="Times New Roman" panose="02020603050405020304" pitchFamily="18" charset="0"/>
              </a:rPr>
              <a:t>和</a:t>
            </a:r>
            <a:r>
              <a:rPr lang="en-US" altLang="zh-CN" sz="2400" err="1">
                <a:latin typeface="Times New Roman" panose="02020603050405020304" pitchFamily="18" charset="0"/>
                <a:ea typeface="ˎ̥"/>
              </a:rPr>
              <a:t>S</a:t>
            </a:r>
            <a:r>
              <a:rPr lang="en-US" altLang="zh-CN" sz="2400" baseline="-25000" err="1">
                <a:latin typeface="Times New Roman" panose="02020603050405020304" pitchFamily="18" charset="0"/>
                <a:ea typeface="ˎ̥"/>
              </a:rPr>
              <a:t>j</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是完全确定的原始状态表中的两个现态，则</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i</a:t>
            </a:r>
            <a:r>
              <a:rPr lang="zh-CN" altLang="en-US" sz="2400" dirty="0">
                <a:latin typeface="Times New Roman" panose="02020603050405020304" pitchFamily="18" charset="0"/>
              </a:rPr>
              <a:t>和</a:t>
            </a:r>
            <a:r>
              <a:rPr lang="en-US" altLang="zh-CN" sz="2400" err="1">
                <a:latin typeface="Times New Roman" panose="02020603050405020304" pitchFamily="18" charset="0"/>
                <a:ea typeface="ˎ̥"/>
              </a:rPr>
              <a:t>S</a:t>
            </a:r>
            <a:r>
              <a:rPr lang="en-US" altLang="zh-CN" sz="2400" baseline="-25000" err="1">
                <a:latin typeface="Times New Roman" panose="02020603050405020304" pitchFamily="18" charset="0"/>
                <a:ea typeface="ˎ̥"/>
              </a:rPr>
              <a:t>j</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等效的条件可归纳为在一位输入的各种取值组合下满足如下两条：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　　</a:t>
            </a:r>
            <a:r>
              <a:rPr lang="zh-CN" altLang="en-US" sz="2400" dirty="0">
                <a:solidFill>
                  <a:srgbClr val="000099"/>
                </a:solidFill>
                <a:latin typeface="Times New Roman" panose="02020603050405020304" pitchFamily="18" charset="0"/>
              </a:rPr>
              <a:t>第一，输出相同； </a:t>
            </a:r>
            <a:endParaRPr lang="zh-CN" altLang="en-US" sz="2400" dirty="0">
              <a:latin typeface="Times New Roman" panose="02020603050405020304" pitchFamily="18" charset="0"/>
              <a:ea typeface="ˎ̥"/>
            </a:endParaRPr>
          </a:p>
          <a:p>
            <a:r>
              <a:rPr lang="zh-CN" altLang="en-US" sz="2400" dirty="0">
                <a:solidFill>
                  <a:srgbClr val="000099"/>
                </a:solidFill>
                <a:latin typeface="Times New Roman" panose="02020603050405020304" pitchFamily="18" charset="0"/>
              </a:rPr>
              <a:t>　　第二，次态属于下列情况之一： </a:t>
            </a:r>
            <a:endParaRPr lang="zh-CN" altLang="en-US" sz="2400" dirty="0">
              <a:latin typeface="Times New Roman" panose="02020603050405020304" pitchFamily="18" charset="0"/>
              <a:ea typeface="ˎ̥"/>
            </a:endParaRPr>
          </a:p>
          <a:p>
            <a:r>
              <a:rPr lang="zh-CN" altLang="en-US" sz="2400" dirty="0">
                <a:solidFill>
                  <a:srgbClr val="000099"/>
                </a:solidFill>
                <a:latin typeface="Times New Roman" panose="02020603050405020304" pitchFamily="18" charset="0"/>
              </a:rPr>
              <a:t>　　　　</a:t>
            </a:r>
            <a:r>
              <a:rPr lang="en-US" altLang="zh-CN" sz="2400">
                <a:solidFill>
                  <a:srgbClr val="000099"/>
                </a:solidFill>
                <a:latin typeface="Times New Roman" panose="02020603050405020304" pitchFamily="18" charset="0"/>
                <a:ea typeface="ˎ̥"/>
              </a:rPr>
              <a:t>a.</a:t>
            </a:r>
            <a:r>
              <a:rPr lang="zh-CN" altLang="en-US" sz="2400" dirty="0">
                <a:solidFill>
                  <a:srgbClr val="000099"/>
                </a:solidFill>
                <a:latin typeface="Times New Roman" panose="02020603050405020304" pitchFamily="18" charset="0"/>
              </a:rPr>
              <a:t>次态相同； </a:t>
            </a:r>
            <a:endParaRPr lang="zh-CN" altLang="en-US" sz="2400" dirty="0">
              <a:latin typeface="Times New Roman" panose="02020603050405020304" pitchFamily="18" charset="0"/>
              <a:ea typeface="ˎ̥"/>
            </a:endParaRPr>
          </a:p>
          <a:p>
            <a:r>
              <a:rPr lang="zh-CN" altLang="en-US" sz="2400" dirty="0">
                <a:solidFill>
                  <a:srgbClr val="000099"/>
                </a:solidFill>
                <a:latin typeface="Times New Roman" panose="02020603050405020304" pitchFamily="18" charset="0"/>
              </a:rPr>
              <a:t>　　　　</a:t>
            </a:r>
            <a:r>
              <a:rPr lang="en-US" altLang="zh-CN" sz="2400">
                <a:solidFill>
                  <a:srgbClr val="000099"/>
                </a:solidFill>
                <a:latin typeface="Times New Roman" panose="02020603050405020304" pitchFamily="18" charset="0"/>
                <a:ea typeface="ˎ̥"/>
              </a:rPr>
              <a:t>b.</a:t>
            </a:r>
            <a:r>
              <a:rPr lang="zh-CN" altLang="en-US" sz="2400" dirty="0">
                <a:solidFill>
                  <a:srgbClr val="000099"/>
                </a:solidFill>
                <a:latin typeface="Times New Roman" panose="02020603050405020304" pitchFamily="18" charset="0"/>
              </a:rPr>
              <a:t>次态交错或为各自的现态； </a:t>
            </a:r>
            <a:endParaRPr lang="zh-CN" altLang="en-US" sz="2400" dirty="0">
              <a:latin typeface="Times New Roman" panose="02020603050405020304" pitchFamily="18" charset="0"/>
              <a:ea typeface="ˎ̥"/>
            </a:endParaRPr>
          </a:p>
          <a:p>
            <a:r>
              <a:rPr lang="zh-CN" altLang="en-US" sz="2400" dirty="0">
                <a:solidFill>
                  <a:srgbClr val="000099"/>
                </a:solidFill>
                <a:latin typeface="Times New Roman" panose="02020603050405020304" pitchFamily="18" charset="0"/>
              </a:rPr>
              <a:t>　　　　</a:t>
            </a:r>
            <a:r>
              <a:rPr lang="en-US" altLang="zh-CN" sz="2400">
                <a:solidFill>
                  <a:srgbClr val="000099"/>
                </a:solidFill>
                <a:latin typeface="Times New Roman" panose="02020603050405020304" pitchFamily="18" charset="0"/>
                <a:ea typeface="ˎ̥"/>
              </a:rPr>
              <a:t>c.</a:t>
            </a:r>
            <a:r>
              <a:rPr lang="zh-CN" altLang="en-US" sz="2400" dirty="0">
                <a:solidFill>
                  <a:srgbClr val="000099"/>
                </a:solidFill>
                <a:latin typeface="Times New Roman" panose="02020603050405020304" pitchFamily="18" charset="0"/>
              </a:rPr>
              <a:t>次态循环或为等效对。</a:t>
            </a:r>
            <a:endParaRPr lang="zh-CN" altLang="en-US" dirty="0">
              <a:latin typeface="Arial" panose="020B0604020202020204" pitchFamily="34" charset="0"/>
            </a:endParaRPr>
          </a:p>
        </p:txBody>
      </p:sp>
      <p:grpSp>
        <p:nvGrpSpPr>
          <p:cNvPr id="62473" name="组合 62472"/>
          <p:cNvGrpSpPr/>
          <p:nvPr/>
        </p:nvGrpSpPr>
        <p:grpSpPr>
          <a:xfrm>
            <a:off x="5226050" y="2976563"/>
            <a:ext cx="3733800" cy="3200400"/>
            <a:chOff x="3408" y="1920"/>
            <a:chExt cx="2352" cy="2016"/>
          </a:xfrm>
        </p:grpSpPr>
        <p:sp>
          <p:nvSpPr>
            <p:cNvPr id="62486" name="直接连接符 62485"/>
            <p:cNvSpPr/>
            <p:nvPr/>
          </p:nvSpPr>
          <p:spPr>
            <a:xfrm>
              <a:off x="3456" y="1920"/>
              <a:ext cx="2208" cy="0"/>
            </a:xfrm>
            <a:prstGeom prst="line">
              <a:avLst/>
            </a:prstGeom>
            <a:ln w="28575" cap="flat" cmpd="sng">
              <a:solidFill>
                <a:schemeClr val="tx1"/>
              </a:solidFill>
              <a:prstDash val="solid"/>
              <a:headEnd type="none" w="med" len="med"/>
              <a:tailEnd type="none" w="sm" len="lg"/>
            </a:ln>
          </p:spPr>
        </p:sp>
        <p:sp>
          <p:nvSpPr>
            <p:cNvPr id="62485" name="直接连接符 62484"/>
            <p:cNvSpPr/>
            <p:nvPr/>
          </p:nvSpPr>
          <p:spPr>
            <a:xfrm>
              <a:off x="4032" y="1920"/>
              <a:ext cx="0" cy="2016"/>
            </a:xfrm>
            <a:prstGeom prst="line">
              <a:avLst/>
            </a:prstGeom>
            <a:ln w="28575" cap="flat" cmpd="sng">
              <a:solidFill>
                <a:schemeClr val="tx1"/>
              </a:solidFill>
              <a:prstDash val="solid"/>
              <a:headEnd type="none" w="med" len="med"/>
              <a:tailEnd type="none" w="sm" len="lg"/>
            </a:ln>
          </p:spPr>
        </p:sp>
        <p:sp>
          <p:nvSpPr>
            <p:cNvPr id="62484" name="直接连接符 62483"/>
            <p:cNvSpPr/>
            <p:nvPr/>
          </p:nvSpPr>
          <p:spPr>
            <a:xfrm>
              <a:off x="3456" y="3936"/>
              <a:ext cx="2256" cy="0"/>
            </a:xfrm>
            <a:prstGeom prst="line">
              <a:avLst/>
            </a:prstGeom>
            <a:ln w="28575" cap="flat" cmpd="sng">
              <a:solidFill>
                <a:schemeClr val="tx1"/>
              </a:solidFill>
              <a:prstDash val="solid"/>
              <a:headEnd type="none" w="med" len="med"/>
              <a:tailEnd type="none" w="sm" len="lg"/>
            </a:ln>
          </p:spPr>
        </p:sp>
        <p:sp>
          <p:nvSpPr>
            <p:cNvPr id="62483" name="直接连接符 62482"/>
            <p:cNvSpPr/>
            <p:nvPr/>
          </p:nvSpPr>
          <p:spPr>
            <a:xfrm>
              <a:off x="4032" y="2304"/>
              <a:ext cx="1632" cy="0"/>
            </a:xfrm>
            <a:prstGeom prst="line">
              <a:avLst/>
            </a:prstGeom>
            <a:ln w="28575" cap="flat" cmpd="sng">
              <a:solidFill>
                <a:schemeClr val="tx1"/>
              </a:solidFill>
              <a:prstDash val="solid"/>
              <a:headEnd type="none" w="med" len="med"/>
              <a:tailEnd type="none" w="sm" len="lg"/>
            </a:ln>
          </p:spPr>
        </p:sp>
        <p:sp>
          <p:nvSpPr>
            <p:cNvPr id="62482" name="直接连接符 62481"/>
            <p:cNvSpPr/>
            <p:nvPr/>
          </p:nvSpPr>
          <p:spPr>
            <a:xfrm>
              <a:off x="3456" y="2592"/>
              <a:ext cx="2304" cy="0"/>
            </a:xfrm>
            <a:prstGeom prst="line">
              <a:avLst/>
            </a:prstGeom>
            <a:ln w="28575" cap="flat" cmpd="sng">
              <a:solidFill>
                <a:schemeClr val="tx1"/>
              </a:solidFill>
              <a:prstDash val="solid"/>
              <a:headEnd type="none" w="med" len="med"/>
              <a:tailEnd type="none" w="sm" len="lg"/>
            </a:ln>
          </p:spPr>
        </p:sp>
        <p:sp>
          <p:nvSpPr>
            <p:cNvPr id="62481" name="直接连接符 62480"/>
            <p:cNvSpPr/>
            <p:nvPr/>
          </p:nvSpPr>
          <p:spPr>
            <a:xfrm>
              <a:off x="4848" y="2304"/>
              <a:ext cx="0" cy="1632"/>
            </a:xfrm>
            <a:prstGeom prst="line">
              <a:avLst/>
            </a:prstGeom>
            <a:ln w="28575" cap="flat" cmpd="sng">
              <a:solidFill>
                <a:schemeClr val="tx1"/>
              </a:solidFill>
              <a:prstDash val="solid"/>
              <a:headEnd type="none" w="med" len="med"/>
              <a:tailEnd type="none" w="sm" len="lg"/>
            </a:ln>
          </p:spPr>
        </p:sp>
        <p:sp>
          <p:nvSpPr>
            <p:cNvPr id="62480" name="文本框 62479"/>
            <p:cNvSpPr txBox="1"/>
            <p:nvPr/>
          </p:nvSpPr>
          <p:spPr>
            <a:xfrm>
              <a:off x="3408" y="2112"/>
              <a:ext cx="576" cy="288"/>
            </a:xfrm>
            <a:prstGeom prst="rect">
              <a:avLst/>
            </a:prstGeom>
            <a:noFill/>
            <a:ln w="28575">
              <a:noFill/>
            </a:ln>
          </p:spPr>
          <p:txBody>
            <a:bodyPr>
              <a:spAutoFit/>
            </a:bodyPr>
            <a:p>
              <a:pPr>
                <a:spcBef>
                  <a:spcPct val="50000"/>
                </a:spcBef>
              </a:pPr>
              <a:r>
                <a:rPr lang="zh-CN" altLang="en-US" sz="2400" dirty="0">
                  <a:latin typeface="Times New Roman" panose="02020603050405020304" pitchFamily="18" charset="0"/>
                </a:rPr>
                <a:t>现态</a:t>
              </a:r>
              <a:r>
                <a:rPr lang="zh-CN" altLang="en-US" sz="2400" baseline="-25000" dirty="0">
                  <a:latin typeface="Times New Roman" panose="02020603050405020304" pitchFamily="18" charset="0"/>
                </a:rPr>
                <a:t> </a:t>
              </a:r>
              <a:endParaRPr lang="zh-CN" altLang="en-US" dirty="0">
                <a:latin typeface="Arial" panose="020B0604020202020204" pitchFamily="34" charset="0"/>
              </a:endParaRPr>
            </a:p>
          </p:txBody>
        </p:sp>
        <p:sp>
          <p:nvSpPr>
            <p:cNvPr id="62479" name="文本框 62478"/>
            <p:cNvSpPr txBox="1"/>
            <p:nvPr/>
          </p:nvSpPr>
          <p:spPr>
            <a:xfrm>
              <a:off x="4128" y="1968"/>
              <a:ext cx="1200" cy="288"/>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zh-CN" altLang="en-US" sz="2400" dirty="0">
                  <a:latin typeface="Times New Roman" panose="02020603050405020304" pitchFamily="18" charset="0"/>
                </a:rPr>
                <a:t>次态</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输出</a:t>
              </a:r>
              <a:r>
                <a:rPr lang="zh-CN" altLang="en-US" sz="2400" baseline="30000" dirty="0">
                  <a:latin typeface="Times New Roman" panose="02020603050405020304" pitchFamily="18" charset="0"/>
                </a:rPr>
                <a:t> </a:t>
              </a:r>
              <a:endParaRPr lang="zh-CN" altLang="en-US" dirty="0">
                <a:latin typeface="Arial" panose="020B0604020202020204" pitchFamily="34" charset="0"/>
              </a:endParaRPr>
            </a:p>
          </p:txBody>
        </p:sp>
        <p:sp>
          <p:nvSpPr>
            <p:cNvPr id="62478" name="文本框 62477"/>
            <p:cNvSpPr txBox="1"/>
            <p:nvPr/>
          </p:nvSpPr>
          <p:spPr>
            <a:xfrm>
              <a:off x="4080" y="2304"/>
              <a:ext cx="672" cy="288"/>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en-US" altLang="zh-CN" sz="2400">
                  <a:latin typeface="Times New Roman" panose="02020603050405020304" pitchFamily="18" charset="0"/>
                  <a:ea typeface="ˎ̥"/>
                </a:rPr>
                <a:t>X=0</a:t>
              </a:r>
              <a:endParaRPr lang="en-US" altLang="zh-CN">
                <a:latin typeface="Arial" panose="020B0604020202020204" pitchFamily="34" charset="0"/>
              </a:endParaRPr>
            </a:p>
          </p:txBody>
        </p:sp>
        <p:sp>
          <p:nvSpPr>
            <p:cNvPr id="62477" name="文本框 62476"/>
            <p:cNvSpPr txBox="1"/>
            <p:nvPr/>
          </p:nvSpPr>
          <p:spPr>
            <a:xfrm>
              <a:off x="4896" y="2304"/>
              <a:ext cx="672" cy="288"/>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en-US" altLang="zh-CN" sz="2400">
                  <a:latin typeface="Times New Roman" panose="02020603050405020304" pitchFamily="18" charset="0"/>
                  <a:ea typeface="ˎ̥"/>
                </a:rPr>
                <a:t>X=1</a:t>
              </a:r>
              <a:endParaRPr lang="en-US" altLang="zh-CN">
                <a:latin typeface="Arial" panose="020B0604020202020204" pitchFamily="34" charset="0"/>
              </a:endParaRPr>
            </a:p>
          </p:txBody>
        </p:sp>
        <p:sp>
          <p:nvSpPr>
            <p:cNvPr id="62476" name="文本框 62475"/>
            <p:cNvSpPr txBox="1"/>
            <p:nvPr/>
          </p:nvSpPr>
          <p:spPr>
            <a:xfrm>
              <a:off x="3456" y="2592"/>
              <a:ext cx="480" cy="1323"/>
            </a:xfrm>
            <a:prstGeom prst="rect">
              <a:avLst/>
            </a:prstGeom>
            <a:noFill/>
            <a:ln w="28575">
              <a:noFill/>
            </a:ln>
          </p:spPr>
          <p:txBody>
            <a:bodyPr>
              <a:spAutoFit/>
            </a:bodyPr>
            <a:p>
              <a:pPr marL="457200" indent="-457200">
                <a:spcBef>
                  <a:spcPct val="50000"/>
                </a:spcBef>
              </a:pPr>
              <a:r>
                <a:rPr lang="en-US" altLang="zh-CN" sz="2400" dirty="0">
                  <a:latin typeface="Times New Roman" panose="02020603050405020304" pitchFamily="18" charset="0"/>
                  <a:ea typeface="ˎ̥"/>
                </a:rPr>
                <a:t>  </a:t>
              </a:r>
              <a:r>
                <a:rPr lang="en-US" altLang="zh-CN" sz="2400">
                  <a:latin typeface="Times New Roman" panose="02020603050405020304" pitchFamily="18" charset="0"/>
                  <a:ea typeface="ˎ̥"/>
                </a:rPr>
                <a:t>A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  B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  C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  D  </a:t>
              </a:r>
              <a:endParaRPr lang="en-US" altLang="zh-CN">
                <a:latin typeface="Arial" panose="020B0604020202020204" pitchFamily="34" charset="0"/>
              </a:endParaRPr>
            </a:p>
          </p:txBody>
        </p:sp>
        <p:sp>
          <p:nvSpPr>
            <p:cNvPr id="62475" name="文本框 62474"/>
            <p:cNvSpPr txBox="1"/>
            <p:nvPr/>
          </p:nvSpPr>
          <p:spPr>
            <a:xfrm>
              <a:off x="4992" y="2592"/>
              <a:ext cx="480" cy="1323"/>
            </a:xfrm>
            <a:prstGeom prst="rect">
              <a:avLst/>
            </a:prstGeom>
            <a:noFill/>
            <a:ln w="28575">
              <a:noFill/>
            </a:ln>
          </p:spPr>
          <p:txBody>
            <a:bodyPr>
              <a:spAutoFit/>
            </a:bodyPr>
            <a:p>
              <a:pPr marL="457200" indent="-457200">
                <a:spcBef>
                  <a:spcPct val="50000"/>
                </a:spcBef>
              </a:pPr>
              <a:r>
                <a:rPr lang="en-US" altLang="zh-CN" sz="2400">
                  <a:latin typeface="Times New Roman" panose="02020603050405020304" pitchFamily="18" charset="0"/>
                  <a:ea typeface="ˎ̥"/>
                </a:rPr>
                <a:t>C/1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D/1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A/0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B/0  </a:t>
              </a:r>
              <a:endParaRPr lang="en-US" altLang="zh-CN">
                <a:latin typeface="Arial" panose="020B0604020202020204" pitchFamily="34" charset="0"/>
              </a:endParaRPr>
            </a:p>
          </p:txBody>
        </p:sp>
        <p:sp>
          <p:nvSpPr>
            <p:cNvPr id="62474" name="文本框 62473"/>
            <p:cNvSpPr txBox="1"/>
            <p:nvPr/>
          </p:nvSpPr>
          <p:spPr>
            <a:xfrm>
              <a:off x="4176" y="2592"/>
              <a:ext cx="480" cy="1323"/>
            </a:xfrm>
            <a:prstGeom prst="rect">
              <a:avLst/>
            </a:prstGeom>
            <a:noFill/>
            <a:ln w="28575">
              <a:noFill/>
            </a:ln>
          </p:spPr>
          <p:txBody>
            <a:bodyPr>
              <a:spAutoFit/>
            </a:bodyPr>
            <a:p>
              <a:pPr marL="457200" indent="-457200">
                <a:spcBef>
                  <a:spcPct val="50000"/>
                </a:spcBef>
              </a:pPr>
              <a:r>
                <a:rPr lang="en-US" altLang="zh-CN" sz="2400">
                  <a:latin typeface="Times New Roman" panose="02020603050405020304" pitchFamily="18" charset="0"/>
                  <a:ea typeface="ˎ̥"/>
                </a:rPr>
                <a:t>B/0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B/0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D/0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C/0</a:t>
              </a:r>
              <a:endParaRPr lang="en-US" altLang="zh-CN">
                <a:latin typeface="Arial" panose="020B0604020202020204" pitchFamily="34" charset="0"/>
              </a:endParaRPr>
            </a:p>
          </p:txBody>
        </p:sp>
      </p:grpSp>
      <p:grpSp>
        <p:nvGrpSpPr>
          <p:cNvPr id="62467" name="组合 62466"/>
          <p:cNvGrpSpPr/>
          <p:nvPr/>
        </p:nvGrpSpPr>
        <p:grpSpPr>
          <a:xfrm>
            <a:off x="234950" y="4032250"/>
            <a:ext cx="5567363" cy="2476500"/>
            <a:chOff x="144" y="2537"/>
            <a:chExt cx="3312" cy="1560"/>
          </a:xfrm>
        </p:grpSpPr>
        <p:sp>
          <p:nvSpPr>
            <p:cNvPr id="62472" name="文本框 62471"/>
            <p:cNvSpPr txBox="1"/>
            <p:nvPr/>
          </p:nvSpPr>
          <p:spPr>
            <a:xfrm>
              <a:off x="144" y="2537"/>
              <a:ext cx="3312" cy="1461"/>
            </a:xfrm>
            <a:prstGeom prst="rect">
              <a:avLst/>
            </a:prstGeom>
            <a:noFill/>
            <a:ln w="28575">
              <a:noFill/>
            </a:ln>
          </p:spPr>
          <p:txBody>
            <a:bodyPr>
              <a:spAutoFit/>
            </a:bodyPr>
            <a:p>
              <a:pPr>
                <a:lnSpc>
                  <a:spcPct val="60000"/>
                </a:lnSpc>
                <a:spcBef>
                  <a:spcPct val="50000"/>
                </a:spcBef>
              </a:pPr>
              <a:r>
                <a:rPr lang="zh-CN" altLang="en-US" sz="2400" dirty="0">
                  <a:latin typeface="Times New Roman" panose="02020603050405020304" pitchFamily="18" charset="0"/>
                </a:rPr>
                <a:t>　　</a:t>
              </a:r>
              <a:r>
                <a:rPr lang="zh-CN" altLang="en-US" sz="2400" b="1" dirty="0">
                  <a:solidFill>
                    <a:srgbClr val="CC3300"/>
                  </a:solidFill>
                  <a:latin typeface="Times New Roman" panose="02020603050405020304" pitchFamily="18" charset="0"/>
                </a:rPr>
                <a:t>什么叫交错、循环呢？</a:t>
              </a:r>
              <a:r>
                <a:rPr lang="zh-CN" altLang="en-US" sz="2400" dirty="0">
                  <a:latin typeface="Times New Roman" panose="02020603050405020304" pitchFamily="18" charset="0"/>
                </a:rPr>
                <a:t>例如</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在 </a:t>
              </a:r>
              <a:endParaRPr lang="zh-CN" altLang="en-US" sz="2400" dirty="0">
                <a:latin typeface="Times New Roman" panose="02020603050405020304" pitchFamily="18" charset="0"/>
                <a:ea typeface="ˎ̥"/>
              </a:endParaRPr>
            </a:p>
            <a:p>
              <a:pPr>
                <a:lnSpc>
                  <a:spcPct val="60000"/>
                </a:lnSpc>
                <a:spcBef>
                  <a:spcPct val="50000"/>
                </a:spcBef>
              </a:pPr>
              <a:r>
                <a:rPr lang="zh-CN" altLang="en-US" sz="2400" dirty="0">
                  <a:latin typeface="Times New Roman" panose="02020603050405020304" pitchFamily="18" charset="0"/>
                </a:rPr>
                <a:t>右表中当</a:t>
              </a:r>
              <a:r>
                <a:rPr lang="en-US" altLang="zh-CN" sz="2400">
                  <a:latin typeface="Times New Roman" panose="02020603050405020304" pitchFamily="18" charset="0"/>
                  <a:ea typeface="ˎ̥"/>
                </a:rPr>
                <a:t>X=0</a:t>
              </a:r>
              <a:r>
                <a:rPr lang="zh-CN" altLang="en-US" sz="2400" dirty="0">
                  <a:latin typeface="Times New Roman" panose="02020603050405020304" pitchFamily="18" charset="0"/>
                </a:rPr>
                <a:t>时，现态</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B</a:t>
              </a:r>
              <a:r>
                <a:rPr lang="zh-CN" altLang="en-US" sz="2400" dirty="0">
                  <a:latin typeface="Times New Roman" panose="02020603050405020304" pitchFamily="18" charset="0"/>
                </a:rPr>
                <a:t>的次态相 </a:t>
              </a:r>
              <a:endParaRPr lang="zh-CN" altLang="en-US" sz="2400" dirty="0">
                <a:latin typeface="Times New Roman" panose="02020603050405020304" pitchFamily="18" charset="0"/>
                <a:ea typeface="ˎ̥"/>
              </a:endParaRPr>
            </a:p>
            <a:p>
              <a:pPr>
                <a:lnSpc>
                  <a:spcPct val="60000"/>
                </a:lnSpc>
                <a:spcBef>
                  <a:spcPct val="50000"/>
                </a:spcBef>
              </a:pPr>
              <a:r>
                <a:rPr lang="zh-CN" altLang="en-US" sz="2400" dirty="0">
                  <a:latin typeface="Times New Roman" panose="02020603050405020304" pitchFamily="18" charset="0"/>
                </a:rPr>
                <a:t>同，现态</a:t>
              </a:r>
              <a:r>
                <a:rPr lang="en-US" altLang="zh-CN" sz="2400">
                  <a:latin typeface="Times New Roman" panose="02020603050405020304" pitchFamily="18" charset="0"/>
                  <a:ea typeface="ˎ̥"/>
                </a:rPr>
                <a:t>C</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的次态交错；当</a:t>
              </a:r>
              <a:r>
                <a:rPr lang="en-US" altLang="zh-CN" sz="2400">
                  <a:latin typeface="Times New Roman" panose="02020603050405020304" pitchFamily="18" charset="0"/>
                  <a:ea typeface="ˎ̥"/>
                </a:rPr>
                <a:t>X=1</a:t>
              </a:r>
              <a:r>
                <a:rPr lang="zh-CN" altLang="en-US" sz="2400" dirty="0">
                  <a:latin typeface="Times New Roman" panose="02020603050405020304" pitchFamily="18" charset="0"/>
                </a:rPr>
                <a:t>时， </a:t>
              </a:r>
              <a:endParaRPr lang="zh-CN" altLang="en-US" sz="2400" dirty="0">
                <a:latin typeface="Times New Roman" panose="02020603050405020304" pitchFamily="18" charset="0"/>
                <a:ea typeface="ˎ̥"/>
              </a:endParaRPr>
            </a:p>
            <a:p>
              <a:pPr>
                <a:lnSpc>
                  <a:spcPct val="60000"/>
                </a:lnSpc>
                <a:spcBef>
                  <a:spcPct val="50000"/>
                </a:spcBef>
              </a:pPr>
              <a:r>
                <a:rPr lang="zh-CN" altLang="en-US" sz="2400" dirty="0">
                  <a:latin typeface="Times New Roman" panose="02020603050405020304" pitchFamily="18" charset="0"/>
                </a:rPr>
                <a:t>现态</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B</a:t>
              </a:r>
              <a:r>
                <a:rPr lang="zh-CN" altLang="en-US" sz="2400" dirty="0">
                  <a:latin typeface="Times New Roman" panose="02020603050405020304" pitchFamily="18" charset="0"/>
                </a:rPr>
                <a:t>的次态为</a:t>
              </a:r>
              <a:r>
                <a:rPr lang="en-US" altLang="zh-CN" sz="2400">
                  <a:latin typeface="Times New Roman" panose="02020603050405020304" pitchFamily="18" charset="0"/>
                  <a:ea typeface="ˎ̥"/>
                </a:rPr>
                <a:t>C</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而现态</a:t>
              </a:r>
              <a:r>
                <a:rPr lang="en-US" altLang="zh-CN" sz="2400">
                  <a:latin typeface="Times New Roman" panose="02020603050405020304" pitchFamily="18" charset="0"/>
                  <a:ea typeface="ˎ̥"/>
                </a:rPr>
                <a:t>C</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D </a:t>
              </a:r>
              <a:endParaRPr lang="en-US" altLang="zh-CN" sz="2400">
                <a:latin typeface="Times New Roman" panose="02020603050405020304" pitchFamily="18" charset="0"/>
                <a:ea typeface="ˎ̥"/>
              </a:endParaRPr>
            </a:p>
            <a:p>
              <a:pPr>
                <a:lnSpc>
                  <a:spcPct val="60000"/>
                </a:lnSpc>
                <a:spcBef>
                  <a:spcPct val="50000"/>
                </a:spcBef>
              </a:pPr>
              <a:r>
                <a:rPr lang="zh-CN" altLang="en-US" sz="2400" dirty="0">
                  <a:latin typeface="Times New Roman" panose="02020603050405020304" pitchFamily="18" charset="0"/>
                </a:rPr>
                <a:t>的次态为</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B</a:t>
              </a:r>
              <a:r>
                <a:rPr lang="zh-CN" altLang="en-US" sz="2400" dirty="0">
                  <a:latin typeface="Times New Roman" panose="02020603050405020304" pitchFamily="18" charset="0"/>
                </a:rPr>
                <a:t>，构成次态循环，即 </a:t>
              </a:r>
              <a:endParaRPr lang="zh-CN" altLang="en-US" sz="2400" dirty="0">
                <a:latin typeface="Times New Roman" panose="02020603050405020304" pitchFamily="18" charset="0"/>
                <a:ea typeface="ˎ̥"/>
              </a:endParaRPr>
            </a:p>
            <a:p>
              <a:pPr>
                <a:lnSpc>
                  <a:spcPct val="60000"/>
                </a:lnSpc>
                <a:spcBef>
                  <a:spcPct val="50000"/>
                </a:spcBef>
              </a:pPr>
              <a:r>
                <a:rPr lang="zh-CN" altLang="en-US" sz="2400" dirty="0">
                  <a:latin typeface="Times New Roman" panose="02020603050405020304" pitchFamily="18" charset="0"/>
                </a:rPr>
                <a:t>　　　　　</a:t>
              </a:r>
              <a:r>
                <a:rPr lang="en-US" altLang="zh-CN" sz="2400">
                  <a:latin typeface="Times New Roman" panose="02020603050405020304" pitchFamily="18" charset="0"/>
                  <a:ea typeface="ˎ̥"/>
                </a:rPr>
                <a:t>AB</a:t>
              </a:r>
              <a:r>
                <a:rPr lang="zh-CN" altLang="en-US" sz="2400" dirty="0">
                  <a:latin typeface="Times New Roman" panose="02020603050405020304" pitchFamily="18" charset="0"/>
                </a:rPr>
                <a:t>　　　</a:t>
              </a: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CD</a:t>
              </a:r>
              <a:endParaRPr lang="en-US" altLang="zh-CN">
                <a:latin typeface="Arial" panose="020B0604020202020204" pitchFamily="34" charset="0"/>
              </a:endParaRPr>
            </a:p>
          </p:txBody>
        </p:sp>
        <p:sp>
          <p:nvSpPr>
            <p:cNvPr id="62471" name="直接连接符 62470"/>
            <p:cNvSpPr/>
            <p:nvPr/>
          </p:nvSpPr>
          <p:spPr>
            <a:xfrm>
              <a:off x="1272" y="3809"/>
              <a:ext cx="584" cy="0"/>
            </a:xfrm>
            <a:prstGeom prst="line">
              <a:avLst/>
            </a:prstGeom>
            <a:ln w="28575" cap="flat" cmpd="sng">
              <a:solidFill>
                <a:schemeClr val="tx1"/>
              </a:solidFill>
              <a:prstDash val="solid"/>
              <a:headEnd type="none" w="med" len="med"/>
              <a:tailEnd type="triangle" w="sm" len="lg"/>
            </a:ln>
          </p:spPr>
        </p:sp>
        <p:sp>
          <p:nvSpPr>
            <p:cNvPr id="62470" name="直接连接符 62469"/>
            <p:cNvSpPr/>
            <p:nvPr/>
          </p:nvSpPr>
          <p:spPr>
            <a:xfrm>
              <a:off x="2052" y="3905"/>
              <a:ext cx="0" cy="192"/>
            </a:xfrm>
            <a:prstGeom prst="line">
              <a:avLst/>
            </a:prstGeom>
            <a:ln w="28575" cap="flat" cmpd="sng">
              <a:solidFill>
                <a:schemeClr val="tx1"/>
              </a:solidFill>
              <a:prstDash val="solid"/>
              <a:headEnd type="none" w="med" len="med"/>
              <a:tailEnd type="none" w="sm" len="lg"/>
            </a:ln>
          </p:spPr>
        </p:sp>
        <p:sp>
          <p:nvSpPr>
            <p:cNvPr id="62469" name="直接连接符 62468"/>
            <p:cNvSpPr/>
            <p:nvPr/>
          </p:nvSpPr>
          <p:spPr>
            <a:xfrm>
              <a:off x="1066" y="4089"/>
              <a:ext cx="974" cy="0"/>
            </a:xfrm>
            <a:prstGeom prst="line">
              <a:avLst/>
            </a:prstGeom>
            <a:ln w="28575" cap="flat" cmpd="sng">
              <a:solidFill>
                <a:schemeClr val="tx1"/>
              </a:solidFill>
              <a:prstDash val="solid"/>
              <a:headEnd type="none" w="med" len="med"/>
              <a:tailEnd type="none" w="sm" len="lg"/>
            </a:ln>
          </p:spPr>
        </p:sp>
        <p:sp>
          <p:nvSpPr>
            <p:cNvPr id="62468" name="直接连接符 62467"/>
            <p:cNvSpPr/>
            <p:nvPr/>
          </p:nvSpPr>
          <p:spPr>
            <a:xfrm flipV="1">
              <a:off x="1092" y="3881"/>
              <a:ext cx="0" cy="192"/>
            </a:xfrm>
            <a:prstGeom prst="line">
              <a:avLst/>
            </a:prstGeom>
            <a:ln w="28575" cap="flat" cmpd="sng">
              <a:solidFill>
                <a:schemeClr val="tx1"/>
              </a:solidFill>
              <a:prstDash val="solid"/>
              <a:headEnd type="none" w="med" len="med"/>
              <a:tailEnd type="triangle" w="sm" len="lg"/>
            </a:ln>
          </p:spPr>
        </p:sp>
      </p:grpSp>
      <p:sp>
        <p:nvSpPr>
          <p:cNvPr id="62466" name="矩形 62465"/>
          <p:cNvSpPr/>
          <p:nvPr/>
        </p:nvSpPr>
        <p:spPr>
          <a:xfrm>
            <a:off x="768350" y="157163"/>
            <a:ext cx="7772400" cy="533400"/>
          </a:xfrm>
          <a:prstGeom prst="rect">
            <a:avLst/>
          </a:prstGeom>
          <a:noFill/>
          <a:ln w="9525">
            <a:noFill/>
          </a:ln>
        </p:spPr>
        <p:txBody>
          <a:bodyPr lIns="92075" tIns="46036" rIns="92075" bIns="46036" anchor="ctr"/>
          <a:p>
            <a:pPr algn="ctr"/>
            <a:r>
              <a:rPr lang="zh-CN" altLang="en-US" b="1" dirty="0">
                <a:solidFill>
                  <a:srgbClr val="FF9933"/>
                </a:solidFill>
                <a:latin typeface="宋体" panose="02010600030101010101" pitchFamily="2" charset="-122"/>
              </a:rPr>
              <a:t>第五章	同步时序逻辑电路</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87"/>
                                        </p:tgtEl>
                                        <p:attrNameLst>
                                          <p:attrName>style.visibility</p:attrName>
                                        </p:attrNameLst>
                                      </p:cBhvr>
                                      <p:to>
                                        <p:strVal val="visible"/>
                                      </p:to>
                                    </p:set>
                                    <p:animEffect transition="in" filter="wipe(up)">
                                      <p:cBhvr>
                                        <p:cTn id="7" dur="500"/>
                                        <p:tgtEl>
                                          <p:spTgt spid="62487"/>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2473"/>
                                        </p:tgtEl>
                                        <p:attrNameLst>
                                          <p:attrName>style.visibility</p:attrName>
                                        </p:attrNameLst>
                                      </p:cBhvr>
                                      <p:to>
                                        <p:strVal val="visible"/>
                                      </p:to>
                                    </p:set>
                                    <p:anim calcmode="lin" valueType="num">
                                      <p:cBhvr additive="base">
                                        <p:cTn id="11" dur="500" fill="hold"/>
                                        <p:tgtEl>
                                          <p:spTgt spid="62473"/>
                                        </p:tgtEl>
                                        <p:attrNameLst>
                                          <p:attrName>ppt_x</p:attrName>
                                        </p:attrNameLst>
                                      </p:cBhvr>
                                      <p:tavLst>
                                        <p:tav tm="0">
                                          <p:val>
                                            <p:strVal val="#ppt_x"/>
                                          </p:val>
                                        </p:tav>
                                        <p:tav tm="100000">
                                          <p:val>
                                            <p:strVal val="#ppt_x"/>
                                          </p:val>
                                        </p:tav>
                                      </p:tavLst>
                                    </p:anim>
                                    <p:anim calcmode="lin" valueType="num">
                                      <p:cBhvr additive="base">
                                        <p:cTn id="12" dur="500" fill="hold"/>
                                        <p:tgtEl>
                                          <p:spTgt spid="6247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5"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62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6" name="组合 61455"/>
          <p:cNvGrpSpPr/>
          <p:nvPr/>
        </p:nvGrpSpPr>
        <p:grpSpPr>
          <a:xfrm>
            <a:off x="0" y="6350"/>
            <a:ext cx="9132888" cy="6845300"/>
            <a:chOff x="0" y="1"/>
            <a:chExt cx="5753" cy="4312"/>
          </a:xfrm>
        </p:grpSpPr>
        <p:sp>
          <p:nvSpPr>
            <p:cNvPr id="61458" name="任意多边形 61457"/>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61457" name="任意多边形 61456"/>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61454" name="矩形 61453"/>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61453" name="图片 61452"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61452" name="图片 61451"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61451" name="图片 61450" descr="arrow35">
            <a:hlinkClick r:id="" action="ppaction://hlinkshowjump?jump=nextslide"/>
          </p:cNvPr>
          <p:cNvPicPr>
            <a:picLocks noChangeAspect="1"/>
          </p:cNvPicPr>
          <p:nvPr/>
        </p:nvPicPr>
        <p:blipFill>
          <a:blip r:embed="rId3"/>
          <a:stretch>
            <a:fillRect/>
          </a:stretch>
        </p:blipFill>
        <p:spPr>
          <a:xfrm>
            <a:off x="8401050" y="6310313"/>
            <a:ext cx="514350" cy="354012"/>
          </a:xfrm>
          <a:prstGeom prst="rect">
            <a:avLst/>
          </a:prstGeom>
          <a:noFill/>
          <a:ln w="9525">
            <a:noFill/>
          </a:ln>
        </p:spPr>
      </p:pic>
      <p:sp>
        <p:nvSpPr>
          <p:cNvPr id="61449" name="矩形 61448"/>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grpSp>
        <p:nvGrpSpPr>
          <p:cNvPr id="61446" name="组合 61445"/>
          <p:cNvGrpSpPr/>
          <p:nvPr/>
        </p:nvGrpSpPr>
        <p:grpSpPr>
          <a:xfrm>
            <a:off x="468313" y="696913"/>
            <a:ext cx="8675687" cy="1552575"/>
            <a:chOff x="230" y="458"/>
            <a:chExt cx="5386" cy="978"/>
          </a:xfrm>
        </p:grpSpPr>
        <p:sp>
          <p:nvSpPr>
            <p:cNvPr id="61448" name="文本框 61447"/>
            <p:cNvSpPr txBox="1"/>
            <p:nvPr/>
          </p:nvSpPr>
          <p:spPr>
            <a:xfrm>
              <a:off x="230" y="458"/>
              <a:ext cx="5386" cy="978"/>
            </a:xfrm>
            <a:prstGeom prst="rect">
              <a:avLst/>
            </a:prstGeom>
            <a:noFill/>
            <a:ln w="28575">
              <a:noFill/>
            </a:ln>
          </p:spPr>
          <p:txBody>
            <a:bodyPr>
              <a:spAutoFit/>
            </a:bodyPr>
            <a:p>
              <a:pPr algn="just"/>
              <a:r>
                <a:rPr lang="zh-CN" altLang="en-US" sz="2400" b="1" dirty="0">
                  <a:solidFill>
                    <a:srgbClr val="000099"/>
                  </a:solidFill>
                  <a:latin typeface="Times New Roman" panose="02020603050405020304" pitchFamily="18" charset="0"/>
                </a:rPr>
                <a:t>　　</a:t>
              </a:r>
              <a:r>
                <a:rPr lang="en-US" altLang="zh-CN" sz="2400" b="1" dirty="0">
                  <a:solidFill>
                    <a:srgbClr val="000099"/>
                  </a:solidFill>
                  <a:latin typeface="Times New Roman" panose="02020603050405020304" pitchFamily="18" charset="0"/>
                </a:rPr>
                <a:t>③</a:t>
              </a:r>
              <a:r>
                <a:rPr lang="en-US" altLang="zh-CN" sz="2400" b="1" dirty="0">
                  <a:solidFill>
                    <a:srgbClr val="000099"/>
                  </a:solidFill>
                  <a:latin typeface="Times New Roman" panose="02020603050405020304" pitchFamily="18" charset="0"/>
                  <a:ea typeface="ˎ̥"/>
                </a:rPr>
                <a:t> </a:t>
              </a:r>
              <a:r>
                <a:rPr lang="zh-CN" altLang="en-US" sz="2400" b="1" dirty="0">
                  <a:solidFill>
                    <a:srgbClr val="000099"/>
                  </a:solidFill>
                  <a:latin typeface="Times New Roman" panose="02020603050405020304" pitchFamily="18" charset="0"/>
                </a:rPr>
                <a:t>性质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等效状态具有传递性。即假若</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2</a:t>
              </a:r>
              <a:r>
                <a:rPr lang="zh-CN" altLang="en-US" sz="2400" dirty="0">
                  <a:latin typeface="Times New Roman" panose="02020603050405020304" pitchFamily="18" charset="0"/>
                </a:rPr>
                <a:t>等效，</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2</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3</a:t>
              </a:r>
              <a:r>
                <a:rPr lang="zh-CN" altLang="en-US" sz="2400" dirty="0">
                  <a:latin typeface="Times New Roman" panose="02020603050405020304" pitchFamily="18" charset="0"/>
                </a:rPr>
                <a:t>等效</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那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么，一定有</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3</a:t>
              </a:r>
              <a:r>
                <a:rPr lang="zh-CN" altLang="en-US" sz="2400" dirty="0">
                  <a:latin typeface="Times New Roman" panose="02020603050405020304" pitchFamily="18" charset="0"/>
                </a:rPr>
                <a:t>等效。记作</a:t>
              </a:r>
              <a:r>
                <a:rPr lang="zh-CN" altLang="en-US" sz="2400" dirty="0">
                  <a:latin typeface="Times New Roman" panose="02020603050405020304" pitchFamily="18" charset="0"/>
                  <a:ea typeface="ˎ̥"/>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2</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3</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3</a:t>
              </a:r>
              <a:r>
                <a:rPr lang="en-US" altLang="zh-CN" sz="2400">
                  <a:latin typeface="Times New Roman" panose="02020603050405020304" pitchFamily="18" charset="0"/>
                  <a:ea typeface="ˎ̥"/>
                </a:rPr>
                <a:t>)</a:t>
              </a:r>
              <a:endParaRPr lang="en-US" altLang="zh-CN">
                <a:latin typeface="Arial" panose="020B0604020202020204" pitchFamily="34" charset="0"/>
              </a:endParaRPr>
            </a:p>
          </p:txBody>
        </p:sp>
        <p:sp>
          <p:nvSpPr>
            <p:cNvPr id="61447" name="直接连接符 61446"/>
            <p:cNvSpPr/>
            <p:nvPr/>
          </p:nvSpPr>
          <p:spPr>
            <a:xfrm>
              <a:off x="2928" y="1296"/>
              <a:ext cx="624" cy="0"/>
            </a:xfrm>
            <a:prstGeom prst="line">
              <a:avLst/>
            </a:prstGeom>
            <a:ln w="28575" cap="flat" cmpd="sng">
              <a:solidFill>
                <a:schemeClr val="tx1"/>
              </a:solidFill>
              <a:prstDash val="solid"/>
              <a:headEnd type="none" w="med" len="med"/>
              <a:tailEnd type="triangle" w="sm" len="lg"/>
            </a:ln>
          </p:spPr>
        </p:sp>
      </p:grpSp>
      <p:grpSp>
        <p:nvGrpSpPr>
          <p:cNvPr id="61443" name="组合 61442"/>
          <p:cNvGrpSpPr/>
          <p:nvPr/>
        </p:nvGrpSpPr>
        <p:grpSpPr>
          <a:xfrm>
            <a:off x="381000" y="2290763"/>
            <a:ext cx="8474075" cy="2781300"/>
            <a:chOff x="240" y="1440"/>
            <a:chExt cx="5338" cy="1752"/>
          </a:xfrm>
        </p:grpSpPr>
        <p:sp>
          <p:nvSpPr>
            <p:cNvPr id="61445" name="文本框 61444"/>
            <p:cNvSpPr txBox="1"/>
            <p:nvPr/>
          </p:nvSpPr>
          <p:spPr>
            <a:xfrm>
              <a:off x="240" y="1440"/>
              <a:ext cx="5338" cy="1438"/>
            </a:xfrm>
            <a:prstGeom prst="rect">
              <a:avLst/>
            </a:prstGeom>
            <a:noFill/>
            <a:ln w="28575">
              <a:noFill/>
            </a:ln>
          </p:spPr>
          <p:txBody>
            <a:bodyPr>
              <a:spAutoFit/>
            </a:bodyPr>
            <a:p>
              <a:pPr algn="just"/>
              <a:r>
                <a:rPr lang="zh-CN" altLang="en-US" sz="2400"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(2)</a:t>
              </a:r>
              <a:r>
                <a:rPr lang="zh-CN" altLang="en-US" sz="2400" b="1" dirty="0">
                  <a:solidFill>
                    <a:srgbClr val="000099"/>
                  </a:solidFill>
                  <a:latin typeface="Times New Roman" panose="02020603050405020304" pitchFamily="18" charset="0"/>
                </a:rPr>
                <a:t>等效类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dirty="0">
                  <a:solidFill>
                    <a:srgbClr val="000099"/>
                  </a:solidFill>
                  <a:latin typeface="Times New Roman" panose="02020603050405020304" pitchFamily="18" charset="0"/>
                </a:rPr>
                <a:t>等效类：</a:t>
              </a:r>
              <a:r>
                <a:rPr lang="zh-CN" altLang="en-US" sz="2400" dirty="0">
                  <a:latin typeface="Times New Roman" panose="02020603050405020304" pitchFamily="18" charset="0"/>
                </a:rPr>
                <a:t>由若干彼此等效的状态构成的集合。在同一个等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效类中的任意两个状态都是等效的。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例如，由</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2</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3</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可以推出</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3</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，进而可知 </a:t>
              </a:r>
              <a:endParaRPr lang="zh-CN" altLang="en-US" sz="2400" dirty="0">
                <a:latin typeface="Times New Roman" panose="02020603050405020304" pitchFamily="18" charset="0"/>
                <a:ea typeface="ˎ̥"/>
              </a:endParaRPr>
            </a:p>
            <a:p>
              <a:pPr algn="just"/>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2</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3</a:t>
              </a:r>
              <a:r>
                <a:rPr lang="zh-CN" altLang="en-US" sz="2400" dirty="0">
                  <a:latin typeface="Times New Roman" panose="02020603050405020304" pitchFamily="18" charset="0"/>
                </a:rPr>
                <a:t>属于同一等效类，记作</a:t>
              </a:r>
              <a:r>
                <a:rPr lang="en-US" altLang="zh-CN" sz="2400">
                  <a:latin typeface="Times New Roman" panose="02020603050405020304" pitchFamily="18" charset="0"/>
                  <a:ea typeface="ˎ̥"/>
                </a:rPr>
                <a:t>{ S</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2</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3</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，即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2</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3</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　　　　　</a:t>
              </a:r>
              <a:r>
                <a:rPr lang="en-US" altLang="zh-CN" sz="2400">
                  <a:latin typeface="Times New Roman" panose="02020603050405020304" pitchFamily="18" charset="0"/>
                  <a:ea typeface="ˎ̥"/>
                </a:rPr>
                <a:t>{ S</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2</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3</a:t>
              </a:r>
              <a:r>
                <a:rPr lang="en-US" altLang="zh-CN" sz="2400">
                  <a:latin typeface="Times New Roman" panose="02020603050405020304" pitchFamily="18" charset="0"/>
                  <a:ea typeface="ˎ̥"/>
                </a:rPr>
                <a:t>}</a:t>
              </a:r>
              <a:r>
                <a:rPr lang="zh-CN" altLang="en-US" sz="2400">
                  <a:latin typeface="Times New Roman" panose="02020603050405020304" pitchFamily="18" charset="0"/>
                </a:rPr>
                <a:t></a:t>
              </a:r>
              <a:endParaRPr lang="zh-CN" altLang="en-US">
                <a:latin typeface="Arial" panose="020B0604020202020204" pitchFamily="34" charset="0"/>
              </a:endParaRPr>
            </a:p>
          </p:txBody>
        </p:sp>
        <p:sp>
          <p:nvSpPr>
            <p:cNvPr id="61444" name="直接连接符 61443"/>
            <p:cNvSpPr/>
            <p:nvPr/>
          </p:nvSpPr>
          <p:spPr>
            <a:xfrm>
              <a:off x="2736" y="3192"/>
              <a:ext cx="720" cy="0"/>
            </a:xfrm>
            <a:prstGeom prst="line">
              <a:avLst/>
            </a:prstGeom>
            <a:ln w="28575" cap="flat" cmpd="sng">
              <a:solidFill>
                <a:schemeClr val="tx1"/>
              </a:solidFill>
              <a:prstDash val="solid"/>
              <a:headEnd type="none" w="med" len="med"/>
              <a:tailEnd type="triangle" w="sm" len="lg"/>
            </a:ln>
          </p:spPr>
        </p:sp>
      </p:grpSp>
      <p:sp>
        <p:nvSpPr>
          <p:cNvPr id="61442" name="文本框 61441"/>
          <p:cNvSpPr txBox="1"/>
          <p:nvPr/>
        </p:nvSpPr>
        <p:spPr>
          <a:xfrm>
            <a:off x="304800" y="5338763"/>
            <a:ext cx="8550275" cy="1187450"/>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zh-CN" altLang="en-US" sz="2400" dirty="0">
                <a:latin typeface="Times New Roman" panose="02020603050405020304" pitchFamily="18" charset="0"/>
              </a:rPr>
              <a:t>等效类是一个广义的概念，两个状态或多个状态均可以组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成一个等效类，甚至一个状态也可以称为等效类，因为任何状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态和它自身必然是等效的。</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61446"/>
                                        </p:tgtEl>
                                        <p:attrNameLst>
                                          <p:attrName>style.visibility</p:attrName>
                                        </p:attrNameLst>
                                      </p:cBhvr>
                                      <p:to>
                                        <p:strVal val="visible"/>
                                      </p:to>
                                    </p:set>
                                    <p:animEffect transition="in" filter="slide(fromTop)">
                                      <p:cBhvr>
                                        <p:cTn id="7" dur="500"/>
                                        <p:tgtEl>
                                          <p:spTgt spid="61446"/>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1443"/>
                                        </p:tgtEl>
                                        <p:attrNameLst>
                                          <p:attrName>style.visibility</p:attrName>
                                        </p:attrNameLst>
                                      </p:cBhvr>
                                      <p:to>
                                        <p:strVal val="visible"/>
                                      </p:to>
                                    </p:set>
                                    <p:anim calcmode="lin" valueType="num">
                                      <p:cBhvr additive="base">
                                        <p:cTn id="12" dur="500" fill="hold"/>
                                        <p:tgtEl>
                                          <p:spTgt spid="61443"/>
                                        </p:tgtEl>
                                        <p:attrNameLst>
                                          <p:attrName>ppt_x</p:attrName>
                                        </p:attrNameLst>
                                      </p:cBhvr>
                                      <p:tavLst>
                                        <p:tav tm="0">
                                          <p:val>
                                            <p:strVal val="#ppt_x"/>
                                          </p:val>
                                        </p:tav>
                                        <p:tav tm="100000">
                                          <p:val>
                                            <p:strVal val="#ppt_x"/>
                                          </p:val>
                                        </p:tav>
                                      </p:tavLst>
                                    </p:anim>
                                    <p:anim calcmode="lin" valueType="num">
                                      <p:cBhvr additive="base">
                                        <p:cTn id="13" dur="500" fill="hold"/>
                                        <p:tgtEl>
                                          <p:spTgt spid="6144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2" presetClass="entr" presetSubtype="4" fill="hold" grpId="0" nodeType="afterEffect">
                                  <p:stCondLst>
                                    <p:cond delay="0"/>
                                  </p:stCondLst>
                                  <p:childTnLst>
                                    <p:set>
                                      <p:cBhvr>
                                        <p:cTn id="16" dur="1" fill="hold">
                                          <p:stCondLst>
                                            <p:cond delay="0"/>
                                          </p:stCondLst>
                                        </p:cTn>
                                        <p:tgtEl>
                                          <p:spTgt spid="61442"/>
                                        </p:tgtEl>
                                        <p:attrNameLst>
                                          <p:attrName>style.visibility</p:attrName>
                                        </p:attrNameLst>
                                      </p:cBhvr>
                                      <p:to>
                                        <p:strVal val="visible"/>
                                      </p:to>
                                    </p:set>
                                    <p:animEffect transition="in" filter="slide(fromBottom)">
                                      <p:cBhvr>
                                        <p:cTn id="17" dur="500"/>
                                        <p:tgtEl>
                                          <p:spTgt spid="6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5724" name="组合 115723"/>
          <p:cNvGrpSpPr/>
          <p:nvPr/>
        </p:nvGrpSpPr>
        <p:grpSpPr>
          <a:xfrm>
            <a:off x="0" y="6350"/>
            <a:ext cx="9132888" cy="6845300"/>
            <a:chOff x="0" y="1"/>
            <a:chExt cx="5753" cy="4312"/>
          </a:xfrm>
        </p:grpSpPr>
        <p:sp>
          <p:nvSpPr>
            <p:cNvPr id="115726" name="任意多边形 115725"/>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15725" name="任意多边形 115724"/>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15722" name="矩形 115721"/>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15721" name="图片 115720"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115720" name="图片 115719"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115719" name="图片 115718" descr="arrow35">
            <a:hlinkClick r:id="" action="ppaction://hlinkshowjump?jump=nextslide"/>
          </p:cNvPr>
          <p:cNvPicPr>
            <a:picLocks noChangeAspect="1"/>
          </p:cNvPicPr>
          <p:nvPr/>
        </p:nvPicPr>
        <p:blipFill>
          <a:blip r:embed="rId3"/>
          <a:stretch>
            <a:fillRect/>
          </a:stretch>
        </p:blipFill>
        <p:spPr>
          <a:xfrm>
            <a:off x="8401050" y="6310313"/>
            <a:ext cx="514350" cy="354012"/>
          </a:xfrm>
          <a:prstGeom prst="rect">
            <a:avLst/>
          </a:prstGeom>
          <a:noFill/>
          <a:ln w="9525">
            <a:noFill/>
          </a:ln>
        </p:spPr>
      </p:pic>
      <p:sp>
        <p:nvSpPr>
          <p:cNvPr id="115717" name="矩形 115716"/>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00"/>
                </a:solidFill>
                <a:latin typeface="宋体" panose="02010600030101010101" pitchFamily="2" charset="-122"/>
              </a:rPr>
              <a:t>第五章	同步时序逻辑电路</a:t>
            </a:r>
            <a:endParaRPr lang="zh-CN" altLang="en-US" dirty="0"/>
          </a:p>
        </p:txBody>
      </p:sp>
      <p:sp>
        <p:nvSpPr>
          <p:cNvPr id="115716" name="文本框 115715"/>
          <p:cNvSpPr txBox="1"/>
          <p:nvPr/>
        </p:nvSpPr>
        <p:spPr>
          <a:xfrm>
            <a:off x="876300" y="919163"/>
            <a:ext cx="2400300" cy="457200"/>
          </a:xfrm>
          <a:prstGeom prst="rect">
            <a:avLst/>
          </a:prstGeom>
          <a:noFill/>
          <a:ln w="9525">
            <a:noFill/>
          </a:ln>
        </p:spPr>
        <p:txBody>
          <a:bodyPr>
            <a:spAutoFit/>
          </a:bodyPr>
          <a:p>
            <a:r>
              <a:rPr lang="zh-CN" altLang="en-US" sz="2400" b="1" dirty="0">
                <a:solidFill>
                  <a:srgbClr val="CC3300"/>
                </a:solidFill>
                <a:latin typeface="Times New Roman" panose="02020603050405020304" pitchFamily="18" charset="0"/>
              </a:rPr>
              <a:t>三．特点</a:t>
            </a:r>
            <a:endParaRPr lang="zh-CN" altLang="en-US" dirty="0">
              <a:latin typeface="Arial" panose="020B0604020202020204" pitchFamily="34" charset="0"/>
            </a:endParaRPr>
          </a:p>
        </p:txBody>
      </p:sp>
      <p:sp>
        <p:nvSpPr>
          <p:cNvPr id="115715" name="文本框 115714"/>
          <p:cNvSpPr txBox="1"/>
          <p:nvPr/>
        </p:nvSpPr>
        <p:spPr>
          <a:xfrm>
            <a:off x="593725" y="1681163"/>
            <a:ext cx="8550275" cy="457200"/>
          </a:xfrm>
          <a:prstGeom prst="rect">
            <a:avLst/>
          </a:prstGeom>
          <a:noFill/>
          <a:ln w="9525">
            <a:noFill/>
          </a:ln>
        </p:spPr>
        <p:txBody>
          <a:bodyPr>
            <a:spAutoFit/>
          </a:bodyPr>
          <a:p>
            <a:pPr algn="just"/>
            <a:r>
              <a:rPr lang="zh-CN" altLang="en-US" sz="2400" dirty="0">
                <a:latin typeface="Times New Roman" panose="02020603050405020304" pitchFamily="18" charset="0"/>
              </a:rPr>
              <a:t>　</a:t>
            </a:r>
            <a:r>
              <a:rPr lang="zh-CN" altLang="en-US" sz="2400" b="1" dirty="0">
                <a:latin typeface="Times New Roman" panose="02020603050405020304" pitchFamily="18" charset="0"/>
              </a:rPr>
              <a:t>时序逻辑电路具有如下特征：</a:t>
            </a:r>
            <a:endParaRPr lang="zh-CN" altLang="en-US" dirty="0">
              <a:latin typeface="Arial" panose="020B0604020202020204" pitchFamily="34" charset="0"/>
            </a:endParaRPr>
          </a:p>
        </p:txBody>
      </p:sp>
      <p:sp>
        <p:nvSpPr>
          <p:cNvPr id="115714" name="文本框 115713"/>
          <p:cNvSpPr txBox="1"/>
          <p:nvPr/>
        </p:nvSpPr>
        <p:spPr>
          <a:xfrm>
            <a:off x="381000" y="2519363"/>
            <a:ext cx="8169275" cy="3292475"/>
          </a:xfrm>
          <a:prstGeom prst="rect">
            <a:avLst/>
          </a:prstGeom>
          <a:noFill/>
          <a:ln w="9525">
            <a:noFill/>
          </a:ln>
        </p:spPr>
        <p:txBody>
          <a:bodyPr>
            <a:spAutoFit/>
          </a:bodyPr>
          <a:p>
            <a:pPr>
              <a:lnSpc>
                <a:spcPct val="125000"/>
              </a:lnSpc>
            </a:pPr>
            <a:r>
              <a:rPr lang="zh-CN" altLang="en-US" sz="2400" b="1" dirty="0">
                <a:solidFill>
                  <a:schemeClr val="tx2"/>
                </a:solidFill>
                <a:latin typeface="Times New Roman" panose="02020603050405020304" pitchFamily="18" charset="0"/>
              </a:rPr>
              <a:t>　　☆电路由组合电路和存储电路组成，具有对过去输入进行记忆的功能； </a:t>
            </a:r>
            <a:endParaRPr lang="zh-CN" altLang="en-US" sz="2400" dirty="0">
              <a:latin typeface="Times New Roman" panose="02020603050405020304" pitchFamily="18" charset="0"/>
              <a:ea typeface="ˎ̥"/>
            </a:endParaRPr>
          </a:p>
          <a:p>
            <a:pPr>
              <a:lnSpc>
                <a:spcPct val="125000"/>
              </a:lnSpc>
            </a:pPr>
            <a:r>
              <a:rPr lang="zh-CN" altLang="en-US" sz="2400" b="1" dirty="0">
                <a:solidFill>
                  <a:schemeClr val="tx2"/>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lnSpc>
                <a:spcPct val="125000"/>
              </a:lnSpc>
            </a:pPr>
            <a:r>
              <a:rPr lang="zh-CN" altLang="en-US" sz="2400" b="1" dirty="0">
                <a:solidFill>
                  <a:schemeClr val="tx2"/>
                </a:solidFill>
                <a:latin typeface="Times New Roman" panose="02020603050405020304" pitchFamily="18" charset="0"/>
              </a:rPr>
              <a:t>　　☆电路中包含反馈回路，通过反馈使电路功能与</a:t>
            </a:r>
            <a:r>
              <a:rPr lang="zh-CN" altLang="en-US" sz="2400" b="1" dirty="0">
                <a:solidFill>
                  <a:schemeClr val="tx2"/>
                </a:solidFill>
                <a:latin typeface="Times New Roman" panose="02020603050405020304" pitchFamily="18" charset="0"/>
                <a:ea typeface="ˎ̥"/>
              </a:rPr>
              <a:t>“</a:t>
            </a:r>
            <a:r>
              <a:rPr lang="zh-CN" altLang="en-US" sz="2400" b="1" dirty="0">
                <a:solidFill>
                  <a:schemeClr val="tx2"/>
                </a:solidFill>
                <a:latin typeface="Times New Roman" panose="02020603050405020304" pitchFamily="18" charset="0"/>
              </a:rPr>
              <a:t>时序</a:t>
            </a:r>
            <a:r>
              <a:rPr lang="zh-CN" altLang="en-US" sz="2400" b="1" dirty="0">
                <a:solidFill>
                  <a:schemeClr val="tx2"/>
                </a:solidFill>
                <a:latin typeface="Times New Roman" panose="02020603050405020304" pitchFamily="18" charset="0"/>
                <a:ea typeface="ˎ̥"/>
              </a:rPr>
              <a:t>”</a:t>
            </a:r>
            <a:r>
              <a:rPr lang="zh-CN" altLang="en-US" sz="2400" b="1" dirty="0">
                <a:solidFill>
                  <a:schemeClr val="tx2"/>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lnSpc>
                <a:spcPct val="125000"/>
              </a:lnSpc>
            </a:pPr>
            <a:r>
              <a:rPr lang="zh-CN" altLang="en-US" sz="2400" b="1" dirty="0">
                <a:solidFill>
                  <a:schemeClr val="tx2"/>
                </a:solidFill>
                <a:latin typeface="Times New Roman" panose="02020603050405020304" pitchFamily="18" charset="0"/>
              </a:rPr>
              <a:t>相关； </a:t>
            </a:r>
            <a:endParaRPr lang="zh-CN" altLang="en-US" sz="2400" dirty="0">
              <a:latin typeface="Times New Roman" panose="02020603050405020304" pitchFamily="18" charset="0"/>
              <a:ea typeface="ˎ̥"/>
            </a:endParaRPr>
          </a:p>
          <a:p>
            <a:pPr algn="just">
              <a:lnSpc>
                <a:spcPct val="125000"/>
              </a:lnSpc>
            </a:pPr>
            <a:r>
              <a:rPr lang="zh-CN" altLang="en-US" sz="2400" b="1" dirty="0">
                <a:solidFill>
                  <a:schemeClr val="tx2"/>
                </a:solidFill>
                <a:latin typeface="Times New Roman" panose="02020603050405020304" pitchFamily="18" charset="0"/>
              </a:rPr>
              <a:t>　　☆电路的输出由电路当时的输入和状态</a:t>
            </a:r>
            <a:r>
              <a:rPr lang="en-US" altLang="zh-CN" sz="2400" b="1">
                <a:solidFill>
                  <a:schemeClr val="tx2"/>
                </a:solidFill>
                <a:latin typeface="Times New Roman" panose="02020603050405020304" pitchFamily="18" charset="0"/>
                <a:ea typeface="ˎ̥"/>
              </a:rPr>
              <a:t>(</a:t>
            </a:r>
            <a:r>
              <a:rPr lang="zh-CN" altLang="en-US" sz="2400" b="1" dirty="0">
                <a:solidFill>
                  <a:schemeClr val="tx2"/>
                </a:solidFill>
                <a:latin typeface="Times New Roman" panose="02020603050405020304" pitchFamily="18" charset="0"/>
              </a:rPr>
              <a:t>对过去输入的 </a:t>
            </a:r>
            <a:endParaRPr lang="zh-CN" altLang="en-US" sz="2400" dirty="0">
              <a:latin typeface="Times New Roman" panose="02020603050405020304" pitchFamily="18" charset="0"/>
              <a:ea typeface="ˎ̥"/>
            </a:endParaRPr>
          </a:p>
          <a:p>
            <a:pPr algn="just">
              <a:lnSpc>
                <a:spcPct val="125000"/>
              </a:lnSpc>
            </a:pPr>
            <a:r>
              <a:rPr lang="zh-CN" altLang="en-US" sz="2400" b="1" dirty="0">
                <a:solidFill>
                  <a:schemeClr val="tx2"/>
                </a:solidFill>
                <a:latin typeface="Times New Roman" panose="02020603050405020304" pitchFamily="18" charset="0"/>
              </a:rPr>
              <a:t>记忆</a:t>
            </a:r>
            <a:r>
              <a:rPr lang="en-US" altLang="zh-CN" sz="2400" b="1">
                <a:solidFill>
                  <a:schemeClr val="tx2"/>
                </a:solidFill>
                <a:latin typeface="Times New Roman" panose="02020603050405020304" pitchFamily="18" charset="0"/>
                <a:ea typeface="ˎ̥"/>
              </a:rPr>
              <a:t>)</a:t>
            </a:r>
            <a:r>
              <a:rPr lang="zh-CN" altLang="en-US" sz="2400" b="1" dirty="0">
                <a:solidFill>
                  <a:schemeClr val="tx2"/>
                </a:solidFill>
                <a:latin typeface="Times New Roman" panose="02020603050405020304" pitchFamily="18" charset="0"/>
              </a:rPr>
              <a:t>共同决定。</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6"/>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115715"/>
                                        </p:tgtEl>
                                        <p:attrNameLst>
                                          <p:attrName>style.visibility</p:attrName>
                                        </p:attrNameLst>
                                      </p:cBhvr>
                                      <p:to>
                                        <p:strVal val="visible"/>
                                      </p:to>
                                    </p:set>
                                    <p:animEffect transition="in" filter="slide(fromBottom)">
                                      <p:cBhvr>
                                        <p:cTn id="11" dur="500"/>
                                        <p:tgtEl>
                                          <p:spTgt spid="115715"/>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15714"/>
                                        </p:tgtEl>
                                        <p:attrNameLst>
                                          <p:attrName>style.visibility</p:attrName>
                                        </p:attrNameLst>
                                      </p:cBhvr>
                                      <p:to>
                                        <p:strVal val="visible"/>
                                      </p:to>
                                    </p:set>
                                    <p:animEffect transition="in" filter="wipe(up)">
                                      <p:cBhvr>
                                        <p:cTn id="15" dur="5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p:bldP spid="115715" grpId="0"/>
      <p:bldP spid="11571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0427" name="组合 60426"/>
          <p:cNvGrpSpPr/>
          <p:nvPr/>
        </p:nvGrpSpPr>
        <p:grpSpPr>
          <a:xfrm>
            <a:off x="6350" y="6350"/>
            <a:ext cx="9132888" cy="6845300"/>
            <a:chOff x="0" y="1"/>
            <a:chExt cx="5753" cy="4312"/>
          </a:xfrm>
        </p:grpSpPr>
        <p:sp>
          <p:nvSpPr>
            <p:cNvPr id="60429" name="任意多边形 60428"/>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60428" name="任意多边形 60427"/>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60425" name="矩形 60424"/>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60424" name="图片 60423"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60423" name="图片 60422"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60422" name="图片 60421"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60420" name="矩形 60419"/>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60419" name="文本框 60418"/>
          <p:cNvSpPr txBox="1"/>
          <p:nvPr/>
        </p:nvSpPr>
        <p:spPr>
          <a:xfrm>
            <a:off x="311150" y="919163"/>
            <a:ext cx="8474075" cy="2647950"/>
          </a:xfrm>
          <a:prstGeom prst="rect">
            <a:avLst/>
          </a:prstGeom>
          <a:noFill/>
          <a:ln w="28575">
            <a:noFill/>
          </a:ln>
        </p:spPr>
        <p:txBody>
          <a:bodyPr>
            <a:spAutoFit/>
          </a:bodyPr>
          <a:p>
            <a:pPr algn="just"/>
            <a:r>
              <a:rPr lang="zh-CN" altLang="en-US" sz="2400"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(3) </a:t>
            </a:r>
            <a:r>
              <a:rPr lang="zh-CN" altLang="en-US" sz="2400" b="1" dirty="0">
                <a:solidFill>
                  <a:srgbClr val="000099"/>
                </a:solidFill>
                <a:latin typeface="Times New Roman" panose="02020603050405020304" pitchFamily="18" charset="0"/>
              </a:rPr>
              <a:t>最大等效类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dirty="0">
                <a:solidFill>
                  <a:schemeClr val="tx2"/>
                </a:solidFill>
                <a:latin typeface="Times New Roman" panose="02020603050405020304" pitchFamily="18" charset="0"/>
              </a:rPr>
              <a:t>所谓最大等效类，是指不被任何别的等效类所包含的等效类。 </a:t>
            </a:r>
            <a:endParaRPr lang="zh-CN" altLang="en-US" sz="2400" dirty="0">
              <a:latin typeface="Times New Roman" panose="02020603050405020304" pitchFamily="18" charset="0"/>
              <a:ea typeface="ˎ̥"/>
            </a:endParaRPr>
          </a:p>
          <a:p>
            <a:pPr algn="just"/>
            <a:r>
              <a:rPr lang="zh-CN" altLang="en-US" sz="2400" dirty="0">
                <a:solidFill>
                  <a:schemeClr val="tx2"/>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注意：</a:t>
            </a:r>
            <a:r>
              <a:rPr lang="zh-CN" altLang="en-US" sz="2400" dirty="0">
                <a:latin typeface="Times New Roman" panose="02020603050405020304" pitchFamily="18" charset="0"/>
              </a:rPr>
              <a:t>这里所指的最大，并不是指包含的状态最多，而是指它的独立性，即使是一个状态，只要它不被包含在别的等效类中，也是最大等效类。换而言之</a:t>
            </a:r>
            <a:r>
              <a:rPr lang="zh-CN" altLang="en-US" sz="2400" dirty="0">
                <a:solidFill>
                  <a:schemeClr val="accent1"/>
                </a:solidFill>
                <a:latin typeface="Times New Roman" panose="02020603050405020304" pitchFamily="18" charset="0"/>
              </a:rPr>
              <a:t>，</a:t>
            </a:r>
            <a:r>
              <a:rPr lang="zh-CN" altLang="en-US" sz="2400" b="1" dirty="0">
                <a:solidFill>
                  <a:srgbClr val="CC3300"/>
                </a:solidFill>
                <a:latin typeface="Times New Roman" panose="02020603050405020304" pitchFamily="18" charset="0"/>
              </a:rPr>
              <a:t>如果一个等效类不是任何其他等效类的子集，</a:t>
            </a:r>
            <a:r>
              <a:rPr lang="zh-CN" altLang="en-US" sz="2400" b="1" dirty="0">
                <a:solidFill>
                  <a:srgbClr val="CC3300"/>
                </a:solidFill>
                <a:latin typeface="Times New Roman" panose="02020603050405020304" pitchFamily="18" charset="0"/>
                <a:ea typeface="ˎ̥"/>
              </a:rPr>
              <a:t> </a:t>
            </a:r>
            <a:r>
              <a:rPr lang="zh-CN" altLang="en-US" sz="2400" b="1" dirty="0">
                <a:solidFill>
                  <a:srgbClr val="CC3300"/>
                </a:solidFill>
                <a:latin typeface="Times New Roman" panose="02020603050405020304" pitchFamily="18" charset="0"/>
              </a:rPr>
              <a:t>则该等效类称为最大等效类。</a:t>
            </a:r>
            <a:endParaRPr lang="zh-CN" altLang="en-US" dirty="0">
              <a:latin typeface="Arial" panose="020B0604020202020204" pitchFamily="34" charset="0"/>
            </a:endParaRPr>
          </a:p>
        </p:txBody>
      </p:sp>
      <p:sp>
        <p:nvSpPr>
          <p:cNvPr id="60418" name="文本框 60417"/>
          <p:cNvSpPr txBox="1"/>
          <p:nvPr/>
        </p:nvSpPr>
        <p:spPr>
          <a:xfrm>
            <a:off x="387350" y="4348163"/>
            <a:ext cx="8474075" cy="1552575"/>
          </a:xfrm>
          <a:prstGeom prst="rect">
            <a:avLst/>
          </a:prstGeom>
          <a:noFill/>
          <a:ln w="28575">
            <a:noFill/>
          </a:ln>
        </p:spPr>
        <p:txBody>
          <a:bodyPr>
            <a:spAutoFit/>
          </a:bodyPr>
          <a:p>
            <a:pPr algn="just"/>
            <a:r>
              <a:rPr lang="zh-CN" altLang="en-US" sz="2400" dirty="0">
                <a:latin typeface="Times New Roman" panose="02020603050405020304" pitchFamily="18" charset="0"/>
              </a:rPr>
              <a:t>　　完全给定原始状态表的化简过程，就是寻找出表中的所有最大等效类，然后将每个最大等效类中的状态合并为一个新的状态，从而得到最小化状态表。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dirty="0">
                <a:solidFill>
                  <a:srgbClr val="CC3300"/>
                </a:solidFill>
                <a:latin typeface="Times New Roman" panose="02020603050405020304" pitchFamily="18" charset="0"/>
              </a:rPr>
              <a:t>简化后的状态数等于最大等效类的个数！</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checkerboard(across)">
                                      <p:cBhvr>
                                        <p:cTn id="7" dur="500"/>
                                        <p:tgtEl>
                                          <p:spTgt spid="60419"/>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0418"/>
                                        </p:tgtEl>
                                        <p:attrNameLst>
                                          <p:attrName>style.visibility</p:attrName>
                                        </p:attrNameLst>
                                      </p:cBhvr>
                                      <p:to>
                                        <p:strVal val="visible"/>
                                      </p:to>
                                    </p:set>
                                    <p:animEffect transition="in" filter="checkerboard(down)">
                                      <p:cBhvr>
                                        <p:cTn id="12" dur="500"/>
                                        <p:tgtEl>
                                          <p:spTgt spid="6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P spid="604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9420" name="组合 59419"/>
          <p:cNvGrpSpPr/>
          <p:nvPr/>
        </p:nvGrpSpPr>
        <p:grpSpPr>
          <a:xfrm>
            <a:off x="6350" y="6350"/>
            <a:ext cx="9132888" cy="6845300"/>
            <a:chOff x="0" y="1"/>
            <a:chExt cx="5753" cy="4312"/>
          </a:xfrm>
        </p:grpSpPr>
        <p:sp>
          <p:nvSpPr>
            <p:cNvPr id="59422" name="任意多边形 59421"/>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59421" name="任意多边形 59420"/>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59418" name="矩形 59417"/>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59417" name="图片 59416"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59416" name="图片 59415"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59415" name="图片 59414"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59413" name="矩形 59412"/>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59412" name="文本框 59411"/>
          <p:cNvSpPr txBox="1"/>
          <p:nvPr/>
        </p:nvSpPr>
        <p:spPr>
          <a:xfrm>
            <a:off x="920750" y="690563"/>
            <a:ext cx="2514600" cy="519112"/>
          </a:xfrm>
          <a:prstGeom prst="rect">
            <a:avLst/>
          </a:prstGeom>
          <a:noFill/>
          <a:ln w="28575">
            <a:noFill/>
          </a:ln>
        </p:spPr>
        <p:txBody>
          <a:bodyPr>
            <a:spAutoFit/>
          </a:bodyPr>
          <a:p>
            <a:r>
              <a:rPr lang="en-US" altLang="zh-CN" sz="2800" b="1">
                <a:solidFill>
                  <a:schemeClr val="tx2"/>
                </a:solidFill>
                <a:latin typeface="Times New Roman" panose="02020603050405020304" pitchFamily="18" charset="0"/>
                <a:ea typeface="ˎ̥"/>
              </a:rPr>
              <a:t>2</a:t>
            </a:r>
            <a:r>
              <a:rPr lang="zh-CN" altLang="en-US" sz="2800" b="1" dirty="0">
                <a:solidFill>
                  <a:schemeClr val="tx2"/>
                </a:solidFill>
                <a:latin typeface="Times New Roman" panose="02020603050405020304" pitchFamily="18" charset="0"/>
              </a:rPr>
              <a:t>．状态化简</a:t>
            </a:r>
            <a:endParaRPr lang="zh-CN" altLang="en-US" dirty="0">
              <a:latin typeface="Arial" panose="020B0604020202020204" pitchFamily="34" charset="0"/>
            </a:endParaRPr>
          </a:p>
        </p:txBody>
      </p:sp>
      <p:sp>
        <p:nvSpPr>
          <p:cNvPr id="59411" name="矩形 59410"/>
          <p:cNvSpPr/>
          <p:nvPr/>
        </p:nvSpPr>
        <p:spPr>
          <a:xfrm>
            <a:off x="844550" y="1300163"/>
            <a:ext cx="4191000" cy="457200"/>
          </a:xfrm>
          <a:prstGeom prst="rect">
            <a:avLst/>
          </a:prstGeom>
          <a:noFill/>
          <a:ln w="28575">
            <a:noFill/>
          </a:ln>
        </p:spPr>
        <p:txBody>
          <a:bodyPr>
            <a:spAutoFit/>
          </a:bodyPr>
          <a:p>
            <a:r>
              <a:rPr lang="en-US" altLang="zh-CN" sz="2400" b="1">
                <a:solidFill>
                  <a:srgbClr val="000099"/>
                </a:solidFill>
                <a:latin typeface="Times New Roman" panose="02020603050405020304" pitchFamily="18" charset="0"/>
                <a:ea typeface="ˎ̥"/>
              </a:rPr>
              <a:t>(1)</a:t>
            </a:r>
            <a:r>
              <a:rPr lang="zh-CN" altLang="en-US" sz="2400" b="1" dirty="0">
                <a:solidFill>
                  <a:srgbClr val="000099"/>
                </a:solidFill>
                <a:latin typeface="Times New Roman" panose="02020603050405020304" pitchFamily="18" charset="0"/>
              </a:rPr>
              <a:t>隐含表化简法的一般步骤</a:t>
            </a:r>
            <a:endParaRPr lang="zh-CN" altLang="en-US" dirty="0">
              <a:latin typeface="Arial" panose="020B0604020202020204" pitchFamily="34" charset="0"/>
            </a:endParaRPr>
          </a:p>
        </p:txBody>
      </p:sp>
      <p:sp>
        <p:nvSpPr>
          <p:cNvPr id="59410" name="文本框 59409"/>
          <p:cNvSpPr txBox="1"/>
          <p:nvPr/>
        </p:nvSpPr>
        <p:spPr>
          <a:xfrm>
            <a:off x="387350" y="4424363"/>
            <a:ext cx="8474075" cy="1917700"/>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en-US" altLang="zh-CN" sz="2400" b="1" dirty="0">
                <a:solidFill>
                  <a:srgbClr val="000099"/>
                </a:solidFill>
                <a:latin typeface="Times New Roman" panose="02020603050405020304" pitchFamily="18" charset="0"/>
              </a:rPr>
              <a:t>①</a:t>
            </a:r>
            <a:r>
              <a:rPr lang="en-US" altLang="zh-CN" sz="2400" b="1" dirty="0">
                <a:solidFill>
                  <a:srgbClr val="000099"/>
                </a:solidFill>
                <a:latin typeface="Times New Roman" panose="02020603050405020304" pitchFamily="18" charset="0"/>
                <a:ea typeface="ˎ̥"/>
              </a:rPr>
              <a:t> </a:t>
            </a:r>
            <a:r>
              <a:rPr lang="zh-CN" altLang="en-US" sz="2400" b="1" dirty="0">
                <a:solidFill>
                  <a:srgbClr val="000099"/>
                </a:solidFill>
                <a:latin typeface="Times New Roman" panose="02020603050405020304" pitchFamily="18" charset="0"/>
              </a:rPr>
              <a:t>作隐含表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隐含表是一个直角三角形阶梯网格，横向和纵向的网格数等于原始状态表中的状态数</a:t>
            </a:r>
            <a:r>
              <a:rPr lang="en-US" altLang="zh-CN" sz="2400">
                <a:latin typeface="Times New Roman" panose="02020603050405020304" pitchFamily="18" charset="0"/>
                <a:ea typeface="ˎ̥"/>
              </a:rPr>
              <a:t>n</a:t>
            </a:r>
            <a:r>
              <a:rPr lang="zh-CN" altLang="en-US" sz="2400" dirty="0">
                <a:latin typeface="Times New Roman" panose="02020603050405020304" pitchFamily="18" charset="0"/>
              </a:rPr>
              <a:t>减</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。表的横向从左到右依次标上原始状态表中的前</a:t>
            </a:r>
            <a:r>
              <a:rPr lang="en-US" altLang="zh-CN" sz="2400">
                <a:latin typeface="Times New Roman" panose="02020603050405020304" pitchFamily="18" charset="0"/>
                <a:ea typeface="ˎ̥"/>
              </a:rPr>
              <a:t>n-1</a:t>
            </a:r>
            <a:r>
              <a:rPr lang="zh-CN" altLang="en-US" sz="2400" dirty="0">
                <a:latin typeface="Times New Roman" panose="02020603050405020304" pitchFamily="18" charset="0"/>
              </a:rPr>
              <a:t>个状态，纵向自上到下依次标上原始状态表中的后</a:t>
            </a:r>
            <a:r>
              <a:rPr lang="en-US" altLang="zh-CN" sz="2400">
                <a:latin typeface="Times New Roman" panose="02020603050405020304" pitchFamily="18" charset="0"/>
                <a:ea typeface="ˎ̥"/>
              </a:rPr>
              <a:t>n-1</a:t>
            </a:r>
            <a:r>
              <a:rPr lang="zh-CN" altLang="en-US" sz="2400" dirty="0">
                <a:latin typeface="Times New Roman" panose="02020603050405020304" pitchFamily="18" charset="0"/>
              </a:rPr>
              <a:t>个状态。表中每个方格代表一个状态对。</a:t>
            </a:r>
            <a:endParaRPr lang="zh-CN" altLang="en-US" dirty="0">
              <a:latin typeface="Arial" panose="020B0604020202020204" pitchFamily="34" charset="0"/>
            </a:endParaRPr>
          </a:p>
        </p:txBody>
      </p:sp>
      <p:grpSp>
        <p:nvGrpSpPr>
          <p:cNvPr id="59394" name="组合 59393"/>
          <p:cNvGrpSpPr/>
          <p:nvPr/>
        </p:nvGrpSpPr>
        <p:grpSpPr>
          <a:xfrm>
            <a:off x="1073150" y="2062163"/>
            <a:ext cx="7010400" cy="2141537"/>
            <a:chOff x="576" y="1243"/>
            <a:chExt cx="4416" cy="1349"/>
          </a:xfrm>
        </p:grpSpPr>
        <p:grpSp>
          <p:nvGrpSpPr>
            <p:cNvPr id="59400" name="组合 59399"/>
            <p:cNvGrpSpPr/>
            <p:nvPr/>
          </p:nvGrpSpPr>
          <p:grpSpPr>
            <a:xfrm>
              <a:off x="576" y="1243"/>
              <a:ext cx="4416" cy="1109"/>
              <a:chOff x="576" y="1243"/>
              <a:chExt cx="4416" cy="1109"/>
            </a:xfrm>
          </p:grpSpPr>
          <p:sp>
            <p:nvSpPr>
              <p:cNvPr id="59409" name="文本框 59408"/>
              <p:cNvSpPr txBox="1"/>
              <p:nvPr/>
            </p:nvSpPr>
            <p:spPr>
              <a:xfrm>
                <a:off x="576" y="1243"/>
                <a:ext cx="960" cy="288"/>
              </a:xfrm>
              <a:prstGeom prst="rect">
                <a:avLst/>
              </a:prstGeom>
              <a:noFill/>
              <a:ln w="28575">
                <a:noFill/>
              </a:ln>
            </p:spPr>
            <p:txBody>
              <a:bodyPr>
                <a:spAutoFit/>
              </a:bodyPr>
              <a:p>
                <a:pPr algn="just"/>
                <a:r>
                  <a:rPr lang="zh-CN" altLang="en-US" sz="2400" b="1" dirty="0">
                    <a:latin typeface="Times New Roman" panose="02020603050405020304" pitchFamily="18" charset="0"/>
                  </a:rPr>
                  <a:t>作隐含表</a:t>
                </a:r>
                <a:r>
                  <a:rPr lang="zh-CN" altLang="en-US" sz="2400" dirty="0">
                    <a:latin typeface="Times New Roman" panose="02020603050405020304" pitchFamily="18" charset="0"/>
                  </a:rPr>
                  <a:t> </a:t>
                </a:r>
                <a:endParaRPr lang="zh-CN" altLang="en-US" dirty="0">
                  <a:latin typeface="Arial" panose="020B0604020202020204" pitchFamily="34" charset="0"/>
                </a:endParaRPr>
              </a:p>
            </p:txBody>
          </p:sp>
          <p:sp>
            <p:nvSpPr>
              <p:cNvPr id="59408" name="文本框 59407"/>
              <p:cNvSpPr txBox="1"/>
              <p:nvPr/>
            </p:nvSpPr>
            <p:spPr>
              <a:xfrm>
                <a:off x="2016" y="1248"/>
                <a:ext cx="1056" cy="288"/>
              </a:xfrm>
              <a:prstGeom prst="rect">
                <a:avLst/>
              </a:prstGeom>
              <a:noFill/>
              <a:ln w="28575">
                <a:noFill/>
              </a:ln>
            </p:spPr>
            <p:txBody>
              <a:bodyPr>
                <a:spAutoFit/>
              </a:bodyPr>
              <a:p>
                <a:r>
                  <a:rPr lang="en-US" altLang="zh-CN" sz="2400" b="1" dirty="0">
                    <a:latin typeface="Times New Roman" panose="02020603050405020304" pitchFamily="18" charset="0"/>
                    <a:ea typeface="ˎ̥"/>
                  </a:rPr>
                  <a:t>  </a:t>
                </a:r>
                <a:r>
                  <a:rPr lang="zh-CN" altLang="en-US" sz="2400" b="1" dirty="0">
                    <a:latin typeface="Times New Roman" panose="02020603050405020304" pitchFamily="18" charset="0"/>
                  </a:rPr>
                  <a:t>找等效对</a:t>
                </a:r>
                <a:r>
                  <a:rPr lang="zh-CN" altLang="en-US" sz="2400" dirty="0">
                    <a:latin typeface="Times New Roman" panose="02020603050405020304" pitchFamily="18" charset="0"/>
                  </a:rPr>
                  <a:t> </a:t>
                </a:r>
                <a:endParaRPr lang="zh-CN" altLang="en-US" dirty="0">
                  <a:latin typeface="Arial" panose="020B0604020202020204" pitchFamily="34" charset="0"/>
                </a:endParaRPr>
              </a:p>
            </p:txBody>
          </p:sp>
          <p:sp>
            <p:nvSpPr>
              <p:cNvPr id="59407" name="文本框 59406"/>
              <p:cNvSpPr txBox="1"/>
              <p:nvPr/>
            </p:nvSpPr>
            <p:spPr>
              <a:xfrm>
                <a:off x="3600" y="1248"/>
                <a:ext cx="1392" cy="288"/>
              </a:xfrm>
              <a:prstGeom prst="rect">
                <a:avLst/>
              </a:prstGeom>
              <a:noFill/>
              <a:ln w="28575">
                <a:noFill/>
              </a:ln>
            </p:spPr>
            <p:txBody>
              <a:bodyPr>
                <a:spAutoFit/>
              </a:bodyPr>
              <a:p>
                <a:pPr algn="just"/>
                <a:r>
                  <a:rPr lang="en-US" altLang="zh-CN" sz="2400" b="1" dirty="0">
                    <a:latin typeface="Times New Roman" panose="02020603050405020304" pitchFamily="18" charset="0"/>
                    <a:ea typeface="ˎ̥"/>
                  </a:rPr>
                  <a:t> </a:t>
                </a:r>
                <a:r>
                  <a:rPr lang="zh-CN" altLang="en-US" sz="2400" b="1" dirty="0">
                    <a:latin typeface="Times New Roman" panose="02020603050405020304" pitchFamily="18" charset="0"/>
                  </a:rPr>
                  <a:t>求最大等效类</a:t>
                </a:r>
                <a:r>
                  <a:rPr lang="zh-CN" altLang="en-US" sz="2400" dirty="0">
                    <a:latin typeface="Times New Roman" panose="02020603050405020304" pitchFamily="18" charset="0"/>
                  </a:rPr>
                  <a:t> </a:t>
                </a:r>
                <a:endParaRPr lang="zh-CN" altLang="en-US" dirty="0">
                  <a:latin typeface="Arial" panose="020B0604020202020204" pitchFamily="34" charset="0"/>
                </a:endParaRPr>
              </a:p>
            </p:txBody>
          </p:sp>
          <p:sp>
            <p:nvSpPr>
              <p:cNvPr id="59406" name="文本框 59405"/>
              <p:cNvSpPr txBox="1"/>
              <p:nvPr/>
            </p:nvSpPr>
            <p:spPr>
              <a:xfrm>
                <a:off x="3744" y="2064"/>
                <a:ext cx="1152" cy="288"/>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zh-CN" altLang="en-US" sz="2400" b="1" dirty="0">
                    <a:latin typeface="Times New Roman" panose="02020603050405020304" pitchFamily="18" charset="0"/>
                  </a:rPr>
                  <a:t>状态合并</a:t>
                </a:r>
                <a:endParaRPr lang="zh-CN" altLang="en-US" dirty="0">
                  <a:latin typeface="Arial" panose="020B0604020202020204" pitchFamily="34" charset="0"/>
                </a:endParaRPr>
              </a:p>
            </p:txBody>
          </p:sp>
          <p:sp>
            <p:nvSpPr>
              <p:cNvPr id="59405" name="直接连接符 59404"/>
              <p:cNvSpPr/>
              <p:nvPr/>
            </p:nvSpPr>
            <p:spPr>
              <a:xfrm>
                <a:off x="1536" y="1440"/>
                <a:ext cx="480" cy="0"/>
              </a:xfrm>
              <a:prstGeom prst="line">
                <a:avLst/>
              </a:prstGeom>
              <a:ln w="28575" cap="flat" cmpd="sng">
                <a:solidFill>
                  <a:schemeClr val="tx1"/>
                </a:solidFill>
                <a:prstDash val="solid"/>
                <a:headEnd type="none" w="med" len="med"/>
                <a:tailEnd type="triangle" w="sm" len="lg"/>
              </a:ln>
            </p:spPr>
          </p:sp>
          <p:sp>
            <p:nvSpPr>
              <p:cNvPr id="59404" name="直接连接符 59403"/>
              <p:cNvSpPr/>
              <p:nvPr/>
            </p:nvSpPr>
            <p:spPr>
              <a:xfrm>
                <a:off x="4320" y="1536"/>
                <a:ext cx="0" cy="576"/>
              </a:xfrm>
              <a:prstGeom prst="line">
                <a:avLst/>
              </a:prstGeom>
              <a:ln w="28575" cap="flat" cmpd="sng">
                <a:solidFill>
                  <a:schemeClr val="tx1"/>
                </a:solidFill>
                <a:prstDash val="solid"/>
                <a:headEnd type="none" w="med" len="med"/>
                <a:tailEnd type="triangle" w="sm" len="lg"/>
              </a:ln>
            </p:spPr>
          </p:sp>
          <p:sp>
            <p:nvSpPr>
              <p:cNvPr id="59403" name="直接连接符 59402"/>
              <p:cNvSpPr/>
              <p:nvPr/>
            </p:nvSpPr>
            <p:spPr>
              <a:xfrm>
                <a:off x="3120" y="1440"/>
                <a:ext cx="480" cy="0"/>
              </a:xfrm>
              <a:prstGeom prst="line">
                <a:avLst/>
              </a:prstGeom>
              <a:ln w="28575" cap="flat" cmpd="sng">
                <a:solidFill>
                  <a:schemeClr val="tx1"/>
                </a:solidFill>
                <a:prstDash val="solid"/>
                <a:headEnd type="none" w="med" len="med"/>
                <a:tailEnd type="triangle" w="sm" len="lg"/>
              </a:ln>
            </p:spPr>
          </p:sp>
          <p:sp>
            <p:nvSpPr>
              <p:cNvPr id="59402" name="直接连接符 59401"/>
              <p:cNvSpPr/>
              <p:nvPr/>
            </p:nvSpPr>
            <p:spPr>
              <a:xfrm flipH="1">
                <a:off x="2304" y="2256"/>
                <a:ext cx="1200" cy="0"/>
              </a:xfrm>
              <a:prstGeom prst="line">
                <a:avLst/>
              </a:prstGeom>
              <a:ln w="28575" cap="flat" cmpd="sng">
                <a:solidFill>
                  <a:schemeClr val="tx1"/>
                </a:solidFill>
                <a:prstDash val="solid"/>
                <a:headEnd type="none" w="med" len="med"/>
                <a:tailEnd type="triangle" w="sm" len="lg"/>
              </a:ln>
            </p:spPr>
          </p:sp>
          <p:sp>
            <p:nvSpPr>
              <p:cNvPr id="59401" name="文本框 59400"/>
              <p:cNvSpPr txBox="1"/>
              <p:nvPr/>
            </p:nvSpPr>
            <p:spPr>
              <a:xfrm>
                <a:off x="720" y="2064"/>
                <a:ext cx="1440" cy="288"/>
              </a:xfrm>
              <a:prstGeom prst="rect">
                <a:avLst/>
              </a:prstGeom>
              <a:noFill/>
              <a:ln w="28575">
                <a:noFill/>
              </a:ln>
            </p:spPr>
            <p:txBody>
              <a:bodyPr>
                <a:spAutoFit/>
              </a:bodyPr>
              <a:p>
                <a:pPr>
                  <a:spcBef>
                    <a:spcPct val="50000"/>
                  </a:spcBef>
                </a:pPr>
                <a:r>
                  <a:rPr lang="zh-CN" altLang="en-US" sz="2400" b="1" dirty="0">
                    <a:latin typeface="Times New Roman" panose="02020603050405020304" pitchFamily="18" charset="0"/>
                  </a:rPr>
                  <a:t>作最简状态表</a:t>
                </a:r>
                <a:endParaRPr lang="zh-CN" altLang="en-US" dirty="0">
                  <a:latin typeface="Arial" panose="020B0604020202020204" pitchFamily="34" charset="0"/>
                </a:endParaRPr>
              </a:p>
            </p:txBody>
          </p:sp>
        </p:grpSp>
        <p:sp>
          <p:nvSpPr>
            <p:cNvPr id="59399" name="椭圆 59398"/>
            <p:cNvSpPr/>
            <p:nvPr/>
          </p:nvSpPr>
          <p:spPr>
            <a:xfrm>
              <a:off x="912" y="1536"/>
              <a:ext cx="288" cy="240"/>
            </a:xfrm>
            <a:prstGeom prst="ellipse">
              <a:avLst/>
            </a:prstGeom>
            <a:noFill/>
            <a:ln w="28575" cap="flat" cmpd="sng">
              <a:solidFill>
                <a:schemeClr val="tx1"/>
              </a:solidFill>
              <a:prstDash val="solid"/>
              <a:headEnd type="none" w="med" len="med"/>
              <a:tailEnd type="none" w="sm" len="lg"/>
            </a:ln>
          </p:spPr>
          <p:txBody>
            <a:bodyPr wrap="none" anchor="ctr"/>
            <a:p>
              <a:pPr algn="ctr"/>
              <a:r>
                <a:rPr lang="en-US" altLang="zh-CN" sz="2400">
                  <a:latin typeface="Times New Roman" panose="02020603050405020304" pitchFamily="18" charset="0"/>
                  <a:ea typeface="ˎ̥"/>
                </a:rPr>
                <a:t>1</a:t>
              </a:r>
              <a:endParaRPr lang="en-US" altLang="zh-CN">
                <a:latin typeface="Arial" panose="020B0604020202020204" pitchFamily="34" charset="0"/>
              </a:endParaRPr>
            </a:p>
          </p:txBody>
        </p:sp>
        <p:sp>
          <p:nvSpPr>
            <p:cNvPr id="59398" name="椭圆 59397"/>
            <p:cNvSpPr/>
            <p:nvPr/>
          </p:nvSpPr>
          <p:spPr>
            <a:xfrm>
              <a:off x="2400" y="1536"/>
              <a:ext cx="288" cy="240"/>
            </a:xfrm>
            <a:prstGeom prst="ellipse">
              <a:avLst/>
            </a:prstGeom>
            <a:noFill/>
            <a:ln w="28575" cap="flat" cmpd="sng">
              <a:solidFill>
                <a:schemeClr val="tx1"/>
              </a:solidFill>
              <a:prstDash val="solid"/>
              <a:headEnd type="none" w="med" len="med"/>
              <a:tailEnd type="none" w="sm" len="lg"/>
            </a:ln>
          </p:spPr>
          <p:txBody>
            <a:bodyPr wrap="none" anchor="ctr"/>
            <a:p>
              <a:pPr algn="ctr"/>
              <a:r>
                <a:rPr lang="en-US" altLang="zh-CN" sz="2400">
                  <a:latin typeface="Times New Roman" panose="02020603050405020304" pitchFamily="18" charset="0"/>
                  <a:ea typeface="ˎ̥"/>
                </a:rPr>
                <a:t>2</a:t>
              </a:r>
              <a:endParaRPr lang="en-US" altLang="zh-CN">
                <a:latin typeface="Arial" panose="020B0604020202020204" pitchFamily="34" charset="0"/>
              </a:endParaRPr>
            </a:p>
          </p:txBody>
        </p:sp>
        <p:sp>
          <p:nvSpPr>
            <p:cNvPr id="59397" name="椭圆 59396"/>
            <p:cNvSpPr/>
            <p:nvPr/>
          </p:nvSpPr>
          <p:spPr>
            <a:xfrm>
              <a:off x="3984" y="1536"/>
              <a:ext cx="288" cy="240"/>
            </a:xfrm>
            <a:prstGeom prst="ellipse">
              <a:avLst/>
            </a:prstGeom>
            <a:noFill/>
            <a:ln w="28575" cap="flat" cmpd="sng">
              <a:solidFill>
                <a:schemeClr val="tx1"/>
              </a:solidFill>
              <a:prstDash val="solid"/>
              <a:headEnd type="none" w="med" len="med"/>
              <a:tailEnd type="none" w="sm" len="lg"/>
            </a:ln>
          </p:spPr>
          <p:txBody>
            <a:bodyPr wrap="none" anchor="ctr"/>
            <a:p>
              <a:pPr algn="ctr"/>
              <a:r>
                <a:rPr lang="en-US" altLang="zh-CN" sz="2400">
                  <a:latin typeface="Times New Roman" panose="02020603050405020304" pitchFamily="18" charset="0"/>
                  <a:ea typeface="ˎ̥"/>
                </a:rPr>
                <a:t>3</a:t>
              </a:r>
              <a:endParaRPr lang="en-US" altLang="zh-CN">
                <a:latin typeface="Arial" panose="020B0604020202020204" pitchFamily="34" charset="0"/>
              </a:endParaRPr>
            </a:p>
          </p:txBody>
        </p:sp>
        <p:sp>
          <p:nvSpPr>
            <p:cNvPr id="59396" name="椭圆 59395"/>
            <p:cNvSpPr/>
            <p:nvPr/>
          </p:nvSpPr>
          <p:spPr>
            <a:xfrm>
              <a:off x="4032" y="2352"/>
              <a:ext cx="288" cy="240"/>
            </a:xfrm>
            <a:prstGeom prst="ellipse">
              <a:avLst/>
            </a:prstGeom>
            <a:noFill/>
            <a:ln w="28575" cap="flat" cmpd="sng">
              <a:solidFill>
                <a:schemeClr val="tx1"/>
              </a:solidFill>
              <a:prstDash val="solid"/>
              <a:headEnd type="none" w="med" len="med"/>
              <a:tailEnd type="none" w="sm" len="lg"/>
            </a:ln>
          </p:spPr>
          <p:txBody>
            <a:bodyPr wrap="none" anchor="ctr"/>
            <a:p>
              <a:pPr algn="ctr"/>
              <a:r>
                <a:rPr lang="en-US" altLang="zh-CN" sz="2400">
                  <a:latin typeface="Times New Roman" panose="02020603050405020304" pitchFamily="18" charset="0"/>
                  <a:ea typeface="ˎ̥"/>
                </a:rPr>
                <a:t>4</a:t>
              </a:r>
              <a:endParaRPr lang="en-US" altLang="zh-CN">
                <a:latin typeface="Arial" panose="020B0604020202020204" pitchFamily="34" charset="0"/>
              </a:endParaRPr>
            </a:p>
          </p:txBody>
        </p:sp>
        <p:sp>
          <p:nvSpPr>
            <p:cNvPr id="59395" name="椭圆 59394"/>
            <p:cNvSpPr/>
            <p:nvPr/>
          </p:nvSpPr>
          <p:spPr>
            <a:xfrm>
              <a:off x="1296" y="2352"/>
              <a:ext cx="288" cy="240"/>
            </a:xfrm>
            <a:prstGeom prst="ellipse">
              <a:avLst/>
            </a:prstGeom>
            <a:noFill/>
            <a:ln w="28575" cap="flat" cmpd="sng">
              <a:solidFill>
                <a:schemeClr val="tx1"/>
              </a:solidFill>
              <a:prstDash val="solid"/>
              <a:headEnd type="none" w="med" len="med"/>
              <a:tailEnd type="none" w="sm" len="lg"/>
            </a:ln>
          </p:spPr>
          <p:txBody>
            <a:bodyPr wrap="none" anchor="ctr"/>
            <a:p>
              <a:pPr algn="ctr"/>
              <a:r>
                <a:rPr lang="en-US" altLang="zh-CN" sz="2400">
                  <a:latin typeface="Times New Roman" panose="02020603050405020304" pitchFamily="18" charset="0"/>
                  <a:ea typeface="ˎ̥"/>
                </a:rPr>
                <a:t>5</a:t>
              </a:r>
              <a:endParaRPr lang="en-US" altLang="zh-CN">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9412"/>
                                        </p:tgtEl>
                                        <p:attrNameLst>
                                          <p:attrName>style.visibility</p:attrName>
                                        </p:attrNameLst>
                                      </p:cBhvr>
                                      <p:to>
                                        <p:strVal val="visible"/>
                                      </p:to>
                                    </p:set>
                                    <p:animEffect transition="in" filter="slide(fromBottom)">
                                      <p:cBhvr>
                                        <p:cTn id="7" dur="500"/>
                                        <p:tgtEl>
                                          <p:spTgt spid="59412"/>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9411"/>
                                        </p:tgtEl>
                                        <p:attrNameLst>
                                          <p:attrName>style.visibility</p:attrName>
                                        </p:attrNameLst>
                                      </p:cBhvr>
                                      <p:to>
                                        <p:strVal val="visible"/>
                                      </p:to>
                                    </p:set>
                                    <p:animEffect transition="in" filter="slide(fromBottom)">
                                      <p:cBhvr>
                                        <p:cTn id="12" dur="500"/>
                                        <p:tgtEl>
                                          <p:spTgt spid="59411"/>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59394"/>
                                        </p:tgtEl>
                                        <p:attrNameLst>
                                          <p:attrName>style.visibility</p:attrName>
                                        </p:attrNameLst>
                                      </p:cBhvr>
                                      <p:to>
                                        <p:strVal val="visible"/>
                                      </p:to>
                                    </p:set>
                                    <p:anim calcmode="lin" valueType="num">
                                      <p:cBhvr additive="base">
                                        <p:cTn id="16" dur="500" fill="hold"/>
                                        <p:tgtEl>
                                          <p:spTgt spid="59394"/>
                                        </p:tgtEl>
                                        <p:attrNameLst>
                                          <p:attrName>ppt_x</p:attrName>
                                        </p:attrNameLst>
                                      </p:cBhvr>
                                      <p:tavLst>
                                        <p:tav tm="0">
                                          <p:val>
                                            <p:strVal val="#ppt_x"/>
                                          </p:val>
                                        </p:tav>
                                        <p:tav tm="100000">
                                          <p:val>
                                            <p:strVal val="#ppt_x"/>
                                          </p:val>
                                        </p:tav>
                                      </p:tavLst>
                                    </p:anim>
                                    <p:anim calcmode="lin" valueType="num">
                                      <p:cBhvr additive="base">
                                        <p:cTn id="17" dur="500" fill="hold"/>
                                        <p:tgtEl>
                                          <p:spTgt spid="5939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5" name="chimes.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9410"/>
                                        </p:tgtEl>
                                        <p:attrNameLst>
                                          <p:attrName>style.visibility</p:attrName>
                                        </p:attrNameLst>
                                      </p:cBhvr>
                                      <p:to>
                                        <p:strVal val="visible"/>
                                      </p:to>
                                    </p:set>
                                    <p:animEffect transition="in" filter="box(out)">
                                      <p:cBhvr>
                                        <p:cTn id="22" dur="500"/>
                                        <p:tgtEl>
                                          <p:spTgt spid="59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2" grpId="0"/>
      <p:bldP spid="59411" grpId="0"/>
      <p:bldP spid="594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8381" name="组合 58380"/>
          <p:cNvGrpSpPr/>
          <p:nvPr/>
        </p:nvGrpSpPr>
        <p:grpSpPr>
          <a:xfrm>
            <a:off x="6350" y="6350"/>
            <a:ext cx="9132888" cy="6845300"/>
            <a:chOff x="0" y="1"/>
            <a:chExt cx="5753" cy="4312"/>
          </a:xfrm>
        </p:grpSpPr>
        <p:sp>
          <p:nvSpPr>
            <p:cNvPr id="58383" name="任意多边形 58382"/>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58382" name="任意多边形 58381"/>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58379" name="矩形 58378"/>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58378" name="图片 58377"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58377" name="图片 58376"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58376" name="图片 58375"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58374" name="矩形 58373"/>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58373" name="文本框 58372"/>
          <p:cNvSpPr txBox="1"/>
          <p:nvPr/>
        </p:nvSpPr>
        <p:spPr>
          <a:xfrm>
            <a:off x="387350" y="2214563"/>
            <a:ext cx="8397875" cy="1187450"/>
          </a:xfrm>
          <a:prstGeom prst="rect">
            <a:avLst/>
          </a:prstGeom>
          <a:noFill/>
          <a:ln w="28575">
            <a:noFill/>
          </a:ln>
        </p:spPr>
        <p:txBody>
          <a:bodyPr>
            <a:spAutoFit/>
          </a:bodyPr>
          <a:p>
            <a:pPr algn="just"/>
            <a:r>
              <a:rPr lang="zh-CN" altLang="en-US" sz="2400" b="1" dirty="0">
                <a:solidFill>
                  <a:schemeClr val="tx2"/>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顺序比较：</a:t>
            </a:r>
            <a:r>
              <a:rPr lang="zh-CN" altLang="en-US" sz="2400" dirty="0">
                <a:latin typeface="Times New Roman" panose="02020603050405020304" pitchFamily="18" charset="0"/>
              </a:rPr>
              <a:t>按照隐含表中从上至下、从左至右的顺序，对照原始状态表依次对所有</a:t>
            </a:r>
            <a:r>
              <a:rPr lang="zh-CN" altLang="en-US" sz="2400" dirty="0">
                <a:latin typeface="Times New Roman" panose="02020603050405020304" pitchFamily="18" charset="0"/>
                <a:ea typeface="ˎ̥"/>
              </a:rPr>
              <a:t>“</a:t>
            </a:r>
            <a:r>
              <a:rPr lang="zh-CN" altLang="en-US" sz="2400" dirty="0">
                <a:latin typeface="Times New Roman" panose="02020603050405020304" pitchFamily="18" charset="0"/>
              </a:rPr>
              <a:t>状态对</a:t>
            </a:r>
            <a:r>
              <a:rPr lang="zh-CN" altLang="en-US" sz="2400" dirty="0">
                <a:latin typeface="Times New Roman" panose="02020603050405020304" pitchFamily="18" charset="0"/>
                <a:ea typeface="ˎ̥"/>
              </a:rPr>
              <a:t>”</a:t>
            </a:r>
            <a:r>
              <a:rPr lang="zh-CN" altLang="en-US" sz="2400" dirty="0">
                <a:latin typeface="Times New Roman" panose="02020603050405020304" pitchFamily="18" charset="0"/>
              </a:rPr>
              <a:t>进行逐一检查和比较，并将检查结果标注在隐含表中的相应方格内。</a:t>
            </a:r>
            <a:endParaRPr lang="zh-CN" altLang="en-US" dirty="0">
              <a:latin typeface="Arial" panose="020B0604020202020204" pitchFamily="34" charset="0"/>
            </a:endParaRPr>
          </a:p>
        </p:txBody>
      </p:sp>
      <p:sp>
        <p:nvSpPr>
          <p:cNvPr id="58372" name="文本框 58371"/>
          <p:cNvSpPr txBox="1"/>
          <p:nvPr/>
        </p:nvSpPr>
        <p:spPr>
          <a:xfrm>
            <a:off x="311150" y="3509963"/>
            <a:ext cx="8382000" cy="1552575"/>
          </a:xfrm>
          <a:prstGeom prst="rect">
            <a:avLst/>
          </a:prstGeom>
          <a:noFill/>
          <a:ln w="28575">
            <a:noFill/>
          </a:ln>
        </p:spPr>
        <p:txBody>
          <a:bodyPr>
            <a:spAutoFit/>
          </a:bodyPr>
          <a:p>
            <a:pPr algn="just"/>
            <a:r>
              <a:rPr lang="zh-CN" altLang="en-US" sz="2400" dirty="0">
                <a:latin typeface="Times New Roman" panose="02020603050405020304" pitchFamily="18" charset="0"/>
              </a:rPr>
              <a:t>　　比较结果标注如下： </a:t>
            </a:r>
            <a:endParaRPr lang="zh-CN" altLang="en-US" sz="2400" dirty="0">
              <a:latin typeface="Times New Roman" panose="02020603050405020304" pitchFamily="18" charset="0"/>
              <a:ea typeface="ˎ̥"/>
            </a:endParaRPr>
          </a:p>
          <a:p>
            <a:pPr algn="just"/>
            <a:r>
              <a:rPr lang="zh-CN" altLang="en-US" sz="2400" dirty="0">
                <a:solidFill>
                  <a:srgbClr val="000099"/>
                </a:solidFill>
                <a:latin typeface="Times New Roman" panose="02020603050405020304" pitchFamily="18" charset="0"/>
              </a:rPr>
              <a:t>　　等效</a:t>
            </a:r>
            <a:r>
              <a:rPr lang="zh-CN" altLang="en-US" sz="2400" dirty="0">
                <a:solidFill>
                  <a:srgbClr val="000099"/>
                </a:solidFill>
                <a:latin typeface="Times New Roman" panose="02020603050405020304" pitchFamily="18" charset="0"/>
                <a:ea typeface="ˎ̥"/>
              </a:rPr>
              <a:t> </a:t>
            </a:r>
            <a:r>
              <a:rPr lang="en-US" altLang="zh-CN" sz="2400">
                <a:solidFill>
                  <a:srgbClr val="000099"/>
                </a:solidFill>
                <a:latin typeface="Times New Roman" panose="02020603050405020304" pitchFamily="18" charset="0"/>
                <a:ea typeface="ˎ̥"/>
              </a:rPr>
              <a:t>-------</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在相应方格内填上</a:t>
            </a:r>
            <a:r>
              <a:rPr lang="zh-CN" altLang="en-US" sz="2400" dirty="0">
                <a:latin typeface="Times New Roman" panose="02020603050405020304" pitchFamily="18" charset="0"/>
                <a:ea typeface="ˎ̥"/>
              </a:rPr>
              <a:t>“</a:t>
            </a:r>
            <a:r>
              <a:rPr lang="en-US" altLang="zh-CN" sz="2400" dirty="0">
                <a:latin typeface="Times New Roman" panose="02020603050405020304" pitchFamily="18" charset="0"/>
              </a:rPr>
              <a:t>∨</a:t>
            </a:r>
            <a:r>
              <a:rPr lang="en-US" altLang="zh-CN" sz="2400" dirty="0">
                <a:latin typeface="Times New Roman" panose="02020603050405020304" pitchFamily="18" charset="0"/>
                <a:ea typeface="ˎ̥"/>
              </a:rPr>
              <a:t>”</a:t>
            </a:r>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dirty="0">
                <a:solidFill>
                  <a:srgbClr val="000099"/>
                </a:solidFill>
                <a:latin typeface="Times New Roman" panose="02020603050405020304" pitchFamily="18" charset="0"/>
              </a:rPr>
              <a:t>不等效</a:t>
            </a:r>
            <a:r>
              <a:rPr lang="en-US" altLang="zh-CN" sz="2400">
                <a:solidFill>
                  <a:srgbClr val="000099"/>
                </a:solidFill>
                <a:latin typeface="Times New Roman" panose="02020603050405020304" pitchFamily="18" charset="0"/>
                <a:ea typeface="ˎ̥"/>
              </a:rPr>
              <a:t>-----</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在相应方格内填上</a:t>
            </a:r>
            <a:r>
              <a:rPr lang="zh-CN" altLang="en-US" sz="2400" dirty="0">
                <a:latin typeface="Times New Roman" panose="02020603050405020304" pitchFamily="18" charset="0"/>
                <a:ea typeface="ˎ̥"/>
              </a:rPr>
              <a:t>“</a:t>
            </a:r>
            <a:r>
              <a:rPr lang="en-US" altLang="zh-CN" sz="2400">
                <a:latin typeface="Times New Roman" panose="02020603050405020304" pitchFamily="18" charset="0"/>
              </a:rPr>
              <a:t>×</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a:t>
            </a:r>
            <a:r>
              <a:rPr lang="zh-CN" altLang="en-US" sz="2400" dirty="0">
                <a:latin typeface="Times New Roman" panose="02020603050405020304" pitchFamily="18" charset="0"/>
                <a:ea typeface="ˎ̥"/>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dirty="0">
                <a:solidFill>
                  <a:srgbClr val="000099"/>
                </a:solidFill>
                <a:latin typeface="Times New Roman" panose="02020603050405020304" pitchFamily="18" charset="0"/>
              </a:rPr>
              <a:t>与其他状态对相关</a:t>
            </a:r>
            <a:r>
              <a:rPr lang="zh-CN" altLang="en-US" sz="2400" dirty="0">
                <a:solidFill>
                  <a:srgbClr val="000099"/>
                </a:solidFill>
                <a:latin typeface="Times New Roman" panose="02020603050405020304" pitchFamily="18" charset="0"/>
                <a:ea typeface="ˎ̥"/>
              </a:rPr>
              <a:t> </a:t>
            </a:r>
            <a:r>
              <a:rPr lang="en-US" altLang="zh-CN" sz="2400">
                <a:solidFill>
                  <a:srgbClr val="000099"/>
                </a:solidFill>
                <a:latin typeface="Times New Roman" panose="02020603050405020304" pitchFamily="18" charset="0"/>
                <a:ea typeface="ˎ̥"/>
              </a:rPr>
              <a:t>----</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在相应方格内填上相关的状态对。</a:t>
            </a:r>
            <a:endParaRPr lang="zh-CN" altLang="en-US" dirty="0">
              <a:latin typeface="Arial" panose="020B0604020202020204" pitchFamily="34" charset="0"/>
            </a:endParaRPr>
          </a:p>
        </p:txBody>
      </p:sp>
      <p:sp>
        <p:nvSpPr>
          <p:cNvPr id="58371" name="文本框 58370"/>
          <p:cNvSpPr txBox="1"/>
          <p:nvPr/>
        </p:nvSpPr>
        <p:spPr>
          <a:xfrm>
            <a:off x="539750" y="5262563"/>
            <a:ext cx="8397875" cy="822325"/>
          </a:xfrm>
          <a:prstGeom prst="rect">
            <a:avLst/>
          </a:prstGeom>
          <a:noFill/>
          <a:ln w="28575">
            <a:noFill/>
          </a:ln>
        </p:spPr>
        <p:txBody>
          <a:bodyPr>
            <a:spAutoFit/>
          </a:bodyPr>
          <a:p>
            <a:pPr algn="just"/>
            <a:r>
              <a:rPr lang="zh-CN" altLang="en-US" sz="2400" b="1" dirty="0">
                <a:solidFill>
                  <a:schemeClr val="tx2"/>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关联比较：</a:t>
            </a:r>
            <a:r>
              <a:rPr lang="zh-CN" altLang="en-US" sz="2400" dirty="0">
                <a:latin typeface="Times New Roman" panose="02020603050405020304" pitchFamily="18" charset="0"/>
              </a:rPr>
              <a:t>指对那些在顺序比较时尚未确定是否等效的状态对作进一步检查。直到判别出状态对等效或不等效为止。</a:t>
            </a:r>
            <a:endParaRPr lang="zh-CN" altLang="en-US" dirty="0">
              <a:latin typeface="Arial" panose="020B0604020202020204" pitchFamily="34" charset="0"/>
            </a:endParaRPr>
          </a:p>
        </p:txBody>
      </p:sp>
      <p:sp>
        <p:nvSpPr>
          <p:cNvPr id="58370" name="文本框 58369"/>
          <p:cNvSpPr txBox="1"/>
          <p:nvPr/>
        </p:nvSpPr>
        <p:spPr>
          <a:xfrm>
            <a:off x="387350" y="842963"/>
            <a:ext cx="8474075" cy="1187450"/>
          </a:xfrm>
          <a:prstGeom prst="rect">
            <a:avLst/>
          </a:prstGeom>
          <a:noFill/>
          <a:ln w="28575">
            <a:noFill/>
          </a:ln>
        </p:spPr>
        <p:txBody>
          <a:bodyPr>
            <a:spAutoFit/>
          </a:bodyPr>
          <a:p>
            <a:r>
              <a:rPr lang="zh-CN" altLang="en-US" sz="2400" dirty="0">
                <a:latin typeface="Times New Roman" panose="02020603050405020304" pitchFamily="18" charset="0"/>
              </a:rPr>
              <a:t>　　</a:t>
            </a:r>
            <a:r>
              <a:rPr lang="en-US" altLang="zh-CN" sz="2400" b="1" dirty="0">
                <a:solidFill>
                  <a:srgbClr val="000099"/>
                </a:solidFill>
                <a:latin typeface="Times New Roman" panose="02020603050405020304" pitchFamily="18" charset="0"/>
              </a:rPr>
              <a:t>②</a:t>
            </a:r>
            <a:r>
              <a:rPr lang="zh-CN" altLang="en-US" sz="2400" b="1" dirty="0">
                <a:solidFill>
                  <a:srgbClr val="000099"/>
                </a:solidFill>
                <a:latin typeface="Times New Roman" panose="02020603050405020304" pitchFamily="18" charset="0"/>
              </a:rPr>
              <a:t>寻找等效对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　　利用隐含表寻找</a:t>
            </a:r>
            <a:r>
              <a:rPr lang="zh-CN" altLang="en-US" sz="2400" dirty="0">
                <a:latin typeface="Times New Roman" panose="02020603050405020304" pitchFamily="18" charset="0"/>
                <a:ea typeface="ˎ̥"/>
              </a:rPr>
              <a:t> “</a:t>
            </a:r>
            <a:r>
              <a:rPr lang="zh-CN" altLang="en-US" sz="2400" dirty="0">
                <a:latin typeface="Times New Roman" panose="02020603050405020304" pitchFamily="18" charset="0"/>
              </a:rPr>
              <a:t>等效对</a:t>
            </a:r>
            <a:r>
              <a:rPr lang="zh-CN" altLang="en-US" sz="2400" dirty="0">
                <a:latin typeface="Times New Roman" panose="02020603050405020304" pitchFamily="18" charset="0"/>
                <a:ea typeface="ˎ̥"/>
              </a:rPr>
              <a:t>”</a:t>
            </a:r>
            <a:r>
              <a:rPr lang="zh-CN" altLang="en-US" sz="2400" dirty="0">
                <a:latin typeface="Times New Roman" panose="02020603050405020304" pitchFamily="18" charset="0"/>
              </a:rPr>
              <a:t>一般需要进行两轮比较，首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先进行顺序比较，然后进行关联比较。</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wipe(left)">
                                      <p:cBhvr>
                                        <p:cTn id="7" dur="500"/>
                                        <p:tgtEl>
                                          <p:spTgt spid="58370"/>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8373"/>
                                        </p:tgtEl>
                                        <p:attrNameLst>
                                          <p:attrName>style.visibility</p:attrName>
                                        </p:attrNameLst>
                                      </p:cBhvr>
                                      <p:to>
                                        <p:strVal val="visible"/>
                                      </p:to>
                                    </p:set>
                                    <p:animEffect transition="in" filter="wipe(right)">
                                      <p:cBhvr>
                                        <p:cTn id="12" dur="500"/>
                                        <p:tgtEl>
                                          <p:spTgt spid="583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8372"/>
                                        </p:tgtEl>
                                        <p:attrNameLst>
                                          <p:attrName>style.visibility</p:attrName>
                                        </p:attrNameLst>
                                      </p:cBhvr>
                                      <p:to>
                                        <p:strVal val="visible"/>
                                      </p:to>
                                    </p:set>
                                    <p:animEffect transition="in" filter="wipe(up)">
                                      <p:cBhvr>
                                        <p:cTn id="17" dur="500"/>
                                        <p:tgtEl>
                                          <p:spTgt spid="583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371"/>
                                        </p:tgtEl>
                                        <p:attrNameLst>
                                          <p:attrName>style.visibility</p:attrName>
                                        </p:attrNameLst>
                                      </p:cBhvr>
                                      <p:to>
                                        <p:strVal val="visible"/>
                                      </p:to>
                                    </p:set>
                                    <p:animEffect transition="in" filter="wipe(left)">
                                      <p:cBhvr>
                                        <p:cTn id="22" dur="500"/>
                                        <p:tgtEl>
                                          <p:spTgt spid="5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p:bldP spid="58372" grpId="0"/>
      <p:bldP spid="58371" grpId="0"/>
      <p:bldP spid="5837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7356" name="组合 57355"/>
          <p:cNvGrpSpPr/>
          <p:nvPr/>
        </p:nvGrpSpPr>
        <p:grpSpPr>
          <a:xfrm>
            <a:off x="6350" y="6350"/>
            <a:ext cx="9132888" cy="6845300"/>
            <a:chOff x="0" y="1"/>
            <a:chExt cx="5753" cy="4312"/>
          </a:xfrm>
        </p:grpSpPr>
        <p:sp>
          <p:nvSpPr>
            <p:cNvPr id="57358" name="任意多边形 57357"/>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57357" name="任意多边形 57356"/>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57354" name="矩形 57353"/>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57353" name="图片 57352"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57352" name="图片 57351"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57351" name="图片 57350"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57349" name="矩形 57348"/>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57348" name="文本框 57347"/>
          <p:cNvSpPr txBox="1"/>
          <p:nvPr/>
        </p:nvSpPr>
        <p:spPr>
          <a:xfrm>
            <a:off x="463550" y="919163"/>
            <a:ext cx="8382000" cy="1552575"/>
          </a:xfrm>
          <a:prstGeom prst="rect">
            <a:avLst/>
          </a:prstGeom>
          <a:noFill/>
          <a:ln w="28575">
            <a:noFill/>
          </a:ln>
        </p:spPr>
        <p:txBody>
          <a:bodyPr>
            <a:spAutoFit/>
          </a:bodyPr>
          <a:p>
            <a:pPr algn="just"/>
            <a:r>
              <a:rPr lang="zh-CN" altLang="en-US" sz="2400" b="1" dirty="0">
                <a:solidFill>
                  <a:srgbClr val="CC3300"/>
                </a:solidFill>
                <a:latin typeface="Times New Roman" panose="02020603050405020304" pitchFamily="18" charset="0"/>
              </a:rPr>
              <a:t>　　</a:t>
            </a:r>
            <a:r>
              <a:rPr lang="en-US" altLang="zh-CN" sz="2400" b="1" dirty="0">
                <a:solidFill>
                  <a:srgbClr val="CC3300"/>
                </a:solidFill>
                <a:latin typeface="Times New Roman" panose="02020603050405020304" pitchFamily="18" charset="0"/>
              </a:rPr>
              <a:t>③</a:t>
            </a:r>
            <a:r>
              <a:rPr lang="zh-CN" altLang="en-US" sz="2400" b="1" dirty="0">
                <a:solidFill>
                  <a:srgbClr val="CC3300"/>
                </a:solidFill>
                <a:latin typeface="Times New Roman" panose="02020603050405020304" pitchFamily="18" charset="0"/>
              </a:rPr>
              <a:t>求出最大等效类 </a:t>
            </a:r>
            <a:endParaRPr lang="zh-CN" altLang="en-US" sz="2400" dirty="0">
              <a:latin typeface="Times New Roman" panose="02020603050405020304" pitchFamily="18" charset="0"/>
              <a:ea typeface="ˎ̥"/>
            </a:endParaRPr>
          </a:p>
          <a:p>
            <a:pPr algn="just"/>
            <a:r>
              <a:rPr lang="zh-CN" altLang="en-US" sz="2400" b="1" dirty="0">
                <a:latin typeface="Times New Roman" panose="02020603050405020304" pitchFamily="18" charset="0"/>
              </a:rPr>
              <a:t>　　</a:t>
            </a:r>
            <a:r>
              <a:rPr lang="zh-CN" altLang="en-US" sz="2400" dirty="0">
                <a:latin typeface="Times New Roman" panose="02020603050405020304" pitchFamily="18" charset="0"/>
              </a:rPr>
              <a:t>在找出原始状态表中的所有等效对之后，可利用等效状态的传递性，求出各最大等效类。确定各最大等效类时应注意</a:t>
            </a:r>
            <a:r>
              <a:rPr lang="zh-CN" altLang="en-US" sz="2400" b="1" dirty="0">
                <a:solidFill>
                  <a:srgbClr val="CC3300"/>
                </a:solidFill>
                <a:latin typeface="Times New Roman" panose="02020603050405020304" pitchFamily="18" charset="0"/>
              </a:rPr>
              <a:t>两点：</a:t>
            </a:r>
            <a:endParaRPr lang="zh-CN" altLang="en-US" dirty="0">
              <a:latin typeface="Arial" panose="020B0604020202020204" pitchFamily="34" charset="0"/>
            </a:endParaRPr>
          </a:p>
        </p:txBody>
      </p:sp>
      <p:sp>
        <p:nvSpPr>
          <p:cNvPr id="57347" name="文本框 57346"/>
          <p:cNvSpPr txBox="1"/>
          <p:nvPr/>
        </p:nvSpPr>
        <p:spPr>
          <a:xfrm>
            <a:off x="387350" y="2747963"/>
            <a:ext cx="8550275" cy="1552575"/>
          </a:xfrm>
          <a:prstGeom prst="rect">
            <a:avLst/>
          </a:prstGeom>
          <a:noFill/>
          <a:ln w="28575">
            <a:noFill/>
          </a:ln>
        </p:spPr>
        <p:txBody>
          <a:bodyPr>
            <a:spAutoFit/>
          </a:bodyPr>
          <a:p>
            <a:pPr algn="just"/>
            <a:r>
              <a:rPr lang="zh-CN" altLang="en-US" sz="2400" b="1" dirty="0">
                <a:solidFill>
                  <a:schemeClr val="tx2"/>
                </a:solidFill>
                <a:latin typeface="Times New Roman" panose="02020603050405020304" pitchFamily="18" charset="0"/>
              </a:rPr>
              <a:t>　　</a:t>
            </a:r>
            <a:r>
              <a:rPr lang="zh-CN" altLang="en-US" sz="2400" b="1" dirty="0">
                <a:solidFill>
                  <a:srgbClr val="007673"/>
                </a:solidFill>
                <a:latin typeface="Times New Roman" panose="02020603050405020304" pitchFamily="18" charset="0"/>
              </a:rPr>
              <a:t>☆各最大等效类之间不应出现相同状态； </a:t>
            </a:r>
            <a:endParaRPr lang="zh-CN" altLang="en-US" sz="2400" dirty="0">
              <a:latin typeface="Times New Roman" panose="02020603050405020304" pitchFamily="18" charset="0"/>
              <a:ea typeface="ˎ̥"/>
            </a:endParaRPr>
          </a:p>
          <a:p>
            <a:pPr algn="just"/>
            <a:r>
              <a:rPr lang="zh-CN" altLang="en-US" sz="2400" b="1" dirty="0">
                <a:solidFill>
                  <a:srgbClr val="007673"/>
                </a:solidFill>
                <a:latin typeface="Times New Roman" panose="02020603050405020304" pitchFamily="18" charset="0"/>
              </a:rPr>
              <a:t>　　☆原始状态表中的每一个状态都必须属于某一个最大 </a:t>
            </a:r>
            <a:endParaRPr lang="zh-CN" altLang="en-US" sz="2400" dirty="0">
              <a:latin typeface="Times New Roman" panose="02020603050405020304" pitchFamily="18" charset="0"/>
              <a:ea typeface="ˎ̥"/>
            </a:endParaRPr>
          </a:p>
          <a:p>
            <a:pPr algn="just"/>
            <a:r>
              <a:rPr lang="zh-CN" altLang="en-US" sz="2400" b="1" dirty="0">
                <a:solidFill>
                  <a:srgbClr val="007673"/>
                </a:solidFill>
                <a:latin typeface="Times New Roman" panose="02020603050405020304" pitchFamily="18" charset="0"/>
              </a:rPr>
              <a:t>等效类，否则，化简后的状态表不能描述原始状态表所描 </a:t>
            </a:r>
            <a:endParaRPr lang="zh-CN" altLang="en-US" sz="2400" dirty="0">
              <a:latin typeface="Times New Roman" panose="02020603050405020304" pitchFamily="18" charset="0"/>
              <a:ea typeface="ˎ̥"/>
            </a:endParaRPr>
          </a:p>
          <a:p>
            <a:pPr algn="just"/>
            <a:r>
              <a:rPr lang="zh-CN" altLang="en-US" sz="2400" b="1" dirty="0">
                <a:solidFill>
                  <a:srgbClr val="007673"/>
                </a:solidFill>
                <a:latin typeface="Times New Roman" panose="02020603050405020304" pitchFamily="18" charset="0"/>
              </a:rPr>
              <a:t>述的功能。</a:t>
            </a:r>
            <a:endParaRPr lang="zh-CN" altLang="en-US" dirty="0">
              <a:latin typeface="Arial" panose="020B0604020202020204" pitchFamily="34" charset="0"/>
            </a:endParaRPr>
          </a:p>
        </p:txBody>
      </p:sp>
      <p:sp>
        <p:nvSpPr>
          <p:cNvPr id="57346" name="文本框 57345"/>
          <p:cNvSpPr txBox="1"/>
          <p:nvPr/>
        </p:nvSpPr>
        <p:spPr>
          <a:xfrm>
            <a:off x="492125" y="4424363"/>
            <a:ext cx="8550275" cy="1187450"/>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en-US" altLang="zh-CN" sz="2400" b="1" dirty="0">
                <a:solidFill>
                  <a:srgbClr val="CC3300"/>
                </a:solidFill>
                <a:latin typeface="Times New Roman" panose="02020603050405020304" pitchFamily="18" charset="0"/>
              </a:rPr>
              <a:t>④</a:t>
            </a:r>
            <a:r>
              <a:rPr lang="zh-CN" altLang="en-US" sz="2400" b="1" dirty="0">
                <a:solidFill>
                  <a:srgbClr val="CC3300"/>
                </a:solidFill>
                <a:latin typeface="Times New Roman" panose="02020603050405020304" pitchFamily="18" charset="0"/>
              </a:rPr>
              <a:t>状态合并，作出最小化状态表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将每个最大等效类中的全部状态合并为一个状态，即可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得到和原始状态表等价的最小化状态表。</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strips(downRight)">
                                      <p:cBhvr>
                                        <p:cTn id="7" dur="500"/>
                                        <p:tgtEl>
                                          <p:spTgt spid="57348"/>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7347">
                                            <p:txEl>
                                              <p:charRg st="0" end="22"/>
                                            </p:txEl>
                                          </p:spTgt>
                                        </p:tgtEl>
                                        <p:attrNameLst>
                                          <p:attrName>style.visibility</p:attrName>
                                        </p:attrNameLst>
                                      </p:cBhvr>
                                      <p:to>
                                        <p:strVal val="visible"/>
                                      </p:to>
                                    </p:set>
                                    <p:animEffect transition="in" filter="slide(fromLeft)">
                                      <p:cBhvr>
                                        <p:cTn id="12" dur="500"/>
                                        <p:tgtEl>
                                          <p:spTgt spid="57347">
                                            <p:txEl>
                                              <p:charRg st="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57347">
                                            <p:txEl>
                                              <p:charRg st="22" end="49"/>
                                            </p:txEl>
                                          </p:spTgt>
                                        </p:tgtEl>
                                        <p:attrNameLst>
                                          <p:attrName>style.visibility</p:attrName>
                                        </p:attrNameLst>
                                      </p:cBhvr>
                                      <p:to>
                                        <p:strVal val="visible"/>
                                      </p:to>
                                    </p:set>
                                    <p:animEffect transition="in" filter="slide(fromLeft)">
                                      <p:cBhvr>
                                        <p:cTn id="17" dur="500"/>
                                        <p:tgtEl>
                                          <p:spTgt spid="57347">
                                            <p:txEl>
                                              <p:charRg st="22"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57347">
                                            <p:txEl>
                                              <p:charRg st="49" end="76"/>
                                            </p:txEl>
                                          </p:spTgt>
                                        </p:tgtEl>
                                        <p:attrNameLst>
                                          <p:attrName>style.visibility</p:attrName>
                                        </p:attrNameLst>
                                      </p:cBhvr>
                                      <p:to>
                                        <p:strVal val="visible"/>
                                      </p:to>
                                    </p:set>
                                    <p:animEffect transition="in" filter="slide(fromLeft)">
                                      <p:cBhvr>
                                        <p:cTn id="22" dur="500"/>
                                        <p:tgtEl>
                                          <p:spTgt spid="57347">
                                            <p:txEl>
                                              <p:charRg st="49" end="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57347">
                                            <p:txEl>
                                              <p:charRg st="76" end="82"/>
                                            </p:txEl>
                                          </p:spTgt>
                                        </p:tgtEl>
                                        <p:attrNameLst>
                                          <p:attrName>style.visibility</p:attrName>
                                        </p:attrNameLst>
                                      </p:cBhvr>
                                      <p:to>
                                        <p:strVal val="visible"/>
                                      </p:to>
                                    </p:set>
                                    <p:animEffect transition="in" filter="slide(fromLeft)">
                                      <p:cBhvr>
                                        <p:cTn id="27" dur="500"/>
                                        <p:tgtEl>
                                          <p:spTgt spid="57347">
                                            <p:txEl>
                                              <p:charRg st="76" end="8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7346"/>
                                        </p:tgtEl>
                                        <p:attrNameLst>
                                          <p:attrName>style.visibility</p:attrName>
                                        </p:attrNameLst>
                                      </p:cBhvr>
                                      <p:to>
                                        <p:strVal val="visible"/>
                                      </p:to>
                                    </p:set>
                                    <p:animEffect transition="in" filter="slide(fromBottom)">
                                      <p:cBhvr>
                                        <p:cTn id="32" dur="500"/>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47" grpId="0" build="p"/>
      <p:bldP spid="5734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6334" name="组合 56333"/>
          <p:cNvGrpSpPr/>
          <p:nvPr/>
        </p:nvGrpSpPr>
        <p:grpSpPr>
          <a:xfrm>
            <a:off x="0" y="6350"/>
            <a:ext cx="9132888" cy="6845300"/>
            <a:chOff x="0" y="1"/>
            <a:chExt cx="5753" cy="4312"/>
          </a:xfrm>
        </p:grpSpPr>
        <p:sp>
          <p:nvSpPr>
            <p:cNvPr id="56336" name="任意多边形 56335"/>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56335" name="任意多边形 56334"/>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56332" name="矩形 56331"/>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56331" name="图片 56330"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56330" name="图片 56329"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56329" name="图片 56328" descr="arrow35">
            <a:hlinkClick r:id="" action="ppaction://hlinkshowjump?jump=nextslide"/>
          </p:cNvPr>
          <p:cNvPicPr>
            <a:picLocks noChangeAspect="1"/>
          </p:cNvPicPr>
          <p:nvPr/>
        </p:nvPicPr>
        <p:blipFill>
          <a:blip r:embed="rId3"/>
          <a:stretch>
            <a:fillRect/>
          </a:stretch>
        </p:blipFill>
        <p:spPr>
          <a:xfrm>
            <a:off x="8401050" y="6310313"/>
            <a:ext cx="514350" cy="354012"/>
          </a:xfrm>
          <a:prstGeom prst="rect">
            <a:avLst/>
          </a:prstGeom>
          <a:noFill/>
          <a:ln w="9525">
            <a:noFill/>
          </a:ln>
        </p:spPr>
      </p:pic>
      <p:sp>
        <p:nvSpPr>
          <p:cNvPr id="56327" name="矩形 56326"/>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56326" name="文本框 56325"/>
          <p:cNvSpPr txBox="1"/>
          <p:nvPr/>
        </p:nvSpPr>
        <p:spPr>
          <a:xfrm>
            <a:off x="838200" y="690563"/>
            <a:ext cx="2071688" cy="457200"/>
          </a:xfrm>
          <a:prstGeom prst="rect">
            <a:avLst/>
          </a:prstGeom>
          <a:noFill/>
          <a:ln w="28575">
            <a:noFill/>
          </a:ln>
        </p:spPr>
        <p:txBody>
          <a:bodyPr wrap="none" anchor="t">
            <a:spAutoFit/>
          </a:bodyPr>
          <a:p>
            <a:r>
              <a:rPr lang="en-US" altLang="zh-CN" sz="2400" b="1">
                <a:solidFill>
                  <a:schemeClr val="tx2"/>
                </a:solidFill>
                <a:latin typeface="Times New Roman" panose="02020603050405020304" pitchFamily="18" charset="0"/>
                <a:ea typeface="ˎ̥"/>
              </a:rPr>
              <a:t>(2)</a:t>
            </a:r>
            <a:r>
              <a:rPr lang="zh-CN" altLang="en-US" sz="2400" b="1" dirty="0">
                <a:solidFill>
                  <a:schemeClr val="tx2"/>
                </a:solidFill>
                <a:latin typeface="Times New Roman" panose="02020603050405020304" pitchFamily="18" charset="0"/>
              </a:rPr>
              <a:t>化简举例</a:t>
            </a:r>
            <a:endParaRPr lang="zh-CN" altLang="en-US" dirty="0">
              <a:latin typeface="Arial" panose="020B0604020202020204" pitchFamily="34" charset="0"/>
            </a:endParaRPr>
          </a:p>
        </p:txBody>
      </p:sp>
      <p:sp>
        <p:nvSpPr>
          <p:cNvPr id="56325" name="文本框 56324"/>
          <p:cNvSpPr txBox="1"/>
          <p:nvPr/>
        </p:nvSpPr>
        <p:spPr>
          <a:xfrm>
            <a:off x="762000" y="1279525"/>
            <a:ext cx="4454525" cy="457200"/>
          </a:xfrm>
          <a:prstGeom prst="rect">
            <a:avLst/>
          </a:prstGeom>
          <a:noFill/>
          <a:ln w="28575">
            <a:noFill/>
          </a:ln>
        </p:spPr>
        <p:txBody>
          <a:bodyPr wrap="none" anchor="t">
            <a:spAutoFit/>
          </a:bodyPr>
          <a:p>
            <a:r>
              <a:rPr lang="zh-CN" altLang="en-US" sz="2400" b="1" dirty="0">
                <a:solidFill>
                  <a:srgbClr val="CC3300"/>
                </a:solidFill>
                <a:latin typeface="Times New Roman" panose="02020603050405020304" pitchFamily="18" charset="0"/>
              </a:rPr>
              <a:t>例　</a:t>
            </a:r>
            <a:r>
              <a:rPr lang="zh-CN" altLang="en-US" sz="2400" dirty="0">
                <a:latin typeface="Times New Roman" panose="02020603050405020304" pitchFamily="18" charset="0"/>
              </a:rPr>
              <a:t>化简下表所示原始状态表。</a:t>
            </a:r>
            <a:endParaRPr lang="zh-CN" altLang="en-US" dirty="0">
              <a:latin typeface="Arial" panose="020B0604020202020204" pitchFamily="34" charset="0"/>
            </a:endParaRPr>
          </a:p>
        </p:txBody>
      </p:sp>
      <p:sp>
        <p:nvSpPr>
          <p:cNvPr id="56324" name="文本框 56323"/>
          <p:cNvSpPr txBox="1"/>
          <p:nvPr/>
        </p:nvSpPr>
        <p:spPr>
          <a:xfrm>
            <a:off x="4191000" y="1757363"/>
            <a:ext cx="4953000" cy="1552575"/>
          </a:xfrm>
          <a:prstGeom prst="rect">
            <a:avLst/>
          </a:prstGeom>
          <a:noFill/>
          <a:ln w="28575">
            <a:noFill/>
          </a:ln>
        </p:spPr>
        <p:txBody>
          <a:bodyPr>
            <a:spAutoFit/>
          </a:bodyPr>
          <a:p>
            <a:pPr algn="just"/>
            <a:r>
              <a:rPr lang="zh-CN" altLang="en-US" sz="2400" b="1" dirty="0">
                <a:solidFill>
                  <a:srgbClr val="CC3300"/>
                </a:solidFill>
                <a:latin typeface="Times New Roman" panose="02020603050405020304" pitchFamily="18" charset="0"/>
              </a:rPr>
              <a:t>解　</a:t>
            </a:r>
            <a:r>
              <a:rPr lang="en-US" altLang="zh-CN" sz="2400" b="1" dirty="0">
                <a:solidFill>
                  <a:schemeClr val="tx2"/>
                </a:solidFill>
                <a:latin typeface="Times New Roman" panose="02020603050405020304" pitchFamily="18" charset="0"/>
              </a:rPr>
              <a:t>①</a:t>
            </a:r>
            <a:r>
              <a:rPr lang="en-US" altLang="zh-CN" sz="2400" b="1" dirty="0">
                <a:solidFill>
                  <a:schemeClr val="tx2"/>
                </a:solidFill>
                <a:latin typeface="Times New Roman" panose="02020603050405020304" pitchFamily="18" charset="0"/>
                <a:ea typeface="ˎ̥"/>
              </a:rPr>
              <a:t> </a:t>
            </a:r>
            <a:r>
              <a:rPr lang="zh-CN" altLang="en-US" sz="2400" b="1" dirty="0">
                <a:solidFill>
                  <a:schemeClr val="tx2"/>
                </a:solidFill>
                <a:latin typeface="Times New Roman" panose="02020603050405020304" pitchFamily="18" charset="0"/>
              </a:rPr>
              <a:t>作隐含表</a:t>
            </a:r>
            <a:r>
              <a:rPr lang="zh-CN" altLang="en-US" sz="2400" dirty="0">
                <a:solidFill>
                  <a:schemeClr val="tx2"/>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给定原始状态表具有</a:t>
            </a:r>
            <a:r>
              <a:rPr lang="en-US" altLang="zh-CN" sz="2400">
                <a:latin typeface="Times New Roman" panose="02020603050405020304" pitchFamily="18" charset="0"/>
                <a:ea typeface="ˎ̥"/>
              </a:rPr>
              <a:t>7</a:t>
            </a:r>
            <a:r>
              <a:rPr lang="zh-CN" altLang="en-US" sz="2400" dirty="0">
                <a:latin typeface="Times New Roman" panose="02020603050405020304" pitchFamily="18" charset="0"/>
              </a:rPr>
              <a:t>个状态，根据画隐含表的规则，可画出隐含表框架如下。</a:t>
            </a:r>
            <a:endParaRPr lang="zh-CN" altLang="en-US" dirty="0">
              <a:latin typeface="Arial" panose="020B0604020202020204" pitchFamily="34" charset="0"/>
            </a:endParaRPr>
          </a:p>
        </p:txBody>
      </p:sp>
      <p:pic>
        <p:nvPicPr>
          <p:cNvPr id="56323" name="图片 56322" descr="TU5-23"/>
          <p:cNvPicPr>
            <a:picLocks noChangeAspect="1"/>
          </p:cNvPicPr>
          <p:nvPr/>
        </p:nvPicPr>
        <p:blipFill>
          <a:blip r:embed="rId4"/>
          <a:stretch>
            <a:fillRect/>
          </a:stretch>
        </p:blipFill>
        <p:spPr>
          <a:xfrm>
            <a:off x="4572000" y="3357563"/>
            <a:ext cx="3048000" cy="3022600"/>
          </a:xfrm>
          <a:prstGeom prst="rect">
            <a:avLst/>
          </a:prstGeom>
          <a:noFill/>
          <a:ln w="9525">
            <a:noFill/>
          </a:ln>
        </p:spPr>
      </p:pic>
      <p:pic>
        <p:nvPicPr>
          <p:cNvPr id="56322" name="图片 56321" descr="BIAO5-14c"/>
          <p:cNvPicPr>
            <a:picLocks noChangeAspect="1"/>
          </p:cNvPicPr>
          <p:nvPr/>
        </p:nvPicPr>
        <p:blipFill>
          <a:blip r:embed="rId5"/>
          <a:stretch>
            <a:fillRect/>
          </a:stretch>
        </p:blipFill>
        <p:spPr>
          <a:xfrm>
            <a:off x="838200" y="2062163"/>
            <a:ext cx="3052763" cy="4038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animEffect transition="in" filter="slide(fromBottom)">
                                      <p:cBhvr>
                                        <p:cTn id="7" dur="500"/>
                                        <p:tgtEl>
                                          <p:spTgt spid="56326"/>
                                        </p:tgtEl>
                                      </p:cBhvr>
                                    </p:animEffect>
                                  </p:childTnLst>
                                  <p:subTnLst>
                                    <p:audio>
                                      <p:cMediaNode>
                                        <p:cTn display="0" masterRel="sameClick">
                                          <p:stCondLst>
                                            <p:cond evt="begin" delay="0">
                                              <p:tn val="5"/>
                                            </p:cond>
                                          </p:stCondLst>
                                          <p:endCondLst>
                                            <p:cond evt="onStopAudio" delay="0">
                                              <p:tgtEl>
                                                <p:sldTgt/>
                                              </p:tgtEl>
                                            </p:cond>
                                          </p:endCondLst>
                                        </p:cTn>
                                        <p:tgtEl>
                                          <p:sndTgt r:embed="rId6"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6325"/>
                                        </p:tgtEl>
                                        <p:attrNameLst>
                                          <p:attrName>style.visibility</p:attrName>
                                        </p:attrNameLst>
                                      </p:cBhvr>
                                      <p:to>
                                        <p:strVal val="visible"/>
                                      </p:to>
                                    </p:set>
                                    <p:animEffect transition="in" filter="slide(fromBottom)">
                                      <p:cBhvr>
                                        <p:cTn id="12" dur="500"/>
                                        <p:tgtEl>
                                          <p:spTgt spid="56325"/>
                                        </p:tgtEl>
                                      </p:cBhvr>
                                    </p:animEffect>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56322"/>
                                        </p:tgtEl>
                                        <p:attrNameLst>
                                          <p:attrName>style.visibility</p:attrName>
                                        </p:attrNameLst>
                                      </p:cBhvr>
                                      <p:to>
                                        <p:strVal val="visible"/>
                                      </p:to>
                                    </p:set>
                                    <p:anim calcmode="lin" valueType="num">
                                      <p:cBhvr additive="base">
                                        <p:cTn id="16" dur="500" fill="hold"/>
                                        <p:tgtEl>
                                          <p:spTgt spid="56322"/>
                                        </p:tgtEl>
                                        <p:attrNameLst>
                                          <p:attrName>ppt_x</p:attrName>
                                        </p:attrNameLst>
                                      </p:cBhvr>
                                      <p:tavLst>
                                        <p:tav tm="0">
                                          <p:val>
                                            <p:strVal val="0-#ppt_w/2"/>
                                          </p:val>
                                        </p:tav>
                                        <p:tav tm="100000">
                                          <p:val>
                                            <p:strVal val="#ppt_x"/>
                                          </p:val>
                                        </p:tav>
                                      </p:tavLst>
                                    </p:anim>
                                    <p:anim calcmode="lin" valueType="num">
                                      <p:cBhvr additive="base">
                                        <p:cTn id="17" dur="500" fill="hold"/>
                                        <p:tgtEl>
                                          <p:spTgt spid="563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7" name="chimes.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24"/>
                                        </p:tgtEl>
                                        <p:attrNameLst>
                                          <p:attrName>style.visibility</p:attrName>
                                        </p:attrNameLst>
                                      </p:cBhvr>
                                      <p:to>
                                        <p:strVal val="visible"/>
                                      </p:to>
                                    </p:set>
                                    <p:animEffect transition="in" filter="wipe(left)">
                                      <p:cBhvr>
                                        <p:cTn id="22" dur="500"/>
                                        <p:tgtEl>
                                          <p:spTgt spid="56324"/>
                                        </p:tgtEl>
                                      </p:cBhvr>
                                    </p:animEffect>
                                  </p:childTnLst>
                                  <p:subTnLst>
                                    <p:audio>
                                      <p:cMediaNode>
                                        <p:cTn display="0" masterRel="sameClick">
                                          <p:stCondLst>
                                            <p:cond evt="begin" delay="0">
                                              <p:tn val="20"/>
                                            </p:cond>
                                          </p:stCondLst>
                                          <p:endCondLst>
                                            <p:cond evt="onStopAudio" delay="0">
                                              <p:tgtEl>
                                                <p:sldTgt/>
                                              </p:tgtEl>
                                            </p:cond>
                                          </p:endCondLst>
                                        </p:cTn>
                                        <p:tgtEl>
                                          <p:sndTgt r:embed="rId6" name="projctor.wav"/>
                                        </p:tgtEl>
                                      </p:cMediaNode>
                                    </p:audio>
                                  </p:sub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56323"/>
                                        </p:tgtEl>
                                        <p:attrNameLst>
                                          <p:attrName>style.visibility</p:attrName>
                                        </p:attrNameLst>
                                      </p:cBhvr>
                                      <p:to>
                                        <p:strVal val="visible"/>
                                      </p:to>
                                    </p:set>
                                    <p:animEffect transition="in" filter="dissolve">
                                      <p:cBhvr>
                                        <p:cTn id="26" dur="500"/>
                                        <p:tgtEl>
                                          <p:spTgt spid="56323"/>
                                        </p:tgtEl>
                                      </p:cBhvr>
                                    </p:animEffect>
                                  </p:childTnLst>
                                  <p:subTnLst>
                                    <p:audio>
                                      <p:cMediaNode>
                                        <p:cTn display="0" masterRel="sameClick">
                                          <p:stCondLst>
                                            <p:cond evt="begin" delay="0">
                                              <p:tn val="24"/>
                                            </p:cond>
                                          </p:stCondLst>
                                          <p:endCondLst>
                                            <p:cond evt="onStopAudio" delay="0">
                                              <p:tgtEl>
                                                <p:sldTgt/>
                                              </p:tgtEl>
                                            </p:cond>
                                          </p:endCondLst>
                                        </p:cTn>
                                        <p:tgtEl>
                                          <p:sndTgt r:embed="rId7"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p:bldP spid="56325" grpId="0"/>
      <p:bldP spid="5632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5310" name="组合 55309"/>
          <p:cNvGrpSpPr/>
          <p:nvPr/>
        </p:nvGrpSpPr>
        <p:grpSpPr>
          <a:xfrm>
            <a:off x="6350" y="6350"/>
            <a:ext cx="9132888" cy="6845300"/>
            <a:chOff x="0" y="1"/>
            <a:chExt cx="5753" cy="4312"/>
          </a:xfrm>
        </p:grpSpPr>
        <p:sp>
          <p:nvSpPr>
            <p:cNvPr id="55312" name="任意多边形 55311"/>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55311" name="任意多边形 55310"/>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55308" name="矩形 55307"/>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55307" name="图片 55306"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55306" name="图片 55305"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55305" name="图片 55304"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55303" name="矩形 55302"/>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55302" name="文本框 55301"/>
          <p:cNvSpPr txBox="1"/>
          <p:nvPr/>
        </p:nvSpPr>
        <p:spPr>
          <a:xfrm>
            <a:off x="371475" y="731838"/>
            <a:ext cx="8550275" cy="1552575"/>
          </a:xfrm>
          <a:prstGeom prst="rect">
            <a:avLst/>
          </a:prstGeom>
          <a:noFill/>
          <a:ln w="28575">
            <a:noFill/>
          </a:ln>
        </p:spPr>
        <p:txBody>
          <a:bodyPr>
            <a:spAutoFit/>
          </a:bodyPr>
          <a:p>
            <a:pPr algn="just"/>
            <a:r>
              <a:rPr lang="zh-CN" altLang="en-US" sz="2400" b="1" dirty="0">
                <a:solidFill>
                  <a:srgbClr val="CC3300"/>
                </a:solidFill>
                <a:latin typeface="Times New Roman" panose="02020603050405020304" pitchFamily="18" charset="0"/>
              </a:rPr>
              <a:t>　　</a:t>
            </a:r>
            <a:r>
              <a:rPr lang="en-US" altLang="zh-CN" sz="2400" b="1" dirty="0">
                <a:solidFill>
                  <a:srgbClr val="CC3300"/>
                </a:solidFill>
                <a:latin typeface="Times New Roman" panose="02020603050405020304" pitchFamily="18" charset="0"/>
              </a:rPr>
              <a:t>②</a:t>
            </a:r>
            <a:r>
              <a:rPr lang="en-US" altLang="zh-CN" sz="2400" b="1" dirty="0">
                <a:solidFill>
                  <a:srgbClr val="CC3300"/>
                </a:solidFill>
                <a:latin typeface="Times New Roman" panose="02020603050405020304" pitchFamily="18" charset="0"/>
                <a:ea typeface="ˎ̥"/>
              </a:rPr>
              <a:t> </a:t>
            </a:r>
            <a:r>
              <a:rPr lang="zh-CN" altLang="en-US" sz="2400" b="1" dirty="0">
                <a:solidFill>
                  <a:srgbClr val="CC3300"/>
                </a:solidFill>
                <a:latin typeface="Times New Roman" panose="02020603050405020304" pitchFamily="18" charset="0"/>
              </a:rPr>
              <a:t>寻找等效对</a:t>
            </a:r>
            <a:r>
              <a:rPr lang="zh-CN" altLang="en-US" sz="2400" dirty="0">
                <a:solidFill>
                  <a:srgbClr val="CC3300"/>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根据等效状态的判断标准，依次检查每个状态对，可得到顺序比较结果如图</a:t>
            </a: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所示。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关联比较的结果如图</a:t>
            </a: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(b)</a:t>
            </a:r>
            <a:r>
              <a:rPr lang="zh-CN" altLang="en-US" sz="2400" dirty="0">
                <a:latin typeface="Times New Roman" panose="02020603050405020304" pitchFamily="18" charset="0"/>
              </a:rPr>
              <a:t>所示。</a:t>
            </a:r>
            <a:endParaRPr lang="zh-CN" altLang="en-US" dirty="0">
              <a:latin typeface="Arial" panose="020B0604020202020204" pitchFamily="34" charset="0"/>
            </a:endParaRPr>
          </a:p>
        </p:txBody>
      </p:sp>
      <p:grpSp>
        <p:nvGrpSpPr>
          <p:cNvPr id="55298" name="组合 55297"/>
          <p:cNvGrpSpPr/>
          <p:nvPr/>
        </p:nvGrpSpPr>
        <p:grpSpPr>
          <a:xfrm>
            <a:off x="1301750" y="2595563"/>
            <a:ext cx="6629400" cy="3646487"/>
            <a:chOff x="816" y="1632"/>
            <a:chExt cx="4176" cy="2297"/>
          </a:xfrm>
        </p:grpSpPr>
        <p:pic>
          <p:nvPicPr>
            <p:cNvPr id="55301" name="图片 55300" descr="TU5-24"/>
            <p:cNvPicPr>
              <a:picLocks noChangeAspect="1"/>
            </p:cNvPicPr>
            <p:nvPr/>
          </p:nvPicPr>
          <p:blipFill>
            <a:blip r:embed="rId4">
              <a:lum bright="-100000"/>
            </a:blip>
            <a:stretch>
              <a:fillRect/>
            </a:stretch>
          </p:blipFill>
          <p:spPr>
            <a:xfrm>
              <a:off x="816" y="1632"/>
              <a:ext cx="4176" cy="1866"/>
            </a:xfrm>
            <a:prstGeom prst="rect">
              <a:avLst/>
            </a:prstGeom>
            <a:noFill/>
            <a:ln w="9525">
              <a:noFill/>
            </a:ln>
          </p:spPr>
        </p:pic>
        <p:sp>
          <p:nvSpPr>
            <p:cNvPr id="55300" name="文本框 55299"/>
            <p:cNvSpPr txBox="1"/>
            <p:nvPr/>
          </p:nvSpPr>
          <p:spPr>
            <a:xfrm>
              <a:off x="1285" y="3641"/>
              <a:ext cx="704" cy="288"/>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zh-CN" altLang="en-US" sz="2400" dirty="0">
                  <a:latin typeface="Times New Roman" panose="02020603050405020304" pitchFamily="18" charset="0"/>
                </a:rPr>
                <a:t>图</a:t>
              </a:r>
              <a:r>
                <a:rPr lang="en-US" altLang="zh-CN" sz="2400">
                  <a:latin typeface="Times New Roman" panose="02020603050405020304" pitchFamily="18" charset="0"/>
                  <a:ea typeface="ˎ̥"/>
                </a:rPr>
                <a:t>(a)</a:t>
              </a:r>
              <a:endParaRPr lang="en-US" altLang="zh-CN">
                <a:latin typeface="Arial" panose="020B0604020202020204" pitchFamily="34" charset="0"/>
              </a:endParaRPr>
            </a:p>
          </p:txBody>
        </p:sp>
        <p:sp>
          <p:nvSpPr>
            <p:cNvPr id="55299" name="文本框 55298"/>
            <p:cNvSpPr txBox="1"/>
            <p:nvPr/>
          </p:nvSpPr>
          <p:spPr>
            <a:xfrm>
              <a:off x="3631" y="3641"/>
              <a:ext cx="704" cy="288"/>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zh-CN" altLang="en-US" sz="2400" dirty="0">
                  <a:latin typeface="Times New Roman" panose="02020603050405020304" pitchFamily="18" charset="0"/>
                </a:rPr>
                <a:t>图</a:t>
              </a:r>
              <a:r>
                <a:rPr lang="en-US" altLang="zh-CN" sz="2400">
                  <a:latin typeface="Times New Roman" panose="02020603050405020304" pitchFamily="18" charset="0"/>
                  <a:ea typeface="ˎ̥"/>
                </a:rPr>
                <a:t>(b)</a:t>
              </a:r>
              <a:endParaRPr lang="en-US" altLang="zh-CN">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barn(outHorizontal)">
                                      <p:cBhvr>
                                        <p:cTn id="7" dur="500"/>
                                        <p:tgtEl>
                                          <p:spTgt spid="55302"/>
                                        </p:tgtEl>
                                      </p:cBhvr>
                                    </p:animEffec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5298"/>
                                        </p:tgtEl>
                                        <p:attrNameLst>
                                          <p:attrName>style.visibility</p:attrName>
                                        </p:attrNameLst>
                                      </p:cBhvr>
                                      <p:to>
                                        <p:strVal val="visible"/>
                                      </p:to>
                                    </p:set>
                                    <p:anim calcmode="lin" valueType="num">
                                      <p:cBhvr additive="base">
                                        <p:cTn id="12" dur="500" fill="hold"/>
                                        <p:tgtEl>
                                          <p:spTgt spid="55298"/>
                                        </p:tgtEl>
                                        <p:attrNameLst>
                                          <p:attrName>ppt_x</p:attrName>
                                        </p:attrNameLst>
                                      </p:cBhvr>
                                      <p:tavLst>
                                        <p:tav tm="0">
                                          <p:val>
                                            <p:strVal val="#ppt_x"/>
                                          </p:val>
                                        </p:tav>
                                        <p:tav tm="100000">
                                          <p:val>
                                            <p:strVal val="#ppt_x"/>
                                          </p:val>
                                        </p:tav>
                                      </p:tavLst>
                                    </p:anim>
                                    <p:anim calcmode="lin" valueType="num">
                                      <p:cBhvr additive="base">
                                        <p:cTn id="13" dur="500" fill="hold"/>
                                        <p:tgtEl>
                                          <p:spTgt spid="5529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4292" name="组合 54291"/>
          <p:cNvGrpSpPr/>
          <p:nvPr/>
        </p:nvGrpSpPr>
        <p:grpSpPr>
          <a:xfrm>
            <a:off x="-233362" y="6350"/>
            <a:ext cx="9132887" cy="6845300"/>
            <a:chOff x="0" y="1"/>
            <a:chExt cx="5753" cy="4312"/>
          </a:xfrm>
        </p:grpSpPr>
        <p:sp>
          <p:nvSpPr>
            <p:cNvPr id="54294" name="任意多边形 54293"/>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54293" name="任意多边形 54292"/>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54290" name="矩形 54289"/>
          <p:cNvSpPr/>
          <p:nvPr/>
        </p:nvSpPr>
        <p:spPr>
          <a:xfrm>
            <a:off x="6319838"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54289" name="图片 54288" descr="top"/>
          <p:cNvPicPr>
            <a:picLocks noChangeAspect="1"/>
          </p:cNvPicPr>
          <p:nvPr/>
        </p:nvPicPr>
        <p:blipFill>
          <a:blip r:embed="rId1"/>
          <a:stretch>
            <a:fillRect/>
          </a:stretch>
        </p:blipFill>
        <p:spPr>
          <a:xfrm>
            <a:off x="147638" y="385763"/>
            <a:ext cx="8534400" cy="242887"/>
          </a:xfrm>
          <a:prstGeom prst="rect">
            <a:avLst/>
          </a:prstGeom>
          <a:noFill/>
          <a:ln w="9525">
            <a:noFill/>
          </a:ln>
        </p:spPr>
      </p:pic>
      <p:pic>
        <p:nvPicPr>
          <p:cNvPr id="54288" name="图片 54287" descr="arrow34">
            <a:hlinkClick r:id="" action="ppaction://hlinkshowjump?jump=previousslide"/>
          </p:cNvPr>
          <p:cNvPicPr>
            <a:picLocks noChangeAspect="1"/>
          </p:cNvPicPr>
          <p:nvPr/>
        </p:nvPicPr>
        <p:blipFill>
          <a:blip r:embed="rId2"/>
          <a:stretch>
            <a:fillRect/>
          </a:stretch>
        </p:blipFill>
        <p:spPr>
          <a:xfrm>
            <a:off x="7200900" y="6310313"/>
            <a:ext cx="514350" cy="354012"/>
          </a:xfrm>
          <a:prstGeom prst="rect">
            <a:avLst/>
          </a:prstGeom>
          <a:noFill/>
          <a:ln w="9525">
            <a:noFill/>
          </a:ln>
        </p:spPr>
      </p:pic>
      <p:pic>
        <p:nvPicPr>
          <p:cNvPr id="54287" name="图片 54286" descr="arrow35">
            <a:hlinkClick r:id="" action="ppaction://hlinkshowjump?jump=nextslide"/>
          </p:cNvPr>
          <p:cNvPicPr>
            <a:picLocks noChangeAspect="1"/>
          </p:cNvPicPr>
          <p:nvPr/>
        </p:nvPicPr>
        <p:blipFill>
          <a:blip r:embed="rId3"/>
          <a:stretch>
            <a:fillRect/>
          </a:stretch>
        </p:blipFill>
        <p:spPr>
          <a:xfrm>
            <a:off x="8167688" y="6310313"/>
            <a:ext cx="514350" cy="354012"/>
          </a:xfrm>
          <a:prstGeom prst="rect">
            <a:avLst/>
          </a:prstGeom>
          <a:noFill/>
          <a:ln w="9525">
            <a:noFill/>
          </a:ln>
        </p:spPr>
      </p:pic>
      <p:sp>
        <p:nvSpPr>
          <p:cNvPr id="54285" name="矩形 54284"/>
          <p:cNvSpPr/>
          <p:nvPr/>
        </p:nvSpPr>
        <p:spPr>
          <a:xfrm>
            <a:off x="452438"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54284" name="文本框 54283"/>
          <p:cNvSpPr txBox="1"/>
          <p:nvPr/>
        </p:nvSpPr>
        <p:spPr>
          <a:xfrm>
            <a:off x="376238" y="995363"/>
            <a:ext cx="4267200" cy="1552575"/>
          </a:xfrm>
          <a:prstGeom prst="rect">
            <a:avLst/>
          </a:prstGeom>
          <a:noFill/>
          <a:ln w="28575">
            <a:noFill/>
          </a:ln>
        </p:spPr>
        <p:txBody>
          <a:bodyPr>
            <a:spAutoFit/>
          </a:bodyPr>
          <a:p>
            <a:pPr algn="just"/>
            <a:r>
              <a:rPr lang="zh-CN" altLang="en-US" sz="2400" dirty="0">
                <a:latin typeface="Times New Roman" panose="02020603050405020304" pitchFamily="18" charset="0"/>
              </a:rPr>
              <a:t>　　图中，由于状态</a:t>
            </a:r>
            <a:r>
              <a:rPr lang="en-US" altLang="zh-CN" sz="2400">
                <a:latin typeface="Times New Roman" panose="02020603050405020304" pitchFamily="18" charset="0"/>
                <a:ea typeface="ˎ̥"/>
              </a:rPr>
              <a:t>C</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F</a:t>
            </a:r>
            <a:r>
              <a:rPr lang="zh-CN" altLang="en-US" sz="2400" dirty="0">
                <a:latin typeface="Times New Roman" panose="02020603050405020304" pitchFamily="18" charset="0"/>
              </a:rPr>
              <a:t>等效，故可判断出状态</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B</a:t>
            </a:r>
            <a:r>
              <a:rPr lang="zh-CN" altLang="en-US" sz="2400" dirty="0">
                <a:latin typeface="Times New Roman" panose="02020603050405020304" pitchFamily="18" charset="0"/>
              </a:rPr>
              <a:t>等效。检查状态</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E</a:t>
            </a:r>
            <a:r>
              <a:rPr lang="zh-CN" altLang="en-US" sz="2400" dirty="0">
                <a:latin typeface="Times New Roman" panose="02020603050405020304" pitchFamily="18" charset="0"/>
              </a:rPr>
              <a:t>的次态对时，出现如下所示关系：</a:t>
            </a:r>
            <a:endParaRPr lang="zh-CN" altLang="en-US" dirty="0">
              <a:latin typeface="Arial" panose="020B0604020202020204" pitchFamily="34" charset="0"/>
            </a:endParaRPr>
          </a:p>
        </p:txBody>
      </p:sp>
      <p:grpSp>
        <p:nvGrpSpPr>
          <p:cNvPr id="54277" name="组合 54276"/>
          <p:cNvGrpSpPr/>
          <p:nvPr/>
        </p:nvGrpSpPr>
        <p:grpSpPr>
          <a:xfrm>
            <a:off x="604838" y="2747963"/>
            <a:ext cx="3657600" cy="762000"/>
            <a:chOff x="1632" y="1632"/>
            <a:chExt cx="2304" cy="480"/>
          </a:xfrm>
        </p:grpSpPr>
        <p:sp>
          <p:nvSpPr>
            <p:cNvPr id="54283" name="矩形 54282"/>
            <p:cNvSpPr/>
            <p:nvPr/>
          </p:nvSpPr>
          <p:spPr>
            <a:xfrm>
              <a:off x="1632" y="1632"/>
              <a:ext cx="2304" cy="288"/>
            </a:xfrm>
            <a:prstGeom prst="rect">
              <a:avLst/>
            </a:prstGeom>
            <a:noFill/>
            <a:ln w="28575">
              <a:noFill/>
            </a:ln>
          </p:spPr>
          <p:txBody>
            <a:bodyPr>
              <a:spAutoFit/>
            </a:bodyPr>
            <a:p>
              <a:r>
                <a:rPr lang="en-US" altLang="zh-CN" sz="2400" b="1" dirty="0">
                  <a:latin typeface="Times New Roman" panose="02020603050405020304" pitchFamily="18" charset="0"/>
                  <a:ea typeface="ˎ̥"/>
                </a:rPr>
                <a:t> </a:t>
              </a:r>
              <a:r>
                <a:rPr lang="en-US" altLang="zh-CN" sz="2400" b="1">
                  <a:latin typeface="Times New Roman" panose="02020603050405020304" pitchFamily="18" charset="0"/>
                  <a:ea typeface="ˎ̥"/>
                </a:rPr>
                <a:t>AE             BE              CF</a:t>
              </a:r>
              <a:endParaRPr lang="en-US" altLang="zh-CN">
                <a:latin typeface="Arial" panose="020B0604020202020204" pitchFamily="34" charset="0"/>
              </a:endParaRPr>
            </a:p>
          </p:txBody>
        </p:sp>
        <p:sp>
          <p:nvSpPr>
            <p:cNvPr id="54282" name="直接连接符 54281"/>
            <p:cNvSpPr/>
            <p:nvPr/>
          </p:nvSpPr>
          <p:spPr>
            <a:xfrm>
              <a:off x="2016" y="1776"/>
              <a:ext cx="528" cy="0"/>
            </a:xfrm>
            <a:prstGeom prst="line">
              <a:avLst/>
            </a:prstGeom>
            <a:ln w="28575" cap="flat" cmpd="sng">
              <a:solidFill>
                <a:schemeClr val="tx1"/>
              </a:solidFill>
              <a:prstDash val="solid"/>
              <a:headEnd type="none" w="med" len="med"/>
              <a:tailEnd type="triangle" w="sm" len="lg"/>
            </a:ln>
          </p:spPr>
        </p:sp>
        <p:sp>
          <p:nvSpPr>
            <p:cNvPr id="54281" name="直接连接符 54280"/>
            <p:cNvSpPr/>
            <p:nvPr/>
          </p:nvSpPr>
          <p:spPr>
            <a:xfrm>
              <a:off x="2928" y="1776"/>
              <a:ext cx="528" cy="0"/>
            </a:xfrm>
            <a:prstGeom prst="line">
              <a:avLst/>
            </a:prstGeom>
            <a:ln w="28575" cap="flat" cmpd="sng">
              <a:solidFill>
                <a:schemeClr val="tx1"/>
              </a:solidFill>
              <a:prstDash val="solid"/>
              <a:headEnd type="none" w="med" len="med"/>
              <a:tailEnd type="triangle" w="sm" len="lg"/>
            </a:ln>
          </p:spPr>
        </p:sp>
        <p:sp>
          <p:nvSpPr>
            <p:cNvPr id="54280" name="直接连接符 54279"/>
            <p:cNvSpPr/>
            <p:nvPr/>
          </p:nvSpPr>
          <p:spPr>
            <a:xfrm>
              <a:off x="2736" y="1872"/>
              <a:ext cx="0" cy="240"/>
            </a:xfrm>
            <a:prstGeom prst="line">
              <a:avLst/>
            </a:prstGeom>
            <a:ln w="28575" cap="flat" cmpd="sng">
              <a:solidFill>
                <a:schemeClr val="tx1"/>
              </a:solidFill>
              <a:prstDash val="solid"/>
              <a:headEnd type="none" w="med" len="med"/>
              <a:tailEnd type="none" w="sm" len="lg"/>
            </a:ln>
          </p:spPr>
        </p:sp>
        <p:sp>
          <p:nvSpPr>
            <p:cNvPr id="54279" name="直接连接符 54278"/>
            <p:cNvSpPr/>
            <p:nvPr/>
          </p:nvSpPr>
          <p:spPr>
            <a:xfrm flipH="1">
              <a:off x="1872" y="2112"/>
              <a:ext cx="864" cy="0"/>
            </a:xfrm>
            <a:prstGeom prst="line">
              <a:avLst/>
            </a:prstGeom>
            <a:ln w="28575" cap="flat" cmpd="sng">
              <a:solidFill>
                <a:schemeClr val="tx1"/>
              </a:solidFill>
              <a:prstDash val="solid"/>
              <a:headEnd type="none" w="med" len="med"/>
              <a:tailEnd type="none" w="sm" len="lg"/>
            </a:ln>
          </p:spPr>
        </p:sp>
        <p:sp>
          <p:nvSpPr>
            <p:cNvPr id="54278" name="直接连接符 54277"/>
            <p:cNvSpPr/>
            <p:nvPr/>
          </p:nvSpPr>
          <p:spPr>
            <a:xfrm flipV="1">
              <a:off x="1872" y="1872"/>
              <a:ext cx="0" cy="240"/>
            </a:xfrm>
            <a:prstGeom prst="line">
              <a:avLst/>
            </a:prstGeom>
            <a:ln w="28575" cap="flat" cmpd="sng">
              <a:solidFill>
                <a:schemeClr val="tx1"/>
              </a:solidFill>
              <a:prstDash val="solid"/>
              <a:headEnd type="none" w="med" len="med"/>
              <a:tailEnd type="triangle" w="sm" len="lg"/>
            </a:ln>
          </p:spPr>
        </p:sp>
      </p:grpSp>
      <p:sp>
        <p:nvSpPr>
          <p:cNvPr id="54276" name="文本框 54275"/>
          <p:cNvSpPr txBox="1"/>
          <p:nvPr/>
        </p:nvSpPr>
        <p:spPr>
          <a:xfrm>
            <a:off x="128588" y="3814763"/>
            <a:ext cx="9250362" cy="1552575"/>
          </a:xfrm>
          <a:prstGeom prst="rect">
            <a:avLst/>
          </a:prstGeom>
          <a:noFill/>
          <a:ln w="28575">
            <a:noFill/>
          </a:ln>
        </p:spPr>
        <p:txBody>
          <a:bodyPr>
            <a:spAutoFit/>
          </a:bodyPr>
          <a:p>
            <a:r>
              <a:rPr lang="zh-CN" altLang="en-US" sz="2400" dirty="0">
                <a:latin typeface="Times New Roman" panose="02020603050405020304" pitchFamily="18" charset="0"/>
              </a:rPr>
              <a:t>　　由于已知状态</a:t>
            </a:r>
            <a:r>
              <a:rPr lang="en-US" altLang="zh-CN" sz="2400">
                <a:latin typeface="Times New Roman" panose="02020603050405020304" pitchFamily="18" charset="0"/>
                <a:ea typeface="ˎ̥"/>
              </a:rPr>
              <a:t>C</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F</a:t>
            </a:r>
            <a:r>
              <a:rPr lang="zh-CN" altLang="en-US" sz="2400" dirty="0">
                <a:latin typeface="Times New Roman" panose="02020603050405020304" pitchFamily="18" charset="0"/>
              </a:rPr>
              <a:t>是等效的，而状态</a:t>
            </a:r>
            <a:r>
              <a:rPr lang="en-US" altLang="zh-CN" sz="2400">
                <a:latin typeface="Times New Roman" panose="02020603050405020304" pitchFamily="18" charset="0"/>
                <a:ea typeface="ˎ̥"/>
              </a:rPr>
              <a:t>BE</a:t>
            </a:r>
            <a:r>
              <a:rPr lang="zh-CN" altLang="en-US" sz="2400" dirty="0">
                <a:latin typeface="Times New Roman" panose="02020603050405020304" pitchFamily="18" charset="0"/>
              </a:rPr>
              <a:t>又与状态</a:t>
            </a:r>
            <a:r>
              <a:rPr lang="en-US" altLang="zh-CN" sz="2400">
                <a:latin typeface="Times New Roman" panose="02020603050405020304" pitchFamily="18" charset="0"/>
                <a:ea typeface="ˎ̥"/>
              </a:rPr>
              <a:t>AB</a:t>
            </a:r>
            <a:r>
              <a:rPr lang="zh-CN" altLang="en-US" sz="2400" dirty="0">
                <a:latin typeface="Times New Roman" panose="02020603050405020304" pitchFamily="18" charset="0"/>
              </a:rPr>
              <a:t>构成 </a:t>
            </a:r>
            <a:endParaRPr lang="zh-CN" altLang="en-US" sz="2400" dirty="0">
              <a:latin typeface="Times New Roman" panose="02020603050405020304" pitchFamily="18" charset="0"/>
            </a:endParaRPr>
          </a:p>
          <a:p>
            <a:r>
              <a:rPr lang="zh-CN" altLang="en-US" sz="2400" dirty="0">
                <a:latin typeface="Times New Roman" panose="02020603050405020304" pitchFamily="18" charset="0"/>
              </a:rPr>
              <a:t>循环，所以，状态</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E</a:t>
            </a:r>
            <a:r>
              <a:rPr lang="zh-CN" altLang="en-US" sz="2400" dirty="0">
                <a:latin typeface="Times New Roman" panose="02020603050405020304" pitchFamily="18" charset="0"/>
              </a:rPr>
              <a:t>是等效状态对，</a:t>
            </a:r>
            <a:r>
              <a:rPr lang="en-US" altLang="zh-CN" sz="2400">
                <a:latin typeface="Times New Roman" panose="02020603050405020304" pitchFamily="18" charset="0"/>
                <a:ea typeface="ˎ̥"/>
              </a:rPr>
              <a:t>B</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E</a:t>
            </a:r>
            <a:r>
              <a:rPr lang="zh-CN" altLang="en-US" sz="2400" dirty="0">
                <a:latin typeface="Times New Roman" panose="02020603050405020304" pitchFamily="18" charset="0"/>
              </a:rPr>
              <a:t>也是等效状态对。</a:t>
            </a:r>
            <a:br>
              <a:rPr lang="zh-CN" altLang="en-US" sz="2400" dirty="0">
                <a:latin typeface="Times New Roman" panose="02020603050405020304" pitchFamily="18" charset="0"/>
              </a:rPr>
            </a:br>
            <a:r>
              <a:rPr lang="zh-CN" altLang="en-US" sz="2400" dirty="0">
                <a:latin typeface="Times New Roman" panose="02020603050405020304" pitchFamily="18" charset="0"/>
              </a:rPr>
              <a:t>　　状态</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G</a:t>
            </a:r>
            <a:r>
              <a:rPr lang="zh-CN" altLang="en-US" sz="2400" dirty="0">
                <a:latin typeface="Times New Roman" panose="02020603050405020304" pitchFamily="18" charset="0"/>
              </a:rPr>
              <a:t>对应的方格中含有</a:t>
            </a:r>
            <a:r>
              <a:rPr lang="en-US" altLang="zh-CN" sz="2400">
                <a:latin typeface="Times New Roman" panose="02020603050405020304" pitchFamily="18" charset="0"/>
                <a:ea typeface="ˎ̥"/>
              </a:rPr>
              <a:t>CD</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DE</a:t>
            </a:r>
            <a:r>
              <a:rPr lang="zh-CN" altLang="en-US" sz="2400" dirty="0">
                <a:latin typeface="Times New Roman" panose="02020603050405020304" pitchFamily="18" charset="0"/>
              </a:rPr>
              <a:t>，由于状态</a:t>
            </a:r>
            <a:r>
              <a:rPr lang="en-US" altLang="zh-CN" sz="2400">
                <a:latin typeface="Times New Roman" panose="02020603050405020304" pitchFamily="18" charset="0"/>
                <a:ea typeface="ˎ̥"/>
              </a:rPr>
              <a:t>CD</a:t>
            </a:r>
            <a:r>
              <a:rPr lang="zh-CN" altLang="en-US" sz="2400" dirty="0">
                <a:latin typeface="Times New Roman" panose="02020603050405020304" pitchFamily="18" charset="0"/>
              </a:rPr>
              <a:t>不等效，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因此状态</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G</a:t>
            </a:r>
            <a:r>
              <a:rPr lang="zh-CN" altLang="en-US" sz="2400" dirty="0">
                <a:latin typeface="Times New Roman" panose="02020603050405020304" pitchFamily="18" charset="0"/>
              </a:rPr>
              <a:t>不等效，故在对应的方格中加记号</a:t>
            </a:r>
            <a:r>
              <a:rPr lang="zh-CN" altLang="en-US" sz="2400" dirty="0">
                <a:latin typeface="Times New Roman" panose="02020603050405020304" pitchFamily="18" charset="0"/>
                <a:ea typeface="ˎ̥"/>
              </a:rPr>
              <a:t>“</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a:t>
            </a:r>
            <a:endParaRPr lang="zh-CN" altLang="en-US" dirty="0">
              <a:latin typeface="Arial" panose="020B0604020202020204" pitchFamily="34" charset="0"/>
            </a:endParaRPr>
          </a:p>
        </p:txBody>
      </p:sp>
      <p:sp>
        <p:nvSpPr>
          <p:cNvPr id="54275" name="文本框 54274"/>
          <p:cNvSpPr txBox="1"/>
          <p:nvPr/>
        </p:nvSpPr>
        <p:spPr>
          <a:xfrm>
            <a:off x="147638" y="5567363"/>
            <a:ext cx="8321675" cy="822325"/>
          </a:xfrm>
          <a:prstGeom prst="rect">
            <a:avLst/>
          </a:prstGeom>
          <a:noFill/>
          <a:ln w="28575">
            <a:noFill/>
          </a:ln>
        </p:spPr>
        <p:txBody>
          <a:bodyPr>
            <a:spAutoFit/>
          </a:bodyPr>
          <a:p>
            <a:pPr algn="just"/>
            <a:r>
              <a:rPr lang="zh-CN" altLang="en-US" sz="2400" dirty="0">
                <a:latin typeface="Times New Roman" panose="02020603050405020304" pitchFamily="18" charset="0"/>
              </a:rPr>
              <a:t>　　由判断结果可知，原始状态表中的</a:t>
            </a:r>
            <a:r>
              <a:rPr lang="en-US" altLang="zh-CN" sz="2400">
                <a:latin typeface="Times New Roman" panose="02020603050405020304" pitchFamily="18" charset="0"/>
                <a:ea typeface="ˎ̥"/>
              </a:rPr>
              <a:t>7</a:t>
            </a:r>
            <a:r>
              <a:rPr lang="zh-CN" altLang="en-US" sz="2400" dirty="0">
                <a:latin typeface="Times New Roman" panose="02020603050405020304" pitchFamily="18" charset="0"/>
              </a:rPr>
              <a:t>个状态共有四个等效对：</a:t>
            </a:r>
            <a:r>
              <a:rPr lang="en-US" altLang="zh-CN" sz="2400" b="1">
                <a:solidFill>
                  <a:srgbClr val="CC3300"/>
                </a:solidFill>
                <a:latin typeface="Times New Roman" panose="02020603050405020304" pitchFamily="18" charset="0"/>
                <a:ea typeface="ˎ̥"/>
              </a:rPr>
              <a:t>(A</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B)</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(A</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E)</a:t>
            </a:r>
            <a:r>
              <a:rPr lang="zh-CN" altLang="en-US" sz="2400" b="1" dirty="0">
                <a:solidFill>
                  <a:srgbClr val="CC3300"/>
                </a:solidFill>
                <a:latin typeface="Times New Roman" panose="02020603050405020304" pitchFamily="18" charset="0"/>
              </a:rPr>
              <a:t>，</a:t>
            </a:r>
            <a:r>
              <a:rPr lang="zh-CN" altLang="en-US" sz="2400" b="1" dirty="0">
                <a:solidFill>
                  <a:srgbClr val="CC3300"/>
                </a:solidFill>
                <a:latin typeface="Times New Roman" panose="02020603050405020304" pitchFamily="18" charset="0"/>
                <a:ea typeface="ˎ̥"/>
              </a:rPr>
              <a:t> </a:t>
            </a:r>
            <a:r>
              <a:rPr lang="en-US" altLang="zh-CN" sz="2400" b="1">
                <a:solidFill>
                  <a:srgbClr val="CC3300"/>
                </a:solidFill>
                <a:latin typeface="Times New Roman" panose="02020603050405020304" pitchFamily="18" charset="0"/>
                <a:ea typeface="ˎ̥"/>
              </a:rPr>
              <a:t>(B</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E)</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(C</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F)</a:t>
            </a:r>
            <a:r>
              <a:rPr lang="zh-CN" altLang="en-US" sz="2400" b="1" dirty="0">
                <a:solidFill>
                  <a:srgbClr val="CC3300"/>
                </a:solidFill>
                <a:latin typeface="Times New Roman" panose="02020603050405020304" pitchFamily="18" charset="0"/>
              </a:rPr>
              <a:t>。</a:t>
            </a:r>
            <a:endParaRPr lang="zh-CN" altLang="en-US" dirty="0">
              <a:latin typeface="Arial" panose="020B0604020202020204" pitchFamily="34" charset="0"/>
            </a:endParaRPr>
          </a:p>
        </p:txBody>
      </p:sp>
      <p:pic>
        <p:nvPicPr>
          <p:cNvPr id="54274" name="图片 54273" descr="T5"/>
          <p:cNvPicPr>
            <a:picLocks noChangeAspect="1"/>
          </p:cNvPicPr>
          <p:nvPr/>
        </p:nvPicPr>
        <p:blipFill>
          <a:blip r:embed="rId4">
            <a:lum bright="-100000"/>
          </a:blip>
          <a:stretch>
            <a:fillRect/>
          </a:stretch>
        </p:blipFill>
        <p:spPr>
          <a:xfrm>
            <a:off x="4948238" y="690563"/>
            <a:ext cx="3124200" cy="30432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1+#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5" name="chimes.wav"/>
                                        </p:tgtEl>
                                      </p:cMediaNode>
                                    </p:audio>
                                  </p:sub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54284"/>
                                        </p:tgtEl>
                                        <p:attrNameLst>
                                          <p:attrName>style.visibility</p:attrName>
                                        </p:attrNameLst>
                                      </p:cBhvr>
                                      <p:to>
                                        <p:strVal val="visible"/>
                                      </p:to>
                                    </p:set>
                                    <p:animEffect transition="in" filter="checkerboard(across)">
                                      <p:cBhvr>
                                        <p:cTn id="12" dur="500"/>
                                        <p:tgtEl>
                                          <p:spTgt spid="54284"/>
                                        </p:tgtEl>
                                      </p:cBhvr>
                                    </p:animEffect>
                                  </p:childTnLst>
                                </p:cTn>
                              </p:par>
                            </p:childTnLst>
                          </p:cTn>
                        </p:par>
                        <p:par>
                          <p:cTn id="13" fill="hold">
                            <p:stCondLst>
                              <p:cond delay="1000"/>
                            </p:stCondLst>
                            <p:childTnLst>
                              <p:par>
                                <p:cTn id="14" presetID="12" presetClass="entr" presetSubtype="8" fill="hold" nodeType="afterEffect">
                                  <p:stCondLst>
                                    <p:cond delay="0"/>
                                  </p:stCondLst>
                                  <p:childTnLst>
                                    <p:set>
                                      <p:cBhvr>
                                        <p:cTn id="15" dur="1" fill="hold">
                                          <p:stCondLst>
                                            <p:cond delay="0"/>
                                          </p:stCondLst>
                                        </p:cTn>
                                        <p:tgtEl>
                                          <p:spTgt spid="54277"/>
                                        </p:tgtEl>
                                        <p:attrNameLst>
                                          <p:attrName>style.visibility</p:attrName>
                                        </p:attrNameLst>
                                      </p:cBhvr>
                                      <p:to>
                                        <p:strVal val="visible"/>
                                      </p:to>
                                    </p:set>
                                    <p:animEffect transition="in" filter="slide(fromLeft)">
                                      <p:cBhvr>
                                        <p:cTn id="16" dur="500"/>
                                        <p:tgtEl>
                                          <p:spTgt spid="5427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54276"/>
                                        </p:tgtEl>
                                        <p:attrNameLst>
                                          <p:attrName>style.visibility</p:attrName>
                                        </p:attrNameLst>
                                      </p:cBhvr>
                                      <p:to>
                                        <p:strVal val="visible"/>
                                      </p:to>
                                    </p:set>
                                    <p:animEffect transition="in" filter="randombar(horizontal)">
                                      <p:cBhvr>
                                        <p:cTn id="21" dur="500"/>
                                        <p:tgtEl>
                                          <p:spTgt spid="54276"/>
                                        </p:tgtEl>
                                      </p:cBhvr>
                                    </p:animEffect>
                                  </p:childTnLst>
                                  <p:subTnLst>
                                    <p:audio>
                                      <p:cMediaNode>
                                        <p:cTn display="0" masterRel="sameClick">
                                          <p:stCondLst>
                                            <p:cond evt="begin" delay="0">
                                              <p:tn val="19"/>
                                            </p:cond>
                                          </p:stCondLst>
                                          <p:endCondLst>
                                            <p:cond evt="onStopAudio" delay="0">
                                              <p:tgtEl>
                                                <p:sldTgt/>
                                              </p:tgtEl>
                                            </p:cond>
                                          </p:endCondLst>
                                        </p:cTn>
                                        <p:tgtEl>
                                          <p:sndTgt r:embed="rId6" name="projctor.wav"/>
                                        </p:tgtEl>
                                      </p:cMediaNode>
                                    </p:audio>
                                  </p:subTnLst>
                                </p:cTn>
                              </p:par>
                            </p:childTnLst>
                          </p:cTn>
                        </p:par>
                        <p:par>
                          <p:cTn id="22" fill="hold">
                            <p:stCondLst>
                              <p:cond delay="500"/>
                            </p:stCondLst>
                            <p:childTnLst>
                              <p:par>
                                <p:cTn id="23" presetID="12" presetClass="entr" presetSubtype="4" fill="hold" grpId="0" nodeType="afterEffect">
                                  <p:stCondLst>
                                    <p:cond delay="0"/>
                                  </p:stCondLst>
                                  <p:childTnLst>
                                    <p:set>
                                      <p:cBhvr>
                                        <p:cTn id="24" dur="1" fill="hold">
                                          <p:stCondLst>
                                            <p:cond delay="0"/>
                                          </p:stCondLst>
                                        </p:cTn>
                                        <p:tgtEl>
                                          <p:spTgt spid="54275"/>
                                        </p:tgtEl>
                                        <p:attrNameLst>
                                          <p:attrName>style.visibility</p:attrName>
                                        </p:attrNameLst>
                                      </p:cBhvr>
                                      <p:to>
                                        <p:strVal val="visible"/>
                                      </p:to>
                                    </p:set>
                                    <p:animEffect transition="in" filter="slide(fromBottom)">
                                      <p:cBhvr>
                                        <p:cTn id="25" dur="5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4" grpId="0"/>
      <p:bldP spid="54276" grpId="0"/>
      <p:bldP spid="5427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262" name="组合 53261"/>
          <p:cNvGrpSpPr/>
          <p:nvPr/>
        </p:nvGrpSpPr>
        <p:grpSpPr>
          <a:xfrm>
            <a:off x="6350" y="6350"/>
            <a:ext cx="9132888" cy="6845300"/>
            <a:chOff x="0" y="1"/>
            <a:chExt cx="5753" cy="4312"/>
          </a:xfrm>
        </p:grpSpPr>
        <p:sp>
          <p:nvSpPr>
            <p:cNvPr id="53264" name="任意多边形 53263"/>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53263" name="任意多边形 53262"/>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53260" name="矩形 53259"/>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53259" name="图片 53258"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53258" name="图片 53257"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53257" name="图片 53256"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53255" name="矩形 53254"/>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53254" name="文本框 53253"/>
          <p:cNvSpPr txBox="1"/>
          <p:nvPr/>
        </p:nvSpPr>
        <p:spPr>
          <a:xfrm>
            <a:off x="330200" y="2062163"/>
            <a:ext cx="8397875" cy="1462087"/>
          </a:xfrm>
          <a:prstGeom prst="rect">
            <a:avLst/>
          </a:prstGeom>
          <a:noFill/>
          <a:ln w="28575">
            <a:noFill/>
          </a:ln>
        </p:spPr>
        <p:txBody>
          <a:bodyPr>
            <a:spAutoFit/>
          </a:bodyPr>
          <a:p>
            <a:pPr algn="just"/>
            <a:r>
              <a:rPr lang="zh-CN" altLang="en-US" sz="2400" dirty="0">
                <a:solidFill>
                  <a:srgbClr val="CC3300"/>
                </a:solidFill>
                <a:latin typeface="Times New Roman" panose="02020603050405020304" pitchFamily="18" charset="0"/>
              </a:rPr>
              <a:t>　　</a:t>
            </a:r>
            <a:r>
              <a:rPr lang="en-US" altLang="zh-CN" sz="2400" b="1" dirty="0">
                <a:solidFill>
                  <a:srgbClr val="CC3300"/>
                </a:solidFill>
                <a:latin typeface="Times New Roman" panose="02020603050405020304" pitchFamily="18" charset="0"/>
              </a:rPr>
              <a:t>④</a:t>
            </a:r>
            <a:r>
              <a:rPr lang="zh-CN" altLang="en-US" sz="2400" b="1" dirty="0">
                <a:solidFill>
                  <a:srgbClr val="CC3300"/>
                </a:solidFill>
                <a:latin typeface="Times New Roman" panose="02020603050405020304" pitchFamily="18" charset="0"/>
              </a:rPr>
              <a:t>状态合并，作出最小化状态表</a:t>
            </a:r>
            <a:r>
              <a:rPr lang="zh-CN" altLang="en-US" sz="2400" dirty="0">
                <a:solidFill>
                  <a:srgbClr val="CC3300"/>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b="1" dirty="0">
                <a:solidFill>
                  <a:srgbClr val="000099"/>
                </a:solidFill>
                <a:latin typeface="Times New Roman" panose="02020603050405020304" pitchFamily="18" charset="0"/>
              </a:rPr>
              <a:t>　　令</a:t>
            </a:r>
            <a:r>
              <a:rPr lang="en-US" altLang="zh-CN" sz="2400">
                <a:solidFill>
                  <a:srgbClr val="000099"/>
                </a:solidFill>
                <a:latin typeface="Times New Roman" panose="02020603050405020304" pitchFamily="18" charset="0"/>
                <a:ea typeface="ˎ̥"/>
              </a:rPr>
              <a:t>{A,B,E}----a</a:t>
            </a:r>
            <a:r>
              <a:rPr lang="zh-CN" altLang="en-US" sz="2400" dirty="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ea typeface="ˎ̥"/>
              </a:rPr>
              <a:t>{C,F}---b</a:t>
            </a:r>
            <a:r>
              <a:rPr lang="zh-CN" altLang="en-US" sz="2400" dirty="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ea typeface="ˎ̥"/>
              </a:rPr>
              <a:t>{D}---c</a:t>
            </a:r>
            <a:r>
              <a:rPr lang="zh-CN" altLang="en-US" sz="2400" dirty="0">
                <a:solidFill>
                  <a:srgbClr val="000099"/>
                </a:solidFill>
                <a:latin typeface="Times New Roman" panose="02020603050405020304" pitchFamily="18" charset="0"/>
              </a:rPr>
              <a:t>、</a:t>
            </a:r>
            <a:r>
              <a:rPr lang="en-US" altLang="zh-CN" sz="2400">
                <a:solidFill>
                  <a:srgbClr val="000099"/>
                </a:solidFill>
                <a:latin typeface="Times New Roman" panose="02020603050405020304" pitchFamily="18" charset="0"/>
                <a:ea typeface="ˎ̥"/>
              </a:rPr>
              <a:t>{G}---d</a:t>
            </a:r>
            <a:r>
              <a:rPr lang="zh-CN" altLang="en-US" sz="2400" dirty="0">
                <a:solidFill>
                  <a:srgbClr val="000099"/>
                </a:solidFill>
                <a:latin typeface="Times New Roman" panose="02020603050405020304" pitchFamily="18" charset="0"/>
              </a:rPr>
              <a:t>，</a:t>
            </a:r>
            <a:r>
              <a:rPr lang="zh-CN" altLang="en-US" sz="2400" dirty="0">
                <a:latin typeface="Times New Roman" panose="02020603050405020304" pitchFamily="18" charset="0"/>
              </a:rPr>
              <a:t>并代入原始状态表中，即可得到化简后的状态表如下边右表所示。 </a:t>
            </a:r>
            <a:endParaRPr lang="zh-CN" altLang="en-US" sz="2400" dirty="0">
              <a:latin typeface="Times New Roman" panose="02020603050405020304" pitchFamily="18" charset="0"/>
              <a:ea typeface="ˎ̥"/>
            </a:endParaRPr>
          </a:p>
          <a:p>
            <a:endParaRPr lang="zh-CN" altLang="en-US" dirty="0">
              <a:latin typeface="Arial" panose="020B0604020202020204" pitchFamily="34" charset="0"/>
            </a:endParaRPr>
          </a:p>
        </p:txBody>
      </p:sp>
      <p:sp>
        <p:nvSpPr>
          <p:cNvPr id="53253" name="文本框 53252"/>
          <p:cNvSpPr txBox="1"/>
          <p:nvPr/>
        </p:nvSpPr>
        <p:spPr>
          <a:xfrm>
            <a:off x="311150" y="690563"/>
            <a:ext cx="8550275" cy="1187450"/>
          </a:xfrm>
          <a:prstGeom prst="rect">
            <a:avLst/>
          </a:prstGeom>
          <a:noFill/>
          <a:ln w="28575">
            <a:noFill/>
          </a:ln>
        </p:spPr>
        <p:txBody>
          <a:bodyPr>
            <a:spAutoFit/>
          </a:bodyPr>
          <a:p>
            <a:pPr algn="just"/>
            <a:r>
              <a:rPr lang="zh-CN" altLang="en-US" sz="2400" b="1" dirty="0">
                <a:solidFill>
                  <a:srgbClr val="CC3300"/>
                </a:solidFill>
                <a:latin typeface="Times New Roman" panose="02020603050405020304" pitchFamily="18" charset="0"/>
              </a:rPr>
              <a:t>　　</a:t>
            </a:r>
            <a:r>
              <a:rPr lang="en-US" altLang="zh-CN" sz="2400" b="1" dirty="0">
                <a:solidFill>
                  <a:srgbClr val="CC3300"/>
                </a:solidFill>
                <a:latin typeface="Times New Roman" panose="02020603050405020304" pitchFamily="18" charset="0"/>
              </a:rPr>
              <a:t>③</a:t>
            </a:r>
            <a:r>
              <a:rPr lang="zh-CN" altLang="en-US" sz="2400" b="1" dirty="0">
                <a:solidFill>
                  <a:srgbClr val="CC3300"/>
                </a:solidFill>
                <a:latin typeface="Times New Roman" panose="02020603050405020304" pitchFamily="18" charset="0"/>
              </a:rPr>
              <a:t>求出最大等效类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由所得到的等效对和最大等效类的定义可知，原始状态表中的</a:t>
            </a:r>
            <a:r>
              <a:rPr lang="en-US" altLang="zh-CN" sz="2400">
                <a:latin typeface="Times New Roman" panose="02020603050405020304" pitchFamily="18" charset="0"/>
                <a:ea typeface="ˎ̥"/>
              </a:rPr>
              <a:t>7</a:t>
            </a:r>
            <a:r>
              <a:rPr lang="zh-CN" altLang="en-US" sz="2400" dirty="0">
                <a:latin typeface="Times New Roman" panose="02020603050405020304" pitchFamily="18" charset="0"/>
              </a:rPr>
              <a:t>个状态共构成</a:t>
            </a:r>
            <a:r>
              <a:rPr lang="en-US" altLang="zh-CN" sz="2400">
                <a:solidFill>
                  <a:schemeClr val="tx2"/>
                </a:solidFill>
                <a:latin typeface="Times New Roman" panose="02020603050405020304" pitchFamily="18" charset="0"/>
                <a:ea typeface="ˎ̥"/>
              </a:rPr>
              <a:t>{A,B,E},{C,F},{D},{G}</a:t>
            </a:r>
            <a:r>
              <a:rPr lang="zh-CN" altLang="en-US" sz="2400" dirty="0">
                <a:latin typeface="Times New Roman" panose="02020603050405020304" pitchFamily="18" charset="0"/>
              </a:rPr>
              <a:t>四个最大等效类。</a:t>
            </a:r>
            <a:endParaRPr lang="zh-CN" altLang="en-US" dirty="0">
              <a:latin typeface="Arial" panose="020B0604020202020204" pitchFamily="34" charset="0"/>
            </a:endParaRPr>
          </a:p>
        </p:txBody>
      </p:sp>
      <p:sp>
        <p:nvSpPr>
          <p:cNvPr id="53252" name="任意多边形 53251"/>
          <p:cNvSpPr/>
          <p:nvPr/>
        </p:nvSpPr>
        <p:spPr>
          <a:xfrm>
            <a:off x="3130550" y="4729163"/>
            <a:ext cx="1371600" cy="304800"/>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99FF"/>
          </a:solidFill>
          <a:ln w="28575" cap="flat" cmpd="sng">
            <a:solidFill>
              <a:schemeClr val="tx1"/>
            </a:solidFill>
            <a:prstDash val="solid"/>
            <a:miter/>
            <a:headEnd type="none" w="med" len="med"/>
            <a:tailEnd type="none" w="sm" len="lg"/>
          </a:ln>
        </p:spPr>
        <p:txBody>
          <a:bodyPr/>
          <a:p>
            <a:endParaRPr lang="zh-CN" altLang="en-US"/>
          </a:p>
        </p:txBody>
      </p:sp>
      <p:pic>
        <p:nvPicPr>
          <p:cNvPr id="53251" name="图片 53250" descr="BIAO5-14c"/>
          <p:cNvPicPr>
            <a:picLocks noChangeAspect="1"/>
          </p:cNvPicPr>
          <p:nvPr/>
        </p:nvPicPr>
        <p:blipFill>
          <a:blip r:embed="rId4">
            <a:lum bright="-100000"/>
          </a:blip>
          <a:stretch>
            <a:fillRect/>
          </a:stretch>
        </p:blipFill>
        <p:spPr>
          <a:xfrm>
            <a:off x="539750" y="3205163"/>
            <a:ext cx="2593975" cy="3429000"/>
          </a:xfrm>
          <a:prstGeom prst="rect">
            <a:avLst/>
          </a:prstGeom>
          <a:noFill/>
          <a:ln w="9525">
            <a:noFill/>
          </a:ln>
        </p:spPr>
      </p:pic>
      <p:pic>
        <p:nvPicPr>
          <p:cNvPr id="53250" name="图片 53249" descr="BIAO5-15c"/>
          <p:cNvPicPr>
            <a:picLocks noChangeAspect="1"/>
          </p:cNvPicPr>
          <p:nvPr/>
        </p:nvPicPr>
        <p:blipFill>
          <a:blip r:embed="rId5">
            <a:lum bright="-100000"/>
          </a:blip>
          <a:stretch>
            <a:fillRect/>
          </a:stretch>
        </p:blipFill>
        <p:spPr>
          <a:xfrm>
            <a:off x="4578350" y="3738563"/>
            <a:ext cx="4343400" cy="22653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box(out)">
                                      <p:cBhvr>
                                        <p:cTn id="7" dur="500"/>
                                        <p:tgtEl>
                                          <p:spTgt spid="53253"/>
                                        </p:tgtEl>
                                      </p:cBhvr>
                                    </p:animEffect>
                                  </p:childTnLst>
                                  <p:subTnLst>
                                    <p:audio>
                                      <p:cMediaNode>
                                        <p:cTn display="0" masterRel="sameClick">
                                          <p:stCondLst>
                                            <p:cond evt="begin" delay="0">
                                              <p:tn val="5"/>
                                            </p:cond>
                                          </p:stCondLst>
                                          <p:endCondLst>
                                            <p:cond evt="onStopAudio" delay="0">
                                              <p:tgtEl>
                                                <p:sldTgt/>
                                              </p:tgtEl>
                                            </p:cond>
                                          </p:endCondLst>
                                        </p:cTn>
                                        <p:tgtEl>
                                          <p:sndTgt r:embed="rId6"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6" fill="hold" grpId="0" nodeType="clickEffect">
                                  <p:stCondLst>
                                    <p:cond delay="0"/>
                                  </p:stCondLst>
                                  <p:childTnLst>
                                    <p:set>
                                      <p:cBhvr>
                                        <p:cTn id="11" dur="1" fill="hold">
                                          <p:stCondLst>
                                            <p:cond delay="0"/>
                                          </p:stCondLst>
                                        </p:cTn>
                                        <p:tgtEl>
                                          <p:spTgt spid="53254"/>
                                        </p:tgtEl>
                                        <p:attrNameLst>
                                          <p:attrName>style.visibility</p:attrName>
                                        </p:attrNameLst>
                                      </p:cBhvr>
                                      <p:to>
                                        <p:strVal val="visible"/>
                                      </p:to>
                                    </p:set>
                                    <p:anim calcmode="lin" valueType="num">
                                      <p:cBhvr additive="base">
                                        <p:cTn id="12" dur="500" fill="hold"/>
                                        <p:tgtEl>
                                          <p:spTgt spid="53254"/>
                                        </p:tgtEl>
                                        <p:attrNameLst>
                                          <p:attrName>ppt_x</p:attrName>
                                        </p:attrNameLst>
                                      </p:cBhvr>
                                      <p:tavLst>
                                        <p:tav tm="0">
                                          <p:val>
                                            <p:strVal val="1+#ppt_w/2"/>
                                          </p:val>
                                        </p:tav>
                                        <p:tav tm="100000">
                                          <p:val>
                                            <p:strVal val="#ppt_x"/>
                                          </p:val>
                                        </p:tav>
                                      </p:tavLst>
                                    </p:anim>
                                    <p:anim calcmode="lin" valueType="num">
                                      <p:cBhvr additive="base">
                                        <p:cTn id="13" dur="500" fill="hold"/>
                                        <p:tgtEl>
                                          <p:spTgt spid="53254"/>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53251"/>
                                        </p:tgtEl>
                                        <p:attrNameLst>
                                          <p:attrName>style.visibility</p:attrName>
                                        </p:attrNameLst>
                                      </p:cBhvr>
                                      <p:to>
                                        <p:strVal val="visible"/>
                                      </p:to>
                                    </p:set>
                                    <p:anim calcmode="lin" valueType="num">
                                      <p:cBhvr additive="base">
                                        <p:cTn id="17" dur="500" fill="hold"/>
                                        <p:tgtEl>
                                          <p:spTgt spid="53251"/>
                                        </p:tgtEl>
                                        <p:attrNameLst>
                                          <p:attrName>ppt_x</p:attrName>
                                        </p:attrNameLst>
                                      </p:cBhvr>
                                      <p:tavLst>
                                        <p:tav tm="0">
                                          <p:val>
                                            <p:strVal val="0-#ppt_w/2"/>
                                          </p:val>
                                        </p:tav>
                                        <p:tav tm="100000">
                                          <p:val>
                                            <p:strVal val="#ppt_x"/>
                                          </p:val>
                                        </p:tav>
                                      </p:tavLst>
                                    </p:anim>
                                    <p:anim calcmode="lin" valueType="num">
                                      <p:cBhvr additive="base">
                                        <p:cTn id="18" dur="500" fill="hold"/>
                                        <p:tgtEl>
                                          <p:spTgt spid="532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7" name="chimes.wav"/>
                                        </p:tgtEl>
                                      </p:cMediaNode>
                                    </p:audio>
                                  </p:sub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499"/>
                                          </p:stCondLst>
                                        </p:cTn>
                                        <p:tgtEl>
                                          <p:spTgt spid="53252"/>
                                        </p:tgtEl>
                                        <p:attrNameLst>
                                          <p:attrName>style.visibility</p:attrName>
                                        </p:attrNameLst>
                                      </p:cBhvr>
                                      <p:to>
                                        <p:strVal val="visible"/>
                                      </p:to>
                                    </p:set>
                                  </p:childTnLst>
                                </p:cTn>
                              </p:par>
                            </p:childTnLst>
                          </p:cTn>
                        </p:par>
                        <p:par>
                          <p:cTn id="22" fill="hold">
                            <p:stCondLst>
                              <p:cond delay="1500"/>
                            </p:stCondLst>
                            <p:childTnLst>
                              <p:par>
                                <p:cTn id="23" presetID="3" presetClass="entr" presetSubtype="10" fill="hold" nodeType="afterEffect">
                                  <p:stCondLst>
                                    <p:cond delay="0"/>
                                  </p:stCondLst>
                                  <p:childTnLst>
                                    <p:set>
                                      <p:cBhvr>
                                        <p:cTn id="24" dur="1" fill="hold">
                                          <p:stCondLst>
                                            <p:cond delay="0"/>
                                          </p:stCondLst>
                                        </p:cTn>
                                        <p:tgtEl>
                                          <p:spTgt spid="53250"/>
                                        </p:tgtEl>
                                        <p:attrNameLst>
                                          <p:attrName>style.visibility</p:attrName>
                                        </p:attrNameLst>
                                      </p:cBhvr>
                                      <p:to>
                                        <p:strVal val="visible"/>
                                      </p:to>
                                    </p:set>
                                    <p:animEffect transition="in" filter="blinds(horizontal)">
                                      <p:cBhvr>
                                        <p:cTn id="25" dur="500"/>
                                        <p:tgtEl>
                                          <p:spTgt spid="53250"/>
                                        </p:tgtEl>
                                      </p:cBhvr>
                                    </p:animEffect>
                                  </p:childTnLst>
                                  <p:subTnLst>
                                    <p:audio>
                                      <p:cMediaNode>
                                        <p:cTn display="0" masterRel="sameClick">
                                          <p:stCondLst>
                                            <p:cond evt="begin" delay="0">
                                              <p:tn val="23"/>
                                            </p:cond>
                                          </p:stCondLst>
                                          <p:endCondLst>
                                            <p:cond evt="onStopAudio" delay="0">
                                              <p:tgtEl>
                                                <p:sldTgt/>
                                              </p:tgtEl>
                                            </p:cond>
                                          </p:endCondLst>
                                        </p:cTn>
                                        <p:tgtEl>
                                          <p:sndTgt r:embed="rId7"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p:bldP spid="5325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2238" name="组合 52237"/>
          <p:cNvGrpSpPr/>
          <p:nvPr/>
        </p:nvGrpSpPr>
        <p:grpSpPr>
          <a:xfrm>
            <a:off x="6350" y="6350"/>
            <a:ext cx="9132888" cy="6845300"/>
            <a:chOff x="0" y="1"/>
            <a:chExt cx="5753" cy="4312"/>
          </a:xfrm>
        </p:grpSpPr>
        <p:sp>
          <p:nvSpPr>
            <p:cNvPr id="52240" name="任意多边形 52239"/>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52239" name="任意多边形 52238"/>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52236" name="矩形 52235"/>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52235" name="图片 52234"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52234" name="图片 52233"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52233" name="图片 52232"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52231" name="矩形 52230"/>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52230" name="文本框 52229"/>
          <p:cNvSpPr txBox="1"/>
          <p:nvPr/>
        </p:nvSpPr>
        <p:spPr>
          <a:xfrm>
            <a:off x="996950" y="766763"/>
            <a:ext cx="3937000" cy="457200"/>
          </a:xfrm>
          <a:prstGeom prst="rect">
            <a:avLst/>
          </a:prstGeom>
          <a:noFill/>
          <a:ln w="28575">
            <a:noFill/>
          </a:ln>
        </p:spPr>
        <p:txBody>
          <a:bodyPr wrap="none" anchor="t">
            <a:spAutoFit/>
          </a:bodyPr>
          <a:p>
            <a:r>
              <a:rPr lang="zh-CN" altLang="en-US" sz="2400" b="1" dirty="0">
                <a:latin typeface="Times New Roman" panose="02020603050405020304" pitchFamily="18" charset="0"/>
              </a:rPr>
              <a:t>二</a:t>
            </a:r>
            <a:r>
              <a:rPr lang="en-US" altLang="zh-CN" sz="2400" b="1">
                <a:latin typeface="Times New Roman" panose="02020603050405020304" pitchFamily="18" charset="0"/>
                <a:ea typeface="ˎ̥"/>
              </a:rPr>
              <a:t>.</a:t>
            </a:r>
            <a:r>
              <a:rPr lang="zh-CN" altLang="en-US" sz="2400" b="1" dirty="0">
                <a:latin typeface="Times New Roman" panose="02020603050405020304" pitchFamily="18" charset="0"/>
              </a:rPr>
              <a:t>不完全确定状态表的化简</a:t>
            </a:r>
            <a:endParaRPr lang="zh-CN" altLang="en-US" dirty="0">
              <a:latin typeface="Arial" panose="020B0604020202020204" pitchFamily="34" charset="0"/>
            </a:endParaRPr>
          </a:p>
        </p:txBody>
      </p:sp>
      <p:sp>
        <p:nvSpPr>
          <p:cNvPr id="52229" name="文本框 52228"/>
          <p:cNvSpPr txBox="1"/>
          <p:nvPr/>
        </p:nvSpPr>
        <p:spPr>
          <a:xfrm>
            <a:off x="387350" y="1271588"/>
            <a:ext cx="8550275" cy="822325"/>
          </a:xfrm>
          <a:prstGeom prst="rect">
            <a:avLst/>
          </a:prstGeom>
          <a:noFill/>
          <a:ln w="28575">
            <a:noFill/>
          </a:ln>
        </p:spPr>
        <p:txBody>
          <a:bodyPr>
            <a:spAutoFit/>
          </a:bodyPr>
          <a:p>
            <a:pPr algn="just"/>
            <a:r>
              <a:rPr lang="zh-CN" altLang="en-US" sz="2400" dirty="0">
                <a:latin typeface="Times New Roman" panose="02020603050405020304" pitchFamily="18" charset="0"/>
              </a:rPr>
              <a:t>　　化简不完全确定原始状态表时，将引入一个新的概念</a:t>
            </a:r>
            <a:r>
              <a:rPr lang="en-US" altLang="zh-CN" sz="2400" b="1">
                <a:solidFill>
                  <a:schemeClr val="tx2"/>
                </a:solidFill>
                <a:latin typeface="Times New Roman" panose="02020603050405020304" pitchFamily="18" charset="0"/>
                <a:ea typeface="ˎ̥"/>
              </a:rPr>
              <a:t>——</a:t>
            </a:r>
            <a:r>
              <a:rPr lang="zh-CN" altLang="en-US" sz="2400" b="1" dirty="0">
                <a:solidFill>
                  <a:srgbClr val="CC3300"/>
                </a:solidFill>
                <a:latin typeface="Times New Roman" panose="02020603050405020304" pitchFamily="18" charset="0"/>
              </a:rPr>
              <a:t>相容状态。</a:t>
            </a:r>
            <a:endParaRPr lang="zh-CN" altLang="en-US" dirty="0">
              <a:latin typeface="Arial" panose="020B0604020202020204" pitchFamily="34" charset="0"/>
            </a:endParaRPr>
          </a:p>
        </p:txBody>
      </p:sp>
      <p:sp>
        <p:nvSpPr>
          <p:cNvPr id="52228" name="文本框 52227"/>
          <p:cNvSpPr txBox="1"/>
          <p:nvPr/>
        </p:nvSpPr>
        <p:spPr>
          <a:xfrm>
            <a:off x="387350" y="2138363"/>
            <a:ext cx="4318000" cy="822325"/>
          </a:xfrm>
          <a:prstGeom prst="rect">
            <a:avLst/>
          </a:prstGeom>
          <a:noFill/>
          <a:ln w="28575">
            <a:noFill/>
          </a:ln>
        </p:spPr>
        <p:txBody>
          <a:bodyPr wrap="none" anchor="t">
            <a:spAutoFit/>
          </a:bodyPr>
          <a:p>
            <a:r>
              <a:rPr lang="zh-CN" altLang="en-US" sz="2400" b="1" dirty="0">
                <a:solidFill>
                  <a:schemeClr val="tx2"/>
                </a:solidFill>
                <a:latin typeface="Times New Roman" panose="02020603050405020304" pitchFamily="18" charset="0"/>
              </a:rPr>
              <a:t>　　</a:t>
            </a:r>
            <a:r>
              <a:rPr lang="en-US" altLang="zh-CN" sz="2400" b="1">
                <a:solidFill>
                  <a:schemeClr val="tx2"/>
                </a:solidFill>
                <a:latin typeface="Times New Roman" panose="02020603050405020304" pitchFamily="18" charset="0"/>
                <a:ea typeface="ˎ̥"/>
              </a:rPr>
              <a:t>1</a:t>
            </a:r>
            <a:r>
              <a:rPr lang="zh-CN" altLang="en-US" sz="2400" b="1" dirty="0">
                <a:solidFill>
                  <a:schemeClr val="tx2"/>
                </a:solidFill>
                <a:latin typeface="Times New Roman" panose="02020603050405020304" pitchFamily="18" charset="0"/>
              </a:rPr>
              <a:t>．相容状态和相容类</a:t>
            </a:r>
            <a:r>
              <a:rPr lang="zh-CN" altLang="en-US" sz="2400" b="1" dirty="0">
                <a:latin typeface="Times New Roman" panose="02020603050405020304" pitchFamily="18" charset="0"/>
                <a:ea typeface="ˎ̥"/>
              </a:rPr>
              <a:t>   </a:t>
            </a:r>
            <a:r>
              <a:rPr lang="zh-CN" altLang="en-US" sz="2400" b="1" dirty="0">
                <a:latin typeface="Times New Roman" panose="02020603050405020304" pitchFamily="18" charset="0"/>
              </a:rPr>
              <a:t> </a:t>
            </a:r>
            <a:endParaRPr lang="zh-CN" altLang="en-US" sz="2400" dirty="0">
              <a:latin typeface="Times New Roman" panose="02020603050405020304" pitchFamily="18" charset="0"/>
              <a:ea typeface="ˎ̥"/>
            </a:endParaRPr>
          </a:p>
          <a:p>
            <a:r>
              <a:rPr lang="zh-CN" altLang="en-US" sz="2400" b="1" dirty="0">
                <a:latin typeface="Times New Roman" panose="02020603050405020304" pitchFamily="18" charset="0"/>
              </a:rPr>
              <a:t>　　</a:t>
            </a:r>
            <a:r>
              <a:rPr lang="zh-CN" altLang="en-US" sz="2400" b="1" dirty="0">
                <a:solidFill>
                  <a:srgbClr val="000099"/>
                </a:solidFill>
                <a:latin typeface="Times New Roman" panose="02020603050405020304" pitchFamily="18" charset="0"/>
              </a:rPr>
              <a:t>（</a:t>
            </a:r>
            <a:r>
              <a:rPr lang="en-US" altLang="zh-CN" sz="2400" b="1">
                <a:solidFill>
                  <a:srgbClr val="000099"/>
                </a:solidFill>
                <a:latin typeface="Times New Roman" panose="02020603050405020304" pitchFamily="18" charset="0"/>
                <a:ea typeface="ˎ̥"/>
              </a:rPr>
              <a:t>1</a:t>
            </a:r>
            <a:r>
              <a:rPr lang="zh-CN" altLang="en-US" sz="2400" b="1" dirty="0">
                <a:solidFill>
                  <a:srgbClr val="000099"/>
                </a:solidFill>
                <a:latin typeface="Times New Roman" panose="02020603050405020304" pitchFamily="18" charset="0"/>
              </a:rPr>
              <a:t>）相容状态</a:t>
            </a:r>
            <a:r>
              <a:rPr lang="zh-CN" altLang="en-US" sz="2400" b="1" dirty="0">
                <a:solidFill>
                  <a:srgbClr val="000099"/>
                </a:solidFill>
                <a:latin typeface="Times New Roman" panose="02020603050405020304" pitchFamily="18" charset="0"/>
                <a:ea typeface="ˎ̥"/>
              </a:rPr>
              <a:t> </a:t>
            </a:r>
            <a:endParaRPr lang="zh-CN" altLang="en-US" dirty="0">
              <a:latin typeface="Arial" panose="020B0604020202020204" pitchFamily="34" charset="0"/>
            </a:endParaRPr>
          </a:p>
        </p:txBody>
      </p:sp>
      <p:sp>
        <p:nvSpPr>
          <p:cNvPr id="52227" name="文本框 52226"/>
          <p:cNvSpPr txBox="1"/>
          <p:nvPr/>
        </p:nvSpPr>
        <p:spPr>
          <a:xfrm>
            <a:off x="463550" y="3052763"/>
            <a:ext cx="8474075" cy="1917700"/>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en-US" altLang="zh-CN" sz="2400" b="1" dirty="0">
                <a:solidFill>
                  <a:srgbClr val="000099"/>
                </a:solidFill>
                <a:latin typeface="Times New Roman" panose="02020603050405020304" pitchFamily="18" charset="0"/>
              </a:rPr>
              <a:t>①</a:t>
            </a:r>
            <a:r>
              <a:rPr lang="zh-CN" altLang="en-US" sz="2400" b="1" dirty="0">
                <a:solidFill>
                  <a:srgbClr val="000099"/>
                </a:solidFill>
                <a:latin typeface="Times New Roman" panose="02020603050405020304" pitchFamily="18" charset="0"/>
              </a:rPr>
              <a:t>相容状态的定义</a:t>
            </a:r>
            <a:r>
              <a:rPr lang="zh-CN" altLang="en-US" sz="2400" b="1" dirty="0">
                <a:solidFill>
                  <a:srgbClr val="000099"/>
                </a:solidFill>
                <a:latin typeface="Times New Roman" panose="02020603050405020304" pitchFamily="18" charset="0"/>
                <a:ea typeface="ˎ̥"/>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假定状态</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i</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和</a:t>
            </a:r>
            <a:r>
              <a:rPr lang="en-US" altLang="zh-CN" sz="2400" err="1">
                <a:latin typeface="Times New Roman" panose="02020603050405020304" pitchFamily="18" charset="0"/>
                <a:ea typeface="ˎ̥"/>
              </a:rPr>
              <a:t>S</a:t>
            </a:r>
            <a:r>
              <a:rPr lang="en-US" altLang="zh-CN" sz="2400" baseline="-25000" err="1">
                <a:latin typeface="Times New Roman" panose="02020603050405020304" pitchFamily="18" charset="0"/>
                <a:ea typeface="ˎ̥"/>
              </a:rPr>
              <a:t>j</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是不完全确定状态表中的两个状态，若对于</a:t>
            </a:r>
            <a:r>
              <a:rPr lang="zh-CN" altLang="en-US" sz="2400" dirty="0">
                <a:solidFill>
                  <a:schemeClr val="tx2"/>
                </a:solidFill>
                <a:latin typeface="Times New Roman" panose="02020603050405020304" pitchFamily="18" charset="0"/>
              </a:rPr>
              <a:t>所有的有效输入序列</a:t>
            </a:r>
            <a:r>
              <a:rPr lang="zh-CN" altLang="en-US" sz="2400" dirty="0">
                <a:latin typeface="Times New Roman" panose="02020603050405020304" pitchFamily="18" charset="0"/>
              </a:rPr>
              <a:t>，分别从状态</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i</a:t>
            </a:r>
            <a:r>
              <a:rPr lang="zh-CN" altLang="en-US" sz="2400" dirty="0">
                <a:latin typeface="Times New Roman" panose="02020603050405020304" pitchFamily="18" charset="0"/>
              </a:rPr>
              <a:t>和</a:t>
            </a:r>
            <a:r>
              <a:rPr lang="en-US" altLang="zh-CN" sz="2400" err="1">
                <a:latin typeface="Times New Roman" panose="02020603050405020304" pitchFamily="18" charset="0"/>
                <a:ea typeface="ˎ̥"/>
              </a:rPr>
              <a:t>S</a:t>
            </a:r>
            <a:r>
              <a:rPr lang="en-US" altLang="zh-CN" sz="2400" baseline="-25000" err="1">
                <a:latin typeface="Times New Roman" panose="02020603050405020304" pitchFamily="18" charset="0"/>
                <a:ea typeface="ˎ̥"/>
              </a:rPr>
              <a:t>j</a:t>
            </a:r>
            <a:r>
              <a:rPr lang="zh-CN" altLang="en-US" sz="2400" dirty="0">
                <a:latin typeface="Times New Roman" panose="02020603050405020304" pitchFamily="18" charset="0"/>
              </a:rPr>
              <a:t>出发，所得到的</a:t>
            </a:r>
            <a:r>
              <a:rPr lang="zh-CN" altLang="en-US" sz="2400" dirty="0">
                <a:solidFill>
                  <a:schemeClr val="tx2"/>
                </a:solidFill>
                <a:latin typeface="Times New Roman" panose="02020603050405020304" pitchFamily="18" charset="0"/>
              </a:rPr>
              <a:t>确定输出响应序列</a:t>
            </a:r>
            <a:r>
              <a:rPr lang="zh-CN" altLang="en-US" sz="2400" dirty="0">
                <a:latin typeface="Times New Roman" panose="02020603050405020304" pitchFamily="18" charset="0"/>
              </a:rPr>
              <a:t>是完全相同的，则状态</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i</a:t>
            </a:r>
            <a:r>
              <a:rPr lang="zh-CN" altLang="en-US" sz="2400" dirty="0">
                <a:latin typeface="Times New Roman" panose="02020603050405020304" pitchFamily="18" charset="0"/>
              </a:rPr>
              <a:t>和</a:t>
            </a:r>
            <a:r>
              <a:rPr lang="en-US" altLang="zh-CN" sz="2400" err="1">
                <a:latin typeface="Times New Roman" panose="02020603050405020304" pitchFamily="18" charset="0"/>
                <a:ea typeface="ˎ̥"/>
              </a:rPr>
              <a:t>S</a:t>
            </a:r>
            <a:r>
              <a:rPr lang="en-US" altLang="zh-CN" sz="2400" baseline="-25000" err="1">
                <a:latin typeface="Times New Roman" panose="02020603050405020304" pitchFamily="18" charset="0"/>
                <a:ea typeface="ˎ̥"/>
              </a:rPr>
              <a:t>j</a:t>
            </a:r>
            <a:r>
              <a:rPr lang="zh-CN" altLang="en-US" sz="2400" dirty="0">
                <a:latin typeface="Times New Roman" panose="02020603050405020304" pitchFamily="18" charset="0"/>
              </a:rPr>
              <a:t>是相容的，又称为相容对，记作</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i</a:t>
            </a:r>
            <a:r>
              <a:rPr lang="zh-CN" altLang="en-US" sz="2400" dirty="0">
                <a:latin typeface="Times New Roman" panose="02020603050405020304" pitchFamily="18" charset="0"/>
              </a:rPr>
              <a:t>，</a:t>
            </a:r>
            <a:r>
              <a:rPr lang="en-US" altLang="zh-CN" sz="2400" err="1">
                <a:latin typeface="Times New Roman" panose="02020603050405020304" pitchFamily="18" charset="0"/>
                <a:ea typeface="ˎ̥"/>
              </a:rPr>
              <a:t>S</a:t>
            </a:r>
            <a:r>
              <a:rPr lang="en-US" altLang="zh-CN" sz="2400" baseline="-25000" err="1">
                <a:latin typeface="Times New Roman" panose="02020603050405020304" pitchFamily="18" charset="0"/>
                <a:ea typeface="ˎ̥"/>
              </a:rPr>
              <a:t>j</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a:t>
            </a:r>
            <a:endParaRPr lang="zh-CN" altLang="en-US" dirty="0">
              <a:latin typeface="Arial" panose="020B0604020202020204" pitchFamily="34" charset="0"/>
            </a:endParaRPr>
          </a:p>
        </p:txBody>
      </p:sp>
      <p:sp>
        <p:nvSpPr>
          <p:cNvPr id="52226" name="文本框 52225"/>
          <p:cNvSpPr txBox="1"/>
          <p:nvPr/>
        </p:nvSpPr>
        <p:spPr>
          <a:xfrm>
            <a:off x="463550" y="5110163"/>
            <a:ext cx="8474075" cy="1187450"/>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zh-CN" altLang="en-US" sz="2400" b="1" dirty="0">
                <a:solidFill>
                  <a:srgbClr val="CC3300"/>
                </a:solidFill>
                <a:latin typeface="Times New Roman" panose="02020603050405020304" pitchFamily="18" charset="0"/>
              </a:rPr>
              <a:t>有效输入序列</a:t>
            </a:r>
            <a:r>
              <a:rPr lang="zh-CN" altLang="en-US" sz="2400" dirty="0">
                <a:solidFill>
                  <a:srgbClr val="CC3300"/>
                </a:solidFill>
                <a:latin typeface="Times New Roman" panose="02020603050405020304" pitchFamily="18" charset="0"/>
              </a:rPr>
              <a:t>：</a:t>
            </a:r>
            <a:r>
              <a:rPr lang="zh-CN" altLang="en-US" sz="2400" dirty="0">
                <a:latin typeface="Times New Roman" panose="02020603050405020304" pitchFamily="18" charset="0"/>
              </a:rPr>
              <a:t>若从状态</a:t>
            </a:r>
            <a:r>
              <a:rPr lang="en-US" altLang="zh-CN" sz="2400">
                <a:latin typeface="Times New Roman" panose="02020603050405020304" pitchFamily="18" charset="0"/>
                <a:ea typeface="ˎ̥"/>
              </a:rPr>
              <a:t>S</a:t>
            </a:r>
            <a:r>
              <a:rPr lang="zh-CN" altLang="en-US" sz="2400" dirty="0">
                <a:latin typeface="Times New Roman" panose="02020603050405020304" pitchFamily="18" charset="0"/>
              </a:rPr>
              <a:t>出发，某输入序列作用下所得到的状态响应序列除最后一个次态外，其他次态都是确定的，则该输入序列对状态</a:t>
            </a:r>
            <a:r>
              <a:rPr lang="en-US" altLang="zh-CN" sz="2400">
                <a:latin typeface="Times New Roman" panose="02020603050405020304" pitchFamily="18" charset="0"/>
                <a:ea typeface="ˎ̥"/>
              </a:rPr>
              <a:t>S</a:t>
            </a:r>
            <a:r>
              <a:rPr lang="zh-CN" altLang="en-US" sz="2400" dirty="0">
                <a:latin typeface="Times New Roman" panose="02020603050405020304" pitchFamily="18" charset="0"/>
              </a:rPr>
              <a:t>是有效的。</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3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52229"/>
                                        </p:tgtEl>
                                        <p:attrNameLst>
                                          <p:attrName>style.visibility</p:attrName>
                                        </p:attrNameLst>
                                      </p:cBhvr>
                                      <p:to>
                                        <p:strVal val="visible"/>
                                      </p:to>
                                    </p:set>
                                    <p:animEffect transition="in" filter="checkerboard(across)">
                                      <p:cBhvr>
                                        <p:cTn id="11" dur="500"/>
                                        <p:tgtEl>
                                          <p:spTgt spid="52229"/>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52228">
                                            <p:txEl>
                                              <p:charRg st="0" end="18"/>
                                            </p:txEl>
                                          </p:spTgt>
                                        </p:tgtEl>
                                        <p:attrNameLst>
                                          <p:attrName>style.visibility</p:attrName>
                                        </p:attrNameLst>
                                      </p:cBhvr>
                                      <p:to>
                                        <p:strVal val="visible"/>
                                      </p:to>
                                    </p:set>
                                    <p:animEffect transition="in" filter="slide(fromBottom)">
                                      <p:cBhvr>
                                        <p:cTn id="16" dur="500"/>
                                        <p:tgtEl>
                                          <p:spTgt spid="52228">
                                            <p:txEl>
                                              <p:charRg st="0" end="1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52228">
                                            <p:txEl>
                                              <p:charRg st="18" end="29"/>
                                            </p:txEl>
                                          </p:spTgt>
                                        </p:tgtEl>
                                        <p:attrNameLst>
                                          <p:attrName>style.visibility</p:attrName>
                                        </p:attrNameLst>
                                      </p:cBhvr>
                                      <p:to>
                                        <p:strVal val="visible"/>
                                      </p:to>
                                    </p:set>
                                    <p:animEffect transition="in" filter="slide(fromBottom)">
                                      <p:cBhvr>
                                        <p:cTn id="21" dur="500"/>
                                        <p:tgtEl>
                                          <p:spTgt spid="52228">
                                            <p:txEl>
                                              <p:charRg st="18" end="2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52227"/>
                                        </p:tgtEl>
                                        <p:attrNameLst>
                                          <p:attrName>style.visibility</p:attrName>
                                        </p:attrNameLst>
                                      </p:cBhvr>
                                      <p:to>
                                        <p:strVal val="visible"/>
                                      </p:to>
                                    </p:set>
                                    <p:animEffect transition="in" filter="randombar(horizontal)">
                                      <p:cBhvr>
                                        <p:cTn id="26" dur="500"/>
                                        <p:tgtEl>
                                          <p:spTgt spid="5222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52226"/>
                                        </p:tgtEl>
                                        <p:attrNameLst>
                                          <p:attrName>style.visibility</p:attrName>
                                        </p:attrNameLst>
                                      </p:cBhvr>
                                      <p:to>
                                        <p:strVal val="visible"/>
                                      </p:to>
                                    </p:set>
                                    <p:animEffect transition="in" filter="box(out)">
                                      <p:cBhvr>
                                        <p:cTn id="31" dur="500"/>
                                        <p:tgtEl>
                                          <p:spTgt spid="52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p:bldP spid="52229" grpId="0"/>
      <p:bldP spid="52228" grpId="0" build="p"/>
      <p:bldP spid="52227" grpId="0"/>
      <p:bldP spid="5222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12" name="组合 51211"/>
          <p:cNvGrpSpPr/>
          <p:nvPr/>
        </p:nvGrpSpPr>
        <p:grpSpPr>
          <a:xfrm>
            <a:off x="6350" y="6350"/>
            <a:ext cx="9132888" cy="6845300"/>
            <a:chOff x="0" y="1"/>
            <a:chExt cx="5753" cy="4312"/>
          </a:xfrm>
        </p:grpSpPr>
        <p:sp>
          <p:nvSpPr>
            <p:cNvPr id="51214" name="任意多边形 51213"/>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51213" name="任意多边形 51212"/>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51210" name="矩形 51209"/>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51209" name="图片 51208"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51208" name="图片 51207"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51207" name="图片 51206"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51206" name="矩形 51205"/>
          <p:cNvSpPr/>
          <p:nvPr/>
        </p:nvSpPr>
        <p:spPr>
          <a:xfrm>
            <a:off x="692150" y="157163"/>
            <a:ext cx="7772400" cy="533400"/>
          </a:xfrm>
          <a:prstGeom prst="rect">
            <a:avLst/>
          </a:prstGeom>
          <a:noFill/>
          <a:ln w="9525">
            <a:noFill/>
          </a:ln>
        </p:spPr>
        <p:txBody>
          <a:bodyPr lIns="92075" tIns="46036" rIns="92075" bIns="46036" anchor="ctr"/>
          <a:p>
            <a:pPr algn="ctr"/>
            <a:r>
              <a:rPr lang="zh-CN" altLang="en-US" b="1" dirty="0">
                <a:solidFill>
                  <a:srgbClr val="FF9933"/>
                </a:solidFill>
                <a:latin typeface="宋体" panose="02010600030101010101" pitchFamily="2" charset="-122"/>
              </a:rPr>
              <a:t>第五章	同步时序逻辑电路</a:t>
            </a:r>
            <a:endParaRPr lang="zh-CN" altLang="en-US" dirty="0">
              <a:latin typeface="Arial" panose="020B0604020202020204" pitchFamily="34" charset="0"/>
            </a:endParaRPr>
          </a:p>
        </p:txBody>
      </p:sp>
      <p:sp>
        <p:nvSpPr>
          <p:cNvPr id="51205" name="文本框 51204"/>
          <p:cNvSpPr txBox="1"/>
          <p:nvPr/>
        </p:nvSpPr>
        <p:spPr>
          <a:xfrm>
            <a:off x="768350" y="919163"/>
            <a:ext cx="7772400" cy="822325"/>
          </a:xfrm>
          <a:prstGeom prst="rect">
            <a:avLst/>
          </a:prstGeom>
          <a:noFill/>
          <a:ln w="28575">
            <a:noFill/>
          </a:ln>
        </p:spPr>
        <p:txBody>
          <a:bodyPr>
            <a:spAutoFit/>
          </a:bodyPr>
          <a:p>
            <a:pPr>
              <a:spcBef>
                <a:spcPct val="50000"/>
              </a:spcBef>
            </a:pPr>
            <a:r>
              <a:rPr lang="zh-CN" altLang="en-US" sz="2400" dirty="0">
                <a:latin typeface="Times New Roman" panose="02020603050405020304" pitchFamily="18" charset="0"/>
              </a:rPr>
              <a:t>　　例如，对如下状态表而言，序列</a:t>
            </a:r>
            <a:r>
              <a:rPr lang="en-US" altLang="zh-CN" sz="2400">
                <a:latin typeface="Times New Roman" panose="02020603050405020304" pitchFamily="18" charset="0"/>
                <a:ea typeface="ˎ̥"/>
              </a:rPr>
              <a:t>000011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01111</a:t>
            </a:r>
            <a:r>
              <a:rPr lang="zh-CN" altLang="en-US" sz="2400" dirty="0">
                <a:latin typeface="Times New Roman" panose="02020603050405020304" pitchFamily="18" charset="0"/>
              </a:rPr>
              <a:t>示有效的，而序列</a:t>
            </a:r>
            <a:r>
              <a:rPr lang="en-US" altLang="zh-CN" sz="2400">
                <a:latin typeface="Times New Roman" panose="02020603050405020304" pitchFamily="18" charset="0"/>
                <a:ea typeface="ˎ̥"/>
              </a:rPr>
              <a:t>011010</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11001</a:t>
            </a:r>
            <a:r>
              <a:rPr lang="zh-CN" altLang="en-US" sz="2400" dirty="0">
                <a:latin typeface="Times New Roman" panose="02020603050405020304" pitchFamily="18" charset="0"/>
              </a:rPr>
              <a:t>示无效的。</a:t>
            </a:r>
            <a:endParaRPr lang="zh-CN" altLang="en-US" dirty="0">
              <a:latin typeface="Arial" panose="020B0604020202020204" pitchFamily="34" charset="0"/>
            </a:endParaRPr>
          </a:p>
        </p:txBody>
      </p:sp>
      <p:pic>
        <p:nvPicPr>
          <p:cNvPr id="51204" name="图片 51203" descr="TU5-22"/>
          <p:cNvPicPr>
            <a:picLocks noChangeAspect="1"/>
          </p:cNvPicPr>
          <p:nvPr/>
        </p:nvPicPr>
        <p:blipFill>
          <a:blip r:embed="rId4">
            <a:lum bright="-100000"/>
          </a:blip>
          <a:stretch>
            <a:fillRect/>
          </a:stretch>
        </p:blipFill>
        <p:spPr>
          <a:xfrm>
            <a:off x="539750" y="3052763"/>
            <a:ext cx="3581400" cy="3022600"/>
          </a:xfrm>
          <a:prstGeom prst="rect">
            <a:avLst/>
          </a:prstGeom>
          <a:noFill/>
          <a:ln w="9525">
            <a:noFill/>
          </a:ln>
        </p:spPr>
      </p:pic>
      <p:pic>
        <p:nvPicPr>
          <p:cNvPr id="51203" name="图片 51202" descr="BIAO5-13c"/>
          <p:cNvPicPr>
            <a:picLocks noChangeAspect="1"/>
          </p:cNvPicPr>
          <p:nvPr/>
        </p:nvPicPr>
        <p:blipFill>
          <a:blip r:embed="rId5">
            <a:lum bright="-100000"/>
          </a:blip>
          <a:stretch>
            <a:fillRect/>
          </a:stretch>
        </p:blipFill>
        <p:spPr>
          <a:xfrm>
            <a:off x="4806950" y="2671763"/>
            <a:ext cx="3179763" cy="3429000"/>
          </a:xfrm>
          <a:prstGeom prst="rect">
            <a:avLst/>
          </a:prstGeom>
          <a:noFill/>
          <a:ln w="9525">
            <a:noFill/>
          </a:ln>
        </p:spPr>
      </p:pic>
      <p:sp>
        <p:nvSpPr>
          <p:cNvPr id="51202" name="文本框 51201"/>
          <p:cNvSpPr txBox="1"/>
          <p:nvPr/>
        </p:nvSpPr>
        <p:spPr>
          <a:xfrm>
            <a:off x="1225550" y="1833563"/>
            <a:ext cx="6629400" cy="457200"/>
          </a:xfrm>
          <a:prstGeom prst="rect">
            <a:avLst/>
          </a:prstGeom>
          <a:noFill/>
          <a:ln w="28575">
            <a:noFill/>
          </a:ln>
        </p:spPr>
        <p:txBody>
          <a:bodyPr>
            <a:spAutoFit/>
          </a:bodyPr>
          <a:p>
            <a:pPr>
              <a:spcBef>
                <a:spcPct val="50000"/>
              </a:spcBef>
            </a:pPr>
            <a:r>
              <a:rPr lang="zh-CN" altLang="en-US" sz="2400" b="1" dirty="0">
                <a:solidFill>
                  <a:srgbClr val="FF9933"/>
                </a:solidFill>
                <a:latin typeface="Times New Roman" panose="02020603050405020304" pitchFamily="18" charset="0"/>
              </a:rPr>
              <a:t>思考：</a:t>
            </a:r>
            <a:r>
              <a:rPr lang="zh-CN" altLang="en-US" sz="2400" dirty="0">
                <a:solidFill>
                  <a:srgbClr val="FF9933"/>
                </a:solidFill>
                <a:latin typeface="Times New Roman" panose="02020603050405020304" pitchFamily="18" charset="0"/>
              </a:rPr>
              <a:t>为什么？</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 calcmode="lin" valueType="num">
                                      <p:cBhvr additive="base">
                                        <p:cTn id="7" dur="500" fill="hold"/>
                                        <p:tgtEl>
                                          <p:spTgt spid="51205"/>
                                        </p:tgtEl>
                                        <p:attrNameLst>
                                          <p:attrName>ppt_x</p:attrName>
                                        </p:attrNameLst>
                                      </p:cBhvr>
                                      <p:tavLst>
                                        <p:tav tm="0">
                                          <p:val>
                                            <p:strVal val="#ppt_x"/>
                                          </p:val>
                                        </p:tav>
                                        <p:tav tm="100000">
                                          <p:val>
                                            <p:strVal val="#ppt_x"/>
                                          </p:val>
                                        </p:tav>
                                      </p:tavLst>
                                    </p:anim>
                                    <p:anim calcmode="lin" valueType="num">
                                      <p:cBhvr additive="base">
                                        <p:cTn id="8" dur="500" fill="hold"/>
                                        <p:tgtEl>
                                          <p:spTgt spid="5120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1202"/>
                                        </p:tgtEl>
                                        <p:attrNameLst>
                                          <p:attrName>style.visibility</p:attrName>
                                        </p:attrNameLst>
                                      </p:cBhvr>
                                      <p:to>
                                        <p:strVal val="visible"/>
                                      </p:to>
                                    </p:set>
                                    <p:anim calcmode="lin" valueType="num">
                                      <p:cBhvr additive="base">
                                        <p:cTn id="12" dur="500" fill="hold"/>
                                        <p:tgtEl>
                                          <p:spTgt spid="51202"/>
                                        </p:tgtEl>
                                        <p:attrNameLst>
                                          <p:attrName>ppt_x</p:attrName>
                                        </p:attrNameLst>
                                      </p:cBhvr>
                                      <p:tavLst>
                                        <p:tav tm="0">
                                          <p:val>
                                            <p:strVal val="#ppt_x"/>
                                          </p:val>
                                        </p:tav>
                                        <p:tav tm="100000">
                                          <p:val>
                                            <p:strVal val="#ppt_x"/>
                                          </p:val>
                                        </p:tav>
                                      </p:tavLst>
                                    </p:anim>
                                    <p:anim calcmode="lin" valueType="num">
                                      <p:cBhvr additive="base">
                                        <p:cTn id="13" dur="500" fill="hold"/>
                                        <p:tgtEl>
                                          <p:spTgt spid="5120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9" presetClass="entr" presetSubtype="0" fill="hold" nodeType="afterEffect">
                                  <p:stCondLst>
                                    <p:cond delay="0"/>
                                  </p:stCondLst>
                                  <p:childTnLst>
                                    <p:set>
                                      <p:cBhvr>
                                        <p:cTn id="16" dur="1" fill="hold">
                                          <p:stCondLst>
                                            <p:cond delay="0"/>
                                          </p:stCondLst>
                                        </p:cTn>
                                        <p:tgtEl>
                                          <p:spTgt spid="51204"/>
                                        </p:tgtEl>
                                        <p:attrNameLst>
                                          <p:attrName>style.visibility</p:attrName>
                                        </p:attrNameLst>
                                      </p:cBhvr>
                                      <p:to>
                                        <p:strVal val="visible"/>
                                      </p:to>
                                    </p:set>
                                    <p:animEffect transition="in" filter="dissolve">
                                      <p:cBhvr>
                                        <p:cTn id="17" dur="500"/>
                                        <p:tgtEl>
                                          <p:spTgt spid="51204"/>
                                        </p:tgtEl>
                                      </p:cBhvr>
                                    </p:animEffect>
                                  </p:childTnLst>
                                  <p:subTnLst>
                                    <p:audio>
                                      <p:cMediaNode>
                                        <p:cTn display="0" masterRel="sameClick">
                                          <p:stCondLst>
                                            <p:cond evt="begin" delay="0">
                                              <p:tn val="15"/>
                                            </p:cond>
                                          </p:stCondLst>
                                          <p:endCondLst>
                                            <p:cond evt="onStopAudio" delay="0">
                                              <p:tgtEl>
                                                <p:sldTgt/>
                                              </p:tgtEl>
                                            </p:cond>
                                          </p:endCondLst>
                                        </p:cTn>
                                        <p:tgtEl>
                                          <p:sndTgt r:embed="rId6" name="chimes.wav"/>
                                        </p:tgtEl>
                                      </p:cMediaNode>
                                    </p:audio>
                                  </p:sub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51203"/>
                                        </p:tgtEl>
                                        <p:attrNameLst>
                                          <p:attrName>style.visibility</p:attrName>
                                        </p:attrNameLst>
                                      </p:cBhvr>
                                      <p:to>
                                        <p:strVal val="visible"/>
                                      </p:to>
                                    </p:set>
                                    <p:anim calcmode="lin" valueType="num">
                                      <p:cBhvr additive="base">
                                        <p:cTn id="21" dur="500" fill="hold"/>
                                        <p:tgtEl>
                                          <p:spTgt spid="51203"/>
                                        </p:tgtEl>
                                        <p:attrNameLst>
                                          <p:attrName>ppt_x</p:attrName>
                                        </p:attrNameLst>
                                      </p:cBhvr>
                                      <p:tavLst>
                                        <p:tav tm="0">
                                          <p:val>
                                            <p:strVal val="#ppt_x"/>
                                          </p:val>
                                        </p:tav>
                                        <p:tav tm="100000">
                                          <p:val>
                                            <p:strVal val="#ppt_x"/>
                                          </p:val>
                                        </p:tav>
                                      </p:tavLst>
                                    </p:anim>
                                    <p:anim calcmode="lin" valueType="num">
                                      <p:cBhvr additive="base">
                                        <p:cTn id="22" dur="500" fill="hold"/>
                                        <p:tgtEl>
                                          <p:spTgt spid="5120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p:bldP spid="512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4703" name="组合 114702"/>
          <p:cNvGrpSpPr/>
          <p:nvPr/>
        </p:nvGrpSpPr>
        <p:grpSpPr>
          <a:xfrm>
            <a:off x="6350" y="6350"/>
            <a:ext cx="9132888" cy="6845300"/>
            <a:chOff x="0" y="1"/>
            <a:chExt cx="5753" cy="4312"/>
          </a:xfrm>
        </p:grpSpPr>
        <p:sp>
          <p:nvSpPr>
            <p:cNvPr id="114705" name="任意多边形 114704"/>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14704" name="任意多边形 114703"/>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14701" name="矩形 114700"/>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14700" name="图片 114699"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14699" name="图片 114698" descr="arrow34">
            <a:hlinkClick r:id="" action="ppaction://hlinkshowjump?jump=previousslide"/>
          </p:cNvPr>
          <p:cNvPicPr>
            <a:picLocks noChangeAspect="1"/>
          </p:cNvPicPr>
          <p:nvPr/>
        </p:nvPicPr>
        <p:blipFill>
          <a:blip r:embed="rId2"/>
          <a:stretch>
            <a:fillRect/>
          </a:stretch>
        </p:blipFill>
        <p:spPr>
          <a:xfrm>
            <a:off x="7626350" y="6253163"/>
            <a:ext cx="514350" cy="354012"/>
          </a:xfrm>
          <a:prstGeom prst="rect">
            <a:avLst/>
          </a:prstGeom>
          <a:noFill/>
          <a:ln w="9525">
            <a:noFill/>
          </a:ln>
        </p:spPr>
      </p:pic>
      <p:pic>
        <p:nvPicPr>
          <p:cNvPr id="114698" name="图片 114697" descr="arrow35">
            <a:hlinkClick r:id="" action="ppaction://hlinkshowjump?jump=nextslide"/>
          </p:cNvPr>
          <p:cNvPicPr>
            <a:picLocks noChangeAspect="1"/>
          </p:cNvPicPr>
          <p:nvPr/>
        </p:nvPicPr>
        <p:blipFill>
          <a:blip r:embed="rId3"/>
          <a:stretch>
            <a:fillRect/>
          </a:stretch>
        </p:blipFill>
        <p:spPr>
          <a:xfrm>
            <a:off x="8464550" y="6253163"/>
            <a:ext cx="514350" cy="354012"/>
          </a:xfrm>
          <a:prstGeom prst="rect">
            <a:avLst/>
          </a:prstGeom>
          <a:noFill/>
          <a:ln w="9525">
            <a:noFill/>
          </a:ln>
        </p:spPr>
      </p:pic>
      <p:sp>
        <p:nvSpPr>
          <p:cNvPr id="114696" name="矩形 114695"/>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00"/>
                </a:solidFill>
                <a:latin typeface="宋体" panose="02010600030101010101" pitchFamily="2" charset="-122"/>
              </a:rPr>
              <a:t>第五章	同步时序逻辑电路</a:t>
            </a:r>
            <a:endParaRPr lang="zh-CN" altLang="en-US" dirty="0"/>
          </a:p>
        </p:txBody>
      </p:sp>
      <p:sp>
        <p:nvSpPr>
          <p:cNvPr id="114695" name="文本框 114694"/>
          <p:cNvSpPr txBox="1"/>
          <p:nvPr/>
        </p:nvSpPr>
        <p:spPr>
          <a:xfrm>
            <a:off x="387350" y="690563"/>
            <a:ext cx="4267200" cy="457200"/>
          </a:xfrm>
          <a:prstGeom prst="rect">
            <a:avLst/>
          </a:prstGeom>
          <a:noFill/>
          <a:ln w="9525">
            <a:noFill/>
          </a:ln>
        </p:spPr>
        <p:txBody>
          <a:bodyPr>
            <a:spAutoFit/>
          </a:bodyPr>
          <a:p>
            <a:r>
              <a:rPr lang="en-US" altLang="zh-CN" sz="2400" b="1">
                <a:latin typeface="Times New Roman" panose="02020603050405020304" pitchFamily="18" charset="0"/>
                <a:ea typeface="ˎ̥"/>
              </a:rPr>
              <a:t>5. 1 .2</a:t>
            </a:r>
            <a:r>
              <a:rPr lang="zh-CN" altLang="en-US" sz="2400" b="1" dirty="0">
                <a:latin typeface="Times New Roman" panose="02020603050405020304" pitchFamily="18" charset="0"/>
              </a:rPr>
              <a:t>时序逻辑电路的分类</a:t>
            </a:r>
            <a:endParaRPr lang="zh-CN" altLang="en-US" dirty="0">
              <a:latin typeface="Arial" panose="020B0604020202020204" pitchFamily="34" charset="0"/>
            </a:endParaRPr>
          </a:p>
        </p:txBody>
      </p:sp>
      <p:sp>
        <p:nvSpPr>
          <p:cNvPr id="114694" name="文本框 114693"/>
          <p:cNvSpPr txBox="1"/>
          <p:nvPr/>
        </p:nvSpPr>
        <p:spPr>
          <a:xfrm>
            <a:off x="234950" y="1223963"/>
            <a:ext cx="8550275" cy="822325"/>
          </a:xfrm>
          <a:prstGeom prst="rect">
            <a:avLst/>
          </a:prstGeom>
          <a:noFill/>
          <a:ln w="9525">
            <a:noFill/>
          </a:ln>
        </p:spPr>
        <p:txBody>
          <a:bodyPr>
            <a:spAutoFit/>
          </a:bodyPr>
          <a:p>
            <a:pPr algn="just"/>
            <a:r>
              <a:rPr lang="zh-CN" altLang="en-US" sz="2400" dirty="0">
                <a:latin typeface="Times New Roman" panose="02020603050405020304" pitchFamily="18" charset="0"/>
              </a:rPr>
              <a:t>　　时序逻辑电路通常可以按照电路的工作方式、电路输出对输入的依从关系或者输入信号的形</a:t>
            </a:r>
            <a:r>
              <a:rPr lang="zh-CN" altLang="en-US" sz="2400" dirty="0">
                <a:latin typeface="Times New Roman" panose="02020603050405020304" pitchFamily="18" charset="0"/>
                <a:ea typeface="ˎ̥"/>
              </a:rPr>
              <a:t> </a:t>
            </a:r>
            <a:r>
              <a:rPr lang="zh-CN" altLang="en-US" sz="2400" dirty="0">
                <a:latin typeface="Times New Roman" panose="02020603050405020304" pitchFamily="18" charset="0"/>
              </a:rPr>
              <a:t>式进行分类。</a:t>
            </a:r>
            <a:endParaRPr lang="zh-CN" altLang="en-US" dirty="0">
              <a:latin typeface="Arial" panose="020B0604020202020204" pitchFamily="34" charset="0"/>
            </a:endParaRPr>
          </a:p>
        </p:txBody>
      </p:sp>
      <p:grpSp>
        <p:nvGrpSpPr>
          <p:cNvPr id="114691" name="组合 114690"/>
          <p:cNvGrpSpPr/>
          <p:nvPr/>
        </p:nvGrpSpPr>
        <p:grpSpPr>
          <a:xfrm>
            <a:off x="311150" y="2138363"/>
            <a:ext cx="8550275" cy="1279525"/>
            <a:chOff x="192" y="1200"/>
            <a:chExt cx="5386" cy="806"/>
          </a:xfrm>
        </p:grpSpPr>
        <p:sp>
          <p:nvSpPr>
            <p:cNvPr id="114693" name="文本框 114692"/>
            <p:cNvSpPr txBox="1"/>
            <p:nvPr/>
          </p:nvSpPr>
          <p:spPr>
            <a:xfrm>
              <a:off x="480" y="1200"/>
              <a:ext cx="2640" cy="288"/>
            </a:xfrm>
            <a:prstGeom prst="rect">
              <a:avLst/>
            </a:prstGeom>
            <a:noFill/>
            <a:ln w="9525">
              <a:noFill/>
            </a:ln>
          </p:spPr>
          <p:txBody>
            <a:bodyPr>
              <a:spAutoFit/>
            </a:bodyPr>
            <a:p>
              <a:r>
                <a:rPr lang="zh-CN" altLang="en-US" sz="2400" b="1" dirty="0">
                  <a:solidFill>
                    <a:srgbClr val="000099"/>
                  </a:solidFill>
                  <a:latin typeface="Times New Roman" panose="02020603050405020304" pitchFamily="18" charset="0"/>
                </a:rPr>
                <a:t>一．按电路的工作方式分类</a:t>
              </a:r>
              <a:endParaRPr lang="zh-CN" altLang="en-US" dirty="0">
                <a:latin typeface="Arial" panose="020B0604020202020204" pitchFamily="34" charset="0"/>
              </a:endParaRPr>
            </a:p>
          </p:txBody>
        </p:sp>
        <p:sp>
          <p:nvSpPr>
            <p:cNvPr id="114692" name="文本框 114691"/>
            <p:cNvSpPr txBox="1"/>
            <p:nvPr/>
          </p:nvSpPr>
          <p:spPr>
            <a:xfrm>
              <a:off x="192" y="1488"/>
              <a:ext cx="5386" cy="518"/>
            </a:xfrm>
            <a:prstGeom prst="rect">
              <a:avLst/>
            </a:prstGeom>
            <a:noFill/>
            <a:ln w="9525">
              <a:noFill/>
            </a:ln>
          </p:spPr>
          <p:txBody>
            <a:bodyPr>
              <a:spAutoFit/>
            </a:bodyPr>
            <a:p>
              <a:r>
                <a:rPr lang="zh-CN" altLang="en-US" sz="2400" dirty="0">
                  <a:latin typeface="Times New Roman" panose="02020603050405020304" pitchFamily="18" charset="0"/>
                </a:rPr>
                <a:t>　　按照电路的工作方式，时序逻辑电路可分为</a:t>
              </a:r>
              <a:r>
                <a:rPr lang="zh-CN" altLang="en-US" sz="2400" dirty="0">
                  <a:solidFill>
                    <a:srgbClr val="000099"/>
                  </a:solidFill>
                  <a:latin typeface="Times New Roman" panose="02020603050405020304" pitchFamily="18" charset="0"/>
                </a:rPr>
                <a:t>同步时序逻辑电路</a:t>
              </a:r>
              <a:r>
                <a:rPr lang="zh-CN" altLang="en-US" sz="2400" dirty="0">
                  <a:latin typeface="Times New Roman" panose="02020603050405020304" pitchFamily="18" charset="0"/>
                </a:rPr>
                <a:t>和</a:t>
              </a:r>
              <a:r>
                <a:rPr lang="zh-CN" altLang="en-US" sz="2400" dirty="0">
                  <a:solidFill>
                    <a:srgbClr val="000099"/>
                  </a:solidFill>
                  <a:latin typeface="Times New Roman" panose="02020603050405020304" pitchFamily="18" charset="0"/>
                </a:rPr>
                <a:t>异步时序逻辑电路</a:t>
              </a:r>
              <a:r>
                <a:rPr lang="zh-CN" altLang="en-US" sz="2400" dirty="0">
                  <a:latin typeface="Times New Roman" panose="02020603050405020304" pitchFamily="18" charset="0"/>
                </a:rPr>
                <a:t>两种类型。本章讨论同步时序电路。</a:t>
              </a:r>
              <a:endParaRPr lang="zh-CN" altLang="en-US" dirty="0">
                <a:latin typeface="Arial" panose="020B0604020202020204" pitchFamily="34" charset="0"/>
              </a:endParaRPr>
            </a:p>
          </p:txBody>
        </p:sp>
      </p:grpSp>
      <p:sp>
        <p:nvSpPr>
          <p:cNvPr id="114690" name="文本框 114689"/>
          <p:cNvSpPr txBox="1"/>
          <p:nvPr/>
        </p:nvSpPr>
        <p:spPr>
          <a:xfrm>
            <a:off x="311150" y="3509963"/>
            <a:ext cx="8550275" cy="2282825"/>
          </a:xfrm>
          <a:prstGeom prst="rect">
            <a:avLst/>
          </a:prstGeom>
          <a:noFill/>
          <a:ln w="9525">
            <a:noFill/>
          </a:ln>
        </p:spPr>
        <p:txBody>
          <a:bodyPr>
            <a:spAutoFit/>
          </a:bodyPr>
          <a:p>
            <a:r>
              <a:rPr lang="zh-CN" altLang="en-US" sz="2400" dirty="0">
                <a:solidFill>
                  <a:srgbClr val="FF9933"/>
                </a:solidFill>
                <a:latin typeface="Times New Roman" panose="02020603050405020304" pitchFamily="18" charset="0"/>
              </a:rPr>
              <a:t>　　</a:t>
            </a:r>
            <a:r>
              <a:rPr lang="en-US" altLang="zh-CN" sz="2400" b="1">
                <a:solidFill>
                  <a:srgbClr val="FF9933"/>
                </a:solidFill>
                <a:latin typeface="Times New Roman" panose="02020603050405020304" pitchFamily="18" charset="0"/>
                <a:ea typeface="ˎ̥"/>
              </a:rPr>
              <a:t>1. </a:t>
            </a:r>
            <a:r>
              <a:rPr lang="zh-CN" altLang="en-US" sz="2400" b="1" dirty="0">
                <a:solidFill>
                  <a:srgbClr val="FF9933"/>
                </a:solidFill>
                <a:latin typeface="Times New Roman" panose="02020603050405020304" pitchFamily="18" charset="0"/>
              </a:rPr>
              <a:t>同步时序电路</a:t>
            </a:r>
            <a:br>
              <a:rPr lang="zh-CN" altLang="en-US" sz="2400" b="1" dirty="0">
                <a:solidFill>
                  <a:srgbClr val="FF9933"/>
                </a:solidFill>
                <a:latin typeface="Times New Roman" panose="02020603050405020304" pitchFamily="18" charset="0"/>
              </a:rPr>
            </a:br>
            <a:r>
              <a:rPr lang="zh-CN" altLang="en-US" sz="2400" b="1" dirty="0">
                <a:solidFill>
                  <a:schemeClr val="tx2"/>
                </a:solidFill>
                <a:latin typeface="Times New Roman" panose="02020603050405020304" pitchFamily="18" charset="0"/>
              </a:rPr>
              <a:t>　　</a:t>
            </a:r>
            <a:r>
              <a:rPr lang="zh-CN" altLang="en-US" sz="2400" b="1" dirty="0">
                <a:solidFill>
                  <a:srgbClr val="FF9900"/>
                </a:solidFill>
                <a:latin typeface="Times New Roman" panose="02020603050405020304" pitchFamily="18" charset="0"/>
              </a:rPr>
              <a:t>（</a:t>
            </a:r>
            <a:r>
              <a:rPr lang="en-US" altLang="zh-CN" sz="2400" b="1">
                <a:solidFill>
                  <a:srgbClr val="FF9900"/>
                </a:solidFill>
                <a:latin typeface="Times New Roman" panose="02020603050405020304" pitchFamily="18" charset="0"/>
                <a:ea typeface="ˎ̥"/>
              </a:rPr>
              <a:t>1</a:t>
            </a:r>
            <a:r>
              <a:rPr lang="zh-CN" altLang="en-US" sz="2400" b="1" dirty="0">
                <a:solidFill>
                  <a:srgbClr val="FF9900"/>
                </a:solidFill>
                <a:latin typeface="Times New Roman" panose="02020603050405020304" pitchFamily="18" charset="0"/>
              </a:rPr>
              <a:t>）特点：</a:t>
            </a:r>
            <a:r>
              <a:rPr lang="zh-CN" altLang="en-US" sz="2400" dirty="0">
                <a:latin typeface="Times New Roman" panose="02020603050405020304" pitchFamily="18" charset="0"/>
              </a:rPr>
              <a:t>电路中有统一的定时信号，存储器件采用时钟控制触发器，电路状态在时钟脉冲控制下同时发生转换，即电路状态的改变依赖于输入信号和时钟脉冲信号。</a:t>
            </a:r>
            <a:r>
              <a:rPr lang="zh-CN" altLang="en-US" sz="2400" b="1" dirty="0">
                <a:solidFill>
                  <a:srgbClr val="FF9900"/>
                </a:solidFill>
                <a:latin typeface="Times New Roman" panose="02020603050405020304" pitchFamily="18" charset="0"/>
              </a:rPr>
              <a:t>具体说： </a:t>
            </a:r>
            <a:br>
              <a:rPr lang="zh-CN" altLang="en-US" sz="2400" dirty="0">
                <a:solidFill>
                  <a:srgbClr val="000099"/>
                </a:solidFill>
                <a:latin typeface="Times New Roman" panose="02020603050405020304" pitchFamily="18" charset="0"/>
              </a:rPr>
            </a:br>
            <a:r>
              <a:rPr lang="zh-CN" altLang="en-US" sz="2400" dirty="0">
                <a:solidFill>
                  <a:srgbClr val="000099"/>
                </a:solidFill>
                <a:latin typeface="Times New Roman" panose="02020603050405020304" pitchFamily="18" charset="0"/>
              </a:rPr>
              <a:t>　　</a:t>
            </a:r>
            <a:r>
              <a:rPr lang="zh-CN" altLang="en-US" sz="2400" b="1" dirty="0">
                <a:solidFill>
                  <a:srgbClr val="000099"/>
                </a:solidFill>
                <a:latin typeface="Times New Roman" panose="02020603050405020304" pitchFamily="18" charset="0"/>
              </a:rPr>
              <a:t>状态如何变？</a:t>
            </a:r>
            <a:r>
              <a:rPr lang="zh-CN" altLang="en-US" sz="2400" b="1" dirty="0">
                <a:solidFill>
                  <a:srgbClr val="FF9933"/>
                </a:solidFill>
                <a:latin typeface="Times New Roman" panose="02020603050405020304" pitchFamily="18" charset="0"/>
                <a:ea typeface="ˎ̥"/>
              </a:rPr>
              <a:t> </a:t>
            </a:r>
            <a:r>
              <a:rPr lang="zh-CN" altLang="en-US" sz="2400" dirty="0">
                <a:latin typeface="Times New Roman" panose="02020603050405020304" pitchFamily="18" charset="0"/>
              </a:rPr>
              <a:t>取决与输入信号；</a:t>
            </a:r>
            <a:r>
              <a:rPr lang="zh-CN" altLang="en-US" sz="2400" dirty="0">
                <a:latin typeface="Times New Roman" panose="02020603050405020304" pitchFamily="18" charset="0"/>
                <a:ea typeface="ˎ̥"/>
              </a:rPr>
              <a:t> </a:t>
            </a:r>
            <a:r>
              <a:rPr lang="zh-CN" altLang="en-US" sz="2400" b="1" dirty="0">
                <a:solidFill>
                  <a:srgbClr val="000099"/>
                </a:solidFill>
                <a:latin typeface="Times New Roman" panose="02020603050405020304" pitchFamily="18" charset="0"/>
              </a:rPr>
              <a:t>状态何时变</a:t>
            </a:r>
            <a:r>
              <a:rPr lang="en-US" altLang="zh-CN" sz="2400" b="1">
                <a:solidFill>
                  <a:srgbClr val="000099"/>
                </a:solidFill>
                <a:latin typeface="Times New Roman" panose="02020603050405020304" pitchFamily="18" charset="0"/>
                <a:ea typeface="ˎ̥"/>
              </a:rPr>
              <a:t>?</a:t>
            </a:r>
            <a:r>
              <a:rPr lang="zh-CN" altLang="en-US" sz="2400" dirty="0">
                <a:latin typeface="Times New Roman" panose="02020603050405020304" pitchFamily="18" charset="0"/>
              </a:rPr>
              <a:t>取决于时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钟信号；</a:t>
            </a:r>
            <a:r>
              <a:rPr lang="zh-CN" altLang="en-US" sz="2400" dirty="0">
                <a:latin typeface="Times New Roman" panose="02020603050405020304" pitchFamily="18" charset="0"/>
                <a:ea typeface="ˎ̥"/>
              </a:rPr>
              <a:t> </a:t>
            </a:r>
            <a:r>
              <a:rPr lang="zh-CN" altLang="en-US" sz="2400" b="1" dirty="0">
                <a:solidFill>
                  <a:srgbClr val="000099"/>
                </a:solidFill>
                <a:latin typeface="Times New Roman" panose="02020603050405020304" pitchFamily="18" charset="0"/>
              </a:rPr>
              <a:t>每个状态维持多久？</a:t>
            </a:r>
            <a:r>
              <a:rPr lang="zh-CN" altLang="en-US" sz="2400" b="1" dirty="0">
                <a:solidFill>
                  <a:srgbClr val="FF9933"/>
                </a:solidFill>
                <a:latin typeface="Times New Roman" panose="02020603050405020304" pitchFamily="18" charset="0"/>
                <a:ea typeface="ˎ̥"/>
              </a:rPr>
              <a:t> </a:t>
            </a:r>
            <a:r>
              <a:rPr lang="zh-CN" altLang="en-US" sz="2400" dirty="0">
                <a:latin typeface="Times New Roman" panose="02020603050405020304" pitchFamily="18" charset="0"/>
              </a:rPr>
              <a:t>取决于时钟脉冲的周期。</a:t>
            </a:r>
            <a:r>
              <a:rPr lang="zh-CN" altLang="en-US" sz="2400" dirty="0">
                <a:latin typeface="Times New Roman" panose="02020603050405020304" pitchFamily="18" charset="0"/>
                <a:ea typeface="ˎ̥"/>
              </a:rPr>
              <a:t> </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5"/>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114694"/>
                                        </p:tgtEl>
                                        <p:attrNameLst>
                                          <p:attrName>style.visibility</p:attrName>
                                        </p:attrNameLst>
                                      </p:cBhvr>
                                      <p:to>
                                        <p:strVal val="visible"/>
                                      </p:to>
                                    </p:set>
                                    <p:animEffect transition="in" filter="slide(fromBottom)">
                                      <p:cBhvr>
                                        <p:cTn id="11" dur="500"/>
                                        <p:tgtEl>
                                          <p:spTgt spid="11469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1469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14690"/>
                                        </p:tgtEl>
                                        <p:attrNameLst>
                                          <p:attrName>style.visibility</p:attrName>
                                        </p:attrNameLst>
                                      </p:cBhvr>
                                      <p:to>
                                        <p:strVal val="visible"/>
                                      </p:to>
                                    </p:set>
                                    <p:animEffect transition="in" filter="wipe(up)">
                                      <p:cBhvr>
                                        <p:cTn id="20" dur="500"/>
                                        <p:tgtEl>
                                          <p:spTgt spid="11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5" grpId="0"/>
      <p:bldP spid="114694" grpId="0"/>
      <p:bldP spid="11469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0186" name="组合 50185"/>
          <p:cNvGrpSpPr/>
          <p:nvPr/>
        </p:nvGrpSpPr>
        <p:grpSpPr>
          <a:xfrm>
            <a:off x="6350" y="6350"/>
            <a:ext cx="9132888" cy="6845300"/>
            <a:chOff x="0" y="1"/>
            <a:chExt cx="5753" cy="4312"/>
          </a:xfrm>
        </p:grpSpPr>
        <p:sp>
          <p:nvSpPr>
            <p:cNvPr id="50188" name="任意多边形 50187"/>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50187" name="任意多边形 50186"/>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50184" name="矩形 50183"/>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50183" name="图片 50182"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50182" name="图片 50181"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50181" name="图片 50180"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50179" name="矩形 50178"/>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50178" name="文本框 50177"/>
          <p:cNvSpPr txBox="1"/>
          <p:nvPr/>
        </p:nvSpPr>
        <p:spPr>
          <a:xfrm>
            <a:off x="387350" y="1147763"/>
            <a:ext cx="8474075" cy="4473575"/>
          </a:xfrm>
          <a:prstGeom prst="rect">
            <a:avLst/>
          </a:prstGeom>
          <a:noFill/>
          <a:ln w="28575">
            <a:noFill/>
          </a:ln>
        </p:spPr>
        <p:txBody>
          <a:bodyPr>
            <a:spAutoFit/>
          </a:bodyPr>
          <a:p>
            <a:r>
              <a:rPr lang="zh-CN" altLang="en-US" sz="2400" b="1" dirty="0">
                <a:solidFill>
                  <a:srgbClr val="CC3300"/>
                </a:solidFill>
                <a:latin typeface="Times New Roman" panose="02020603050405020304" pitchFamily="18" charset="0"/>
              </a:rPr>
              <a:t>　　</a:t>
            </a:r>
            <a:r>
              <a:rPr lang="en-US" altLang="zh-CN" sz="2400" b="1" dirty="0">
                <a:solidFill>
                  <a:srgbClr val="CC3300"/>
                </a:solidFill>
                <a:latin typeface="Times New Roman" panose="02020603050405020304" pitchFamily="18" charset="0"/>
              </a:rPr>
              <a:t>②</a:t>
            </a:r>
            <a:r>
              <a:rPr lang="en-US" altLang="zh-CN" sz="2400" b="1" dirty="0">
                <a:solidFill>
                  <a:srgbClr val="CC3300"/>
                </a:solidFill>
                <a:latin typeface="Times New Roman" panose="02020603050405020304" pitchFamily="18" charset="0"/>
                <a:ea typeface="ˎ̥"/>
              </a:rPr>
              <a:t> </a:t>
            </a:r>
            <a:r>
              <a:rPr lang="zh-CN" altLang="en-US" sz="2400" b="1" dirty="0">
                <a:solidFill>
                  <a:srgbClr val="CC3300"/>
                </a:solidFill>
                <a:latin typeface="Times New Roman" panose="02020603050405020304" pitchFamily="18" charset="0"/>
              </a:rPr>
              <a:t>相容状态的判断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　　假定状态</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i</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和</a:t>
            </a:r>
            <a:r>
              <a:rPr lang="en-US" altLang="zh-CN" sz="2400" err="1">
                <a:latin typeface="Times New Roman" panose="02020603050405020304" pitchFamily="18" charset="0"/>
                <a:ea typeface="ˎ̥"/>
              </a:rPr>
              <a:t>S</a:t>
            </a:r>
            <a:r>
              <a:rPr lang="en-US" altLang="zh-CN" sz="2400" baseline="-25000" err="1">
                <a:latin typeface="Times New Roman" panose="02020603050405020304" pitchFamily="18" charset="0"/>
                <a:ea typeface="ˎ̥"/>
              </a:rPr>
              <a:t>j</a:t>
            </a:r>
            <a:r>
              <a:rPr lang="zh-CN" altLang="en-US" sz="2400" dirty="0">
                <a:latin typeface="Times New Roman" panose="02020603050405020304" pitchFamily="18" charset="0"/>
              </a:rPr>
              <a:t>是不完全确定状态表中的两个现态，状态</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i</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和</a:t>
            </a:r>
            <a:r>
              <a:rPr lang="en-US" altLang="zh-CN" sz="2400" err="1">
                <a:latin typeface="Times New Roman" panose="02020603050405020304" pitchFamily="18" charset="0"/>
                <a:ea typeface="ˎ̥"/>
              </a:rPr>
              <a:t>S</a:t>
            </a:r>
            <a:r>
              <a:rPr lang="en-US" altLang="zh-CN" sz="2400" baseline="-25000" err="1">
                <a:latin typeface="Times New Roman" panose="02020603050405020304" pitchFamily="18" charset="0"/>
                <a:ea typeface="ˎ̥"/>
              </a:rPr>
              <a:t>j</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相容的条件可归纳为在一位输入的各种取值组合下满足如下两条。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r>
              <a:rPr lang="zh-CN" altLang="en-US" sz="2400" dirty="0">
                <a:latin typeface="Times New Roman" panose="02020603050405020304" pitchFamily="18" charset="0"/>
              </a:rPr>
              <a:t>　　</a:t>
            </a:r>
            <a:r>
              <a:rPr lang="zh-CN" altLang="en-US" sz="2400" dirty="0">
                <a:solidFill>
                  <a:srgbClr val="000099"/>
                </a:solidFill>
                <a:latin typeface="Times New Roman" panose="02020603050405020304" pitchFamily="18" charset="0"/>
              </a:rPr>
              <a:t>第一，输出相同，或者其中的一个</a:t>
            </a:r>
            <a:r>
              <a:rPr lang="en-US" altLang="zh-CN" sz="2400">
                <a:solidFill>
                  <a:srgbClr val="000099"/>
                </a:solidFill>
                <a:latin typeface="Times New Roman" panose="02020603050405020304" pitchFamily="18" charset="0"/>
                <a:ea typeface="ˎ̥"/>
              </a:rPr>
              <a:t>(</a:t>
            </a:r>
            <a:r>
              <a:rPr lang="zh-CN" altLang="en-US" sz="2400" dirty="0">
                <a:solidFill>
                  <a:srgbClr val="000099"/>
                </a:solidFill>
                <a:latin typeface="Times New Roman" panose="02020603050405020304" pitchFamily="18" charset="0"/>
              </a:rPr>
              <a:t>或两个</a:t>
            </a:r>
            <a:r>
              <a:rPr lang="en-US" altLang="zh-CN" sz="2400">
                <a:solidFill>
                  <a:srgbClr val="000099"/>
                </a:solidFill>
                <a:latin typeface="Times New Roman" panose="02020603050405020304" pitchFamily="18" charset="0"/>
                <a:ea typeface="ˎ̥"/>
              </a:rPr>
              <a:t>)</a:t>
            </a:r>
            <a:r>
              <a:rPr lang="zh-CN" altLang="en-US" sz="2400" dirty="0">
                <a:solidFill>
                  <a:srgbClr val="000099"/>
                </a:solidFill>
                <a:latin typeface="Times New Roman" panose="02020603050405020304" pitchFamily="18" charset="0"/>
              </a:rPr>
              <a:t>输出不确定。 </a:t>
            </a:r>
            <a:endParaRPr lang="zh-CN" altLang="en-US" sz="2400" dirty="0">
              <a:latin typeface="Times New Roman" panose="02020603050405020304" pitchFamily="18" charset="0"/>
              <a:ea typeface="ˎ̥"/>
            </a:endParaRPr>
          </a:p>
          <a:p>
            <a:r>
              <a:rPr lang="zh-CN" altLang="en-US" sz="2400" b="1" dirty="0">
                <a:solidFill>
                  <a:srgbClr val="000099"/>
                </a:solidFill>
                <a:latin typeface="Times New Roman" panose="02020603050405020304" pitchFamily="18" charset="0"/>
              </a:rPr>
              <a:t>　　</a:t>
            </a:r>
            <a:r>
              <a:rPr lang="zh-CN" altLang="en-US" sz="2400" dirty="0">
                <a:solidFill>
                  <a:srgbClr val="000099"/>
                </a:solidFill>
                <a:latin typeface="Times New Roman" panose="02020603050405020304" pitchFamily="18" charset="0"/>
              </a:rPr>
              <a:t>第二，次态属于下列情况之一： </a:t>
            </a:r>
            <a:endParaRPr lang="zh-CN" altLang="en-US" sz="2400" dirty="0">
              <a:latin typeface="Times New Roman" panose="02020603050405020304" pitchFamily="18" charset="0"/>
              <a:ea typeface="ˎ̥"/>
            </a:endParaRPr>
          </a:p>
          <a:p>
            <a:r>
              <a:rPr lang="zh-CN" altLang="en-US" sz="2400" dirty="0">
                <a:solidFill>
                  <a:srgbClr val="000099"/>
                </a:solidFill>
                <a:latin typeface="Times New Roman" panose="02020603050405020304" pitchFamily="18" charset="0"/>
              </a:rPr>
              <a:t>　　　　</a:t>
            </a:r>
            <a:r>
              <a:rPr lang="en-US" altLang="zh-CN" sz="2400">
                <a:solidFill>
                  <a:srgbClr val="000099"/>
                </a:solidFill>
                <a:latin typeface="Times New Roman" panose="02020603050405020304" pitchFamily="18" charset="0"/>
                <a:ea typeface="ˎ̥"/>
              </a:rPr>
              <a:t>a .</a:t>
            </a:r>
            <a:r>
              <a:rPr lang="zh-CN" altLang="en-US" sz="2400" dirty="0">
                <a:solidFill>
                  <a:srgbClr val="000099"/>
                </a:solidFill>
                <a:latin typeface="Times New Roman" panose="02020603050405020304" pitchFamily="18" charset="0"/>
              </a:rPr>
              <a:t>次态相同； </a:t>
            </a:r>
            <a:endParaRPr lang="zh-CN" altLang="en-US" sz="2400" dirty="0">
              <a:latin typeface="Times New Roman" panose="02020603050405020304" pitchFamily="18" charset="0"/>
              <a:ea typeface="ˎ̥"/>
            </a:endParaRPr>
          </a:p>
          <a:p>
            <a:r>
              <a:rPr lang="zh-CN" altLang="en-US" sz="2400" dirty="0">
                <a:solidFill>
                  <a:srgbClr val="000099"/>
                </a:solidFill>
                <a:latin typeface="Times New Roman" panose="02020603050405020304" pitchFamily="18" charset="0"/>
              </a:rPr>
              <a:t>　　　　</a:t>
            </a:r>
            <a:r>
              <a:rPr lang="en-US" altLang="zh-CN" sz="2400">
                <a:solidFill>
                  <a:srgbClr val="000099"/>
                </a:solidFill>
                <a:latin typeface="Times New Roman" panose="02020603050405020304" pitchFamily="18" charset="0"/>
                <a:ea typeface="ˎ̥"/>
              </a:rPr>
              <a:t>b. </a:t>
            </a:r>
            <a:r>
              <a:rPr lang="zh-CN" altLang="en-US" sz="2400" dirty="0">
                <a:solidFill>
                  <a:srgbClr val="000099"/>
                </a:solidFill>
                <a:latin typeface="Times New Roman" panose="02020603050405020304" pitchFamily="18" charset="0"/>
              </a:rPr>
              <a:t>次态交错或为各自的现态； </a:t>
            </a:r>
            <a:endParaRPr lang="zh-CN" altLang="en-US" sz="2400" dirty="0">
              <a:latin typeface="Times New Roman" panose="02020603050405020304" pitchFamily="18" charset="0"/>
              <a:ea typeface="ˎ̥"/>
            </a:endParaRPr>
          </a:p>
          <a:p>
            <a:r>
              <a:rPr lang="zh-CN" altLang="en-US" sz="2400" dirty="0">
                <a:solidFill>
                  <a:srgbClr val="000099"/>
                </a:solidFill>
                <a:latin typeface="Times New Roman" panose="02020603050405020304" pitchFamily="18" charset="0"/>
              </a:rPr>
              <a:t>　　　　</a:t>
            </a:r>
            <a:r>
              <a:rPr lang="en-US" altLang="zh-CN" sz="2400">
                <a:solidFill>
                  <a:srgbClr val="000099"/>
                </a:solidFill>
                <a:latin typeface="Times New Roman" panose="02020603050405020304" pitchFamily="18" charset="0"/>
                <a:ea typeface="ˎ̥"/>
              </a:rPr>
              <a:t>c. </a:t>
            </a:r>
            <a:r>
              <a:rPr lang="zh-CN" altLang="en-US" sz="2400" dirty="0">
                <a:solidFill>
                  <a:srgbClr val="000099"/>
                </a:solidFill>
                <a:latin typeface="Times New Roman" panose="02020603050405020304" pitchFamily="18" charset="0"/>
              </a:rPr>
              <a:t>次态循环或为相容对； </a:t>
            </a:r>
            <a:endParaRPr lang="zh-CN" altLang="en-US" sz="2400" dirty="0">
              <a:latin typeface="Times New Roman" panose="02020603050405020304" pitchFamily="18" charset="0"/>
              <a:ea typeface="ˎ̥"/>
            </a:endParaRPr>
          </a:p>
          <a:p>
            <a:r>
              <a:rPr lang="zh-CN" altLang="en-US" sz="2400" dirty="0">
                <a:solidFill>
                  <a:srgbClr val="000099"/>
                </a:solidFill>
                <a:latin typeface="Times New Roman" panose="02020603050405020304" pitchFamily="18" charset="0"/>
              </a:rPr>
              <a:t>　　　　</a:t>
            </a:r>
            <a:r>
              <a:rPr lang="en-US" altLang="zh-CN" sz="2400">
                <a:solidFill>
                  <a:srgbClr val="000099"/>
                </a:solidFill>
                <a:latin typeface="Times New Roman" panose="02020603050405020304" pitchFamily="18" charset="0"/>
                <a:ea typeface="ˎ̥"/>
              </a:rPr>
              <a:t>d. </a:t>
            </a:r>
            <a:r>
              <a:rPr lang="zh-CN" altLang="en-US" sz="2400" dirty="0">
                <a:solidFill>
                  <a:srgbClr val="000099"/>
                </a:solidFill>
                <a:latin typeface="Times New Roman" panose="02020603050405020304" pitchFamily="18" charset="0"/>
              </a:rPr>
              <a:t>其中的一个</a:t>
            </a:r>
            <a:r>
              <a:rPr lang="en-US" altLang="zh-CN" sz="2400">
                <a:solidFill>
                  <a:srgbClr val="000099"/>
                </a:solidFill>
                <a:latin typeface="Times New Roman" panose="02020603050405020304" pitchFamily="18" charset="0"/>
                <a:ea typeface="ˎ̥"/>
              </a:rPr>
              <a:t>(</a:t>
            </a:r>
            <a:r>
              <a:rPr lang="zh-CN" altLang="en-US" sz="2400" dirty="0">
                <a:solidFill>
                  <a:srgbClr val="000099"/>
                </a:solidFill>
                <a:latin typeface="Times New Roman" panose="02020603050405020304" pitchFamily="18" charset="0"/>
              </a:rPr>
              <a:t>或两个</a:t>
            </a:r>
            <a:r>
              <a:rPr lang="en-US" altLang="zh-CN" sz="2400">
                <a:solidFill>
                  <a:srgbClr val="000099"/>
                </a:solidFill>
                <a:latin typeface="Times New Roman" panose="02020603050405020304" pitchFamily="18" charset="0"/>
                <a:ea typeface="ˎ̥"/>
              </a:rPr>
              <a:t>)</a:t>
            </a:r>
            <a:r>
              <a:rPr lang="zh-CN" altLang="en-US" sz="2400" dirty="0">
                <a:solidFill>
                  <a:srgbClr val="000099"/>
                </a:solidFill>
                <a:latin typeface="Times New Roman" panose="02020603050405020304" pitchFamily="18" charset="0"/>
              </a:rPr>
              <a:t>为不确定状态。</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wipe(up)">
                                      <p:cBhvr>
                                        <p:cTn id="7" dur="500"/>
                                        <p:tgtEl>
                                          <p:spTgt spid="50178"/>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9176" name="组合 49175"/>
          <p:cNvGrpSpPr/>
          <p:nvPr/>
        </p:nvGrpSpPr>
        <p:grpSpPr>
          <a:xfrm>
            <a:off x="6350" y="6350"/>
            <a:ext cx="9132888" cy="6845300"/>
            <a:chOff x="0" y="1"/>
            <a:chExt cx="5753" cy="4312"/>
          </a:xfrm>
        </p:grpSpPr>
        <p:sp>
          <p:nvSpPr>
            <p:cNvPr id="49178" name="任意多边形 49177"/>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49177" name="任意多边形 49176"/>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49174" name="矩形 49173"/>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49173" name="图片 49172"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49172" name="图片 49171"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49171" name="图片 49170"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49169" name="矩形 49168"/>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49168" name="文本框 49167"/>
          <p:cNvSpPr txBox="1"/>
          <p:nvPr/>
        </p:nvSpPr>
        <p:spPr>
          <a:xfrm>
            <a:off x="447675" y="808038"/>
            <a:ext cx="8474075" cy="1917700"/>
          </a:xfrm>
          <a:prstGeom prst="rect">
            <a:avLst/>
          </a:prstGeom>
          <a:noFill/>
          <a:ln w="28575">
            <a:noFill/>
          </a:ln>
        </p:spPr>
        <p:txBody>
          <a:bodyPr>
            <a:spAutoFit/>
          </a:bodyPr>
          <a:p>
            <a:pPr algn="just"/>
            <a:r>
              <a:rPr lang="zh-CN" altLang="en-US" sz="2400" dirty="0">
                <a:solidFill>
                  <a:srgbClr val="CC3300"/>
                </a:solidFill>
                <a:latin typeface="Times New Roman" panose="02020603050405020304" pitchFamily="18" charset="0"/>
              </a:rPr>
              <a:t>　　</a:t>
            </a:r>
            <a:r>
              <a:rPr lang="en-US" altLang="zh-CN" sz="2400" b="1" dirty="0">
                <a:solidFill>
                  <a:srgbClr val="CC3300"/>
                </a:solidFill>
                <a:latin typeface="Times New Roman" panose="02020603050405020304" pitchFamily="18" charset="0"/>
              </a:rPr>
              <a:t>③</a:t>
            </a:r>
            <a:r>
              <a:rPr lang="zh-CN" altLang="en-US" sz="2400" b="1" dirty="0">
                <a:solidFill>
                  <a:srgbClr val="CC3300"/>
                </a:solidFill>
                <a:latin typeface="Times New Roman" panose="02020603050405020304" pitchFamily="18" charset="0"/>
              </a:rPr>
              <a:t>注意</a:t>
            </a:r>
            <a:r>
              <a:rPr lang="en-US" altLang="zh-CN" sz="2400" b="1">
                <a:solidFill>
                  <a:srgbClr val="CC3300"/>
                </a:solidFill>
                <a:latin typeface="Times New Roman" panose="02020603050405020304" pitchFamily="18" charset="0"/>
                <a:ea typeface="ˎ̥"/>
              </a:rPr>
              <a:t>!!</a:t>
            </a:r>
            <a:r>
              <a:rPr lang="en-US" altLang="zh-CN" sz="2400">
                <a:solidFill>
                  <a:schemeClr val="accent1"/>
                </a:solidFill>
                <a:latin typeface="Times New Roman" panose="02020603050405020304" pitchFamily="18" charset="0"/>
                <a:ea typeface="ˎ̥"/>
              </a:rPr>
              <a:t>  </a:t>
            </a:r>
            <a:endParaRPr lang="en-US" altLang="zh-CN" sz="240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b="1" dirty="0">
                <a:solidFill>
                  <a:srgbClr val="000099"/>
                </a:solidFill>
                <a:latin typeface="Times New Roman" panose="02020603050405020304" pitchFamily="18" charset="0"/>
              </a:rPr>
              <a:t>相容状态不具备传递性</a:t>
            </a:r>
            <a:r>
              <a:rPr lang="zh-CN" altLang="en-US" sz="2400" dirty="0">
                <a:solidFill>
                  <a:schemeClr val="tx2"/>
                </a:solidFill>
                <a:latin typeface="Times New Roman" panose="02020603050405020304" pitchFamily="18" charset="0"/>
              </a:rPr>
              <a:t>！</a:t>
            </a:r>
            <a:r>
              <a:rPr lang="zh-CN" altLang="en-US" sz="2400" dirty="0">
                <a:latin typeface="Times New Roman" panose="02020603050405020304" pitchFamily="18" charset="0"/>
              </a:rPr>
              <a:t>这是因为判断两个状态是否相容时，对于不给定的输出和不给定的次态可以随意指定的缘故。例如，在下表中，有状态</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B</a:t>
            </a:r>
            <a:r>
              <a:rPr lang="zh-CN" altLang="en-US" sz="2400" dirty="0">
                <a:latin typeface="Times New Roman" panose="02020603050405020304" pitchFamily="18" charset="0"/>
              </a:rPr>
              <a:t>相容，状态</a:t>
            </a:r>
            <a:r>
              <a:rPr lang="en-US" altLang="zh-CN" sz="2400">
                <a:latin typeface="Times New Roman" panose="02020603050405020304" pitchFamily="18" charset="0"/>
                <a:ea typeface="ˎ̥"/>
              </a:rPr>
              <a:t>B</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C</a:t>
            </a:r>
            <a:r>
              <a:rPr lang="zh-CN" altLang="en-US" sz="2400" dirty="0">
                <a:latin typeface="Times New Roman" panose="02020603050405020304" pitchFamily="18" charset="0"/>
              </a:rPr>
              <a:t>相容</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但状态</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C</a:t>
            </a:r>
            <a:r>
              <a:rPr lang="zh-CN" altLang="en-US" sz="2400" dirty="0">
                <a:latin typeface="Times New Roman" panose="02020603050405020304" pitchFamily="18" charset="0"/>
              </a:rPr>
              <a:t>不相容。</a:t>
            </a:r>
            <a:endParaRPr lang="zh-CN" altLang="en-US" dirty="0">
              <a:latin typeface="Arial" panose="020B0604020202020204" pitchFamily="34" charset="0"/>
            </a:endParaRPr>
          </a:p>
        </p:txBody>
      </p:sp>
      <p:grpSp>
        <p:nvGrpSpPr>
          <p:cNvPr id="49154" name="组合 49153"/>
          <p:cNvGrpSpPr/>
          <p:nvPr/>
        </p:nvGrpSpPr>
        <p:grpSpPr>
          <a:xfrm>
            <a:off x="2597150" y="2976563"/>
            <a:ext cx="4267200" cy="3429000"/>
            <a:chOff x="3408" y="1920"/>
            <a:chExt cx="2352" cy="2016"/>
          </a:xfrm>
        </p:grpSpPr>
        <p:sp>
          <p:nvSpPr>
            <p:cNvPr id="49167" name="直接连接符 49166"/>
            <p:cNvSpPr/>
            <p:nvPr/>
          </p:nvSpPr>
          <p:spPr>
            <a:xfrm>
              <a:off x="3456" y="1920"/>
              <a:ext cx="2208" cy="0"/>
            </a:xfrm>
            <a:prstGeom prst="line">
              <a:avLst/>
            </a:prstGeom>
            <a:ln w="28575" cap="flat" cmpd="sng">
              <a:solidFill>
                <a:schemeClr val="tx1"/>
              </a:solidFill>
              <a:prstDash val="solid"/>
              <a:headEnd type="none" w="med" len="med"/>
              <a:tailEnd type="none" w="sm" len="lg"/>
            </a:ln>
          </p:spPr>
        </p:sp>
        <p:sp>
          <p:nvSpPr>
            <p:cNvPr id="49166" name="直接连接符 49165"/>
            <p:cNvSpPr/>
            <p:nvPr/>
          </p:nvSpPr>
          <p:spPr>
            <a:xfrm>
              <a:off x="4032" y="1920"/>
              <a:ext cx="0" cy="2016"/>
            </a:xfrm>
            <a:prstGeom prst="line">
              <a:avLst/>
            </a:prstGeom>
            <a:ln w="28575" cap="flat" cmpd="sng">
              <a:solidFill>
                <a:schemeClr val="tx1"/>
              </a:solidFill>
              <a:prstDash val="solid"/>
              <a:headEnd type="none" w="med" len="med"/>
              <a:tailEnd type="none" w="sm" len="lg"/>
            </a:ln>
          </p:spPr>
        </p:sp>
        <p:sp>
          <p:nvSpPr>
            <p:cNvPr id="49165" name="直接连接符 49164"/>
            <p:cNvSpPr/>
            <p:nvPr/>
          </p:nvSpPr>
          <p:spPr>
            <a:xfrm>
              <a:off x="3456" y="3936"/>
              <a:ext cx="2256" cy="0"/>
            </a:xfrm>
            <a:prstGeom prst="line">
              <a:avLst/>
            </a:prstGeom>
            <a:ln w="28575" cap="flat" cmpd="sng">
              <a:solidFill>
                <a:schemeClr val="tx1"/>
              </a:solidFill>
              <a:prstDash val="solid"/>
              <a:headEnd type="none" w="med" len="med"/>
              <a:tailEnd type="none" w="sm" len="lg"/>
            </a:ln>
          </p:spPr>
        </p:sp>
        <p:sp>
          <p:nvSpPr>
            <p:cNvPr id="49164" name="直接连接符 49163"/>
            <p:cNvSpPr/>
            <p:nvPr/>
          </p:nvSpPr>
          <p:spPr>
            <a:xfrm>
              <a:off x="4032" y="2304"/>
              <a:ext cx="1632" cy="0"/>
            </a:xfrm>
            <a:prstGeom prst="line">
              <a:avLst/>
            </a:prstGeom>
            <a:ln w="28575" cap="flat" cmpd="sng">
              <a:solidFill>
                <a:schemeClr val="tx1"/>
              </a:solidFill>
              <a:prstDash val="solid"/>
              <a:headEnd type="none" w="med" len="med"/>
              <a:tailEnd type="none" w="sm" len="lg"/>
            </a:ln>
          </p:spPr>
        </p:sp>
        <p:sp>
          <p:nvSpPr>
            <p:cNvPr id="49163" name="直接连接符 49162"/>
            <p:cNvSpPr/>
            <p:nvPr/>
          </p:nvSpPr>
          <p:spPr>
            <a:xfrm>
              <a:off x="3456" y="2592"/>
              <a:ext cx="2304" cy="0"/>
            </a:xfrm>
            <a:prstGeom prst="line">
              <a:avLst/>
            </a:prstGeom>
            <a:ln w="28575" cap="flat" cmpd="sng">
              <a:solidFill>
                <a:schemeClr val="tx1"/>
              </a:solidFill>
              <a:prstDash val="solid"/>
              <a:headEnd type="none" w="med" len="med"/>
              <a:tailEnd type="none" w="sm" len="lg"/>
            </a:ln>
          </p:spPr>
        </p:sp>
        <p:sp>
          <p:nvSpPr>
            <p:cNvPr id="49162" name="直接连接符 49161"/>
            <p:cNvSpPr/>
            <p:nvPr/>
          </p:nvSpPr>
          <p:spPr>
            <a:xfrm>
              <a:off x="4848" y="2304"/>
              <a:ext cx="0" cy="1632"/>
            </a:xfrm>
            <a:prstGeom prst="line">
              <a:avLst/>
            </a:prstGeom>
            <a:ln w="28575" cap="flat" cmpd="sng">
              <a:solidFill>
                <a:schemeClr val="tx1"/>
              </a:solidFill>
              <a:prstDash val="solid"/>
              <a:headEnd type="none" w="med" len="med"/>
              <a:tailEnd type="none" w="sm" len="lg"/>
            </a:ln>
          </p:spPr>
        </p:sp>
        <p:sp>
          <p:nvSpPr>
            <p:cNvPr id="49161" name="文本框 49160"/>
            <p:cNvSpPr txBox="1"/>
            <p:nvPr/>
          </p:nvSpPr>
          <p:spPr>
            <a:xfrm>
              <a:off x="3408" y="2112"/>
              <a:ext cx="576" cy="269"/>
            </a:xfrm>
            <a:prstGeom prst="rect">
              <a:avLst/>
            </a:prstGeom>
            <a:noFill/>
            <a:ln w="28575">
              <a:noFill/>
            </a:ln>
          </p:spPr>
          <p:txBody>
            <a:bodyPr>
              <a:spAutoFit/>
            </a:bodyPr>
            <a:p>
              <a:pPr>
                <a:spcBef>
                  <a:spcPct val="50000"/>
                </a:spcBef>
              </a:pPr>
              <a:r>
                <a:rPr lang="zh-CN" altLang="en-US" sz="2400" dirty="0">
                  <a:latin typeface="Times New Roman" panose="02020603050405020304" pitchFamily="18" charset="0"/>
                </a:rPr>
                <a:t>现态</a:t>
              </a:r>
              <a:r>
                <a:rPr lang="zh-CN" altLang="en-US" sz="2400" baseline="-25000" dirty="0">
                  <a:latin typeface="Times New Roman" panose="02020603050405020304" pitchFamily="18" charset="0"/>
                </a:rPr>
                <a:t> </a:t>
              </a:r>
              <a:endParaRPr lang="zh-CN" altLang="en-US" dirty="0">
                <a:latin typeface="Arial" panose="020B0604020202020204" pitchFamily="34" charset="0"/>
              </a:endParaRPr>
            </a:p>
          </p:txBody>
        </p:sp>
        <p:sp>
          <p:nvSpPr>
            <p:cNvPr id="49160" name="文本框 49159"/>
            <p:cNvSpPr txBox="1"/>
            <p:nvPr/>
          </p:nvSpPr>
          <p:spPr>
            <a:xfrm>
              <a:off x="4128" y="1968"/>
              <a:ext cx="1200" cy="268"/>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zh-CN" altLang="en-US" sz="2400" dirty="0">
                  <a:latin typeface="Times New Roman" panose="02020603050405020304" pitchFamily="18" charset="0"/>
                </a:rPr>
                <a:t>次态</a:t>
              </a: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 </a:t>
              </a:r>
              <a:r>
                <a:rPr lang="zh-CN" altLang="en-US" sz="2400" dirty="0">
                  <a:latin typeface="Times New Roman" panose="02020603050405020304" pitchFamily="18" charset="0"/>
                </a:rPr>
                <a:t>输出</a:t>
              </a:r>
              <a:r>
                <a:rPr lang="zh-CN" altLang="en-US" sz="2400" baseline="30000" dirty="0">
                  <a:latin typeface="Times New Roman" panose="02020603050405020304" pitchFamily="18" charset="0"/>
                </a:rPr>
                <a:t> </a:t>
              </a:r>
              <a:endParaRPr lang="zh-CN" altLang="en-US" dirty="0">
                <a:latin typeface="Arial" panose="020B0604020202020204" pitchFamily="34" charset="0"/>
              </a:endParaRPr>
            </a:p>
          </p:txBody>
        </p:sp>
        <p:sp>
          <p:nvSpPr>
            <p:cNvPr id="49159" name="文本框 49158"/>
            <p:cNvSpPr txBox="1"/>
            <p:nvPr/>
          </p:nvSpPr>
          <p:spPr>
            <a:xfrm>
              <a:off x="4080" y="2304"/>
              <a:ext cx="672" cy="268"/>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en-US" altLang="zh-CN" sz="2400">
                  <a:latin typeface="Times New Roman" panose="02020603050405020304" pitchFamily="18" charset="0"/>
                  <a:ea typeface="ˎ̥"/>
                </a:rPr>
                <a:t>X=0</a:t>
              </a:r>
              <a:endParaRPr lang="en-US" altLang="zh-CN">
                <a:latin typeface="Arial" panose="020B0604020202020204" pitchFamily="34" charset="0"/>
              </a:endParaRPr>
            </a:p>
          </p:txBody>
        </p:sp>
        <p:sp>
          <p:nvSpPr>
            <p:cNvPr id="49158" name="文本框 49157"/>
            <p:cNvSpPr txBox="1"/>
            <p:nvPr/>
          </p:nvSpPr>
          <p:spPr>
            <a:xfrm>
              <a:off x="4896" y="2304"/>
              <a:ext cx="672" cy="268"/>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en-US" altLang="zh-CN" sz="2400">
                  <a:latin typeface="Times New Roman" panose="02020603050405020304" pitchFamily="18" charset="0"/>
                  <a:ea typeface="ˎ̥"/>
                </a:rPr>
                <a:t>X=1</a:t>
              </a:r>
              <a:endParaRPr lang="en-US" altLang="zh-CN">
                <a:latin typeface="Arial" panose="020B0604020202020204" pitchFamily="34" charset="0"/>
              </a:endParaRPr>
            </a:p>
          </p:txBody>
        </p:sp>
        <p:sp>
          <p:nvSpPr>
            <p:cNvPr id="49157" name="文本框 49156"/>
            <p:cNvSpPr txBox="1"/>
            <p:nvPr/>
          </p:nvSpPr>
          <p:spPr>
            <a:xfrm>
              <a:off x="3456" y="2592"/>
              <a:ext cx="480" cy="1235"/>
            </a:xfrm>
            <a:prstGeom prst="rect">
              <a:avLst/>
            </a:prstGeom>
            <a:noFill/>
            <a:ln w="28575">
              <a:noFill/>
            </a:ln>
          </p:spPr>
          <p:txBody>
            <a:bodyPr>
              <a:spAutoFit/>
            </a:bodyPr>
            <a:p>
              <a:pPr marL="457200" indent="-457200">
                <a:spcBef>
                  <a:spcPct val="50000"/>
                </a:spcBef>
              </a:pPr>
              <a:r>
                <a:rPr lang="en-US" altLang="zh-CN" sz="2400" dirty="0">
                  <a:latin typeface="Times New Roman" panose="02020603050405020304" pitchFamily="18" charset="0"/>
                  <a:ea typeface="ˎ̥"/>
                </a:rPr>
                <a:t>  </a:t>
              </a:r>
              <a:r>
                <a:rPr lang="en-US" altLang="zh-CN" sz="2400">
                  <a:latin typeface="Times New Roman" panose="02020603050405020304" pitchFamily="18" charset="0"/>
                  <a:ea typeface="ˎ̥"/>
                </a:rPr>
                <a:t>A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  B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  C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  D  </a:t>
              </a:r>
              <a:endParaRPr lang="en-US" altLang="zh-CN">
                <a:latin typeface="Arial" panose="020B0604020202020204" pitchFamily="34" charset="0"/>
              </a:endParaRPr>
            </a:p>
          </p:txBody>
        </p:sp>
        <p:sp>
          <p:nvSpPr>
            <p:cNvPr id="49156" name="文本框 49155"/>
            <p:cNvSpPr txBox="1"/>
            <p:nvPr/>
          </p:nvSpPr>
          <p:spPr>
            <a:xfrm>
              <a:off x="4992" y="2592"/>
              <a:ext cx="480" cy="1235"/>
            </a:xfrm>
            <a:prstGeom prst="rect">
              <a:avLst/>
            </a:prstGeom>
            <a:noFill/>
            <a:ln w="28575">
              <a:noFill/>
            </a:ln>
          </p:spPr>
          <p:txBody>
            <a:bodyPr>
              <a:spAutoFit/>
            </a:bodyPr>
            <a:p>
              <a:pPr marL="457200" indent="-457200">
                <a:spcBef>
                  <a:spcPct val="50000"/>
                </a:spcBef>
              </a:pPr>
              <a:r>
                <a:rPr lang="en-US" altLang="zh-CN" sz="2400">
                  <a:latin typeface="Times New Roman" panose="02020603050405020304" pitchFamily="18" charset="0"/>
                  <a:ea typeface="ˎ̥"/>
                </a:rPr>
                <a:t>C/1 </a:t>
              </a:r>
              <a:endParaRPr lang="en-US" altLang="zh-CN" sz="1500">
                <a:latin typeface="Arial" panose="020B0604020202020204" pitchFamily="34" charset="0"/>
              </a:endParaRPr>
            </a:p>
            <a:p>
              <a:pPr marL="457200" indent="-457200">
                <a:spcBef>
                  <a:spcPct val="50000"/>
                </a:spcBef>
              </a:pPr>
              <a:r>
                <a:rPr lang="en-US" altLang="zh-CN" sz="2400" err="1">
                  <a:latin typeface="Times New Roman" panose="02020603050405020304" pitchFamily="18" charset="0"/>
                  <a:ea typeface="ˎ̥"/>
                </a:rPr>
                <a:t>d/d</a:t>
              </a:r>
              <a:r>
                <a:rPr lang="en-US" altLang="zh-CN" sz="2400">
                  <a:latin typeface="Times New Roman" panose="02020603050405020304" pitchFamily="18" charset="0"/>
                  <a:ea typeface="ˎ̥"/>
                </a:rPr>
                <a:t>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C/0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B/0  </a:t>
              </a:r>
              <a:endParaRPr lang="en-US" altLang="zh-CN">
                <a:latin typeface="Arial" panose="020B0604020202020204" pitchFamily="34" charset="0"/>
              </a:endParaRPr>
            </a:p>
          </p:txBody>
        </p:sp>
        <p:sp>
          <p:nvSpPr>
            <p:cNvPr id="49155" name="文本框 49154"/>
            <p:cNvSpPr txBox="1"/>
            <p:nvPr/>
          </p:nvSpPr>
          <p:spPr>
            <a:xfrm>
              <a:off x="4176" y="2592"/>
              <a:ext cx="480" cy="1235"/>
            </a:xfrm>
            <a:prstGeom prst="rect">
              <a:avLst/>
            </a:prstGeom>
            <a:noFill/>
            <a:ln w="28575">
              <a:noFill/>
            </a:ln>
          </p:spPr>
          <p:txBody>
            <a:bodyPr>
              <a:spAutoFit/>
            </a:bodyPr>
            <a:p>
              <a:pPr marL="457200" indent="-457200">
                <a:spcBef>
                  <a:spcPct val="50000"/>
                </a:spcBef>
              </a:pPr>
              <a:r>
                <a:rPr lang="en-US" altLang="zh-CN" sz="2400">
                  <a:latin typeface="Times New Roman" panose="02020603050405020304" pitchFamily="18" charset="0"/>
                  <a:ea typeface="ˎ̥"/>
                </a:rPr>
                <a:t>B/0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A/0  </a:t>
              </a:r>
              <a:endParaRPr lang="en-US" altLang="zh-CN" sz="1500">
                <a:latin typeface="Arial" panose="020B0604020202020204" pitchFamily="34" charset="0"/>
              </a:endParaRPr>
            </a:p>
            <a:p>
              <a:pPr marL="457200" indent="-457200">
                <a:spcBef>
                  <a:spcPct val="50000"/>
                </a:spcBef>
              </a:pPr>
              <a:r>
                <a:rPr lang="en-US" altLang="zh-CN" sz="2400">
                  <a:latin typeface="Times New Roman" panose="02020603050405020304" pitchFamily="18" charset="0"/>
                  <a:ea typeface="ˎ̥"/>
                </a:rPr>
                <a:t>A/0 </a:t>
              </a:r>
              <a:endParaRPr lang="en-US" altLang="zh-CN" sz="1500">
                <a:latin typeface="Arial" panose="020B0604020202020204" pitchFamily="34" charset="0"/>
              </a:endParaRPr>
            </a:p>
            <a:p>
              <a:pPr marL="457200" indent="-457200">
                <a:spcBef>
                  <a:spcPct val="50000"/>
                </a:spcBef>
              </a:pPr>
              <a:r>
                <a:rPr lang="en-US" altLang="zh-CN" sz="2400" err="1">
                  <a:latin typeface="Times New Roman" panose="02020603050405020304" pitchFamily="18" charset="0"/>
                  <a:ea typeface="ˎ̥"/>
                </a:rPr>
                <a:t>d/d</a:t>
              </a:r>
              <a:endParaRPr lang="en-US" altLang="zh-CN">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9168"/>
                                        </p:tgtEl>
                                        <p:attrNameLst>
                                          <p:attrName>style.visibility</p:attrName>
                                        </p:attrNameLst>
                                      </p:cBhvr>
                                      <p:to>
                                        <p:strVal val="visible"/>
                                      </p:to>
                                    </p:set>
                                    <p:animEffect transition="in" filter="slide(fromTop)">
                                      <p:cBhvr>
                                        <p:cTn id="7" dur="500"/>
                                        <p:tgtEl>
                                          <p:spTgt spid="49168"/>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9154"/>
                                        </p:tgtEl>
                                        <p:attrNameLst>
                                          <p:attrName>style.visibility</p:attrName>
                                        </p:attrNameLst>
                                      </p:cBhvr>
                                      <p:to>
                                        <p:strVal val="visible"/>
                                      </p:to>
                                    </p:set>
                                    <p:anim calcmode="lin" valueType="num">
                                      <p:cBhvr additive="base">
                                        <p:cTn id="11" dur="500" fill="hold"/>
                                        <p:tgtEl>
                                          <p:spTgt spid="49154"/>
                                        </p:tgtEl>
                                        <p:attrNameLst>
                                          <p:attrName>ppt_x</p:attrName>
                                        </p:attrNameLst>
                                      </p:cBhvr>
                                      <p:tavLst>
                                        <p:tav tm="0">
                                          <p:val>
                                            <p:strVal val="#ppt_x"/>
                                          </p:val>
                                        </p:tav>
                                        <p:tav tm="100000">
                                          <p:val>
                                            <p:strVal val="#ppt_x"/>
                                          </p:val>
                                        </p:tav>
                                      </p:tavLst>
                                    </p:anim>
                                    <p:anim calcmode="lin" valueType="num">
                                      <p:cBhvr additive="base">
                                        <p:cTn id="12" dur="500" fill="hold"/>
                                        <p:tgtEl>
                                          <p:spTgt spid="4915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8139" name="组合 48138"/>
          <p:cNvGrpSpPr/>
          <p:nvPr/>
        </p:nvGrpSpPr>
        <p:grpSpPr>
          <a:xfrm>
            <a:off x="6350" y="6350"/>
            <a:ext cx="9132888" cy="6845300"/>
            <a:chOff x="0" y="1"/>
            <a:chExt cx="5753" cy="4312"/>
          </a:xfrm>
        </p:grpSpPr>
        <p:sp>
          <p:nvSpPr>
            <p:cNvPr id="48141" name="任意多边形 48140"/>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48140" name="任意多边形 48139"/>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48137" name="矩形 48136"/>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48136" name="图片 48135"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48135" name="图片 48134"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48134" name="图片 48133"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48132" name="矩形 48131"/>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48131" name="文本框 48130"/>
          <p:cNvSpPr txBox="1"/>
          <p:nvPr/>
        </p:nvSpPr>
        <p:spPr>
          <a:xfrm>
            <a:off x="234950" y="766763"/>
            <a:ext cx="8550275" cy="1917700"/>
          </a:xfrm>
          <a:prstGeom prst="rect">
            <a:avLst/>
          </a:prstGeom>
          <a:noFill/>
          <a:ln w="28575">
            <a:noFill/>
          </a:ln>
        </p:spPr>
        <p:txBody>
          <a:bodyPr>
            <a:spAutoFit/>
          </a:bodyPr>
          <a:p>
            <a:pPr algn="just"/>
            <a:r>
              <a:rPr lang="zh-CN" altLang="en-US" sz="2400" b="1"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(2)</a:t>
            </a:r>
            <a:r>
              <a:rPr lang="zh-CN" altLang="en-US" sz="2400" b="1" dirty="0">
                <a:solidFill>
                  <a:srgbClr val="CC3300"/>
                </a:solidFill>
                <a:latin typeface="Times New Roman" panose="02020603050405020304" pitchFamily="18" charset="0"/>
              </a:rPr>
              <a:t>相容类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dirty="0">
                <a:solidFill>
                  <a:schemeClr val="tx2"/>
                </a:solidFill>
                <a:latin typeface="Times New Roman" panose="02020603050405020304" pitchFamily="18" charset="0"/>
              </a:rPr>
              <a:t>相容类是由彼此相容的状态构成的集合。处于同一相容类中的所有状态之间都是两两相容的。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例如，若有相容对</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3</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3</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，则可构成相容类</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,S</a:t>
            </a:r>
            <a:r>
              <a:rPr lang="en-US" altLang="zh-CN" sz="2400" baseline="-25000">
                <a:latin typeface="Times New Roman" panose="02020603050405020304" pitchFamily="18" charset="0"/>
                <a:ea typeface="ˎ̥"/>
              </a:rPr>
              <a:t>3</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a:t>
            </a:r>
            <a:endParaRPr lang="zh-CN" altLang="en-US" dirty="0">
              <a:latin typeface="Arial" panose="020B0604020202020204" pitchFamily="34" charset="0"/>
            </a:endParaRPr>
          </a:p>
        </p:txBody>
      </p:sp>
      <p:sp>
        <p:nvSpPr>
          <p:cNvPr id="48130" name="文本框 48129"/>
          <p:cNvSpPr txBox="1"/>
          <p:nvPr/>
        </p:nvSpPr>
        <p:spPr>
          <a:xfrm>
            <a:off x="311150" y="3586163"/>
            <a:ext cx="8534400" cy="2282825"/>
          </a:xfrm>
          <a:prstGeom prst="rect">
            <a:avLst/>
          </a:prstGeom>
          <a:noFill/>
          <a:ln w="28575">
            <a:noFill/>
          </a:ln>
        </p:spPr>
        <p:txBody>
          <a:bodyPr>
            <a:spAutoFit/>
          </a:bodyPr>
          <a:p>
            <a:pPr algn="just"/>
            <a:r>
              <a:rPr lang="zh-CN" altLang="en-US" sz="2400" b="1"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(3)</a:t>
            </a:r>
            <a:r>
              <a:rPr lang="zh-CN" altLang="en-US" sz="2400" b="1" dirty="0">
                <a:solidFill>
                  <a:srgbClr val="CC3300"/>
                </a:solidFill>
                <a:latin typeface="Times New Roman" panose="02020603050405020304" pitchFamily="18" charset="0"/>
              </a:rPr>
              <a:t>最大相容类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dirty="0">
                <a:solidFill>
                  <a:schemeClr val="tx2"/>
                </a:solidFill>
                <a:latin typeface="Times New Roman" panose="02020603050405020304" pitchFamily="18" charset="0"/>
              </a:rPr>
              <a:t>若一个相容类不是任何其他相容类的子集，则该相容类称为最大相容类。</a:t>
            </a:r>
            <a:r>
              <a:rPr lang="zh-CN" altLang="en-US" sz="2400" dirty="0">
                <a:solidFill>
                  <a:schemeClr val="tx2"/>
                </a:solidFill>
                <a:latin typeface="Times New Roman" panose="02020603050405020304" pitchFamily="18" charset="0"/>
                <a:ea typeface="ˎ̥"/>
              </a:rPr>
              <a:t> </a:t>
            </a:r>
            <a:endParaRPr lang="zh-CN" altLang="en-US" sz="2400" dirty="0">
              <a:latin typeface="Times New Roman" panose="02020603050405020304" pitchFamily="18" charset="0"/>
              <a:ea typeface="ˎ̥"/>
            </a:endParaRPr>
          </a:p>
          <a:p>
            <a:pPr algn="just"/>
            <a:r>
              <a:rPr lang="zh-CN" altLang="en-US" sz="2400" dirty="0">
                <a:solidFill>
                  <a:srgbClr val="FF9933"/>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注意：</a:t>
            </a:r>
            <a:r>
              <a:rPr lang="zh-CN" altLang="en-US" sz="2400" dirty="0">
                <a:latin typeface="Times New Roman" panose="02020603050405020304" pitchFamily="18" charset="0"/>
              </a:rPr>
              <a:t>由于相容状态无传递性，所以，同一原始状态表的各最大相容类之间可能存在相同状态，即同一状态可能出现在不同的最大相容类中。</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ox(out)">
                                      <p:cBhvr>
                                        <p:cTn id="7" dur="500"/>
                                        <p:tgtEl>
                                          <p:spTgt spid="48131"/>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130"/>
                                        </p:tgtEl>
                                        <p:attrNameLst>
                                          <p:attrName>style.visibility</p:attrName>
                                        </p:attrNameLst>
                                      </p:cBhvr>
                                      <p:to>
                                        <p:strVal val="visible"/>
                                      </p:to>
                                    </p:set>
                                    <p:animEffect transition="in" filter="box(in)">
                                      <p:cBhvr>
                                        <p:cTn id="12"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4813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7124" name="组合 47123"/>
          <p:cNvGrpSpPr/>
          <p:nvPr/>
        </p:nvGrpSpPr>
        <p:grpSpPr>
          <a:xfrm>
            <a:off x="6350" y="6350"/>
            <a:ext cx="9132888" cy="6845300"/>
            <a:chOff x="0" y="1"/>
            <a:chExt cx="5753" cy="4312"/>
          </a:xfrm>
        </p:grpSpPr>
        <p:sp>
          <p:nvSpPr>
            <p:cNvPr id="47126" name="任意多边形 47125"/>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47125" name="任意多边形 47124"/>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47122" name="矩形 47121"/>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47121" name="图片 47120"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47120" name="图片 47119"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47119" name="图片 47118"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47117" name="矩形 47116"/>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47116" name="文本框 47115"/>
          <p:cNvSpPr txBox="1"/>
          <p:nvPr/>
        </p:nvSpPr>
        <p:spPr>
          <a:xfrm>
            <a:off x="768350" y="690563"/>
            <a:ext cx="5181600" cy="519112"/>
          </a:xfrm>
          <a:prstGeom prst="rect">
            <a:avLst/>
          </a:prstGeom>
          <a:noFill/>
          <a:ln w="28575">
            <a:noFill/>
          </a:ln>
        </p:spPr>
        <p:txBody>
          <a:bodyPr>
            <a:spAutoFit/>
          </a:bodyPr>
          <a:p>
            <a:r>
              <a:rPr lang="en-US" altLang="zh-CN" sz="2800" b="1">
                <a:solidFill>
                  <a:schemeClr val="tx2"/>
                </a:solidFill>
                <a:latin typeface="Times New Roman" panose="02020603050405020304" pitchFamily="18" charset="0"/>
                <a:ea typeface="ˎ̥"/>
              </a:rPr>
              <a:t>2. </a:t>
            </a:r>
            <a:r>
              <a:rPr lang="zh-CN" altLang="en-US" sz="2800" b="1" dirty="0">
                <a:solidFill>
                  <a:schemeClr val="tx2"/>
                </a:solidFill>
                <a:latin typeface="Times New Roman" panose="02020603050405020304" pitchFamily="18" charset="0"/>
              </a:rPr>
              <a:t>不完全确定状态表的化简</a:t>
            </a:r>
            <a:endParaRPr lang="zh-CN" altLang="en-US" dirty="0">
              <a:latin typeface="Arial" panose="020B0604020202020204" pitchFamily="34" charset="0"/>
            </a:endParaRPr>
          </a:p>
        </p:txBody>
      </p:sp>
      <p:sp>
        <p:nvSpPr>
          <p:cNvPr id="47115" name="文本框 47114"/>
          <p:cNvSpPr txBox="1"/>
          <p:nvPr/>
        </p:nvSpPr>
        <p:spPr>
          <a:xfrm>
            <a:off x="996950" y="1223963"/>
            <a:ext cx="2378075" cy="457200"/>
          </a:xfrm>
          <a:prstGeom prst="rect">
            <a:avLst/>
          </a:prstGeom>
          <a:noFill/>
          <a:ln w="28575">
            <a:noFill/>
          </a:ln>
        </p:spPr>
        <p:txBody>
          <a:bodyPr>
            <a:spAutoFit/>
          </a:bodyPr>
          <a:p>
            <a:r>
              <a:rPr lang="en-US" altLang="zh-CN" sz="2400" b="1">
                <a:solidFill>
                  <a:srgbClr val="CC3300"/>
                </a:solidFill>
                <a:latin typeface="Times New Roman" panose="02020603050405020304" pitchFamily="18" charset="0"/>
                <a:ea typeface="ˎ̥"/>
              </a:rPr>
              <a:t>(1)</a:t>
            </a:r>
            <a:r>
              <a:rPr lang="zh-CN" altLang="en-US" sz="2400" b="1" dirty="0">
                <a:solidFill>
                  <a:srgbClr val="CC3300"/>
                </a:solidFill>
                <a:latin typeface="Times New Roman" panose="02020603050405020304" pitchFamily="18" charset="0"/>
              </a:rPr>
              <a:t>化简步骤</a:t>
            </a:r>
            <a:r>
              <a:rPr lang="zh-CN" altLang="en-US" sz="2400" b="1" dirty="0">
                <a:solidFill>
                  <a:srgbClr val="CC3300"/>
                </a:solidFill>
                <a:latin typeface="Times New Roman" panose="02020603050405020304" pitchFamily="18" charset="0"/>
                <a:ea typeface="ˎ̥"/>
              </a:rPr>
              <a:t> </a:t>
            </a:r>
            <a:endParaRPr lang="zh-CN" altLang="en-US" dirty="0">
              <a:latin typeface="Arial" panose="020B0604020202020204" pitchFamily="34" charset="0"/>
            </a:endParaRPr>
          </a:p>
        </p:txBody>
      </p:sp>
      <p:sp>
        <p:nvSpPr>
          <p:cNvPr id="47114" name="文本框 47113"/>
          <p:cNvSpPr txBox="1"/>
          <p:nvPr/>
        </p:nvSpPr>
        <p:spPr>
          <a:xfrm>
            <a:off x="311150" y="4881563"/>
            <a:ext cx="8474075" cy="1552575"/>
          </a:xfrm>
          <a:prstGeom prst="rect">
            <a:avLst/>
          </a:prstGeom>
          <a:noFill/>
          <a:ln w="28575">
            <a:noFill/>
          </a:ln>
        </p:spPr>
        <p:txBody>
          <a:bodyPr>
            <a:spAutoFit/>
          </a:bodyPr>
          <a:p>
            <a:r>
              <a:rPr lang="zh-CN" altLang="en-US" sz="2400" b="1" dirty="0">
                <a:solidFill>
                  <a:srgbClr val="CC3300"/>
                </a:solidFill>
                <a:latin typeface="Times New Roman" panose="02020603050405020304" pitchFamily="18" charset="0"/>
              </a:rPr>
              <a:t>　　</a:t>
            </a:r>
            <a:r>
              <a:rPr lang="en-US" altLang="zh-CN" sz="2400" b="1" dirty="0">
                <a:solidFill>
                  <a:srgbClr val="CC3300"/>
                </a:solidFill>
                <a:latin typeface="Times New Roman" panose="02020603050405020304" pitchFamily="18" charset="0"/>
              </a:rPr>
              <a:t>①</a:t>
            </a:r>
            <a:r>
              <a:rPr lang="zh-CN" altLang="en-US" sz="2400" b="1" dirty="0">
                <a:solidFill>
                  <a:srgbClr val="CC3300"/>
                </a:solidFill>
                <a:latin typeface="Times New Roman" panose="02020603050405020304" pitchFamily="18" charset="0"/>
              </a:rPr>
              <a:t>作隐含表，寻找相容状态对 </a:t>
            </a:r>
            <a:endParaRPr lang="zh-CN" altLang="en-US" sz="2400" dirty="0">
              <a:latin typeface="Times New Roman" panose="02020603050405020304" pitchFamily="18" charset="0"/>
            </a:endParaRPr>
          </a:p>
          <a:p>
            <a:r>
              <a:rPr lang="zh-CN" altLang="en-US" sz="2400" dirty="0">
                <a:latin typeface="Times New Roman" panose="02020603050405020304" pitchFamily="18" charset="0"/>
              </a:rPr>
              <a:t>　　利用隐含表寻找相容对的过程与化简完全确定状态表时寻找等效对的过程是相同的，仅仅是状态相容与状态等效的标准有所不同而已。</a:t>
            </a:r>
            <a:endParaRPr lang="zh-CN" altLang="en-US" dirty="0">
              <a:latin typeface="Arial" panose="020B0604020202020204" pitchFamily="34" charset="0"/>
            </a:endParaRPr>
          </a:p>
        </p:txBody>
      </p:sp>
      <p:grpSp>
        <p:nvGrpSpPr>
          <p:cNvPr id="47106" name="组合 47105"/>
          <p:cNvGrpSpPr/>
          <p:nvPr/>
        </p:nvGrpSpPr>
        <p:grpSpPr>
          <a:xfrm>
            <a:off x="920750" y="1909763"/>
            <a:ext cx="5867400" cy="2590800"/>
            <a:chOff x="576" y="1200"/>
            <a:chExt cx="3696" cy="1632"/>
          </a:xfrm>
        </p:grpSpPr>
        <p:sp>
          <p:nvSpPr>
            <p:cNvPr id="47113" name="文本框 47112"/>
            <p:cNvSpPr txBox="1"/>
            <p:nvPr/>
          </p:nvSpPr>
          <p:spPr>
            <a:xfrm>
              <a:off x="624" y="1200"/>
              <a:ext cx="3120" cy="288"/>
            </a:xfrm>
            <a:prstGeom prst="rect">
              <a:avLst/>
            </a:prstGeom>
            <a:noFill/>
            <a:ln w="28575">
              <a:noFill/>
            </a:ln>
          </p:spPr>
          <p:txBody>
            <a:bodyPr>
              <a:spAutoFit/>
            </a:bodyPr>
            <a:p>
              <a:r>
                <a:rPr lang="en-US" altLang="zh-CN" sz="2400" b="1" dirty="0">
                  <a:latin typeface="Times New Roman" panose="02020603050405020304" pitchFamily="18" charset="0"/>
                </a:rPr>
                <a:t>①</a:t>
              </a:r>
              <a:r>
                <a:rPr lang="en-US" altLang="zh-CN" sz="2400" b="1" dirty="0">
                  <a:latin typeface="Times New Roman" panose="02020603050405020304" pitchFamily="18" charset="0"/>
                  <a:ea typeface="ˎ̥"/>
                </a:rPr>
                <a:t> </a:t>
              </a:r>
              <a:r>
                <a:rPr lang="zh-CN" altLang="en-US" sz="2400" b="1" dirty="0">
                  <a:latin typeface="Times New Roman" panose="02020603050405020304" pitchFamily="18" charset="0"/>
                </a:rPr>
                <a:t>作隐含表，寻找相容状态对；</a:t>
              </a:r>
              <a:r>
                <a:rPr lang="zh-CN" altLang="en-US" sz="2400" dirty="0">
                  <a:latin typeface="Times New Roman" panose="02020603050405020304" pitchFamily="18" charset="0"/>
                </a:rPr>
                <a:t> </a:t>
              </a:r>
              <a:endParaRPr lang="zh-CN" altLang="en-US" dirty="0">
                <a:latin typeface="Arial" panose="020B0604020202020204" pitchFamily="34" charset="0"/>
              </a:endParaRPr>
            </a:p>
          </p:txBody>
        </p:sp>
        <p:sp>
          <p:nvSpPr>
            <p:cNvPr id="47112" name="文本框 47111"/>
            <p:cNvSpPr txBox="1"/>
            <p:nvPr/>
          </p:nvSpPr>
          <p:spPr>
            <a:xfrm>
              <a:off x="624" y="1632"/>
              <a:ext cx="3648" cy="288"/>
            </a:xfrm>
            <a:prstGeom prst="rect">
              <a:avLst/>
            </a:prstGeom>
            <a:noFill/>
            <a:ln w="28575">
              <a:noFill/>
            </a:ln>
          </p:spPr>
          <p:txBody>
            <a:bodyPr>
              <a:spAutoFit/>
            </a:bodyPr>
            <a:p>
              <a:pPr algn="just"/>
              <a:r>
                <a:rPr lang="en-US" altLang="zh-CN" sz="2400" b="1" dirty="0">
                  <a:latin typeface="Times New Roman" panose="02020603050405020304" pitchFamily="18" charset="0"/>
                </a:rPr>
                <a:t>②</a:t>
              </a:r>
              <a:r>
                <a:rPr lang="en-US" altLang="zh-CN" sz="2400" b="1" dirty="0">
                  <a:latin typeface="Times New Roman" panose="02020603050405020304" pitchFamily="18" charset="0"/>
                  <a:ea typeface="ˎ̥"/>
                </a:rPr>
                <a:t> </a:t>
              </a:r>
              <a:r>
                <a:rPr lang="zh-CN" altLang="en-US" sz="2400" b="1" dirty="0">
                  <a:latin typeface="Times New Roman" panose="02020603050405020304" pitchFamily="18" charset="0"/>
                </a:rPr>
                <a:t>利用状态合并图，求出最大相容类；</a:t>
              </a:r>
              <a:r>
                <a:rPr lang="zh-CN" altLang="en-US" sz="2400" dirty="0">
                  <a:latin typeface="Times New Roman" panose="02020603050405020304" pitchFamily="18" charset="0"/>
                </a:rPr>
                <a:t> </a:t>
              </a:r>
              <a:endParaRPr lang="zh-CN" altLang="en-US" dirty="0">
                <a:latin typeface="Arial" panose="020B0604020202020204" pitchFamily="34" charset="0"/>
              </a:endParaRPr>
            </a:p>
          </p:txBody>
        </p:sp>
        <p:sp>
          <p:nvSpPr>
            <p:cNvPr id="47111" name="文本框 47110"/>
            <p:cNvSpPr txBox="1"/>
            <p:nvPr/>
          </p:nvSpPr>
          <p:spPr>
            <a:xfrm>
              <a:off x="624" y="2064"/>
              <a:ext cx="3600" cy="288"/>
            </a:xfrm>
            <a:prstGeom prst="rect">
              <a:avLst/>
            </a:prstGeom>
            <a:noFill/>
            <a:ln w="28575">
              <a:noFill/>
            </a:ln>
          </p:spPr>
          <p:txBody>
            <a:bodyPr>
              <a:spAutoFit/>
            </a:bodyPr>
            <a:p>
              <a:pPr algn="just"/>
              <a:r>
                <a:rPr lang="en-US" altLang="zh-CN" sz="2400" b="1" dirty="0">
                  <a:latin typeface="Times New Roman" panose="02020603050405020304" pitchFamily="18" charset="0"/>
                </a:rPr>
                <a:t>③</a:t>
              </a:r>
              <a:r>
                <a:rPr lang="en-US" altLang="zh-CN" sz="2400" b="1" dirty="0">
                  <a:latin typeface="Times New Roman" panose="02020603050405020304" pitchFamily="18" charset="0"/>
                  <a:ea typeface="ˎ̥"/>
                </a:rPr>
                <a:t> </a:t>
              </a:r>
              <a:r>
                <a:rPr lang="zh-CN" altLang="en-US" sz="2400" b="1" dirty="0">
                  <a:latin typeface="Times New Roman" panose="02020603050405020304" pitchFamily="18" charset="0"/>
                </a:rPr>
                <a:t>利用闭覆盖表，求最小闭覆盖；</a:t>
              </a:r>
              <a:r>
                <a:rPr lang="zh-CN" altLang="en-US" sz="2400" dirty="0">
                  <a:latin typeface="Times New Roman" panose="02020603050405020304" pitchFamily="18" charset="0"/>
                </a:rPr>
                <a:t> </a:t>
              </a:r>
              <a:endParaRPr lang="zh-CN" altLang="en-US" dirty="0">
                <a:latin typeface="Arial" panose="020B0604020202020204" pitchFamily="34" charset="0"/>
              </a:endParaRPr>
            </a:p>
          </p:txBody>
        </p:sp>
        <p:sp>
          <p:nvSpPr>
            <p:cNvPr id="47110" name="文本框 47109"/>
            <p:cNvSpPr txBox="1"/>
            <p:nvPr/>
          </p:nvSpPr>
          <p:spPr>
            <a:xfrm>
              <a:off x="576" y="2544"/>
              <a:ext cx="3600" cy="288"/>
            </a:xfrm>
            <a:prstGeom prst="rect">
              <a:avLst/>
            </a:prstGeom>
            <a:noFill/>
            <a:ln w="28575">
              <a:noFill/>
            </a:ln>
          </p:spPr>
          <p:txBody>
            <a:bodyPr>
              <a:spAutoFit/>
            </a:bodyPr>
            <a:p>
              <a:pPr algn="just"/>
              <a:r>
                <a:rPr lang="en-US" altLang="zh-CN" sz="2400" b="1" dirty="0">
                  <a:latin typeface="Times New Roman" panose="02020603050405020304" pitchFamily="18" charset="0"/>
                  <a:ea typeface="ˎ̥"/>
                </a:rPr>
                <a:t> </a:t>
              </a:r>
              <a:r>
                <a:rPr lang="en-US" altLang="zh-CN" sz="2400" b="1" dirty="0">
                  <a:latin typeface="Times New Roman" panose="02020603050405020304" pitchFamily="18" charset="0"/>
                </a:rPr>
                <a:t>④</a:t>
              </a:r>
              <a:r>
                <a:rPr lang="en-US" altLang="zh-CN" sz="2400" b="1" dirty="0">
                  <a:latin typeface="Times New Roman" panose="02020603050405020304" pitchFamily="18" charset="0"/>
                  <a:ea typeface="ˎ̥"/>
                </a:rPr>
                <a:t> </a:t>
              </a:r>
              <a:r>
                <a:rPr lang="zh-CN" altLang="en-US" sz="2400" b="1" dirty="0">
                  <a:latin typeface="Times New Roman" panose="02020603050405020304" pitchFamily="18" charset="0"/>
                </a:rPr>
                <a:t>状态合并，作出最小化状态表</a:t>
              </a:r>
              <a:r>
                <a:rPr lang="zh-CN" altLang="en-US" sz="2400" b="1" dirty="0">
                  <a:latin typeface="Times New Roman" panose="02020603050405020304" pitchFamily="18" charset="0"/>
                  <a:ea typeface="ˎ̥"/>
                </a:rPr>
                <a:t> </a:t>
              </a:r>
              <a:r>
                <a:rPr lang="zh-CN" altLang="en-US" sz="2400" b="1" dirty="0">
                  <a:latin typeface="Times New Roman" panose="02020603050405020304" pitchFamily="18" charset="0"/>
                </a:rPr>
                <a:t>。</a:t>
              </a:r>
              <a:r>
                <a:rPr lang="zh-CN" altLang="en-US" sz="2400" dirty="0">
                  <a:latin typeface="Times New Roman" panose="02020603050405020304" pitchFamily="18" charset="0"/>
                </a:rPr>
                <a:t> </a:t>
              </a:r>
              <a:endParaRPr lang="zh-CN" altLang="en-US" dirty="0">
                <a:latin typeface="Arial" panose="020B0604020202020204" pitchFamily="34" charset="0"/>
              </a:endParaRPr>
            </a:p>
          </p:txBody>
        </p:sp>
        <p:sp>
          <p:nvSpPr>
            <p:cNvPr id="47109" name="直接连接符 47108"/>
            <p:cNvSpPr/>
            <p:nvPr/>
          </p:nvSpPr>
          <p:spPr>
            <a:xfrm>
              <a:off x="1728" y="1440"/>
              <a:ext cx="0" cy="192"/>
            </a:xfrm>
            <a:prstGeom prst="line">
              <a:avLst/>
            </a:prstGeom>
            <a:ln w="28575" cap="flat" cmpd="sng">
              <a:solidFill>
                <a:schemeClr val="tx1"/>
              </a:solidFill>
              <a:prstDash val="solid"/>
              <a:headEnd type="none" w="med" len="med"/>
              <a:tailEnd type="triangle" w="sm" len="lg"/>
            </a:ln>
          </p:spPr>
        </p:sp>
        <p:sp>
          <p:nvSpPr>
            <p:cNvPr id="47108" name="直接连接符 47107"/>
            <p:cNvSpPr/>
            <p:nvPr/>
          </p:nvSpPr>
          <p:spPr>
            <a:xfrm>
              <a:off x="1728" y="1872"/>
              <a:ext cx="0" cy="192"/>
            </a:xfrm>
            <a:prstGeom prst="line">
              <a:avLst/>
            </a:prstGeom>
            <a:ln w="28575" cap="flat" cmpd="sng">
              <a:solidFill>
                <a:schemeClr val="tx1"/>
              </a:solidFill>
              <a:prstDash val="solid"/>
              <a:headEnd type="none" w="med" len="med"/>
              <a:tailEnd type="triangle" w="sm" len="lg"/>
            </a:ln>
          </p:spPr>
        </p:sp>
        <p:sp>
          <p:nvSpPr>
            <p:cNvPr id="47107" name="直接连接符 47106"/>
            <p:cNvSpPr/>
            <p:nvPr/>
          </p:nvSpPr>
          <p:spPr>
            <a:xfrm>
              <a:off x="1728" y="2400"/>
              <a:ext cx="0" cy="192"/>
            </a:xfrm>
            <a:prstGeom prst="line">
              <a:avLst/>
            </a:prstGeom>
            <a:ln w="28575" cap="flat" cmpd="sng">
              <a:solidFill>
                <a:schemeClr val="tx1"/>
              </a:solidFill>
              <a:prstDash val="solid"/>
              <a:headEnd type="none" w="med" len="med"/>
              <a:tailEnd type="triangle" w="sm"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7116"/>
                                        </p:tgtEl>
                                        <p:attrNameLst>
                                          <p:attrName>style.visibility</p:attrName>
                                        </p:attrNameLst>
                                      </p:cBhvr>
                                      <p:to>
                                        <p:strVal val="visible"/>
                                      </p:to>
                                    </p:set>
                                    <p:animEffect transition="in" filter="slide(fromBottom)">
                                      <p:cBhvr>
                                        <p:cTn id="7" dur="500"/>
                                        <p:tgtEl>
                                          <p:spTgt spid="47116"/>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7115"/>
                                        </p:tgtEl>
                                        <p:attrNameLst>
                                          <p:attrName>style.visibility</p:attrName>
                                        </p:attrNameLst>
                                      </p:cBhvr>
                                      <p:to>
                                        <p:strVal val="visible"/>
                                      </p:to>
                                    </p:set>
                                    <p:animEffect transition="in" filter="slide(fromBottom)">
                                      <p:cBhvr>
                                        <p:cTn id="12" dur="500"/>
                                        <p:tgtEl>
                                          <p:spTgt spid="47115"/>
                                        </p:tgtEl>
                                      </p:cBhvr>
                                    </p:animEffect>
                                  </p:childTnLst>
                                </p:cTn>
                              </p:par>
                            </p:childTnLst>
                          </p:cTn>
                        </p:par>
                        <p:par>
                          <p:cTn id="13" fill="hold">
                            <p:stCondLst>
                              <p:cond delay="500"/>
                            </p:stCondLst>
                            <p:childTnLst>
                              <p:par>
                                <p:cTn id="14" presetID="4" presetClass="entr" presetSubtype="16" fill="hold" nodeType="afterEffect">
                                  <p:stCondLst>
                                    <p:cond delay="0"/>
                                  </p:stCondLst>
                                  <p:childTnLst>
                                    <p:set>
                                      <p:cBhvr>
                                        <p:cTn id="15" dur="1" fill="hold">
                                          <p:stCondLst>
                                            <p:cond delay="0"/>
                                          </p:stCondLst>
                                        </p:cTn>
                                        <p:tgtEl>
                                          <p:spTgt spid="47106"/>
                                        </p:tgtEl>
                                        <p:attrNameLst>
                                          <p:attrName>style.visibility</p:attrName>
                                        </p:attrNameLst>
                                      </p:cBhvr>
                                      <p:to>
                                        <p:strVal val="visible"/>
                                      </p:to>
                                    </p:set>
                                    <p:animEffect transition="in" filter="box(in)">
                                      <p:cBhvr>
                                        <p:cTn id="16" dur="500"/>
                                        <p:tgtEl>
                                          <p:spTgt spid="47106"/>
                                        </p:tgtEl>
                                      </p:cBhvr>
                                    </p:animEffect>
                                  </p:childTnLst>
                                  <p:subTnLst>
                                    <p:audio>
                                      <p:cMediaNode>
                                        <p:cTn display="0" masterRel="sameClick">
                                          <p:stCondLst>
                                            <p:cond evt="begin" delay="0">
                                              <p:tn val="14"/>
                                            </p:cond>
                                          </p:stCondLst>
                                          <p:endCondLst>
                                            <p:cond evt="onStopAudio" delay="0">
                                              <p:tgtEl>
                                                <p:sldTgt/>
                                              </p:tgtEl>
                                            </p:cond>
                                          </p:endCondLst>
                                        </p:cTn>
                                        <p:tgtEl>
                                          <p:sndTgt r:embed="rId5" name="chimes.wav"/>
                                        </p:tgtEl>
                                      </p:cMediaNode>
                                    </p:audio>
                                  </p:sub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7114"/>
                                        </p:tgtEl>
                                        <p:attrNameLst>
                                          <p:attrName>style.visibility</p:attrName>
                                        </p:attrNameLst>
                                      </p:cBhvr>
                                      <p:to>
                                        <p:strVal val="visible"/>
                                      </p:to>
                                    </p:set>
                                    <p:animEffect transition="in" filter="blinds(horizontal)">
                                      <p:cBhvr>
                                        <p:cTn id="21" dur="500"/>
                                        <p:tgtEl>
                                          <p:spTgt spid="47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6" grpId="0"/>
      <p:bldP spid="47115" grpId="0"/>
      <p:bldP spid="4711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092" name="组合 46091"/>
          <p:cNvGrpSpPr/>
          <p:nvPr/>
        </p:nvGrpSpPr>
        <p:grpSpPr>
          <a:xfrm>
            <a:off x="6350" y="6350"/>
            <a:ext cx="9132888" cy="6845300"/>
            <a:chOff x="0" y="1"/>
            <a:chExt cx="5753" cy="4312"/>
          </a:xfrm>
        </p:grpSpPr>
        <p:sp>
          <p:nvSpPr>
            <p:cNvPr id="46094" name="任意多边形 46093"/>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46093" name="任意多边形 46092"/>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46090" name="矩形 46089"/>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46089" name="图片 46088"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46088" name="图片 46087"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46087" name="图片 46086"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46085" name="矩形 46084"/>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46084" name="文本框 46083"/>
          <p:cNvSpPr txBox="1"/>
          <p:nvPr/>
        </p:nvSpPr>
        <p:spPr>
          <a:xfrm>
            <a:off x="463550" y="766763"/>
            <a:ext cx="8474075" cy="1917700"/>
          </a:xfrm>
          <a:prstGeom prst="rect">
            <a:avLst/>
          </a:prstGeom>
          <a:noFill/>
          <a:ln w="28575">
            <a:noFill/>
          </a:ln>
        </p:spPr>
        <p:txBody>
          <a:bodyPr>
            <a:spAutoFit/>
          </a:bodyPr>
          <a:p>
            <a:pPr algn="just"/>
            <a:r>
              <a:rPr lang="zh-CN" altLang="en-US" sz="2400" b="1" dirty="0">
                <a:solidFill>
                  <a:srgbClr val="CC3300"/>
                </a:solidFill>
                <a:latin typeface="Times New Roman" panose="02020603050405020304" pitchFamily="18" charset="0"/>
              </a:rPr>
              <a:t>　　</a:t>
            </a:r>
            <a:r>
              <a:rPr lang="en-US" altLang="zh-CN" sz="2400" b="1" dirty="0">
                <a:solidFill>
                  <a:srgbClr val="CC3300"/>
                </a:solidFill>
                <a:latin typeface="Times New Roman" panose="02020603050405020304" pitchFamily="18" charset="0"/>
              </a:rPr>
              <a:t>②</a:t>
            </a:r>
            <a:r>
              <a:rPr lang="zh-CN" altLang="en-US" sz="2400" b="1" dirty="0">
                <a:solidFill>
                  <a:srgbClr val="CC3300"/>
                </a:solidFill>
                <a:latin typeface="Times New Roman" panose="02020603050405020304" pitchFamily="18" charset="0"/>
              </a:rPr>
              <a:t>利用状态合并图，求出最大相容类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b="1" dirty="0">
                <a:solidFill>
                  <a:schemeClr val="tx2"/>
                </a:solidFill>
                <a:latin typeface="Times New Roman" panose="02020603050405020304" pitchFamily="18" charset="0"/>
              </a:rPr>
              <a:t>状态合并图：</a:t>
            </a:r>
            <a:r>
              <a:rPr lang="zh-CN" altLang="en-US" sz="2400" dirty="0">
                <a:latin typeface="Times New Roman" panose="02020603050405020304" pitchFamily="18" charset="0"/>
              </a:rPr>
              <a:t>是求最大相容类工具。它将状态表的所有状态以</a:t>
            </a:r>
            <a:r>
              <a:rPr lang="zh-CN" altLang="en-US" sz="2400" dirty="0">
                <a:latin typeface="Times New Roman" panose="02020603050405020304" pitchFamily="18" charset="0"/>
                <a:ea typeface="ˎ̥"/>
              </a:rPr>
              <a:t>“</a:t>
            </a:r>
            <a:r>
              <a:rPr lang="zh-CN" altLang="en-US" sz="2400" dirty="0">
                <a:latin typeface="Times New Roman" panose="02020603050405020304" pitchFamily="18" charset="0"/>
              </a:rPr>
              <a:t>点</a:t>
            </a:r>
            <a:r>
              <a:rPr lang="zh-CN" altLang="en-US" sz="2400" dirty="0">
                <a:latin typeface="Times New Roman" panose="02020603050405020304" pitchFamily="18" charset="0"/>
                <a:ea typeface="ˎ̥"/>
              </a:rPr>
              <a:t>”</a:t>
            </a:r>
            <a:r>
              <a:rPr lang="zh-CN" altLang="en-US" sz="2400" dirty="0">
                <a:latin typeface="Times New Roman" panose="02020603050405020304" pitchFamily="18" charset="0"/>
              </a:rPr>
              <a:t>的形式均匀地绘在圆周上，然后把所有相容对用线段连接起来。若某些顶点任意两点之间都有连线，则这些顶点状态的集合构成一个最大相容类。</a:t>
            </a:r>
            <a:endParaRPr lang="zh-CN" altLang="en-US" dirty="0">
              <a:latin typeface="Arial" panose="020B0604020202020204" pitchFamily="34" charset="0"/>
            </a:endParaRPr>
          </a:p>
        </p:txBody>
      </p:sp>
      <p:sp>
        <p:nvSpPr>
          <p:cNvPr id="46083" name="文本框 46082"/>
          <p:cNvSpPr txBox="1"/>
          <p:nvPr/>
        </p:nvSpPr>
        <p:spPr>
          <a:xfrm>
            <a:off x="463550" y="3281363"/>
            <a:ext cx="8474075" cy="822325"/>
          </a:xfrm>
          <a:prstGeom prst="rect">
            <a:avLst/>
          </a:prstGeom>
          <a:noFill/>
          <a:ln w="28575">
            <a:noFill/>
          </a:ln>
        </p:spPr>
        <p:txBody>
          <a:bodyPr>
            <a:spAutoFit/>
          </a:bodyPr>
          <a:p>
            <a:pPr algn="just"/>
            <a:r>
              <a:rPr lang="zh-CN" altLang="en-US" sz="2400" dirty="0">
                <a:latin typeface="Times New Roman" panose="02020603050405020304" pitchFamily="18" charset="0"/>
              </a:rPr>
              <a:t>　　图（</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b</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c</a:t>
            </a:r>
            <a:r>
              <a:rPr lang="zh-CN" altLang="en-US" sz="2400" dirty="0">
                <a:latin typeface="Times New Roman" panose="02020603050405020304" pitchFamily="18" charset="0"/>
              </a:rPr>
              <a:t>）分别表示包含</a:t>
            </a:r>
            <a:r>
              <a:rPr lang="en-US" altLang="zh-CN" sz="2400">
                <a:latin typeface="Times New Roman" panose="02020603050405020304" pitchFamily="18" charset="0"/>
                <a:ea typeface="ˎ̥"/>
              </a:rPr>
              <a:t>3</a:t>
            </a:r>
            <a:r>
              <a:rPr lang="zh-CN" altLang="en-US" sz="2400" dirty="0">
                <a:latin typeface="Times New Roman" panose="02020603050405020304" pitchFamily="18" charset="0"/>
              </a:rPr>
              <a:t>个、</a:t>
            </a:r>
            <a:r>
              <a:rPr lang="en-US" altLang="zh-CN" sz="2400">
                <a:latin typeface="Times New Roman" panose="02020603050405020304" pitchFamily="18" charset="0"/>
                <a:ea typeface="ˎ̥"/>
              </a:rPr>
              <a:t>4</a:t>
            </a:r>
            <a:r>
              <a:rPr lang="zh-CN" altLang="en-US" sz="2400" dirty="0">
                <a:latin typeface="Times New Roman" panose="02020603050405020304" pitchFamily="18" charset="0"/>
              </a:rPr>
              <a:t>个和</a:t>
            </a:r>
            <a:r>
              <a:rPr lang="en-US" altLang="zh-CN" sz="2400">
                <a:latin typeface="Times New Roman" panose="02020603050405020304" pitchFamily="18" charset="0"/>
                <a:ea typeface="ˎ̥"/>
              </a:rPr>
              <a:t>5</a:t>
            </a:r>
            <a:r>
              <a:rPr lang="zh-CN" altLang="en-US" sz="2400" dirty="0">
                <a:latin typeface="Times New Roman" panose="02020603050405020304" pitchFamily="18" charset="0"/>
              </a:rPr>
              <a:t>个状态的最大相容类状态合并图。</a:t>
            </a:r>
            <a:endParaRPr lang="zh-CN" altLang="en-US" dirty="0">
              <a:latin typeface="Arial" panose="020B0604020202020204" pitchFamily="34" charset="0"/>
            </a:endParaRPr>
          </a:p>
        </p:txBody>
      </p:sp>
      <p:pic>
        <p:nvPicPr>
          <p:cNvPr id="46082" name="图片 46081" descr="TU5-25"/>
          <p:cNvPicPr>
            <a:picLocks noChangeAspect="1"/>
          </p:cNvPicPr>
          <p:nvPr/>
        </p:nvPicPr>
        <p:blipFill>
          <a:blip r:embed="rId4"/>
          <a:stretch>
            <a:fillRect/>
          </a:stretch>
        </p:blipFill>
        <p:spPr>
          <a:xfrm>
            <a:off x="1225550" y="4271963"/>
            <a:ext cx="5895975" cy="2159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barn(outHorizontal)">
                                      <p:cBhvr>
                                        <p:cTn id="7" dur="500"/>
                                        <p:tgtEl>
                                          <p:spTgt spid="46084"/>
                                        </p:tgtEl>
                                      </p:cBhvr>
                                    </p:animEffec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6083"/>
                                        </p:tgtEl>
                                        <p:attrNameLst>
                                          <p:attrName>style.visibility</p:attrName>
                                        </p:attrNameLst>
                                      </p:cBhvr>
                                      <p:to>
                                        <p:strVal val="visible"/>
                                      </p:to>
                                    </p:set>
                                    <p:animEffect transition="in" filter="barn(inVertical)">
                                      <p:cBhvr>
                                        <p:cTn id="12" dur="500"/>
                                        <p:tgtEl>
                                          <p:spTgt spid="46083"/>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46082"/>
                                        </p:tgtEl>
                                        <p:attrNameLst>
                                          <p:attrName>style.visibility</p:attrName>
                                        </p:attrNameLst>
                                      </p:cBhvr>
                                      <p:to>
                                        <p:strVal val="visible"/>
                                      </p:to>
                                    </p:set>
                                    <p:anim calcmode="lin" valueType="num">
                                      <p:cBhvr additive="base">
                                        <p:cTn id="16" dur="500" fill="hold"/>
                                        <p:tgtEl>
                                          <p:spTgt spid="46082"/>
                                        </p:tgtEl>
                                        <p:attrNameLst>
                                          <p:attrName>ppt_x</p:attrName>
                                        </p:attrNameLst>
                                      </p:cBhvr>
                                      <p:tavLst>
                                        <p:tav tm="0">
                                          <p:val>
                                            <p:strVal val="#ppt_x"/>
                                          </p:val>
                                        </p:tav>
                                        <p:tav tm="100000">
                                          <p:val>
                                            <p:strVal val="#ppt_x"/>
                                          </p:val>
                                        </p:tav>
                                      </p:tavLst>
                                    </p:anim>
                                    <p:anim calcmode="lin" valueType="num">
                                      <p:cBhvr additive="base">
                                        <p:cTn id="17" dur="500" fill="hold"/>
                                        <p:tgtEl>
                                          <p:spTgt spid="4608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4608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5068" name="组合 45067"/>
          <p:cNvGrpSpPr/>
          <p:nvPr/>
        </p:nvGrpSpPr>
        <p:grpSpPr>
          <a:xfrm>
            <a:off x="0" y="6350"/>
            <a:ext cx="9132888" cy="6845300"/>
            <a:chOff x="0" y="1"/>
            <a:chExt cx="5753" cy="4312"/>
          </a:xfrm>
        </p:grpSpPr>
        <p:sp>
          <p:nvSpPr>
            <p:cNvPr id="45070" name="任意多边形 45069"/>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45069" name="任意多边形 45068"/>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45066" name="矩形 45065"/>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45065" name="图片 45064"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45064" name="图片 45063"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45063" name="图片 45062" descr="arrow35">
            <a:hlinkClick r:id="" action="ppaction://hlinkshowjump?jump=nextslide"/>
          </p:cNvPr>
          <p:cNvPicPr>
            <a:picLocks noChangeAspect="1"/>
          </p:cNvPicPr>
          <p:nvPr/>
        </p:nvPicPr>
        <p:blipFill>
          <a:blip r:embed="rId3"/>
          <a:stretch>
            <a:fillRect/>
          </a:stretch>
        </p:blipFill>
        <p:spPr>
          <a:xfrm>
            <a:off x="8401050" y="6310313"/>
            <a:ext cx="514350" cy="354012"/>
          </a:xfrm>
          <a:prstGeom prst="rect">
            <a:avLst/>
          </a:prstGeom>
          <a:noFill/>
          <a:ln w="9525">
            <a:noFill/>
          </a:ln>
        </p:spPr>
      </p:pic>
      <p:sp>
        <p:nvSpPr>
          <p:cNvPr id="45061" name="矩形 45060"/>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45060" name="文本框 45059"/>
          <p:cNvSpPr txBox="1"/>
          <p:nvPr/>
        </p:nvSpPr>
        <p:spPr>
          <a:xfrm>
            <a:off x="457200" y="766763"/>
            <a:ext cx="8686800" cy="3743325"/>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en-US" altLang="zh-CN" sz="2400" b="1" dirty="0">
                <a:latin typeface="Times New Roman" panose="02020603050405020304" pitchFamily="18" charset="0"/>
              </a:rPr>
              <a:t>③</a:t>
            </a:r>
            <a:r>
              <a:rPr lang="zh-CN" altLang="en-US" sz="2400" b="1" dirty="0">
                <a:latin typeface="Times New Roman" panose="02020603050405020304" pitchFamily="18" charset="0"/>
              </a:rPr>
              <a:t>利用闭覆盖表，求最小闭覆盖 </a:t>
            </a:r>
            <a:endParaRPr lang="zh-CN" altLang="en-US" sz="2400" dirty="0">
              <a:latin typeface="Times New Roman" panose="02020603050405020304" pitchFamily="18" charset="0"/>
              <a:ea typeface="ˎ̥"/>
            </a:endParaRPr>
          </a:p>
          <a:p>
            <a:pPr algn="just"/>
            <a:r>
              <a:rPr lang="zh-CN" altLang="en-US" sz="2400" b="1" dirty="0">
                <a:solidFill>
                  <a:srgbClr val="CC3300"/>
                </a:solidFill>
                <a:latin typeface="Times New Roman" panose="02020603050405020304" pitchFamily="18" charset="0"/>
              </a:rPr>
              <a:t>　　最小闭覆盖</a:t>
            </a:r>
            <a:r>
              <a:rPr lang="en-US" altLang="zh-CN" sz="2400">
                <a:solidFill>
                  <a:srgbClr val="CC3300"/>
                </a:solidFill>
                <a:latin typeface="Times New Roman" panose="02020603050405020304" pitchFamily="18" charset="0"/>
                <a:ea typeface="ˎ̥"/>
              </a:rPr>
              <a:t>-----</a:t>
            </a:r>
            <a:r>
              <a:rPr lang="zh-CN" altLang="en-US" sz="2400" dirty="0">
                <a:latin typeface="Times New Roman" panose="02020603050405020304" pitchFamily="18" charset="0"/>
              </a:rPr>
              <a:t>是从最大相容类</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或相容类</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中选出一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个相容类的集合，该相容类集合满足以下</a:t>
            </a:r>
            <a:r>
              <a:rPr lang="en-US" altLang="zh-CN" sz="2400">
                <a:latin typeface="Times New Roman" panose="02020603050405020304" pitchFamily="18" charset="0"/>
                <a:ea typeface="ˎ̥"/>
              </a:rPr>
              <a:t>3</a:t>
            </a:r>
            <a:r>
              <a:rPr lang="zh-CN" altLang="en-US" sz="2400" dirty="0">
                <a:latin typeface="Times New Roman" panose="02020603050405020304" pitchFamily="18" charset="0"/>
              </a:rPr>
              <a:t>个条件：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solidFill>
                  <a:srgbClr val="CC3300"/>
                </a:solidFill>
                <a:latin typeface="Times New Roman" panose="02020603050405020304" pitchFamily="18" charset="0"/>
              </a:rPr>
              <a:t>　　</a:t>
            </a:r>
            <a:r>
              <a:rPr lang="en-US" altLang="zh-CN" sz="2400">
                <a:solidFill>
                  <a:srgbClr val="CC3300"/>
                </a:solidFill>
                <a:latin typeface="Times New Roman" panose="02020603050405020304" pitchFamily="18" charset="0"/>
                <a:ea typeface="ˎ̥"/>
              </a:rPr>
              <a:t>a. </a:t>
            </a:r>
            <a:r>
              <a:rPr lang="zh-CN" altLang="en-US" sz="2400" dirty="0">
                <a:solidFill>
                  <a:srgbClr val="CC3300"/>
                </a:solidFill>
                <a:latin typeface="Times New Roman" panose="02020603050405020304" pitchFamily="18" charset="0"/>
              </a:rPr>
              <a:t>覆盖</a:t>
            </a:r>
            <a:r>
              <a:rPr lang="en-US" altLang="zh-CN" sz="2400">
                <a:solidFill>
                  <a:srgbClr val="CC3300"/>
                </a:solidFill>
                <a:latin typeface="Times New Roman" panose="02020603050405020304" pitchFamily="18" charset="0"/>
                <a:ea typeface="ˎ̥"/>
              </a:rPr>
              <a:t>---</a:t>
            </a:r>
            <a:r>
              <a:rPr lang="zh-CN" altLang="en-US" sz="2400" dirty="0">
                <a:latin typeface="Times New Roman" panose="02020603050405020304" pitchFamily="18" charset="0"/>
              </a:rPr>
              <a:t>即所选相容类集合应包含原始状态表的全部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状态。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en-US" altLang="zh-CN" sz="2400">
                <a:solidFill>
                  <a:srgbClr val="CC3300"/>
                </a:solidFill>
                <a:latin typeface="Times New Roman" panose="02020603050405020304" pitchFamily="18" charset="0"/>
                <a:ea typeface="ˎ̥"/>
              </a:rPr>
              <a:t>b.  </a:t>
            </a:r>
            <a:r>
              <a:rPr lang="zh-CN" altLang="en-US" sz="2400" dirty="0">
                <a:solidFill>
                  <a:srgbClr val="CC3300"/>
                </a:solidFill>
                <a:latin typeface="Times New Roman" panose="02020603050405020304" pitchFamily="18" charset="0"/>
              </a:rPr>
              <a:t>最小</a:t>
            </a:r>
            <a:r>
              <a:rPr lang="en-US" altLang="zh-CN" sz="2400">
                <a:solidFill>
                  <a:srgbClr val="CC3300"/>
                </a:solidFill>
                <a:latin typeface="Times New Roman" panose="02020603050405020304" pitchFamily="18" charset="0"/>
                <a:ea typeface="ˎ̥"/>
              </a:rPr>
              <a:t>--</a:t>
            </a:r>
            <a:r>
              <a:rPr lang="en-US" altLang="zh-CN" sz="2400">
                <a:solidFill>
                  <a:schemeClr val="accent1"/>
                </a:solidFill>
                <a:latin typeface="Times New Roman" panose="02020603050405020304" pitchFamily="18" charset="0"/>
                <a:ea typeface="ˎ̥"/>
              </a:rPr>
              <a:t>-</a:t>
            </a:r>
            <a:r>
              <a:rPr lang="zh-CN" altLang="en-US" sz="2400" dirty="0">
                <a:latin typeface="Times New Roman" panose="02020603050405020304" pitchFamily="18" charset="0"/>
              </a:rPr>
              <a:t>即所选相容类集合中相容类个数应最少。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en-US" altLang="zh-CN" sz="2400">
                <a:solidFill>
                  <a:srgbClr val="CC3300"/>
                </a:solidFill>
                <a:latin typeface="Times New Roman" panose="02020603050405020304" pitchFamily="18" charset="0"/>
                <a:ea typeface="ˎ̥"/>
              </a:rPr>
              <a:t>c. </a:t>
            </a:r>
            <a:r>
              <a:rPr lang="zh-CN" altLang="en-US" sz="2400" dirty="0">
                <a:solidFill>
                  <a:srgbClr val="CC3300"/>
                </a:solidFill>
                <a:latin typeface="Times New Roman" panose="02020603050405020304" pitchFamily="18" charset="0"/>
              </a:rPr>
              <a:t>闭合</a:t>
            </a:r>
            <a:r>
              <a:rPr lang="en-US" altLang="zh-CN" sz="2400">
                <a:solidFill>
                  <a:srgbClr val="CC3300"/>
                </a:solidFill>
                <a:latin typeface="Times New Roman" panose="02020603050405020304" pitchFamily="18" charset="0"/>
                <a:ea typeface="ˎ̥"/>
              </a:rPr>
              <a:t>---</a:t>
            </a:r>
            <a:r>
              <a:rPr lang="zh-CN" altLang="en-US" sz="2400" dirty="0">
                <a:latin typeface="Times New Roman" panose="02020603050405020304" pitchFamily="18" charset="0"/>
              </a:rPr>
              <a:t>即所选相容类集合中的任一相容类，在原始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状态表中任一输入条件下产生的次态组合应该属于该集合中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的某一个相容类。</a:t>
            </a:r>
            <a:endParaRPr lang="zh-CN" altLang="en-US" dirty="0">
              <a:latin typeface="Arial" panose="020B0604020202020204" pitchFamily="34" charset="0"/>
            </a:endParaRPr>
          </a:p>
        </p:txBody>
      </p:sp>
      <p:sp>
        <p:nvSpPr>
          <p:cNvPr id="45059" name="文本框 45058"/>
          <p:cNvSpPr txBox="1"/>
          <p:nvPr/>
        </p:nvSpPr>
        <p:spPr>
          <a:xfrm>
            <a:off x="914400" y="5546725"/>
            <a:ext cx="7231063" cy="457200"/>
          </a:xfrm>
          <a:prstGeom prst="rect">
            <a:avLst/>
          </a:prstGeom>
          <a:noFill/>
          <a:ln w="28575">
            <a:noFill/>
          </a:ln>
        </p:spPr>
        <p:txBody>
          <a:bodyPr wrap="none" anchor="t">
            <a:spAutoFit/>
          </a:bodyPr>
          <a:p>
            <a:r>
              <a:rPr lang="zh-CN" altLang="en-US" sz="2400" b="1" dirty="0">
                <a:solidFill>
                  <a:srgbClr val="FF3300"/>
                </a:solidFill>
                <a:latin typeface="Times New Roman" panose="02020603050405020304" pitchFamily="18" charset="0"/>
              </a:rPr>
              <a:t>（思考：为什么要满足覆盖？为什么要满足闭合？）</a:t>
            </a:r>
            <a:endParaRPr lang="zh-CN" altLang="en-US" dirty="0">
              <a:latin typeface="Arial" panose="020B0604020202020204" pitchFamily="34" charset="0"/>
            </a:endParaRPr>
          </a:p>
        </p:txBody>
      </p:sp>
      <p:sp>
        <p:nvSpPr>
          <p:cNvPr id="45058" name="文本框 45057"/>
          <p:cNvSpPr txBox="1"/>
          <p:nvPr/>
        </p:nvSpPr>
        <p:spPr>
          <a:xfrm>
            <a:off x="990600" y="4729163"/>
            <a:ext cx="7924800" cy="858837"/>
          </a:xfrm>
          <a:prstGeom prst="rect">
            <a:avLst/>
          </a:prstGeom>
          <a:noFill/>
          <a:ln w="28575">
            <a:noFill/>
          </a:ln>
        </p:spPr>
        <p:txBody>
          <a:bodyPr>
            <a:spAutoFit/>
          </a:bodyPr>
          <a:p>
            <a:pPr>
              <a:spcBef>
                <a:spcPct val="50000"/>
              </a:spcBef>
            </a:pPr>
            <a:r>
              <a:rPr lang="zh-CN" altLang="en-US" sz="2400" dirty="0">
                <a:latin typeface="Times New Roman" panose="02020603050405020304" pitchFamily="18" charset="0"/>
              </a:rPr>
              <a:t>化简不完全确定状态表的关键，就是寻找一个最小闭覆 </a:t>
            </a:r>
            <a:endParaRPr lang="zh-CN" altLang="en-US" sz="2400" dirty="0">
              <a:latin typeface="Times New Roman" panose="02020603050405020304" pitchFamily="18" charset="0"/>
              <a:ea typeface="ˎ̥"/>
            </a:endParaRPr>
          </a:p>
          <a:p>
            <a:pPr>
              <a:lnSpc>
                <a:spcPct val="60000"/>
              </a:lnSpc>
              <a:spcBef>
                <a:spcPct val="50000"/>
              </a:spcBef>
            </a:pPr>
            <a:r>
              <a:rPr lang="zh-CN" altLang="en-US" sz="2400" dirty="0">
                <a:latin typeface="Times New Roman" panose="02020603050405020304" pitchFamily="18" charset="0"/>
              </a:rPr>
              <a:t>盖。</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 calcmode="lin" valueType="num">
                                      <p:cBhvr additive="base">
                                        <p:cTn id="7" dur="500" fill="hold"/>
                                        <p:tgtEl>
                                          <p:spTgt spid="45060"/>
                                        </p:tgtEl>
                                        <p:attrNameLst>
                                          <p:attrName>ppt_x</p:attrName>
                                        </p:attrNameLst>
                                      </p:cBhvr>
                                      <p:tavLst>
                                        <p:tav tm="0">
                                          <p:val>
                                            <p:strVal val="#ppt_x"/>
                                          </p:val>
                                        </p:tav>
                                        <p:tav tm="100000">
                                          <p:val>
                                            <p:strVal val="#ppt_x"/>
                                          </p:val>
                                        </p:tav>
                                      </p:tavLst>
                                    </p:anim>
                                    <p:anim calcmode="lin" valueType="num">
                                      <p:cBhvr additive="base">
                                        <p:cTn id="8" dur="500" fill="hold"/>
                                        <p:tgtEl>
                                          <p:spTgt spid="4506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5058"/>
                                        </p:tgtEl>
                                        <p:attrNameLst>
                                          <p:attrName>style.visibility</p:attrName>
                                        </p:attrNameLst>
                                      </p:cBhvr>
                                      <p:to>
                                        <p:strVal val="visible"/>
                                      </p:to>
                                    </p:set>
                                    <p:anim calcmode="lin" valueType="num">
                                      <p:cBhvr additive="base">
                                        <p:cTn id="12" dur="500" fill="hold"/>
                                        <p:tgtEl>
                                          <p:spTgt spid="45058"/>
                                        </p:tgtEl>
                                        <p:attrNameLst>
                                          <p:attrName>ppt_x</p:attrName>
                                        </p:attrNameLst>
                                      </p:cBhvr>
                                      <p:tavLst>
                                        <p:tav tm="0">
                                          <p:val>
                                            <p:strVal val="#ppt_x"/>
                                          </p:val>
                                        </p:tav>
                                        <p:tav tm="100000">
                                          <p:val>
                                            <p:strVal val="#ppt_x"/>
                                          </p:val>
                                        </p:tav>
                                      </p:tavLst>
                                    </p:anim>
                                    <p:anim calcmode="lin" valueType="num">
                                      <p:cBhvr additive="base">
                                        <p:cTn id="13" dur="500" fill="hold"/>
                                        <p:tgtEl>
                                          <p:spTgt spid="4505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5059"/>
                                        </p:tgtEl>
                                        <p:attrNameLst>
                                          <p:attrName>style.visibility</p:attrName>
                                        </p:attrNameLst>
                                      </p:cBhvr>
                                      <p:to>
                                        <p:strVal val="visible"/>
                                      </p:to>
                                    </p:set>
                                    <p:anim calcmode="lin" valueType="num">
                                      <p:cBhvr additive="base">
                                        <p:cTn id="17" dur="500" fill="hold"/>
                                        <p:tgtEl>
                                          <p:spTgt spid="45059"/>
                                        </p:tgtEl>
                                        <p:attrNameLst>
                                          <p:attrName>ppt_x</p:attrName>
                                        </p:attrNameLst>
                                      </p:cBhvr>
                                      <p:tavLst>
                                        <p:tav tm="0">
                                          <p:val>
                                            <p:strVal val="1+#ppt_w/2"/>
                                          </p:val>
                                        </p:tav>
                                        <p:tav tm="100000">
                                          <p:val>
                                            <p:strVal val="#ppt_x"/>
                                          </p:val>
                                        </p:tav>
                                      </p:tavLst>
                                    </p:anim>
                                    <p:anim calcmode="lin" valueType="num">
                                      <p:cBhvr additive="base">
                                        <p:cTn id="18" dur="500" fill="hold"/>
                                        <p:tgtEl>
                                          <p:spTgt spid="450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59" grpId="0"/>
      <p:bldP spid="4505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043" name="组合 44042"/>
          <p:cNvGrpSpPr/>
          <p:nvPr/>
        </p:nvGrpSpPr>
        <p:grpSpPr>
          <a:xfrm>
            <a:off x="6350" y="6350"/>
            <a:ext cx="9132888" cy="6845300"/>
            <a:chOff x="0" y="1"/>
            <a:chExt cx="5753" cy="4312"/>
          </a:xfrm>
        </p:grpSpPr>
        <p:sp>
          <p:nvSpPr>
            <p:cNvPr id="44045" name="任意多边形 44044"/>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44044" name="任意多边形 44043"/>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44041" name="矩形 44040"/>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44040" name="图片 44039"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44039" name="图片 44038"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44038" name="图片 44037"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44036" name="矩形 44035"/>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44035" name="文本框 44034"/>
          <p:cNvSpPr txBox="1"/>
          <p:nvPr/>
        </p:nvSpPr>
        <p:spPr>
          <a:xfrm>
            <a:off x="447675" y="1014413"/>
            <a:ext cx="8474075" cy="2282825"/>
          </a:xfrm>
          <a:prstGeom prst="rect">
            <a:avLst/>
          </a:prstGeom>
          <a:noFill/>
          <a:ln w="28575">
            <a:noFill/>
          </a:ln>
        </p:spPr>
        <p:txBody>
          <a:bodyPr>
            <a:spAutoFit/>
          </a:bodyPr>
          <a:p>
            <a:r>
              <a:rPr lang="zh-CN" altLang="en-US" sz="2400" dirty="0">
                <a:solidFill>
                  <a:srgbClr val="000099"/>
                </a:solidFill>
                <a:latin typeface="Times New Roman" panose="02020603050405020304" pitchFamily="18" charset="0"/>
              </a:rPr>
              <a:t>　　</a:t>
            </a:r>
            <a:r>
              <a:rPr lang="zh-CN" altLang="en-US" sz="2400" b="1" dirty="0">
                <a:solidFill>
                  <a:srgbClr val="000099"/>
                </a:solidFill>
                <a:latin typeface="Times New Roman" panose="02020603050405020304" pitchFamily="18" charset="0"/>
              </a:rPr>
              <a:t>闭覆盖表：</a:t>
            </a:r>
            <a:r>
              <a:rPr lang="zh-CN" altLang="en-US" sz="2400" dirty="0">
                <a:latin typeface="Times New Roman" panose="02020603050405020304" pitchFamily="18" charset="0"/>
              </a:rPr>
              <a:t>闭覆盖表反映相容类集合对状态的覆盖情况和相容类的闭合关系。 　　表的左边自上而下列出所选相容类，表的中间覆盖部分列出各相容类对原始状态表中状态的覆盖情况，表的右边闭合部分列出各相容类在一位输入各种取值组合下的次态组合。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　</a:t>
            </a:r>
            <a:r>
              <a:rPr lang="zh-CN" altLang="en-US" sz="2400" b="1" dirty="0">
                <a:solidFill>
                  <a:srgbClr val="CC3300"/>
                </a:solidFill>
                <a:latin typeface="Times New Roman" panose="02020603050405020304" pitchFamily="18" charset="0"/>
              </a:rPr>
              <a:t>注意：</a:t>
            </a:r>
            <a:r>
              <a:rPr lang="zh-CN" altLang="en-US" sz="2400" dirty="0">
                <a:latin typeface="Times New Roman" panose="02020603050405020304" pitchFamily="18" charset="0"/>
              </a:rPr>
              <a:t>这里所说的相容类包括最大相容类和它们的子集。</a:t>
            </a:r>
            <a:endParaRPr lang="zh-CN" altLang="en-US" dirty="0">
              <a:latin typeface="Arial" panose="020B0604020202020204" pitchFamily="34" charset="0"/>
            </a:endParaRPr>
          </a:p>
        </p:txBody>
      </p:sp>
      <p:sp>
        <p:nvSpPr>
          <p:cNvPr id="44034" name="文本框 44033"/>
          <p:cNvSpPr txBox="1"/>
          <p:nvPr/>
        </p:nvSpPr>
        <p:spPr>
          <a:xfrm>
            <a:off x="447675" y="3938588"/>
            <a:ext cx="8474075" cy="1552575"/>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en-US" altLang="zh-CN" sz="2400" b="1" dirty="0">
                <a:solidFill>
                  <a:srgbClr val="000099"/>
                </a:solidFill>
                <a:latin typeface="Times New Roman" panose="02020603050405020304" pitchFamily="18" charset="0"/>
              </a:rPr>
              <a:t>④</a:t>
            </a:r>
            <a:r>
              <a:rPr lang="zh-CN" altLang="en-US" sz="2400" b="1" dirty="0">
                <a:solidFill>
                  <a:srgbClr val="000099"/>
                </a:solidFill>
                <a:latin typeface="Times New Roman" panose="02020603050405020304" pitchFamily="18" charset="0"/>
              </a:rPr>
              <a:t>状态合并，作出最小化状态表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将最小闭覆盖中的每个相容类用一个新的状态符号表示，再将其代入原始状态表中，即可得到与原始状态表功能相同的最小化状态表。</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randombar(horizontal)">
                                      <p:cBhvr>
                                        <p:cTn id="7" dur="500"/>
                                        <p:tgtEl>
                                          <p:spTgt spid="44035"/>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4034"/>
                                        </p:tgtEl>
                                        <p:attrNameLst>
                                          <p:attrName>style.visibility</p:attrName>
                                        </p:attrNameLst>
                                      </p:cBhvr>
                                      <p:to>
                                        <p:strVal val="visible"/>
                                      </p:to>
                                    </p:set>
                                    <p:animEffect transition="in" filter="strips(downRight)">
                                      <p:cBhvr>
                                        <p:cTn id="12"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3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3052" name="组合 43051"/>
          <p:cNvGrpSpPr/>
          <p:nvPr/>
        </p:nvGrpSpPr>
        <p:grpSpPr>
          <a:xfrm>
            <a:off x="6350" y="6350"/>
            <a:ext cx="9132888" cy="6845300"/>
            <a:chOff x="0" y="1"/>
            <a:chExt cx="5753" cy="4312"/>
          </a:xfrm>
        </p:grpSpPr>
        <p:sp>
          <p:nvSpPr>
            <p:cNvPr id="43054" name="任意多边形 43053"/>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43053" name="任意多边形 43052"/>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43050" name="矩形 43049"/>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43049" name="图片 43048"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43048" name="图片 43047"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43047" name="图片 43046"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43045" name="矩形 43044"/>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43044" name="文本框 43043"/>
          <p:cNvSpPr txBox="1"/>
          <p:nvPr/>
        </p:nvSpPr>
        <p:spPr>
          <a:xfrm>
            <a:off x="920750" y="766763"/>
            <a:ext cx="2546350" cy="457200"/>
          </a:xfrm>
          <a:prstGeom prst="rect">
            <a:avLst/>
          </a:prstGeom>
          <a:noFill/>
          <a:ln w="28575">
            <a:noFill/>
          </a:ln>
        </p:spPr>
        <p:txBody>
          <a:bodyPr>
            <a:spAutoFit/>
          </a:bodyPr>
          <a:p>
            <a:r>
              <a:rPr lang="en-US" altLang="zh-CN" sz="2400" b="1">
                <a:solidFill>
                  <a:schemeClr val="tx2"/>
                </a:solidFill>
                <a:latin typeface="Times New Roman" panose="02020603050405020304" pitchFamily="18" charset="0"/>
                <a:ea typeface="ˎ̥"/>
              </a:rPr>
              <a:t>(2)</a:t>
            </a:r>
            <a:r>
              <a:rPr lang="zh-CN" altLang="en-US" sz="2400" b="1" dirty="0">
                <a:solidFill>
                  <a:schemeClr val="tx2"/>
                </a:solidFill>
                <a:latin typeface="Times New Roman" panose="02020603050405020304" pitchFamily="18" charset="0"/>
              </a:rPr>
              <a:t>化简举例</a:t>
            </a:r>
            <a:r>
              <a:rPr lang="zh-CN" altLang="en-US" sz="2400" dirty="0">
                <a:solidFill>
                  <a:schemeClr val="tx2"/>
                </a:solidFill>
                <a:latin typeface="Times New Roman" panose="02020603050405020304" pitchFamily="18" charset="0"/>
                <a:ea typeface="ˎ̥"/>
              </a:rPr>
              <a:t> </a:t>
            </a:r>
            <a:endParaRPr lang="zh-CN" altLang="en-US" dirty="0">
              <a:latin typeface="Arial" panose="020B0604020202020204" pitchFamily="34" charset="0"/>
            </a:endParaRPr>
          </a:p>
        </p:txBody>
      </p:sp>
      <p:sp>
        <p:nvSpPr>
          <p:cNvPr id="43043" name="文本框 43042"/>
          <p:cNvSpPr txBox="1"/>
          <p:nvPr/>
        </p:nvSpPr>
        <p:spPr>
          <a:xfrm>
            <a:off x="311150" y="5719763"/>
            <a:ext cx="8229600" cy="822325"/>
          </a:xfrm>
          <a:prstGeom prst="rect">
            <a:avLst/>
          </a:prstGeom>
          <a:noFill/>
          <a:ln w="28575">
            <a:noFill/>
          </a:ln>
        </p:spPr>
        <p:txBody>
          <a:bodyPr>
            <a:spAutoFit/>
          </a:bodyPr>
          <a:p>
            <a:r>
              <a:rPr lang="zh-CN" altLang="en-US" sz="2400" dirty="0">
                <a:solidFill>
                  <a:srgbClr val="CC3300"/>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解　</a:t>
            </a:r>
            <a:r>
              <a:rPr lang="zh-CN" altLang="en-US" sz="2400" dirty="0">
                <a:latin typeface="Times New Roman" panose="02020603050405020304" pitchFamily="18" charset="0"/>
              </a:rPr>
              <a:t>该原始状态表中存在不确定的次态和输出，属于不完全确定状态表。</a:t>
            </a:r>
            <a:endParaRPr lang="zh-CN" altLang="en-US" dirty="0">
              <a:latin typeface="Arial" panose="020B0604020202020204" pitchFamily="34" charset="0"/>
            </a:endParaRPr>
          </a:p>
        </p:txBody>
      </p:sp>
      <p:sp>
        <p:nvSpPr>
          <p:cNvPr id="43042" name="文本框 43041"/>
          <p:cNvSpPr txBox="1"/>
          <p:nvPr/>
        </p:nvSpPr>
        <p:spPr>
          <a:xfrm>
            <a:off x="920750" y="1300163"/>
            <a:ext cx="5562600" cy="457200"/>
          </a:xfrm>
          <a:prstGeom prst="rect">
            <a:avLst/>
          </a:prstGeom>
          <a:noFill/>
          <a:ln w="28575">
            <a:noFill/>
          </a:ln>
        </p:spPr>
        <p:txBody>
          <a:bodyPr>
            <a:spAutoFit/>
          </a:bodyPr>
          <a:p>
            <a:r>
              <a:rPr lang="zh-CN" altLang="en-US" sz="2400" b="1" dirty="0">
                <a:solidFill>
                  <a:srgbClr val="CC3300"/>
                </a:solidFill>
                <a:latin typeface="Times New Roman" panose="02020603050405020304" pitchFamily="18" charset="0"/>
              </a:rPr>
              <a:t>例　</a:t>
            </a:r>
            <a:r>
              <a:rPr lang="zh-CN" altLang="en-US" sz="2400" dirty="0">
                <a:latin typeface="Times New Roman" panose="02020603050405020304" pitchFamily="18" charset="0"/>
              </a:rPr>
              <a:t>化简如下原始状态表。</a:t>
            </a:r>
            <a:endParaRPr lang="zh-CN" altLang="en-US" dirty="0">
              <a:latin typeface="Arial" panose="020B0604020202020204" pitchFamily="34" charset="0"/>
            </a:endParaRPr>
          </a:p>
        </p:txBody>
      </p:sp>
      <p:graphicFrame>
        <p:nvGraphicFramePr>
          <p:cNvPr id="43010" name="表格 43009"/>
          <p:cNvGraphicFramePr/>
          <p:nvPr/>
        </p:nvGraphicFramePr>
        <p:xfrm>
          <a:off x="2673350" y="1757363"/>
          <a:ext cx="3276600" cy="3830637"/>
        </p:xfrm>
        <a:graphic>
          <a:graphicData uri="http://schemas.openxmlformats.org/drawingml/2006/table">
            <a:tbl>
              <a:tblPr/>
              <a:tblGrid>
                <a:gridCol w="1041400"/>
                <a:gridCol w="1117600"/>
                <a:gridCol w="1117600"/>
              </a:tblGrid>
              <a:tr h="685800">
                <a:tc row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zh-CN" altLang="en-US" dirty="0">
                          <a:latin typeface="Times New Roman" panose="02020603050405020304" pitchFamily="18" charset="0"/>
                        </a:rPr>
                        <a:t>现态</a:t>
                      </a: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zh-CN" altLang="en-US" dirty="0">
                          <a:latin typeface="Times New Roman" panose="02020603050405020304" pitchFamily="18" charset="0"/>
                        </a:rPr>
                        <a:t>次态</a:t>
                      </a:r>
                      <a:r>
                        <a:rPr lang="en-US" altLang="zh-CN">
                          <a:latin typeface="Times New Roman" panose="02020603050405020304" pitchFamily="18" charset="0"/>
                          <a:ea typeface="ˎ̥"/>
                        </a:rPr>
                        <a:t>/</a:t>
                      </a:r>
                      <a:r>
                        <a:rPr lang="zh-CN" altLang="en-US" dirty="0">
                          <a:latin typeface="Times New Roman" panose="02020603050405020304" pitchFamily="18" charset="0"/>
                        </a:rPr>
                        <a:t>输出</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3340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A/d</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err="1">
                          <a:latin typeface="Times New Roman" panose="02020603050405020304" pitchFamily="18" charset="0"/>
                          <a:ea typeface="ˎ̥"/>
                        </a:rPr>
                        <a:t>d/d</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err="1">
                          <a:latin typeface="Times New Roman" panose="02020603050405020304" pitchFamily="18" charset="0"/>
                          <a:ea typeface="ˎ̥"/>
                        </a:rPr>
                        <a:t>d/d</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B/d</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133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E</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3044"/>
                                        </p:tgtEl>
                                        <p:attrNameLst>
                                          <p:attrName>style.visibility</p:attrName>
                                        </p:attrNameLst>
                                      </p:cBhvr>
                                      <p:to>
                                        <p:strVal val="visible"/>
                                      </p:to>
                                    </p:set>
                                    <p:animEffect transition="in" filter="slide(fromTop)">
                                      <p:cBhvr>
                                        <p:cTn id="7" dur="500"/>
                                        <p:tgtEl>
                                          <p:spTgt spid="43044"/>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3042"/>
                                        </p:tgtEl>
                                        <p:attrNameLst>
                                          <p:attrName>style.visibility</p:attrName>
                                        </p:attrNameLst>
                                      </p:cBhvr>
                                      <p:to>
                                        <p:strVal val="visible"/>
                                      </p:to>
                                    </p:set>
                                  </p:childTnLst>
                                </p:cTn>
                              </p:par>
                            </p:childTnLst>
                          </p:cTn>
                        </p:par>
                        <p:par>
                          <p:cTn id="12" fill="hold">
                            <p:stCondLst>
                              <p:cond delay="500"/>
                            </p:stCondLst>
                            <p:childTnLst>
                              <p:par>
                                <p:cTn id="13" presetID="4" presetClass="entr" presetSubtype="16" fill="hold" nodeType="afterEffect">
                                  <p:stCondLst>
                                    <p:cond delay="0"/>
                                  </p:stCondLst>
                                  <p:childTnLst>
                                    <p:set>
                                      <p:cBhvr>
                                        <p:cTn id="14" dur="1" fill="hold">
                                          <p:stCondLst>
                                            <p:cond delay="0"/>
                                          </p:stCondLst>
                                        </p:cTn>
                                        <p:tgtEl>
                                          <p:spTgt spid="43010"/>
                                        </p:tgtEl>
                                        <p:attrNameLst>
                                          <p:attrName>style.visibility</p:attrName>
                                        </p:attrNameLst>
                                      </p:cBhvr>
                                      <p:to>
                                        <p:strVal val="visible"/>
                                      </p:to>
                                    </p:set>
                                    <p:animEffect transition="in" filter="box(in)">
                                      <p:cBhvr>
                                        <p:cTn id="15" dur="500"/>
                                        <p:tgtEl>
                                          <p:spTgt spid="43010"/>
                                        </p:tgtEl>
                                      </p:cBhvr>
                                    </p:animEffect>
                                  </p:childTnLst>
                                  <p:subTnLst>
                                    <p:audio>
                                      <p:cMediaNode>
                                        <p:cTn display="0" masterRel="sameClick">
                                          <p:stCondLst>
                                            <p:cond evt="begin" delay="0">
                                              <p:tn val="13"/>
                                            </p:cond>
                                          </p:stCondLst>
                                          <p:endCondLst>
                                            <p:cond evt="onStopAudio" delay="0">
                                              <p:tgtEl>
                                                <p:sldTgt/>
                                              </p:tgtEl>
                                            </p:cond>
                                          </p:endCondLst>
                                        </p:cTn>
                                        <p:tgtEl>
                                          <p:sndTgt r:embed="rId5" name="chimes.wav"/>
                                        </p:tgtEl>
                                      </p:cMediaNode>
                                    </p:audio>
                                  </p:sub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43043"/>
                                        </p:tgtEl>
                                        <p:attrNameLst>
                                          <p:attrName>style.visibility</p:attrName>
                                        </p:attrNameLst>
                                      </p:cBhvr>
                                      <p:to>
                                        <p:strVal val="visible"/>
                                      </p:to>
                                    </p:set>
                                    <p:animEffect transition="in" filter="slide(fromBottom)">
                                      <p:cBhvr>
                                        <p:cTn id="19" dur="500"/>
                                        <p:tgtEl>
                                          <p:spTgt spid="43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44" grpId="0"/>
      <p:bldP spid="43043" grpId="0"/>
      <p:bldP spid="4304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2028" name="组合 42027"/>
          <p:cNvGrpSpPr/>
          <p:nvPr/>
        </p:nvGrpSpPr>
        <p:grpSpPr>
          <a:xfrm>
            <a:off x="6350" y="6350"/>
            <a:ext cx="9132888" cy="6845300"/>
            <a:chOff x="0" y="1"/>
            <a:chExt cx="5753" cy="4312"/>
          </a:xfrm>
        </p:grpSpPr>
        <p:sp>
          <p:nvSpPr>
            <p:cNvPr id="42030" name="任意多边形 42029"/>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42029" name="任意多边形 42028"/>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42026" name="矩形 42025"/>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42025" name="图片 42024"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42024" name="图片 42023"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42023" name="图片 42022"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42021" name="矩形 42020"/>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42020" name="文本框 42019"/>
          <p:cNvSpPr txBox="1"/>
          <p:nvPr/>
        </p:nvSpPr>
        <p:spPr>
          <a:xfrm>
            <a:off x="371475" y="731838"/>
            <a:ext cx="8550275" cy="1187450"/>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en-US" altLang="zh-CN" sz="2400" b="1" dirty="0">
                <a:solidFill>
                  <a:schemeClr val="accent1"/>
                </a:solidFill>
                <a:latin typeface="Times New Roman" panose="02020603050405020304" pitchFamily="18" charset="0"/>
              </a:rPr>
              <a:t>①</a:t>
            </a:r>
            <a:r>
              <a:rPr lang="zh-CN" altLang="en-US" sz="2400" b="1" dirty="0">
                <a:solidFill>
                  <a:schemeClr val="accent1"/>
                </a:solidFill>
                <a:latin typeface="Times New Roman" panose="02020603050405020304" pitchFamily="18" charset="0"/>
              </a:rPr>
              <a:t>作隐含表，寻找相容状态对</a:t>
            </a:r>
            <a:r>
              <a:rPr lang="zh-CN" altLang="en-US" sz="2400" dirty="0">
                <a:solidFill>
                  <a:schemeClr val="accent1"/>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作出隐含表，并根据相容状态的判断标准对各状态对进行顺序比较和关联比较后的结果如右下图所示。</a:t>
            </a:r>
            <a:endParaRPr lang="zh-CN" altLang="en-US" dirty="0">
              <a:latin typeface="Arial" panose="020B0604020202020204" pitchFamily="34" charset="0"/>
            </a:endParaRPr>
          </a:p>
        </p:txBody>
      </p:sp>
      <p:pic>
        <p:nvPicPr>
          <p:cNvPr id="42019" name="图片 42018" descr="TU5-26"/>
          <p:cNvPicPr>
            <a:picLocks noChangeAspect="1"/>
          </p:cNvPicPr>
          <p:nvPr/>
        </p:nvPicPr>
        <p:blipFill>
          <a:blip r:embed="rId4"/>
          <a:stretch>
            <a:fillRect/>
          </a:stretch>
        </p:blipFill>
        <p:spPr>
          <a:xfrm>
            <a:off x="5111750" y="2138363"/>
            <a:ext cx="3414713" cy="3505200"/>
          </a:xfrm>
          <a:prstGeom prst="rect">
            <a:avLst/>
          </a:prstGeom>
          <a:noFill/>
          <a:ln w="9525">
            <a:noFill/>
          </a:ln>
        </p:spPr>
      </p:pic>
      <p:graphicFrame>
        <p:nvGraphicFramePr>
          <p:cNvPr id="41987" name="表格 41986"/>
          <p:cNvGraphicFramePr/>
          <p:nvPr/>
        </p:nvGraphicFramePr>
        <p:xfrm>
          <a:off x="1149350" y="1947863"/>
          <a:ext cx="3352800" cy="3657600"/>
        </p:xfrm>
        <a:graphic>
          <a:graphicData uri="http://schemas.openxmlformats.org/drawingml/2006/table">
            <a:tbl>
              <a:tblPr/>
              <a:tblGrid>
                <a:gridCol w="1117600"/>
                <a:gridCol w="1092200"/>
                <a:gridCol w="1143000"/>
              </a:tblGrid>
              <a:tr h="517525">
                <a:tc row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zh-CN" altLang="en-US" dirty="0">
                          <a:latin typeface="Times New Roman" panose="02020603050405020304" pitchFamily="18" charset="0"/>
                        </a:rPr>
                        <a:t>现态</a:t>
                      </a: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zh-CN" altLang="en-US" dirty="0">
                          <a:latin typeface="Times New Roman" panose="02020603050405020304" pitchFamily="18" charset="0"/>
                        </a:rPr>
                        <a:t>次态</a:t>
                      </a:r>
                      <a:r>
                        <a:rPr lang="en-US" altLang="zh-CN">
                          <a:latin typeface="Times New Roman" panose="02020603050405020304" pitchFamily="18" charset="0"/>
                          <a:ea typeface="ˎ̥"/>
                        </a:rPr>
                        <a:t>/</a:t>
                      </a:r>
                      <a:r>
                        <a:rPr lang="zh-CN" altLang="en-US" dirty="0">
                          <a:latin typeface="Times New Roman" panose="02020603050405020304" pitchFamily="18" charset="0"/>
                        </a:rPr>
                        <a:t>输出</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1752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A/d</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err="1">
                          <a:latin typeface="Times New Roman" panose="02020603050405020304" pitchFamily="18" charset="0"/>
                          <a:ea typeface="ˎ̥"/>
                        </a:rPr>
                        <a:t>d/d</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err="1">
                          <a:latin typeface="Times New Roman" panose="02020603050405020304" pitchFamily="18" charset="0"/>
                          <a:ea typeface="ˎ̥"/>
                        </a:rPr>
                        <a:t>d/d</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B/d</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E</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1986" name="文本框 41985"/>
          <p:cNvSpPr txBox="1"/>
          <p:nvPr/>
        </p:nvSpPr>
        <p:spPr>
          <a:xfrm>
            <a:off x="387350" y="5719763"/>
            <a:ext cx="8458200" cy="822325"/>
          </a:xfrm>
          <a:prstGeom prst="rect">
            <a:avLst/>
          </a:prstGeom>
          <a:noFill/>
          <a:ln w="28575">
            <a:noFill/>
          </a:ln>
        </p:spPr>
        <p:txBody>
          <a:bodyPr>
            <a:spAutoFit/>
          </a:bodyPr>
          <a:p>
            <a:pPr algn="just"/>
            <a:r>
              <a:rPr lang="zh-CN" altLang="en-US" sz="2400" dirty="0">
                <a:latin typeface="Times New Roman" panose="02020603050405020304" pitchFamily="18" charset="0"/>
              </a:rPr>
              <a:t>　　由隐含表可知，该状态表中的相容状态对有：</a:t>
            </a:r>
            <a:r>
              <a:rPr lang="en-US" altLang="zh-CN" sz="2400" b="1">
                <a:solidFill>
                  <a:srgbClr val="000099"/>
                </a:solidFill>
                <a:latin typeface="Times New Roman" panose="02020603050405020304" pitchFamily="18" charset="0"/>
                <a:ea typeface="ˎ̥"/>
              </a:rPr>
              <a:t>(A,B)</a:t>
            </a:r>
            <a:r>
              <a:rPr lang="zh-CN" altLang="en-US" sz="2400" b="1" dirty="0">
                <a:solidFill>
                  <a:srgbClr val="000099"/>
                </a:solidFill>
                <a:latin typeface="Times New Roman" panose="02020603050405020304" pitchFamily="18" charset="0"/>
              </a:rPr>
              <a:t>、</a:t>
            </a:r>
            <a:r>
              <a:rPr lang="en-US" altLang="zh-CN" sz="2400" b="1">
                <a:solidFill>
                  <a:srgbClr val="000099"/>
                </a:solidFill>
                <a:latin typeface="Times New Roman" panose="02020603050405020304" pitchFamily="18" charset="0"/>
                <a:ea typeface="ˎ̥"/>
              </a:rPr>
              <a:t>(A,C)</a:t>
            </a:r>
            <a:r>
              <a:rPr lang="zh-CN" altLang="en-US" sz="2400" b="1" dirty="0">
                <a:solidFill>
                  <a:srgbClr val="000099"/>
                </a:solidFill>
                <a:latin typeface="Times New Roman" panose="02020603050405020304" pitchFamily="18" charset="0"/>
              </a:rPr>
              <a:t>、</a:t>
            </a:r>
            <a:r>
              <a:rPr lang="en-US" altLang="zh-CN" sz="2400" b="1">
                <a:solidFill>
                  <a:srgbClr val="000099"/>
                </a:solidFill>
                <a:latin typeface="Times New Roman" panose="02020603050405020304" pitchFamily="18" charset="0"/>
                <a:ea typeface="ˎ̥"/>
              </a:rPr>
              <a:t>(A,D)</a:t>
            </a:r>
            <a:r>
              <a:rPr lang="zh-CN" altLang="en-US" sz="2400" b="1" dirty="0">
                <a:solidFill>
                  <a:srgbClr val="000099"/>
                </a:solidFill>
                <a:latin typeface="Times New Roman" panose="02020603050405020304" pitchFamily="18" charset="0"/>
              </a:rPr>
              <a:t>、</a:t>
            </a:r>
            <a:r>
              <a:rPr lang="en-US" altLang="zh-CN" sz="2400" b="1">
                <a:solidFill>
                  <a:srgbClr val="000099"/>
                </a:solidFill>
                <a:latin typeface="Times New Roman" panose="02020603050405020304" pitchFamily="18" charset="0"/>
                <a:ea typeface="ˎ̥"/>
              </a:rPr>
              <a:t>(A</a:t>
            </a:r>
            <a:r>
              <a:rPr lang="zh-CN" altLang="en-US" sz="2400" b="1" dirty="0">
                <a:solidFill>
                  <a:srgbClr val="000099"/>
                </a:solidFill>
                <a:latin typeface="Times New Roman" panose="02020603050405020304" pitchFamily="18" charset="0"/>
              </a:rPr>
              <a:t>，</a:t>
            </a:r>
            <a:r>
              <a:rPr lang="en-US" altLang="zh-CN" sz="2400" b="1">
                <a:solidFill>
                  <a:srgbClr val="000099"/>
                </a:solidFill>
                <a:latin typeface="Times New Roman" panose="02020603050405020304" pitchFamily="18" charset="0"/>
                <a:ea typeface="ˎ̥"/>
              </a:rPr>
              <a:t>E)</a:t>
            </a:r>
            <a:r>
              <a:rPr lang="zh-CN" altLang="en-US" sz="2400" b="1" dirty="0">
                <a:solidFill>
                  <a:srgbClr val="000099"/>
                </a:solidFill>
                <a:latin typeface="Times New Roman" panose="02020603050405020304" pitchFamily="18" charset="0"/>
              </a:rPr>
              <a:t>、</a:t>
            </a:r>
            <a:r>
              <a:rPr lang="en-US" altLang="zh-CN" sz="2400" b="1">
                <a:solidFill>
                  <a:srgbClr val="000099"/>
                </a:solidFill>
                <a:latin typeface="Times New Roman" panose="02020603050405020304" pitchFamily="18" charset="0"/>
                <a:ea typeface="ˎ̥"/>
              </a:rPr>
              <a:t>(B</a:t>
            </a:r>
            <a:r>
              <a:rPr lang="zh-CN" altLang="en-US" sz="2400" b="1" dirty="0">
                <a:solidFill>
                  <a:srgbClr val="000099"/>
                </a:solidFill>
                <a:latin typeface="Times New Roman" panose="02020603050405020304" pitchFamily="18" charset="0"/>
              </a:rPr>
              <a:t>，</a:t>
            </a:r>
            <a:r>
              <a:rPr lang="en-US" altLang="zh-CN" sz="2400" b="1">
                <a:solidFill>
                  <a:srgbClr val="000099"/>
                </a:solidFill>
                <a:latin typeface="Times New Roman" panose="02020603050405020304" pitchFamily="18" charset="0"/>
                <a:ea typeface="ˎ̥"/>
              </a:rPr>
              <a:t>D)</a:t>
            </a:r>
            <a:r>
              <a:rPr lang="zh-CN" altLang="en-US" sz="2400" b="1" dirty="0">
                <a:solidFill>
                  <a:srgbClr val="000099"/>
                </a:solidFill>
                <a:latin typeface="Times New Roman" panose="02020603050405020304" pitchFamily="18" charset="0"/>
              </a:rPr>
              <a:t>、</a:t>
            </a:r>
            <a:r>
              <a:rPr lang="en-US" altLang="zh-CN" sz="2400" b="1">
                <a:solidFill>
                  <a:srgbClr val="000099"/>
                </a:solidFill>
                <a:latin typeface="Times New Roman" panose="02020603050405020304" pitchFamily="18" charset="0"/>
                <a:ea typeface="ˎ̥"/>
              </a:rPr>
              <a:t>(C</a:t>
            </a:r>
            <a:r>
              <a:rPr lang="zh-CN" altLang="en-US" sz="2400" b="1" dirty="0">
                <a:solidFill>
                  <a:srgbClr val="000099"/>
                </a:solidFill>
                <a:latin typeface="Times New Roman" panose="02020603050405020304" pitchFamily="18" charset="0"/>
              </a:rPr>
              <a:t>，</a:t>
            </a:r>
            <a:r>
              <a:rPr lang="en-US" altLang="zh-CN" sz="2400" b="1">
                <a:solidFill>
                  <a:srgbClr val="000099"/>
                </a:solidFill>
                <a:latin typeface="Times New Roman" panose="02020603050405020304" pitchFamily="18" charset="0"/>
                <a:ea typeface="ˎ̥"/>
              </a:rPr>
              <a:t>D)</a:t>
            </a:r>
            <a:r>
              <a:rPr lang="zh-CN" altLang="en-US" sz="2400" b="1" dirty="0">
                <a:solidFill>
                  <a:srgbClr val="000099"/>
                </a:solidFill>
                <a:latin typeface="Times New Roman" panose="02020603050405020304" pitchFamily="18" charset="0"/>
              </a:rPr>
              <a:t>、</a:t>
            </a:r>
            <a:r>
              <a:rPr lang="en-US" altLang="zh-CN" sz="2400" b="1">
                <a:solidFill>
                  <a:srgbClr val="000099"/>
                </a:solidFill>
                <a:latin typeface="Times New Roman" panose="02020603050405020304" pitchFamily="18" charset="0"/>
                <a:ea typeface="ˎ̥"/>
              </a:rPr>
              <a:t>(C</a:t>
            </a:r>
            <a:r>
              <a:rPr lang="zh-CN" altLang="en-US" sz="2400" b="1" dirty="0">
                <a:solidFill>
                  <a:srgbClr val="000099"/>
                </a:solidFill>
                <a:latin typeface="Times New Roman" panose="02020603050405020304" pitchFamily="18" charset="0"/>
              </a:rPr>
              <a:t>，</a:t>
            </a:r>
            <a:r>
              <a:rPr lang="en-US" altLang="zh-CN" sz="2400" b="1">
                <a:solidFill>
                  <a:srgbClr val="000099"/>
                </a:solidFill>
                <a:latin typeface="Times New Roman" panose="02020603050405020304" pitchFamily="18" charset="0"/>
                <a:ea typeface="ˎ̥"/>
              </a:rPr>
              <a:t>E)</a:t>
            </a:r>
            <a:r>
              <a:rPr lang="zh-CN" altLang="en-US" sz="2400" b="1" dirty="0">
                <a:solidFill>
                  <a:srgbClr val="000099"/>
                </a:solidFill>
                <a:latin typeface="Times New Roman" panose="02020603050405020304" pitchFamily="18" charset="0"/>
              </a:rPr>
              <a:t>。</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20"/>
                                        </p:tgtEl>
                                        <p:attrNameLst>
                                          <p:attrName>style.visibility</p:attrName>
                                        </p:attrNameLst>
                                      </p:cBhvr>
                                      <p:to>
                                        <p:strVal val="visible"/>
                                      </p:to>
                                    </p:set>
                                    <p:animEffect transition="in" filter="blinds(horizontal)">
                                      <p:cBhvr>
                                        <p:cTn id="7" dur="500"/>
                                        <p:tgtEl>
                                          <p:spTgt spid="42020"/>
                                        </p:tgtEl>
                                      </p:cBhvr>
                                    </p:animEffec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41987"/>
                                        </p:tgtEl>
                                        <p:attrNameLst>
                                          <p:attrName>style.visibility</p:attrName>
                                        </p:attrNameLst>
                                      </p:cBhvr>
                                      <p:to>
                                        <p:strVal val="visible"/>
                                      </p:to>
                                    </p:set>
                                    <p:animEffect transition="in" filter="checkerboard(across)">
                                      <p:cBhvr>
                                        <p:cTn id="11" dur="500"/>
                                        <p:tgtEl>
                                          <p:spTgt spid="41987"/>
                                        </p:tgtEl>
                                      </p:cBhvr>
                                    </p:animEffect>
                                  </p:childTnLst>
                                  <p:subTnLst>
                                    <p:audio>
                                      <p:cMediaNode>
                                        <p:cTn display="0" masterRel="sameClick">
                                          <p:stCondLst>
                                            <p:cond evt="begin" delay="0">
                                              <p:tn val="9"/>
                                            </p:cond>
                                          </p:stCondLst>
                                          <p:endCondLst>
                                            <p:cond evt="onStopAudio" delay="0">
                                              <p:tgtEl>
                                                <p:sldTgt/>
                                              </p:tgtEl>
                                            </p:cond>
                                          </p:endCondLst>
                                        </p:cTn>
                                        <p:tgtEl>
                                          <p:sndTgt r:embed="rId6" name="chimes.wav"/>
                                        </p:tgtEl>
                                      </p:cMediaNode>
                                    </p:audio>
                                  </p:sub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42019"/>
                                        </p:tgtEl>
                                        <p:attrNameLst>
                                          <p:attrName>style.visibility</p:attrName>
                                        </p:attrNameLst>
                                      </p:cBhvr>
                                      <p:to>
                                        <p:strVal val="visible"/>
                                      </p:to>
                                    </p:set>
                                    <p:animEffect transition="in" filter="dissolve">
                                      <p:cBhvr>
                                        <p:cTn id="15" dur="500"/>
                                        <p:tgtEl>
                                          <p:spTgt spid="42019"/>
                                        </p:tgtEl>
                                      </p:cBhvr>
                                    </p:animEffect>
                                  </p:childTnLst>
                                  <p:subTnLst>
                                    <p:audio>
                                      <p:cMediaNode>
                                        <p:cTn display="0" masterRel="sameClick">
                                          <p:stCondLst>
                                            <p:cond evt="begin" delay="0">
                                              <p:tn val="13"/>
                                            </p:cond>
                                          </p:stCondLst>
                                          <p:endCondLst>
                                            <p:cond evt="onStopAudio" delay="0">
                                              <p:tgtEl>
                                                <p:sldTgt/>
                                              </p:tgtEl>
                                            </p:cond>
                                          </p:endCondLst>
                                        </p:cTn>
                                        <p:tgtEl>
                                          <p:sndTgt r:embed="rId6" name="chimes.wav"/>
                                        </p:tgtEl>
                                      </p:cMediaNode>
                                    </p:audio>
                                  </p:sub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41986"/>
                                        </p:tgtEl>
                                        <p:attrNameLst>
                                          <p:attrName>style.visibility</p:attrName>
                                        </p:attrNameLst>
                                      </p:cBhvr>
                                      <p:to>
                                        <p:strVal val="visible"/>
                                      </p:to>
                                    </p:set>
                                    <p:anim calcmode="lin" valueType="num">
                                      <p:cBhvr additive="base">
                                        <p:cTn id="19" dur="500" fill="hold"/>
                                        <p:tgtEl>
                                          <p:spTgt spid="41986"/>
                                        </p:tgtEl>
                                        <p:attrNameLst>
                                          <p:attrName>ppt_x</p:attrName>
                                        </p:attrNameLst>
                                      </p:cBhvr>
                                      <p:tavLst>
                                        <p:tav tm="0">
                                          <p:val>
                                            <p:strVal val="#ppt_x"/>
                                          </p:val>
                                        </p:tav>
                                        <p:tav tm="100000">
                                          <p:val>
                                            <p:strVal val="#ppt_x"/>
                                          </p:val>
                                        </p:tav>
                                      </p:tavLst>
                                    </p:anim>
                                    <p:anim calcmode="lin" valueType="num">
                                      <p:cBhvr additive="base">
                                        <p:cTn id="20" dur="500" fill="hold"/>
                                        <p:tgtEl>
                                          <p:spTgt spid="419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0" grpId="0"/>
      <p:bldP spid="4198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72" name="组合 40971"/>
          <p:cNvGrpSpPr/>
          <p:nvPr/>
        </p:nvGrpSpPr>
        <p:grpSpPr>
          <a:xfrm>
            <a:off x="6350" y="6350"/>
            <a:ext cx="9132888" cy="6845300"/>
            <a:chOff x="0" y="1"/>
            <a:chExt cx="5753" cy="4312"/>
          </a:xfrm>
        </p:grpSpPr>
        <p:sp>
          <p:nvSpPr>
            <p:cNvPr id="40974" name="任意多边形 40973"/>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40973" name="任意多边形 40972"/>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40970" name="矩形 40969"/>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40969" name="图片 40968"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40968" name="图片 40967"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40967" name="图片 40966"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40965" name="矩形 40964"/>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40964" name="文本框 40963"/>
          <p:cNvSpPr txBox="1"/>
          <p:nvPr/>
        </p:nvSpPr>
        <p:spPr>
          <a:xfrm>
            <a:off x="447675" y="731838"/>
            <a:ext cx="8474075" cy="1187450"/>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en-US" altLang="zh-CN" sz="2400" b="1" dirty="0">
                <a:solidFill>
                  <a:schemeClr val="accent1"/>
                </a:solidFill>
                <a:latin typeface="Times New Roman" panose="02020603050405020304" pitchFamily="18" charset="0"/>
              </a:rPr>
              <a:t>②</a:t>
            </a:r>
            <a:r>
              <a:rPr lang="zh-CN" altLang="en-US" sz="2400" b="1" dirty="0">
                <a:solidFill>
                  <a:schemeClr val="accent1"/>
                </a:solidFill>
                <a:latin typeface="Times New Roman" panose="02020603050405020304" pitchFamily="18" charset="0"/>
              </a:rPr>
              <a:t>作状态合并图，找出最大相容类</a:t>
            </a:r>
            <a:r>
              <a:rPr lang="zh-CN" altLang="en-US" sz="2400" dirty="0">
                <a:solidFill>
                  <a:schemeClr val="accent1"/>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根据相容状态对</a:t>
            </a:r>
            <a:r>
              <a:rPr lang="en-US" altLang="zh-CN" sz="2400">
                <a:latin typeface="Times New Roman" panose="02020603050405020304" pitchFamily="18" charset="0"/>
                <a:ea typeface="ˎ̥"/>
              </a:rPr>
              <a:t>(A,B)</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(A,C)</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(A,D)</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E)</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(B</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(C</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(C</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E)</a:t>
            </a:r>
            <a:r>
              <a:rPr lang="zh-CN" altLang="en-US" sz="2400" dirty="0">
                <a:latin typeface="Times New Roman" panose="02020603050405020304" pitchFamily="18" charset="0"/>
              </a:rPr>
              <a:t>。可作出状态合并图如下图所示。</a:t>
            </a:r>
            <a:endParaRPr lang="zh-CN" altLang="en-US" dirty="0">
              <a:latin typeface="Arial" panose="020B0604020202020204" pitchFamily="34" charset="0"/>
            </a:endParaRPr>
          </a:p>
        </p:txBody>
      </p:sp>
      <p:pic>
        <p:nvPicPr>
          <p:cNvPr id="40963" name="图片 40962" descr="TU5-27"/>
          <p:cNvPicPr>
            <a:picLocks noChangeAspect="1"/>
          </p:cNvPicPr>
          <p:nvPr/>
        </p:nvPicPr>
        <p:blipFill>
          <a:blip r:embed="rId4"/>
          <a:stretch>
            <a:fillRect/>
          </a:stretch>
        </p:blipFill>
        <p:spPr>
          <a:xfrm>
            <a:off x="2520950" y="1909763"/>
            <a:ext cx="3225800" cy="3352800"/>
          </a:xfrm>
          <a:prstGeom prst="rect">
            <a:avLst/>
          </a:prstGeom>
          <a:noFill/>
          <a:ln w="9525">
            <a:noFill/>
          </a:ln>
        </p:spPr>
      </p:pic>
      <p:sp>
        <p:nvSpPr>
          <p:cNvPr id="40962" name="文本框 40961"/>
          <p:cNvSpPr txBox="1"/>
          <p:nvPr/>
        </p:nvSpPr>
        <p:spPr>
          <a:xfrm>
            <a:off x="234950" y="5491163"/>
            <a:ext cx="8534400" cy="822325"/>
          </a:xfrm>
          <a:prstGeom prst="rect">
            <a:avLst/>
          </a:prstGeom>
          <a:noFill/>
          <a:ln w="28575">
            <a:noFill/>
          </a:ln>
        </p:spPr>
        <p:txBody>
          <a:bodyPr>
            <a:spAutoFit/>
          </a:bodyPr>
          <a:p>
            <a:pPr algn="just"/>
            <a:r>
              <a:rPr lang="zh-CN" altLang="en-US" sz="2400" dirty="0">
                <a:latin typeface="Times New Roman" panose="02020603050405020304" pitchFamily="18" charset="0"/>
              </a:rPr>
              <a:t>　　从状态合并图得到</a:t>
            </a:r>
            <a:r>
              <a:rPr lang="zh-CN" altLang="en-US" sz="2400" dirty="0">
                <a:solidFill>
                  <a:schemeClr val="tx2"/>
                </a:solidFill>
                <a:latin typeface="Times New Roman" panose="02020603050405020304" pitchFamily="18" charset="0"/>
              </a:rPr>
              <a:t>最大相容类为</a:t>
            </a:r>
            <a:r>
              <a:rPr lang="en-US" altLang="zh-CN" sz="2400" b="1">
                <a:solidFill>
                  <a:srgbClr val="CC3300"/>
                </a:solidFill>
                <a:latin typeface="Times New Roman" panose="02020603050405020304" pitchFamily="18" charset="0"/>
                <a:ea typeface="ˎ̥"/>
              </a:rPr>
              <a:t>{A,B,D}</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{A,C,D}</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{A,C,E}</a:t>
            </a:r>
            <a:r>
              <a:rPr lang="zh-CN" altLang="en-US" sz="2400" b="1" dirty="0">
                <a:solidFill>
                  <a:srgbClr val="CC3300"/>
                </a:solidFill>
                <a:latin typeface="Times New Roman" panose="02020603050405020304" pitchFamily="18" charset="0"/>
              </a:rPr>
              <a:t>。</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checkerboard(across)">
                                      <p:cBhvr>
                                        <p:cTn id="7" dur="500"/>
                                        <p:tgtEl>
                                          <p:spTgt spid="40964"/>
                                        </p:tgtEl>
                                      </p:cBhvr>
                                    </p:animEffec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0963"/>
                                        </p:tgtEl>
                                        <p:attrNameLst>
                                          <p:attrName>style.visibility</p:attrName>
                                        </p:attrNameLst>
                                      </p:cBhvr>
                                      <p:to>
                                        <p:strVal val="visible"/>
                                      </p:to>
                                    </p:set>
                                    <p:animEffect transition="in" filter="dissolve">
                                      <p:cBhvr>
                                        <p:cTn id="11" dur="500"/>
                                        <p:tgtEl>
                                          <p:spTgt spid="40963"/>
                                        </p:tgtEl>
                                      </p:cBhvr>
                                    </p:animEffect>
                                  </p:childTnLst>
                                  <p:subTnLst>
                                    <p:audio>
                                      <p:cMediaNode>
                                        <p:cTn display="0" masterRel="sameClick">
                                          <p:stCondLst>
                                            <p:cond evt="begin" delay="0">
                                              <p:tn val="9"/>
                                            </p:cond>
                                          </p:stCondLst>
                                          <p:endCondLst>
                                            <p:cond evt="onStopAudio" delay="0">
                                              <p:tgtEl>
                                                <p:sldTgt/>
                                              </p:tgtEl>
                                            </p:cond>
                                          </p:endCondLst>
                                        </p:cTn>
                                        <p:tgtEl>
                                          <p:sndTgt r:embed="rId6" name="chimes.wav"/>
                                        </p:tgtEl>
                                      </p:cMediaNode>
                                    </p:audio>
                                  </p:sub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0962"/>
                                        </p:tgtEl>
                                        <p:attrNameLst>
                                          <p:attrName>style.visibility</p:attrName>
                                        </p:attrNameLst>
                                      </p:cBhvr>
                                      <p:to>
                                        <p:strVal val="visible"/>
                                      </p:to>
                                    </p:set>
                                    <p:anim calcmode="lin" valueType="num">
                                      <p:cBhvr additive="base">
                                        <p:cTn id="16" dur="500" fill="hold"/>
                                        <p:tgtEl>
                                          <p:spTgt spid="40962"/>
                                        </p:tgtEl>
                                        <p:attrNameLst>
                                          <p:attrName>ppt_x</p:attrName>
                                        </p:attrNameLst>
                                      </p:cBhvr>
                                      <p:tavLst>
                                        <p:tav tm="0">
                                          <p:val>
                                            <p:strVal val="#ppt_x"/>
                                          </p:val>
                                        </p:tav>
                                        <p:tav tm="100000">
                                          <p:val>
                                            <p:strVal val="#ppt_x"/>
                                          </p:val>
                                        </p:tav>
                                      </p:tavLst>
                                    </p:anim>
                                    <p:anim calcmode="lin" valueType="num">
                                      <p:cBhvr additive="base">
                                        <p:cTn id="17" dur="500" fill="hold"/>
                                        <p:tgtEl>
                                          <p:spTgt spid="409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409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3702" name="组合 113701"/>
          <p:cNvGrpSpPr/>
          <p:nvPr/>
        </p:nvGrpSpPr>
        <p:grpSpPr>
          <a:xfrm>
            <a:off x="0" y="6350"/>
            <a:ext cx="9132888" cy="6845300"/>
            <a:chOff x="0" y="1"/>
            <a:chExt cx="5753" cy="4312"/>
          </a:xfrm>
        </p:grpSpPr>
        <p:sp>
          <p:nvSpPr>
            <p:cNvPr id="113704" name="任意多边形 113703"/>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13703" name="任意多边形 113702"/>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13700" name="矩形 113699"/>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13699" name="图片 113698"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113698" name="图片 113697"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113697" name="图片 113696" descr="arrow35">
            <a:hlinkClick r:id="" action="ppaction://hlinkshowjump?jump=nextslide"/>
          </p:cNvPr>
          <p:cNvPicPr>
            <a:picLocks noChangeAspect="1"/>
          </p:cNvPicPr>
          <p:nvPr/>
        </p:nvPicPr>
        <p:blipFill>
          <a:blip r:embed="rId3"/>
          <a:stretch>
            <a:fillRect/>
          </a:stretch>
        </p:blipFill>
        <p:spPr>
          <a:xfrm>
            <a:off x="8401050" y="6310313"/>
            <a:ext cx="514350" cy="354012"/>
          </a:xfrm>
          <a:prstGeom prst="rect">
            <a:avLst/>
          </a:prstGeom>
          <a:noFill/>
          <a:ln w="9525">
            <a:noFill/>
          </a:ln>
        </p:spPr>
      </p:pic>
      <p:sp>
        <p:nvSpPr>
          <p:cNvPr id="113695" name="矩形 113694"/>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00"/>
                </a:solidFill>
                <a:latin typeface="宋体" panose="02010600030101010101" pitchFamily="2" charset="-122"/>
              </a:rPr>
              <a:t>第五章	同步时序逻辑电路</a:t>
            </a:r>
            <a:endParaRPr lang="zh-CN" altLang="en-US" dirty="0"/>
          </a:p>
        </p:txBody>
      </p:sp>
      <p:sp>
        <p:nvSpPr>
          <p:cNvPr id="113694" name="文本框 113693"/>
          <p:cNvSpPr txBox="1"/>
          <p:nvPr/>
        </p:nvSpPr>
        <p:spPr>
          <a:xfrm>
            <a:off x="193675" y="614363"/>
            <a:ext cx="8778875" cy="1917700"/>
          </a:xfrm>
          <a:prstGeom prst="rect">
            <a:avLst/>
          </a:prstGeom>
          <a:noFill/>
          <a:ln w="9525">
            <a:noFill/>
          </a:ln>
        </p:spPr>
        <p:txBody>
          <a:bodyPr>
            <a:spAutoFit/>
          </a:bodyPr>
          <a:p>
            <a:r>
              <a:rPr lang="zh-CN" altLang="en-US" sz="2400" b="1"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2</a:t>
            </a:r>
            <a:r>
              <a:rPr lang="zh-CN" altLang="en-US" sz="2400" b="1" dirty="0">
                <a:solidFill>
                  <a:srgbClr val="CC3300"/>
                </a:solidFill>
                <a:latin typeface="Times New Roman" panose="02020603050405020304" pitchFamily="18" charset="0"/>
              </a:rPr>
              <a:t>）现态与次态</a:t>
            </a:r>
            <a:br>
              <a:rPr lang="zh-CN" altLang="en-US" sz="2400" b="1" dirty="0">
                <a:solidFill>
                  <a:srgbClr val="CC3300"/>
                </a:solidFill>
                <a:latin typeface="Times New Roman" panose="02020603050405020304" pitchFamily="18" charset="0"/>
              </a:rPr>
            </a:br>
            <a:r>
              <a:rPr lang="zh-CN" altLang="en-US" sz="2400" b="1" dirty="0">
                <a:solidFill>
                  <a:schemeClr val="tx2"/>
                </a:solidFill>
                <a:latin typeface="Times New Roman" panose="02020603050405020304" pitchFamily="18" charset="0"/>
              </a:rPr>
              <a:t>　　</a:t>
            </a:r>
            <a:r>
              <a:rPr lang="zh-CN" altLang="en-US" sz="2400" dirty="0">
                <a:latin typeface="Times New Roman" panose="02020603050405020304" pitchFamily="18" charset="0"/>
              </a:rPr>
              <a:t>同步时序电路中的现态与次态是针对某个时钟脉冲而言的。</a:t>
            </a:r>
            <a:br>
              <a:rPr lang="zh-CN" altLang="en-US" sz="2400" dirty="0">
                <a:latin typeface="Times New Roman" panose="02020603050405020304" pitchFamily="18" charset="0"/>
              </a:rPr>
            </a:br>
            <a:r>
              <a:rPr lang="zh-CN" altLang="en-US" sz="2400" dirty="0">
                <a:latin typeface="Times New Roman" panose="02020603050405020304" pitchFamily="18" charset="0"/>
              </a:rPr>
              <a:t>　　</a:t>
            </a:r>
            <a:r>
              <a:rPr lang="zh-CN" altLang="en-US" sz="2400" b="1" dirty="0">
                <a:solidFill>
                  <a:srgbClr val="FF9933"/>
                </a:solidFill>
                <a:latin typeface="Times New Roman" panose="02020603050405020304" pitchFamily="18" charset="0"/>
              </a:rPr>
              <a:t>现态</a:t>
            </a:r>
            <a:r>
              <a:rPr lang="en-US" altLang="zh-CN" sz="2400" b="1">
                <a:solidFill>
                  <a:srgbClr val="FF9933"/>
                </a:solidFill>
                <a:latin typeface="Times New Roman" panose="02020603050405020304" pitchFamily="18" charset="0"/>
                <a:ea typeface="ˎ̥"/>
              </a:rPr>
              <a:t>---</a:t>
            </a:r>
            <a:r>
              <a:rPr lang="en-US" altLang="zh-CN" sz="2400">
                <a:solidFill>
                  <a:srgbClr val="FF9933"/>
                </a:solidFill>
                <a:latin typeface="Times New Roman" panose="02020603050405020304" pitchFamily="18" charset="0"/>
                <a:ea typeface="ˎ̥"/>
              </a:rPr>
              <a:t>-</a:t>
            </a:r>
            <a:r>
              <a:rPr lang="zh-CN" altLang="en-US" sz="2400" dirty="0">
                <a:latin typeface="Times New Roman" panose="02020603050405020304" pitchFamily="18" charset="0"/>
              </a:rPr>
              <a:t>指时钟脉冲作用之前电路所处的状态。</a:t>
            </a:r>
            <a:br>
              <a:rPr lang="zh-CN" altLang="en-US" sz="2400" dirty="0">
                <a:latin typeface="Times New Roman" panose="02020603050405020304" pitchFamily="18" charset="0"/>
              </a:rPr>
            </a:br>
            <a:r>
              <a:rPr lang="zh-CN" altLang="en-US" sz="2400" dirty="0">
                <a:latin typeface="Times New Roman" panose="02020603050405020304" pitchFamily="18" charset="0"/>
              </a:rPr>
              <a:t>　　</a:t>
            </a:r>
            <a:r>
              <a:rPr lang="zh-CN" altLang="en-US" sz="2400" b="1" dirty="0">
                <a:solidFill>
                  <a:srgbClr val="FF9933"/>
                </a:solidFill>
                <a:latin typeface="Times New Roman" panose="02020603050405020304" pitchFamily="18" charset="0"/>
              </a:rPr>
              <a:t>次态</a:t>
            </a:r>
            <a:r>
              <a:rPr lang="en-US" altLang="zh-CN" sz="2400" b="1">
                <a:solidFill>
                  <a:srgbClr val="FF9933"/>
                </a:solidFill>
                <a:latin typeface="Times New Roman" panose="02020603050405020304" pitchFamily="18" charset="0"/>
                <a:ea typeface="ˎ̥"/>
              </a:rPr>
              <a:t>----</a:t>
            </a:r>
            <a:r>
              <a:rPr lang="zh-CN" altLang="en-US" sz="2400" dirty="0">
                <a:latin typeface="Times New Roman" panose="02020603050405020304" pitchFamily="18" charset="0"/>
              </a:rPr>
              <a:t>指时钟脉冲作用之后电路到达的状态。</a:t>
            </a:r>
            <a:br>
              <a:rPr lang="zh-CN" altLang="en-US" sz="2400" dirty="0">
                <a:solidFill>
                  <a:srgbClr val="000099"/>
                </a:solidFill>
                <a:latin typeface="Times New Roman" panose="02020603050405020304" pitchFamily="18" charset="0"/>
              </a:rPr>
            </a:br>
            <a:r>
              <a:rPr lang="zh-CN" altLang="en-US" sz="2400" dirty="0">
                <a:solidFill>
                  <a:srgbClr val="000099"/>
                </a:solidFill>
                <a:latin typeface="Times New Roman" panose="02020603050405020304" pitchFamily="18" charset="0"/>
              </a:rPr>
              <a:t>　　</a:t>
            </a:r>
            <a:r>
              <a:rPr lang="zh-CN" altLang="en-US" sz="2400" b="1" dirty="0">
                <a:solidFill>
                  <a:srgbClr val="000099"/>
                </a:solidFill>
                <a:latin typeface="Times New Roman" panose="02020603050405020304" pitchFamily="18" charset="0"/>
              </a:rPr>
              <a:t>注意：</a:t>
            </a:r>
            <a:r>
              <a:rPr lang="zh-CN" altLang="en-US" sz="2400" dirty="0">
                <a:solidFill>
                  <a:srgbClr val="000099"/>
                </a:solidFill>
                <a:latin typeface="Times New Roman" panose="02020603050405020304" pitchFamily="18" charset="0"/>
              </a:rPr>
              <a:t>前一个脉冲的次态即后一个脉冲的现态！如</a:t>
            </a:r>
            <a:endParaRPr lang="zh-CN" altLang="en-US" dirty="0">
              <a:latin typeface="Arial" panose="020B0604020202020204" pitchFamily="34" charset="0"/>
            </a:endParaRPr>
          </a:p>
        </p:txBody>
      </p:sp>
      <p:sp>
        <p:nvSpPr>
          <p:cNvPr id="113693" name="文本框 113692"/>
          <p:cNvSpPr txBox="1"/>
          <p:nvPr/>
        </p:nvSpPr>
        <p:spPr>
          <a:xfrm>
            <a:off x="209550" y="3357563"/>
            <a:ext cx="8610600" cy="1552575"/>
          </a:xfrm>
          <a:prstGeom prst="rect">
            <a:avLst/>
          </a:prstGeom>
          <a:noFill/>
          <a:ln w="9525">
            <a:noFill/>
          </a:ln>
        </p:spPr>
        <p:txBody>
          <a:bodyPr>
            <a:spAutoFit/>
          </a:bodyPr>
          <a:p>
            <a:r>
              <a:rPr lang="zh-CN" altLang="en-US" sz="2400" b="1"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3</a:t>
            </a:r>
            <a:r>
              <a:rPr lang="zh-CN" altLang="en-US" sz="2400" b="1" dirty="0">
                <a:solidFill>
                  <a:srgbClr val="CC3300"/>
                </a:solidFill>
                <a:latin typeface="Times New Roman" panose="02020603050405020304" pitchFamily="18" charset="0"/>
              </a:rPr>
              <a:t>）对时钟的要求</a:t>
            </a:r>
            <a:br>
              <a:rPr lang="zh-CN" altLang="en-US" sz="2400" b="1" dirty="0">
                <a:solidFill>
                  <a:srgbClr val="CC3300"/>
                </a:solidFill>
                <a:latin typeface="Times New Roman" panose="02020603050405020304" pitchFamily="18" charset="0"/>
              </a:rPr>
            </a:br>
            <a:r>
              <a:rPr lang="zh-CN" altLang="en-US" sz="2400" b="1" dirty="0">
                <a:solidFill>
                  <a:schemeClr val="tx2"/>
                </a:solidFill>
                <a:latin typeface="Times New Roman" panose="02020603050405020304" pitchFamily="18" charset="0"/>
              </a:rPr>
              <a:t>　　</a:t>
            </a:r>
            <a:r>
              <a:rPr lang="zh-CN" altLang="en-US" sz="2400" dirty="0">
                <a:solidFill>
                  <a:schemeClr val="tx2"/>
                </a:solidFill>
                <a:latin typeface="Times New Roman" panose="02020603050405020304" pitchFamily="18" charset="0"/>
              </a:rPr>
              <a:t>脉冲的宽度：</a:t>
            </a:r>
            <a:r>
              <a:rPr lang="zh-CN" altLang="en-US" sz="2400" dirty="0">
                <a:latin typeface="Times New Roman" panose="02020603050405020304" pitchFamily="18" charset="0"/>
              </a:rPr>
              <a:t>必须保证触发器可靠翻转；</a:t>
            </a:r>
            <a:br>
              <a:rPr lang="zh-CN" altLang="en-US" sz="2400" dirty="0">
                <a:latin typeface="Times New Roman" panose="02020603050405020304" pitchFamily="18" charset="0"/>
              </a:rPr>
            </a:br>
            <a:r>
              <a:rPr lang="zh-CN" altLang="en-US" sz="2400" dirty="0">
                <a:latin typeface="Times New Roman" panose="02020603050405020304" pitchFamily="18" charset="0"/>
              </a:rPr>
              <a:t>　　</a:t>
            </a:r>
            <a:r>
              <a:rPr lang="zh-CN" altLang="en-US" sz="2400" dirty="0">
                <a:solidFill>
                  <a:schemeClr val="tx2"/>
                </a:solidFill>
                <a:latin typeface="Times New Roman" panose="02020603050405020304" pitchFamily="18" charset="0"/>
              </a:rPr>
              <a:t>脉冲的频率：</a:t>
            </a:r>
            <a:r>
              <a:rPr lang="zh-CN" altLang="en-US" sz="2400" dirty="0">
                <a:latin typeface="Times New Roman" panose="02020603050405020304" pitchFamily="18" charset="0"/>
              </a:rPr>
              <a:t>必须保证前一个脉冲引起的电路响应完全结束后，后一个脉冲才能到来。</a:t>
            </a:r>
            <a:endParaRPr lang="zh-CN" altLang="en-US" dirty="0">
              <a:latin typeface="Arial" panose="020B0604020202020204" pitchFamily="34" charset="0"/>
            </a:endParaRPr>
          </a:p>
        </p:txBody>
      </p:sp>
      <p:sp>
        <p:nvSpPr>
          <p:cNvPr id="113692" name="文本框 113691"/>
          <p:cNvSpPr txBox="1"/>
          <p:nvPr/>
        </p:nvSpPr>
        <p:spPr>
          <a:xfrm>
            <a:off x="228600" y="4957763"/>
            <a:ext cx="8915400" cy="1296987"/>
          </a:xfrm>
          <a:prstGeom prst="rect">
            <a:avLst/>
          </a:prstGeom>
          <a:noFill/>
          <a:ln w="28575">
            <a:noFill/>
          </a:ln>
        </p:spPr>
        <p:txBody>
          <a:bodyPr>
            <a:spAutoFit/>
          </a:bodyPr>
          <a:p>
            <a:pPr>
              <a:lnSpc>
                <a:spcPct val="80000"/>
              </a:lnSpc>
              <a:spcBef>
                <a:spcPct val="50000"/>
              </a:spcBef>
            </a:pPr>
            <a:r>
              <a:rPr lang="zh-CN" altLang="en-US" sz="2400"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2. </a:t>
            </a:r>
            <a:r>
              <a:rPr lang="zh-CN" altLang="en-US" sz="2400" b="1" dirty="0">
                <a:solidFill>
                  <a:srgbClr val="CC3300"/>
                </a:solidFill>
                <a:latin typeface="Times New Roman" panose="02020603050405020304" pitchFamily="18" charset="0"/>
              </a:rPr>
              <a:t>异步时序逻辑电路</a:t>
            </a:r>
            <a:br>
              <a:rPr lang="zh-CN" altLang="en-US" sz="2400" dirty="0">
                <a:solidFill>
                  <a:srgbClr val="CC3300"/>
                </a:solidFill>
                <a:latin typeface="Times New Roman" panose="02020603050405020304" pitchFamily="18" charset="0"/>
              </a:rPr>
            </a:br>
            <a:r>
              <a:rPr lang="zh-CN" altLang="en-US" sz="2400" dirty="0">
                <a:latin typeface="Times New Roman" panose="02020603050405020304" pitchFamily="18" charset="0"/>
              </a:rPr>
              <a:t>　　异步时序逻辑电路的存储电路可由触发器或延时元件组成，电路中没有统一的时钟信号同步，电路输入信号的变化将直接 </a:t>
            </a:r>
            <a:endParaRPr lang="zh-CN" altLang="en-US" sz="2400" dirty="0">
              <a:latin typeface="Times New Roman" panose="02020603050405020304" pitchFamily="18" charset="0"/>
              <a:ea typeface="ˎ̥"/>
            </a:endParaRPr>
          </a:p>
          <a:p>
            <a:pPr>
              <a:lnSpc>
                <a:spcPct val="40000"/>
              </a:lnSpc>
              <a:spcBef>
                <a:spcPct val="50000"/>
              </a:spcBef>
            </a:pPr>
            <a:r>
              <a:rPr lang="zh-CN" altLang="en-US" sz="2400" dirty="0">
                <a:latin typeface="Times New Roman" panose="02020603050405020304" pitchFamily="18" charset="0"/>
              </a:rPr>
              <a:t>导致电路状态的变化。</a:t>
            </a:r>
            <a:endParaRPr lang="zh-CN" altLang="en-US" dirty="0">
              <a:latin typeface="Arial" panose="020B0604020202020204" pitchFamily="34" charset="0"/>
            </a:endParaRPr>
          </a:p>
        </p:txBody>
      </p:sp>
      <p:grpSp>
        <p:nvGrpSpPr>
          <p:cNvPr id="113666" name="组合 113665"/>
          <p:cNvGrpSpPr/>
          <p:nvPr/>
        </p:nvGrpSpPr>
        <p:grpSpPr>
          <a:xfrm>
            <a:off x="2843213" y="2595563"/>
            <a:ext cx="5676900" cy="990600"/>
            <a:chOff x="2184" y="1632"/>
            <a:chExt cx="3576" cy="624"/>
          </a:xfrm>
        </p:grpSpPr>
        <p:grpSp>
          <p:nvGrpSpPr>
            <p:cNvPr id="113668" name="组合 113667"/>
            <p:cNvGrpSpPr/>
            <p:nvPr/>
          </p:nvGrpSpPr>
          <p:grpSpPr>
            <a:xfrm>
              <a:off x="2184" y="1632"/>
              <a:ext cx="3576" cy="624"/>
              <a:chOff x="2184" y="1632"/>
              <a:chExt cx="3576" cy="624"/>
            </a:xfrm>
          </p:grpSpPr>
          <p:sp>
            <p:nvSpPr>
              <p:cNvPr id="113691" name="直接连接符 113690"/>
              <p:cNvSpPr/>
              <p:nvPr/>
            </p:nvSpPr>
            <p:spPr>
              <a:xfrm>
                <a:off x="3096" y="1920"/>
                <a:ext cx="0" cy="288"/>
              </a:xfrm>
              <a:prstGeom prst="line">
                <a:avLst/>
              </a:prstGeom>
              <a:ln w="28575" cap="flat" cmpd="sng">
                <a:solidFill>
                  <a:schemeClr val="tx1"/>
                </a:solidFill>
                <a:prstDash val="sysDot"/>
                <a:headEnd type="none" w="med" len="med"/>
                <a:tailEnd type="none" w="sm" len="lg"/>
              </a:ln>
            </p:spPr>
          </p:sp>
          <p:sp>
            <p:nvSpPr>
              <p:cNvPr id="113690" name="直接连接符 113689"/>
              <p:cNvSpPr/>
              <p:nvPr/>
            </p:nvSpPr>
            <p:spPr>
              <a:xfrm>
                <a:off x="4056" y="1920"/>
                <a:ext cx="0" cy="288"/>
              </a:xfrm>
              <a:prstGeom prst="line">
                <a:avLst/>
              </a:prstGeom>
              <a:ln w="28575" cap="flat" cmpd="sng">
                <a:solidFill>
                  <a:schemeClr val="tx1"/>
                </a:solidFill>
                <a:prstDash val="sysDot"/>
                <a:headEnd type="none" w="med" len="med"/>
                <a:tailEnd type="none" w="sm" len="lg"/>
              </a:ln>
            </p:spPr>
          </p:sp>
          <p:sp>
            <p:nvSpPr>
              <p:cNvPr id="113689" name="直接连接符 113688"/>
              <p:cNvSpPr/>
              <p:nvPr/>
            </p:nvSpPr>
            <p:spPr>
              <a:xfrm>
                <a:off x="4992" y="1920"/>
                <a:ext cx="0" cy="288"/>
              </a:xfrm>
              <a:prstGeom prst="line">
                <a:avLst/>
              </a:prstGeom>
              <a:ln w="28575" cap="flat" cmpd="sng">
                <a:solidFill>
                  <a:schemeClr val="tx1"/>
                </a:solidFill>
                <a:prstDash val="sysDot"/>
                <a:headEnd type="none" w="med" len="med"/>
                <a:tailEnd type="none" w="sm" len="lg"/>
              </a:ln>
            </p:spPr>
          </p:sp>
          <p:grpSp>
            <p:nvGrpSpPr>
              <p:cNvPr id="113669" name="组合 113668"/>
              <p:cNvGrpSpPr/>
              <p:nvPr/>
            </p:nvGrpSpPr>
            <p:grpSpPr>
              <a:xfrm>
                <a:off x="2184" y="1632"/>
                <a:ext cx="3576" cy="624"/>
                <a:chOff x="2184" y="1680"/>
                <a:chExt cx="3576" cy="624"/>
              </a:xfrm>
            </p:grpSpPr>
            <p:grpSp>
              <p:nvGrpSpPr>
                <p:cNvPr id="113675" name="组合 113674"/>
                <p:cNvGrpSpPr/>
                <p:nvPr/>
              </p:nvGrpSpPr>
              <p:grpSpPr>
                <a:xfrm>
                  <a:off x="2184" y="1728"/>
                  <a:ext cx="3576" cy="216"/>
                  <a:chOff x="480" y="1680"/>
                  <a:chExt cx="3576" cy="216"/>
                </a:xfrm>
              </p:grpSpPr>
              <p:sp>
                <p:nvSpPr>
                  <p:cNvPr id="113688" name="直接连接符 113687"/>
                  <p:cNvSpPr/>
                  <p:nvPr/>
                </p:nvSpPr>
                <p:spPr>
                  <a:xfrm>
                    <a:off x="1200" y="1680"/>
                    <a:ext cx="192" cy="0"/>
                  </a:xfrm>
                  <a:prstGeom prst="line">
                    <a:avLst/>
                  </a:prstGeom>
                  <a:ln w="28575" cap="flat" cmpd="sng">
                    <a:solidFill>
                      <a:schemeClr val="tx1"/>
                    </a:solidFill>
                    <a:prstDash val="solid"/>
                    <a:headEnd type="none" w="med" len="med"/>
                    <a:tailEnd type="none" w="sm" len="lg"/>
                  </a:ln>
                </p:spPr>
              </p:sp>
              <p:sp>
                <p:nvSpPr>
                  <p:cNvPr id="113687" name="直接连接符 113686"/>
                  <p:cNvSpPr/>
                  <p:nvPr/>
                </p:nvSpPr>
                <p:spPr>
                  <a:xfrm>
                    <a:off x="2160" y="1692"/>
                    <a:ext cx="192" cy="0"/>
                  </a:xfrm>
                  <a:prstGeom prst="line">
                    <a:avLst/>
                  </a:prstGeom>
                  <a:ln w="28575" cap="flat" cmpd="sng">
                    <a:solidFill>
                      <a:schemeClr val="tx1"/>
                    </a:solidFill>
                    <a:prstDash val="solid"/>
                    <a:headEnd type="none" w="med" len="med"/>
                    <a:tailEnd type="none" w="sm" len="lg"/>
                  </a:ln>
                </p:spPr>
              </p:sp>
              <p:sp>
                <p:nvSpPr>
                  <p:cNvPr id="113686" name="直接连接符 113685"/>
                  <p:cNvSpPr/>
                  <p:nvPr/>
                </p:nvSpPr>
                <p:spPr>
                  <a:xfrm>
                    <a:off x="3108" y="1704"/>
                    <a:ext cx="192" cy="0"/>
                  </a:xfrm>
                  <a:prstGeom prst="line">
                    <a:avLst/>
                  </a:prstGeom>
                  <a:ln w="28575" cap="flat" cmpd="sng">
                    <a:solidFill>
                      <a:schemeClr val="tx1"/>
                    </a:solidFill>
                    <a:prstDash val="solid"/>
                    <a:headEnd type="none" w="med" len="med"/>
                    <a:tailEnd type="none" w="sm" len="lg"/>
                  </a:ln>
                </p:spPr>
              </p:sp>
              <p:sp>
                <p:nvSpPr>
                  <p:cNvPr id="113685" name="直接连接符 113684"/>
                  <p:cNvSpPr/>
                  <p:nvPr/>
                </p:nvSpPr>
                <p:spPr>
                  <a:xfrm>
                    <a:off x="1392" y="1872"/>
                    <a:ext cx="768" cy="0"/>
                  </a:xfrm>
                  <a:prstGeom prst="line">
                    <a:avLst/>
                  </a:prstGeom>
                  <a:ln w="28575" cap="flat" cmpd="sng">
                    <a:solidFill>
                      <a:schemeClr val="tx1"/>
                    </a:solidFill>
                    <a:prstDash val="solid"/>
                    <a:headEnd type="none" w="med" len="med"/>
                    <a:tailEnd type="none" w="sm" len="lg"/>
                  </a:ln>
                </p:spPr>
              </p:sp>
              <p:sp>
                <p:nvSpPr>
                  <p:cNvPr id="113684" name="直接连接符 113683"/>
                  <p:cNvSpPr/>
                  <p:nvPr/>
                </p:nvSpPr>
                <p:spPr>
                  <a:xfrm>
                    <a:off x="2340" y="1884"/>
                    <a:ext cx="768" cy="0"/>
                  </a:xfrm>
                  <a:prstGeom prst="line">
                    <a:avLst/>
                  </a:prstGeom>
                  <a:ln w="28575" cap="flat" cmpd="sng">
                    <a:solidFill>
                      <a:schemeClr val="tx1"/>
                    </a:solidFill>
                    <a:prstDash val="solid"/>
                    <a:headEnd type="none" w="med" len="med"/>
                    <a:tailEnd type="none" w="sm" len="lg"/>
                  </a:ln>
                </p:spPr>
              </p:sp>
              <p:sp>
                <p:nvSpPr>
                  <p:cNvPr id="113683" name="直接连接符 113682"/>
                  <p:cNvSpPr/>
                  <p:nvPr/>
                </p:nvSpPr>
                <p:spPr>
                  <a:xfrm>
                    <a:off x="3288" y="1872"/>
                    <a:ext cx="768" cy="0"/>
                  </a:xfrm>
                  <a:prstGeom prst="line">
                    <a:avLst/>
                  </a:prstGeom>
                  <a:ln w="28575" cap="flat" cmpd="sng">
                    <a:solidFill>
                      <a:schemeClr val="tx1"/>
                    </a:solidFill>
                    <a:prstDash val="solid"/>
                    <a:headEnd type="none" w="med" len="med"/>
                    <a:tailEnd type="none" w="sm" len="lg"/>
                  </a:ln>
                </p:spPr>
              </p:sp>
              <p:sp>
                <p:nvSpPr>
                  <p:cNvPr id="113682" name="直接连接符 113681"/>
                  <p:cNvSpPr/>
                  <p:nvPr/>
                </p:nvSpPr>
                <p:spPr>
                  <a:xfrm>
                    <a:off x="480" y="1872"/>
                    <a:ext cx="720" cy="0"/>
                  </a:xfrm>
                  <a:prstGeom prst="line">
                    <a:avLst/>
                  </a:prstGeom>
                  <a:ln w="28575" cap="flat" cmpd="sng">
                    <a:solidFill>
                      <a:schemeClr val="tx1"/>
                    </a:solidFill>
                    <a:prstDash val="solid"/>
                    <a:headEnd type="none" w="med" len="med"/>
                    <a:tailEnd type="none" w="sm" len="lg"/>
                  </a:ln>
                </p:spPr>
              </p:sp>
              <p:sp>
                <p:nvSpPr>
                  <p:cNvPr id="113681" name="直接连接符 113680"/>
                  <p:cNvSpPr/>
                  <p:nvPr/>
                </p:nvSpPr>
                <p:spPr>
                  <a:xfrm>
                    <a:off x="1200" y="1680"/>
                    <a:ext cx="0" cy="192"/>
                  </a:xfrm>
                  <a:prstGeom prst="line">
                    <a:avLst/>
                  </a:prstGeom>
                  <a:ln w="28575" cap="flat" cmpd="sng">
                    <a:solidFill>
                      <a:schemeClr val="tx1"/>
                    </a:solidFill>
                    <a:prstDash val="solid"/>
                    <a:headEnd type="none" w="med" len="med"/>
                    <a:tailEnd type="none" w="sm" len="lg"/>
                  </a:ln>
                </p:spPr>
              </p:sp>
              <p:sp>
                <p:nvSpPr>
                  <p:cNvPr id="113680" name="直接连接符 113679"/>
                  <p:cNvSpPr/>
                  <p:nvPr/>
                </p:nvSpPr>
                <p:spPr>
                  <a:xfrm>
                    <a:off x="1392" y="1680"/>
                    <a:ext cx="0" cy="192"/>
                  </a:xfrm>
                  <a:prstGeom prst="line">
                    <a:avLst/>
                  </a:prstGeom>
                  <a:ln w="28575" cap="flat" cmpd="sng">
                    <a:solidFill>
                      <a:schemeClr val="tx1"/>
                    </a:solidFill>
                    <a:prstDash val="solid"/>
                    <a:headEnd type="none" w="med" len="med"/>
                    <a:tailEnd type="none" w="sm" len="lg"/>
                  </a:ln>
                </p:spPr>
              </p:sp>
              <p:sp>
                <p:nvSpPr>
                  <p:cNvPr id="113679" name="直接连接符 113678"/>
                  <p:cNvSpPr/>
                  <p:nvPr/>
                </p:nvSpPr>
                <p:spPr>
                  <a:xfrm>
                    <a:off x="2148" y="1680"/>
                    <a:ext cx="0" cy="192"/>
                  </a:xfrm>
                  <a:prstGeom prst="line">
                    <a:avLst/>
                  </a:prstGeom>
                  <a:ln w="28575" cap="flat" cmpd="sng">
                    <a:solidFill>
                      <a:schemeClr val="tx1"/>
                    </a:solidFill>
                    <a:prstDash val="solid"/>
                    <a:headEnd type="none" w="med" len="med"/>
                    <a:tailEnd type="none" w="sm" len="lg"/>
                  </a:ln>
                </p:spPr>
              </p:sp>
              <p:sp>
                <p:nvSpPr>
                  <p:cNvPr id="113678" name="直接连接符 113677"/>
                  <p:cNvSpPr/>
                  <p:nvPr/>
                </p:nvSpPr>
                <p:spPr>
                  <a:xfrm>
                    <a:off x="2352" y="1704"/>
                    <a:ext cx="0" cy="192"/>
                  </a:xfrm>
                  <a:prstGeom prst="line">
                    <a:avLst/>
                  </a:prstGeom>
                  <a:ln w="28575" cap="flat" cmpd="sng">
                    <a:solidFill>
                      <a:schemeClr val="tx1"/>
                    </a:solidFill>
                    <a:prstDash val="solid"/>
                    <a:headEnd type="none" w="med" len="med"/>
                    <a:tailEnd type="none" w="sm" len="lg"/>
                  </a:ln>
                </p:spPr>
              </p:sp>
              <p:sp>
                <p:nvSpPr>
                  <p:cNvPr id="113677" name="直接连接符 113676"/>
                  <p:cNvSpPr/>
                  <p:nvPr/>
                </p:nvSpPr>
                <p:spPr>
                  <a:xfrm>
                    <a:off x="3096" y="1704"/>
                    <a:ext cx="0" cy="192"/>
                  </a:xfrm>
                  <a:prstGeom prst="line">
                    <a:avLst/>
                  </a:prstGeom>
                  <a:ln w="28575" cap="flat" cmpd="sng">
                    <a:solidFill>
                      <a:schemeClr val="tx1"/>
                    </a:solidFill>
                    <a:prstDash val="solid"/>
                    <a:headEnd type="none" w="med" len="med"/>
                    <a:tailEnd type="none" w="sm" len="lg"/>
                  </a:ln>
                </p:spPr>
              </p:sp>
              <p:sp>
                <p:nvSpPr>
                  <p:cNvPr id="113676" name="直接连接符 113675"/>
                  <p:cNvSpPr/>
                  <p:nvPr/>
                </p:nvSpPr>
                <p:spPr>
                  <a:xfrm>
                    <a:off x="3288" y="1704"/>
                    <a:ext cx="0" cy="192"/>
                  </a:xfrm>
                  <a:prstGeom prst="line">
                    <a:avLst/>
                  </a:prstGeom>
                  <a:ln w="28575" cap="flat" cmpd="sng">
                    <a:solidFill>
                      <a:schemeClr val="tx1"/>
                    </a:solidFill>
                    <a:prstDash val="solid"/>
                    <a:headEnd type="none" w="med" len="med"/>
                    <a:tailEnd type="none" w="sm" len="lg"/>
                  </a:ln>
                </p:spPr>
              </p:sp>
            </p:grpSp>
            <p:sp>
              <p:nvSpPr>
                <p:cNvPr id="113674" name="文本框 113673"/>
                <p:cNvSpPr txBox="1"/>
                <p:nvPr/>
              </p:nvSpPr>
              <p:spPr>
                <a:xfrm>
                  <a:off x="2880" y="1680"/>
                  <a:ext cx="240" cy="288"/>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1</a:t>
                  </a:r>
                  <a:endParaRPr lang="en-US" altLang="zh-CN">
                    <a:latin typeface="Arial" panose="020B0604020202020204" pitchFamily="34" charset="0"/>
                  </a:endParaRPr>
                </a:p>
              </p:txBody>
            </p:sp>
            <p:sp>
              <p:nvSpPr>
                <p:cNvPr id="113673" name="文本框 113672"/>
                <p:cNvSpPr txBox="1"/>
                <p:nvPr/>
              </p:nvSpPr>
              <p:spPr>
                <a:xfrm>
                  <a:off x="3840" y="1680"/>
                  <a:ext cx="240" cy="288"/>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2</a:t>
                  </a:r>
                  <a:endParaRPr lang="en-US" altLang="zh-CN">
                    <a:latin typeface="Arial" panose="020B0604020202020204" pitchFamily="34" charset="0"/>
                  </a:endParaRPr>
                </a:p>
              </p:txBody>
            </p:sp>
            <p:sp>
              <p:nvSpPr>
                <p:cNvPr id="113672" name="文本框 113671"/>
                <p:cNvSpPr txBox="1"/>
                <p:nvPr/>
              </p:nvSpPr>
              <p:spPr>
                <a:xfrm>
                  <a:off x="4800" y="1728"/>
                  <a:ext cx="240" cy="288"/>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3</a:t>
                  </a:r>
                  <a:endParaRPr lang="en-US" altLang="zh-CN">
                    <a:latin typeface="Arial" panose="020B0604020202020204" pitchFamily="34" charset="0"/>
                  </a:endParaRPr>
                </a:p>
              </p:txBody>
            </p:sp>
            <p:sp>
              <p:nvSpPr>
                <p:cNvPr id="113671" name="文本框 113670"/>
                <p:cNvSpPr txBox="1"/>
                <p:nvPr/>
              </p:nvSpPr>
              <p:spPr>
                <a:xfrm>
                  <a:off x="3072" y="2016"/>
                  <a:ext cx="1056" cy="288"/>
                </a:xfrm>
                <a:prstGeom prst="rect">
                  <a:avLst/>
                </a:prstGeom>
                <a:noFill/>
                <a:ln w="28575">
                  <a:noFill/>
                </a:ln>
              </p:spPr>
              <p:txBody>
                <a:bodyPr>
                  <a:spAutoFit/>
                </a:bodyPr>
                <a:p>
                  <a:pPr>
                    <a:spcBef>
                      <a:spcPct val="50000"/>
                    </a:spcBef>
                  </a:pPr>
                  <a:r>
                    <a:rPr lang="zh-CN" altLang="en-US" sz="2400" dirty="0">
                      <a:latin typeface="Times New Roman" panose="02020603050405020304" pitchFamily="18" charset="0"/>
                    </a:rPr>
                    <a:t>次态</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现态</a:t>
                  </a:r>
                  <a:endParaRPr lang="zh-CN" altLang="en-US" dirty="0">
                    <a:latin typeface="Arial" panose="020B0604020202020204" pitchFamily="34" charset="0"/>
                  </a:endParaRPr>
                </a:p>
              </p:txBody>
            </p:sp>
            <p:sp>
              <p:nvSpPr>
                <p:cNvPr id="113670" name="文本框 113669"/>
                <p:cNvSpPr txBox="1"/>
                <p:nvPr/>
              </p:nvSpPr>
              <p:spPr>
                <a:xfrm>
                  <a:off x="4032" y="2016"/>
                  <a:ext cx="1056" cy="288"/>
                </a:xfrm>
                <a:prstGeom prst="rect">
                  <a:avLst/>
                </a:prstGeom>
                <a:noFill/>
                <a:ln w="28575">
                  <a:noFill/>
                </a:ln>
              </p:spPr>
              <p:txBody>
                <a:bodyPr>
                  <a:spAutoFit/>
                </a:bodyPr>
                <a:p>
                  <a:pPr>
                    <a:spcBef>
                      <a:spcPct val="50000"/>
                    </a:spcBef>
                  </a:pPr>
                  <a:r>
                    <a:rPr lang="zh-CN" altLang="en-US" sz="2400" dirty="0">
                      <a:latin typeface="Times New Roman" panose="02020603050405020304" pitchFamily="18" charset="0"/>
                    </a:rPr>
                    <a:t>次态</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现态</a:t>
                  </a:r>
                  <a:endParaRPr lang="zh-CN" altLang="en-US" dirty="0">
                    <a:latin typeface="Arial" panose="020B0604020202020204" pitchFamily="34" charset="0"/>
                  </a:endParaRPr>
                </a:p>
              </p:txBody>
            </p:sp>
          </p:grpSp>
        </p:grpSp>
        <p:sp>
          <p:nvSpPr>
            <p:cNvPr id="113667" name="文本框 113666"/>
            <p:cNvSpPr txBox="1"/>
            <p:nvPr/>
          </p:nvSpPr>
          <p:spPr>
            <a:xfrm>
              <a:off x="2304" y="1824"/>
              <a:ext cx="384" cy="288"/>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cp</a:t>
              </a:r>
              <a:endParaRPr lang="en-US" altLang="zh-CN">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3694"/>
                                        </p:tgtEl>
                                        <p:attrNameLst>
                                          <p:attrName>style.visibility</p:attrName>
                                        </p:attrNameLst>
                                      </p:cBhvr>
                                      <p:to>
                                        <p:strVal val="visible"/>
                                      </p:to>
                                    </p:set>
                                    <p:animEffect transition="in" filter="box(in)">
                                      <p:cBhvr>
                                        <p:cTn id="7" dur="500"/>
                                        <p:tgtEl>
                                          <p:spTgt spid="113694"/>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13666"/>
                                        </p:tgtEl>
                                        <p:attrNameLst>
                                          <p:attrName>style.visibility</p:attrName>
                                        </p:attrNameLst>
                                      </p:cBhvr>
                                      <p:to>
                                        <p:strVal val="visible"/>
                                      </p:to>
                                    </p:set>
                                    <p:anim calcmode="lin" valueType="num">
                                      <p:cBhvr additive="base">
                                        <p:cTn id="11" dur="500" fill="hold"/>
                                        <p:tgtEl>
                                          <p:spTgt spid="113666"/>
                                        </p:tgtEl>
                                        <p:attrNameLst>
                                          <p:attrName>ppt_x</p:attrName>
                                        </p:attrNameLst>
                                      </p:cBhvr>
                                      <p:tavLst>
                                        <p:tav tm="0">
                                          <p:val>
                                            <p:strVal val="#ppt_x"/>
                                          </p:val>
                                        </p:tav>
                                        <p:tav tm="100000">
                                          <p:val>
                                            <p:strVal val="#ppt_x"/>
                                          </p:val>
                                        </p:tav>
                                      </p:tavLst>
                                    </p:anim>
                                    <p:anim calcmode="lin" valueType="num">
                                      <p:cBhvr additive="base">
                                        <p:cTn id="12" dur="500" fill="hold"/>
                                        <p:tgtEl>
                                          <p:spTgt spid="11366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5"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3693"/>
                                        </p:tgtEl>
                                        <p:attrNameLst>
                                          <p:attrName>style.visibility</p:attrName>
                                        </p:attrNameLst>
                                      </p:cBhvr>
                                      <p:to>
                                        <p:strVal val="visible"/>
                                      </p:to>
                                    </p:set>
                                    <p:animEffect transition="in" filter="wipe(up)">
                                      <p:cBhvr>
                                        <p:cTn id="17" dur="500"/>
                                        <p:tgtEl>
                                          <p:spTgt spid="11369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3692"/>
                                        </p:tgtEl>
                                        <p:attrNameLst>
                                          <p:attrName>style.visibility</p:attrName>
                                        </p:attrNameLst>
                                      </p:cBhvr>
                                      <p:to>
                                        <p:strVal val="visible"/>
                                      </p:to>
                                    </p:set>
                                    <p:anim calcmode="lin" valueType="num">
                                      <p:cBhvr additive="base">
                                        <p:cTn id="22" dur="500" fill="hold"/>
                                        <p:tgtEl>
                                          <p:spTgt spid="113692"/>
                                        </p:tgtEl>
                                        <p:attrNameLst>
                                          <p:attrName>ppt_x</p:attrName>
                                        </p:attrNameLst>
                                      </p:cBhvr>
                                      <p:tavLst>
                                        <p:tav tm="0">
                                          <p:val>
                                            <p:strVal val="#ppt_x"/>
                                          </p:val>
                                        </p:tav>
                                        <p:tav tm="100000">
                                          <p:val>
                                            <p:strVal val="#ppt_x"/>
                                          </p:val>
                                        </p:tav>
                                      </p:tavLst>
                                    </p:anim>
                                    <p:anim calcmode="lin" valueType="num">
                                      <p:cBhvr additive="base">
                                        <p:cTn id="23" dur="500" fill="hold"/>
                                        <p:tgtEl>
                                          <p:spTgt spid="11369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94" grpId="0"/>
      <p:bldP spid="113693" grpId="0"/>
      <p:bldP spid="11369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001" name="组合 40000"/>
          <p:cNvGrpSpPr/>
          <p:nvPr/>
        </p:nvGrpSpPr>
        <p:grpSpPr>
          <a:xfrm>
            <a:off x="6350" y="6350"/>
            <a:ext cx="9132888" cy="6845300"/>
            <a:chOff x="0" y="1"/>
            <a:chExt cx="5753" cy="4312"/>
          </a:xfrm>
        </p:grpSpPr>
        <p:sp>
          <p:nvSpPr>
            <p:cNvPr id="40003" name="任意多边形 40002"/>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40002" name="任意多边形 40001"/>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39999" name="矩形 39998"/>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39998" name="图片 39997"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39997" name="图片 39996"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39996" name="图片 39995"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39994" name="矩形 39993"/>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39993" name="文本框 39992"/>
          <p:cNvSpPr txBox="1"/>
          <p:nvPr/>
        </p:nvSpPr>
        <p:spPr>
          <a:xfrm>
            <a:off x="523875" y="690563"/>
            <a:ext cx="8169275" cy="822325"/>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en-US" altLang="zh-CN" sz="2400" b="1" dirty="0">
                <a:solidFill>
                  <a:srgbClr val="000099"/>
                </a:solidFill>
                <a:latin typeface="Times New Roman" panose="02020603050405020304" pitchFamily="18" charset="0"/>
              </a:rPr>
              <a:t>③</a:t>
            </a:r>
            <a:r>
              <a:rPr lang="zh-CN" altLang="en-US" sz="2400" b="1" dirty="0">
                <a:solidFill>
                  <a:srgbClr val="000099"/>
                </a:solidFill>
                <a:latin typeface="Times New Roman" panose="02020603050405020304" pitchFamily="18" charset="0"/>
              </a:rPr>
              <a:t>作闭覆盖表，求最小闭覆盖</a:t>
            </a:r>
            <a:r>
              <a:rPr lang="zh-CN" altLang="en-US" sz="2400" dirty="0">
                <a:solidFill>
                  <a:srgbClr val="000099"/>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由</a:t>
            </a:r>
            <a:r>
              <a:rPr lang="en-US" altLang="zh-CN" sz="2400">
                <a:latin typeface="Times New Roman" panose="02020603050405020304" pitchFamily="18" charset="0"/>
                <a:ea typeface="ˎ̥"/>
              </a:rPr>
              <a:t>3</a:t>
            </a:r>
            <a:r>
              <a:rPr lang="zh-CN" altLang="en-US" sz="2400" dirty="0">
                <a:latin typeface="Times New Roman" panose="02020603050405020304" pitchFamily="18" charset="0"/>
              </a:rPr>
              <a:t>个最大相容类，可作出其闭覆盖表如下表所示。</a:t>
            </a:r>
            <a:endParaRPr lang="zh-CN" altLang="en-US" dirty="0">
              <a:latin typeface="Arial" panose="020B0604020202020204" pitchFamily="34" charset="0"/>
            </a:endParaRPr>
          </a:p>
        </p:txBody>
      </p:sp>
      <p:sp>
        <p:nvSpPr>
          <p:cNvPr id="39992" name="文本框 39991"/>
          <p:cNvSpPr txBox="1"/>
          <p:nvPr/>
        </p:nvSpPr>
        <p:spPr>
          <a:xfrm>
            <a:off x="234950" y="4424363"/>
            <a:ext cx="8686800" cy="822325"/>
          </a:xfrm>
          <a:prstGeom prst="rect">
            <a:avLst/>
          </a:prstGeom>
          <a:noFill/>
          <a:ln w="28575">
            <a:noFill/>
          </a:ln>
        </p:spPr>
        <p:txBody>
          <a:bodyPr>
            <a:spAutoFit/>
          </a:bodyPr>
          <a:p>
            <a:pPr algn="just"/>
            <a:r>
              <a:rPr lang="zh-CN" altLang="en-US" sz="2400" dirty="0">
                <a:latin typeface="Times New Roman" panose="02020603050405020304" pitchFamily="18" charset="0"/>
              </a:rPr>
              <a:t>　　由闭覆盖表和选择最小闭覆盖的</a:t>
            </a:r>
            <a:r>
              <a:rPr lang="en-US" altLang="zh-CN" sz="2400">
                <a:latin typeface="Times New Roman" panose="02020603050405020304" pitchFamily="18" charset="0"/>
                <a:ea typeface="ˎ̥"/>
              </a:rPr>
              <a:t>3</a:t>
            </a:r>
            <a:r>
              <a:rPr lang="zh-CN" altLang="en-US" sz="2400" dirty="0">
                <a:latin typeface="Times New Roman" panose="02020603050405020304" pitchFamily="18" charset="0"/>
              </a:rPr>
              <a:t>个条件可知，该例的</a:t>
            </a:r>
            <a:r>
              <a:rPr lang="zh-CN" altLang="en-US" sz="2400" dirty="0">
                <a:solidFill>
                  <a:schemeClr val="tx2"/>
                </a:solidFill>
                <a:latin typeface="Times New Roman" panose="02020603050405020304" pitchFamily="18" charset="0"/>
              </a:rPr>
              <a:t>最小闭覆盖可由最大相容类</a:t>
            </a:r>
            <a:r>
              <a:rPr lang="en-US" altLang="zh-CN" sz="2400" b="1">
                <a:solidFill>
                  <a:srgbClr val="CC3300"/>
                </a:solidFill>
                <a:latin typeface="Times New Roman" panose="02020603050405020304" pitchFamily="18" charset="0"/>
                <a:ea typeface="ˎ̥"/>
              </a:rPr>
              <a:t>{A,B,D}</a:t>
            </a:r>
            <a:r>
              <a:rPr lang="zh-CN" altLang="en-US" sz="2400" b="1" dirty="0">
                <a:solidFill>
                  <a:srgbClr val="CC3300"/>
                </a:solidFill>
                <a:latin typeface="Times New Roman" panose="02020603050405020304" pitchFamily="18" charset="0"/>
              </a:rPr>
              <a:t>和</a:t>
            </a:r>
            <a:r>
              <a:rPr lang="en-US" altLang="zh-CN" sz="2400" b="1">
                <a:solidFill>
                  <a:srgbClr val="CC3300"/>
                </a:solidFill>
                <a:latin typeface="Times New Roman" panose="02020603050405020304" pitchFamily="18" charset="0"/>
                <a:ea typeface="ˎ̥"/>
              </a:rPr>
              <a:t>{A,C,E}</a:t>
            </a:r>
            <a:r>
              <a:rPr lang="zh-CN" altLang="en-US" sz="2400" dirty="0">
                <a:solidFill>
                  <a:schemeClr val="tx2"/>
                </a:solidFill>
                <a:latin typeface="Times New Roman" panose="02020603050405020304" pitchFamily="18" charset="0"/>
              </a:rPr>
              <a:t>组成</a:t>
            </a:r>
            <a:r>
              <a:rPr lang="zh-CN" altLang="en-US" sz="2400" dirty="0">
                <a:latin typeface="Times New Roman" panose="02020603050405020304" pitchFamily="18" charset="0"/>
              </a:rPr>
              <a:t>。</a:t>
            </a:r>
            <a:endParaRPr lang="zh-CN" altLang="en-US" dirty="0">
              <a:latin typeface="Arial" panose="020B0604020202020204" pitchFamily="34" charset="0"/>
            </a:endParaRPr>
          </a:p>
        </p:txBody>
      </p:sp>
      <p:sp>
        <p:nvSpPr>
          <p:cNvPr id="39991" name="文本框 39990"/>
          <p:cNvSpPr txBox="1"/>
          <p:nvPr/>
        </p:nvSpPr>
        <p:spPr>
          <a:xfrm>
            <a:off x="234950" y="5414963"/>
            <a:ext cx="8686800" cy="822325"/>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zh-CN" altLang="en-US" sz="2400" b="1" dirty="0">
                <a:solidFill>
                  <a:srgbClr val="000099"/>
                </a:solidFill>
                <a:latin typeface="Times New Roman" panose="02020603050405020304" pitchFamily="18" charset="0"/>
              </a:rPr>
              <a:t>思考：</a:t>
            </a:r>
            <a:r>
              <a:rPr lang="zh-CN" altLang="en-US" sz="2400" dirty="0">
                <a:solidFill>
                  <a:srgbClr val="000099"/>
                </a:solidFill>
                <a:latin typeface="Times New Roman" panose="02020603050405020304" pitchFamily="18" charset="0"/>
              </a:rPr>
              <a:t>若闭覆盖表中</a:t>
            </a:r>
            <a:r>
              <a:rPr lang="en-US" altLang="zh-CN" sz="2400">
                <a:solidFill>
                  <a:srgbClr val="000099"/>
                </a:solidFill>
                <a:latin typeface="Times New Roman" panose="02020603050405020304" pitchFamily="18" charset="0"/>
                <a:ea typeface="ˎ̥"/>
              </a:rPr>
              <a:t>{A,B,D}</a:t>
            </a:r>
            <a:r>
              <a:rPr lang="zh-CN" altLang="en-US" sz="2400" dirty="0">
                <a:solidFill>
                  <a:srgbClr val="000099"/>
                </a:solidFill>
                <a:latin typeface="Times New Roman" panose="02020603050405020304" pitchFamily="18" charset="0"/>
              </a:rPr>
              <a:t>在</a:t>
            </a:r>
            <a:r>
              <a:rPr lang="en-US" altLang="zh-CN" sz="2400">
                <a:solidFill>
                  <a:srgbClr val="000099"/>
                </a:solidFill>
                <a:latin typeface="Times New Roman" panose="02020603050405020304" pitchFamily="18" charset="0"/>
                <a:ea typeface="ˎ̥"/>
              </a:rPr>
              <a:t>X=1</a:t>
            </a:r>
            <a:r>
              <a:rPr lang="zh-CN" altLang="en-US" sz="2400" dirty="0">
                <a:solidFill>
                  <a:srgbClr val="000099"/>
                </a:solidFill>
                <a:latin typeface="Times New Roman" panose="02020603050405020304" pitchFamily="18" charset="0"/>
              </a:rPr>
              <a:t>时的次态组合为</a:t>
            </a:r>
            <a:r>
              <a:rPr lang="en-US" altLang="zh-CN" sz="2400">
                <a:solidFill>
                  <a:srgbClr val="000099"/>
                </a:solidFill>
                <a:latin typeface="Times New Roman" panose="02020603050405020304" pitchFamily="18" charset="0"/>
                <a:ea typeface="ˎ̥"/>
              </a:rPr>
              <a:t>CD,</a:t>
            </a:r>
            <a:r>
              <a:rPr lang="zh-CN" altLang="en-US" sz="2400" dirty="0">
                <a:solidFill>
                  <a:srgbClr val="000099"/>
                </a:solidFill>
                <a:latin typeface="Times New Roman" panose="02020603050405020304" pitchFamily="18" charset="0"/>
              </a:rPr>
              <a:t>最小闭覆盖由最大相容类</a:t>
            </a:r>
            <a:r>
              <a:rPr lang="en-US" altLang="zh-CN" sz="2400">
                <a:solidFill>
                  <a:srgbClr val="000099"/>
                </a:solidFill>
                <a:latin typeface="Times New Roman" panose="02020603050405020304" pitchFamily="18" charset="0"/>
                <a:ea typeface="ˎ̥"/>
              </a:rPr>
              <a:t>{A,B,D}</a:t>
            </a:r>
            <a:r>
              <a:rPr lang="zh-CN" altLang="en-US" sz="2400" dirty="0">
                <a:solidFill>
                  <a:srgbClr val="000099"/>
                </a:solidFill>
                <a:latin typeface="Times New Roman" panose="02020603050405020304" pitchFamily="18" charset="0"/>
              </a:rPr>
              <a:t>和</a:t>
            </a:r>
            <a:r>
              <a:rPr lang="en-US" altLang="zh-CN" sz="2400">
                <a:solidFill>
                  <a:srgbClr val="000099"/>
                </a:solidFill>
                <a:latin typeface="Times New Roman" panose="02020603050405020304" pitchFamily="18" charset="0"/>
                <a:ea typeface="ˎ̥"/>
              </a:rPr>
              <a:t>{A,C,E}</a:t>
            </a:r>
            <a:r>
              <a:rPr lang="zh-CN" altLang="en-US" sz="2400" dirty="0">
                <a:solidFill>
                  <a:srgbClr val="000099"/>
                </a:solidFill>
                <a:latin typeface="Times New Roman" panose="02020603050405020304" pitchFamily="18" charset="0"/>
              </a:rPr>
              <a:t>组成行吗？为什么？</a:t>
            </a:r>
            <a:endParaRPr lang="zh-CN" altLang="en-US" dirty="0">
              <a:latin typeface="Arial" panose="020B0604020202020204" pitchFamily="34" charset="0"/>
            </a:endParaRPr>
          </a:p>
        </p:txBody>
      </p:sp>
      <p:graphicFrame>
        <p:nvGraphicFramePr>
          <p:cNvPr id="39938" name="表格 39937"/>
          <p:cNvGraphicFramePr/>
          <p:nvPr/>
        </p:nvGraphicFramePr>
        <p:xfrm>
          <a:off x="539750" y="1528763"/>
          <a:ext cx="8001000" cy="2679700"/>
        </p:xfrm>
        <a:graphic>
          <a:graphicData uri="http://schemas.openxmlformats.org/drawingml/2006/table">
            <a:tbl>
              <a:tblPr/>
              <a:tblGrid>
                <a:gridCol w="1281113"/>
                <a:gridCol w="922337"/>
                <a:gridCol w="922338"/>
                <a:gridCol w="922337"/>
                <a:gridCol w="925513"/>
                <a:gridCol w="923925"/>
                <a:gridCol w="1106487"/>
                <a:gridCol w="996950"/>
              </a:tblGrid>
              <a:tr h="609600">
                <a:tc row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dirty="0">
                          <a:latin typeface="Times New Roman" panose="02020603050405020304" pitchFamily="18" charset="0"/>
                        </a:rPr>
                        <a:t>相容类</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5">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dirty="0">
                          <a:latin typeface="Times New Roman" panose="02020603050405020304" pitchFamily="18" charset="0"/>
                        </a:rPr>
                        <a:t>　　　覆　　　　盖</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zh-CN" altLang="en-US" dirty="0">
                          <a:latin typeface="Times New Roman" panose="02020603050405020304" pitchFamily="18" charset="0"/>
                        </a:rPr>
                        <a:t>闭　合</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17525">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E</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ABD</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rPr>
                        <a:t>∨</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rPr>
                        <a:t>∨</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rPr>
                        <a:t>∨</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AC</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ACD</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rPr>
                        <a:t>∨</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rPr>
                        <a:t>∨</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rPr>
                        <a:t>∨</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AD</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ACE</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rPr>
                        <a:t>∨</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rPr>
                        <a:t>∨</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rPr>
                        <a:t>∨</a:t>
                      </a: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AD</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9993"/>
                                        </p:tgtEl>
                                        <p:attrNameLst>
                                          <p:attrName>style.visibility</p:attrName>
                                        </p:attrNameLst>
                                      </p:cBhvr>
                                      <p:to>
                                        <p:strVal val="visible"/>
                                      </p:to>
                                    </p:set>
                                    <p:animEffect transition="in" filter="slide(fromLeft)">
                                      <p:cBhvr>
                                        <p:cTn id="7" dur="500"/>
                                        <p:tgtEl>
                                          <p:spTgt spid="39993"/>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9938"/>
                                        </p:tgtEl>
                                        <p:attrNameLst>
                                          <p:attrName>style.visibility</p:attrName>
                                        </p:attrNameLst>
                                      </p:cBhvr>
                                      <p:to>
                                        <p:strVal val="visible"/>
                                      </p:to>
                                    </p:set>
                                    <p:animEffect transition="in" filter="blinds(horizontal)">
                                      <p:cBhvr>
                                        <p:cTn id="11" dur="500"/>
                                        <p:tgtEl>
                                          <p:spTgt spid="39938"/>
                                        </p:tgtEl>
                                      </p:cBhvr>
                                    </p:animEffect>
                                  </p:childTnLst>
                                  <p:subTnLst>
                                    <p:audio>
                                      <p:cMediaNode>
                                        <p:cTn display="0" masterRel="sameClick">
                                          <p:stCondLst>
                                            <p:cond evt="begin" delay="0">
                                              <p:tn val="9"/>
                                            </p:cond>
                                          </p:stCondLst>
                                          <p:endCondLst>
                                            <p:cond evt="onStopAudio" delay="0">
                                              <p:tgtEl>
                                                <p:sldTgt/>
                                              </p:tgtEl>
                                            </p:cond>
                                          </p:endCondLst>
                                        </p:cTn>
                                        <p:tgtEl>
                                          <p:sndTgt r:embed="rId5" name="chimes.wav"/>
                                        </p:tgtEl>
                                      </p:cMediaNode>
                                    </p:audio>
                                  </p:subTnLst>
                                </p:cTn>
                              </p:par>
                            </p:childTnLst>
                          </p:cTn>
                        </p:par>
                      </p:childTnLst>
                    </p:cTn>
                  </p:par>
                  <p:par>
                    <p:cTn id="12" fill="hold">
                      <p:stCondLst>
                        <p:cond delay="indefinite"/>
                      </p:stCondLst>
                      <p:childTnLst>
                        <p:par>
                          <p:cTn id="13" fill="hold">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39992"/>
                                        </p:tgtEl>
                                        <p:attrNameLst>
                                          <p:attrName>style.visibility</p:attrName>
                                        </p:attrNameLst>
                                      </p:cBhvr>
                                      <p:to>
                                        <p:strVal val="visible"/>
                                      </p:to>
                                    </p:set>
                                    <p:animEffect transition="in" filter="slide(fromTop)">
                                      <p:cBhvr>
                                        <p:cTn id="16" dur="500"/>
                                        <p:tgtEl>
                                          <p:spTgt spid="39992"/>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39991"/>
                                        </p:tgtEl>
                                        <p:attrNameLst>
                                          <p:attrName>style.visibility</p:attrName>
                                        </p:attrNameLst>
                                      </p:cBhvr>
                                      <p:to>
                                        <p:strVal val="visible"/>
                                      </p:to>
                                    </p:set>
                                    <p:animEffect transition="in" filter="randombar(horizontal)">
                                      <p:cBhvr>
                                        <p:cTn id="20" dur="500"/>
                                        <p:tgtEl>
                                          <p:spTgt spid="39991"/>
                                        </p:tgtEl>
                                      </p:cBhvr>
                                    </p:animEffect>
                                  </p:childTnLst>
                                  <p:subTnLst>
                                    <p:audio>
                                      <p:cMediaNode>
                                        <p:cTn display="0" masterRel="sameClick">
                                          <p:stCondLst>
                                            <p:cond evt="begin" delay="0">
                                              <p:tn val="18"/>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93" grpId="0"/>
      <p:bldP spid="39992" grpId="0"/>
      <p:bldP spid="3999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81" name="组合 38980"/>
          <p:cNvGrpSpPr/>
          <p:nvPr/>
        </p:nvGrpSpPr>
        <p:grpSpPr>
          <a:xfrm>
            <a:off x="6350" y="6350"/>
            <a:ext cx="9132888" cy="6845300"/>
            <a:chOff x="0" y="1"/>
            <a:chExt cx="5753" cy="4312"/>
          </a:xfrm>
        </p:grpSpPr>
        <p:sp>
          <p:nvSpPr>
            <p:cNvPr id="38983" name="任意多边形 38982"/>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38982" name="任意多边形 38981"/>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38979" name="矩形 38978"/>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38978" name="图片 38977"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38977" name="图片 38976"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38976" name="图片 38975"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38974" name="矩形 38973"/>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grpSp>
        <p:nvGrpSpPr>
          <p:cNvPr id="38970" name="组合 38969"/>
          <p:cNvGrpSpPr/>
          <p:nvPr/>
        </p:nvGrpSpPr>
        <p:grpSpPr>
          <a:xfrm>
            <a:off x="395288" y="981075"/>
            <a:ext cx="8550275" cy="1187450"/>
            <a:chOff x="230" y="432"/>
            <a:chExt cx="5386" cy="748"/>
          </a:xfrm>
        </p:grpSpPr>
        <p:sp>
          <p:nvSpPr>
            <p:cNvPr id="38973" name="文本框 38972"/>
            <p:cNvSpPr txBox="1"/>
            <p:nvPr/>
          </p:nvSpPr>
          <p:spPr>
            <a:xfrm>
              <a:off x="230" y="432"/>
              <a:ext cx="5386" cy="748"/>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en-US" altLang="zh-CN" sz="2400" b="1" dirty="0">
                  <a:solidFill>
                    <a:schemeClr val="accent1"/>
                  </a:solidFill>
                  <a:latin typeface="Times New Roman" panose="02020603050405020304" pitchFamily="18" charset="0"/>
                </a:rPr>
                <a:t>④</a:t>
              </a:r>
              <a:r>
                <a:rPr lang="zh-CN" altLang="en-US" sz="2400" b="1" dirty="0">
                  <a:solidFill>
                    <a:schemeClr val="accent1"/>
                  </a:solidFill>
                  <a:latin typeface="Times New Roman" panose="02020603050405020304" pitchFamily="18" charset="0"/>
                </a:rPr>
                <a:t>状态合并，作出最小化状态表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r>
                <a:rPr lang="zh-CN" altLang="en-US" sz="2400" b="1" dirty="0">
                  <a:solidFill>
                    <a:schemeClr val="tx2"/>
                  </a:solidFill>
                  <a:latin typeface="Times New Roman" panose="02020603050405020304" pitchFamily="18" charset="0"/>
                </a:rPr>
                <a:t>令：</a:t>
              </a:r>
              <a:r>
                <a:rPr lang="zh-CN" altLang="en-US" sz="2400" dirty="0">
                  <a:latin typeface="Times New Roman" panose="02020603050405020304" pitchFamily="18" charset="0"/>
                </a:rPr>
                <a:t>相容类</a:t>
              </a:r>
              <a:r>
                <a:rPr lang="en-US" altLang="zh-CN" sz="2400">
                  <a:latin typeface="Times New Roman" panose="02020603050405020304" pitchFamily="18" charset="0"/>
                  <a:ea typeface="ˎ̥"/>
                </a:rPr>
                <a:t>{A,B,D}</a:t>
              </a:r>
              <a:r>
                <a:rPr lang="zh-CN" altLang="en-US" sz="2400" dirty="0">
                  <a:latin typeface="Times New Roman" panose="02020603050405020304" pitchFamily="18" charset="0"/>
                </a:rPr>
                <a:t>　状态</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，相容类</a:t>
              </a:r>
              <a:r>
                <a:rPr lang="en-US" altLang="zh-CN" sz="2400">
                  <a:latin typeface="Times New Roman" panose="02020603050405020304" pitchFamily="18" charset="0"/>
                  <a:ea typeface="ˎ̥"/>
                </a:rPr>
                <a:t>{A,C,E}</a:t>
              </a:r>
              <a:r>
                <a:rPr lang="zh-CN" altLang="en-US" sz="2400" dirty="0">
                  <a:latin typeface="Times New Roman" panose="02020603050405020304" pitchFamily="18" charset="0"/>
                </a:rPr>
                <a:t>　　状态</a:t>
              </a:r>
              <a:r>
                <a:rPr lang="en-US" altLang="zh-CN" sz="2400">
                  <a:latin typeface="Times New Roman" panose="02020603050405020304" pitchFamily="18" charset="0"/>
                  <a:ea typeface="ˎ̥"/>
                </a:rPr>
                <a:t>b</a:t>
              </a:r>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将其代入原始状态表中，可得到最小化状态表如右下表所示。</a:t>
              </a:r>
              <a:endParaRPr lang="zh-CN" altLang="en-US" dirty="0">
                <a:latin typeface="Arial" panose="020B0604020202020204" pitchFamily="34" charset="0"/>
              </a:endParaRPr>
            </a:p>
          </p:txBody>
        </p:sp>
        <p:sp>
          <p:nvSpPr>
            <p:cNvPr id="38972" name="直接连接符 38971"/>
            <p:cNvSpPr/>
            <p:nvPr/>
          </p:nvSpPr>
          <p:spPr>
            <a:xfrm>
              <a:off x="2256" y="1056"/>
              <a:ext cx="288" cy="0"/>
            </a:xfrm>
            <a:prstGeom prst="line">
              <a:avLst/>
            </a:prstGeom>
            <a:ln w="28575" cap="flat" cmpd="sng">
              <a:solidFill>
                <a:schemeClr val="tx1"/>
              </a:solidFill>
              <a:prstDash val="solid"/>
              <a:headEnd type="none" w="med" len="med"/>
              <a:tailEnd type="triangle" w="sm" len="lg"/>
            </a:ln>
          </p:spPr>
        </p:sp>
        <p:sp>
          <p:nvSpPr>
            <p:cNvPr id="38971" name="直接连接符 38970"/>
            <p:cNvSpPr/>
            <p:nvPr/>
          </p:nvSpPr>
          <p:spPr>
            <a:xfrm>
              <a:off x="4512" y="1020"/>
              <a:ext cx="288" cy="0"/>
            </a:xfrm>
            <a:prstGeom prst="line">
              <a:avLst/>
            </a:prstGeom>
            <a:ln w="28575" cap="flat" cmpd="sng">
              <a:solidFill>
                <a:schemeClr val="tx1"/>
              </a:solidFill>
              <a:prstDash val="solid"/>
              <a:headEnd type="none" w="med" len="med"/>
              <a:tailEnd type="triangle" w="sm" len="lg"/>
            </a:ln>
          </p:spPr>
        </p:sp>
      </p:grpSp>
      <p:grpSp>
        <p:nvGrpSpPr>
          <p:cNvPr id="38914" name="组合 38913"/>
          <p:cNvGrpSpPr/>
          <p:nvPr/>
        </p:nvGrpSpPr>
        <p:grpSpPr>
          <a:xfrm>
            <a:off x="539750" y="2290763"/>
            <a:ext cx="8153400" cy="4419600"/>
            <a:chOff x="336" y="1536"/>
            <a:chExt cx="5136" cy="2784"/>
          </a:xfrm>
        </p:grpSpPr>
        <p:grpSp>
          <p:nvGrpSpPr>
            <p:cNvPr id="38916" name="组合 38915"/>
            <p:cNvGrpSpPr/>
            <p:nvPr/>
          </p:nvGrpSpPr>
          <p:grpSpPr>
            <a:xfrm>
              <a:off x="336" y="1536"/>
              <a:ext cx="5136" cy="2784"/>
              <a:chOff x="336" y="1536"/>
              <a:chExt cx="5136" cy="2784"/>
            </a:xfrm>
          </p:grpSpPr>
          <p:sp>
            <p:nvSpPr>
              <p:cNvPr id="38969" name="矩形 38968"/>
              <p:cNvSpPr/>
              <p:nvPr/>
            </p:nvSpPr>
            <p:spPr>
              <a:xfrm>
                <a:off x="1744" y="3646"/>
                <a:ext cx="704" cy="326"/>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B/d</a:t>
                </a:r>
                <a:endParaRPr lang="en-US" altLang="zh-CN"/>
              </a:p>
            </p:txBody>
          </p:sp>
          <p:sp>
            <p:nvSpPr>
              <p:cNvPr id="38968" name="矩形 38967"/>
              <p:cNvSpPr/>
              <p:nvPr/>
            </p:nvSpPr>
            <p:spPr>
              <a:xfrm>
                <a:off x="1056" y="3646"/>
                <a:ext cx="688" cy="326"/>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err="1">
                    <a:latin typeface="Times New Roman" panose="02020603050405020304" pitchFamily="18" charset="0"/>
                    <a:ea typeface="ˎ̥"/>
                  </a:rPr>
                  <a:t>d/d</a:t>
                </a:r>
                <a:endParaRPr lang="en-US" altLang="zh-CN"/>
              </a:p>
            </p:txBody>
          </p:sp>
          <p:sp>
            <p:nvSpPr>
              <p:cNvPr id="38967" name="矩形 38966"/>
              <p:cNvSpPr/>
              <p:nvPr/>
            </p:nvSpPr>
            <p:spPr>
              <a:xfrm>
                <a:off x="336" y="3646"/>
                <a:ext cx="720" cy="326"/>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a:t>
                </a:r>
                <a:endParaRPr lang="en-US" altLang="zh-CN"/>
              </a:p>
            </p:txBody>
          </p:sp>
          <p:sp>
            <p:nvSpPr>
              <p:cNvPr id="38966" name="矩形 38965"/>
              <p:cNvSpPr/>
              <p:nvPr/>
            </p:nvSpPr>
            <p:spPr>
              <a:xfrm>
                <a:off x="1744" y="2994"/>
                <a:ext cx="704" cy="326"/>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B/0</a:t>
                </a:r>
                <a:endParaRPr lang="en-US" altLang="zh-CN"/>
              </a:p>
            </p:txBody>
          </p:sp>
          <p:sp>
            <p:nvSpPr>
              <p:cNvPr id="38965" name="矩形 38964"/>
              <p:cNvSpPr/>
              <p:nvPr/>
            </p:nvSpPr>
            <p:spPr>
              <a:xfrm>
                <a:off x="1056" y="2994"/>
                <a:ext cx="688" cy="326"/>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C/1</a:t>
                </a:r>
                <a:endParaRPr lang="en-US" altLang="zh-CN"/>
              </a:p>
            </p:txBody>
          </p:sp>
          <p:sp>
            <p:nvSpPr>
              <p:cNvPr id="38964" name="矩形 38963"/>
              <p:cNvSpPr/>
              <p:nvPr/>
            </p:nvSpPr>
            <p:spPr>
              <a:xfrm>
                <a:off x="336" y="2994"/>
                <a:ext cx="720" cy="326"/>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a:t>
                </a:r>
                <a:endParaRPr lang="en-US" altLang="zh-CN"/>
              </a:p>
            </p:txBody>
          </p:sp>
          <p:sp>
            <p:nvSpPr>
              <p:cNvPr id="38963" name="矩形 38962"/>
              <p:cNvSpPr/>
              <p:nvPr/>
            </p:nvSpPr>
            <p:spPr>
              <a:xfrm>
                <a:off x="1744" y="3972"/>
                <a:ext cx="704" cy="34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C/1</a:t>
                </a:r>
                <a:endParaRPr lang="en-US" altLang="zh-CN"/>
              </a:p>
            </p:txBody>
          </p:sp>
          <p:sp>
            <p:nvSpPr>
              <p:cNvPr id="38962" name="矩形 38961"/>
              <p:cNvSpPr/>
              <p:nvPr/>
            </p:nvSpPr>
            <p:spPr>
              <a:xfrm>
                <a:off x="1056" y="3972"/>
                <a:ext cx="688" cy="34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A/0</a:t>
                </a:r>
                <a:endParaRPr lang="en-US" altLang="zh-CN"/>
              </a:p>
            </p:txBody>
          </p:sp>
          <p:sp>
            <p:nvSpPr>
              <p:cNvPr id="38961" name="矩形 38960"/>
              <p:cNvSpPr/>
              <p:nvPr/>
            </p:nvSpPr>
            <p:spPr>
              <a:xfrm>
                <a:off x="336" y="3972"/>
                <a:ext cx="720" cy="34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E</a:t>
                </a:r>
                <a:endParaRPr lang="en-US" altLang="zh-CN"/>
              </a:p>
            </p:txBody>
          </p:sp>
          <p:sp>
            <p:nvSpPr>
              <p:cNvPr id="38960" name="矩形 38959"/>
              <p:cNvSpPr/>
              <p:nvPr/>
            </p:nvSpPr>
            <p:spPr>
              <a:xfrm>
                <a:off x="1744" y="3320"/>
                <a:ext cx="704" cy="326"/>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d/1</a:t>
                </a:r>
                <a:endParaRPr lang="en-US" altLang="zh-CN"/>
              </a:p>
            </p:txBody>
          </p:sp>
          <p:sp>
            <p:nvSpPr>
              <p:cNvPr id="38959" name="矩形 38958"/>
              <p:cNvSpPr/>
              <p:nvPr/>
            </p:nvSpPr>
            <p:spPr>
              <a:xfrm>
                <a:off x="1056" y="3320"/>
                <a:ext cx="688" cy="326"/>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D/0</a:t>
                </a:r>
                <a:endParaRPr lang="en-US" altLang="zh-CN"/>
              </a:p>
            </p:txBody>
          </p:sp>
          <p:sp>
            <p:nvSpPr>
              <p:cNvPr id="38958" name="矩形 38957"/>
              <p:cNvSpPr/>
              <p:nvPr/>
            </p:nvSpPr>
            <p:spPr>
              <a:xfrm>
                <a:off x="336" y="3320"/>
                <a:ext cx="720" cy="326"/>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a:t>
                </a:r>
                <a:endParaRPr lang="en-US" altLang="zh-CN"/>
              </a:p>
            </p:txBody>
          </p:sp>
          <p:sp>
            <p:nvSpPr>
              <p:cNvPr id="38957" name="矩形 38956"/>
              <p:cNvSpPr/>
              <p:nvPr/>
            </p:nvSpPr>
            <p:spPr>
              <a:xfrm>
                <a:off x="1744" y="2668"/>
                <a:ext cx="704" cy="326"/>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err="1">
                    <a:latin typeface="Times New Roman" panose="02020603050405020304" pitchFamily="18" charset="0"/>
                    <a:ea typeface="ˎ̥"/>
                  </a:rPr>
                  <a:t>d/d</a:t>
                </a:r>
                <a:endParaRPr lang="en-US" altLang="zh-CN"/>
              </a:p>
            </p:txBody>
          </p:sp>
          <p:sp>
            <p:nvSpPr>
              <p:cNvPr id="38956" name="矩形 38955"/>
              <p:cNvSpPr/>
              <p:nvPr/>
            </p:nvSpPr>
            <p:spPr>
              <a:xfrm>
                <a:off x="1056" y="2668"/>
                <a:ext cx="688" cy="326"/>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A/d</a:t>
                </a:r>
                <a:endParaRPr lang="en-US" altLang="zh-CN"/>
              </a:p>
            </p:txBody>
          </p:sp>
          <p:sp>
            <p:nvSpPr>
              <p:cNvPr id="38955" name="矩形 38954"/>
              <p:cNvSpPr/>
              <p:nvPr/>
            </p:nvSpPr>
            <p:spPr>
              <a:xfrm>
                <a:off x="336" y="2668"/>
                <a:ext cx="720" cy="326"/>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a:t>
                </a:r>
                <a:endParaRPr lang="en-US" altLang="zh-CN"/>
              </a:p>
            </p:txBody>
          </p:sp>
          <p:sp>
            <p:nvSpPr>
              <p:cNvPr id="38954" name="矩形 38953"/>
              <p:cNvSpPr/>
              <p:nvPr/>
            </p:nvSpPr>
            <p:spPr>
              <a:xfrm>
                <a:off x="1744" y="2342"/>
                <a:ext cx="704" cy="326"/>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x=1</a:t>
                </a:r>
                <a:endParaRPr lang="en-US" altLang="zh-CN"/>
              </a:p>
            </p:txBody>
          </p:sp>
          <p:sp>
            <p:nvSpPr>
              <p:cNvPr id="38953" name="矩形 38952"/>
              <p:cNvSpPr/>
              <p:nvPr/>
            </p:nvSpPr>
            <p:spPr>
              <a:xfrm>
                <a:off x="1056" y="2342"/>
                <a:ext cx="688" cy="326"/>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x=0</a:t>
                </a:r>
                <a:endParaRPr lang="en-US" altLang="zh-CN"/>
              </a:p>
            </p:txBody>
          </p:sp>
          <p:sp>
            <p:nvSpPr>
              <p:cNvPr id="38952" name="矩形 38951"/>
              <p:cNvSpPr/>
              <p:nvPr/>
            </p:nvSpPr>
            <p:spPr>
              <a:xfrm>
                <a:off x="1056" y="2016"/>
                <a:ext cx="1392" cy="326"/>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zh-CN" altLang="en-US" dirty="0">
                    <a:latin typeface="Times New Roman" panose="02020603050405020304" pitchFamily="18" charset="0"/>
                  </a:rPr>
                  <a:t>次态</a:t>
                </a:r>
                <a:r>
                  <a:rPr lang="en-US" altLang="zh-CN">
                    <a:latin typeface="Times New Roman" panose="02020603050405020304" pitchFamily="18" charset="0"/>
                    <a:ea typeface="ˎ̥"/>
                  </a:rPr>
                  <a:t>/</a:t>
                </a:r>
                <a:r>
                  <a:rPr lang="zh-CN" altLang="en-US" dirty="0">
                    <a:latin typeface="Times New Roman" panose="02020603050405020304" pitchFamily="18" charset="0"/>
                  </a:rPr>
                  <a:t>输出</a:t>
                </a:r>
                <a:endParaRPr lang="zh-CN" altLang="en-US" dirty="0"/>
              </a:p>
            </p:txBody>
          </p:sp>
          <p:sp>
            <p:nvSpPr>
              <p:cNvPr id="38951" name="矩形 38950"/>
              <p:cNvSpPr/>
              <p:nvPr/>
            </p:nvSpPr>
            <p:spPr>
              <a:xfrm>
                <a:off x="336" y="2016"/>
                <a:ext cx="720" cy="65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rPr>
                  <a:t> </a:t>
                </a:r>
                <a:endParaRPr lang="en-US" altLang="zh-CN" sz="1500" dirty="0"/>
              </a:p>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zh-CN" altLang="en-US" dirty="0">
                    <a:latin typeface="Times New Roman" panose="02020603050405020304" pitchFamily="18" charset="0"/>
                  </a:rPr>
                  <a:t>现态</a:t>
                </a:r>
                <a:endParaRPr lang="zh-CN" altLang="en-US" dirty="0"/>
              </a:p>
            </p:txBody>
          </p:sp>
          <p:sp>
            <p:nvSpPr>
              <p:cNvPr id="38950" name="直接连接符 38949"/>
              <p:cNvSpPr/>
              <p:nvPr/>
            </p:nvSpPr>
            <p:spPr>
              <a:xfrm>
                <a:off x="336" y="2016"/>
                <a:ext cx="2112" cy="0"/>
              </a:xfrm>
              <a:prstGeom prst="line">
                <a:avLst/>
              </a:prstGeom>
              <a:ln w="28575" cap="sq" cmpd="sng">
                <a:solidFill>
                  <a:schemeClr val="tx1"/>
                </a:solidFill>
                <a:prstDash val="solid"/>
                <a:headEnd type="none" w="med" len="med"/>
                <a:tailEnd type="none" w="med" len="med"/>
              </a:ln>
            </p:spPr>
          </p:sp>
          <p:sp>
            <p:nvSpPr>
              <p:cNvPr id="38949" name="直接连接符 38948"/>
              <p:cNvSpPr/>
              <p:nvPr/>
            </p:nvSpPr>
            <p:spPr>
              <a:xfrm>
                <a:off x="336" y="2668"/>
                <a:ext cx="2112" cy="0"/>
              </a:xfrm>
              <a:prstGeom prst="line">
                <a:avLst/>
              </a:prstGeom>
              <a:ln w="12700" cap="flat" cmpd="sng">
                <a:solidFill>
                  <a:schemeClr val="tx1"/>
                </a:solidFill>
                <a:prstDash val="solid"/>
                <a:headEnd type="none" w="med" len="med"/>
                <a:tailEnd type="none" w="med" len="med"/>
              </a:ln>
            </p:spPr>
          </p:sp>
          <p:sp>
            <p:nvSpPr>
              <p:cNvPr id="38948" name="直接连接符 38947"/>
              <p:cNvSpPr/>
              <p:nvPr/>
            </p:nvSpPr>
            <p:spPr>
              <a:xfrm>
                <a:off x="336" y="2994"/>
                <a:ext cx="2112" cy="0"/>
              </a:xfrm>
              <a:prstGeom prst="line">
                <a:avLst/>
              </a:prstGeom>
              <a:ln w="12700" cap="flat" cmpd="sng">
                <a:solidFill>
                  <a:schemeClr val="tx1"/>
                </a:solidFill>
                <a:prstDash val="solid"/>
                <a:headEnd type="none" w="med" len="med"/>
                <a:tailEnd type="none" w="med" len="med"/>
              </a:ln>
            </p:spPr>
          </p:sp>
          <p:sp>
            <p:nvSpPr>
              <p:cNvPr id="38947" name="直接连接符 38946"/>
              <p:cNvSpPr/>
              <p:nvPr/>
            </p:nvSpPr>
            <p:spPr>
              <a:xfrm>
                <a:off x="336" y="3646"/>
                <a:ext cx="2112" cy="0"/>
              </a:xfrm>
              <a:prstGeom prst="line">
                <a:avLst/>
              </a:prstGeom>
              <a:ln w="12700" cap="flat" cmpd="sng">
                <a:solidFill>
                  <a:schemeClr val="tx1"/>
                </a:solidFill>
                <a:prstDash val="solid"/>
                <a:headEnd type="none" w="med" len="med"/>
                <a:tailEnd type="none" w="med" len="med"/>
              </a:ln>
            </p:spPr>
          </p:sp>
          <p:sp>
            <p:nvSpPr>
              <p:cNvPr id="38946" name="直接连接符 38945"/>
              <p:cNvSpPr/>
              <p:nvPr/>
            </p:nvSpPr>
            <p:spPr>
              <a:xfrm>
                <a:off x="336" y="4320"/>
                <a:ext cx="2112" cy="0"/>
              </a:xfrm>
              <a:prstGeom prst="line">
                <a:avLst/>
              </a:prstGeom>
              <a:ln w="28575" cap="sq" cmpd="sng">
                <a:solidFill>
                  <a:schemeClr val="tx1"/>
                </a:solidFill>
                <a:prstDash val="solid"/>
                <a:headEnd type="none" w="med" len="med"/>
                <a:tailEnd type="none" w="med" len="med"/>
              </a:ln>
            </p:spPr>
          </p:sp>
          <p:sp>
            <p:nvSpPr>
              <p:cNvPr id="38945" name="直接连接符 38944"/>
              <p:cNvSpPr/>
              <p:nvPr/>
            </p:nvSpPr>
            <p:spPr>
              <a:xfrm>
                <a:off x="336" y="2016"/>
                <a:ext cx="0" cy="2304"/>
              </a:xfrm>
              <a:prstGeom prst="line">
                <a:avLst/>
              </a:prstGeom>
              <a:ln w="28575" cap="sq" cmpd="sng">
                <a:solidFill>
                  <a:schemeClr val="tx1"/>
                </a:solidFill>
                <a:prstDash val="solid"/>
                <a:headEnd type="none" w="med" len="med"/>
                <a:tailEnd type="none" w="med" len="med"/>
              </a:ln>
            </p:spPr>
          </p:sp>
          <p:sp>
            <p:nvSpPr>
              <p:cNvPr id="38944" name="直接连接符 38943"/>
              <p:cNvSpPr/>
              <p:nvPr/>
            </p:nvSpPr>
            <p:spPr>
              <a:xfrm>
                <a:off x="1056" y="2016"/>
                <a:ext cx="0" cy="2304"/>
              </a:xfrm>
              <a:prstGeom prst="line">
                <a:avLst/>
              </a:prstGeom>
              <a:ln w="12700" cap="flat" cmpd="sng">
                <a:solidFill>
                  <a:schemeClr val="tx1"/>
                </a:solidFill>
                <a:prstDash val="solid"/>
                <a:headEnd type="none" w="med" len="med"/>
                <a:tailEnd type="none" w="med" len="med"/>
              </a:ln>
            </p:spPr>
          </p:sp>
          <p:sp>
            <p:nvSpPr>
              <p:cNvPr id="38943" name="直接连接符 38942"/>
              <p:cNvSpPr/>
              <p:nvPr/>
            </p:nvSpPr>
            <p:spPr>
              <a:xfrm>
                <a:off x="2448" y="2016"/>
                <a:ext cx="0" cy="2304"/>
              </a:xfrm>
              <a:prstGeom prst="line">
                <a:avLst/>
              </a:prstGeom>
              <a:ln w="28575" cap="sq" cmpd="sng">
                <a:solidFill>
                  <a:schemeClr val="tx1"/>
                </a:solidFill>
                <a:prstDash val="solid"/>
                <a:headEnd type="none" w="med" len="med"/>
                <a:tailEnd type="none" w="med" len="med"/>
              </a:ln>
            </p:spPr>
          </p:sp>
          <p:sp>
            <p:nvSpPr>
              <p:cNvPr id="38942" name="直接连接符 38941"/>
              <p:cNvSpPr/>
              <p:nvPr/>
            </p:nvSpPr>
            <p:spPr>
              <a:xfrm>
                <a:off x="1744" y="2342"/>
                <a:ext cx="0" cy="1978"/>
              </a:xfrm>
              <a:prstGeom prst="line">
                <a:avLst/>
              </a:prstGeom>
              <a:ln w="12700" cap="flat" cmpd="sng">
                <a:solidFill>
                  <a:schemeClr val="tx1"/>
                </a:solidFill>
                <a:prstDash val="solid"/>
                <a:headEnd type="none" w="med" len="med"/>
                <a:tailEnd type="none" w="med" len="med"/>
              </a:ln>
            </p:spPr>
          </p:sp>
          <p:sp>
            <p:nvSpPr>
              <p:cNvPr id="38941" name="直接连接符 38940"/>
              <p:cNvSpPr/>
              <p:nvPr/>
            </p:nvSpPr>
            <p:spPr>
              <a:xfrm>
                <a:off x="1056" y="2342"/>
                <a:ext cx="1392" cy="0"/>
              </a:xfrm>
              <a:prstGeom prst="line">
                <a:avLst/>
              </a:prstGeom>
              <a:ln w="12700" cap="flat" cmpd="sng">
                <a:solidFill>
                  <a:schemeClr val="tx1"/>
                </a:solidFill>
                <a:prstDash val="solid"/>
                <a:headEnd type="none" w="med" len="med"/>
                <a:tailEnd type="none" w="med" len="med"/>
              </a:ln>
            </p:spPr>
          </p:sp>
          <p:sp>
            <p:nvSpPr>
              <p:cNvPr id="38940" name="直接连接符 38939"/>
              <p:cNvSpPr/>
              <p:nvPr/>
            </p:nvSpPr>
            <p:spPr>
              <a:xfrm>
                <a:off x="336" y="3320"/>
                <a:ext cx="2112" cy="0"/>
              </a:xfrm>
              <a:prstGeom prst="line">
                <a:avLst/>
              </a:prstGeom>
              <a:ln w="12700" cap="flat" cmpd="sng">
                <a:solidFill>
                  <a:schemeClr val="tx1"/>
                </a:solidFill>
                <a:prstDash val="solid"/>
                <a:headEnd type="none" w="med" len="med"/>
                <a:tailEnd type="none" w="med" len="med"/>
              </a:ln>
            </p:spPr>
          </p:sp>
          <p:sp>
            <p:nvSpPr>
              <p:cNvPr id="38939" name="直接连接符 38938"/>
              <p:cNvSpPr/>
              <p:nvPr/>
            </p:nvSpPr>
            <p:spPr>
              <a:xfrm>
                <a:off x="336" y="3972"/>
                <a:ext cx="2112" cy="0"/>
              </a:xfrm>
              <a:prstGeom prst="line">
                <a:avLst/>
              </a:prstGeom>
              <a:ln w="12700" cap="flat" cmpd="sng">
                <a:solidFill>
                  <a:schemeClr val="tx1"/>
                </a:solidFill>
                <a:prstDash val="solid"/>
                <a:headEnd type="none" w="med" len="med"/>
                <a:tailEnd type="none" w="med" len="med"/>
              </a:ln>
            </p:spPr>
          </p:sp>
          <p:sp>
            <p:nvSpPr>
              <p:cNvPr id="38938" name="文本框 38937"/>
              <p:cNvSpPr txBox="1"/>
              <p:nvPr/>
            </p:nvSpPr>
            <p:spPr>
              <a:xfrm>
                <a:off x="768" y="1536"/>
                <a:ext cx="1104" cy="288"/>
              </a:xfrm>
              <a:prstGeom prst="rect">
                <a:avLst/>
              </a:prstGeom>
              <a:noFill/>
              <a:ln w="28575">
                <a:noFill/>
              </a:ln>
            </p:spPr>
            <p:txBody>
              <a:bodyPr>
                <a:spAutoFit/>
              </a:bodyPr>
              <a:p>
                <a:pPr>
                  <a:spcBef>
                    <a:spcPct val="50000"/>
                  </a:spcBef>
                </a:pPr>
                <a:r>
                  <a:rPr lang="zh-CN" altLang="en-US" sz="2400" dirty="0">
                    <a:latin typeface="Times New Roman" panose="02020603050405020304" pitchFamily="18" charset="0"/>
                  </a:rPr>
                  <a:t>原始状态表</a:t>
                </a:r>
                <a:endParaRPr lang="zh-CN" altLang="en-US" dirty="0">
                  <a:latin typeface="Arial" panose="020B0604020202020204" pitchFamily="34" charset="0"/>
                </a:endParaRPr>
              </a:p>
            </p:txBody>
          </p:sp>
          <p:sp>
            <p:nvSpPr>
              <p:cNvPr id="38937" name="矩形 38936"/>
              <p:cNvSpPr/>
              <p:nvPr/>
            </p:nvSpPr>
            <p:spPr>
              <a:xfrm>
                <a:off x="4608" y="3654"/>
                <a:ext cx="864" cy="33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b/1</a:t>
                </a:r>
                <a:endParaRPr lang="en-US" altLang="zh-CN"/>
              </a:p>
            </p:txBody>
          </p:sp>
          <p:sp>
            <p:nvSpPr>
              <p:cNvPr id="38936" name="矩形 38935"/>
              <p:cNvSpPr/>
              <p:nvPr/>
            </p:nvSpPr>
            <p:spPr>
              <a:xfrm>
                <a:off x="3792" y="3654"/>
                <a:ext cx="816" cy="33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zh-CN" altLang="en-US" dirty="0">
                    <a:latin typeface="Times New Roman" panose="02020603050405020304" pitchFamily="18" charset="0"/>
                  </a:rPr>
                  <a:t>　</a:t>
                </a:r>
                <a:r>
                  <a:rPr lang="en-US" altLang="zh-CN">
                    <a:latin typeface="Times New Roman" panose="02020603050405020304" pitchFamily="18" charset="0"/>
                    <a:ea typeface="ˎ̥"/>
                  </a:rPr>
                  <a:t>a/0</a:t>
                </a:r>
                <a:endParaRPr lang="en-US" altLang="zh-CN"/>
              </a:p>
            </p:txBody>
          </p:sp>
          <p:sp>
            <p:nvSpPr>
              <p:cNvPr id="38935" name="矩形 38934"/>
              <p:cNvSpPr/>
              <p:nvPr/>
            </p:nvSpPr>
            <p:spPr>
              <a:xfrm>
                <a:off x="3072" y="3654"/>
                <a:ext cx="720" cy="33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zh-CN" altLang="en-US" dirty="0">
                    <a:latin typeface="Times New Roman" panose="02020603050405020304" pitchFamily="18" charset="0"/>
                  </a:rPr>
                  <a:t>　</a:t>
                </a:r>
                <a:r>
                  <a:rPr lang="en-US" altLang="zh-CN">
                    <a:latin typeface="Times New Roman" panose="02020603050405020304" pitchFamily="18" charset="0"/>
                    <a:ea typeface="ˎ̥"/>
                  </a:rPr>
                  <a:t>b</a:t>
                </a:r>
                <a:endParaRPr lang="en-US" altLang="zh-CN"/>
              </a:p>
            </p:txBody>
          </p:sp>
          <p:sp>
            <p:nvSpPr>
              <p:cNvPr id="38934" name="矩形 38933"/>
              <p:cNvSpPr/>
              <p:nvPr/>
            </p:nvSpPr>
            <p:spPr>
              <a:xfrm>
                <a:off x="4608" y="3264"/>
                <a:ext cx="864" cy="39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a/0</a:t>
                </a:r>
                <a:endParaRPr lang="en-US" altLang="zh-CN"/>
              </a:p>
            </p:txBody>
          </p:sp>
          <p:sp>
            <p:nvSpPr>
              <p:cNvPr id="38933" name="矩形 38932"/>
              <p:cNvSpPr/>
              <p:nvPr/>
            </p:nvSpPr>
            <p:spPr>
              <a:xfrm>
                <a:off x="3792" y="3264"/>
                <a:ext cx="816" cy="39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accent2"/>
                  </a:buClr>
                  <a:buSzPct val="80000"/>
                  <a:buFont typeface="Wingdings" panose="05000000000000000000" pitchFamily="2" charset="2"/>
                  <a:buNone/>
                </a:pPr>
                <a:r>
                  <a:rPr lang="en-US" altLang="zh-CN">
                    <a:latin typeface="Times New Roman" panose="02020603050405020304" pitchFamily="18" charset="0"/>
                    <a:ea typeface="ˎ̥"/>
                  </a:rPr>
                  <a:t>b/1</a:t>
                </a:r>
                <a:endParaRPr lang="en-US" altLang="zh-CN"/>
              </a:p>
            </p:txBody>
          </p:sp>
          <p:sp>
            <p:nvSpPr>
              <p:cNvPr id="38932" name="矩形 38931"/>
              <p:cNvSpPr/>
              <p:nvPr/>
            </p:nvSpPr>
            <p:spPr>
              <a:xfrm>
                <a:off x="3072" y="3264"/>
                <a:ext cx="720" cy="39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zh-CN" altLang="en-US" dirty="0">
                    <a:latin typeface="Times New Roman" panose="02020603050405020304" pitchFamily="18" charset="0"/>
                  </a:rPr>
                  <a:t>　</a:t>
                </a:r>
                <a:r>
                  <a:rPr lang="en-US" altLang="zh-CN">
                    <a:latin typeface="Times New Roman" panose="02020603050405020304" pitchFamily="18" charset="0"/>
                    <a:ea typeface="ˎ̥"/>
                  </a:rPr>
                  <a:t>a</a:t>
                </a:r>
                <a:endParaRPr lang="en-US" altLang="zh-CN"/>
              </a:p>
            </p:txBody>
          </p:sp>
          <p:sp>
            <p:nvSpPr>
              <p:cNvPr id="38931" name="矩形 38930"/>
              <p:cNvSpPr/>
              <p:nvPr/>
            </p:nvSpPr>
            <p:spPr>
              <a:xfrm>
                <a:off x="4608" y="2864"/>
                <a:ext cx="864" cy="4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X=1</a:t>
                </a:r>
                <a:endParaRPr lang="en-US" altLang="zh-CN"/>
              </a:p>
            </p:txBody>
          </p:sp>
          <p:sp>
            <p:nvSpPr>
              <p:cNvPr id="38930" name="矩形 38929"/>
              <p:cNvSpPr/>
              <p:nvPr/>
            </p:nvSpPr>
            <p:spPr>
              <a:xfrm>
                <a:off x="3792" y="2864"/>
                <a:ext cx="816" cy="4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X=0</a:t>
                </a:r>
                <a:endParaRPr lang="en-US" altLang="zh-CN"/>
              </a:p>
            </p:txBody>
          </p:sp>
          <p:sp>
            <p:nvSpPr>
              <p:cNvPr id="38929" name="矩形 38928"/>
              <p:cNvSpPr/>
              <p:nvPr/>
            </p:nvSpPr>
            <p:spPr>
              <a:xfrm>
                <a:off x="3792" y="2496"/>
                <a:ext cx="1680" cy="36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zh-CN" altLang="en-US" dirty="0">
                    <a:latin typeface="Times New Roman" panose="02020603050405020304" pitchFamily="18" charset="0"/>
                  </a:rPr>
                  <a:t>次态</a:t>
                </a:r>
                <a:r>
                  <a:rPr lang="en-US" altLang="zh-CN">
                    <a:latin typeface="Times New Roman" panose="02020603050405020304" pitchFamily="18" charset="0"/>
                    <a:ea typeface="ˎ̥"/>
                  </a:rPr>
                  <a:t>/</a:t>
                </a:r>
                <a:r>
                  <a:rPr lang="zh-CN" altLang="en-US" dirty="0">
                    <a:latin typeface="Times New Roman" panose="02020603050405020304" pitchFamily="18" charset="0"/>
                  </a:rPr>
                  <a:t>输出</a:t>
                </a:r>
                <a:endParaRPr lang="zh-CN" altLang="en-US" dirty="0"/>
              </a:p>
            </p:txBody>
          </p:sp>
          <p:sp>
            <p:nvSpPr>
              <p:cNvPr id="38928" name="矩形 38927"/>
              <p:cNvSpPr/>
              <p:nvPr/>
            </p:nvSpPr>
            <p:spPr>
              <a:xfrm>
                <a:off x="3072" y="2496"/>
                <a:ext cx="720" cy="76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rPr>
                  <a:t> </a:t>
                </a:r>
                <a:endParaRPr lang="en-US" altLang="zh-CN" sz="1500" dirty="0"/>
              </a:p>
              <a:p>
                <a:pPr marL="0" lvl="0" indent="0">
                  <a:buClr>
                    <a:schemeClr val="accent2"/>
                  </a:buClr>
                  <a:buSzPct val="80000"/>
                  <a:buFont typeface="Wingdings" panose="05000000000000000000" pitchFamily="2" charset="2"/>
                  <a:buNone/>
                </a:pPr>
                <a:r>
                  <a:rPr lang="en-US" altLang="zh-CN" dirty="0">
                    <a:latin typeface="Times New Roman" panose="02020603050405020304" pitchFamily="18" charset="0"/>
                    <a:ea typeface="ˎ̥"/>
                  </a:rPr>
                  <a:t>  </a:t>
                </a:r>
                <a:r>
                  <a:rPr lang="zh-CN" altLang="en-US" dirty="0">
                    <a:latin typeface="Times New Roman" panose="02020603050405020304" pitchFamily="18" charset="0"/>
                  </a:rPr>
                  <a:t>现态</a:t>
                </a:r>
                <a:endParaRPr lang="zh-CN" altLang="en-US" dirty="0"/>
              </a:p>
            </p:txBody>
          </p:sp>
          <p:sp>
            <p:nvSpPr>
              <p:cNvPr id="38927" name="直接连接符 38926"/>
              <p:cNvSpPr/>
              <p:nvPr/>
            </p:nvSpPr>
            <p:spPr>
              <a:xfrm>
                <a:off x="3072" y="3264"/>
                <a:ext cx="2400" cy="0"/>
              </a:xfrm>
              <a:prstGeom prst="line">
                <a:avLst/>
              </a:prstGeom>
              <a:ln w="12700" cap="flat" cmpd="sng">
                <a:solidFill>
                  <a:schemeClr val="tx1"/>
                </a:solidFill>
                <a:prstDash val="solid"/>
                <a:headEnd type="none" w="med" len="med"/>
                <a:tailEnd type="none" w="med" len="med"/>
              </a:ln>
            </p:spPr>
          </p:sp>
          <p:sp>
            <p:nvSpPr>
              <p:cNvPr id="38926" name="直接连接符 38925"/>
              <p:cNvSpPr/>
              <p:nvPr/>
            </p:nvSpPr>
            <p:spPr>
              <a:xfrm>
                <a:off x="3072" y="3654"/>
                <a:ext cx="2400" cy="0"/>
              </a:xfrm>
              <a:prstGeom prst="line">
                <a:avLst/>
              </a:prstGeom>
              <a:ln w="12700" cap="flat" cmpd="sng">
                <a:solidFill>
                  <a:schemeClr val="tx1"/>
                </a:solidFill>
                <a:prstDash val="solid"/>
                <a:headEnd type="none" w="med" len="med"/>
                <a:tailEnd type="none" w="med" len="med"/>
              </a:ln>
            </p:spPr>
          </p:sp>
          <p:sp>
            <p:nvSpPr>
              <p:cNvPr id="38925" name="直接连接符 38924"/>
              <p:cNvSpPr/>
              <p:nvPr/>
            </p:nvSpPr>
            <p:spPr>
              <a:xfrm>
                <a:off x="3072" y="3984"/>
                <a:ext cx="2400" cy="0"/>
              </a:xfrm>
              <a:prstGeom prst="line">
                <a:avLst/>
              </a:prstGeom>
              <a:ln w="28575" cap="sq" cmpd="sng">
                <a:solidFill>
                  <a:schemeClr val="tx1"/>
                </a:solidFill>
                <a:prstDash val="solid"/>
                <a:headEnd type="none" w="med" len="med"/>
                <a:tailEnd type="none" w="med" len="med"/>
              </a:ln>
            </p:spPr>
          </p:sp>
          <p:sp>
            <p:nvSpPr>
              <p:cNvPr id="38924" name="直接连接符 38923"/>
              <p:cNvSpPr/>
              <p:nvPr/>
            </p:nvSpPr>
            <p:spPr>
              <a:xfrm>
                <a:off x="3072" y="2496"/>
                <a:ext cx="0" cy="1488"/>
              </a:xfrm>
              <a:prstGeom prst="line">
                <a:avLst/>
              </a:prstGeom>
              <a:ln w="28575" cap="sq" cmpd="sng">
                <a:solidFill>
                  <a:schemeClr val="tx1"/>
                </a:solidFill>
                <a:prstDash val="solid"/>
                <a:headEnd type="none" w="med" len="med"/>
                <a:tailEnd type="none" w="med" len="med"/>
              </a:ln>
            </p:spPr>
          </p:sp>
          <p:sp>
            <p:nvSpPr>
              <p:cNvPr id="38923" name="直接连接符 38922"/>
              <p:cNvSpPr/>
              <p:nvPr/>
            </p:nvSpPr>
            <p:spPr>
              <a:xfrm>
                <a:off x="3792" y="2496"/>
                <a:ext cx="0" cy="1488"/>
              </a:xfrm>
              <a:prstGeom prst="line">
                <a:avLst/>
              </a:prstGeom>
              <a:ln w="12700" cap="flat" cmpd="sng">
                <a:solidFill>
                  <a:schemeClr val="tx1"/>
                </a:solidFill>
                <a:prstDash val="solid"/>
                <a:headEnd type="none" w="med" len="med"/>
                <a:tailEnd type="none" w="med" len="med"/>
              </a:ln>
            </p:spPr>
          </p:sp>
          <p:sp>
            <p:nvSpPr>
              <p:cNvPr id="38922" name="直接连接符 38921"/>
              <p:cNvSpPr/>
              <p:nvPr/>
            </p:nvSpPr>
            <p:spPr>
              <a:xfrm>
                <a:off x="5472" y="2496"/>
                <a:ext cx="0" cy="1488"/>
              </a:xfrm>
              <a:prstGeom prst="line">
                <a:avLst/>
              </a:prstGeom>
              <a:ln w="28575" cap="sq" cmpd="sng">
                <a:solidFill>
                  <a:schemeClr val="tx1"/>
                </a:solidFill>
                <a:prstDash val="solid"/>
                <a:headEnd type="none" w="med" len="med"/>
                <a:tailEnd type="none" w="med" len="med"/>
              </a:ln>
            </p:spPr>
          </p:sp>
          <p:sp>
            <p:nvSpPr>
              <p:cNvPr id="38921" name="直接连接符 38920"/>
              <p:cNvSpPr/>
              <p:nvPr/>
            </p:nvSpPr>
            <p:spPr>
              <a:xfrm>
                <a:off x="3792" y="2864"/>
                <a:ext cx="1680" cy="0"/>
              </a:xfrm>
              <a:prstGeom prst="line">
                <a:avLst/>
              </a:prstGeom>
              <a:ln w="12700" cap="flat" cmpd="sng">
                <a:solidFill>
                  <a:schemeClr val="tx1"/>
                </a:solidFill>
                <a:prstDash val="solid"/>
                <a:headEnd type="none" w="med" len="med"/>
                <a:tailEnd type="none" w="med" len="med"/>
              </a:ln>
            </p:spPr>
          </p:sp>
          <p:sp>
            <p:nvSpPr>
              <p:cNvPr id="38920" name="直接连接符 38919"/>
              <p:cNvSpPr/>
              <p:nvPr/>
            </p:nvSpPr>
            <p:spPr>
              <a:xfrm>
                <a:off x="4608" y="2864"/>
                <a:ext cx="0" cy="1120"/>
              </a:xfrm>
              <a:prstGeom prst="line">
                <a:avLst/>
              </a:prstGeom>
              <a:ln w="12700" cap="flat" cmpd="sng">
                <a:solidFill>
                  <a:schemeClr val="tx1"/>
                </a:solidFill>
                <a:prstDash val="solid"/>
                <a:headEnd type="none" w="med" len="med"/>
                <a:tailEnd type="none" w="med" len="med"/>
              </a:ln>
            </p:spPr>
          </p:sp>
          <p:sp>
            <p:nvSpPr>
              <p:cNvPr id="38919" name="直接连接符 38918"/>
              <p:cNvSpPr/>
              <p:nvPr/>
            </p:nvSpPr>
            <p:spPr>
              <a:xfrm>
                <a:off x="3792" y="2496"/>
                <a:ext cx="1680" cy="0"/>
              </a:xfrm>
              <a:prstGeom prst="line">
                <a:avLst/>
              </a:prstGeom>
              <a:ln w="12700" cap="flat" cmpd="sng">
                <a:solidFill>
                  <a:schemeClr val="tx1"/>
                </a:solidFill>
                <a:prstDash val="solid"/>
                <a:headEnd type="none" w="med" len="med"/>
                <a:tailEnd type="none" w="med" len="med"/>
              </a:ln>
            </p:spPr>
          </p:sp>
          <p:sp>
            <p:nvSpPr>
              <p:cNvPr id="38918" name="直接连接符 38917"/>
              <p:cNvSpPr/>
              <p:nvPr/>
            </p:nvSpPr>
            <p:spPr>
              <a:xfrm>
                <a:off x="3072" y="2496"/>
                <a:ext cx="720" cy="0"/>
              </a:xfrm>
              <a:prstGeom prst="line">
                <a:avLst/>
              </a:prstGeom>
              <a:ln w="28575" cap="sq" cmpd="sng">
                <a:solidFill>
                  <a:schemeClr val="tx1"/>
                </a:solidFill>
                <a:prstDash val="solid"/>
                <a:headEnd type="none" w="med" len="med"/>
                <a:tailEnd type="none" w="med" len="med"/>
              </a:ln>
            </p:spPr>
          </p:sp>
          <p:sp>
            <p:nvSpPr>
              <p:cNvPr id="38917" name="文本框 38916"/>
              <p:cNvSpPr txBox="1"/>
              <p:nvPr/>
            </p:nvSpPr>
            <p:spPr>
              <a:xfrm>
                <a:off x="3648" y="2112"/>
                <a:ext cx="1344" cy="288"/>
              </a:xfrm>
              <a:prstGeom prst="rect">
                <a:avLst/>
              </a:prstGeom>
              <a:noFill/>
              <a:ln w="28575">
                <a:noFill/>
              </a:ln>
            </p:spPr>
            <p:txBody>
              <a:bodyPr>
                <a:spAutoFit/>
              </a:bodyPr>
              <a:p>
                <a:pPr>
                  <a:spcBef>
                    <a:spcPct val="50000"/>
                  </a:spcBef>
                </a:pPr>
                <a:r>
                  <a:rPr lang="zh-CN" altLang="en-US" sz="2400" dirty="0">
                    <a:latin typeface="Times New Roman" panose="02020603050405020304" pitchFamily="18" charset="0"/>
                  </a:rPr>
                  <a:t>最小化状态表</a:t>
                </a:r>
                <a:endParaRPr lang="zh-CN" altLang="en-US" dirty="0">
                  <a:latin typeface="Arial" panose="020B0604020202020204" pitchFamily="34" charset="0"/>
                </a:endParaRPr>
              </a:p>
            </p:txBody>
          </p:sp>
        </p:grpSp>
        <p:sp>
          <p:nvSpPr>
            <p:cNvPr id="38915" name="任意多边形 38914"/>
            <p:cNvSpPr/>
            <p:nvPr/>
          </p:nvSpPr>
          <p:spPr>
            <a:xfrm>
              <a:off x="2592" y="3120"/>
              <a:ext cx="384" cy="240"/>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99FF"/>
            </a:solidFill>
            <a:ln w="28575" cap="flat" cmpd="sng">
              <a:solidFill>
                <a:schemeClr val="tx1"/>
              </a:solidFill>
              <a:prstDash val="solid"/>
              <a:miter/>
              <a:headEnd type="none" w="med" len="med"/>
              <a:tailEnd type="none" w="sm" len="lg"/>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70"/>
                                        </p:tgtEl>
                                        <p:attrNameLst>
                                          <p:attrName>style.visibility</p:attrName>
                                        </p:attrNameLst>
                                      </p:cBhvr>
                                      <p:to>
                                        <p:strVal val="visible"/>
                                      </p:to>
                                    </p:set>
                                    <p:anim calcmode="lin" valueType="num">
                                      <p:cBhvr additive="base">
                                        <p:cTn id="7" dur="500" fill="hold"/>
                                        <p:tgtEl>
                                          <p:spTgt spid="38970"/>
                                        </p:tgtEl>
                                        <p:attrNameLst>
                                          <p:attrName>ppt_x</p:attrName>
                                        </p:attrNameLst>
                                      </p:cBhvr>
                                      <p:tavLst>
                                        <p:tav tm="0">
                                          <p:val>
                                            <p:strVal val="#ppt_x"/>
                                          </p:val>
                                        </p:tav>
                                        <p:tav tm="100000">
                                          <p:val>
                                            <p:strVal val="#ppt_x"/>
                                          </p:val>
                                        </p:tav>
                                      </p:tavLst>
                                    </p:anim>
                                    <p:anim calcmode="lin" valueType="num">
                                      <p:cBhvr additive="base">
                                        <p:cTn id="8" dur="500" fill="hold"/>
                                        <p:tgtEl>
                                          <p:spTgt spid="3897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4"/>
                                        </p:tgtEl>
                                        <p:attrNameLst>
                                          <p:attrName>style.visibility</p:attrName>
                                        </p:attrNameLst>
                                      </p:cBhvr>
                                      <p:to>
                                        <p:strVal val="visible"/>
                                      </p:to>
                                    </p:set>
                                    <p:anim calcmode="lin" valueType="num">
                                      <p:cBhvr additive="base">
                                        <p:cTn id="13" dur="500" fill="hold"/>
                                        <p:tgtEl>
                                          <p:spTgt spid="38914"/>
                                        </p:tgtEl>
                                        <p:attrNameLst>
                                          <p:attrName>ppt_x</p:attrName>
                                        </p:attrNameLst>
                                      </p:cBhvr>
                                      <p:tavLst>
                                        <p:tav tm="0">
                                          <p:val>
                                            <p:strVal val="#ppt_x"/>
                                          </p:val>
                                        </p:tav>
                                        <p:tav tm="100000">
                                          <p:val>
                                            <p:strVal val="#ppt_x"/>
                                          </p:val>
                                        </p:tav>
                                      </p:tavLst>
                                    </p:anim>
                                    <p:anim calcmode="lin" valueType="num">
                                      <p:cBhvr additive="base">
                                        <p:cTn id="14" dur="500" fill="hold"/>
                                        <p:tgtEl>
                                          <p:spTgt spid="3891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7899" name="组合 37898"/>
          <p:cNvGrpSpPr/>
          <p:nvPr/>
        </p:nvGrpSpPr>
        <p:grpSpPr>
          <a:xfrm>
            <a:off x="6350" y="6350"/>
            <a:ext cx="9132888" cy="6845300"/>
            <a:chOff x="0" y="1"/>
            <a:chExt cx="5753" cy="4312"/>
          </a:xfrm>
        </p:grpSpPr>
        <p:sp>
          <p:nvSpPr>
            <p:cNvPr id="37901" name="任意多边形 37900"/>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37900" name="任意多边形 37899"/>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37897" name="矩形 37896"/>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37896" name="图片 37895"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37895" name="图片 37894"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37894" name="图片 37893"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37892" name="矩形 37891"/>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37891" name="文本框 37890"/>
          <p:cNvSpPr txBox="1"/>
          <p:nvPr/>
        </p:nvSpPr>
        <p:spPr>
          <a:xfrm>
            <a:off x="311150" y="3662363"/>
            <a:ext cx="8534400" cy="2647950"/>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zh-CN" altLang="en-US" sz="2400" b="1" dirty="0">
                <a:solidFill>
                  <a:srgbClr val="CC3300"/>
                </a:solidFill>
                <a:latin typeface="Times New Roman" panose="02020603050405020304" pitchFamily="18" charset="0"/>
              </a:rPr>
              <a:t>☆构成最小闭覆盖的相容类并不一定是最大相容类。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例如，本例中选最大相容类</a:t>
            </a:r>
            <a:r>
              <a:rPr lang="en-US" altLang="zh-CN" sz="2400">
                <a:latin typeface="Times New Roman" panose="02020603050405020304" pitchFamily="18" charset="0"/>
                <a:ea typeface="ˎ̥"/>
              </a:rPr>
              <a:t>{A,B,D}</a:t>
            </a:r>
            <a:r>
              <a:rPr lang="zh-CN" altLang="en-US" sz="2400" dirty="0">
                <a:latin typeface="Times New Roman" panose="02020603050405020304" pitchFamily="18" charset="0"/>
              </a:rPr>
              <a:t>和相容类</a:t>
            </a:r>
            <a:r>
              <a:rPr lang="en-US" altLang="zh-CN" sz="2400">
                <a:latin typeface="Times New Roman" panose="02020603050405020304" pitchFamily="18" charset="0"/>
                <a:ea typeface="ˎ̥"/>
              </a:rPr>
              <a:t>{C,E}</a:t>
            </a:r>
            <a:r>
              <a:rPr lang="zh-CN" altLang="en-US" sz="2400" dirty="0">
                <a:latin typeface="Times New Roman" panose="02020603050405020304" pitchFamily="18" charset="0"/>
              </a:rPr>
              <a:t>作为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最小闭覆盖，可得到相同的结果。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在某些情况下，如果仅仅从最大相容类中去选择最小闭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覆盖，则合并后的状态表不一定是最简的。而如果在满足覆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盖的前提下，在最大相容类和非最大相容类之间作恰当的选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择，却能得到最简的状态表（</a:t>
            </a:r>
            <a:r>
              <a:rPr lang="zh-CN" altLang="en-US" sz="2400" b="1" dirty="0">
                <a:solidFill>
                  <a:srgbClr val="CC3300"/>
                </a:solidFill>
                <a:latin typeface="Times New Roman" panose="02020603050405020304" pitchFamily="18" charset="0"/>
              </a:rPr>
              <a:t>思考：</a:t>
            </a:r>
            <a:r>
              <a:rPr lang="zh-CN" altLang="en-US" sz="2400" b="1" dirty="0">
                <a:solidFill>
                  <a:schemeClr val="tx2"/>
                </a:solidFill>
                <a:latin typeface="Times New Roman" panose="02020603050405020304" pitchFamily="18" charset="0"/>
              </a:rPr>
              <a:t>为什么</a:t>
            </a:r>
            <a:r>
              <a:rPr lang="en-US" altLang="zh-CN" sz="2400" b="1">
                <a:solidFill>
                  <a:schemeClr val="tx2"/>
                </a:solidFill>
                <a:latin typeface="Times New Roman" panose="02020603050405020304" pitchFamily="18" charset="0"/>
                <a:ea typeface="ˎ̥"/>
              </a:rPr>
              <a:t>?</a:t>
            </a:r>
            <a:r>
              <a:rPr lang="zh-CN" altLang="en-US" sz="2400" dirty="0">
                <a:latin typeface="Times New Roman" panose="02020603050405020304" pitchFamily="18" charset="0"/>
              </a:rPr>
              <a:t>）。</a:t>
            </a:r>
            <a:endParaRPr lang="zh-CN" altLang="en-US" dirty="0">
              <a:latin typeface="Arial" panose="020B0604020202020204" pitchFamily="34" charset="0"/>
            </a:endParaRPr>
          </a:p>
        </p:txBody>
      </p:sp>
      <p:sp>
        <p:nvSpPr>
          <p:cNvPr id="37890" name="文本框 37889"/>
          <p:cNvSpPr txBox="1"/>
          <p:nvPr/>
        </p:nvSpPr>
        <p:spPr>
          <a:xfrm>
            <a:off x="387350" y="690563"/>
            <a:ext cx="8382000" cy="2344737"/>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zh-CN" altLang="en-US" sz="2800" b="1" dirty="0">
                <a:solidFill>
                  <a:schemeClr val="tx2"/>
                </a:solidFill>
                <a:latin typeface="Times New Roman" panose="02020603050405020304" pitchFamily="18" charset="0"/>
              </a:rPr>
              <a:t>注</a:t>
            </a:r>
            <a:r>
              <a:rPr lang="zh-CN" altLang="en-US" sz="2800" b="1" dirty="0">
                <a:solidFill>
                  <a:schemeClr val="tx2"/>
                </a:solidFill>
                <a:latin typeface="Times New Roman" panose="02020603050405020304" pitchFamily="18" charset="0"/>
                <a:ea typeface="ˎ̥"/>
              </a:rPr>
              <a:t> </a:t>
            </a:r>
            <a:r>
              <a:rPr lang="zh-CN" altLang="en-US" sz="2800" b="1" dirty="0">
                <a:solidFill>
                  <a:schemeClr val="tx2"/>
                </a:solidFill>
                <a:latin typeface="Times New Roman" panose="02020603050405020304" pitchFamily="18" charset="0"/>
              </a:rPr>
              <a:t>意： </a:t>
            </a:r>
            <a:endParaRPr lang="zh-CN" altLang="en-US" sz="2400" dirty="0">
              <a:latin typeface="Times New Roman" panose="02020603050405020304" pitchFamily="18" charset="0"/>
              <a:ea typeface="ˎ̥"/>
            </a:endParaRPr>
          </a:p>
          <a:p>
            <a:pPr algn="just"/>
            <a:r>
              <a:rPr lang="zh-CN" altLang="en-US" sz="2400" b="1" dirty="0">
                <a:solidFill>
                  <a:schemeClr val="tx2"/>
                </a:solidFill>
                <a:latin typeface="Times New Roman" panose="02020603050405020304" pitchFamily="18" charset="0"/>
              </a:rPr>
              <a:t>　　</a:t>
            </a:r>
            <a:r>
              <a:rPr lang="zh-CN" altLang="en-US" sz="2400" dirty="0">
                <a:solidFill>
                  <a:srgbClr val="CC3300"/>
                </a:solidFill>
                <a:latin typeface="Times New Roman" panose="02020603050405020304" pitchFamily="18" charset="0"/>
              </a:rPr>
              <a:t>☆状态合并时，若存在确定的次态和不确定的次态，则应取确定的次态；若存在确定的输出和不确定的输出，则应取确定的输出值。 </a:t>
            </a:r>
            <a:endParaRPr lang="zh-CN" altLang="en-US" sz="2400" dirty="0">
              <a:latin typeface="Times New Roman" panose="02020603050405020304" pitchFamily="18" charset="0"/>
              <a:ea typeface="ˎ̥"/>
            </a:endParaRPr>
          </a:p>
          <a:p>
            <a:pPr algn="just"/>
            <a:r>
              <a:rPr lang="zh-CN" altLang="en-US" sz="2400" dirty="0">
                <a:solidFill>
                  <a:schemeClr val="accent1"/>
                </a:solidFill>
                <a:latin typeface="Times New Roman" panose="02020603050405020304" pitchFamily="18" charset="0"/>
              </a:rPr>
              <a:t>　　</a:t>
            </a:r>
            <a:r>
              <a:rPr lang="zh-CN" altLang="en-US" sz="2400" dirty="0">
                <a:latin typeface="Times New Roman" panose="02020603050405020304" pitchFamily="18" charset="0"/>
              </a:rPr>
              <a:t>例如，原始状态表中的状态</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B</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在输入</a:t>
            </a:r>
            <a:r>
              <a:rPr lang="en-US" altLang="zh-CN" sz="2400">
                <a:latin typeface="Times New Roman" panose="02020603050405020304" pitchFamily="18" charset="0"/>
                <a:ea typeface="ˎ̥"/>
              </a:rPr>
              <a:t>x=0</a:t>
            </a:r>
            <a:r>
              <a:rPr lang="zh-CN" altLang="en-US" sz="2400" dirty="0">
                <a:latin typeface="Times New Roman" panose="02020603050405020304" pitchFamily="18" charset="0"/>
              </a:rPr>
              <a:t>时的输出有</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和</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两种，合并后的状态</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在</a:t>
            </a:r>
            <a:r>
              <a:rPr lang="en-US" altLang="zh-CN" sz="2400">
                <a:latin typeface="Times New Roman" panose="02020603050405020304" pitchFamily="18" charset="0"/>
                <a:ea typeface="ˎ̥"/>
              </a:rPr>
              <a:t>x=0</a:t>
            </a:r>
            <a:r>
              <a:rPr lang="zh-CN" altLang="en-US" sz="2400" dirty="0">
                <a:latin typeface="Times New Roman" panose="02020603050405020304" pitchFamily="18" charset="0"/>
              </a:rPr>
              <a:t>时的输出应为</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ox(out)">
                                      <p:cBhvr>
                                        <p:cTn id="7" dur="500"/>
                                        <p:tgtEl>
                                          <p:spTgt spid="37890"/>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37891"/>
                                        </p:tgtEl>
                                        <p:attrNameLst>
                                          <p:attrName>style.visibility</p:attrName>
                                        </p:attrNameLst>
                                      </p:cBhvr>
                                      <p:to>
                                        <p:strVal val="visible"/>
                                      </p:to>
                                    </p:set>
                                    <p:anim calcmode="lin" valueType="num">
                                      <p:cBhvr>
                                        <p:cTn id="12" dur="500" fill="hold"/>
                                        <p:tgtEl>
                                          <p:spTgt spid="37891"/>
                                        </p:tgtEl>
                                        <p:attrNameLst>
                                          <p:attrName>ppt_x</p:attrName>
                                        </p:attrNameLst>
                                      </p:cBhvr>
                                      <p:tavLst>
                                        <p:tav tm="0">
                                          <p:val>
                                            <p:strVal val="#ppt_x"/>
                                          </p:val>
                                        </p:tav>
                                        <p:tav tm="100000">
                                          <p:val>
                                            <p:strVal val="#ppt_x"/>
                                          </p:val>
                                        </p:tav>
                                      </p:tavLst>
                                    </p:anim>
                                    <p:anim calcmode="lin" valueType="num">
                                      <p:cBhvr>
                                        <p:cTn id="13" dur="500" fill="hold"/>
                                        <p:tgtEl>
                                          <p:spTgt spid="37891"/>
                                        </p:tgtEl>
                                        <p:attrNameLst>
                                          <p:attrName>ppt_y</p:attrName>
                                        </p:attrNameLst>
                                      </p:cBhvr>
                                      <p:tavLst>
                                        <p:tav tm="0">
                                          <p:val>
                                            <p:strVal val="#ppt_y+#ppt_h/2"/>
                                          </p:val>
                                        </p:tav>
                                        <p:tav tm="100000">
                                          <p:val>
                                            <p:strVal val="#ppt_y"/>
                                          </p:val>
                                        </p:tav>
                                      </p:tavLst>
                                    </p:anim>
                                    <p:anim calcmode="lin" valueType="num">
                                      <p:cBhvr>
                                        <p:cTn id="14" dur="500" fill="hold"/>
                                        <p:tgtEl>
                                          <p:spTgt spid="37891"/>
                                        </p:tgtEl>
                                        <p:attrNameLst>
                                          <p:attrName>ppt_w</p:attrName>
                                        </p:attrNameLst>
                                      </p:cBhvr>
                                      <p:tavLst>
                                        <p:tav tm="0">
                                          <p:val>
                                            <p:strVal val="#ppt_w"/>
                                          </p:val>
                                        </p:tav>
                                        <p:tav tm="100000">
                                          <p:val>
                                            <p:strVal val="#ppt_w"/>
                                          </p:val>
                                        </p:tav>
                                      </p:tavLst>
                                    </p:anim>
                                    <p:anim calcmode="lin" valueType="num">
                                      <p:cBhvr>
                                        <p:cTn id="15" dur="500" fill="hold"/>
                                        <p:tgtEl>
                                          <p:spTgt spid="37891"/>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P spid="3789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876" name="组合 36875"/>
          <p:cNvGrpSpPr/>
          <p:nvPr/>
        </p:nvGrpSpPr>
        <p:grpSpPr>
          <a:xfrm>
            <a:off x="6350" y="6350"/>
            <a:ext cx="9132888" cy="6845300"/>
            <a:chOff x="0" y="1"/>
            <a:chExt cx="5753" cy="4312"/>
          </a:xfrm>
        </p:grpSpPr>
        <p:sp>
          <p:nvSpPr>
            <p:cNvPr id="36878" name="任意多边形 36877"/>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36877" name="任意多边形 36876"/>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36874" name="矩形 36873"/>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36873" name="图片 36872"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36872" name="图片 36871"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36871" name="图片 36870"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36869" name="矩形 36868"/>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36868" name="文本框 36867"/>
          <p:cNvSpPr txBox="1"/>
          <p:nvPr/>
        </p:nvSpPr>
        <p:spPr>
          <a:xfrm>
            <a:off x="920750" y="690563"/>
            <a:ext cx="2514600" cy="519112"/>
          </a:xfrm>
          <a:prstGeom prst="rect">
            <a:avLst/>
          </a:prstGeom>
          <a:noFill/>
          <a:ln w="28575">
            <a:noFill/>
          </a:ln>
        </p:spPr>
        <p:txBody>
          <a:bodyPr>
            <a:spAutoFit/>
          </a:bodyPr>
          <a:p>
            <a:r>
              <a:rPr lang="en-US" altLang="zh-CN" sz="2800" b="1">
                <a:latin typeface="Times New Roman" panose="02020603050405020304" pitchFamily="18" charset="0"/>
                <a:ea typeface="ˎ̥"/>
              </a:rPr>
              <a:t>5.3.3</a:t>
            </a:r>
            <a:r>
              <a:rPr lang="zh-CN" altLang="en-US" sz="2800" b="1" dirty="0">
                <a:latin typeface="Times New Roman" panose="02020603050405020304" pitchFamily="18" charset="0"/>
              </a:rPr>
              <a:t>状态编码</a:t>
            </a:r>
            <a:endParaRPr lang="zh-CN" altLang="en-US" dirty="0">
              <a:latin typeface="Arial" panose="020B0604020202020204" pitchFamily="34" charset="0"/>
            </a:endParaRPr>
          </a:p>
        </p:txBody>
      </p:sp>
      <p:sp>
        <p:nvSpPr>
          <p:cNvPr id="36867" name="文本框 36866"/>
          <p:cNvSpPr txBox="1"/>
          <p:nvPr/>
        </p:nvSpPr>
        <p:spPr>
          <a:xfrm>
            <a:off x="387350" y="1452563"/>
            <a:ext cx="8474075" cy="1187450"/>
          </a:xfrm>
          <a:prstGeom prst="rect">
            <a:avLst/>
          </a:prstGeom>
          <a:noFill/>
          <a:ln w="28575">
            <a:noFill/>
          </a:ln>
        </p:spPr>
        <p:txBody>
          <a:bodyPr>
            <a:spAutoFit/>
          </a:bodyPr>
          <a:p>
            <a:pPr algn="just"/>
            <a:r>
              <a:rPr lang="zh-CN" altLang="en-US" sz="2400" dirty="0">
                <a:solidFill>
                  <a:srgbClr val="CC3300"/>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状态编码：</a:t>
            </a:r>
            <a:r>
              <a:rPr lang="zh-CN" altLang="en-US" sz="2400" dirty="0">
                <a:latin typeface="Times New Roman" panose="02020603050405020304" pitchFamily="18" charset="0"/>
              </a:rPr>
              <a:t>是指给最小化状态表中用字母或数字表示的状态，指定一个二进制代码，形成二进制状态表。状态编码也称</a:t>
            </a:r>
            <a:r>
              <a:rPr lang="zh-CN" altLang="en-US" sz="2400" dirty="0">
                <a:solidFill>
                  <a:schemeClr val="tx2"/>
                </a:solidFill>
                <a:latin typeface="Times New Roman" panose="02020603050405020304" pitchFamily="18" charset="0"/>
              </a:rPr>
              <a:t>状态分配</a:t>
            </a:r>
            <a:r>
              <a:rPr lang="zh-CN" altLang="en-US" sz="2400" dirty="0">
                <a:latin typeface="Times New Roman" panose="02020603050405020304" pitchFamily="18" charset="0"/>
              </a:rPr>
              <a:t>，或者</a:t>
            </a:r>
            <a:r>
              <a:rPr lang="zh-CN" altLang="en-US" sz="2400" dirty="0">
                <a:solidFill>
                  <a:schemeClr val="tx2"/>
                </a:solidFill>
                <a:latin typeface="Times New Roman" panose="02020603050405020304" pitchFamily="18" charset="0"/>
              </a:rPr>
              <a:t>状态赋值</a:t>
            </a:r>
            <a:r>
              <a:rPr lang="zh-CN" altLang="en-US" sz="2400" dirty="0">
                <a:latin typeface="Times New Roman" panose="02020603050405020304" pitchFamily="18" charset="0"/>
              </a:rPr>
              <a:t>。</a:t>
            </a:r>
            <a:endParaRPr lang="zh-CN" altLang="en-US" dirty="0">
              <a:latin typeface="Arial" panose="020B0604020202020204" pitchFamily="34" charset="0"/>
            </a:endParaRPr>
          </a:p>
        </p:txBody>
      </p:sp>
      <p:sp>
        <p:nvSpPr>
          <p:cNvPr id="36866" name="文本框 36865"/>
          <p:cNvSpPr txBox="1"/>
          <p:nvPr/>
        </p:nvSpPr>
        <p:spPr>
          <a:xfrm>
            <a:off x="387350" y="3052763"/>
            <a:ext cx="8474075" cy="2647950"/>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zh-CN" altLang="en-US" sz="2400" b="1" dirty="0">
                <a:solidFill>
                  <a:srgbClr val="CC3300"/>
                </a:solidFill>
                <a:latin typeface="Times New Roman" panose="02020603050405020304" pitchFamily="18" charset="0"/>
              </a:rPr>
              <a:t>状态编码的任务是：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b="1" dirty="0">
                <a:solidFill>
                  <a:schemeClr val="tx2"/>
                </a:solidFill>
                <a:latin typeface="Times New Roman" panose="02020603050405020304" pitchFamily="18" charset="0"/>
              </a:rPr>
              <a:t>　　</a:t>
            </a:r>
            <a:r>
              <a:rPr lang="en-US" altLang="zh-CN" sz="2400" b="1" dirty="0">
                <a:solidFill>
                  <a:schemeClr val="tx2"/>
                </a:solidFill>
                <a:latin typeface="Times New Roman" panose="02020603050405020304" pitchFamily="18" charset="0"/>
              </a:rPr>
              <a:t>①</a:t>
            </a:r>
            <a:r>
              <a:rPr lang="zh-CN" altLang="en-US" sz="2400" b="1" dirty="0">
                <a:solidFill>
                  <a:schemeClr val="tx2"/>
                </a:solidFill>
                <a:latin typeface="Times New Roman" panose="02020603050405020304" pitchFamily="18" charset="0"/>
              </a:rPr>
              <a:t>确定状态编码的长度</a:t>
            </a:r>
            <a:r>
              <a:rPr lang="en-US" altLang="zh-CN" sz="2400" b="1">
                <a:solidFill>
                  <a:schemeClr val="tx2"/>
                </a:solidFill>
                <a:latin typeface="Times New Roman" panose="02020603050405020304" pitchFamily="18" charset="0"/>
                <a:ea typeface="ˎ̥"/>
              </a:rPr>
              <a:t>(</a:t>
            </a:r>
            <a:r>
              <a:rPr lang="zh-CN" altLang="en-US" sz="2400" b="1" dirty="0">
                <a:solidFill>
                  <a:schemeClr val="tx2"/>
                </a:solidFill>
                <a:latin typeface="Times New Roman" panose="02020603050405020304" pitchFamily="18" charset="0"/>
              </a:rPr>
              <a:t>即二进制代码的位数，或者说所需触发器个数</a:t>
            </a:r>
            <a:r>
              <a:rPr lang="en-US" altLang="zh-CN" sz="2400" b="1">
                <a:solidFill>
                  <a:schemeClr val="tx2"/>
                </a:solidFill>
                <a:latin typeface="Times New Roman" panose="02020603050405020304" pitchFamily="18" charset="0"/>
                <a:ea typeface="ˎ̥"/>
              </a:rPr>
              <a:t>)</a:t>
            </a:r>
            <a:r>
              <a:rPr lang="zh-CN" altLang="en-US" sz="2400" b="1" dirty="0">
                <a:solidFill>
                  <a:schemeClr val="tx2"/>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b="1" dirty="0">
                <a:solidFill>
                  <a:schemeClr val="tx2"/>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400" b="1" dirty="0">
                <a:solidFill>
                  <a:schemeClr val="tx2"/>
                </a:solidFill>
                <a:latin typeface="Times New Roman" panose="02020603050405020304" pitchFamily="18" charset="0"/>
              </a:rPr>
              <a:t>　　</a:t>
            </a:r>
            <a:r>
              <a:rPr lang="en-US" altLang="zh-CN" sz="2400" b="1" dirty="0">
                <a:solidFill>
                  <a:schemeClr val="tx2"/>
                </a:solidFill>
                <a:latin typeface="Times New Roman" panose="02020603050405020304" pitchFamily="18" charset="0"/>
              </a:rPr>
              <a:t>②</a:t>
            </a:r>
            <a:r>
              <a:rPr lang="zh-CN" altLang="en-US" sz="2400" b="1" dirty="0">
                <a:solidFill>
                  <a:schemeClr val="tx2"/>
                </a:solidFill>
                <a:latin typeface="Times New Roman" panose="02020603050405020304" pitchFamily="18" charset="0"/>
              </a:rPr>
              <a:t>寻找一种最佳的或接近最佳的状态分配方案。以便使所设计的时序电路最简单。</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36867"/>
                                        </p:tgtEl>
                                        <p:attrNameLst>
                                          <p:attrName>style.visibility</p:attrName>
                                        </p:attrNameLst>
                                      </p:cBhvr>
                                      <p:to>
                                        <p:strVal val="visible"/>
                                      </p:to>
                                    </p:set>
                                    <p:animEffect transition="in" filter="barn(outVertical)">
                                      <p:cBhvr>
                                        <p:cTn id="11" dur="500"/>
                                        <p:tgtEl>
                                          <p:spTgt spid="3686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6866"/>
                                        </p:tgtEl>
                                        <p:attrNameLst>
                                          <p:attrName>style.visibility</p:attrName>
                                        </p:attrNameLst>
                                      </p:cBhvr>
                                      <p:to>
                                        <p:strVal val="visible"/>
                                      </p:to>
                                    </p:set>
                                    <p:animEffect transition="in" filter="wipe(up)">
                                      <p:cBhvr>
                                        <p:cTn id="16" dur="500"/>
                                        <p:tgtEl>
                                          <p:spTgt spid="36866"/>
                                        </p:tgtEl>
                                      </p:cBhvr>
                                    </p:animEffect>
                                  </p:childTnLst>
                                  <p:subTnLst>
                                    <p:audio>
                                      <p:cMediaNode>
                                        <p:cTn display="0" masterRel="sameClick">
                                          <p:stCondLst>
                                            <p:cond evt="begin" delay="0">
                                              <p:tn val="14"/>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36867" grpId="0"/>
      <p:bldP spid="3686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856" name="组合 35855"/>
          <p:cNvGrpSpPr/>
          <p:nvPr/>
        </p:nvGrpSpPr>
        <p:grpSpPr>
          <a:xfrm>
            <a:off x="0" y="6350"/>
            <a:ext cx="9132888" cy="6845300"/>
            <a:chOff x="0" y="1"/>
            <a:chExt cx="5753" cy="4312"/>
          </a:xfrm>
        </p:grpSpPr>
        <p:sp>
          <p:nvSpPr>
            <p:cNvPr id="35858" name="任意多边形 35857"/>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35857" name="任意多边形 35856"/>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35854" name="矩形 35853"/>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35853" name="图片 35852"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35852" name="图片 35851"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35851" name="图片 35850" descr="arrow35">
            <a:hlinkClick r:id="" action="ppaction://hlinkshowjump?jump=nextslide"/>
          </p:cNvPr>
          <p:cNvPicPr>
            <a:picLocks noChangeAspect="1"/>
          </p:cNvPicPr>
          <p:nvPr/>
        </p:nvPicPr>
        <p:blipFill>
          <a:blip r:embed="rId3"/>
          <a:stretch>
            <a:fillRect/>
          </a:stretch>
        </p:blipFill>
        <p:spPr>
          <a:xfrm>
            <a:off x="8401050" y="6310313"/>
            <a:ext cx="514350" cy="354012"/>
          </a:xfrm>
          <a:prstGeom prst="rect">
            <a:avLst/>
          </a:prstGeom>
          <a:noFill/>
          <a:ln w="9525">
            <a:noFill/>
          </a:ln>
        </p:spPr>
      </p:pic>
      <p:sp>
        <p:nvSpPr>
          <p:cNvPr id="35849" name="矩形 35848"/>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35848" name="文本框 35847"/>
          <p:cNvSpPr txBox="1"/>
          <p:nvPr/>
        </p:nvSpPr>
        <p:spPr>
          <a:xfrm>
            <a:off x="990600" y="690563"/>
            <a:ext cx="4222750" cy="457200"/>
          </a:xfrm>
          <a:prstGeom prst="rect">
            <a:avLst/>
          </a:prstGeom>
          <a:noFill/>
          <a:ln w="28575">
            <a:noFill/>
          </a:ln>
        </p:spPr>
        <p:txBody>
          <a:bodyPr>
            <a:spAutoFit/>
          </a:bodyPr>
          <a:p>
            <a:r>
              <a:rPr lang="zh-CN" altLang="en-US" sz="2400" b="1" dirty="0">
                <a:solidFill>
                  <a:srgbClr val="CC3300"/>
                </a:solidFill>
                <a:latin typeface="Times New Roman" panose="02020603050405020304" pitchFamily="18" charset="0"/>
              </a:rPr>
              <a:t>一．确定二进制代码的位数</a:t>
            </a:r>
            <a:endParaRPr lang="zh-CN" altLang="en-US" dirty="0">
              <a:latin typeface="Arial" panose="020B0604020202020204" pitchFamily="34" charset="0"/>
            </a:endParaRPr>
          </a:p>
        </p:txBody>
      </p:sp>
      <p:sp>
        <p:nvSpPr>
          <p:cNvPr id="35847" name="文本框 35846"/>
          <p:cNvSpPr txBox="1"/>
          <p:nvPr/>
        </p:nvSpPr>
        <p:spPr>
          <a:xfrm>
            <a:off x="381000" y="1223963"/>
            <a:ext cx="8474075" cy="2282825"/>
          </a:xfrm>
          <a:prstGeom prst="rect">
            <a:avLst/>
          </a:prstGeom>
          <a:noFill/>
          <a:ln w="28575">
            <a:noFill/>
          </a:ln>
        </p:spPr>
        <p:txBody>
          <a:bodyPr>
            <a:spAutoFit/>
          </a:bodyPr>
          <a:p>
            <a:pPr algn="just"/>
            <a:r>
              <a:rPr lang="zh-CN" altLang="en-US" sz="2400" dirty="0">
                <a:latin typeface="Times New Roman" panose="02020603050405020304" pitchFamily="18" charset="0"/>
              </a:rPr>
              <a:t>　　二进制代码的位数是由最小化状态表中的状态个数来确定的。</a:t>
            </a:r>
            <a:r>
              <a:rPr lang="zh-CN" altLang="en-US" sz="2400" dirty="0">
                <a:solidFill>
                  <a:srgbClr val="000099"/>
                </a:solidFill>
                <a:latin typeface="Times New Roman" panose="02020603050405020304" pitchFamily="18" charset="0"/>
              </a:rPr>
              <a:t>设最小化状态表的状态数为</a:t>
            </a:r>
            <a:r>
              <a:rPr lang="en-US" altLang="zh-CN" sz="2400">
                <a:solidFill>
                  <a:srgbClr val="000099"/>
                </a:solidFill>
                <a:latin typeface="Times New Roman" panose="02020603050405020304" pitchFamily="18" charset="0"/>
                <a:ea typeface="ˎ̥"/>
              </a:rPr>
              <a:t>N </a:t>
            </a:r>
            <a:r>
              <a:rPr lang="zh-CN" altLang="en-US" sz="2400" dirty="0">
                <a:solidFill>
                  <a:srgbClr val="000099"/>
                </a:solidFill>
                <a:latin typeface="Times New Roman" panose="02020603050405020304" pitchFamily="18" charset="0"/>
              </a:rPr>
              <a:t>，状态编码的长度为</a:t>
            </a:r>
            <a:r>
              <a:rPr lang="en-US" altLang="zh-CN" sz="2400">
                <a:solidFill>
                  <a:srgbClr val="000099"/>
                </a:solidFill>
                <a:latin typeface="Times New Roman" panose="02020603050405020304" pitchFamily="18" charset="0"/>
                <a:ea typeface="ˎ̥"/>
              </a:rPr>
              <a:t>m,</a:t>
            </a:r>
            <a:r>
              <a:rPr lang="zh-CN" altLang="en-US" sz="2400" dirty="0">
                <a:solidFill>
                  <a:srgbClr val="000099"/>
                </a:solidFill>
                <a:latin typeface="Times New Roman" panose="02020603050405020304" pitchFamily="18" charset="0"/>
              </a:rPr>
              <a:t>则状态数</a:t>
            </a:r>
            <a:r>
              <a:rPr lang="en-US" altLang="zh-CN" sz="2400">
                <a:solidFill>
                  <a:srgbClr val="000099"/>
                </a:solidFill>
                <a:latin typeface="Times New Roman" panose="02020603050405020304" pitchFamily="18" charset="0"/>
                <a:ea typeface="ˎ̥"/>
              </a:rPr>
              <a:t>N</a:t>
            </a:r>
            <a:r>
              <a:rPr lang="zh-CN" altLang="en-US" sz="2400" dirty="0">
                <a:solidFill>
                  <a:srgbClr val="000099"/>
                </a:solidFill>
                <a:latin typeface="Times New Roman" panose="02020603050405020304" pitchFamily="18" charset="0"/>
              </a:rPr>
              <a:t>与状态编码长度</a:t>
            </a:r>
            <a:r>
              <a:rPr lang="en-US" altLang="zh-CN" sz="2400">
                <a:solidFill>
                  <a:srgbClr val="000099"/>
                </a:solidFill>
                <a:latin typeface="Times New Roman" panose="02020603050405020304" pitchFamily="18" charset="0"/>
                <a:ea typeface="ˎ̥"/>
              </a:rPr>
              <a:t>m</a:t>
            </a:r>
            <a:r>
              <a:rPr lang="zh-CN" altLang="en-US" sz="2400" dirty="0">
                <a:solidFill>
                  <a:srgbClr val="000099"/>
                </a:solidFill>
                <a:latin typeface="Times New Roman" panose="02020603050405020304" pitchFamily="18" charset="0"/>
              </a:rPr>
              <a:t>的关系为 </a:t>
            </a:r>
            <a:endParaRPr lang="zh-CN" altLang="en-US" sz="2400" dirty="0">
              <a:latin typeface="Times New Roman" panose="02020603050405020304" pitchFamily="18" charset="0"/>
              <a:ea typeface="ˎ̥"/>
            </a:endParaRPr>
          </a:p>
          <a:p>
            <a:r>
              <a:rPr lang="zh-CN" altLang="en-US" sz="2400" dirty="0">
                <a:solidFill>
                  <a:srgbClr val="000099"/>
                </a:solidFill>
                <a:latin typeface="Times New Roman" panose="02020603050405020304" pitchFamily="18" charset="0"/>
              </a:rPr>
              <a:t>　　　　　　　　　</a:t>
            </a:r>
            <a:r>
              <a:rPr lang="en-US" altLang="zh-CN" sz="2400" b="1">
                <a:solidFill>
                  <a:srgbClr val="000099"/>
                </a:solidFill>
                <a:latin typeface="Times New Roman" panose="02020603050405020304" pitchFamily="18" charset="0"/>
                <a:ea typeface="ˎ̥"/>
              </a:rPr>
              <a:t>2</a:t>
            </a:r>
            <a:r>
              <a:rPr lang="en-US" altLang="zh-CN" sz="2400" b="1" baseline="30000">
                <a:solidFill>
                  <a:srgbClr val="000099"/>
                </a:solidFill>
                <a:latin typeface="Times New Roman" panose="02020603050405020304" pitchFamily="18" charset="0"/>
                <a:ea typeface="ˎ̥"/>
              </a:rPr>
              <a:t>m-1 </a:t>
            </a:r>
            <a:r>
              <a:rPr lang="en-US" altLang="zh-CN" sz="2400" b="1">
                <a:solidFill>
                  <a:srgbClr val="000099"/>
                </a:solidFill>
                <a:latin typeface="Times New Roman" panose="02020603050405020304" pitchFamily="18" charset="0"/>
                <a:ea typeface="ˎ̥"/>
              </a:rPr>
              <a:t> &lt;  N  </a:t>
            </a:r>
            <a:r>
              <a:rPr lang="en-US" altLang="zh-CN" sz="2400" b="1">
                <a:solidFill>
                  <a:srgbClr val="000099"/>
                </a:solidFill>
                <a:latin typeface="Times New Roman" panose="02020603050405020304" pitchFamily="18" charset="0"/>
              </a:rPr>
              <a:t>≤</a:t>
            </a:r>
            <a:r>
              <a:rPr lang="en-US" altLang="zh-CN" sz="2400" b="1">
                <a:solidFill>
                  <a:srgbClr val="000099"/>
                </a:solidFill>
                <a:latin typeface="Times New Roman" panose="02020603050405020304" pitchFamily="18" charset="0"/>
                <a:ea typeface="ˎ̥"/>
              </a:rPr>
              <a:t> 2</a:t>
            </a:r>
            <a:r>
              <a:rPr lang="en-US" altLang="zh-CN" sz="2400" b="1" baseline="30000">
                <a:solidFill>
                  <a:srgbClr val="000099"/>
                </a:solidFill>
                <a:latin typeface="Times New Roman" panose="02020603050405020304" pitchFamily="18" charset="0"/>
                <a:ea typeface="ˎ̥"/>
              </a:rPr>
              <a:t>m</a:t>
            </a:r>
            <a:r>
              <a:rPr lang="zh-CN" altLang="en-US" sz="2400" b="1">
                <a:solidFill>
                  <a:srgbClr val="000099"/>
                </a:solidFill>
                <a:latin typeface="Times New Roman" panose="02020603050405020304" pitchFamily="18" charset="0"/>
              </a:rPr>
              <a:t></a:t>
            </a:r>
            <a:r>
              <a:rPr lang="zh-CN" altLang="en-US" sz="2400">
                <a:solidFill>
                  <a:srgbClr val="000099"/>
                </a:solidFill>
                <a:latin typeface="Times New Roman" panose="02020603050405020304" pitchFamily="18" charset="0"/>
              </a:rPr>
              <a:t> </a:t>
            </a:r>
            <a:endParaRPr lang="zh-CN" altLang="en-US" sz="2400">
              <a:latin typeface="Times New Roman" panose="02020603050405020304" pitchFamily="18" charset="0"/>
              <a:ea typeface="ˎ̥"/>
            </a:endParaRPr>
          </a:p>
          <a:p>
            <a:r>
              <a:rPr lang="zh-CN" altLang="en-US" sz="2400" dirty="0">
                <a:latin typeface="Times New Roman" panose="02020603050405020304" pitchFamily="18" charset="0"/>
              </a:rPr>
              <a:t>　　例如，若某状态表的状态数</a:t>
            </a:r>
            <a:r>
              <a:rPr lang="en-US" altLang="zh-CN" sz="2400">
                <a:latin typeface="Times New Roman" panose="02020603050405020304" pitchFamily="18" charset="0"/>
                <a:ea typeface="ˎ̥"/>
              </a:rPr>
              <a:t>N = 7</a:t>
            </a:r>
            <a:r>
              <a:rPr lang="zh-CN" altLang="en-US" sz="2400" dirty="0">
                <a:latin typeface="Times New Roman" panose="02020603050405020304" pitchFamily="18" charset="0"/>
              </a:rPr>
              <a:t>，则状态分配时</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二进制 </a:t>
            </a:r>
            <a:endParaRPr lang="zh-CN" altLang="en-US" sz="2400" dirty="0">
              <a:latin typeface="Times New Roman" panose="02020603050405020304" pitchFamily="18" charset="0"/>
              <a:ea typeface="ˎ̥"/>
            </a:endParaRPr>
          </a:p>
          <a:p>
            <a:r>
              <a:rPr lang="zh-CN" altLang="en-US" sz="2400" dirty="0">
                <a:latin typeface="Times New Roman" panose="02020603050405020304" pitchFamily="18" charset="0"/>
              </a:rPr>
              <a:t>代码的位数应为</a:t>
            </a: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m = 3</a:t>
            </a:r>
            <a:r>
              <a:rPr lang="zh-CN" altLang="en-US" sz="2400" dirty="0">
                <a:latin typeface="Times New Roman" panose="02020603050405020304" pitchFamily="18" charset="0"/>
              </a:rPr>
              <a:t>。或者说状态变量个数为</a:t>
            </a:r>
            <a:r>
              <a:rPr lang="en-US" altLang="zh-CN" sz="2400">
                <a:latin typeface="Times New Roman" panose="02020603050405020304" pitchFamily="18" charset="0"/>
                <a:ea typeface="ˎ̥"/>
              </a:rPr>
              <a:t>3</a:t>
            </a:r>
            <a:r>
              <a:rPr lang="zh-CN" altLang="en-US" sz="2400" dirty="0">
                <a:latin typeface="Times New Roman" panose="02020603050405020304" pitchFamily="18" charset="0"/>
              </a:rPr>
              <a:t>。</a:t>
            </a:r>
            <a:endParaRPr lang="zh-CN" altLang="en-US" dirty="0">
              <a:latin typeface="Arial" panose="020B0604020202020204" pitchFamily="34" charset="0"/>
            </a:endParaRPr>
          </a:p>
        </p:txBody>
      </p:sp>
      <p:sp>
        <p:nvSpPr>
          <p:cNvPr id="35846" name="文本框 35845"/>
          <p:cNvSpPr txBox="1"/>
          <p:nvPr/>
        </p:nvSpPr>
        <p:spPr>
          <a:xfrm>
            <a:off x="914400" y="3586163"/>
            <a:ext cx="3810000" cy="457200"/>
          </a:xfrm>
          <a:prstGeom prst="rect">
            <a:avLst/>
          </a:prstGeom>
          <a:noFill/>
          <a:ln w="28575">
            <a:noFill/>
          </a:ln>
        </p:spPr>
        <p:txBody>
          <a:bodyPr>
            <a:spAutoFit/>
          </a:bodyPr>
          <a:p>
            <a:r>
              <a:rPr lang="zh-CN" altLang="en-US" sz="2400" b="1" dirty="0">
                <a:solidFill>
                  <a:srgbClr val="CC3300"/>
                </a:solidFill>
                <a:latin typeface="Times New Roman" panose="02020603050405020304" pitchFamily="18" charset="0"/>
              </a:rPr>
              <a:t>二．确定状态分配方案</a:t>
            </a:r>
            <a:endParaRPr lang="zh-CN" altLang="en-US" dirty="0">
              <a:latin typeface="Arial" panose="020B0604020202020204" pitchFamily="34" charset="0"/>
            </a:endParaRPr>
          </a:p>
        </p:txBody>
      </p:sp>
      <p:grpSp>
        <p:nvGrpSpPr>
          <p:cNvPr id="35842" name="组合 35841"/>
          <p:cNvGrpSpPr/>
          <p:nvPr/>
        </p:nvGrpSpPr>
        <p:grpSpPr>
          <a:xfrm>
            <a:off x="228600" y="4043363"/>
            <a:ext cx="8915400" cy="2590800"/>
            <a:chOff x="144" y="2544"/>
            <a:chExt cx="5376" cy="1632"/>
          </a:xfrm>
        </p:grpSpPr>
        <p:sp>
          <p:nvSpPr>
            <p:cNvPr id="35845" name="文本框 35844"/>
            <p:cNvSpPr txBox="1"/>
            <p:nvPr/>
          </p:nvSpPr>
          <p:spPr>
            <a:xfrm>
              <a:off x="144" y="2544"/>
              <a:ext cx="5376" cy="748"/>
            </a:xfrm>
            <a:prstGeom prst="rect">
              <a:avLst/>
            </a:prstGeom>
            <a:noFill/>
            <a:ln w="28575">
              <a:noFill/>
            </a:ln>
          </p:spPr>
          <p:txBody>
            <a:bodyPr>
              <a:spAutoFit/>
            </a:bodyPr>
            <a:p>
              <a:r>
                <a:rPr lang="zh-CN" altLang="en-US" sz="2400" dirty="0">
                  <a:latin typeface="Times New Roman" panose="02020603050405020304" pitchFamily="18" charset="0"/>
                </a:rPr>
                <a:t>　　状态与代码之间的对应关系可以有许多种。一般说来，</a:t>
              </a:r>
              <a:r>
                <a:rPr lang="zh-CN" altLang="en-US" sz="2400" dirty="0">
                  <a:solidFill>
                    <a:schemeClr val="tx2"/>
                  </a:solidFill>
                  <a:latin typeface="Times New Roman" panose="02020603050405020304" pitchFamily="18" charset="0"/>
                </a:rPr>
                <a:t>用</a:t>
              </a:r>
              <a:r>
                <a:rPr lang="en-US" altLang="zh-CN" sz="2400">
                  <a:solidFill>
                    <a:schemeClr val="tx2"/>
                  </a:solidFill>
                  <a:latin typeface="Times New Roman" panose="02020603050405020304" pitchFamily="18" charset="0"/>
                  <a:ea typeface="ˎ̥"/>
                </a:rPr>
                <a:t>m </a:t>
              </a:r>
              <a:endParaRPr lang="en-US" altLang="zh-CN" sz="2400">
                <a:latin typeface="Times New Roman" panose="02020603050405020304" pitchFamily="18" charset="0"/>
                <a:ea typeface="ˎ̥"/>
              </a:endParaRPr>
            </a:p>
            <a:p>
              <a:r>
                <a:rPr lang="en-US" altLang="zh-CN" sz="2400">
                  <a:solidFill>
                    <a:schemeClr val="tx2"/>
                  </a:solidFill>
                  <a:latin typeface="Times New Roman" panose="02020603050405020304" pitchFamily="18" charset="0"/>
                  <a:ea typeface="ˎ̥"/>
                </a:rPr>
                <a:t> </a:t>
              </a:r>
              <a:r>
                <a:rPr lang="zh-CN" altLang="en-US" sz="2400" dirty="0">
                  <a:solidFill>
                    <a:schemeClr val="tx2"/>
                  </a:solidFill>
                  <a:latin typeface="Times New Roman" panose="02020603050405020304" pitchFamily="18" charset="0"/>
                </a:rPr>
                <a:t>位二进制代码的</a:t>
              </a:r>
              <a:r>
                <a:rPr lang="en-US" altLang="zh-CN" sz="2400">
                  <a:solidFill>
                    <a:schemeClr val="tx2"/>
                  </a:solidFill>
                  <a:latin typeface="Times New Roman" panose="02020603050405020304" pitchFamily="18" charset="0"/>
                  <a:ea typeface="ˎ̥"/>
                </a:rPr>
                <a:t>2</a:t>
              </a:r>
              <a:r>
                <a:rPr lang="en-US" altLang="zh-CN" sz="2400" baseline="30000">
                  <a:solidFill>
                    <a:schemeClr val="tx2"/>
                  </a:solidFill>
                  <a:latin typeface="Times New Roman" panose="02020603050405020304" pitchFamily="18" charset="0"/>
                  <a:ea typeface="ˎ̥"/>
                </a:rPr>
                <a:t>m</a:t>
              </a:r>
              <a:r>
                <a:rPr lang="zh-CN" altLang="en-US" sz="2400" dirty="0">
                  <a:solidFill>
                    <a:schemeClr val="tx2"/>
                  </a:solidFill>
                  <a:latin typeface="Times New Roman" panose="02020603050405020304" pitchFamily="18" charset="0"/>
                </a:rPr>
                <a:t>种组合来对</a:t>
              </a:r>
              <a:r>
                <a:rPr lang="en-US" altLang="zh-CN" sz="2400">
                  <a:solidFill>
                    <a:schemeClr val="tx2"/>
                  </a:solidFill>
                  <a:latin typeface="Times New Roman" panose="02020603050405020304" pitchFamily="18" charset="0"/>
                  <a:ea typeface="ˎ̥"/>
                </a:rPr>
                <a:t>N</a:t>
              </a:r>
              <a:r>
                <a:rPr lang="zh-CN" altLang="en-US" sz="2400" dirty="0">
                  <a:solidFill>
                    <a:schemeClr val="tx2"/>
                  </a:solidFill>
                  <a:latin typeface="Times New Roman" panose="02020603050405020304" pitchFamily="18" charset="0"/>
                </a:rPr>
                <a:t>个状态进行分配时，可能出现的 </a:t>
              </a:r>
              <a:endParaRPr lang="zh-CN" altLang="en-US" sz="2400" dirty="0">
                <a:latin typeface="Times New Roman" panose="02020603050405020304" pitchFamily="18" charset="0"/>
                <a:ea typeface="ˎ̥"/>
              </a:endParaRPr>
            </a:p>
            <a:p>
              <a:r>
                <a:rPr lang="zh-CN" altLang="en-US" sz="2400" dirty="0">
                  <a:solidFill>
                    <a:schemeClr val="tx2"/>
                  </a:solidFill>
                  <a:latin typeface="Times New Roman" panose="02020603050405020304" pitchFamily="18" charset="0"/>
                </a:rPr>
                <a:t>状态分配方案数</a:t>
              </a:r>
              <a:r>
                <a:rPr lang="en-US" altLang="zh-CN" sz="2400">
                  <a:solidFill>
                    <a:schemeClr val="tx2"/>
                  </a:solidFill>
                  <a:latin typeface="Times New Roman" panose="02020603050405020304" pitchFamily="18" charset="0"/>
                  <a:ea typeface="ˎ̥"/>
                </a:rPr>
                <a:t>K</a:t>
              </a:r>
              <a:r>
                <a:rPr lang="en-US" altLang="zh-CN" sz="2400" baseline="-25000">
                  <a:solidFill>
                    <a:schemeClr val="tx2"/>
                  </a:solidFill>
                  <a:latin typeface="Times New Roman" panose="02020603050405020304" pitchFamily="18" charset="0"/>
                  <a:ea typeface="ˎ̥"/>
                </a:rPr>
                <a:t>s</a:t>
              </a:r>
              <a:r>
                <a:rPr lang="zh-CN" altLang="en-US" sz="2400" dirty="0">
                  <a:solidFill>
                    <a:schemeClr val="tx2"/>
                  </a:solidFill>
                  <a:latin typeface="Times New Roman" panose="02020603050405020304" pitchFamily="18" charset="0"/>
                </a:rPr>
                <a:t>为</a:t>
              </a:r>
              <a:endParaRPr lang="zh-CN" altLang="en-US" dirty="0">
                <a:latin typeface="Arial" panose="020B0604020202020204" pitchFamily="34" charset="0"/>
              </a:endParaRPr>
            </a:p>
          </p:txBody>
        </p:sp>
        <p:graphicFrame>
          <p:nvGraphicFramePr>
            <p:cNvPr id="35844" name="对象 35843"/>
            <p:cNvGraphicFramePr/>
            <p:nvPr/>
          </p:nvGraphicFramePr>
          <p:xfrm>
            <a:off x="720" y="3360"/>
            <a:ext cx="2208" cy="816"/>
          </p:xfrm>
          <a:graphic>
            <a:graphicData uri="http://schemas.openxmlformats.org/presentationml/2006/ole">
              <mc:AlternateContent xmlns:mc="http://schemas.openxmlformats.org/markup-compatibility/2006">
                <mc:Choice xmlns:v="urn:schemas-microsoft-com:vml" Requires="v">
                  <p:oleObj spid="_x0000_s3081" name="" r:id="rId4" imgW="1333500" imgH="431800" progId="Equation.3">
                    <p:embed/>
                  </p:oleObj>
                </mc:Choice>
                <mc:Fallback>
                  <p:oleObj name="" r:id="rId4" imgW="1333500" imgH="431800" progId="Equation.3">
                    <p:embed/>
                    <p:pic>
                      <p:nvPicPr>
                        <p:cNvPr id="0" name="图片 3080"/>
                        <p:cNvPicPr/>
                        <p:nvPr/>
                      </p:nvPicPr>
                      <p:blipFill>
                        <a:blip r:embed="rId5">
                          <a:lum bright="-100000"/>
                        </a:blip>
                        <a:stretch>
                          <a:fillRect/>
                        </a:stretch>
                      </p:blipFill>
                      <p:spPr>
                        <a:xfrm>
                          <a:off x="720" y="3360"/>
                          <a:ext cx="2208" cy="816"/>
                        </a:xfrm>
                        <a:prstGeom prst="rect">
                          <a:avLst/>
                        </a:prstGeom>
                        <a:noFill/>
                        <a:ln w="38100">
                          <a:noFill/>
                          <a:miter/>
                        </a:ln>
                      </p:spPr>
                    </p:pic>
                  </p:oleObj>
                </mc:Fallback>
              </mc:AlternateContent>
            </a:graphicData>
          </a:graphic>
        </p:graphicFrame>
        <p:sp>
          <p:nvSpPr>
            <p:cNvPr id="35843" name="文本框 35842"/>
            <p:cNvSpPr txBox="1"/>
            <p:nvPr/>
          </p:nvSpPr>
          <p:spPr>
            <a:xfrm>
              <a:off x="3264" y="3408"/>
              <a:ext cx="1920" cy="518"/>
            </a:xfrm>
            <a:prstGeom prst="rect">
              <a:avLst/>
            </a:prstGeom>
            <a:noFill/>
            <a:ln w="28575">
              <a:noFill/>
            </a:ln>
          </p:spPr>
          <p:txBody>
            <a:bodyPr>
              <a:spAutoFit/>
            </a:bodyPr>
            <a:p>
              <a:r>
                <a:rPr lang="zh-CN" altLang="en-US" sz="2400" dirty="0">
                  <a:latin typeface="Times New Roman" panose="02020603050405020304" pitchFamily="18" charset="0"/>
                </a:rPr>
                <a:t>　　例如，当</a:t>
              </a: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N = 4,   </a:t>
              </a:r>
              <a:br>
                <a:rPr lang="en-US" altLang="zh-CN" sz="2400">
                  <a:latin typeface="Times New Roman" panose="02020603050405020304" pitchFamily="18" charset="0"/>
                  <a:ea typeface="ˎ̥"/>
                </a:rPr>
              </a:br>
              <a:r>
                <a:rPr lang="en-US" altLang="zh-CN" sz="2400">
                  <a:latin typeface="Times New Roman" panose="02020603050405020304" pitchFamily="18" charset="0"/>
                  <a:ea typeface="ˎ̥"/>
                </a:rPr>
                <a:t>  m= 2</a:t>
              </a:r>
              <a:r>
                <a:rPr lang="zh-CN" altLang="en-US" sz="2400" dirty="0">
                  <a:latin typeface="Times New Roman" panose="02020603050405020304" pitchFamily="18" charset="0"/>
                </a:rPr>
                <a:t>时，</a:t>
              </a:r>
              <a:r>
                <a:rPr lang="en-US" altLang="zh-CN" sz="2400">
                  <a:latin typeface="Times New Roman" panose="02020603050405020304" pitchFamily="18" charset="0"/>
                  <a:ea typeface="ˎ̥"/>
                </a:rPr>
                <a:t>K </a:t>
              </a:r>
              <a:r>
                <a:rPr lang="en-US" altLang="zh-CN" sz="2400" baseline="-25000">
                  <a:latin typeface="Times New Roman" panose="02020603050405020304" pitchFamily="18" charset="0"/>
                  <a:ea typeface="ˎ̥"/>
                </a:rPr>
                <a:t>S</a:t>
              </a:r>
              <a:r>
                <a:rPr lang="en-US" altLang="zh-CN" sz="2400">
                  <a:latin typeface="Times New Roman" panose="02020603050405020304" pitchFamily="18" charset="0"/>
                  <a:ea typeface="ˎ̥"/>
                </a:rPr>
                <a:t> = 24</a:t>
              </a:r>
              <a:r>
                <a:rPr lang="zh-CN" altLang="en-US" sz="2400" dirty="0">
                  <a:latin typeface="Times New Roman" panose="02020603050405020304" pitchFamily="18" charset="0"/>
                </a:rPr>
                <a:t>。</a:t>
              </a:r>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6" name="projctor.wav"/>
                                        </p:tgtEl>
                                      </p:cMediaNode>
                                    </p:audio>
                                  </p:subTnLst>
                                </p:cTn>
                              </p:par>
                            </p:childTnLst>
                          </p:cTn>
                        </p:par>
                      </p:childTnLst>
                    </p:cTn>
                  </p:par>
                  <p:par>
                    <p:cTn id="7" fill="hold">
                      <p:stCondLst>
                        <p:cond delay="indefinite"/>
                      </p:stCondLst>
                      <p:childTnLst>
                        <p:par>
                          <p:cTn id="8" fill="hold">
                            <p:stCondLst>
                              <p:cond delay="0"/>
                            </p:stCondLst>
                            <p:childTnLst>
                              <p:par>
                                <p:cTn id="9" presetID="16" presetClass="entr" presetSubtype="42" fill="hold" grpId="0" nodeType="clickEffect">
                                  <p:stCondLst>
                                    <p:cond delay="0"/>
                                  </p:stCondLst>
                                  <p:childTnLst>
                                    <p:set>
                                      <p:cBhvr>
                                        <p:cTn id="10" dur="1" fill="hold">
                                          <p:stCondLst>
                                            <p:cond delay="0"/>
                                          </p:stCondLst>
                                        </p:cTn>
                                        <p:tgtEl>
                                          <p:spTgt spid="35847"/>
                                        </p:tgtEl>
                                        <p:attrNameLst>
                                          <p:attrName>style.visibility</p:attrName>
                                        </p:attrNameLst>
                                      </p:cBhvr>
                                      <p:to>
                                        <p:strVal val="visible"/>
                                      </p:to>
                                    </p:set>
                                    <p:animEffect transition="in" filter="barn(outHorizontal)">
                                      <p:cBhvr>
                                        <p:cTn id="11" dur="500"/>
                                        <p:tgtEl>
                                          <p:spTgt spid="3584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5846"/>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6" name="projctor.wav"/>
                                        </p:tgtEl>
                                      </p:cMediaNode>
                                    </p:audio>
                                  </p:subTnLst>
                                </p:cTn>
                              </p:par>
                            </p:childTnLst>
                          </p:cTn>
                        </p:par>
                      </p:childTnLst>
                    </p:cTn>
                  </p:par>
                  <p:par>
                    <p:cTn id="16" fill="hold">
                      <p:stCondLst>
                        <p:cond delay="indefinite"/>
                      </p:stCondLst>
                      <p:childTnLst>
                        <p:par>
                          <p:cTn id="17" fill="hold">
                            <p:stCondLst>
                              <p:cond delay="0"/>
                            </p:stCondLst>
                            <p:childTnLst>
                              <p:par>
                                <p:cTn id="18" presetID="16" presetClass="entr" presetSubtype="42" fill="hold" nodeType="clickEffect">
                                  <p:stCondLst>
                                    <p:cond delay="0"/>
                                  </p:stCondLst>
                                  <p:childTnLst>
                                    <p:set>
                                      <p:cBhvr>
                                        <p:cTn id="19" dur="1" fill="hold">
                                          <p:stCondLst>
                                            <p:cond delay="0"/>
                                          </p:stCondLst>
                                        </p:cTn>
                                        <p:tgtEl>
                                          <p:spTgt spid="35842"/>
                                        </p:tgtEl>
                                        <p:attrNameLst>
                                          <p:attrName>style.visibility</p:attrName>
                                        </p:attrNameLst>
                                      </p:cBhvr>
                                      <p:to>
                                        <p:strVal val="visible"/>
                                      </p:to>
                                    </p:set>
                                    <p:animEffect transition="in" filter="barn(outHorizontal)">
                                      <p:cBhvr>
                                        <p:cTn id="20"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8" grpId="0"/>
      <p:bldP spid="35847" grpId="0"/>
      <p:bldP spid="3584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27" name="组合 34826"/>
          <p:cNvGrpSpPr/>
          <p:nvPr/>
        </p:nvGrpSpPr>
        <p:grpSpPr>
          <a:xfrm>
            <a:off x="6350" y="6350"/>
            <a:ext cx="9132888" cy="6845300"/>
            <a:chOff x="0" y="1"/>
            <a:chExt cx="5753" cy="4312"/>
          </a:xfrm>
        </p:grpSpPr>
        <p:sp>
          <p:nvSpPr>
            <p:cNvPr id="34829" name="任意多边形 34828"/>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34828" name="任意多边形 34827"/>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34825" name="矩形 34824"/>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34824" name="图片 34823"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34823" name="图片 34822"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34822" name="图片 34821"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34820" name="矩形 34819"/>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34819" name="文本框 34818"/>
          <p:cNvSpPr txBox="1"/>
          <p:nvPr/>
        </p:nvSpPr>
        <p:spPr>
          <a:xfrm>
            <a:off x="330200" y="1071563"/>
            <a:ext cx="8362950" cy="1917700"/>
          </a:xfrm>
          <a:prstGeom prst="rect">
            <a:avLst/>
          </a:prstGeom>
          <a:noFill/>
          <a:ln w="28575">
            <a:noFill/>
          </a:ln>
        </p:spPr>
        <p:txBody>
          <a:bodyPr>
            <a:spAutoFit/>
          </a:bodyPr>
          <a:p>
            <a:pPr algn="just"/>
            <a:r>
              <a:rPr lang="zh-CN" altLang="en-US" sz="2400" dirty="0">
                <a:latin typeface="Times New Roman" panose="02020603050405020304" pitchFamily="18" charset="0"/>
              </a:rPr>
              <a:t>　　随着状态数目的增加，分配方案的数目急剧增加。</a:t>
            </a:r>
            <a:r>
              <a:rPr lang="zh-CN" altLang="en-US" sz="2400" b="1" dirty="0">
                <a:solidFill>
                  <a:srgbClr val="000099"/>
                </a:solidFill>
                <a:latin typeface="Times New Roman" panose="02020603050405020304" pitchFamily="18" charset="0"/>
              </a:rPr>
              <a:t>如何从众多的分配方案中寻找出一种最佳方案</a:t>
            </a:r>
            <a:r>
              <a:rPr lang="en-US" altLang="zh-CN" sz="2400" b="1">
                <a:solidFill>
                  <a:srgbClr val="000099"/>
                </a:solidFill>
                <a:latin typeface="Times New Roman" panose="02020603050405020304" pitchFamily="18" charset="0"/>
                <a:ea typeface="ˎ̥"/>
              </a:rPr>
              <a:t>? </a:t>
            </a:r>
            <a:endParaRPr lang="en-US" altLang="zh-CN" sz="2400">
              <a:latin typeface="Times New Roman" panose="02020603050405020304" pitchFamily="18" charset="0"/>
              <a:ea typeface="ˎ̥"/>
            </a:endParaRPr>
          </a:p>
          <a:p>
            <a:pPr algn="just"/>
            <a:r>
              <a:rPr lang="zh-CN" altLang="en-US" sz="2400" dirty="0">
                <a:latin typeface="Times New Roman" panose="02020603050405020304" pitchFamily="18" charset="0"/>
              </a:rPr>
              <a:t>　　在实际工作中，工程技术人员通常按照一定的原则、凭借设计的经验去寻找相对最佳的编码方案。一种常用方法称为</a:t>
            </a:r>
            <a:r>
              <a:rPr lang="zh-CN" altLang="en-US" sz="2400" b="1" dirty="0">
                <a:solidFill>
                  <a:srgbClr val="993300"/>
                </a:solidFill>
                <a:latin typeface="Times New Roman" panose="02020603050405020304" pitchFamily="18" charset="0"/>
              </a:rPr>
              <a:t>相邻分配法</a:t>
            </a:r>
            <a:r>
              <a:rPr lang="zh-CN" altLang="en-US" sz="2400" dirty="0">
                <a:solidFill>
                  <a:srgbClr val="993300"/>
                </a:solidFill>
                <a:latin typeface="Times New Roman" panose="02020603050405020304" pitchFamily="18" charset="0"/>
              </a:rPr>
              <a:t>。</a:t>
            </a:r>
            <a:endParaRPr lang="zh-CN" altLang="en-US" dirty="0">
              <a:latin typeface="Arial" panose="020B0604020202020204" pitchFamily="34" charset="0"/>
            </a:endParaRPr>
          </a:p>
        </p:txBody>
      </p:sp>
      <p:sp>
        <p:nvSpPr>
          <p:cNvPr id="34818" name="文本框 34817"/>
          <p:cNvSpPr txBox="1"/>
          <p:nvPr/>
        </p:nvSpPr>
        <p:spPr>
          <a:xfrm>
            <a:off x="311150" y="3967163"/>
            <a:ext cx="8477250" cy="1187450"/>
          </a:xfrm>
          <a:prstGeom prst="rect">
            <a:avLst/>
          </a:prstGeom>
          <a:noFill/>
          <a:ln w="28575">
            <a:noFill/>
          </a:ln>
        </p:spPr>
        <p:txBody>
          <a:bodyPr>
            <a:spAutoFit/>
          </a:bodyPr>
          <a:p>
            <a:pPr algn="just"/>
            <a:r>
              <a:rPr lang="zh-CN" altLang="en-US" sz="2400" dirty="0">
                <a:solidFill>
                  <a:srgbClr val="993300"/>
                </a:solidFill>
                <a:latin typeface="Times New Roman" panose="02020603050405020304" pitchFamily="18" charset="0"/>
              </a:rPr>
              <a:t>　　</a:t>
            </a:r>
            <a:r>
              <a:rPr lang="zh-CN" altLang="en-US" sz="2400" b="1" dirty="0">
                <a:solidFill>
                  <a:srgbClr val="993300"/>
                </a:solidFill>
                <a:latin typeface="Times New Roman" panose="02020603050405020304" pitchFamily="18" charset="0"/>
              </a:rPr>
              <a:t>相邻分配法的基本思想是：</a:t>
            </a:r>
            <a:r>
              <a:rPr lang="zh-CN" altLang="en-US" sz="2400" dirty="0">
                <a:latin typeface="Times New Roman" panose="02020603050405020304" pitchFamily="18" charset="0"/>
              </a:rPr>
              <a:t>在选择状态编码时，尽可能使激励函数和输出函数在卡诺图上的</a:t>
            </a:r>
            <a:r>
              <a:rPr lang="zh-CN" altLang="en-US" sz="2400" dirty="0">
                <a:latin typeface="Times New Roman" panose="02020603050405020304" pitchFamily="18" charset="0"/>
                <a:ea typeface="ˎ̥"/>
              </a:rPr>
              <a:t>“</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方格处在相邻位置，从而有利于激励函数和输出函数的化简。</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box(out)">
                                      <p:cBhvr>
                                        <p:cTn id="7" dur="500"/>
                                        <p:tgtEl>
                                          <p:spTgt spid="34819"/>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8"/>
                                        </p:tgtEl>
                                        <p:attrNameLst>
                                          <p:attrName>style.visibility</p:attrName>
                                        </p:attrNameLst>
                                      </p:cBhvr>
                                      <p:to>
                                        <p:strVal val="visible"/>
                                      </p:to>
                                    </p:set>
                                    <p:animEffect transition="in" filter="blinds(horizontal)">
                                      <p:cBhvr>
                                        <p:cTn id="12"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3481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803" name="组合 33802"/>
          <p:cNvGrpSpPr/>
          <p:nvPr/>
        </p:nvGrpSpPr>
        <p:grpSpPr>
          <a:xfrm>
            <a:off x="0" y="6350"/>
            <a:ext cx="9132888" cy="6845300"/>
            <a:chOff x="0" y="1"/>
            <a:chExt cx="5753" cy="4312"/>
          </a:xfrm>
        </p:grpSpPr>
        <p:sp>
          <p:nvSpPr>
            <p:cNvPr id="33805" name="任意多边形 33804"/>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33804" name="任意多边形 33803"/>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33801" name="矩形 33800"/>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33800" name="图片 33799"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33799" name="图片 33798"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33798" name="图片 33797" descr="arrow35">
            <a:hlinkClick r:id="" action="ppaction://hlinkshowjump?jump=nextslide"/>
          </p:cNvPr>
          <p:cNvPicPr>
            <a:picLocks noChangeAspect="1"/>
          </p:cNvPicPr>
          <p:nvPr/>
        </p:nvPicPr>
        <p:blipFill>
          <a:blip r:embed="rId3"/>
          <a:stretch>
            <a:fillRect/>
          </a:stretch>
        </p:blipFill>
        <p:spPr>
          <a:xfrm>
            <a:off x="8401050" y="6310313"/>
            <a:ext cx="514350" cy="354012"/>
          </a:xfrm>
          <a:prstGeom prst="rect">
            <a:avLst/>
          </a:prstGeom>
          <a:noFill/>
          <a:ln w="9525">
            <a:noFill/>
          </a:ln>
        </p:spPr>
      </p:pic>
      <p:sp>
        <p:nvSpPr>
          <p:cNvPr id="33796" name="矩形 33795"/>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33795" name="文本框 33794"/>
          <p:cNvSpPr txBox="1"/>
          <p:nvPr/>
        </p:nvSpPr>
        <p:spPr>
          <a:xfrm>
            <a:off x="381000" y="766763"/>
            <a:ext cx="8474075" cy="3378200"/>
          </a:xfrm>
          <a:prstGeom prst="rect">
            <a:avLst/>
          </a:prstGeom>
          <a:noFill/>
          <a:ln w="28575">
            <a:noFill/>
          </a:ln>
        </p:spPr>
        <p:txBody>
          <a:bodyPr>
            <a:spAutoFit/>
          </a:bodyPr>
          <a:p>
            <a:r>
              <a:rPr lang="zh-CN" altLang="en-US" sz="2400" dirty="0">
                <a:solidFill>
                  <a:srgbClr val="993300"/>
                </a:solidFill>
                <a:latin typeface="Times New Roman" panose="02020603050405020304" pitchFamily="18" charset="0"/>
              </a:rPr>
              <a:t>　　</a:t>
            </a:r>
            <a:r>
              <a:rPr lang="zh-CN" altLang="en-US" sz="2400" b="1" dirty="0">
                <a:solidFill>
                  <a:srgbClr val="993300"/>
                </a:solidFill>
                <a:latin typeface="Times New Roman" panose="02020603050405020304" pitchFamily="18" charset="0"/>
              </a:rPr>
              <a:t>相邻分配法的状态编码原则如下： </a:t>
            </a:r>
            <a:endParaRPr lang="zh-CN" altLang="en-US" sz="2400" dirty="0">
              <a:latin typeface="Times New Roman" panose="02020603050405020304" pitchFamily="18" charset="0"/>
              <a:ea typeface="ˎ̥"/>
            </a:endParaRPr>
          </a:p>
          <a:p>
            <a:r>
              <a:rPr lang="zh-CN" altLang="en-US" sz="2400" b="1" dirty="0">
                <a:solidFill>
                  <a:schemeClr val="accent1"/>
                </a:solidFill>
                <a:latin typeface="Times New Roman" panose="02020603050405020304" pitchFamily="18" charset="0"/>
              </a:rPr>
              <a:t> </a:t>
            </a:r>
            <a:endParaRPr lang="zh-CN" altLang="en-US" sz="2400" dirty="0">
              <a:latin typeface="Times New Roman" panose="02020603050405020304" pitchFamily="18" charset="0"/>
            </a:endParaRPr>
          </a:p>
          <a:p>
            <a:r>
              <a:rPr lang="zh-CN" altLang="en-US" sz="2400" dirty="0">
                <a:latin typeface="Times New Roman" panose="02020603050405020304" pitchFamily="18" charset="0"/>
              </a:rPr>
              <a:t>　　</a:t>
            </a:r>
            <a:r>
              <a:rPr lang="en-US" altLang="zh-CN" sz="2400" b="1" dirty="0">
                <a:solidFill>
                  <a:srgbClr val="000099"/>
                </a:solidFill>
                <a:latin typeface="Times New Roman" panose="02020603050405020304" pitchFamily="18" charset="0"/>
              </a:rPr>
              <a:t>①</a:t>
            </a:r>
            <a:r>
              <a:rPr lang="en-US" altLang="zh-CN" sz="2400" b="1" dirty="0">
                <a:solidFill>
                  <a:srgbClr val="000099"/>
                </a:solidFill>
                <a:latin typeface="Times New Roman" panose="02020603050405020304" pitchFamily="18" charset="0"/>
                <a:ea typeface="ˎ̥"/>
              </a:rPr>
              <a:t> </a:t>
            </a:r>
            <a:r>
              <a:rPr lang="zh-CN" altLang="en-US" sz="2400" b="1" dirty="0">
                <a:solidFill>
                  <a:srgbClr val="000099"/>
                </a:solidFill>
                <a:latin typeface="Times New Roman" panose="02020603050405020304" pitchFamily="18" charset="0"/>
              </a:rPr>
              <a:t>次态相同，现态相邻。</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即在相同输入条件下，具有相同次态的现态应尽可能分配相邻的二进制代码；</a:t>
            </a:r>
            <a:r>
              <a:rPr lang="en-US" altLang="zh-CN" sz="2400">
                <a:latin typeface="Times New Roman" panose="02020603050405020304" pitchFamily="18" charset="0"/>
                <a:ea typeface="ˎ̥"/>
              </a:rPr>
              <a:t>) </a:t>
            </a:r>
            <a:endParaRPr lang="en-US" altLang="zh-CN" sz="2400">
              <a:latin typeface="Times New Roman" panose="02020603050405020304" pitchFamily="18" charset="0"/>
              <a:ea typeface="ˎ̥"/>
            </a:endParaRPr>
          </a:p>
          <a:p>
            <a:r>
              <a:rPr lang="zh-CN" altLang="en-US" sz="2400">
                <a:latin typeface="Times New Roman" panose="02020603050405020304" pitchFamily="18" charset="0"/>
              </a:rPr>
              <a:t> </a:t>
            </a:r>
            <a:endParaRPr lang="zh-CN" altLang="en-US" sz="2400" b="1">
              <a:solidFill>
                <a:srgbClr val="000099"/>
              </a:solidFill>
              <a:latin typeface="Times New Roman" panose="02020603050405020304" pitchFamily="18" charset="0"/>
            </a:endParaRPr>
          </a:p>
          <a:p>
            <a:r>
              <a:rPr lang="zh-CN" altLang="en-US" sz="2400" b="1" dirty="0">
                <a:solidFill>
                  <a:srgbClr val="000099"/>
                </a:solidFill>
                <a:latin typeface="Times New Roman" panose="02020603050405020304" pitchFamily="18" charset="0"/>
              </a:rPr>
              <a:t>　　</a:t>
            </a:r>
            <a:r>
              <a:rPr lang="en-US" altLang="zh-CN" sz="2400" b="1" dirty="0">
                <a:solidFill>
                  <a:srgbClr val="000099"/>
                </a:solidFill>
                <a:latin typeface="Times New Roman" panose="02020603050405020304" pitchFamily="18" charset="0"/>
              </a:rPr>
              <a:t>②</a:t>
            </a:r>
            <a:r>
              <a:rPr lang="en-US" altLang="zh-CN" sz="2400" b="1" dirty="0">
                <a:solidFill>
                  <a:srgbClr val="000099"/>
                </a:solidFill>
                <a:latin typeface="Times New Roman" panose="02020603050405020304" pitchFamily="18" charset="0"/>
                <a:ea typeface="ˎ̥"/>
              </a:rPr>
              <a:t> </a:t>
            </a:r>
            <a:r>
              <a:rPr lang="zh-CN" altLang="en-US" sz="2400" b="1" dirty="0">
                <a:solidFill>
                  <a:srgbClr val="000099"/>
                </a:solidFill>
                <a:latin typeface="Times New Roman" panose="02020603050405020304" pitchFamily="18" charset="0"/>
              </a:rPr>
              <a:t>同一现态，次态相邻。</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即在相邻输入条件下，同一现态的次态应尽可能分配相邻的二进制代码；</a:t>
            </a:r>
            <a:r>
              <a:rPr lang="en-US" altLang="zh-CN" sz="2400">
                <a:latin typeface="Times New Roman" panose="02020603050405020304" pitchFamily="18" charset="0"/>
                <a:ea typeface="ˎ̥"/>
              </a:rPr>
              <a:t>)</a:t>
            </a:r>
            <a:r>
              <a:rPr lang="zh-CN" altLang="en-US" sz="2400">
                <a:latin typeface="Times New Roman" panose="02020603050405020304" pitchFamily="18" charset="0"/>
              </a:rPr>
              <a:t> </a:t>
            </a:r>
            <a:endParaRPr lang="zh-CN" altLang="en-US" sz="2400">
              <a:latin typeface="Times New Roman" panose="02020603050405020304" pitchFamily="18" charset="0"/>
              <a:ea typeface="ˎ̥"/>
            </a:endParaRPr>
          </a:p>
          <a:p>
            <a:r>
              <a:rPr lang="zh-CN" altLang="en-US" sz="2400" b="1" dirty="0">
                <a:solidFill>
                  <a:srgbClr val="000099"/>
                </a:solidFill>
                <a:latin typeface="Times New Roman" panose="02020603050405020304" pitchFamily="18" charset="0"/>
              </a:rPr>
              <a:t>　　</a:t>
            </a:r>
            <a:r>
              <a:rPr lang="en-US" altLang="zh-CN" sz="2400" b="1" dirty="0">
                <a:solidFill>
                  <a:srgbClr val="000099"/>
                </a:solidFill>
                <a:latin typeface="Times New Roman" panose="02020603050405020304" pitchFamily="18" charset="0"/>
              </a:rPr>
              <a:t>③</a:t>
            </a:r>
            <a:r>
              <a:rPr lang="en-US" altLang="zh-CN" sz="2400" b="1" dirty="0">
                <a:solidFill>
                  <a:srgbClr val="000099"/>
                </a:solidFill>
                <a:latin typeface="Times New Roman" panose="02020603050405020304" pitchFamily="18" charset="0"/>
                <a:ea typeface="ˎ̥"/>
              </a:rPr>
              <a:t> </a:t>
            </a:r>
            <a:r>
              <a:rPr lang="zh-CN" altLang="en-US" sz="2400" b="1" dirty="0">
                <a:solidFill>
                  <a:srgbClr val="000099"/>
                </a:solidFill>
                <a:latin typeface="Times New Roman" panose="02020603050405020304" pitchFamily="18" charset="0"/>
              </a:rPr>
              <a:t>输出相同，现态相邻。</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即在每一种输入取值下均具有相同输出的现态应尽可能分配相邻的二进制代码。</a:t>
            </a:r>
            <a:r>
              <a:rPr lang="en-US" altLang="zh-CN" sz="2400">
                <a:latin typeface="Times New Roman" panose="02020603050405020304" pitchFamily="18" charset="0"/>
                <a:ea typeface="ˎ̥"/>
              </a:rPr>
              <a:t>)</a:t>
            </a:r>
            <a:endParaRPr lang="en-US" altLang="zh-CN">
              <a:latin typeface="Arial" panose="020B0604020202020204" pitchFamily="34" charset="0"/>
            </a:endParaRPr>
          </a:p>
        </p:txBody>
      </p:sp>
      <p:sp>
        <p:nvSpPr>
          <p:cNvPr id="33794" name="文本框 33793"/>
          <p:cNvSpPr txBox="1"/>
          <p:nvPr/>
        </p:nvSpPr>
        <p:spPr>
          <a:xfrm>
            <a:off x="533400" y="4729163"/>
            <a:ext cx="8610600" cy="1552575"/>
          </a:xfrm>
          <a:prstGeom prst="rect">
            <a:avLst/>
          </a:prstGeom>
          <a:noFill/>
          <a:ln w="28575">
            <a:noFill/>
          </a:ln>
        </p:spPr>
        <p:txBody>
          <a:bodyPr>
            <a:spAutoFit/>
          </a:bodyPr>
          <a:p>
            <a:pPr algn="just"/>
            <a:r>
              <a:rPr lang="zh-CN" altLang="en-US" sz="2400" dirty="0">
                <a:latin typeface="Times New Roman" panose="02020603050405020304" pitchFamily="18" charset="0"/>
              </a:rPr>
              <a:t>　　某些状态表常常出现不能同时满足</a:t>
            </a:r>
            <a:r>
              <a:rPr lang="en-US" altLang="zh-CN" sz="2400">
                <a:latin typeface="Times New Roman" panose="02020603050405020304" pitchFamily="18" charset="0"/>
                <a:ea typeface="ˎ̥"/>
              </a:rPr>
              <a:t>3</a:t>
            </a:r>
            <a:r>
              <a:rPr lang="zh-CN" altLang="en-US" sz="2400" dirty="0">
                <a:latin typeface="Times New Roman" panose="02020603050405020304" pitchFamily="18" charset="0"/>
              </a:rPr>
              <a:t>条原则的情况。此时，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可按从</a:t>
            </a:r>
            <a:r>
              <a:rPr lang="en-US" altLang="zh-CN" sz="2400" dirty="0">
                <a:latin typeface="Times New Roman" panose="02020603050405020304" pitchFamily="18" charset="0"/>
              </a:rPr>
              <a:t>①</a:t>
            </a:r>
            <a:r>
              <a:rPr lang="zh-CN" altLang="en-US" sz="2400" dirty="0">
                <a:latin typeface="Times New Roman" panose="02020603050405020304" pitchFamily="18" charset="0"/>
              </a:rPr>
              <a:t>至</a:t>
            </a:r>
            <a:r>
              <a:rPr lang="en-US" altLang="zh-CN" sz="2400" dirty="0">
                <a:latin typeface="Times New Roman" panose="02020603050405020304" pitchFamily="18" charset="0"/>
              </a:rPr>
              <a:t>③</a:t>
            </a:r>
            <a:r>
              <a:rPr lang="zh-CN" altLang="en-US" sz="2400" dirty="0">
                <a:latin typeface="Times New Roman" panose="02020603050405020304" pitchFamily="18" charset="0"/>
              </a:rPr>
              <a:t>的优先顺序考虑。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此外，从电路实际工作状态考虑，</a:t>
            </a:r>
            <a:r>
              <a:rPr lang="zh-CN" altLang="en-US" sz="2400" b="1" dirty="0">
                <a:solidFill>
                  <a:srgbClr val="000099"/>
                </a:solidFill>
                <a:latin typeface="Times New Roman" panose="02020603050405020304" pitchFamily="18" charset="0"/>
              </a:rPr>
              <a:t>一般将初始状态分配 </a:t>
            </a:r>
            <a:endParaRPr lang="zh-CN" altLang="en-US" sz="2400" dirty="0">
              <a:latin typeface="Times New Roman" panose="02020603050405020304" pitchFamily="18" charset="0"/>
              <a:ea typeface="ˎ̥"/>
            </a:endParaRPr>
          </a:p>
          <a:p>
            <a:pPr algn="just"/>
            <a:r>
              <a:rPr lang="zh-CN" altLang="en-US" sz="2400" b="1" dirty="0">
                <a:solidFill>
                  <a:srgbClr val="000099"/>
                </a:solidFill>
                <a:latin typeface="Times New Roman" panose="02020603050405020304" pitchFamily="18" charset="0"/>
                <a:ea typeface="ˎ̥"/>
              </a:rPr>
              <a:t>“</a:t>
            </a:r>
            <a:r>
              <a:rPr lang="en-US" altLang="zh-CN" sz="2400" b="1">
                <a:solidFill>
                  <a:srgbClr val="000099"/>
                </a:solidFill>
                <a:latin typeface="Times New Roman" panose="02020603050405020304" pitchFamily="18" charset="0"/>
                <a:ea typeface="ˎ̥"/>
              </a:rPr>
              <a:t>0”</a:t>
            </a:r>
            <a:r>
              <a:rPr lang="zh-CN" altLang="en-US" sz="2400" b="1" dirty="0">
                <a:solidFill>
                  <a:srgbClr val="000099"/>
                </a:solidFill>
                <a:latin typeface="Times New Roman" panose="02020603050405020304" pitchFamily="18" charset="0"/>
              </a:rPr>
              <a:t>状态。</a:t>
            </a:r>
            <a:r>
              <a:rPr lang="en-US" altLang="zh-CN" sz="2400">
                <a:solidFill>
                  <a:srgbClr val="993300"/>
                </a:solidFill>
                <a:latin typeface="Times New Roman" panose="02020603050405020304" pitchFamily="18" charset="0"/>
                <a:ea typeface="ˎ̥"/>
              </a:rPr>
              <a:t>(</a:t>
            </a:r>
            <a:r>
              <a:rPr lang="zh-CN" altLang="en-US" sz="2400" b="1" dirty="0">
                <a:solidFill>
                  <a:srgbClr val="993300"/>
                </a:solidFill>
                <a:latin typeface="Times New Roman" panose="02020603050405020304" pitchFamily="18" charset="0"/>
              </a:rPr>
              <a:t>思考：为什么？</a:t>
            </a:r>
            <a:r>
              <a:rPr lang="en-US" altLang="zh-CN" sz="2400">
                <a:solidFill>
                  <a:srgbClr val="993300"/>
                </a:solidFill>
                <a:latin typeface="Times New Roman" panose="02020603050405020304" pitchFamily="18" charset="0"/>
                <a:ea typeface="ˎ̥"/>
              </a:rPr>
              <a:t>)</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wipe(up)">
                                      <p:cBhvr>
                                        <p:cTn id="7" dur="500"/>
                                        <p:tgtEl>
                                          <p:spTgt spid="33795"/>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box(out)">
                                      <p:cBhvr>
                                        <p:cTn id="12"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P spid="3379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808" name="组合 32807"/>
          <p:cNvGrpSpPr/>
          <p:nvPr/>
        </p:nvGrpSpPr>
        <p:grpSpPr>
          <a:xfrm>
            <a:off x="6350" y="6350"/>
            <a:ext cx="9132888" cy="6845300"/>
            <a:chOff x="0" y="1"/>
            <a:chExt cx="5753" cy="4312"/>
          </a:xfrm>
        </p:grpSpPr>
        <p:sp>
          <p:nvSpPr>
            <p:cNvPr id="32810" name="任意多边形 32809"/>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32809" name="任意多边形 32808"/>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32806" name="矩形 32805"/>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32805" name="图片 32804"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32804" name="图片 32803"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32803" name="图片 32802"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32801" name="矩形 32800"/>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32800" name="文本框 32799"/>
          <p:cNvSpPr txBox="1"/>
          <p:nvPr/>
        </p:nvSpPr>
        <p:spPr>
          <a:xfrm>
            <a:off x="1263650" y="690563"/>
            <a:ext cx="1409700" cy="457200"/>
          </a:xfrm>
          <a:prstGeom prst="rect">
            <a:avLst/>
          </a:prstGeom>
          <a:noFill/>
          <a:ln w="28575">
            <a:noFill/>
          </a:ln>
        </p:spPr>
        <p:txBody>
          <a:bodyPr wrap="none" anchor="t">
            <a:spAutoFit/>
          </a:bodyPr>
          <a:p>
            <a:r>
              <a:rPr lang="zh-CN" altLang="en-US" sz="2400" b="1" dirty="0">
                <a:latin typeface="Times New Roman" panose="02020603050405020304" pitchFamily="18" charset="0"/>
              </a:rPr>
              <a:t>三．举例</a:t>
            </a:r>
            <a:endParaRPr lang="zh-CN" altLang="en-US" dirty="0">
              <a:latin typeface="Arial" panose="020B0604020202020204" pitchFamily="34" charset="0"/>
            </a:endParaRPr>
          </a:p>
        </p:txBody>
      </p:sp>
      <p:sp>
        <p:nvSpPr>
          <p:cNvPr id="32799" name="文本框 32798"/>
          <p:cNvSpPr txBox="1"/>
          <p:nvPr/>
        </p:nvSpPr>
        <p:spPr>
          <a:xfrm>
            <a:off x="1270000" y="1223963"/>
            <a:ext cx="7415213" cy="457200"/>
          </a:xfrm>
          <a:prstGeom prst="rect">
            <a:avLst/>
          </a:prstGeom>
          <a:noFill/>
          <a:ln w="28575">
            <a:noFill/>
          </a:ln>
        </p:spPr>
        <p:txBody>
          <a:bodyPr wrap="none" anchor="t">
            <a:spAutoFit/>
          </a:bodyPr>
          <a:p>
            <a:r>
              <a:rPr lang="zh-CN" altLang="en-US" sz="2400" b="1" dirty="0">
                <a:solidFill>
                  <a:schemeClr val="accent1"/>
                </a:solidFill>
                <a:latin typeface="Times New Roman" panose="02020603050405020304" pitchFamily="18" charset="0"/>
              </a:rPr>
              <a:t>例</a:t>
            </a:r>
            <a:r>
              <a:rPr lang="zh-CN" altLang="en-US" sz="2400" dirty="0">
                <a:latin typeface="Times New Roman" panose="02020603050405020304" pitchFamily="18" charset="0"/>
              </a:rPr>
              <a:t>　对如下状态表进行状态编码（设</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为初始状态）。</a:t>
            </a:r>
            <a:endParaRPr lang="zh-CN" altLang="en-US" dirty="0">
              <a:latin typeface="Arial" panose="020B0604020202020204" pitchFamily="34" charset="0"/>
            </a:endParaRPr>
          </a:p>
        </p:txBody>
      </p:sp>
      <p:graphicFrame>
        <p:nvGraphicFramePr>
          <p:cNvPr id="32771" name="表格 32770"/>
          <p:cNvGraphicFramePr/>
          <p:nvPr/>
        </p:nvGraphicFramePr>
        <p:xfrm>
          <a:off x="2597150" y="1985963"/>
          <a:ext cx="3733800" cy="3105150"/>
        </p:xfrm>
        <a:graphic>
          <a:graphicData uri="http://schemas.openxmlformats.org/drawingml/2006/table">
            <a:tbl>
              <a:tblPr/>
              <a:tblGrid>
                <a:gridCol w="1193800"/>
                <a:gridCol w="1244600"/>
                <a:gridCol w="1295400"/>
              </a:tblGrid>
              <a:tr h="517525">
                <a:tc row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zh-CN" altLang="en-US" dirty="0">
                          <a:latin typeface="Times New Roman" panose="02020603050405020304" pitchFamily="18" charset="0"/>
                        </a:rPr>
                        <a:t>现态</a:t>
                      </a: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zh-CN" altLang="en-US" dirty="0">
                          <a:latin typeface="Times New Roman" panose="02020603050405020304" pitchFamily="18" charset="0"/>
                        </a:rPr>
                        <a:t>次态</a:t>
                      </a:r>
                      <a:r>
                        <a:rPr lang="en-US" altLang="zh-CN">
                          <a:latin typeface="Times New Roman" panose="02020603050405020304" pitchFamily="18" charset="0"/>
                          <a:ea typeface="ˎ̥"/>
                        </a:rPr>
                        <a:t>/</a:t>
                      </a:r>
                      <a:r>
                        <a:rPr lang="zh-CN" altLang="en-US" dirty="0">
                          <a:latin typeface="Times New Roman" panose="02020603050405020304" pitchFamily="18" charset="0"/>
                        </a:rPr>
                        <a:t>输出</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1752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2770" name="文本框 32769"/>
          <p:cNvSpPr txBox="1"/>
          <p:nvPr/>
        </p:nvSpPr>
        <p:spPr>
          <a:xfrm>
            <a:off x="387350" y="5338763"/>
            <a:ext cx="8550275" cy="822325"/>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zh-CN" altLang="en-US" sz="2400" b="1" dirty="0">
                <a:solidFill>
                  <a:schemeClr val="accent1"/>
                </a:solidFill>
                <a:latin typeface="Times New Roman" panose="02020603050405020304" pitchFamily="18" charset="0"/>
              </a:rPr>
              <a:t>解　</a:t>
            </a:r>
            <a:r>
              <a:rPr lang="zh-CN" altLang="en-US" sz="2400" dirty="0">
                <a:latin typeface="Times New Roman" panose="02020603050405020304" pitchFamily="18" charset="0"/>
              </a:rPr>
              <a:t>所示状态表中，状态数</a:t>
            </a:r>
            <a:r>
              <a:rPr lang="en-US" altLang="zh-CN" sz="2400">
                <a:latin typeface="Times New Roman" panose="02020603050405020304" pitchFamily="18" charset="0"/>
                <a:ea typeface="ˎ̥"/>
              </a:rPr>
              <a:t>N = 4</a:t>
            </a:r>
            <a:r>
              <a:rPr lang="zh-CN" altLang="en-US" sz="2400" dirty="0">
                <a:latin typeface="Times New Roman" panose="02020603050405020304" pitchFamily="18" charset="0"/>
              </a:rPr>
              <a:t>，故状态编码的长度应为</a:t>
            </a: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m=2</a:t>
            </a:r>
            <a:r>
              <a:rPr lang="zh-CN" altLang="en-US" sz="2400" dirty="0">
                <a:latin typeface="Times New Roman" panose="02020603050405020304" pitchFamily="18" charset="0"/>
              </a:rPr>
              <a:t>。即实现该状态表的功能需要两个触发器。</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80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32799"/>
                                        </p:tgtEl>
                                        <p:attrNameLst>
                                          <p:attrName>style.visibility</p:attrName>
                                        </p:attrNameLst>
                                      </p:cBhvr>
                                      <p:to>
                                        <p:strVal val="visible"/>
                                      </p:to>
                                    </p:set>
                                    <p:animEffect transition="in" filter="slide(fromBottom)">
                                      <p:cBhvr>
                                        <p:cTn id="11" dur="500"/>
                                        <p:tgtEl>
                                          <p:spTgt spid="32799"/>
                                        </p:tgtEl>
                                      </p:cBhvr>
                                    </p:animEffect>
                                  </p:childTnLst>
                                </p:cTn>
                              </p:par>
                            </p:childTnLst>
                          </p:cTn>
                        </p:par>
                        <p:par>
                          <p:cTn id="12" fill="hold">
                            <p:stCondLst>
                              <p:cond delay="500"/>
                            </p:stCondLst>
                            <p:childTnLst>
                              <p:par>
                                <p:cTn id="13" presetID="3" presetClass="entr" presetSubtype="10" fill="hold" nodeType="afterEffect">
                                  <p:stCondLst>
                                    <p:cond delay="0"/>
                                  </p:stCondLst>
                                  <p:childTnLst>
                                    <p:set>
                                      <p:cBhvr>
                                        <p:cTn id="14" dur="1" fill="hold">
                                          <p:stCondLst>
                                            <p:cond delay="0"/>
                                          </p:stCondLst>
                                        </p:cTn>
                                        <p:tgtEl>
                                          <p:spTgt spid="32771"/>
                                        </p:tgtEl>
                                        <p:attrNameLst>
                                          <p:attrName>style.visibility</p:attrName>
                                        </p:attrNameLst>
                                      </p:cBhvr>
                                      <p:to>
                                        <p:strVal val="visible"/>
                                      </p:to>
                                    </p:set>
                                    <p:animEffect transition="in" filter="blinds(horizontal)">
                                      <p:cBhvr>
                                        <p:cTn id="15" dur="500"/>
                                        <p:tgtEl>
                                          <p:spTgt spid="32771"/>
                                        </p:tgtEl>
                                      </p:cBhvr>
                                    </p:animEffect>
                                  </p:childTnLst>
                                  <p:subTnLst>
                                    <p:audio>
                                      <p:cMediaNode>
                                        <p:cTn display="0" masterRel="sameClick">
                                          <p:stCondLst>
                                            <p:cond evt="begin" delay="0">
                                              <p:tn val="13"/>
                                            </p:cond>
                                          </p:stCondLst>
                                          <p:endCondLst>
                                            <p:cond evt="onStopAudio" delay="0">
                                              <p:tgtEl>
                                                <p:sldTgt/>
                                              </p:tgtEl>
                                            </p:cond>
                                          </p:endCondLst>
                                        </p:cTn>
                                        <p:tgtEl>
                                          <p:sndTgt r:embed="rId5" name="chimes.wav"/>
                                        </p:tgtEl>
                                      </p:cMediaNode>
                                    </p:audio>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2770"/>
                                        </p:tgtEl>
                                        <p:attrNameLst>
                                          <p:attrName>style.visibility</p:attrName>
                                        </p:attrNameLst>
                                      </p:cBhvr>
                                      <p:to>
                                        <p:strVal val="visible"/>
                                      </p:to>
                                    </p:set>
                                    <p:animEffect transition="in" filter="blinds(horizontal)">
                                      <p:cBhvr>
                                        <p:cTn id="20" dur="500"/>
                                        <p:tgtEl>
                                          <p:spTgt spid="32770"/>
                                        </p:tgtEl>
                                      </p:cBhvr>
                                    </p:animEffect>
                                  </p:childTnLst>
                                  <p:subTnLst>
                                    <p:audio>
                                      <p:cMediaNode>
                                        <p:cTn display="0" masterRel="sameClick">
                                          <p:stCondLst>
                                            <p:cond evt="begin" delay="0">
                                              <p:tn val="18"/>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00" grpId="0"/>
      <p:bldP spid="32799" grpId="0"/>
      <p:bldP spid="3277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84" name="组合 31783"/>
          <p:cNvGrpSpPr/>
          <p:nvPr/>
        </p:nvGrpSpPr>
        <p:grpSpPr>
          <a:xfrm>
            <a:off x="6350" y="6350"/>
            <a:ext cx="9132888" cy="6845300"/>
            <a:chOff x="0" y="1"/>
            <a:chExt cx="5753" cy="4312"/>
          </a:xfrm>
        </p:grpSpPr>
        <p:sp>
          <p:nvSpPr>
            <p:cNvPr id="31786" name="任意多边形 31785"/>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31785" name="任意多边形 31784"/>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31782" name="矩形 31781"/>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31781" name="图片 31780"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31780" name="图片 31779"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31779" name="图片 31778"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31777" name="矩形 31776"/>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31776" name="文本框 31775"/>
          <p:cNvSpPr txBox="1"/>
          <p:nvPr/>
        </p:nvSpPr>
        <p:spPr>
          <a:xfrm>
            <a:off x="311150" y="842963"/>
            <a:ext cx="4876800" cy="4114800"/>
          </a:xfrm>
          <a:prstGeom prst="rect">
            <a:avLst/>
          </a:prstGeom>
          <a:noFill/>
          <a:ln w="28575">
            <a:noFill/>
          </a:ln>
        </p:spPr>
        <p:txBody>
          <a:bodyPr>
            <a:spAutoFit/>
          </a:bodyPr>
          <a:p>
            <a:r>
              <a:rPr lang="zh-CN" altLang="en-US" sz="2400" dirty="0">
                <a:latin typeface="Times New Roman" panose="02020603050405020304" pitchFamily="18" charset="0"/>
              </a:rPr>
              <a:t>　　</a:t>
            </a:r>
            <a:r>
              <a:rPr lang="zh-CN" altLang="en-US" sz="2000" dirty="0">
                <a:latin typeface="Times New Roman" panose="02020603050405020304" pitchFamily="18" charset="0"/>
              </a:rPr>
              <a:t>根据相邻法的编码原则，</a:t>
            </a:r>
            <a:r>
              <a:rPr lang="en-US" altLang="zh-CN" sz="2000">
                <a:latin typeface="Times New Roman" panose="02020603050405020304" pitchFamily="18" charset="0"/>
                <a:ea typeface="ˎ̥"/>
              </a:rPr>
              <a:t>4</a:t>
            </a:r>
            <a:r>
              <a:rPr lang="zh-CN" altLang="en-US" sz="2000" dirty="0">
                <a:latin typeface="Times New Roman" panose="02020603050405020304" pitchFamily="18" charset="0"/>
              </a:rPr>
              <a:t>个状态的 </a:t>
            </a:r>
            <a:endParaRPr lang="zh-CN" altLang="en-US" sz="2000" b="1" dirty="0">
              <a:solidFill>
                <a:srgbClr val="000099"/>
              </a:solidFill>
              <a:latin typeface="Times New Roman" panose="02020603050405020304" pitchFamily="18" charset="0"/>
            </a:endParaRPr>
          </a:p>
          <a:p>
            <a:r>
              <a:rPr lang="zh-CN" altLang="en-US" sz="2000" b="1" dirty="0">
                <a:solidFill>
                  <a:srgbClr val="000099"/>
                </a:solidFill>
                <a:latin typeface="Times New Roman" panose="02020603050405020304" pitchFamily="18" charset="0"/>
              </a:rPr>
              <a:t>相邻关系如下：</a:t>
            </a:r>
            <a:br>
              <a:rPr lang="zh-CN" altLang="en-US" sz="2000" dirty="0">
                <a:latin typeface="Times New Roman" panose="02020603050405020304" pitchFamily="18" charset="0"/>
              </a:rPr>
            </a:br>
            <a:r>
              <a:rPr lang="zh-CN" altLang="en-US" sz="2000" dirty="0">
                <a:latin typeface="Times New Roman" panose="02020603050405020304" pitchFamily="18" charset="0"/>
              </a:rPr>
              <a:t>　　</a:t>
            </a:r>
            <a:r>
              <a:rPr lang="zh-CN" altLang="en-US" sz="2000" dirty="0">
                <a:solidFill>
                  <a:schemeClr val="tx2"/>
                </a:solidFill>
                <a:latin typeface="Times New Roman" panose="02020603050405020304" pitchFamily="18" charset="0"/>
              </a:rPr>
              <a:t>根据原则</a:t>
            </a:r>
            <a:r>
              <a:rPr lang="en-US" altLang="zh-CN" sz="2000" dirty="0">
                <a:solidFill>
                  <a:schemeClr val="tx2"/>
                </a:solidFill>
                <a:latin typeface="Times New Roman" panose="02020603050405020304" pitchFamily="18" charset="0"/>
              </a:rPr>
              <a:t>①</a:t>
            </a:r>
            <a:r>
              <a:rPr lang="zh-CN" altLang="en-US" sz="2000" dirty="0">
                <a:solidFill>
                  <a:schemeClr val="tx2"/>
                </a:solidFill>
                <a:latin typeface="Times New Roman" panose="02020603050405020304" pitchFamily="18" charset="0"/>
              </a:rPr>
              <a:t>，状态</a:t>
            </a:r>
            <a:r>
              <a:rPr lang="en-US" altLang="zh-CN" sz="2000">
                <a:solidFill>
                  <a:schemeClr val="tx2"/>
                </a:solidFill>
                <a:latin typeface="Times New Roman" panose="02020603050405020304" pitchFamily="18" charset="0"/>
                <a:ea typeface="ˎ̥"/>
              </a:rPr>
              <a:t>B</a:t>
            </a:r>
            <a:r>
              <a:rPr lang="zh-CN" altLang="en-US" sz="2000" dirty="0">
                <a:solidFill>
                  <a:schemeClr val="tx2"/>
                </a:solidFill>
                <a:latin typeface="Times New Roman" panose="02020603050405020304" pitchFamily="18" charset="0"/>
              </a:rPr>
              <a:t>和</a:t>
            </a:r>
            <a:r>
              <a:rPr lang="en-US" altLang="zh-CN" sz="2000">
                <a:solidFill>
                  <a:schemeClr val="tx2"/>
                </a:solidFill>
                <a:latin typeface="Times New Roman" panose="02020603050405020304" pitchFamily="18" charset="0"/>
                <a:ea typeface="ˎ̥"/>
              </a:rPr>
              <a:t>C</a:t>
            </a:r>
            <a:r>
              <a:rPr lang="zh-CN" altLang="en-US" sz="2000" dirty="0">
                <a:solidFill>
                  <a:schemeClr val="tx2"/>
                </a:solidFill>
                <a:latin typeface="Times New Roman" panose="02020603050405020304" pitchFamily="18" charset="0"/>
              </a:rPr>
              <a:t>应分配相邻的 </a:t>
            </a:r>
            <a:endParaRPr lang="zh-CN" altLang="en-US" sz="2400" dirty="0">
              <a:latin typeface="Times New Roman" panose="02020603050405020304" pitchFamily="18" charset="0"/>
              <a:ea typeface="ˎ̥"/>
            </a:endParaRPr>
          </a:p>
          <a:p>
            <a:r>
              <a:rPr lang="zh-CN" altLang="en-US" sz="2000" dirty="0">
                <a:solidFill>
                  <a:schemeClr val="tx2"/>
                </a:solidFill>
                <a:latin typeface="Times New Roman" panose="02020603050405020304" pitchFamily="18" charset="0"/>
              </a:rPr>
              <a:t>二进制代码； </a:t>
            </a:r>
            <a:endParaRPr lang="zh-CN" altLang="en-US" sz="2400" dirty="0">
              <a:latin typeface="Times New Roman" panose="02020603050405020304" pitchFamily="18" charset="0"/>
              <a:ea typeface="ˎ̥"/>
            </a:endParaRPr>
          </a:p>
          <a:p>
            <a:pPr algn="just"/>
            <a:r>
              <a:rPr lang="zh-CN" altLang="en-US" sz="2000" dirty="0">
                <a:solidFill>
                  <a:schemeClr val="tx2"/>
                </a:solidFill>
                <a:latin typeface="Times New Roman" panose="02020603050405020304" pitchFamily="18" charset="0"/>
              </a:rPr>
              <a:t>　　根据原则</a:t>
            </a:r>
            <a:r>
              <a:rPr lang="en-US" altLang="zh-CN" sz="2000" dirty="0">
                <a:solidFill>
                  <a:schemeClr val="tx2"/>
                </a:solidFill>
                <a:latin typeface="Times New Roman" panose="02020603050405020304" pitchFamily="18" charset="0"/>
              </a:rPr>
              <a:t>②</a:t>
            </a:r>
            <a:r>
              <a:rPr lang="zh-CN" altLang="en-US" sz="2000" dirty="0">
                <a:solidFill>
                  <a:schemeClr val="tx2"/>
                </a:solidFill>
                <a:latin typeface="Times New Roman" panose="02020603050405020304" pitchFamily="18" charset="0"/>
              </a:rPr>
              <a:t>，状态</a:t>
            </a:r>
            <a:r>
              <a:rPr lang="en-US" altLang="zh-CN" sz="2000">
                <a:solidFill>
                  <a:schemeClr val="tx2"/>
                </a:solidFill>
                <a:latin typeface="Times New Roman" panose="02020603050405020304" pitchFamily="18" charset="0"/>
                <a:ea typeface="ˎ̥"/>
              </a:rPr>
              <a:t>B</a:t>
            </a:r>
            <a:r>
              <a:rPr lang="zh-CN" altLang="en-US" sz="2000" dirty="0">
                <a:solidFill>
                  <a:schemeClr val="tx2"/>
                </a:solidFill>
                <a:latin typeface="Times New Roman" panose="02020603050405020304" pitchFamily="18" charset="0"/>
              </a:rPr>
              <a:t>和</a:t>
            </a:r>
            <a:r>
              <a:rPr lang="en-US" altLang="zh-CN" sz="2000">
                <a:solidFill>
                  <a:schemeClr val="tx2"/>
                </a:solidFill>
                <a:latin typeface="Times New Roman" panose="02020603050405020304" pitchFamily="18" charset="0"/>
                <a:ea typeface="ˎ̥"/>
              </a:rPr>
              <a:t>C</a:t>
            </a:r>
            <a:r>
              <a:rPr lang="zh-CN" altLang="en-US" sz="2000" dirty="0">
                <a:solidFill>
                  <a:schemeClr val="tx2"/>
                </a:solidFill>
                <a:latin typeface="Times New Roman" panose="02020603050405020304" pitchFamily="18" charset="0"/>
              </a:rPr>
              <a:t>、</a:t>
            </a:r>
            <a:r>
              <a:rPr lang="en-US" altLang="zh-CN" sz="2000">
                <a:solidFill>
                  <a:schemeClr val="tx2"/>
                </a:solidFill>
                <a:latin typeface="Times New Roman" panose="02020603050405020304" pitchFamily="18" charset="0"/>
                <a:ea typeface="ˎ̥"/>
              </a:rPr>
              <a:t>A</a:t>
            </a:r>
            <a:r>
              <a:rPr lang="zh-CN" altLang="en-US" sz="2000" dirty="0">
                <a:solidFill>
                  <a:schemeClr val="tx2"/>
                </a:solidFill>
                <a:latin typeface="Times New Roman" panose="02020603050405020304" pitchFamily="18" charset="0"/>
              </a:rPr>
              <a:t>和</a:t>
            </a:r>
            <a:r>
              <a:rPr lang="en-US" altLang="zh-CN" sz="2000">
                <a:solidFill>
                  <a:schemeClr val="tx2"/>
                </a:solidFill>
                <a:latin typeface="Times New Roman" panose="02020603050405020304" pitchFamily="18" charset="0"/>
                <a:ea typeface="ˎ̥"/>
              </a:rPr>
              <a:t>D</a:t>
            </a:r>
            <a:r>
              <a:rPr lang="zh-CN" altLang="en-US" sz="2000" dirty="0">
                <a:solidFill>
                  <a:schemeClr val="tx2"/>
                </a:solidFill>
                <a:latin typeface="Times New Roman" panose="02020603050405020304" pitchFamily="18" charset="0"/>
              </a:rPr>
              <a:t>、</a:t>
            </a:r>
            <a:r>
              <a:rPr lang="en-US" altLang="zh-CN" sz="2000">
                <a:solidFill>
                  <a:schemeClr val="tx2"/>
                </a:solidFill>
                <a:latin typeface="Times New Roman" panose="02020603050405020304" pitchFamily="18" charset="0"/>
                <a:ea typeface="ˎ̥"/>
              </a:rPr>
              <a:t>C</a:t>
            </a:r>
            <a:r>
              <a:rPr lang="zh-CN" altLang="en-US" sz="2000" dirty="0">
                <a:solidFill>
                  <a:schemeClr val="tx2"/>
                </a:solidFill>
                <a:latin typeface="Times New Roman" panose="02020603050405020304" pitchFamily="18" charset="0"/>
              </a:rPr>
              <a:t>和 </a:t>
            </a:r>
            <a:endParaRPr lang="zh-CN" altLang="en-US" sz="2400" dirty="0">
              <a:latin typeface="Times New Roman" panose="02020603050405020304" pitchFamily="18" charset="0"/>
              <a:ea typeface="ˎ̥"/>
            </a:endParaRPr>
          </a:p>
          <a:p>
            <a:pPr algn="just"/>
            <a:r>
              <a:rPr lang="en-US" altLang="zh-CN" sz="2000">
                <a:solidFill>
                  <a:schemeClr val="tx2"/>
                </a:solidFill>
                <a:latin typeface="Times New Roman" panose="02020603050405020304" pitchFamily="18" charset="0"/>
                <a:ea typeface="ˎ̥"/>
              </a:rPr>
              <a:t>D</a:t>
            </a:r>
            <a:r>
              <a:rPr lang="zh-CN" altLang="en-US" sz="2000" dirty="0">
                <a:solidFill>
                  <a:schemeClr val="tx2"/>
                </a:solidFill>
                <a:latin typeface="Times New Roman" panose="02020603050405020304" pitchFamily="18" charset="0"/>
              </a:rPr>
              <a:t>应分配相邻的二进制代码； </a:t>
            </a:r>
            <a:endParaRPr lang="zh-CN" altLang="en-US" sz="2400" dirty="0">
              <a:latin typeface="Times New Roman" panose="02020603050405020304" pitchFamily="18" charset="0"/>
              <a:ea typeface="ˎ̥"/>
            </a:endParaRPr>
          </a:p>
          <a:p>
            <a:pPr algn="just"/>
            <a:r>
              <a:rPr lang="zh-CN" altLang="en-US" sz="2000" dirty="0">
                <a:solidFill>
                  <a:schemeClr val="tx2"/>
                </a:solidFill>
                <a:latin typeface="Times New Roman" panose="02020603050405020304" pitchFamily="18" charset="0"/>
              </a:rPr>
              <a:t>　　根据原则</a:t>
            </a:r>
            <a:r>
              <a:rPr lang="en-US" altLang="zh-CN" sz="2000" dirty="0">
                <a:solidFill>
                  <a:schemeClr val="tx2"/>
                </a:solidFill>
                <a:latin typeface="Times New Roman" panose="02020603050405020304" pitchFamily="18" charset="0"/>
              </a:rPr>
              <a:t>③</a:t>
            </a:r>
            <a:r>
              <a:rPr lang="zh-CN" altLang="en-US" sz="2000" dirty="0">
                <a:solidFill>
                  <a:schemeClr val="tx2"/>
                </a:solidFill>
                <a:latin typeface="Times New Roman" panose="02020603050405020304" pitchFamily="18" charset="0"/>
              </a:rPr>
              <a:t>，状态</a:t>
            </a:r>
            <a:r>
              <a:rPr lang="en-US" altLang="zh-CN" sz="2000">
                <a:solidFill>
                  <a:schemeClr val="tx2"/>
                </a:solidFill>
                <a:latin typeface="Times New Roman" panose="02020603050405020304" pitchFamily="18" charset="0"/>
                <a:ea typeface="ˎ̥"/>
              </a:rPr>
              <a:t>A</a:t>
            </a:r>
            <a:r>
              <a:rPr lang="zh-CN" altLang="en-US" sz="2000" dirty="0">
                <a:solidFill>
                  <a:schemeClr val="tx2"/>
                </a:solidFill>
                <a:latin typeface="Times New Roman" panose="02020603050405020304" pitchFamily="18" charset="0"/>
              </a:rPr>
              <a:t>和</a:t>
            </a:r>
            <a:r>
              <a:rPr lang="en-US" altLang="zh-CN" sz="2000">
                <a:solidFill>
                  <a:schemeClr val="tx2"/>
                </a:solidFill>
                <a:latin typeface="Times New Roman" panose="02020603050405020304" pitchFamily="18" charset="0"/>
                <a:ea typeface="ˎ̥"/>
              </a:rPr>
              <a:t>D</a:t>
            </a:r>
            <a:r>
              <a:rPr lang="zh-CN" altLang="en-US" sz="2000" dirty="0">
                <a:solidFill>
                  <a:schemeClr val="tx2"/>
                </a:solidFill>
                <a:latin typeface="Times New Roman" panose="02020603050405020304" pitchFamily="18" charset="0"/>
              </a:rPr>
              <a:t>应分配相邻的 </a:t>
            </a:r>
            <a:endParaRPr lang="zh-CN" altLang="en-US" sz="2400" dirty="0">
              <a:latin typeface="Times New Roman" panose="02020603050405020304" pitchFamily="18" charset="0"/>
              <a:ea typeface="ˎ̥"/>
            </a:endParaRPr>
          </a:p>
          <a:p>
            <a:pPr algn="just"/>
            <a:r>
              <a:rPr lang="zh-CN" altLang="en-US" sz="2000" dirty="0">
                <a:solidFill>
                  <a:schemeClr val="tx2"/>
                </a:solidFill>
                <a:latin typeface="Times New Roman" panose="02020603050405020304" pitchFamily="18" charset="0"/>
              </a:rPr>
              <a:t>二进制代码。</a:t>
            </a:r>
            <a:r>
              <a:rPr lang="zh-CN" altLang="en-US" sz="2000" b="1" dirty="0">
                <a:solidFill>
                  <a:schemeClr val="tx2"/>
                </a:solidFill>
                <a:latin typeface="Times New Roman" panose="02020603050405020304" pitchFamily="18" charset="0"/>
              </a:rPr>
              <a:t> </a:t>
            </a:r>
            <a:endParaRPr lang="zh-CN" altLang="en-US" sz="2400" dirty="0">
              <a:latin typeface="Times New Roman" panose="02020603050405020304" pitchFamily="18" charset="0"/>
              <a:ea typeface="ˎ̥"/>
            </a:endParaRPr>
          </a:p>
          <a:p>
            <a:pPr algn="just"/>
            <a:r>
              <a:rPr lang="zh-CN" altLang="en-US" sz="2000" dirty="0">
                <a:latin typeface="Times New Roman" panose="02020603050405020304" pitchFamily="18" charset="0"/>
              </a:rPr>
              <a:t>　　综合</a:t>
            </a:r>
            <a:r>
              <a:rPr lang="en-US" altLang="zh-CN" sz="2000" dirty="0">
                <a:latin typeface="Times New Roman" panose="02020603050405020304" pitchFamily="18" charset="0"/>
              </a:rPr>
              <a:t>①</a:t>
            </a:r>
            <a:r>
              <a:rPr lang="en-US" altLang="zh-CN" sz="2000">
                <a:latin typeface="Times New Roman" panose="02020603050405020304" pitchFamily="18" charset="0"/>
                <a:ea typeface="ˎ̥"/>
              </a:rPr>
              <a:t>~</a:t>
            </a:r>
            <a:r>
              <a:rPr lang="en-US" altLang="zh-CN" sz="2000" dirty="0">
                <a:latin typeface="Times New Roman" panose="02020603050405020304" pitchFamily="18" charset="0"/>
              </a:rPr>
              <a:t>③</a:t>
            </a:r>
            <a:r>
              <a:rPr lang="zh-CN" altLang="en-US" sz="2000" dirty="0">
                <a:latin typeface="Times New Roman" panose="02020603050405020304" pitchFamily="18" charset="0"/>
              </a:rPr>
              <a:t>可知，</a:t>
            </a:r>
            <a:r>
              <a:rPr lang="zh-CN" altLang="en-US" sz="2000" b="1" dirty="0">
                <a:solidFill>
                  <a:srgbClr val="000099"/>
                </a:solidFill>
                <a:latin typeface="Times New Roman" panose="02020603050405020304" pitchFamily="18" charset="0"/>
              </a:rPr>
              <a:t>状态分配时要求满 </a:t>
            </a:r>
            <a:endParaRPr lang="zh-CN" altLang="en-US" sz="2400" dirty="0">
              <a:latin typeface="Times New Roman" panose="02020603050405020304" pitchFamily="18" charset="0"/>
              <a:ea typeface="ˎ̥"/>
            </a:endParaRPr>
          </a:p>
          <a:p>
            <a:pPr algn="just"/>
            <a:r>
              <a:rPr lang="zh-CN" altLang="en-US" sz="2000" b="1" dirty="0">
                <a:solidFill>
                  <a:srgbClr val="000099"/>
                </a:solidFill>
                <a:latin typeface="Times New Roman" panose="02020603050405020304" pitchFamily="18" charset="0"/>
              </a:rPr>
              <a:t>足</a:t>
            </a:r>
            <a:r>
              <a:rPr lang="en-US" altLang="zh-CN" sz="2000" b="1">
                <a:solidFill>
                  <a:srgbClr val="000099"/>
                </a:solidFill>
                <a:latin typeface="Times New Roman" panose="02020603050405020304" pitchFamily="18" charset="0"/>
                <a:ea typeface="ˎ̥"/>
              </a:rPr>
              <a:t>B</a:t>
            </a:r>
            <a:r>
              <a:rPr lang="zh-CN" altLang="en-US" sz="2000" b="1" dirty="0">
                <a:solidFill>
                  <a:srgbClr val="000099"/>
                </a:solidFill>
                <a:latin typeface="Times New Roman" panose="02020603050405020304" pitchFamily="18" charset="0"/>
              </a:rPr>
              <a:t>和</a:t>
            </a:r>
            <a:r>
              <a:rPr lang="en-US" altLang="zh-CN" sz="2000" b="1">
                <a:solidFill>
                  <a:srgbClr val="000099"/>
                </a:solidFill>
                <a:latin typeface="Times New Roman" panose="02020603050405020304" pitchFamily="18" charset="0"/>
                <a:ea typeface="ˎ̥"/>
              </a:rPr>
              <a:t>C</a:t>
            </a:r>
            <a:r>
              <a:rPr lang="zh-CN" altLang="en-US" sz="2000" b="1" dirty="0">
                <a:solidFill>
                  <a:srgbClr val="000099"/>
                </a:solidFill>
                <a:latin typeface="Times New Roman" panose="02020603050405020304" pitchFamily="18" charset="0"/>
              </a:rPr>
              <a:t>、</a:t>
            </a:r>
            <a:r>
              <a:rPr lang="en-US" altLang="zh-CN" sz="2000" b="1">
                <a:solidFill>
                  <a:srgbClr val="000099"/>
                </a:solidFill>
                <a:latin typeface="Times New Roman" panose="02020603050405020304" pitchFamily="18" charset="0"/>
                <a:ea typeface="ˎ̥"/>
              </a:rPr>
              <a:t>A</a:t>
            </a:r>
            <a:r>
              <a:rPr lang="zh-CN" altLang="en-US" sz="2000" b="1" dirty="0">
                <a:solidFill>
                  <a:srgbClr val="000099"/>
                </a:solidFill>
                <a:latin typeface="Times New Roman" panose="02020603050405020304" pitchFamily="18" charset="0"/>
              </a:rPr>
              <a:t>和</a:t>
            </a:r>
            <a:r>
              <a:rPr lang="en-US" altLang="zh-CN" sz="2000" b="1">
                <a:solidFill>
                  <a:srgbClr val="000099"/>
                </a:solidFill>
                <a:latin typeface="Times New Roman" panose="02020603050405020304" pitchFamily="18" charset="0"/>
                <a:ea typeface="ˎ̥"/>
              </a:rPr>
              <a:t>D</a:t>
            </a:r>
            <a:r>
              <a:rPr lang="zh-CN" altLang="en-US" sz="2000" b="1" dirty="0">
                <a:solidFill>
                  <a:srgbClr val="000099"/>
                </a:solidFill>
                <a:latin typeface="Times New Roman" panose="02020603050405020304" pitchFamily="18" charset="0"/>
              </a:rPr>
              <a:t>、</a:t>
            </a:r>
            <a:r>
              <a:rPr lang="en-US" altLang="zh-CN" sz="2000" b="1">
                <a:solidFill>
                  <a:srgbClr val="000099"/>
                </a:solidFill>
                <a:latin typeface="Times New Roman" panose="02020603050405020304" pitchFamily="18" charset="0"/>
                <a:ea typeface="ˎ̥"/>
              </a:rPr>
              <a:t>C</a:t>
            </a:r>
            <a:r>
              <a:rPr lang="zh-CN" altLang="en-US" sz="2000" b="1" dirty="0">
                <a:solidFill>
                  <a:srgbClr val="000099"/>
                </a:solidFill>
                <a:latin typeface="Times New Roman" panose="02020603050405020304" pitchFamily="18" charset="0"/>
              </a:rPr>
              <a:t>和</a:t>
            </a:r>
            <a:r>
              <a:rPr lang="en-US" altLang="zh-CN" sz="2000" b="1">
                <a:solidFill>
                  <a:srgbClr val="000099"/>
                </a:solidFill>
                <a:latin typeface="Times New Roman" panose="02020603050405020304" pitchFamily="18" charset="0"/>
                <a:ea typeface="ˎ̥"/>
              </a:rPr>
              <a:t>D</a:t>
            </a:r>
            <a:r>
              <a:rPr lang="zh-CN" altLang="en-US" sz="2000" b="1" dirty="0">
                <a:solidFill>
                  <a:srgbClr val="000099"/>
                </a:solidFill>
                <a:latin typeface="Times New Roman" panose="02020603050405020304" pitchFamily="18" charset="0"/>
              </a:rPr>
              <a:t>相邻。 </a:t>
            </a:r>
            <a:endParaRPr lang="zh-CN" altLang="en-US" sz="2400" dirty="0">
              <a:latin typeface="Times New Roman" panose="02020603050405020304" pitchFamily="18" charset="0"/>
              <a:ea typeface="ˎ̥"/>
            </a:endParaRPr>
          </a:p>
          <a:p>
            <a:pPr algn="just"/>
            <a:r>
              <a:rPr lang="zh-CN" altLang="en-US" sz="2000" dirty="0">
                <a:latin typeface="Times New Roman" panose="02020603050405020304" pitchFamily="18" charset="0"/>
              </a:rPr>
              <a:t>　　在进行状态分配时，为了使状态之间 </a:t>
            </a:r>
            <a:endParaRPr lang="zh-CN" altLang="en-US" sz="2400" dirty="0">
              <a:latin typeface="Times New Roman" panose="02020603050405020304" pitchFamily="18" charset="0"/>
              <a:ea typeface="ˎ̥"/>
            </a:endParaRPr>
          </a:p>
          <a:p>
            <a:pPr algn="just"/>
            <a:r>
              <a:rPr lang="zh-CN" altLang="en-US" sz="2000" dirty="0">
                <a:latin typeface="Times New Roman" panose="02020603050405020304" pitchFamily="18" charset="0"/>
              </a:rPr>
              <a:t>的相邻关系一目了然，通常将卡诺图作为 </a:t>
            </a:r>
            <a:endParaRPr lang="zh-CN" altLang="en-US" sz="2400" dirty="0">
              <a:latin typeface="Times New Roman" panose="02020603050405020304" pitchFamily="18" charset="0"/>
              <a:ea typeface="ˎ̥"/>
            </a:endParaRPr>
          </a:p>
          <a:p>
            <a:pPr algn="just"/>
            <a:r>
              <a:rPr lang="zh-CN" altLang="en-US" sz="2000" dirty="0">
                <a:latin typeface="Times New Roman" panose="02020603050405020304" pitchFamily="18" charset="0"/>
              </a:rPr>
              <a:t>状态分配的工具。</a:t>
            </a:r>
            <a:endParaRPr lang="zh-CN" altLang="en-US" dirty="0">
              <a:latin typeface="Arial" panose="020B0604020202020204" pitchFamily="34" charset="0"/>
            </a:endParaRPr>
          </a:p>
        </p:txBody>
      </p:sp>
      <p:sp>
        <p:nvSpPr>
          <p:cNvPr id="31775" name="文本框 31774"/>
          <p:cNvSpPr txBox="1"/>
          <p:nvPr/>
        </p:nvSpPr>
        <p:spPr>
          <a:xfrm>
            <a:off x="311150" y="5262563"/>
            <a:ext cx="5181600" cy="1371600"/>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zh-CN" altLang="en-US" sz="2000" dirty="0">
                <a:latin typeface="Times New Roman" panose="02020603050405020304" pitchFamily="18" charset="0"/>
              </a:rPr>
              <a:t>假定状态变量用</a:t>
            </a:r>
            <a:r>
              <a:rPr lang="en-US" altLang="zh-CN" sz="2000">
                <a:latin typeface="Times New Roman" panose="02020603050405020304" pitchFamily="18" charset="0"/>
                <a:ea typeface="ˎ̥"/>
              </a:rPr>
              <a:t>y</a:t>
            </a:r>
            <a:r>
              <a:rPr lang="en-US" altLang="zh-CN" sz="2000" baseline="-25000">
                <a:latin typeface="Times New Roman" panose="02020603050405020304" pitchFamily="18" charset="0"/>
                <a:ea typeface="ˎ̥"/>
              </a:rPr>
              <a:t>2</a:t>
            </a:r>
            <a:r>
              <a:rPr lang="en-US" altLang="zh-CN" sz="2000">
                <a:latin typeface="Times New Roman" panose="02020603050405020304" pitchFamily="18" charset="0"/>
                <a:ea typeface="ˎ̥"/>
              </a:rPr>
              <a:t>y</a:t>
            </a:r>
            <a:r>
              <a:rPr lang="en-US" altLang="zh-CN" sz="2000" baseline="-25000">
                <a:latin typeface="Times New Roman" panose="02020603050405020304" pitchFamily="18" charset="0"/>
                <a:ea typeface="ˎ̥"/>
              </a:rPr>
              <a:t>1</a:t>
            </a:r>
            <a:r>
              <a:rPr lang="zh-CN" altLang="en-US" sz="2000" dirty="0">
                <a:latin typeface="Times New Roman" panose="02020603050405020304" pitchFamily="18" charset="0"/>
              </a:rPr>
              <a:t>表示，并将</a:t>
            </a:r>
            <a:r>
              <a:rPr lang="en-US" altLang="zh-CN" sz="2000">
                <a:latin typeface="Times New Roman" panose="02020603050405020304" pitchFamily="18" charset="0"/>
                <a:ea typeface="ˎ̥"/>
              </a:rPr>
              <a:t>A</a:t>
            </a:r>
            <a:r>
              <a:rPr lang="zh-CN" altLang="en-US" sz="2000" dirty="0">
                <a:latin typeface="Times New Roman" panose="02020603050405020304" pitchFamily="18" charset="0"/>
              </a:rPr>
              <a:t>分配</a:t>
            </a:r>
            <a:r>
              <a:rPr lang="zh-CN" altLang="en-US" sz="2000" dirty="0">
                <a:latin typeface="Times New Roman" panose="02020603050405020304" pitchFamily="18" charset="0"/>
                <a:ea typeface="ˎ̥"/>
              </a:rPr>
              <a:t>“</a:t>
            </a:r>
            <a:r>
              <a:rPr lang="en-US" altLang="zh-CN" sz="2000">
                <a:latin typeface="Times New Roman" panose="02020603050405020304" pitchFamily="18" charset="0"/>
                <a:ea typeface="ˎ̥"/>
              </a:rPr>
              <a:t>0”</a:t>
            </a:r>
            <a:r>
              <a:rPr lang="zh-CN" altLang="en-US" sz="2000" dirty="0">
                <a:latin typeface="Times New Roman" panose="02020603050405020304" pitchFamily="18" charset="0"/>
              </a:rPr>
              <a:t>，一种满足上述相邻关系的分配方案 </a:t>
            </a:r>
            <a:endParaRPr lang="zh-CN" altLang="en-US" sz="2400" dirty="0">
              <a:latin typeface="Times New Roman" panose="02020603050405020304" pitchFamily="18" charset="0"/>
              <a:ea typeface="ˎ̥"/>
            </a:endParaRPr>
          </a:p>
          <a:p>
            <a:pPr algn="just"/>
            <a:r>
              <a:rPr lang="zh-CN" altLang="en-US" sz="2000" dirty="0">
                <a:latin typeface="Times New Roman" panose="02020603050405020304" pitchFamily="18" charset="0"/>
              </a:rPr>
              <a:t>如右图所示。</a:t>
            </a:r>
            <a:r>
              <a:rPr lang="zh-CN" altLang="en-US" sz="2000" dirty="0">
                <a:solidFill>
                  <a:srgbClr val="000099"/>
                </a:solidFill>
                <a:latin typeface="Times New Roman" panose="02020603050405020304" pitchFamily="18" charset="0"/>
              </a:rPr>
              <a:t>即状态</a:t>
            </a:r>
            <a:r>
              <a:rPr lang="en-US" altLang="zh-CN" sz="2000">
                <a:solidFill>
                  <a:srgbClr val="000099"/>
                </a:solidFill>
                <a:latin typeface="Times New Roman" panose="02020603050405020304" pitchFamily="18" charset="0"/>
                <a:ea typeface="ˎ̥"/>
              </a:rPr>
              <a:t>A</a:t>
            </a:r>
            <a:r>
              <a:rPr lang="zh-CN" altLang="en-US" sz="2000" dirty="0">
                <a:solidFill>
                  <a:srgbClr val="000099"/>
                </a:solidFill>
                <a:latin typeface="Times New Roman" panose="02020603050405020304" pitchFamily="18" charset="0"/>
              </a:rPr>
              <a:t>、</a:t>
            </a:r>
            <a:r>
              <a:rPr lang="en-US" altLang="zh-CN" sz="2000">
                <a:solidFill>
                  <a:srgbClr val="000099"/>
                </a:solidFill>
                <a:latin typeface="Times New Roman" panose="02020603050405020304" pitchFamily="18" charset="0"/>
                <a:ea typeface="ˎ̥"/>
              </a:rPr>
              <a:t>B</a:t>
            </a:r>
            <a:r>
              <a:rPr lang="zh-CN" altLang="en-US" sz="2000" dirty="0">
                <a:solidFill>
                  <a:srgbClr val="000099"/>
                </a:solidFill>
                <a:latin typeface="Times New Roman" panose="02020603050405020304" pitchFamily="18" charset="0"/>
              </a:rPr>
              <a:t>、</a:t>
            </a:r>
            <a:r>
              <a:rPr lang="en-US" altLang="zh-CN" sz="2000">
                <a:solidFill>
                  <a:srgbClr val="000099"/>
                </a:solidFill>
                <a:latin typeface="Times New Roman" panose="02020603050405020304" pitchFamily="18" charset="0"/>
                <a:ea typeface="ˎ̥"/>
              </a:rPr>
              <a:t>C</a:t>
            </a:r>
            <a:r>
              <a:rPr lang="zh-CN" altLang="en-US" sz="2000" dirty="0">
                <a:solidFill>
                  <a:srgbClr val="000099"/>
                </a:solidFill>
                <a:latin typeface="Times New Roman" panose="02020603050405020304" pitchFamily="18" charset="0"/>
              </a:rPr>
              <a:t>、</a:t>
            </a:r>
            <a:r>
              <a:rPr lang="en-US" altLang="zh-CN" sz="2000">
                <a:solidFill>
                  <a:srgbClr val="000099"/>
                </a:solidFill>
                <a:latin typeface="Times New Roman" panose="02020603050405020304" pitchFamily="18" charset="0"/>
                <a:ea typeface="ˎ̥"/>
              </a:rPr>
              <a:t>D</a:t>
            </a:r>
            <a:r>
              <a:rPr lang="zh-CN" altLang="en-US" sz="2000" dirty="0">
                <a:solidFill>
                  <a:srgbClr val="000099"/>
                </a:solidFill>
                <a:latin typeface="Times New Roman" panose="02020603050405020304" pitchFamily="18" charset="0"/>
              </a:rPr>
              <a:t>的状态 </a:t>
            </a:r>
            <a:endParaRPr lang="zh-CN" altLang="en-US" sz="2400" dirty="0">
              <a:latin typeface="Times New Roman" panose="02020603050405020304" pitchFamily="18" charset="0"/>
              <a:ea typeface="ˎ̥"/>
            </a:endParaRPr>
          </a:p>
          <a:p>
            <a:pPr algn="just"/>
            <a:r>
              <a:rPr lang="zh-CN" altLang="en-US" sz="2000" dirty="0">
                <a:solidFill>
                  <a:srgbClr val="000099"/>
                </a:solidFill>
                <a:latin typeface="Times New Roman" panose="02020603050405020304" pitchFamily="18" charset="0"/>
              </a:rPr>
              <a:t>编码依次为</a:t>
            </a:r>
            <a:r>
              <a:rPr lang="en-US" altLang="zh-CN" sz="2000">
                <a:solidFill>
                  <a:srgbClr val="000099"/>
                </a:solidFill>
                <a:latin typeface="Times New Roman" panose="02020603050405020304" pitchFamily="18" charset="0"/>
                <a:ea typeface="ˎ̥"/>
              </a:rPr>
              <a:t>y</a:t>
            </a:r>
            <a:r>
              <a:rPr lang="en-US" altLang="zh-CN" sz="2000" baseline="-25000">
                <a:solidFill>
                  <a:srgbClr val="000099"/>
                </a:solidFill>
                <a:latin typeface="Times New Roman" panose="02020603050405020304" pitchFamily="18" charset="0"/>
                <a:ea typeface="ˎ̥"/>
              </a:rPr>
              <a:t>2</a:t>
            </a:r>
            <a:r>
              <a:rPr lang="en-US" altLang="zh-CN" sz="2000">
                <a:solidFill>
                  <a:srgbClr val="000099"/>
                </a:solidFill>
                <a:latin typeface="Times New Roman" panose="02020603050405020304" pitchFamily="18" charset="0"/>
                <a:ea typeface="ˎ̥"/>
              </a:rPr>
              <a:t>y</a:t>
            </a:r>
            <a:r>
              <a:rPr lang="en-US" altLang="zh-CN" sz="2000" baseline="-25000">
                <a:solidFill>
                  <a:srgbClr val="000099"/>
                </a:solidFill>
                <a:latin typeface="Times New Roman" panose="02020603050405020304" pitchFamily="18" charset="0"/>
                <a:ea typeface="ˎ̥"/>
              </a:rPr>
              <a:t>1</a:t>
            </a:r>
            <a:r>
              <a:rPr lang="zh-CN" altLang="en-US" sz="2000" dirty="0">
                <a:solidFill>
                  <a:srgbClr val="000099"/>
                </a:solidFill>
                <a:latin typeface="Times New Roman" panose="02020603050405020304" pitchFamily="18" charset="0"/>
              </a:rPr>
              <a:t>的取值</a:t>
            </a:r>
            <a:r>
              <a:rPr lang="en-US" altLang="zh-CN" sz="2000">
                <a:solidFill>
                  <a:srgbClr val="000099"/>
                </a:solidFill>
                <a:latin typeface="Times New Roman" panose="02020603050405020304" pitchFamily="18" charset="0"/>
                <a:ea typeface="ˎ̥"/>
              </a:rPr>
              <a:t>00</a:t>
            </a:r>
            <a:r>
              <a:rPr lang="zh-CN" altLang="en-US" sz="2000" dirty="0">
                <a:solidFill>
                  <a:srgbClr val="000099"/>
                </a:solidFill>
                <a:latin typeface="Times New Roman" panose="02020603050405020304" pitchFamily="18" charset="0"/>
              </a:rPr>
              <a:t>、</a:t>
            </a:r>
            <a:r>
              <a:rPr lang="en-US" altLang="zh-CN" sz="2000">
                <a:solidFill>
                  <a:srgbClr val="000099"/>
                </a:solidFill>
                <a:latin typeface="Times New Roman" panose="02020603050405020304" pitchFamily="18" charset="0"/>
                <a:ea typeface="ˎ̥"/>
              </a:rPr>
              <a:t>01</a:t>
            </a:r>
            <a:r>
              <a:rPr lang="zh-CN" altLang="en-US" sz="2000" dirty="0">
                <a:solidFill>
                  <a:srgbClr val="000099"/>
                </a:solidFill>
                <a:latin typeface="Times New Roman" panose="02020603050405020304" pitchFamily="18" charset="0"/>
              </a:rPr>
              <a:t>、</a:t>
            </a:r>
            <a:r>
              <a:rPr lang="en-US" altLang="zh-CN" sz="2000">
                <a:solidFill>
                  <a:srgbClr val="000099"/>
                </a:solidFill>
                <a:latin typeface="Times New Roman" panose="02020603050405020304" pitchFamily="18" charset="0"/>
                <a:ea typeface="ˎ̥"/>
              </a:rPr>
              <a:t>11</a:t>
            </a:r>
            <a:r>
              <a:rPr lang="zh-CN" altLang="en-US" sz="2000" dirty="0">
                <a:solidFill>
                  <a:srgbClr val="000099"/>
                </a:solidFill>
                <a:latin typeface="Times New Roman" panose="02020603050405020304" pitchFamily="18" charset="0"/>
              </a:rPr>
              <a:t>、</a:t>
            </a:r>
            <a:r>
              <a:rPr lang="en-US" altLang="zh-CN" sz="2000">
                <a:solidFill>
                  <a:srgbClr val="000099"/>
                </a:solidFill>
                <a:latin typeface="Times New Roman" panose="02020603050405020304" pitchFamily="18" charset="0"/>
                <a:ea typeface="ˎ̥"/>
              </a:rPr>
              <a:t>10</a:t>
            </a:r>
            <a:r>
              <a:rPr lang="zh-CN" altLang="en-US" sz="2000" dirty="0">
                <a:solidFill>
                  <a:srgbClr val="000099"/>
                </a:solidFill>
                <a:latin typeface="Times New Roman" panose="02020603050405020304" pitchFamily="18" charset="0"/>
              </a:rPr>
              <a:t>。</a:t>
            </a:r>
            <a:endParaRPr lang="zh-CN" altLang="en-US" dirty="0">
              <a:latin typeface="Arial" panose="020B0604020202020204" pitchFamily="34" charset="0"/>
            </a:endParaRPr>
          </a:p>
        </p:txBody>
      </p:sp>
      <p:pic>
        <p:nvPicPr>
          <p:cNvPr id="31774" name="图片 31773" descr="TU5-28"/>
          <p:cNvPicPr>
            <a:picLocks noChangeAspect="1"/>
          </p:cNvPicPr>
          <p:nvPr/>
        </p:nvPicPr>
        <p:blipFill>
          <a:blip r:embed="rId4">
            <a:lum bright="-100000"/>
          </a:blip>
          <a:stretch>
            <a:fillRect/>
          </a:stretch>
        </p:blipFill>
        <p:spPr>
          <a:xfrm>
            <a:off x="5949950" y="4119563"/>
            <a:ext cx="2362200" cy="2257425"/>
          </a:xfrm>
          <a:prstGeom prst="rect">
            <a:avLst/>
          </a:prstGeom>
          <a:noFill/>
          <a:ln w="9525">
            <a:noFill/>
          </a:ln>
        </p:spPr>
      </p:pic>
      <p:graphicFrame>
        <p:nvGraphicFramePr>
          <p:cNvPr id="31746" name="表格 31745"/>
          <p:cNvGraphicFramePr/>
          <p:nvPr/>
        </p:nvGraphicFramePr>
        <p:xfrm>
          <a:off x="5416550" y="919163"/>
          <a:ext cx="3352800" cy="3136900"/>
        </p:xfrm>
        <a:graphic>
          <a:graphicData uri="http://schemas.openxmlformats.org/drawingml/2006/table">
            <a:tbl>
              <a:tblPr/>
              <a:tblGrid>
                <a:gridCol w="1066800"/>
                <a:gridCol w="1122363"/>
                <a:gridCol w="1163637"/>
              </a:tblGrid>
              <a:tr h="517525">
                <a:tc row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zh-CN" altLang="en-US" dirty="0">
                          <a:latin typeface="Times New Roman" panose="02020603050405020304" pitchFamily="18" charset="0"/>
                        </a:rPr>
                        <a:t>现态</a:t>
                      </a: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dirty="0">
                          <a:latin typeface="Times New Roman" panose="02020603050405020304" pitchFamily="18" charset="0"/>
                        </a:rPr>
                        <a:t>　次态</a:t>
                      </a:r>
                      <a:r>
                        <a:rPr lang="en-US" altLang="zh-CN">
                          <a:latin typeface="Times New Roman" panose="02020603050405020304" pitchFamily="18" charset="0"/>
                          <a:ea typeface="ˎ̥"/>
                        </a:rPr>
                        <a:t>/</a:t>
                      </a:r>
                      <a:r>
                        <a:rPr lang="zh-CN" altLang="en-US" dirty="0">
                          <a:latin typeface="Times New Roman" panose="02020603050405020304" pitchFamily="18" charset="0"/>
                        </a:rPr>
                        <a:t>输出</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4927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dirty="0">
                          <a:latin typeface="Times New Roman" panose="02020603050405020304" pitchFamily="18" charset="0"/>
                        </a:rPr>
                        <a:t>　</a:t>
                      </a:r>
                      <a:r>
                        <a:rPr lang="en-US" altLang="zh-CN">
                          <a:latin typeface="Times New Roman" panose="02020603050405020304" pitchFamily="18" charset="0"/>
                          <a:ea typeface="ˎ̥"/>
                        </a:rPr>
                        <a:t>x=1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76"/>
                                        </p:tgtEl>
                                        <p:attrNameLst>
                                          <p:attrName>style.visibility</p:attrName>
                                        </p:attrNameLst>
                                      </p:cBhvr>
                                      <p:to>
                                        <p:strVal val="visible"/>
                                      </p:to>
                                    </p:set>
                                    <p:animEffect transition="in" filter="wipe(up)">
                                      <p:cBhvr>
                                        <p:cTn id="7" dur="500"/>
                                        <p:tgtEl>
                                          <p:spTgt spid="31776"/>
                                        </p:tgtEl>
                                      </p:cBhvr>
                                    </p:animEffec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1746"/>
                                        </p:tgtEl>
                                        <p:attrNameLst>
                                          <p:attrName>style.visibility</p:attrName>
                                        </p:attrNameLst>
                                      </p:cBhvr>
                                      <p:to>
                                        <p:strVal val="visible"/>
                                      </p:to>
                                    </p:set>
                                    <p:animEffect transition="in" filter="blinds(horizontal)">
                                      <p:cBhvr>
                                        <p:cTn id="11" dur="500"/>
                                        <p:tgtEl>
                                          <p:spTgt spid="31746"/>
                                        </p:tgtEl>
                                      </p:cBhvr>
                                    </p:animEffect>
                                  </p:childTnLst>
                                  <p:subTnLst>
                                    <p:audio>
                                      <p:cMediaNode>
                                        <p:cTn display="0" masterRel="sameClick">
                                          <p:stCondLst>
                                            <p:cond evt="begin" delay="0">
                                              <p:tn val="9"/>
                                            </p:cond>
                                          </p:stCondLst>
                                          <p:endCondLst>
                                            <p:cond evt="onStopAudio" delay="0">
                                              <p:tgtEl>
                                                <p:sldTgt/>
                                              </p:tgtEl>
                                            </p:cond>
                                          </p:endCondLst>
                                        </p:cTn>
                                        <p:tgtEl>
                                          <p:sndTgt r:embed="rId6" name="chimes.wav"/>
                                        </p:tgtEl>
                                      </p:cMediaNode>
                                    </p:audio>
                                  </p:sub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1775"/>
                                        </p:tgtEl>
                                        <p:attrNameLst>
                                          <p:attrName>style.visibility</p:attrName>
                                        </p:attrNameLst>
                                      </p:cBhvr>
                                      <p:to>
                                        <p:strVal val="visible"/>
                                      </p:to>
                                    </p:set>
                                    <p:anim calcmode="lin" valueType="num">
                                      <p:cBhvr additive="base">
                                        <p:cTn id="16" dur="500" fill="hold"/>
                                        <p:tgtEl>
                                          <p:spTgt spid="31775"/>
                                        </p:tgtEl>
                                        <p:attrNameLst>
                                          <p:attrName>ppt_x</p:attrName>
                                        </p:attrNameLst>
                                      </p:cBhvr>
                                      <p:tavLst>
                                        <p:tav tm="0">
                                          <p:val>
                                            <p:strVal val="#ppt_x"/>
                                          </p:val>
                                        </p:tav>
                                        <p:tav tm="100000">
                                          <p:val>
                                            <p:strVal val="#ppt_x"/>
                                          </p:val>
                                        </p:tav>
                                      </p:tavLst>
                                    </p:anim>
                                    <p:anim calcmode="lin" valueType="num">
                                      <p:cBhvr additive="base">
                                        <p:cTn id="17" dur="500" fill="hold"/>
                                        <p:tgtEl>
                                          <p:spTgt spid="31775"/>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31774"/>
                                        </p:tgtEl>
                                        <p:attrNameLst>
                                          <p:attrName>style.visibility</p:attrName>
                                        </p:attrNameLst>
                                      </p:cBhvr>
                                      <p:to>
                                        <p:strVal val="visible"/>
                                      </p:to>
                                    </p:set>
                                    <p:animEffect transition="in" filter="dissolve">
                                      <p:cBhvr>
                                        <p:cTn id="21" dur="500"/>
                                        <p:tgtEl>
                                          <p:spTgt spid="31774"/>
                                        </p:tgtEl>
                                      </p:cBhvr>
                                    </p:animEffect>
                                  </p:childTnLst>
                                  <p:subTnLst>
                                    <p:audio>
                                      <p:cMediaNode>
                                        <p:cTn display="0" masterRel="sameClick">
                                          <p:stCondLst>
                                            <p:cond evt="begin" delay="0">
                                              <p:tn val="19"/>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6" grpId="0"/>
      <p:bldP spid="3177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88" name="组合 30787"/>
          <p:cNvGrpSpPr/>
          <p:nvPr/>
        </p:nvGrpSpPr>
        <p:grpSpPr>
          <a:xfrm>
            <a:off x="6350" y="6350"/>
            <a:ext cx="9132888" cy="6845300"/>
            <a:chOff x="0" y="1"/>
            <a:chExt cx="5753" cy="4312"/>
          </a:xfrm>
        </p:grpSpPr>
        <p:sp>
          <p:nvSpPr>
            <p:cNvPr id="30790" name="任意多边形 30789"/>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30789" name="任意多边形 30788"/>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30786" name="矩形 30785"/>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30785" name="图片 30784"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30784" name="图片 30783"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30783" name="图片 30782"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30781" name="矩形 30780"/>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30780" name="文本框 30779"/>
          <p:cNvSpPr txBox="1"/>
          <p:nvPr/>
        </p:nvSpPr>
        <p:spPr>
          <a:xfrm>
            <a:off x="447675" y="731838"/>
            <a:ext cx="8474075" cy="822325"/>
          </a:xfrm>
          <a:prstGeom prst="rect">
            <a:avLst/>
          </a:prstGeom>
          <a:noFill/>
          <a:ln w="28575">
            <a:noFill/>
          </a:ln>
        </p:spPr>
        <p:txBody>
          <a:bodyPr>
            <a:spAutoFit/>
          </a:bodyPr>
          <a:p>
            <a:r>
              <a:rPr lang="zh-CN" altLang="en-US" sz="2400" dirty="0">
                <a:latin typeface="Times New Roman" panose="02020603050405020304" pitchFamily="18" charset="0"/>
              </a:rPr>
              <a:t>　　将状态表中的状态</a:t>
            </a:r>
            <a:r>
              <a:rPr lang="en-US" altLang="zh-CN" sz="2400">
                <a:latin typeface="Times New Roman" panose="02020603050405020304" pitchFamily="18" charset="0"/>
                <a:ea typeface="ˎ̥"/>
              </a:rPr>
              <a:t>A</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B</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C</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分别用编码</a:t>
            </a:r>
            <a:r>
              <a:rPr lang="en-US" altLang="zh-CN" sz="2400">
                <a:latin typeface="Times New Roman" panose="02020603050405020304" pitchFamily="18" charset="0"/>
                <a:ea typeface="ˎ̥"/>
              </a:rPr>
              <a:t>00</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01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11</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10</a:t>
            </a:r>
            <a:r>
              <a:rPr lang="zh-CN" altLang="en-US" sz="2400" dirty="0">
                <a:latin typeface="Times New Roman" panose="02020603050405020304" pitchFamily="18" charset="0"/>
              </a:rPr>
              <a:t>代替，即可得到该状态表的二进制状态表如右下表所示。</a:t>
            </a:r>
            <a:endParaRPr lang="zh-CN" altLang="en-US" dirty="0">
              <a:latin typeface="Arial" panose="020B0604020202020204" pitchFamily="34" charset="0"/>
            </a:endParaRPr>
          </a:p>
        </p:txBody>
      </p:sp>
      <p:sp>
        <p:nvSpPr>
          <p:cNvPr id="30779" name="文本框 30778"/>
          <p:cNvSpPr txBox="1"/>
          <p:nvPr/>
        </p:nvSpPr>
        <p:spPr>
          <a:xfrm>
            <a:off x="311150" y="5567363"/>
            <a:ext cx="8534400" cy="822325"/>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zh-CN" altLang="en-US" sz="2400" b="1" dirty="0">
                <a:solidFill>
                  <a:srgbClr val="000099"/>
                </a:solidFill>
                <a:latin typeface="Times New Roman" panose="02020603050405020304" pitchFamily="18" charset="0"/>
              </a:rPr>
              <a:t>注意：</a:t>
            </a:r>
            <a:r>
              <a:rPr lang="zh-CN" altLang="en-US" sz="2400" dirty="0">
                <a:latin typeface="Times New Roman" panose="02020603050405020304" pitchFamily="18" charset="0"/>
              </a:rPr>
              <a:t>满足分配原则的方案通常可以有多种，设计者可从中任选一种。</a:t>
            </a:r>
            <a:endParaRPr lang="zh-CN" altLang="en-US" dirty="0">
              <a:latin typeface="Arial" panose="020B0604020202020204" pitchFamily="34" charset="0"/>
            </a:endParaRPr>
          </a:p>
        </p:txBody>
      </p:sp>
      <p:graphicFrame>
        <p:nvGraphicFramePr>
          <p:cNvPr id="30751" name="表格 30750"/>
          <p:cNvGraphicFramePr/>
          <p:nvPr/>
        </p:nvGraphicFramePr>
        <p:xfrm>
          <a:off x="4806950" y="1909763"/>
          <a:ext cx="3886200" cy="3276600"/>
        </p:xfrm>
        <a:graphic>
          <a:graphicData uri="http://schemas.openxmlformats.org/drawingml/2006/table">
            <a:tbl>
              <a:tblPr/>
              <a:tblGrid>
                <a:gridCol w="914400"/>
                <a:gridCol w="1447800"/>
                <a:gridCol w="1524000"/>
              </a:tblGrid>
              <a:tr h="508000">
                <a:tc row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latin typeface="Times New Roman" panose="02020603050405020304" pitchFamily="18" charset="0"/>
                        </a:rPr>
                        <a:t>现态 </a:t>
                      </a:r>
                      <a:endParaRPr lang="zh-CN" altLang="en-US" sz="1500" dirty="0"/>
                    </a:p>
                    <a:p>
                      <a:pPr marL="0" lvl="0" indent="0">
                        <a:buClr>
                          <a:schemeClr val="accent2"/>
                        </a:buClr>
                        <a:buSzPct val="80000"/>
                        <a:buFont typeface="Wingdings" panose="05000000000000000000" pitchFamily="2" charset="2"/>
                        <a:buNone/>
                      </a:pP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latin typeface="Times New Roman" panose="02020603050405020304" pitchFamily="18" charset="0"/>
                        </a:rPr>
                        <a:t>次态</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en-US" altLang="zh-CN" sz="2400" baseline="30000">
                          <a:latin typeface="Times New Roman" panose="02020603050405020304" pitchFamily="18" charset="0"/>
                          <a:ea typeface="ˎ̥"/>
                        </a:rPr>
                        <a:t>(n+1)</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r>
                        <a:rPr lang="en-US" altLang="zh-CN" sz="2400" baseline="30000">
                          <a:latin typeface="Times New Roman" panose="02020603050405020304" pitchFamily="18" charset="0"/>
                          <a:ea typeface="ˎ̥"/>
                        </a:rPr>
                        <a:t>(n+1)</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输出</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63500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01/0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10/1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51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10</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10/0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0750" name="右箭头 30749"/>
          <p:cNvSpPr/>
          <p:nvPr/>
        </p:nvSpPr>
        <p:spPr>
          <a:xfrm>
            <a:off x="4044950" y="3509963"/>
            <a:ext cx="533400" cy="381000"/>
          </a:xfrm>
          <a:prstGeom prst="rightArrow">
            <a:avLst>
              <a:gd name="adj1" fmla="val 50000"/>
              <a:gd name="adj2" fmla="val 35000"/>
            </a:avLst>
          </a:prstGeom>
          <a:solidFill>
            <a:srgbClr val="6699FF"/>
          </a:solidFill>
          <a:ln w="28575" cap="flat" cmpd="sng">
            <a:solidFill>
              <a:schemeClr val="tx1"/>
            </a:solidFill>
            <a:prstDash val="solid"/>
            <a:miter/>
            <a:headEnd type="none" w="med" len="med"/>
            <a:tailEnd type="none" w="sm" len="lg"/>
          </a:ln>
        </p:spPr>
        <p:txBody>
          <a:bodyPr/>
          <a:p>
            <a:endParaRPr lang="zh-CN" altLang="en-US"/>
          </a:p>
        </p:txBody>
      </p:sp>
      <p:graphicFrame>
        <p:nvGraphicFramePr>
          <p:cNvPr id="30722" name="表格 30721"/>
          <p:cNvGraphicFramePr/>
          <p:nvPr/>
        </p:nvGraphicFramePr>
        <p:xfrm>
          <a:off x="539750" y="2062163"/>
          <a:ext cx="3352800" cy="3136900"/>
        </p:xfrm>
        <a:graphic>
          <a:graphicData uri="http://schemas.openxmlformats.org/drawingml/2006/table">
            <a:tbl>
              <a:tblPr/>
              <a:tblGrid>
                <a:gridCol w="1066800"/>
                <a:gridCol w="1122363"/>
                <a:gridCol w="1163637"/>
              </a:tblGrid>
              <a:tr h="517525">
                <a:tc row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zh-CN" altLang="en-US" dirty="0">
                          <a:latin typeface="Times New Roman" panose="02020603050405020304" pitchFamily="18" charset="0"/>
                        </a:rPr>
                        <a:t>现态</a:t>
                      </a: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zh-CN" altLang="en-US" dirty="0">
                          <a:latin typeface="Times New Roman" panose="02020603050405020304" pitchFamily="18" charset="0"/>
                        </a:rPr>
                        <a:t>次态</a:t>
                      </a:r>
                      <a:r>
                        <a:rPr lang="en-US" altLang="zh-CN">
                          <a:latin typeface="Times New Roman" panose="02020603050405020304" pitchFamily="18" charset="0"/>
                          <a:ea typeface="ˎ̥"/>
                        </a:rPr>
                        <a:t>/</a:t>
                      </a:r>
                      <a:r>
                        <a:rPr lang="zh-CN" altLang="en-US" dirty="0">
                          <a:latin typeface="Times New Roman" panose="02020603050405020304" pitchFamily="18" charset="0"/>
                        </a:rPr>
                        <a:t>输出</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4927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B</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A/1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D/1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C/0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80"/>
                                        </p:tgtEl>
                                        <p:attrNameLst>
                                          <p:attrName>style.visibility</p:attrName>
                                        </p:attrNameLst>
                                      </p:cBhvr>
                                      <p:to>
                                        <p:strVal val="visible"/>
                                      </p:to>
                                    </p:set>
                                    <p:animEffect transition="in" filter="box(in)">
                                      <p:cBhvr>
                                        <p:cTn id="7" dur="500"/>
                                        <p:tgtEl>
                                          <p:spTgt spid="30780"/>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0722"/>
                                        </p:tgtEl>
                                        <p:attrNameLst>
                                          <p:attrName>style.visibility</p:attrName>
                                        </p:attrNameLst>
                                      </p:cBhvr>
                                      <p:to>
                                        <p:strVal val="visible"/>
                                      </p:to>
                                    </p:set>
                                    <p:animEffect transition="in" filter="blinds(horizontal)">
                                      <p:cBhvr>
                                        <p:cTn id="11" dur="500"/>
                                        <p:tgtEl>
                                          <p:spTgt spid="30722"/>
                                        </p:tgtEl>
                                      </p:cBhvr>
                                    </p:animEffect>
                                  </p:childTnLst>
                                  <p:subTnLst>
                                    <p:audio>
                                      <p:cMediaNode>
                                        <p:cTn display="0" masterRel="sameClick">
                                          <p:stCondLst>
                                            <p:cond evt="begin" delay="0">
                                              <p:tn val="9"/>
                                            </p:cond>
                                          </p:stCondLst>
                                          <p:endCondLst>
                                            <p:cond evt="onStopAudio" delay="0">
                                              <p:tgtEl>
                                                <p:sldTgt/>
                                              </p:tgtEl>
                                            </p:cond>
                                          </p:endCondLst>
                                        </p:cTn>
                                        <p:tgtEl>
                                          <p:sndTgt r:embed="rId5" name="chimes.wav"/>
                                        </p:tgtEl>
                                      </p:cMediaNode>
                                    </p:audio>
                                  </p:sub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30750"/>
                                        </p:tgtEl>
                                        <p:attrNameLst>
                                          <p:attrName>style.visibility</p:attrName>
                                        </p:attrNameLst>
                                      </p:cBhvr>
                                      <p:to>
                                        <p:strVal val="visible"/>
                                      </p:to>
                                    </p:se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30751"/>
                                        </p:tgtEl>
                                        <p:attrNameLst>
                                          <p:attrName>style.visibility</p:attrName>
                                        </p:attrNameLst>
                                      </p:cBhvr>
                                      <p:to>
                                        <p:strVal val="visible"/>
                                      </p:to>
                                    </p:set>
                                    <p:animEffect transition="in" filter="blinds(horizontal)">
                                      <p:cBhvr>
                                        <p:cTn id="18" dur="500"/>
                                        <p:tgtEl>
                                          <p:spTgt spid="30751"/>
                                        </p:tgtEl>
                                      </p:cBhvr>
                                    </p:animEffect>
                                  </p:childTnLst>
                                  <p:subTnLst>
                                    <p:audio>
                                      <p:cMediaNode>
                                        <p:cTn display="0" masterRel="sameClick">
                                          <p:stCondLst>
                                            <p:cond evt="begin" delay="0">
                                              <p:tn val="16"/>
                                            </p:cond>
                                          </p:stCondLst>
                                          <p:endCondLst>
                                            <p:cond evt="onStopAudio" delay="0">
                                              <p:tgtEl>
                                                <p:sldTgt/>
                                              </p:tgtEl>
                                            </p:cond>
                                          </p:endCondLst>
                                        </p:cTn>
                                        <p:tgtEl>
                                          <p:sndTgt r:embed="rId5" name="chimes.wav"/>
                                        </p:tgtEl>
                                      </p:cMediaNode>
                                    </p:audio>
                                  </p:subTnLst>
                                </p:cTn>
                              </p:par>
                            </p:childTnLst>
                          </p:cTn>
                        </p:par>
                        <p:par>
                          <p:cTn id="19" fill="hold">
                            <p:stCondLst>
                              <p:cond delay="2000"/>
                            </p:stCondLst>
                            <p:childTnLst>
                              <p:par>
                                <p:cTn id="20" presetID="12" presetClass="entr" presetSubtype="4" fill="hold" grpId="0" nodeType="afterEffect">
                                  <p:stCondLst>
                                    <p:cond delay="0"/>
                                  </p:stCondLst>
                                  <p:childTnLst>
                                    <p:set>
                                      <p:cBhvr>
                                        <p:cTn id="21" dur="1" fill="hold">
                                          <p:stCondLst>
                                            <p:cond delay="0"/>
                                          </p:stCondLst>
                                        </p:cTn>
                                        <p:tgtEl>
                                          <p:spTgt spid="30779"/>
                                        </p:tgtEl>
                                        <p:attrNameLst>
                                          <p:attrName>style.visibility</p:attrName>
                                        </p:attrNameLst>
                                      </p:cBhvr>
                                      <p:to>
                                        <p:strVal val="visible"/>
                                      </p:to>
                                    </p:set>
                                    <p:animEffect transition="in" filter="slide(fromBottom)">
                                      <p:cBhvr>
                                        <p:cTn id="22" dur="500"/>
                                        <p:tgtEl>
                                          <p:spTgt spid="30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0" grpId="0"/>
      <p:bldP spid="3077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71" name="组合 112670"/>
          <p:cNvGrpSpPr/>
          <p:nvPr/>
        </p:nvGrpSpPr>
        <p:grpSpPr>
          <a:xfrm>
            <a:off x="6350" y="6350"/>
            <a:ext cx="9132888" cy="6845300"/>
            <a:chOff x="0" y="1"/>
            <a:chExt cx="5753" cy="4312"/>
          </a:xfrm>
        </p:grpSpPr>
        <p:sp>
          <p:nvSpPr>
            <p:cNvPr id="112673" name="任意多边形 112672"/>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112672" name="任意多边形 112671"/>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112669" name="矩形 112668"/>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112668" name="图片 112667"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112667" name="图片 112666"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112666" name="图片 112665"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112664" name="矩形 112663"/>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112663" name="文本框 112662"/>
          <p:cNvSpPr txBox="1"/>
          <p:nvPr/>
        </p:nvSpPr>
        <p:spPr>
          <a:xfrm>
            <a:off x="996950" y="690563"/>
            <a:ext cx="5392738" cy="457200"/>
          </a:xfrm>
          <a:prstGeom prst="rect">
            <a:avLst/>
          </a:prstGeom>
          <a:noFill/>
          <a:ln w="9525">
            <a:noFill/>
          </a:ln>
        </p:spPr>
        <p:txBody>
          <a:bodyPr wrap="none" anchor="t">
            <a:spAutoFit/>
          </a:bodyPr>
          <a:p>
            <a:r>
              <a:rPr lang="zh-CN" altLang="en-US" sz="2400" b="1" dirty="0">
                <a:solidFill>
                  <a:srgbClr val="CC3300"/>
                </a:solidFill>
                <a:latin typeface="Times New Roman" panose="02020603050405020304" pitchFamily="18" charset="0"/>
              </a:rPr>
              <a:t>二．按电路输出对输入的依从关系分类</a:t>
            </a:r>
            <a:endParaRPr lang="zh-CN" altLang="en-US" dirty="0">
              <a:latin typeface="Arial" panose="020B0604020202020204" pitchFamily="34" charset="0"/>
            </a:endParaRPr>
          </a:p>
        </p:txBody>
      </p:sp>
      <p:sp>
        <p:nvSpPr>
          <p:cNvPr id="112662" name="文本框 112661"/>
          <p:cNvSpPr txBox="1"/>
          <p:nvPr/>
        </p:nvSpPr>
        <p:spPr>
          <a:xfrm>
            <a:off x="463550" y="1227138"/>
            <a:ext cx="8458200" cy="2282825"/>
          </a:xfrm>
          <a:prstGeom prst="rect">
            <a:avLst/>
          </a:prstGeom>
          <a:noFill/>
          <a:ln w="9525">
            <a:noFill/>
          </a:ln>
        </p:spPr>
        <p:txBody>
          <a:bodyPr>
            <a:spAutoFit/>
          </a:bodyPr>
          <a:p>
            <a:pPr algn="just"/>
            <a:r>
              <a:rPr lang="zh-CN" altLang="en-US" sz="2400" dirty="0">
                <a:latin typeface="Times New Roman" panose="02020603050405020304" pitchFamily="18" charset="0"/>
              </a:rPr>
              <a:t>　　根据电路的输出是否与输入直接相关，时序逻辑电路可以分为</a:t>
            </a:r>
            <a:r>
              <a:rPr lang="en-US" altLang="zh-CN" sz="2400">
                <a:solidFill>
                  <a:schemeClr val="tx2"/>
                </a:solidFill>
                <a:latin typeface="Times New Roman" panose="02020603050405020304" pitchFamily="18" charset="0"/>
                <a:ea typeface="ˎ̥"/>
              </a:rPr>
              <a:t>Mealy</a:t>
            </a:r>
            <a:r>
              <a:rPr lang="zh-CN" altLang="en-US" sz="2400" dirty="0">
                <a:solidFill>
                  <a:schemeClr val="tx2"/>
                </a:solidFill>
                <a:latin typeface="Times New Roman" panose="02020603050405020304" pitchFamily="18" charset="0"/>
              </a:rPr>
              <a:t>型</a:t>
            </a:r>
            <a:r>
              <a:rPr lang="zh-CN" altLang="en-US" sz="2400" dirty="0">
                <a:latin typeface="Times New Roman" panose="02020603050405020304" pitchFamily="18" charset="0"/>
              </a:rPr>
              <a:t>和</a:t>
            </a:r>
            <a:r>
              <a:rPr lang="en-US" altLang="zh-CN" sz="2400">
                <a:solidFill>
                  <a:schemeClr val="tx2"/>
                </a:solidFill>
                <a:latin typeface="Times New Roman" panose="02020603050405020304" pitchFamily="18" charset="0"/>
                <a:ea typeface="ˎ̥"/>
              </a:rPr>
              <a:t>Moore</a:t>
            </a:r>
            <a:r>
              <a:rPr lang="zh-CN" altLang="en-US" sz="2400" dirty="0">
                <a:solidFill>
                  <a:schemeClr val="tx2"/>
                </a:solidFill>
                <a:latin typeface="Times New Roman" panose="02020603050405020304" pitchFamily="18" charset="0"/>
              </a:rPr>
              <a:t>型</a:t>
            </a:r>
            <a:r>
              <a:rPr lang="zh-CN" altLang="en-US" sz="2400" dirty="0">
                <a:latin typeface="Times New Roman" panose="02020603050405020304" pitchFamily="18" charset="0"/>
              </a:rPr>
              <a:t>两种不同的</a:t>
            </a:r>
            <a:r>
              <a:rPr lang="zh-CN" altLang="en-US" sz="2400" dirty="0">
                <a:latin typeface="Times New Roman" panose="02020603050405020304" pitchFamily="18" charset="0"/>
                <a:ea typeface="ˎ̥"/>
              </a:rPr>
              <a:t> </a:t>
            </a:r>
            <a:r>
              <a:rPr lang="zh-CN" altLang="en-US" sz="2400" dirty="0">
                <a:latin typeface="Times New Roman" panose="02020603050405020304" pitchFamily="18" charset="0"/>
              </a:rPr>
              <a:t>模型。 </a:t>
            </a:r>
            <a:endParaRPr lang="zh-CN" altLang="en-US" sz="2400" dirty="0">
              <a:latin typeface="Times New Roman" panose="02020603050405020304" pitchFamily="18" charset="0"/>
              <a:ea typeface="ˎ̥"/>
            </a:endParaRPr>
          </a:p>
          <a:p>
            <a:pPr algn="just"/>
            <a:r>
              <a:rPr lang="zh-CN" altLang="en-US" sz="2400"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1</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Mealy</a:t>
            </a:r>
            <a:r>
              <a:rPr lang="zh-CN" altLang="en-US" sz="2400" b="1" dirty="0">
                <a:solidFill>
                  <a:srgbClr val="CC3300"/>
                </a:solidFill>
                <a:latin typeface="Times New Roman" panose="02020603050405020304" pitchFamily="18" charset="0"/>
              </a:rPr>
              <a:t>型电路：</a:t>
            </a:r>
            <a:r>
              <a:rPr lang="zh-CN" altLang="en-US" sz="2400" dirty="0">
                <a:latin typeface="Times New Roman" panose="02020603050405020304" pitchFamily="18" charset="0"/>
              </a:rPr>
              <a:t>若时序逻辑电路的输出是电路输入和电路状态的函数，则称为</a:t>
            </a:r>
            <a:r>
              <a:rPr lang="en-US" altLang="zh-CN" sz="2400">
                <a:latin typeface="Times New Roman" panose="02020603050405020304" pitchFamily="18" charset="0"/>
                <a:ea typeface="ˎ̥"/>
              </a:rPr>
              <a:t>Mealy</a:t>
            </a:r>
            <a:r>
              <a:rPr lang="zh-CN" altLang="en-US" sz="2400" dirty="0">
                <a:latin typeface="Times New Roman" panose="02020603050405020304" pitchFamily="18" charset="0"/>
              </a:rPr>
              <a:t>型时序逻辑电路。 </a:t>
            </a:r>
            <a:endParaRPr lang="zh-CN" altLang="en-US" sz="2400" dirty="0">
              <a:latin typeface="Times New Roman" panose="02020603050405020304" pitchFamily="18" charset="0"/>
              <a:ea typeface="ˎ̥"/>
            </a:endParaRPr>
          </a:p>
          <a:p>
            <a:pPr algn="just"/>
            <a:r>
              <a:rPr lang="zh-CN" altLang="en-US" sz="2400" dirty="0">
                <a:solidFill>
                  <a:srgbClr val="CC3300"/>
                </a:solidFill>
                <a:latin typeface="Times New Roman" panose="02020603050405020304" pitchFamily="18" charset="0"/>
              </a:rPr>
              <a:t>　　</a:t>
            </a:r>
            <a:r>
              <a:rPr lang="en-US" altLang="zh-CN" sz="2400" b="1">
                <a:solidFill>
                  <a:srgbClr val="CC3300"/>
                </a:solidFill>
                <a:latin typeface="Times New Roman" panose="02020603050405020304" pitchFamily="18" charset="0"/>
                <a:ea typeface="ˎ̥"/>
              </a:rPr>
              <a:t>2</a:t>
            </a:r>
            <a:r>
              <a:rPr lang="zh-CN" altLang="en-US" sz="2400" b="1" dirty="0">
                <a:solidFill>
                  <a:srgbClr val="CC3300"/>
                </a:solidFill>
                <a:latin typeface="Times New Roman" panose="02020603050405020304" pitchFamily="18" charset="0"/>
              </a:rPr>
              <a:t>．</a:t>
            </a:r>
            <a:r>
              <a:rPr lang="en-US" altLang="zh-CN" sz="2400" b="1">
                <a:solidFill>
                  <a:srgbClr val="CC3300"/>
                </a:solidFill>
                <a:latin typeface="Times New Roman" panose="02020603050405020304" pitchFamily="18" charset="0"/>
                <a:ea typeface="ˎ̥"/>
              </a:rPr>
              <a:t>Moore</a:t>
            </a:r>
            <a:r>
              <a:rPr lang="zh-CN" altLang="en-US" sz="2400" b="1" dirty="0">
                <a:solidFill>
                  <a:srgbClr val="CC3300"/>
                </a:solidFill>
                <a:latin typeface="Times New Roman" panose="02020603050405020304" pitchFamily="18" charset="0"/>
              </a:rPr>
              <a:t>型电路：</a:t>
            </a:r>
            <a:r>
              <a:rPr lang="zh-CN" altLang="en-US" sz="2400" dirty="0">
                <a:latin typeface="Times New Roman" panose="02020603050405020304" pitchFamily="18" charset="0"/>
              </a:rPr>
              <a:t>若时序逻辑电路的输出仅仅是电路状态的函数，则称为</a:t>
            </a:r>
            <a:r>
              <a:rPr lang="en-US" altLang="zh-CN" sz="2400">
                <a:latin typeface="Times New Roman" panose="02020603050405020304" pitchFamily="18" charset="0"/>
                <a:ea typeface="ˎ̥"/>
              </a:rPr>
              <a:t>Moore</a:t>
            </a:r>
            <a:r>
              <a:rPr lang="zh-CN" altLang="en-US" sz="2400" dirty="0">
                <a:latin typeface="Times New Roman" panose="02020603050405020304" pitchFamily="18" charset="0"/>
              </a:rPr>
              <a:t>型时序逻辑电路。</a:t>
            </a:r>
            <a:endParaRPr lang="zh-CN" altLang="en-US" dirty="0">
              <a:latin typeface="Arial" panose="020B0604020202020204" pitchFamily="34" charset="0"/>
            </a:endParaRPr>
          </a:p>
        </p:txBody>
      </p:sp>
      <p:sp>
        <p:nvSpPr>
          <p:cNvPr id="112661" name="文本框 112660"/>
          <p:cNvSpPr txBox="1"/>
          <p:nvPr/>
        </p:nvSpPr>
        <p:spPr>
          <a:xfrm>
            <a:off x="311150" y="3814763"/>
            <a:ext cx="8474075" cy="1187450"/>
          </a:xfrm>
          <a:prstGeom prst="rect">
            <a:avLst/>
          </a:prstGeom>
          <a:noFill/>
          <a:ln w="9525">
            <a:noFill/>
          </a:ln>
        </p:spPr>
        <p:txBody>
          <a:bodyPr>
            <a:spAutoFit/>
          </a:bodyPr>
          <a:p>
            <a:pPr algn="just"/>
            <a:r>
              <a:rPr lang="zh-CN" altLang="en-US" sz="2400" dirty="0">
                <a:latin typeface="Times New Roman" panose="02020603050405020304" pitchFamily="18" charset="0"/>
              </a:rPr>
              <a:t>　　</a:t>
            </a:r>
            <a:r>
              <a:rPr lang="en-US" altLang="zh-CN" sz="2400">
                <a:latin typeface="Times New Roman" panose="02020603050405020304" pitchFamily="18" charset="0"/>
                <a:ea typeface="ˎ̥"/>
              </a:rPr>
              <a:t>Mealy</a:t>
            </a:r>
            <a:r>
              <a:rPr lang="zh-CN" altLang="en-US" sz="2400" dirty="0">
                <a:latin typeface="Times New Roman" panose="02020603050405020304" pitchFamily="18" charset="0"/>
              </a:rPr>
              <a:t>型电路的输入和输出之间存在直接联系，而</a:t>
            </a:r>
            <a:r>
              <a:rPr lang="en-US" altLang="zh-CN" sz="2400">
                <a:latin typeface="Times New Roman" panose="02020603050405020304" pitchFamily="18" charset="0"/>
                <a:ea typeface="ˎ̥"/>
              </a:rPr>
              <a:t>Moore</a:t>
            </a:r>
            <a:r>
              <a:rPr lang="zh-CN" altLang="en-US" sz="2400" dirty="0">
                <a:latin typeface="Times New Roman" panose="02020603050405020304" pitchFamily="18" charset="0"/>
              </a:rPr>
              <a:t>型电路则是将全部输入转换成电路状态后再和输出建立联系。即：</a:t>
            </a:r>
            <a:endParaRPr lang="zh-CN" altLang="en-US" dirty="0">
              <a:latin typeface="Arial" panose="020B0604020202020204" pitchFamily="34" charset="0"/>
            </a:endParaRPr>
          </a:p>
        </p:txBody>
      </p:sp>
      <p:grpSp>
        <p:nvGrpSpPr>
          <p:cNvPr id="112642" name="组合 112641"/>
          <p:cNvGrpSpPr/>
          <p:nvPr/>
        </p:nvGrpSpPr>
        <p:grpSpPr>
          <a:xfrm>
            <a:off x="681038" y="4881563"/>
            <a:ext cx="6483350" cy="1676400"/>
            <a:chOff x="425" y="3072"/>
            <a:chExt cx="4084" cy="1056"/>
          </a:xfrm>
        </p:grpSpPr>
        <p:grpSp>
          <p:nvGrpSpPr>
            <p:cNvPr id="112650" name="组合 112649"/>
            <p:cNvGrpSpPr/>
            <p:nvPr/>
          </p:nvGrpSpPr>
          <p:grpSpPr>
            <a:xfrm>
              <a:off x="425" y="3072"/>
              <a:ext cx="4084" cy="624"/>
              <a:chOff x="432" y="3072"/>
              <a:chExt cx="4084" cy="624"/>
            </a:xfrm>
          </p:grpSpPr>
          <p:sp>
            <p:nvSpPr>
              <p:cNvPr id="112660" name="文本框 112659"/>
              <p:cNvSpPr txBox="1"/>
              <p:nvPr/>
            </p:nvSpPr>
            <p:spPr>
              <a:xfrm>
                <a:off x="2688" y="3216"/>
                <a:ext cx="602" cy="269"/>
              </a:xfrm>
              <a:prstGeom prst="rect">
                <a:avLst/>
              </a:prstGeom>
              <a:noFill/>
              <a:ln w="9525">
                <a:noFill/>
              </a:ln>
            </p:spPr>
            <p:txBody>
              <a:bodyPr wrap="none" anchor="t">
                <a:spAutoFit/>
              </a:bodyPr>
              <a:p>
                <a:r>
                  <a:rPr lang="zh-CN" altLang="en-US" sz="2200" b="1" dirty="0">
                    <a:latin typeface="Times New Roman" panose="02020603050405020304" pitchFamily="18" charset="0"/>
                  </a:rPr>
                  <a:t>状态</a:t>
                </a:r>
                <a:r>
                  <a:rPr lang="zh-CN" altLang="en-US" sz="2200" b="1" dirty="0">
                    <a:latin typeface="Times New Roman" panose="02020603050405020304" pitchFamily="18" charset="0"/>
                    <a:ea typeface="ˎ̥"/>
                  </a:rPr>
                  <a:t> </a:t>
                </a:r>
                <a:r>
                  <a:rPr lang="en-US" altLang="zh-CN" sz="2200" b="1">
                    <a:latin typeface="Times New Roman" panose="02020603050405020304" pitchFamily="18" charset="0"/>
                    <a:ea typeface="ˎ̥"/>
                  </a:rPr>
                  <a:t>y</a:t>
                </a:r>
                <a:endParaRPr lang="en-US" altLang="zh-CN">
                  <a:latin typeface="Arial" panose="020B0604020202020204" pitchFamily="34" charset="0"/>
                </a:endParaRPr>
              </a:p>
            </p:txBody>
          </p:sp>
          <p:sp>
            <p:nvSpPr>
              <p:cNvPr id="112659" name="文本框 112658"/>
              <p:cNvSpPr txBox="1"/>
              <p:nvPr/>
            </p:nvSpPr>
            <p:spPr>
              <a:xfrm>
                <a:off x="432" y="3245"/>
                <a:ext cx="1206" cy="288"/>
              </a:xfrm>
              <a:prstGeom prst="rect">
                <a:avLst/>
              </a:prstGeom>
              <a:noFill/>
              <a:ln w="9525">
                <a:noFill/>
              </a:ln>
            </p:spPr>
            <p:txBody>
              <a:bodyPr wrap="none" anchor="t">
                <a:spAutoFit/>
              </a:bodyPr>
              <a:p>
                <a:r>
                  <a:rPr lang="en-US" altLang="zh-CN" sz="2400" b="1">
                    <a:solidFill>
                      <a:schemeClr val="tx2"/>
                    </a:solidFill>
                    <a:latin typeface="Times New Roman" panose="02020603050405020304" pitchFamily="18" charset="0"/>
                    <a:ea typeface="ˎ̥"/>
                  </a:rPr>
                  <a:t>Mealy</a:t>
                </a:r>
                <a:r>
                  <a:rPr lang="zh-CN" altLang="en-US" sz="2400" b="1" dirty="0">
                    <a:solidFill>
                      <a:schemeClr val="tx2"/>
                    </a:solidFill>
                    <a:latin typeface="Times New Roman" panose="02020603050405020304" pitchFamily="18" charset="0"/>
                  </a:rPr>
                  <a:t>型电路</a:t>
                </a:r>
                <a:endParaRPr lang="zh-CN" altLang="en-US" dirty="0">
                  <a:latin typeface="Arial" panose="020B0604020202020204" pitchFamily="34" charset="0"/>
                </a:endParaRPr>
              </a:p>
            </p:txBody>
          </p:sp>
          <p:sp>
            <p:nvSpPr>
              <p:cNvPr id="112658" name="文本框 112657"/>
              <p:cNvSpPr txBox="1"/>
              <p:nvPr/>
            </p:nvSpPr>
            <p:spPr>
              <a:xfrm>
                <a:off x="1680" y="3072"/>
                <a:ext cx="1001" cy="269"/>
              </a:xfrm>
              <a:prstGeom prst="rect">
                <a:avLst/>
              </a:prstGeom>
              <a:noFill/>
              <a:ln w="9525">
                <a:noFill/>
              </a:ln>
            </p:spPr>
            <p:txBody>
              <a:bodyPr wrap="none" anchor="t">
                <a:spAutoFit/>
              </a:bodyPr>
              <a:p>
                <a:r>
                  <a:rPr lang="zh-CN" altLang="en-US" sz="2200" b="1" dirty="0">
                    <a:latin typeface="Times New Roman" panose="02020603050405020304" pitchFamily="18" charset="0"/>
                  </a:rPr>
                  <a:t>过去的输入</a:t>
                </a:r>
                <a:endParaRPr lang="zh-CN" altLang="en-US" dirty="0">
                  <a:latin typeface="Arial" panose="020B0604020202020204" pitchFamily="34" charset="0"/>
                </a:endParaRPr>
              </a:p>
            </p:txBody>
          </p:sp>
          <p:sp>
            <p:nvSpPr>
              <p:cNvPr id="112657" name="文本框 112656"/>
              <p:cNvSpPr txBox="1"/>
              <p:nvPr/>
            </p:nvSpPr>
            <p:spPr>
              <a:xfrm>
                <a:off x="1680" y="3360"/>
                <a:ext cx="1001" cy="269"/>
              </a:xfrm>
              <a:prstGeom prst="rect">
                <a:avLst/>
              </a:prstGeom>
              <a:noFill/>
              <a:ln w="9525">
                <a:noFill/>
              </a:ln>
            </p:spPr>
            <p:txBody>
              <a:bodyPr wrap="none" anchor="t">
                <a:spAutoFit/>
              </a:bodyPr>
              <a:p>
                <a:r>
                  <a:rPr lang="zh-CN" altLang="en-US" sz="2200" b="1" dirty="0">
                    <a:latin typeface="Times New Roman" panose="02020603050405020304" pitchFamily="18" charset="0"/>
                  </a:rPr>
                  <a:t>当前的输入</a:t>
                </a:r>
                <a:endParaRPr lang="zh-CN" altLang="en-US" dirty="0">
                  <a:latin typeface="Arial" panose="020B0604020202020204" pitchFamily="34" charset="0"/>
                </a:endParaRPr>
              </a:p>
            </p:txBody>
          </p:sp>
          <p:sp>
            <p:nvSpPr>
              <p:cNvPr id="112656" name="直接连接符 112655"/>
              <p:cNvSpPr/>
              <p:nvPr/>
            </p:nvSpPr>
            <p:spPr>
              <a:xfrm>
                <a:off x="1680" y="3360"/>
                <a:ext cx="960" cy="0"/>
              </a:xfrm>
              <a:prstGeom prst="line">
                <a:avLst/>
              </a:prstGeom>
              <a:ln w="28575" cap="flat" cmpd="sng">
                <a:solidFill>
                  <a:schemeClr val="tx1"/>
                </a:solidFill>
                <a:prstDash val="solid"/>
                <a:headEnd type="none" w="med" len="med"/>
                <a:tailEnd type="triangle" w="sm" len="lg"/>
              </a:ln>
            </p:spPr>
          </p:sp>
          <p:sp>
            <p:nvSpPr>
              <p:cNvPr id="112655" name="直接连接符 112654"/>
              <p:cNvSpPr/>
              <p:nvPr/>
            </p:nvSpPr>
            <p:spPr>
              <a:xfrm>
                <a:off x="1680" y="3648"/>
                <a:ext cx="2544" cy="0"/>
              </a:xfrm>
              <a:prstGeom prst="line">
                <a:avLst/>
              </a:prstGeom>
              <a:ln w="28575" cap="flat" cmpd="sng">
                <a:solidFill>
                  <a:schemeClr val="tx1"/>
                </a:solidFill>
                <a:prstDash val="solid"/>
                <a:headEnd type="none" w="med" len="med"/>
                <a:tailEnd type="triangle" w="sm" len="lg"/>
              </a:ln>
            </p:spPr>
          </p:sp>
          <p:sp>
            <p:nvSpPr>
              <p:cNvPr id="112654" name="直接连接符 112653"/>
              <p:cNvSpPr/>
              <p:nvPr/>
            </p:nvSpPr>
            <p:spPr>
              <a:xfrm>
                <a:off x="3264" y="3360"/>
                <a:ext cx="576" cy="0"/>
              </a:xfrm>
              <a:prstGeom prst="line">
                <a:avLst/>
              </a:prstGeom>
              <a:ln w="28575" cap="flat" cmpd="sng">
                <a:solidFill>
                  <a:schemeClr val="tx1"/>
                </a:solidFill>
                <a:prstDash val="solid"/>
                <a:headEnd type="none" w="med" len="med"/>
                <a:tailEnd type="none" w="med" len="med"/>
              </a:ln>
            </p:spPr>
          </p:sp>
          <p:sp>
            <p:nvSpPr>
              <p:cNvPr id="112653" name="直接连接符 112652"/>
              <p:cNvSpPr/>
              <p:nvPr/>
            </p:nvSpPr>
            <p:spPr>
              <a:xfrm>
                <a:off x="3840" y="3360"/>
                <a:ext cx="0" cy="144"/>
              </a:xfrm>
              <a:prstGeom prst="line">
                <a:avLst/>
              </a:prstGeom>
              <a:ln w="28575" cap="flat" cmpd="sng">
                <a:solidFill>
                  <a:schemeClr val="tx1"/>
                </a:solidFill>
                <a:prstDash val="solid"/>
                <a:headEnd type="none" w="med" len="med"/>
                <a:tailEnd type="none" w="med" len="med"/>
              </a:ln>
            </p:spPr>
          </p:sp>
          <p:sp>
            <p:nvSpPr>
              <p:cNvPr id="112652" name="直接连接符 112651"/>
              <p:cNvSpPr/>
              <p:nvPr/>
            </p:nvSpPr>
            <p:spPr>
              <a:xfrm>
                <a:off x="3840" y="3504"/>
                <a:ext cx="336" cy="0"/>
              </a:xfrm>
              <a:prstGeom prst="line">
                <a:avLst/>
              </a:prstGeom>
              <a:ln w="28575" cap="flat" cmpd="sng">
                <a:solidFill>
                  <a:schemeClr val="tx1"/>
                </a:solidFill>
                <a:prstDash val="solid"/>
                <a:headEnd type="none" w="med" len="med"/>
                <a:tailEnd type="triangle" w="sm" len="lg"/>
              </a:ln>
            </p:spPr>
          </p:sp>
          <p:sp>
            <p:nvSpPr>
              <p:cNvPr id="112651" name="文本框 112650"/>
              <p:cNvSpPr txBox="1"/>
              <p:nvPr/>
            </p:nvSpPr>
            <p:spPr>
              <a:xfrm>
                <a:off x="4272" y="3408"/>
                <a:ext cx="244" cy="288"/>
              </a:xfrm>
              <a:prstGeom prst="rect">
                <a:avLst/>
              </a:prstGeom>
              <a:noFill/>
              <a:ln w="9525">
                <a:noFill/>
              </a:ln>
            </p:spPr>
            <p:txBody>
              <a:bodyPr wrap="none" anchor="t">
                <a:spAutoFit/>
              </a:bodyPr>
              <a:p>
                <a:r>
                  <a:rPr lang="en-US" altLang="zh-CN" sz="2400" b="1">
                    <a:latin typeface="Times New Roman" panose="02020603050405020304" pitchFamily="18" charset="0"/>
                    <a:ea typeface="ˎ̥"/>
                  </a:rPr>
                  <a:t>Z</a:t>
                </a:r>
                <a:endParaRPr lang="en-US" altLang="zh-CN">
                  <a:latin typeface="Arial" panose="020B0604020202020204" pitchFamily="34" charset="0"/>
                </a:endParaRPr>
              </a:p>
            </p:txBody>
          </p:sp>
        </p:grpSp>
        <p:grpSp>
          <p:nvGrpSpPr>
            <p:cNvPr id="112643" name="组合 112642"/>
            <p:cNvGrpSpPr/>
            <p:nvPr/>
          </p:nvGrpSpPr>
          <p:grpSpPr>
            <a:xfrm>
              <a:off x="432" y="3840"/>
              <a:ext cx="3892" cy="288"/>
              <a:chOff x="432" y="3840"/>
              <a:chExt cx="3892" cy="288"/>
            </a:xfrm>
          </p:grpSpPr>
          <p:sp>
            <p:nvSpPr>
              <p:cNvPr id="112649" name="文本框 112648"/>
              <p:cNvSpPr txBox="1"/>
              <p:nvPr/>
            </p:nvSpPr>
            <p:spPr>
              <a:xfrm>
                <a:off x="3120" y="3859"/>
                <a:ext cx="602" cy="269"/>
              </a:xfrm>
              <a:prstGeom prst="rect">
                <a:avLst/>
              </a:prstGeom>
              <a:noFill/>
              <a:ln w="9525">
                <a:noFill/>
              </a:ln>
            </p:spPr>
            <p:txBody>
              <a:bodyPr wrap="none" anchor="t">
                <a:spAutoFit/>
              </a:bodyPr>
              <a:p>
                <a:r>
                  <a:rPr lang="zh-CN" altLang="en-US" sz="2200" b="1" dirty="0">
                    <a:latin typeface="Times New Roman" panose="02020603050405020304" pitchFamily="18" charset="0"/>
                  </a:rPr>
                  <a:t>状态</a:t>
                </a:r>
                <a:r>
                  <a:rPr lang="zh-CN" altLang="en-US" sz="2200" b="1" dirty="0">
                    <a:latin typeface="Times New Roman" panose="02020603050405020304" pitchFamily="18" charset="0"/>
                    <a:ea typeface="ˎ̥"/>
                  </a:rPr>
                  <a:t> </a:t>
                </a:r>
                <a:r>
                  <a:rPr lang="en-US" altLang="zh-CN" sz="2200" b="1">
                    <a:latin typeface="Times New Roman" panose="02020603050405020304" pitchFamily="18" charset="0"/>
                    <a:ea typeface="ˎ̥"/>
                  </a:rPr>
                  <a:t>y</a:t>
                </a:r>
                <a:endParaRPr lang="en-US" altLang="zh-CN">
                  <a:latin typeface="Arial" panose="020B0604020202020204" pitchFamily="34" charset="0"/>
                </a:endParaRPr>
              </a:p>
            </p:txBody>
          </p:sp>
          <p:sp>
            <p:nvSpPr>
              <p:cNvPr id="112648" name="文本框 112647"/>
              <p:cNvSpPr txBox="1"/>
              <p:nvPr/>
            </p:nvSpPr>
            <p:spPr>
              <a:xfrm>
                <a:off x="432" y="3840"/>
                <a:ext cx="1238" cy="288"/>
              </a:xfrm>
              <a:prstGeom prst="rect">
                <a:avLst/>
              </a:prstGeom>
              <a:noFill/>
              <a:ln w="9525">
                <a:noFill/>
              </a:ln>
            </p:spPr>
            <p:txBody>
              <a:bodyPr wrap="none" anchor="t">
                <a:spAutoFit/>
              </a:bodyPr>
              <a:p>
                <a:r>
                  <a:rPr lang="en-US" altLang="zh-CN" sz="2400" b="1">
                    <a:solidFill>
                      <a:schemeClr val="tx2"/>
                    </a:solidFill>
                    <a:latin typeface="Times New Roman" panose="02020603050405020304" pitchFamily="18" charset="0"/>
                    <a:ea typeface="ˎ̥"/>
                  </a:rPr>
                  <a:t>Moore</a:t>
                </a:r>
                <a:r>
                  <a:rPr lang="zh-CN" altLang="en-US" sz="2400" b="1" dirty="0">
                    <a:solidFill>
                      <a:schemeClr val="tx2"/>
                    </a:solidFill>
                    <a:latin typeface="Times New Roman" panose="02020603050405020304" pitchFamily="18" charset="0"/>
                  </a:rPr>
                  <a:t>型电路</a:t>
                </a:r>
                <a:endParaRPr lang="zh-CN" altLang="en-US" dirty="0">
                  <a:latin typeface="Arial" panose="020B0604020202020204" pitchFamily="34" charset="0"/>
                </a:endParaRPr>
              </a:p>
            </p:txBody>
          </p:sp>
          <p:sp>
            <p:nvSpPr>
              <p:cNvPr id="112647" name="文本框 112646"/>
              <p:cNvSpPr txBox="1"/>
              <p:nvPr/>
            </p:nvSpPr>
            <p:spPr>
              <a:xfrm>
                <a:off x="1872" y="3840"/>
                <a:ext cx="1001" cy="269"/>
              </a:xfrm>
              <a:prstGeom prst="rect">
                <a:avLst/>
              </a:prstGeom>
              <a:noFill/>
              <a:ln w="9525">
                <a:noFill/>
              </a:ln>
            </p:spPr>
            <p:txBody>
              <a:bodyPr wrap="none" anchor="t">
                <a:spAutoFit/>
              </a:bodyPr>
              <a:p>
                <a:r>
                  <a:rPr lang="zh-CN" altLang="en-US" sz="2200" b="1" dirty="0">
                    <a:latin typeface="Times New Roman" panose="02020603050405020304" pitchFamily="18" charset="0"/>
                  </a:rPr>
                  <a:t>所有的输入</a:t>
                </a:r>
                <a:endParaRPr lang="zh-CN" altLang="en-US" dirty="0">
                  <a:latin typeface="Arial" panose="020B0604020202020204" pitchFamily="34" charset="0"/>
                </a:endParaRPr>
              </a:p>
            </p:txBody>
          </p:sp>
          <p:sp>
            <p:nvSpPr>
              <p:cNvPr id="112646" name="文本框 112645"/>
              <p:cNvSpPr txBox="1"/>
              <p:nvPr/>
            </p:nvSpPr>
            <p:spPr>
              <a:xfrm>
                <a:off x="4080" y="3840"/>
                <a:ext cx="244" cy="288"/>
              </a:xfrm>
              <a:prstGeom prst="rect">
                <a:avLst/>
              </a:prstGeom>
              <a:noFill/>
              <a:ln w="9525">
                <a:noFill/>
              </a:ln>
            </p:spPr>
            <p:txBody>
              <a:bodyPr wrap="none" anchor="t">
                <a:spAutoFit/>
              </a:bodyPr>
              <a:p>
                <a:r>
                  <a:rPr lang="en-US" altLang="zh-CN" sz="2400" b="1">
                    <a:latin typeface="Times New Roman" panose="02020603050405020304" pitchFamily="18" charset="0"/>
                    <a:ea typeface="ˎ̥"/>
                  </a:rPr>
                  <a:t>Z</a:t>
                </a:r>
                <a:endParaRPr lang="en-US" altLang="zh-CN">
                  <a:latin typeface="Arial" panose="020B0604020202020204" pitchFamily="34" charset="0"/>
                </a:endParaRPr>
              </a:p>
            </p:txBody>
          </p:sp>
          <p:sp>
            <p:nvSpPr>
              <p:cNvPr id="112645" name="右箭头 112644"/>
              <p:cNvSpPr/>
              <p:nvPr/>
            </p:nvSpPr>
            <p:spPr>
              <a:xfrm>
                <a:off x="2832" y="3936"/>
                <a:ext cx="336" cy="48"/>
              </a:xfrm>
              <a:prstGeom prst="rightArrow">
                <a:avLst>
                  <a:gd name="adj1" fmla="val 50000"/>
                  <a:gd name="adj2" fmla="val 175000"/>
                </a:avLst>
              </a:prstGeom>
              <a:noFill/>
              <a:ln w="28575" cap="flat" cmpd="sng">
                <a:solidFill>
                  <a:schemeClr val="tx1"/>
                </a:solidFill>
                <a:prstDash val="solid"/>
                <a:miter/>
                <a:headEnd type="none" w="med" len="med"/>
                <a:tailEnd type="none" w="med" len="med"/>
              </a:ln>
            </p:spPr>
            <p:txBody>
              <a:bodyPr/>
              <a:p>
                <a:endParaRPr lang="zh-CN" altLang="en-US"/>
              </a:p>
            </p:txBody>
          </p:sp>
          <p:sp>
            <p:nvSpPr>
              <p:cNvPr id="112644" name="右箭头 112643"/>
              <p:cNvSpPr/>
              <p:nvPr/>
            </p:nvSpPr>
            <p:spPr>
              <a:xfrm>
                <a:off x="3744" y="3936"/>
                <a:ext cx="336" cy="48"/>
              </a:xfrm>
              <a:prstGeom prst="rightArrow">
                <a:avLst>
                  <a:gd name="adj1" fmla="val 50000"/>
                  <a:gd name="adj2" fmla="val 175000"/>
                </a:avLst>
              </a:prstGeom>
              <a:noFill/>
              <a:ln w="28575" cap="flat" cmpd="sng">
                <a:solidFill>
                  <a:schemeClr val="tx1"/>
                </a:solidFill>
                <a:prstDash val="solid"/>
                <a:miter/>
                <a:headEnd type="none" w="med" len="med"/>
                <a:tailEnd type="none" w="med" len="med"/>
              </a:ln>
            </p:spPr>
            <p:txBody>
              <a:bodyPr/>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6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12662"/>
                                        </p:tgtEl>
                                        <p:attrNameLst>
                                          <p:attrName>style.visibility</p:attrName>
                                        </p:attrNameLst>
                                      </p:cBhvr>
                                      <p:to>
                                        <p:strVal val="visible"/>
                                      </p:to>
                                    </p:set>
                                    <p:animEffect transition="in" filter="wipe(up)">
                                      <p:cBhvr>
                                        <p:cTn id="11" dur="500"/>
                                        <p:tgtEl>
                                          <p:spTgt spid="112662"/>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12661"/>
                                        </p:tgtEl>
                                        <p:attrNameLst>
                                          <p:attrName>style.visibility</p:attrName>
                                        </p:attrNameLst>
                                      </p:cBhvr>
                                      <p:to>
                                        <p:strVal val="visible"/>
                                      </p:to>
                                    </p:set>
                                    <p:animEffect transition="in" filter="slide(fromBottom)">
                                      <p:cBhvr>
                                        <p:cTn id="16" dur="500"/>
                                        <p:tgtEl>
                                          <p:spTgt spid="112661"/>
                                        </p:tgtEl>
                                      </p:cBhvr>
                                    </p:animEffect>
                                  </p:childTnLst>
                                  <p:subTnLst>
                                    <p:audio>
                                      <p:cMediaNode>
                                        <p:cTn display="0" masterRel="sameClick">
                                          <p:stCondLst>
                                            <p:cond evt="begin" delay="0">
                                              <p:tn val="14"/>
                                            </p:cond>
                                          </p:stCondLst>
                                          <p:endCondLst>
                                            <p:cond evt="onStopAudio" delay="0">
                                              <p:tgtEl>
                                                <p:sldTgt/>
                                              </p:tgtEl>
                                            </p:cond>
                                          </p:endCondLst>
                                        </p:cTn>
                                        <p:tgtEl>
                                          <p:sndTgt r:embed="rId4" name="projctor.wav"/>
                                        </p:tgtEl>
                                      </p:cMediaNode>
                                    </p:audio>
                                  </p:sub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112642"/>
                                        </p:tgtEl>
                                        <p:attrNameLst>
                                          <p:attrName>style.visibility</p:attrName>
                                        </p:attrNameLst>
                                      </p:cBhvr>
                                      <p:to>
                                        <p:strVal val="visible"/>
                                      </p:to>
                                    </p:set>
                                    <p:anim calcmode="lin" valueType="num">
                                      <p:cBhvr additive="base">
                                        <p:cTn id="20" dur="500" fill="hold"/>
                                        <p:tgtEl>
                                          <p:spTgt spid="112642"/>
                                        </p:tgtEl>
                                        <p:attrNameLst>
                                          <p:attrName>ppt_x</p:attrName>
                                        </p:attrNameLst>
                                      </p:cBhvr>
                                      <p:tavLst>
                                        <p:tav tm="0">
                                          <p:val>
                                            <p:strVal val="#ppt_x"/>
                                          </p:val>
                                        </p:tav>
                                        <p:tav tm="100000">
                                          <p:val>
                                            <p:strVal val="#ppt_x"/>
                                          </p:val>
                                        </p:tav>
                                      </p:tavLst>
                                    </p:anim>
                                    <p:anim calcmode="lin" valueType="num">
                                      <p:cBhvr additive="base">
                                        <p:cTn id="21" dur="500" fill="hold"/>
                                        <p:tgtEl>
                                          <p:spTgt spid="11264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3" grpId="0"/>
      <p:bldP spid="112662" grpId="0"/>
      <p:bldP spid="11266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708" name="组合 29707"/>
          <p:cNvGrpSpPr/>
          <p:nvPr/>
        </p:nvGrpSpPr>
        <p:grpSpPr>
          <a:xfrm>
            <a:off x="6350" y="6350"/>
            <a:ext cx="9132888" cy="6845300"/>
            <a:chOff x="0" y="1"/>
            <a:chExt cx="5753" cy="4312"/>
          </a:xfrm>
        </p:grpSpPr>
        <p:sp>
          <p:nvSpPr>
            <p:cNvPr id="29710" name="任意多边形 29709"/>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29709" name="任意多边形 29708"/>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29706" name="矩形 29705"/>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29705" name="图片 29704"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29704" name="图片 29703"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29703" name="图片 29702"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29701" name="矩形 29700"/>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29700" name="文本框 29699"/>
          <p:cNvSpPr txBox="1"/>
          <p:nvPr/>
        </p:nvSpPr>
        <p:spPr>
          <a:xfrm>
            <a:off x="844550" y="842963"/>
            <a:ext cx="6996113" cy="457200"/>
          </a:xfrm>
          <a:prstGeom prst="rect">
            <a:avLst/>
          </a:prstGeom>
          <a:noFill/>
          <a:ln w="28575">
            <a:noFill/>
          </a:ln>
        </p:spPr>
        <p:txBody>
          <a:bodyPr>
            <a:spAutoFit/>
          </a:bodyPr>
          <a:p>
            <a:r>
              <a:rPr lang="en-US" altLang="zh-CN" sz="2400" b="1">
                <a:latin typeface="Times New Roman" panose="02020603050405020304" pitchFamily="18" charset="0"/>
                <a:ea typeface="ˎ̥"/>
              </a:rPr>
              <a:t>5.3.4</a:t>
            </a:r>
            <a:r>
              <a:rPr lang="zh-CN" altLang="en-US" sz="2400" b="1" dirty="0">
                <a:latin typeface="Times New Roman" panose="02020603050405020304" pitchFamily="18" charset="0"/>
              </a:rPr>
              <a:t>确定激励函数和输出函数并画出逻辑电路图</a:t>
            </a:r>
            <a:endParaRPr lang="zh-CN" altLang="en-US" dirty="0">
              <a:latin typeface="Arial" panose="020B0604020202020204" pitchFamily="34" charset="0"/>
            </a:endParaRPr>
          </a:p>
        </p:txBody>
      </p:sp>
      <p:sp>
        <p:nvSpPr>
          <p:cNvPr id="29699" name="文本框 29698"/>
          <p:cNvSpPr txBox="1"/>
          <p:nvPr/>
        </p:nvSpPr>
        <p:spPr>
          <a:xfrm>
            <a:off x="387350" y="1757363"/>
            <a:ext cx="8305800" cy="1552575"/>
          </a:xfrm>
          <a:prstGeom prst="rect">
            <a:avLst/>
          </a:prstGeom>
          <a:noFill/>
          <a:ln w="28575">
            <a:noFill/>
          </a:ln>
        </p:spPr>
        <p:txBody>
          <a:bodyPr>
            <a:spAutoFit/>
          </a:bodyPr>
          <a:p>
            <a:pPr algn="just"/>
            <a:r>
              <a:rPr lang="zh-CN" altLang="en-US" sz="2400" b="1" dirty="0">
                <a:solidFill>
                  <a:srgbClr val="000099"/>
                </a:solidFill>
                <a:latin typeface="Times New Roman" panose="02020603050405020304" pitchFamily="18" charset="0"/>
              </a:rPr>
              <a:t>　　任务：</a:t>
            </a:r>
            <a:r>
              <a:rPr lang="zh-CN" altLang="en-US" sz="2400" dirty="0">
                <a:latin typeface="Times New Roman" panose="02020603050405020304" pitchFamily="18" charset="0"/>
              </a:rPr>
              <a:t>根据二进制状态表和所选触发器的激励表，求出触发器的激励函数表达式和电路的输出函数表达式，并予以化简。以便用适当的逻辑门和所选定的触发器构成实现给定逻辑功能的逻辑电路。</a:t>
            </a:r>
            <a:endParaRPr lang="zh-CN" altLang="en-US" dirty="0">
              <a:latin typeface="Arial" panose="020B0604020202020204" pitchFamily="34" charset="0"/>
            </a:endParaRPr>
          </a:p>
        </p:txBody>
      </p:sp>
      <p:sp>
        <p:nvSpPr>
          <p:cNvPr id="29698" name="文本框 29697"/>
          <p:cNvSpPr txBox="1"/>
          <p:nvPr/>
        </p:nvSpPr>
        <p:spPr>
          <a:xfrm>
            <a:off x="387350" y="3890963"/>
            <a:ext cx="8305800" cy="1187450"/>
          </a:xfrm>
          <a:prstGeom prst="rect">
            <a:avLst/>
          </a:prstGeom>
          <a:noFill/>
          <a:ln w="28575">
            <a:noFill/>
          </a:ln>
        </p:spPr>
        <p:txBody>
          <a:bodyPr>
            <a:spAutoFit/>
          </a:bodyPr>
          <a:p>
            <a:pPr algn="just"/>
            <a:r>
              <a:rPr lang="zh-CN" altLang="en-US" sz="2400" b="1" dirty="0">
                <a:solidFill>
                  <a:srgbClr val="000099"/>
                </a:solidFill>
                <a:latin typeface="Times New Roman" panose="02020603050405020304" pitchFamily="18" charset="0"/>
              </a:rPr>
              <a:t>　　触发器的激励表：</a:t>
            </a:r>
            <a:r>
              <a:rPr lang="zh-CN" altLang="en-US" sz="2400" dirty="0">
                <a:latin typeface="Times New Roman" panose="02020603050405020304" pitchFamily="18" charset="0"/>
              </a:rPr>
              <a:t>激励表反应了触发器从现态转移到某种次态时，对输入条件的要求。它把触发器的现态和次态作为自变量，而把触发器的输入</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或激励</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作为因变量。</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0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29699"/>
                                        </p:tgtEl>
                                        <p:attrNameLst>
                                          <p:attrName>style.visibility</p:attrName>
                                        </p:attrNameLst>
                                      </p:cBhvr>
                                      <p:to>
                                        <p:strVal val="visible"/>
                                      </p:to>
                                    </p:set>
                                    <p:animEffect transition="in" filter="checkerboard(across)">
                                      <p:cBhvr>
                                        <p:cTn id="11" dur="500"/>
                                        <p:tgtEl>
                                          <p:spTgt spid="29699"/>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5" fill="hold" grpId="0" nodeType="clickEffect">
                                  <p:stCondLst>
                                    <p:cond delay="0"/>
                                  </p:stCondLst>
                                  <p:childTnLst>
                                    <p:set>
                                      <p:cBhvr>
                                        <p:cTn id="15" dur="1" fill="hold">
                                          <p:stCondLst>
                                            <p:cond delay="0"/>
                                          </p:stCondLst>
                                        </p:cTn>
                                        <p:tgtEl>
                                          <p:spTgt spid="29698"/>
                                        </p:tgtEl>
                                        <p:attrNameLst>
                                          <p:attrName>style.visibility</p:attrName>
                                        </p:attrNameLst>
                                      </p:cBhvr>
                                      <p:to>
                                        <p:strVal val="visible"/>
                                      </p:to>
                                    </p:set>
                                    <p:animEffect transition="in" filter="checkerboard(down)">
                                      <p:cBhvr>
                                        <p:cTn id="16"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699" grpId="0"/>
      <p:bldP spid="2969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8687" name="组合 28686"/>
          <p:cNvGrpSpPr/>
          <p:nvPr/>
        </p:nvGrpSpPr>
        <p:grpSpPr>
          <a:xfrm>
            <a:off x="6350" y="6350"/>
            <a:ext cx="9132888" cy="6845300"/>
            <a:chOff x="0" y="1"/>
            <a:chExt cx="5753" cy="4312"/>
          </a:xfrm>
        </p:grpSpPr>
        <p:sp>
          <p:nvSpPr>
            <p:cNvPr id="28689" name="任意多边形 28688"/>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28688" name="任意多边形 28687"/>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28685" name="矩形 28684"/>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28684" name="图片 28683"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28683" name="图片 28682"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28682" name="图片 28681"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28680" name="矩形 28679"/>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28679" name="文本框 28678"/>
          <p:cNvSpPr txBox="1"/>
          <p:nvPr/>
        </p:nvSpPr>
        <p:spPr>
          <a:xfrm>
            <a:off x="371475" y="731838"/>
            <a:ext cx="8474075" cy="457200"/>
          </a:xfrm>
          <a:prstGeom prst="rect">
            <a:avLst/>
          </a:prstGeom>
          <a:noFill/>
          <a:ln w="28575">
            <a:noFill/>
          </a:ln>
        </p:spPr>
        <p:txBody>
          <a:bodyPr>
            <a:spAutoFit/>
          </a:bodyPr>
          <a:p>
            <a:r>
              <a:rPr lang="zh-CN" altLang="en-US" sz="2400" dirty="0">
                <a:latin typeface="Times New Roman" panose="02020603050405020304" pitchFamily="18" charset="0"/>
              </a:rPr>
              <a:t>　　四种时钟控制触发器的激励表如下：</a:t>
            </a:r>
            <a:endParaRPr lang="zh-CN" altLang="en-US" dirty="0">
              <a:latin typeface="Arial" panose="020B0604020202020204" pitchFamily="34" charset="0"/>
            </a:endParaRPr>
          </a:p>
        </p:txBody>
      </p:sp>
      <p:grpSp>
        <p:nvGrpSpPr>
          <p:cNvPr id="28674" name="组合 28673"/>
          <p:cNvGrpSpPr/>
          <p:nvPr/>
        </p:nvGrpSpPr>
        <p:grpSpPr>
          <a:xfrm>
            <a:off x="1225550" y="1300163"/>
            <a:ext cx="7156450" cy="5143500"/>
            <a:chOff x="768" y="816"/>
            <a:chExt cx="4508" cy="3240"/>
          </a:xfrm>
        </p:grpSpPr>
        <p:pic>
          <p:nvPicPr>
            <p:cNvPr id="28678" name="图片 28677" descr="BIAO5-21"/>
            <p:cNvPicPr>
              <a:picLocks noChangeAspect="1"/>
            </p:cNvPicPr>
            <p:nvPr/>
          </p:nvPicPr>
          <p:blipFill>
            <a:blip r:embed="rId4">
              <a:lum bright="-100000"/>
            </a:blip>
            <a:stretch>
              <a:fillRect/>
            </a:stretch>
          </p:blipFill>
          <p:spPr>
            <a:xfrm>
              <a:off x="768" y="816"/>
              <a:ext cx="2108" cy="1520"/>
            </a:xfrm>
            <a:prstGeom prst="rect">
              <a:avLst/>
            </a:prstGeom>
            <a:noFill/>
            <a:ln w="9525">
              <a:noFill/>
            </a:ln>
          </p:spPr>
        </p:pic>
        <p:pic>
          <p:nvPicPr>
            <p:cNvPr id="28677" name="图片 28676" descr="BIAO5-22"/>
            <p:cNvPicPr>
              <a:picLocks noChangeAspect="1"/>
            </p:cNvPicPr>
            <p:nvPr/>
          </p:nvPicPr>
          <p:blipFill>
            <a:blip r:embed="rId5">
              <a:lum bright="-100000"/>
            </a:blip>
            <a:stretch>
              <a:fillRect/>
            </a:stretch>
          </p:blipFill>
          <p:spPr>
            <a:xfrm>
              <a:off x="3168" y="816"/>
              <a:ext cx="2108" cy="1519"/>
            </a:xfrm>
            <a:prstGeom prst="rect">
              <a:avLst/>
            </a:prstGeom>
            <a:noFill/>
            <a:ln w="9525">
              <a:noFill/>
            </a:ln>
          </p:spPr>
        </p:pic>
        <p:pic>
          <p:nvPicPr>
            <p:cNvPr id="28676" name="图片 28675" descr="BIAO5-23"/>
            <p:cNvPicPr>
              <a:picLocks noChangeAspect="1"/>
            </p:cNvPicPr>
            <p:nvPr/>
          </p:nvPicPr>
          <p:blipFill>
            <a:blip r:embed="rId6">
              <a:lum bright="-100000"/>
            </a:blip>
            <a:stretch>
              <a:fillRect/>
            </a:stretch>
          </p:blipFill>
          <p:spPr>
            <a:xfrm>
              <a:off x="768" y="2518"/>
              <a:ext cx="2108" cy="1538"/>
            </a:xfrm>
            <a:prstGeom prst="rect">
              <a:avLst/>
            </a:prstGeom>
            <a:noFill/>
            <a:ln w="9525">
              <a:noFill/>
            </a:ln>
          </p:spPr>
        </p:pic>
        <p:pic>
          <p:nvPicPr>
            <p:cNvPr id="28675" name="图片 28674" descr="BIAO5-24"/>
            <p:cNvPicPr>
              <a:picLocks noChangeAspect="1"/>
            </p:cNvPicPr>
            <p:nvPr/>
          </p:nvPicPr>
          <p:blipFill>
            <a:blip r:embed="rId7">
              <a:lum bright="-100000"/>
            </a:blip>
            <a:stretch>
              <a:fillRect/>
            </a:stretch>
          </p:blipFill>
          <p:spPr>
            <a:xfrm>
              <a:off x="3168" y="2544"/>
              <a:ext cx="2016" cy="1470"/>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slide(fromBottom)">
                                      <p:cBhvr>
                                        <p:cTn id="7" dur="500"/>
                                        <p:tgtEl>
                                          <p:spTgt spid="28679"/>
                                        </p:tgtEl>
                                      </p:cBhvr>
                                    </p:animEffect>
                                  </p:childTnLst>
                                  <p:subTnLst>
                                    <p:audio>
                                      <p:cMediaNode>
                                        <p:cTn display="0" masterRel="sameClick">
                                          <p:stCondLst>
                                            <p:cond evt="begin" delay="0">
                                              <p:tn val="5"/>
                                            </p:cond>
                                          </p:stCondLst>
                                          <p:endCondLst>
                                            <p:cond evt="onStopAudio" delay="0">
                                              <p:tgtEl>
                                                <p:sldTgt/>
                                              </p:tgtEl>
                                            </p:cond>
                                          </p:endCondLst>
                                        </p:cTn>
                                        <p:tgtEl>
                                          <p:sndTgt r:embed="rId8"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8674"/>
                                        </p:tgtEl>
                                        <p:attrNameLst>
                                          <p:attrName>style.visibility</p:attrName>
                                        </p:attrNameLst>
                                      </p:cBhvr>
                                      <p:to>
                                        <p:strVal val="visible"/>
                                      </p:to>
                                    </p:set>
                                    <p:animEffect transition="in" filter="barn(outVertical)">
                                      <p:cBhvr>
                                        <p:cTn id="12" dur="500"/>
                                        <p:tgtEl>
                                          <p:spTgt spid="28674"/>
                                        </p:tgtEl>
                                      </p:cBhvr>
                                    </p:animEffect>
                                  </p:childTnLst>
                                  <p:subTnLst>
                                    <p:audio>
                                      <p:cMediaNode>
                                        <p:cTn display="0" masterRel="sameClick">
                                          <p:stCondLst>
                                            <p:cond evt="begin" delay="0">
                                              <p:tn val="10"/>
                                            </p:cond>
                                          </p:stCondLst>
                                          <p:endCondLst>
                                            <p:cond evt="onStopAudio" delay="0">
                                              <p:tgtEl>
                                                <p:sldTgt/>
                                              </p:tgtEl>
                                            </p:cond>
                                          </p:endCondLst>
                                        </p:cTn>
                                        <p:tgtEl>
                                          <p:sndTgt r:embed="rId9"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88" name="组合 27687"/>
          <p:cNvGrpSpPr/>
          <p:nvPr/>
        </p:nvGrpSpPr>
        <p:grpSpPr>
          <a:xfrm>
            <a:off x="6350" y="6350"/>
            <a:ext cx="9132888" cy="6845300"/>
            <a:chOff x="0" y="1"/>
            <a:chExt cx="5753" cy="4312"/>
          </a:xfrm>
        </p:grpSpPr>
        <p:sp>
          <p:nvSpPr>
            <p:cNvPr id="27690" name="任意多边形 27689"/>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27689" name="任意多边形 27688"/>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27686" name="矩形 27685"/>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27685" name="图片 27684"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27684" name="图片 27683"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27683" name="图片 27682"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27681" name="矩形 27680"/>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27680" name="文本框 27679"/>
          <p:cNvSpPr txBox="1"/>
          <p:nvPr/>
        </p:nvSpPr>
        <p:spPr>
          <a:xfrm>
            <a:off x="371475" y="661988"/>
            <a:ext cx="8474075" cy="1552575"/>
          </a:xfrm>
          <a:prstGeom prst="rect">
            <a:avLst/>
          </a:prstGeom>
          <a:noFill/>
          <a:ln w="28575">
            <a:noFill/>
          </a:ln>
        </p:spPr>
        <p:txBody>
          <a:bodyPr>
            <a:spAutoFit/>
          </a:bodyPr>
          <a:p>
            <a:pPr algn="just"/>
            <a:r>
              <a:rPr lang="zh-CN" altLang="en-US" sz="2400" dirty="0">
                <a:latin typeface="Times New Roman" panose="02020603050405020304" pitchFamily="18" charset="0"/>
              </a:rPr>
              <a:t>　　根据二进制状态表和触发器激励表，求激励函数和输出函数的最简表达式一般分为</a:t>
            </a:r>
            <a:r>
              <a:rPr lang="zh-CN" altLang="en-US" sz="2400" b="1" dirty="0">
                <a:solidFill>
                  <a:srgbClr val="993300"/>
                </a:solidFill>
                <a:latin typeface="Times New Roman" panose="02020603050405020304" pitchFamily="18" charset="0"/>
              </a:rPr>
              <a:t>两步： </a:t>
            </a:r>
            <a:endParaRPr lang="zh-CN" altLang="en-US" sz="2400" dirty="0">
              <a:latin typeface="Times New Roman" panose="02020603050405020304" pitchFamily="18" charset="0"/>
              <a:ea typeface="ˎ̥"/>
            </a:endParaRPr>
          </a:p>
          <a:p>
            <a:pPr algn="just"/>
            <a:r>
              <a:rPr lang="zh-CN" altLang="en-US" sz="2400" dirty="0">
                <a:solidFill>
                  <a:schemeClr val="tx2"/>
                </a:solidFill>
                <a:latin typeface="Times New Roman" panose="02020603050405020304" pitchFamily="18" charset="0"/>
              </a:rPr>
              <a:t>　　</a:t>
            </a:r>
            <a:r>
              <a:rPr lang="zh-CN" altLang="en-US" sz="2400" dirty="0">
                <a:solidFill>
                  <a:srgbClr val="9966FF"/>
                </a:solidFill>
                <a:latin typeface="Times New Roman" panose="02020603050405020304" pitchFamily="18" charset="0"/>
              </a:rPr>
              <a:t>●列出激励函数和输出函数真值表；</a:t>
            </a:r>
            <a:r>
              <a:rPr lang="zh-CN" altLang="en-US" sz="2400" dirty="0">
                <a:solidFill>
                  <a:srgbClr val="9966FF"/>
                </a:solidFill>
                <a:latin typeface="Times New Roman" panose="02020603050405020304" pitchFamily="18" charset="0"/>
                <a:ea typeface="ˎ̥"/>
              </a:rPr>
              <a:t>  </a:t>
            </a:r>
            <a:endParaRPr lang="zh-CN" altLang="en-US" sz="2400" dirty="0">
              <a:latin typeface="Times New Roman" panose="02020603050405020304" pitchFamily="18" charset="0"/>
              <a:ea typeface="ˎ̥"/>
            </a:endParaRPr>
          </a:p>
          <a:p>
            <a:pPr algn="just"/>
            <a:r>
              <a:rPr lang="zh-CN" altLang="en-US" sz="2400" dirty="0">
                <a:solidFill>
                  <a:srgbClr val="9966FF"/>
                </a:solidFill>
                <a:latin typeface="Times New Roman" panose="02020603050405020304" pitchFamily="18" charset="0"/>
              </a:rPr>
              <a:t>　　●用卡诺图化简后写出最简表达式。</a:t>
            </a:r>
            <a:endParaRPr lang="zh-CN" altLang="en-US" dirty="0">
              <a:latin typeface="Arial" panose="020B0604020202020204" pitchFamily="34" charset="0"/>
            </a:endParaRPr>
          </a:p>
        </p:txBody>
      </p:sp>
      <p:sp>
        <p:nvSpPr>
          <p:cNvPr id="27679" name="文本框 27678"/>
          <p:cNvSpPr txBox="1"/>
          <p:nvPr/>
        </p:nvSpPr>
        <p:spPr>
          <a:xfrm>
            <a:off x="234950" y="2214563"/>
            <a:ext cx="8686800" cy="822325"/>
          </a:xfrm>
          <a:prstGeom prst="rect">
            <a:avLst/>
          </a:prstGeom>
          <a:noFill/>
          <a:ln w="28575">
            <a:noFill/>
          </a:ln>
        </p:spPr>
        <p:txBody>
          <a:bodyPr>
            <a:spAutoFit/>
          </a:bodyPr>
          <a:p>
            <a:pPr algn="just"/>
            <a:r>
              <a:rPr lang="zh-CN" altLang="en-US" sz="2400" dirty="0">
                <a:latin typeface="Times New Roman" panose="02020603050405020304" pitchFamily="18" charset="0"/>
              </a:rPr>
              <a:t>　　熟练时也可以直接根据二进制状态表和触发器激励表，作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出激励函数和输出函数卡诺图，化简后写出最简表达式。</a:t>
            </a:r>
            <a:endParaRPr lang="zh-CN" altLang="en-US" dirty="0">
              <a:latin typeface="Arial" panose="020B0604020202020204" pitchFamily="34" charset="0"/>
            </a:endParaRPr>
          </a:p>
        </p:txBody>
      </p:sp>
      <p:sp>
        <p:nvSpPr>
          <p:cNvPr id="27678" name="文本框 27677"/>
          <p:cNvSpPr txBox="1"/>
          <p:nvPr/>
        </p:nvSpPr>
        <p:spPr>
          <a:xfrm>
            <a:off x="257175" y="2976563"/>
            <a:ext cx="8797925" cy="822325"/>
          </a:xfrm>
          <a:prstGeom prst="rect">
            <a:avLst/>
          </a:prstGeom>
          <a:noFill/>
          <a:ln w="28575">
            <a:noFill/>
          </a:ln>
        </p:spPr>
        <p:txBody>
          <a:bodyPr>
            <a:spAutoFit/>
          </a:bodyPr>
          <a:p>
            <a:pPr algn="just"/>
            <a:r>
              <a:rPr lang="zh-CN" altLang="en-US" sz="2400" dirty="0">
                <a:latin typeface="Times New Roman" panose="02020603050405020304" pitchFamily="18" charset="0"/>
              </a:rPr>
              <a:t>　　</a:t>
            </a:r>
            <a:r>
              <a:rPr lang="zh-CN" altLang="en-US" sz="2400" b="1" dirty="0">
                <a:solidFill>
                  <a:srgbClr val="CC3300"/>
                </a:solidFill>
                <a:latin typeface="Times New Roman" panose="02020603050405020304" pitchFamily="18" charset="0"/>
              </a:rPr>
              <a:t>例</a:t>
            </a:r>
            <a:r>
              <a:rPr lang="zh-CN" altLang="en-US" sz="2400" dirty="0">
                <a:solidFill>
                  <a:srgbClr val="CC3300"/>
                </a:solidFill>
                <a:latin typeface="Times New Roman" panose="02020603050405020304" pitchFamily="18" charset="0"/>
                <a:ea typeface="ˎ̥"/>
              </a:rPr>
              <a:t> </a:t>
            </a:r>
            <a:r>
              <a:rPr lang="zh-CN" altLang="en-US" sz="2400" dirty="0">
                <a:latin typeface="Times New Roman" panose="02020603050405020304" pitchFamily="18" charset="0"/>
              </a:rPr>
              <a:t>用</a:t>
            </a:r>
            <a:r>
              <a:rPr lang="en-US" altLang="zh-CN" sz="2400">
                <a:latin typeface="Times New Roman" panose="02020603050405020304" pitchFamily="18" charset="0"/>
                <a:ea typeface="ˎ̥"/>
              </a:rPr>
              <a:t>J-K</a:t>
            </a:r>
            <a:r>
              <a:rPr lang="zh-CN" altLang="en-US" sz="2400" dirty="0">
                <a:latin typeface="Times New Roman" panose="02020603050405020304" pitchFamily="18" charset="0"/>
              </a:rPr>
              <a:t>触发器和适当的逻辑门实现如下二进制状态表的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功能。</a:t>
            </a:r>
            <a:endParaRPr lang="zh-CN" altLang="en-US" dirty="0">
              <a:latin typeface="Arial" panose="020B0604020202020204" pitchFamily="34" charset="0"/>
            </a:endParaRPr>
          </a:p>
        </p:txBody>
      </p:sp>
      <p:graphicFrame>
        <p:nvGraphicFramePr>
          <p:cNvPr id="27650" name="表格 27649"/>
          <p:cNvGraphicFramePr/>
          <p:nvPr/>
        </p:nvGraphicFramePr>
        <p:xfrm>
          <a:off x="2749550" y="3686175"/>
          <a:ext cx="3810000" cy="3043238"/>
        </p:xfrm>
        <a:graphic>
          <a:graphicData uri="http://schemas.openxmlformats.org/drawingml/2006/table">
            <a:tbl>
              <a:tblPr/>
              <a:tblGrid>
                <a:gridCol w="896938"/>
                <a:gridCol w="1419225"/>
                <a:gridCol w="1493837"/>
              </a:tblGrid>
              <a:tr h="455613">
                <a:tc row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latin typeface="Times New Roman" panose="02020603050405020304" pitchFamily="18" charset="0"/>
                        </a:rPr>
                        <a:t>现态 </a:t>
                      </a:r>
                      <a:endParaRPr lang="zh-CN" altLang="en-US" sz="1500" dirty="0"/>
                    </a:p>
                    <a:p>
                      <a:pPr marL="0" lvl="0" indent="0">
                        <a:buClr>
                          <a:schemeClr val="accent2"/>
                        </a:buClr>
                        <a:buSzPct val="80000"/>
                        <a:buFont typeface="Wingdings" panose="05000000000000000000" pitchFamily="2" charset="2"/>
                        <a:buNone/>
                      </a:pP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latin typeface="Times New Roman" panose="02020603050405020304" pitchFamily="18" charset="0"/>
                        </a:rPr>
                        <a:t>次态</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en-US" altLang="zh-CN" sz="2400" baseline="30000">
                          <a:latin typeface="Times New Roman" panose="02020603050405020304" pitchFamily="18" charset="0"/>
                          <a:ea typeface="ˎ̥"/>
                        </a:rPr>
                        <a:t>(n+1)</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r>
                        <a:rPr lang="en-US" altLang="zh-CN" sz="2400" baseline="30000">
                          <a:latin typeface="Times New Roman" panose="02020603050405020304" pitchFamily="18" charset="0"/>
                          <a:ea typeface="ˎ̥"/>
                        </a:rPr>
                        <a:t>(n+1)</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输出</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1752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01/0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10/1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10</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01/0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80"/>
                                        </p:tgtEl>
                                        <p:attrNameLst>
                                          <p:attrName>style.visibility</p:attrName>
                                        </p:attrNameLst>
                                      </p:cBhvr>
                                      <p:to>
                                        <p:strVal val="visible"/>
                                      </p:to>
                                    </p:set>
                                    <p:animEffect transition="in" filter="wipe(left)">
                                      <p:cBhvr>
                                        <p:cTn id="7" dur="500"/>
                                        <p:tgtEl>
                                          <p:spTgt spid="27680"/>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7679"/>
                                        </p:tgtEl>
                                        <p:attrNameLst>
                                          <p:attrName>style.visibility</p:attrName>
                                        </p:attrNameLst>
                                      </p:cBhvr>
                                      <p:to>
                                        <p:strVal val="visible"/>
                                      </p:to>
                                    </p:set>
                                    <p:animEffect transition="in" filter="randombar(horizontal)">
                                      <p:cBhvr>
                                        <p:cTn id="12" dur="500"/>
                                        <p:tgtEl>
                                          <p:spTgt spid="2767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678"/>
                                        </p:tgtEl>
                                        <p:attrNameLst>
                                          <p:attrName>style.visibility</p:attrName>
                                        </p:attrNameLst>
                                      </p:cBhvr>
                                      <p:to>
                                        <p:strVal val="visible"/>
                                      </p:to>
                                    </p:set>
                                    <p:anim calcmode="lin" valueType="num">
                                      <p:cBhvr additive="base">
                                        <p:cTn id="17" dur="500" fill="hold"/>
                                        <p:tgtEl>
                                          <p:spTgt spid="27678"/>
                                        </p:tgtEl>
                                        <p:attrNameLst>
                                          <p:attrName>ppt_x</p:attrName>
                                        </p:attrNameLst>
                                      </p:cBhvr>
                                      <p:tavLst>
                                        <p:tav tm="0">
                                          <p:val>
                                            <p:strVal val="#ppt_x"/>
                                          </p:val>
                                        </p:tav>
                                        <p:tav tm="100000">
                                          <p:val>
                                            <p:strVal val="#ppt_x"/>
                                          </p:val>
                                        </p:tav>
                                      </p:tavLst>
                                    </p:anim>
                                    <p:anim calcmode="lin" valueType="num">
                                      <p:cBhvr additive="base">
                                        <p:cTn id="18" dur="500" fill="hold"/>
                                        <p:tgtEl>
                                          <p:spTgt spid="27678"/>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27650"/>
                                        </p:tgtEl>
                                        <p:attrNameLst>
                                          <p:attrName>style.visibility</p:attrName>
                                        </p:attrNameLst>
                                      </p:cBhvr>
                                      <p:to>
                                        <p:strVal val="visible"/>
                                      </p:to>
                                    </p:set>
                                    <p:animEffect transition="in" filter="blinds(horizontal)">
                                      <p:cBhvr>
                                        <p:cTn id="22" dur="500"/>
                                        <p:tgtEl>
                                          <p:spTgt spid="27650"/>
                                        </p:tgtEl>
                                      </p:cBhvr>
                                    </p:animEffect>
                                  </p:childTnLst>
                                  <p:subTnLst>
                                    <p:audio>
                                      <p:cMediaNode>
                                        <p:cTn display="0" masterRel="sameClick">
                                          <p:stCondLst>
                                            <p:cond evt="begin" delay="0">
                                              <p:tn val="20"/>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80" grpId="0"/>
      <p:bldP spid="27679" grpId="0"/>
      <p:bldP spid="2767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72" name="组合 26671"/>
          <p:cNvGrpSpPr/>
          <p:nvPr/>
        </p:nvGrpSpPr>
        <p:grpSpPr>
          <a:xfrm>
            <a:off x="0" y="6350"/>
            <a:ext cx="9132888" cy="6845300"/>
            <a:chOff x="0" y="1"/>
            <a:chExt cx="5753" cy="4312"/>
          </a:xfrm>
        </p:grpSpPr>
        <p:sp>
          <p:nvSpPr>
            <p:cNvPr id="26674" name="任意多边形 26673"/>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26673" name="任意多边形 26672"/>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26670" name="矩形 26669"/>
          <p:cNvSpPr/>
          <p:nvPr/>
        </p:nvSpPr>
        <p:spPr>
          <a:xfrm>
            <a:off x="655320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26669" name="图片 26668" descr="top"/>
          <p:cNvPicPr>
            <a:picLocks noChangeAspect="1"/>
          </p:cNvPicPr>
          <p:nvPr/>
        </p:nvPicPr>
        <p:blipFill>
          <a:blip r:embed="rId1"/>
          <a:stretch>
            <a:fillRect/>
          </a:stretch>
        </p:blipFill>
        <p:spPr>
          <a:xfrm>
            <a:off x="381000" y="385763"/>
            <a:ext cx="8534400" cy="242887"/>
          </a:xfrm>
          <a:prstGeom prst="rect">
            <a:avLst/>
          </a:prstGeom>
          <a:noFill/>
          <a:ln w="9525">
            <a:noFill/>
          </a:ln>
        </p:spPr>
      </p:pic>
      <p:pic>
        <p:nvPicPr>
          <p:cNvPr id="26668" name="图片 26667" descr="arrow34">
            <a:hlinkClick r:id="" action="ppaction://hlinkshowjump?jump=previousslide"/>
          </p:cNvPr>
          <p:cNvPicPr>
            <a:picLocks noChangeAspect="1"/>
          </p:cNvPicPr>
          <p:nvPr/>
        </p:nvPicPr>
        <p:blipFill>
          <a:blip r:embed="rId2"/>
          <a:stretch>
            <a:fillRect/>
          </a:stretch>
        </p:blipFill>
        <p:spPr>
          <a:xfrm>
            <a:off x="7434263" y="6310313"/>
            <a:ext cx="514350" cy="354012"/>
          </a:xfrm>
          <a:prstGeom prst="rect">
            <a:avLst/>
          </a:prstGeom>
          <a:noFill/>
          <a:ln w="9525">
            <a:noFill/>
          </a:ln>
        </p:spPr>
      </p:pic>
      <p:pic>
        <p:nvPicPr>
          <p:cNvPr id="26667" name="图片 26666" descr="arrow35">
            <a:hlinkClick r:id="" action="ppaction://hlinkshowjump?jump=nextslide"/>
          </p:cNvPr>
          <p:cNvPicPr>
            <a:picLocks noChangeAspect="1"/>
          </p:cNvPicPr>
          <p:nvPr/>
        </p:nvPicPr>
        <p:blipFill>
          <a:blip r:embed="rId3"/>
          <a:stretch>
            <a:fillRect/>
          </a:stretch>
        </p:blipFill>
        <p:spPr>
          <a:xfrm>
            <a:off x="8401050" y="6310313"/>
            <a:ext cx="514350" cy="354012"/>
          </a:xfrm>
          <a:prstGeom prst="rect">
            <a:avLst/>
          </a:prstGeom>
          <a:noFill/>
          <a:ln w="9525">
            <a:noFill/>
          </a:ln>
        </p:spPr>
      </p:pic>
      <p:sp>
        <p:nvSpPr>
          <p:cNvPr id="26665" name="矩形 26664"/>
          <p:cNvSpPr/>
          <p:nvPr/>
        </p:nvSpPr>
        <p:spPr>
          <a:xfrm>
            <a:off x="68580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26664" name="文本框 26663"/>
          <p:cNvSpPr txBox="1"/>
          <p:nvPr/>
        </p:nvSpPr>
        <p:spPr>
          <a:xfrm>
            <a:off x="4343400" y="842963"/>
            <a:ext cx="4495800" cy="1552575"/>
          </a:xfrm>
          <a:prstGeom prst="rect">
            <a:avLst/>
          </a:prstGeom>
          <a:noFill/>
          <a:ln w="28575">
            <a:noFill/>
          </a:ln>
        </p:spPr>
        <p:txBody>
          <a:bodyPr>
            <a:spAutoFit/>
          </a:bodyPr>
          <a:p>
            <a:pPr algn="just"/>
            <a:r>
              <a:rPr lang="zh-CN" altLang="en-US" sz="2400" dirty="0">
                <a:solidFill>
                  <a:srgbClr val="CC3300"/>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解　</a:t>
            </a:r>
            <a:r>
              <a:rPr lang="zh-CN" altLang="en-US" sz="2400" dirty="0">
                <a:latin typeface="Times New Roman" panose="02020603050405020304" pitchFamily="18" charset="0"/>
              </a:rPr>
              <a:t>根据给定的二进制状态表和</a:t>
            </a:r>
            <a:r>
              <a:rPr lang="en-US" altLang="zh-CN" sz="2400">
                <a:latin typeface="Times New Roman" panose="02020603050405020304" pitchFamily="18" charset="0"/>
                <a:ea typeface="ˎ̥"/>
              </a:rPr>
              <a:t>J-K</a:t>
            </a:r>
            <a:r>
              <a:rPr lang="zh-CN" altLang="en-US" sz="2400" dirty="0">
                <a:latin typeface="Times New Roman" panose="02020603050405020304" pitchFamily="18" charset="0"/>
              </a:rPr>
              <a:t>触发器的激励表可列出激励函数和输出函数的真值表如右下表所示。</a:t>
            </a:r>
            <a:endParaRPr lang="zh-CN" altLang="en-US" dirty="0">
              <a:latin typeface="Arial" panose="020B0604020202020204" pitchFamily="34" charset="0"/>
            </a:endParaRPr>
          </a:p>
        </p:txBody>
      </p:sp>
      <p:sp>
        <p:nvSpPr>
          <p:cNvPr id="26663" name="燕尾形箭头 26662"/>
          <p:cNvSpPr/>
          <p:nvPr/>
        </p:nvSpPr>
        <p:spPr>
          <a:xfrm rot="1386660">
            <a:off x="4114800" y="3662363"/>
            <a:ext cx="762000" cy="381000"/>
          </a:xfrm>
          <a:prstGeom prst="notchedRightArrow">
            <a:avLst>
              <a:gd name="adj1" fmla="val 50000"/>
              <a:gd name="adj2" fmla="val 50000"/>
            </a:avLst>
          </a:prstGeom>
          <a:solidFill>
            <a:srgbClr val="6699FF"/>
          </a:solidFill>
          <a:ln w="28575" cap="flat" cmpd="sng">
            <a:solidFill>
              <a:schemeClr val="tx1"/>
            </a:solidFill>
            <a:prstDash val="solid"/>
            <a:miter/>
            <a:headEnd type="none" w="med" len="med"/>
            <a:tailEnd type="none" w="sm" len="lg"/>
          </a:ln>
        </p:spPr>
        <p:txBody>
          <a:bodyPr/>
          <a:p>
            <a:endParaRPr lang="zh-CN" altLang="en-US"/>
          </a:p>
        </p:txBody>
      </p:sp>
      <p:sp>
        <p:nvSpPr>
          <p:cNvPr id="26662" name="燕尾形箭头 26661"/>
          <p:cNvSpPr/>
          <p:nvPr/>
        </p:nvSpPr>
        <p:spPr>
          <a:xfrm rot="-1314352">
            <a:off x="4119563" y="4959350"/>
            <a:ext cx="762000" cy="381000"/>
          </a:xfrm>
          <a:prstGeom prst="notchedRightArrow">
            <a:avLst>
              <a:gd name="adj1" fmla="val 50000"/>
              <a:gd name="adj2" fmla="val 50000"/>
            </a:avLst>
          </a:prstGeom>
          <a:solidFill>
            <a:srgbClr val="6699FF"/>
          </a:solidFill>
          <a:ln w="28575" cap="flat" cmpd="sng">
            <a:solidFill>
              <a:schemeClr val="tx1"/>
            </a:solidFill>
            <a:prstDash val="solid"/>
            <a:miter/>
            <a:headEnd type="none" w="med" len="med"/>
            <a:tailEnd type="none" w="sm" len="lg"/>
          </a:ln>
        </p:spPr>
        <p:txBody>
          <a:bodyPr/>
          <a:p>
            <a:endParaRPr lang="zh-CN" altLang="en-US"/>
          </a:p>
        </p:txBody>
      </p:sp>
      <p:graphicFrame>
        <p:nvGraphicFramePr>
          <p:cNvPr id="26634" name="表格 26633"/>
          <p:cNvGraphicFramePr/>
          <p:nvPr/>
        </p:nvGraphicFramePr>
        <p:xfrm>
          <a:off x="228600" y="690563"/>
          <a:ext cx="3810000" cy="3043237"/>
        </p:xfrm>
        <a:graphic>
          <a:graphicData uri="http://schemas.openxmlformats.org/drawingml/2006/table">
            <a:tbl>
              <a:tblPr/>
              <a:tblGrid>
                <a:gridCol w="896938"/>
                <a:gridCol w="1419225"/>
                <a:gridCol w="1493837"/>
              </a:tblGrid>
              <a:tr h="455613">
                <a:tc row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latin typeface="Times New Roman" panose="02020603050405020304" pitchFamily="18" charset="0"/>
                        </a:rPr>
                        <a:t>现态 </a:t>
                      </a:r>
                      <a:endParaRPr lang="zh-CN" altLang="en-US" sz="1500" dirty="0"/>
                    </a:p>
                    <a:p>
                      <a:pPr marL="0" lvl="0" indent="0">
                        <a:buClr>
                          <a:schemeClr val="accent2"/>
                        </a:buClr>
                        <a:buSzPct val="80000"/>
                        <a:buFont typeface="Wingdings" panose="05000000000000000000" pitchFamily="2" charset="2"/>
                        <a:buNone/>
                      </a:pP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latin typeface="Times New Roman" panose="02020603050405020304" pitchFamily="18" charset="0"/>
                        </a:rPr>
                        <a:t>次态</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en-US" altLang="zh-CN" sz="2400" baseline="30000">
                          <a:latin typeface="Times New Roman" panose="02020603050405020304" pitchFamily="18" charset="0"/>
                          <a:ea typeface="ˎ̥"/>
                        </a:rPr>
                        <a:t>(n+1)</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r>
                        <a:rPr lang="en-US" altLang="zh-CN" sz="2400" baseline="30000">
                          <a:latin typeface="Times New Roman" panose="02020603050405020304" pitchFamily="18" charset="0"/>
                          <a:ea typeface="ˎ̥"/>
                        </a:rPr>
                        <a:t>(n+1)</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输出</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1752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01/0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10/1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10</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01/0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26627" name="组合 26626"/>
          <p:cNvGrpSpPr/>
          <p:nvPr/>
        </p:nvGrpSpPr>
        <p:grpSpPr>
          <a:xfrm>
            <a:off x="1143000" y="3890963"/>
            <a:ext cx="2438400" cy="2743200"/>
            <a:chOff x="720" y="2592"/>
            <a:chExt cx="1536" cy="1728"/>
          </a:xfrm>
        </p:grpSpPr>
        <p:sp>
          <p:nvSpPr>
            <p:cNvPr id="26633" name="直接连接符 26632"/>
            <p:cNvSpPr/>
            <p:nvPr/>
          </p:nvSpPr>
          <p:spPr>
            <a:xfrm>
              <a:off x="720" y="2928"/>
              <a:ext cx="1536" cy="0"/>
            </a:xfrm>
            <a:prstGeom prst="line">
              <a:avLst/>
            </a:prstGeom>
            <a:ln w="28575" cap="flat" cmpd="sng">
              <a:solidFill>
                <a:schemeClr val="tx1"/>
              </a:solidFill>
              <a:prstDash val="solid"/>
              <a:headEnd type="none" w="med" len="med"/>
              <a:tailEnd type="none" w="sm" len="lg"/>
            </a:ln>
          </p:spPr>
        </p:sp>
        <p:sp>
          <p:nvSpPr>
            <p:cNvPr id="26632" name="直接连接符 26631"/>
            <p:cNvSpPr/>
            <p:nvPr/>
          </p:nvSpPr>
          <p:spPr>
            <a:xfrm flipH="1">
              <a:off x="1488" y="2640"/>
              <a:ext cx="0" cy="1680"/>
            </a:xfrm>
            <a:prstGeom prst="line">
              <a:avLst/>
            </a:prstGeom>
            <a:ln w="28575" cap="flat" cmpd="sng">
              <a:solidFill>
                <a:schemeClr val="tx1"/>
              </a:solidFill>
              <a:prstDash val="solid"/>
              <a:headEnd type="none" w="med" len="med"/>
              <a:tailEnd type="none" w="sm" len="lg"/>
            </a:ln>
          </p:spPr>
        </p:sp>
        <p:sp>
          <p:nvSpPr>
            <p:cNvPr id="26631" name="文本框 26630"/>
            <p:cNvSpPr txBox="1"/>
            <p:nvPr/>
          </p:nvSpPr>
          <p:spPr>
            <a:xfrm>
              <a:off x="768" y="2592"/>
              <a:ext cx="672" cy="288"/>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QQ</a:t>
              </a:r>
              <a:r>
                <a:rPr lang="en-US" altLang="zh-CN" sz="2400" baseline="30000">
                  <a:latin typeface="Times New Roman" panose="02020603050405020304" pitchFamily="18" charset="0"/>
                  <a:ea typeface="ˎ̥"/>
                </a:rPr>
                <a:t>(n+1)</a:t>
              </a:r>
              <a:endParaRPr lang="en-US" altLang="zh-CN">
                <a:latin typeface="Arial" panose="020B0604020202020204" pitchFamily="34" charset="0"/>
              </a:endParaRPr>
            </a:p>
          </p:txBody>
        </p:sp>
        <p:sp>
          <p:nvSpPr>
            <p:cNvPr id="26630" name="文本框 26629"/>
            <p:cNvSpPr txBox="1"/>
            <p:nvPr/>
          </p:nvSpPr>
          <p:spPr>
            <a:xfrm>
              <a:off x="1680" y="2592"/>
              <a:ext cx="480" cy="288"/>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J K</a:t>
              </a:r>
              <a:endParaRPr lang="en-US" altLang="zh-CN">
                <a:latin typeface="Arial" panose="020B0604020202020204" pitchFamily="34" charset="0"/>
              </a:endParaRPr>
            </a:p>
          </p:txBody>
        </p:sp>
        <p:sp>
          <p:nvSpPr>
            <p:cNvPr id="26629" name="文本框 26628"/>
            <p:cNvSpPr txBox="1"/>
            <p:nvPr/>
          </p:nvSpPr>
          <p:spPr>
            <a:xfrm>
              <a:off x="816" y="2976"/>
              <a:ext cx="480" cy="1323"/>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0 0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01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10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11 </a:t>
              </a:r>
              <a:endParaRPr lang="en-US" altLang="zh-CN">
                <a:latin typeface="Arial" panose="020B0604020202020204" pitchFamily="34" charset="0"/>
              </a:endParaRPr>
            </a:p>
          </p:txBody>
        </p:sp>
        <p:sp>
          <p:nvSpPr>
            <p:cNvPr id="26628" name="文本框 26627"/>
            <p:cNvSpPr txBox="1"/>
            <p:nvPr/>
          </p:nvSpPr>
          <p:spPr>
            <a:xfrm>
              <a:off x="1632" y="2964"/>
              <a:ext cx="528" cy="1323"/>
            </a:xfrm>
            <a:prstGeom prst="rect">
              <a:avLst/>
            </a:prstGeom>
            <a:noFill/>
            <a:ln w="28575">
              <a:noFill/>
            </a:ln>
          </p:spPr>
          <p:txBody>
            <a:bodyPr>
              <a:spAutoFit/>
            </a:bodyPr>
            <a:p>
              <a:pPr>
                <a:spcBef>
                  <a:spcPct val="50000"/>
                </a:spcBef>
              </a:pPr>
              <a:r>
                <a:rPr lang="en-US" altLang="zh-CN" sz="2400">
                  <a:latin typeface="Times New Roman" panose="02020603050405020304" pitchFamily="18" charset="0"/>
                  <a:ea typeface="ˎ̥"/>
                </a:rPr>
                <a:t>0 d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1 d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d 1 </a:t>
              </a:r>
              <a:endParaRPr lang="en-US" altLang="zh-CN" sz="2400">
                <a:latin typeface="Times New Roman" panose="02020603050405020304" pitchFamily="18" charset="0"/>
                <a:ea typeface="ˎ̥"/>
              </a:endParaRPr>
            </a:p>
            <a:p>
              <a:pPr>
                <a:spcBef>
                  <a:spcPct val="50000"/>
                </a:spcBef>
              </a:pPr>
              <a:r>
                <a:rPr lang="en-US" altLang="zh-CN" sz="2400">
                  <a:latin typeface="Times New Roman" panose="02020603050405020304" pitchFamily="18" charset="0"/>
                  <a:ea typeface="ˎ̥"/>
                </a:rPr>
                <a:t>d 0</a:t>
              </a:r>
              <a:endParaRPr lang="en-US" altLang="zh-CN">
                <a:latin typeface="Arial" panose="020B0604020202020204" pitchFamily="34" charset="0"/>
              </a:endParaRPr>
            </a:p>
          </p:txBody>
        </p:sp>
      </p:grpSp>
      <p:pic>
        <p:nvPicPr>
          <p:cNvPr id="26626" name="图片 26625" descr="BIAO5-26"/>
          <p:cNvPicPr>
            <a:picLocks noChangeAspect="1"/>
          </p:cNvPicPr>
          <p:nvPr/>
        </p:nvPicPr>
        <p:blipFill>
          <a:blip r:embed="rId4">
            <a:lum bright="-100000"/>
          </a:blip>
          <a:stretch>
            <a:fillRect/>
          </a:stretch>
        </p:blipFill>
        <p:spPr>
          <a:xfrm>
            <a:off x="4953000" y="2366963"/>
            <a:ext cx="4191000" cy="39004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34"/>
                                        </p:tgtEl>
                                        <p:attrNameLst>
                                          <p:attrName>style.visibility</p:attrName>
                                        </p:attrNameLst>
                                      </p:cBhvr>
                                      <p:to>
                                        <p:strVal val="visible"/>
                                      </p:to>
                                    </p:set>
                                    <p:animEffect transition="in" filter="blinds(horizontal)">
                                      <p:cBhvr>
                                        <p:cTn id="7" dur="500"/>
                                        <p:tgtEl>
                                          <p:spTgt spid="26634"/>
                                        </p:tgtEl>
                                      </p:cBhvr>
                                    </p:animEffect>
                                  </p:childTnLst>
                                  <p:subTnLst>
                                    <p:audio>
                                      <p:cMediaNode>
                                        <p:cTn display="0" masterRel="sameClick">
                                          <p:stCondLst>
                                            <p:cond evt="begin" delay="0">
                                              <p:tn val="5"/>
                                            </p:cond>
                                          </p:stCondLst>
                                          <p:endCondLst>
                                            <p:cond evt="onStopAudio" delay="0">
                                              <p:tgtEl>
                                                <p:sldTgt/>
                                              </p:tgtEl>
                                            </p:cond>
                                          </p:endCondLst>
                                        </p:cTn>
                                        <p:tgtEl>
                                          <p:sndTgt r:embed="rId5" name="chimes.wav"/>
                                        </p:tgtEl>
                                      </p:cMediaNode>
                                    </p:audio>
                                  </p:sub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6664"/>
                                        </p:tgtEl>
                                        <p:attrNameLst>
                                          <p:attrName>style.visibility</p:attrName>
                                        </p:attrNameLst>
                                      </p:cBhvr>
                                      <p:to>
                                        <p:strVal val="visible"/>
                                      </p:to>
                                    </p:set>
                                    <p:animEffect transition="in" filter="slide(fromBottom)">
                                      <p:cBhvr>
                                        <p:cTn id="12" dur="500"/>
                                        <p:tgtEl>
                                          <p:spTgt spid="26664"/>
                                        </p:tgtEl>
                                      </p:cBhvr>
                                    </p:animEffect>
                                  </p:childTnLst>
                                  <p:subTnLst>
                                    <p:audio>
                                      <p:cMediaNode>
                                        <p:cTn display="0" masterRel="sameClick">
                                          <p:stCondLst>
                                            <p:cond evt="begin" delay="0">
                                              <p:tn val="10"/>
                                            </p:cond>
                                          </p:stCondLst>
                                          <p:endCondLst>
                                            <p:cond evt="onStopAudio" delay="0">
                                              <p:tgtEl>
                                                <p:sldTgt/>
                                              </p:tgtEl>
                                            </p:cond>
                                          </p:endCondLst>
                                        </p:cTn>
                                        <p:tgtEl>
                                          <p:sndTgt r:embed="rId6" name="projctor.wav"/>
                                        </p:tgtEl>
                                      </p:cMediaNode>
                                    </p:audio>
                                  </p:sub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6627"/>
                                        </p:tgtEl>
                                        <p:attrNameLst>
                                          <p:attrName>style.visibility</p:attrName>
                                        </p:attrNameLst>
                                      </p:cBhvr>
                                      <p:to>
                                        <p:strVal val="visible"/>
                                      </p:to>
                                    </p:set>
                                    <p:anim calcmode="lin" valueType="num">
                                      <p:cBhvr additive="base">
                                        <p:cTn id="16" dur="500" fill="hold"/>
                                        <p:tgtEl>
                                          <p:spTgt spid="26627"/>
                                        </p:tgtEl>
                                        <p:attrNameLst>
                                          <p:attrName>ppt_x</p:attrName>
                                        </p:attrNameLst>
                                      </p:cBhvr>
                                      <p:tavLst>
                                        <p:tav tm="0">
                                          <p:val>
                                            <p:strVal val="#ppt_x"/>
                                          </p:val>
                                        </p:tav>
                                        <p:tav tm="100000">
                                          <p:val>
                                            <p:strVal val="#ppt_x"/>
                                          </p:val>
                                        </p:tav>
                                      </p:tavLst>
                                    </p:anim>
                                    <p:anim calcmode="lin" valueType="num">
                                      <p:cBhvr additive="base">
                                        <p:cTn id="17" dur="500" fill="hold"/>
                                        <p:tgtEl>
                                          <p:spTgt spid="2662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5" name="chimes.wav"/>
                                        </p:tgtEl>
                                      </p:cMediaNode>
                                    </p:audio>
                                  </p:sub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499"/>
                                          </p:stCondLst>
                                        </p:cTn>
                                        <p:tgtEl>
                                          <p:spTgt spid="26663"/>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nodeType="afterEffect">
                                  <p:stCondLst>
                                    <p:cond delay="0"/>
                                  </p:stCondLst>
                                  <p:childTnLst>
                                    <p:set>
                                      <p:cBhvr>
                                        <p:cTn id="23" dur="1" fill="hold">
                                          <p:stCondLst>
                                            <p:cond delay="499"/>
                                          </p:stCondLst>
                                        </p:cTn>
                                        <p:tgtEl>
                                          <p:spTgt spid="26662"/>
                                        </p:tgtEl>
                                        <p:attrNameLst>
                                          <p:attrName>style.visibility</p:attrName>
                                        </p:attrNameLst>
                                      </p:cBhvr>
                                      <p:to>
                                        <p:strVal val="visible"/>
                                      </p:to>
                                    </p:se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26626"/>
                                        </p:tgtEl>
                                        <p:attrNameLst>
                                          <p:attrName>style.visibility</p:attrName>
                                        </p:attrNameLst>
                                      </p:cBhvr>
                                      <p:to>
                                        <p:strVal val="visible"/>
                                      </p:to>
                                    </p:set>
                                    <p:anim calcmode="lin" valueType="num">
                                      <p:cBhvr additive="base">
                                        <p:cTn id="27" dur="500" fill="hold"/>
                                        <p:tgtEl>
                                          <p:spTgt spid="26626"/>
                                        </p:tgtEl>
                                        <p:attrNameLst>
                                          <p:attrName>ppt_x</p:attrName>
                                        </p:attrNameLst>
                                      </p:cBhvr>
                                      <p:tavLst>
                                        <p:tav tm="0">
                                          <p:val>
                                            <p:strVal val="1+#ppt_w/2"/>
                                          </p:val>
                                        </p:tav>
                                        <p:tav tm="100000">
                                          <p:val>
                                            <p:strVal val="#ppt_x"/>
                                          </p:val>
                                        </p:tav>
                                      </p:tavLst>
                                    </p:anim>
                                    <p:anim calcmode="lin" valueType="num">
                                      <p:cBhvr additive="base">
                                        <p:cTn id="28" dur="500" fill="hold"/>
                                        <p:tgtEl>
                                          <p:spTgt spid="266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6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18" name="组合 25617"/>
          <p:cNvGrpSpPr/>
          <p:nvPr/>
        </p:nvGrpSpPr>
        <p:grpSpPr>
          <a:xfrm>
            <a:off x="6350" y="6350"/>
            <a:ext cx="9132888" cy="6845300"/>
            <a:chOff x="0" y="1"/>
            <a:chExt cx="5753" cy="4312"/>
          </a:xfrm>
        </p:grpSpPr>
        <p:sp>
          <p:nvSpPr>
            <p:cNvPr id="25620" name="任意多边形 25619"/>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25619" name="任意多边形 25618"/>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25616" name="矩形 25615"/>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25615" name="图片 25614"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25614" name="图片 25613"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25613" name="图片 25612"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25611" name="矩形 25610"/>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25610" name="文本框 25609"/>
          <p:cNvSpPr txBox="1"/>
          <p:nvPr/>
        </p:nvSpPr>
        <p:spPr>
          <a:xfrm>
            <a:off x="371475" y="731838"/>
            <a:ext cx="8550275" cy="457200"/>
          </a:xfrm>
          <a:prstGeom prst="rect">
            <a:avLst/>
          </a:prstGeom>
          <a:noFill/>
          <a:ln w="28575">
            <a:noFill/>
          </a:ln>
        </p:spPr>
        <p:txBody>
          <a:bodyPr>
            <a:spAutoFit/>
          </a:bodyPr>
          <a:p>
            <a:pPr algn="just"/>
            <a:r>
              <a:rPr lang="zh-CN" altLang="en-US" sz="2400" dirty="0">
                <a:latin typeface="Times New Roman" panose="02020603050405020304" pitchFamily="18" charset="0"/>
              </a:rPr>
              <a:t>　由真值表可作出激励函数和输出函数的卡诺图如下图所示。</a:t>
            </a:r>
            <a:endParaRPr lang="zh-CN" altLang="en-US" dirty="0">
              <a:latin typeface="Arial" panose="020B0604020202020204" pitchFamily="34" charset="0"/>
            </a:endParaRPr>
          </a:p>
        </p:txBody>
      </p:sp>
      <p:grpSp>
        <p:nvGrpSpPr>
          <p:cNvPr id="25602" name="组合 25601"/>
          <p:cNvGrpSpPr/>
          <p:nvPr/>
        </p:nvGrpSpPr>
        <p:grpSpPr>
          <a:xfrm>
            <a:off x="463550" y="1681163"/>
            <a:ext cx="8283575" cy="4781550"/>
            <a:chOff x="288" y="1056"/>
            <a:chExt cx="5218" cy="3012"/>
          </a:xfrm>
        </p:grpSpPr>
        <p:pic>
          <p:nvPicPr>
            <p:cNvPr id="25609" name="图片 25608" descr="TU5-29"/>
            <p:cNvPicPr>
              <a:picLocks noChangeAspect="1"/>
            </p:cNvPicPr>
            <p:nvPr/>
          </p:nvPicPr>
          <p:blipFill>
            <a:blip r:embed="rId4">
              <a:lum bright="-100000"/>
            </a:blip>
            <a:stretch>
              <a:fillRect/>
            </a:stretch>
          </p:blipFill>
          <p:spPr>
            <a:xfrm>
              <a:off x="288" y="1056"/>
              <a:ext cx="5218" cy="2391"/>
            </a:xfrm>
            <a:prstGeom prst="rect">
              <a:avLst/>
            </a:prstGeom>
            <a:noFill/>
            <a:ln w="9525">
              <a:noFill/>
            </a:ln>
          </p:spPr>
        </p:pic>
        <p:sp>
          <p:nvSpPr>
            <p:cNvPr id="25608" name="文本框 25607"/>
            <p:cNvSpPr txBox="1"/>
            <p:nvPr/>
          </p:nvSpPr>
          <p:spPr>
            <a:xfrm>
              <a:off x="960" y="3408"/>
              <a:ext cx="576" cy="288"/>
            </a:xfrm>
            <a:prstGeom prst="rect">
              <a:avLst/>
            </a:prstGeom>
            <a:noFill/>
            <a:ln w="28575">
              <a:noFill/>
            </a:ln>
          </p:spPr>
          <p:txBody>
            <a:bodyPr>
              <a:spAutoFit/>
            </a:bodyPr>
            <a:p>
              <a:r>
                <a:rPr lang="en-US" altLang="zh-CN" sz="2400">
                  <a:latin typeface="Times New Roman" panose="02020603050405020304" pitchFamily="18" charset="0"/>
                  <a:ea typeface="ˎ̥"/>
                </a:rPr>
                <a:t>J</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=1</a:t>
              </a:r>
              <a:endParaRPr lang="en-US" altLang="zh-CN">
                <a:latin typeface="Arial" panose="020B0604020202020204" pitchFamily="34" charset="0"/>
              </a:endParaRPr>
            </a:p>
          </p:txBody>
        </p:sp>
        <p:sp>
          <p:nvSpPr>
            <p:cNvPr id="25607" name="文本框 25606"/>
            <p:cNvSpPr txBox="1"/>
            <p:nvPr/>
          </p:nvSpPr>
          <p:spPr>
            <a:xfrm>
              <a:off x="2736" y="3408"/>
              <a:ext cx="672" cy="288"/>
            </a:xfrm>
            <a:prstGeom prst="rect">
              <a:avLst/>
            </a:prstGeom>
            <a:noFill/>
            <a:ln w="28575">
              <a:noFill/>
            </a:ln>
          </p:spPr>
          <p:txBody>
            <a:bodyPr>
              <a:spAutoFit/>
            </a:bodyPr>
            <a:p>
              <a:r>
                <a:rPr lang="en-US" altLang="zh-CN" sz="2400">
                  <a:latin typeface="Times New Roman" panose="02020603050405020304" pitchFamily="18" charset="0"/>
                  <a:ea typeface="ˎ̥"/>
                </a:rPr>
                <a:t>K</a:t>
              </a:r>
              <a:r>
                <a:rPr lang="en-US" altLang="zh-CN" sz="2400" baseline="-25000">
                  <a:latin typeface="Times New Roman" panose="02020603050405020304" pitchFamily="18" charset="0"/>
                  <a:ea typeface="ˎ̥"/>
                </a:rPr>
                <a:t>1</a:t>
              </a:r>
              <a:r>
                <a:rPr lang="en-US" altLang="zh-CN" sz="2400">
                  <a:latin typeface="Times New Roman" panose="02020603050405020304" pitchFamily="18" charset="0"/>
                  <a:ea typeface="ˎ̥"/>
                </a:rPr>
                <a:t>=1</a:t>
              </a:r>
              <a:endParaRPr lang="en-US" altLang="zh-CN">
                <a:latin typeface="Arial" panose="020B0604020202020204" pitchFamily="34" charset="0"/>
              </a:endParaRPr>
            </a:p>
          </p:txBody>
        </p:sp>
        <p:sp>
          <p:nvSpPr>
            <p:cNvPr id="25606" name="文本框 25605"/>
            <p:cNvSpPr txBox="1"/>
            <p:nvPr/>
          </p:nvSpPr>
          <p:spPr>
            <a:xfrm>
              <a:off x="4656" y="3408"/>
              <a:ext cx="233" cy="288"/>
            </a:xfrm>
            <a:prstGeom prst="rect">
              <a:avLst/>
            </a:prstGeom>
            <a:noFill/>
            <a:ln w="28575">
              <a:noFill/>
            </a:ln>
          </p:spPr>
          <p:txBody>
            <a:bodyPr wrap="none" anchor="t">
              <a:spAutoFit/>
            </a:bodyPr>
            <a:p>
              <a:r>
                <a:rPr lang="en-US" altLang="zh-CN" sz="2400">
                  <a:latin typeface="Times New Roman" panose="02020603050405020304" pitchFamily="18" charset="0"/>
                  <a:ea typeface="ˎ̥"/>
                </a:rPr>
                <a:t>Z</a:t>
              </a:r>
              <a:endParaRPr lang="en-US" altLang="zh-CN">
                <a:latin typeface="Arial" panose="020B0604020202020204" pitchFamily="34" charset="0"/>
              </a:endParaRPr>
            </a:p>
          </p:txBody>
        </p:sp>
        <p:graphicFrame>
          <p:nvGraphicFramePr>
            <p:cNvPr id="25605" name="对象 25604"/>
            <p:cNvGraphicFramePr/>
            <p:nvPr/>
          </p:nvGraphicFramePr>
          <p:xfrm>
            <a:off x="1536" y="2064"/>
            <a:ext cx="816" cy="303"/>
          </p:xfrm>
          <a:graphic>
            <a:graphicData uri="http://schemas.openxmlformats.org/presentationml/2006/ole">
              <mc:AlternateContent xmlns:mc="http://schemas.openxmlformats.org/markup-compatibility/2006">
                <mc:Choice xmlns:v="urn:schemas-microsoft-com:vml" Requires="v">
                  <p:oleObj spid="_x0000_s3083" name="" r:id="rId5" imgW="787400" imgH="292100" progId="Equation.3">
                    <p:embed/>
                  </p:oleObj>
                </mc:Choice>
                <mc:Fallback>
                  <p:oleObj name="" r:id="rId5" imgW="787400" imgH="292100" progId="Equation.3">
                    <p:embed/>
                    <p:pic>
                      <p:nvPicPr>
                        <p:cNvPr id="0" name="图片 3082"/>
                        <p:cNvPicPr/>
                        <p:nvPr/>
                      </p:nvPicPr>
                      <p:blipFill>
                        <a:blip r:embed="rId6"/>
                        <a:stretch>
                          <a:fillRect/>
                        </a:stretch>
                      </p:blipFill>
                      <p:spPr>
                        <a:xfrm>
                          <a:off x="1536" y="2064"/>
                          <a:ext cx="816" cy="303"/>
                        </a:xfrm>
                        <a:prstGeom prst="rect">
                          <a:avLst/>
                        </a:prstGeom>
                        <a:noFill/>
                        <a:ln w="38100">
                          <a:noFill/>
                          <a:miter/>
                        </a:ln>
                      </p:spPr>
                    </p:pic>
                  </p:oleObj>
                </mc:Fallback>
              </mc:AlternateContent>
            </a:graphicData>
          </a:graphic>
        </p:graphicFrame>
        <p:graphicFrame>
          <p:nvGraphicFramePr>
            <p:cNvPr id="25604" name="对象 25603"/>
            <p:cNvGraphicFramePr/>
            <p:nvPr/>
          </p:nvGraphicFramePr>
          <p:xfrm>
            <a:off x="3648" y="2064"/>
            <a:ext cx="624" cy="305"/>
          </p:xfrm>
          <a:graphic>
            <a:graphicData uri="http://schemas.openxmlformats.org/presentationml/2006/ole">
              <mc:AlternateContent xmlns:mc="http://schemas.openxmlformats.org/markup-compatibility/2006">
                <mc:Choice xmlns:v="urn:schemas-microsoft-com:vml" Requires="v">
                  <p:oleObj spid="_x0000_s3082" name="" r:id="rId7" imgW="596900" imgH="292100" progId="Equation.3">
                    <p:embed/>
                  </p:oleObj>
                </mc:Choice>
                <mc:Fallback>
                  <p:oleObj name="" r:id="rId7" imgW="596900" imgH="292100" progId="Equation.3">
                    <p:embed/>
                    <p:pic>
                      <p:nvPicPr>
                        <p:cNvPr id="0" name="图片 3081"/>
                        <p:cNvPicPr/>
                        <p:nvPr/>
                      </p:nvPicPr>
                      <p:blipFill>
                        <a:blip r:embed="rId8"/>
                        <a:stretch>
                          <a:fillRect/>
                        </a:stretch>
                      </p:blipFill>
                      <p:spPr>
                        <a:xfrm>
                          <a:off x="3648" y="2064"/>
                          <a:ext cx="624" cy="305"/>
                        </a:xfrm>
                        <a:prstGeom prst="rect">
                          <a:avLst/>
                        </a:prstGeom>
                        <a:noFill/>
                        <a:ln w="38100">
                          <a:noFill/>
                          <a:miter/>
                        </a:ln>
                      </p:spPr>
                    </p:pic>
                  </p:oleObj>
                </mc:Fallback>
              </mc:AlternateContent>
            </a:graphicData>
          </a:graphic>
        </p:graphicFrame>
        <p:graphicFrame>
          <p:nvGraphicFramePr>
            <p:cNvPr id="25603" name="对象 25602"/>
            <p:cNvGraphicFramePr/>
            <p:nvPr/>
          </p:nvGraphicFramePr>
          <p:xfrm>
            <a:off x="1680" y="3744"/>
            <a:ext cx="2592" cy="324"/>
          </p:xfrm>
          <a:graphic>
            <a:graphicData uri="http://schemas.openxmlformats.org/presentationml/2006/ole">
              <mc:AlternateContent xmlns:mc="http://schemas.openxmlformats.org/markup-compatibility/2006">
                <mc:Choice xmlns:v="urn:schemas-microsoft-com:vml" Requires="v">
                  <p:oleObj spid="_x0000_s3084" name="" r:id="rId9" imgW="2132965" imgH="266700" progId="Equation.3">
                    <p:embed/>
                  </p:oleObj>
                </mc:Choice>
                <mc:Fallback>
                  <p:oleObj name="" r:id="rId9" imgW="2132965" imgH="266700" progId="Equation.3">
                    <p:embed/>
                    <p:pic>
                      <p:nvPicPr>
                        <p:cNvPr id="0" name="图片 3083"/>
                        <p:cNvPicPr/>
                        <p:nvPr/>
                      </p:nvPicPr>
                      <p:blipFill>
                        <a:blip r:embed="rId10"/>
                        <a:stretch>
                          <a:fillRect/>
                        </a:stretch>
                      </p:blipFill>
                      <p:spPr>
                        <a:xfrm>
                          <a:off x="1680" y="3744"/>
                          <a:ext cx="2592" cy="324"/>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wipe(left)">
                                      <p:cBhvr>
                                        <p:cTn id="7" dur="500"/>
                                        <p:tgtEl>
                                          <p:spTgt spid="25610"/>
                                        </p:tgtEl>
                                      </p:cBhvr>
                                    </p:animEffect>
                                  </p:childTnLst>
                                  <p:subTnLst>
                                    <p:audio>
                                      <p:cMediaNode>
                                        <p:cTn display="0" masterRel="sameClick">
                                          <p:stCondLst>
                                            <p:cond evt="begin" delay="0">
                                              <p:tn val="5"/>
                                            </p:cond>
                                          </p:stCondLst>
                                          <p:endCondLst>
                                            <p:cond evt="onStopAudio" delay="0">
                                              <p:tgtEl>
                                                <p:sldTgt/>
                                              </p:tgtEl>
                                            </p:cond>
                                          </p:endCondLst>
                                        </p:cTn>
                                        <p:tgtEl>
                                          <p:sndTgt r:embed="rId11" name="projctor.wav"/>
                                        </p:tgtEl>
                                      </p:cMediaNode>
                                    </p:audio>
                                  </p:sub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5602"/>
                                        </p:tgtEl>
                                        <p:attrNameLst>
                                          <p:attrName>style.visibility</p:attrName>
                                        </p:attrNameLst>
                                      </p:cBhvr>
                                      <p:to>
                                        <p:strVal val="visible"/>
                                      </p:to>
                                    </p:set>
                                    <p:anim calcmode="lin" valueType="num">
                                      <p:cBhvr additive="base">
                                        <p:cTn id="11" dur="500" fill="hold"/>
                                        <p:tgtEl>
                                          <p:spTgt spid="25602"/>
                                        </p:tgtEl>
                                        <p:attrNameLst>
                                          <p:attrName>ppt_x</p:attrName>
                                        </p:attrNameLst>
                                      </p:cBhvr>
                                      <p:tavLst>
                                        <p:tav tm="0">
                                          <p:val>
                                            <p:strVal val="#ppt_x"/>
                                          </p:val>
                                        </p:tav>
                                        <p:tav tm="100000">
                                          <p:val>
                                            <p:strVal val="#ppt_x"/>
                                          </p:val>
                                        </p:tav>
                                      </p:tavLst>
                                    </p:anim>
                                    <p:anim calcmode="lin" valueType="num">
                                      <p:cBhvr additive="base">
                                        <p:cTn id="12" dur="500" fill="hold"/>
                                        <p:tgtEl>
                                          <p:spTgt spid="2560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1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90" name="组合 24589"/>
          <p:cNvGrpSpPr/>
          <p:nvPr/>
        </p:nvGrpSpPr>
        <p:grpSpPr>
          <a:xfrm>
            <a:off x="6350" y="6350"/>
            <a:ext cx="9132888" cy="6845300"/>
            <a:chOff x="0" y="1"/>
            <a:chExt cx="5753" cy="4312"/>
          </a:xfrm>
        </p:grpSpPr>
        <p:sp>
          <p:nvSpPr>
            <p:cNvPr id="24592" name="任意多边形 24591"/>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24591" name="任意多边形 24590"/>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24588" name="矩形 24587"/>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24587" name="图片 24586"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24586" name="图片 24585"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24585" name="图片 24584"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24583" name="矩形 24582"/>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24582" name="文本框 24581"/>
          <p:cNvSpPr txBox="1"/>
          <p:nvPr/>
        </p:nvSpPr>
        <p:spPr>
          <a:xfrm>
            <a:off x="463550" y="690563"/>
            <a:ext cx="8474075" cy="457200"/>
          </a:xfrm>
          <a:prstGeom prst="rect">
            <a:avLst/>
          </a:prstGeom>
          <a:noFill/>
          <a:ln w="28575">
            <a:noFill/>
          </a:ln>
        </p:spPr>
        <p:txBody>
          <a:bodyPr>
            <a:spAutoFit/>
          </a:bodyPr>
          <a:p>
            <a:r>
              <a:rPr lang="zh-CN" altLang="en-US" sz="2400" dirty="0">
                <a:latin typeface="Times New Roman" panose="02020603050405020304" pitchFamily="18" charset="0"/>
              </a:rPr>
              <a:t>　　经化简后得到激励函数和输出函数的最简表达式如下：</a:t>
            </a:r>
            <a:endParaRPr lang="zh-CN" altLang="en-US" dirty="0">
              <a:latin typeface="Arial" panose="020B0604020202020204" pitchFamily="34" charset="0"/>
            </a:endParaRPr>
          </a:p>
        </p:txBody>
      </p:sp>
      <p:graphicFrame>
        <p:nvGraphicFramePr>
          <p:cNvPr id="24581" name="对象 24580"/>
          <p:cNvGraphicFramePr/>
          <p:nvPr/>
        </p:nvGraphicFramePr>
        <p:xfrm>
          <a:off x="2139950" y="1147763"/>
          <a:ext cx="4648200" cy="993775"/>
        </p:xfrm>
        <a:graphic>
          <a:graphicData uri="http://schemas.openxmlformats.org/presentationml/2006/ole">
            <mc:AlternateContent xmlns:mc="http://schemas.openxmlformats.org/markup-compatibility/2006">
              <mc:Choice xmlns:v="urn:schemas-microsoft-com:vml" Requires="v">
                <p:oleObj spid="_x0000_s3085" name="" r:id="rId4" imgW="2260600" imgH="482600" progId="Equation.3">
                  <p:embed/>
                </p:oleObj>
              </mc:Choice>
              <mc:Fallback>
                <p:oleObj name="" r:id="rId4" imgW="2260600" imgH="482600" progId="Equation.3">
                  <p:embed/>
                  <p:pic>
                    <p:nvPicPr>
                      <p:cNvPr id="0" name="图片 3084"/>
                      <p:cNvPicPr/>
                      <p:nvPr/>
                    </p:nvPicPr>
                    <p:blipFill>
                      <a:blip r:embed="rId5"/>
                      <a:stretch>
                        <a:fillRect/>
                      </a:stretch>
                    </p:blipFill>
                    <p:spPr>
                      <a:xfrm>
                        <a:off x="2139950" y="1147763"/>
                        <a:ext cx="4648200" cy="993775"/>
                      </a:xfrm>
                      <a:prstGeom prst="rect">
                        <a:avLst/>
                      </a:prstGeom>
                      <a:noFill/>
                      <a:ln w="38100">
                        <a:noFill/>
                        <a:miter/>
                      </a:ln>
                    </p:spPr>
                  </p:pic>
                </p:oleObj>
              </mc:Fallback>
            </mc:AlternateContent>
          </a:graphicData>
        </a:graphic>
      </p:graphicFrame>
      <p:sp>
        <p:nvSpPr>
          <p:cNvPr id="24580" name="文本框 24579"/>
          <p:cNvSpPr txBox="1"/>
          <p:nvPr/>
        </p:nvSpPr>
        <p:spPr>
          <a:xfrm>
            <a:off x="1149350" y="2270125"/>
            <a:ext cx="4724400" cy="457200"/>
          </a:xfrm>
          <a:prstGeom prst="rect">
            <a:avLst/>
          </a:prstGeom>
          <a:noFill/>
          <a:ln w="28575">
            <a:noFill/>
          </a:ln>
        </p:spPr>
        <p:txBody>
          <a:bodyPr>
            <a:spAutoFit/>
          </a:bodyPr>
          <a:p>
            <a:r>
              <a:rPr lang="zh-CN" altLang="en-US" sz="2400" dirty="0">
                <a:latin typeface="Times New Roman" panose="02020603050405020304" pitchFamily="18" charset="0"/>
              </a:rPr>
              <a:t>相应逻辑电路图如下图所示。</a:t>
            </a:r>
            <a:endParaRPr lang="zh-CN" altLang="en-US" dirty="0">
              <a:latin typeface="Arial" panose="020B0604020202020204" pitchFamily="34" charset="0"/>
            </a:endParaRPr>
          </a:p>
        </p:txBody>
      </p:sp>
      <p:pic>
        <p:nvPicPr>
          <p:cNvPr id="24579" name="图片 24578" descr="TU5-30"/>
          <p:cNvPicPr>
            <a:picLocks noChangeAspect="1"/>
          </p:cNvPicPr>
          <p:nvPr/>
        </p:nvPicPr>
        <p:blipFill>
          <a:blip r:embed="rId6"/>
          <a:stretch>
            <a:fillRect/>
          </a:stretch>
        </p:blipFill>
        <p:spPr>
          <a:xfrm>
            <a:off x="1606550" y="2824163"/>
            <a:ext cx="4038600" cy="3614737"/>
          </a:xfrm>
          <a:prstGeom prst="rect">
            <a:avLst/>
          </a:prstGeom>
          <a:noFill/>
          <a:ln w="9525">
            <a:noFill/>
          </a:ln>
        </p:spPr>
      </p:pic>
      <p:sp>
        <p:nvSpPr>
          <p:cNvPr id="24578" name="文本框 24577"/>
          <p:cNvSpPr txBox="1"/>
          <p:nvPr/>
        </p:nvSpPr>
        <p:spPr>
          <a:xfrm>
            <a:off x="6483350" y="3814763"/>
            <a:ext cx="2362200" cy="1735137"/>
          </a:xfrm>
          <a:prstGeom prst="rect">
            <a:avLst/>
          </a:prstGeom>
          <a:noFill/>
          <a:ln w="28575">
            <a:noFill/>
          </a:ln>
        </p:spPr>
        <p:txBody>
          <a:bodyPr>
            <a:spAutoFit/>
          </a:bodyPr>
          <a:p>
            <a:pPr algn="just">
              <a:spcBef>
                <a:spcPct val="50000"/>
              </a:spcBef>
            </a:pPr>
            <a:r>
              <a:rPr lang="en-US" altLang="zh-CN" sz="2400" dirty="0">
                <a:latin typeface="Times New Roman" panose="02020603050405020304" pitchFamily="18" charset="0"/>
                <a:ea typeface="ˎ̥"/>
              </a:rPr>
              <a:t> </a:t>
            </a:r>
            <a:r>
              <a:rPr lang="zh-CN" altLang="en-US" sz="2400" b="1" dirty="0">
                <a:solidFill>
                  <a:srgbClr val="CC3300"/>
                </a:solidFill>
                <a:latin typeface="Times New Roman" panose="02020603050405020304" pitchFamily="18" charset="0"/>
              </a:rPr>
              <a:t>问：</a:t>
            </a:r>
            <a:r>
              <a:rPr lang="zh-CN" altLang="en-US" sz="2400" dirty="0">
                <a:solidFill>
                  <a:srgbClr val="CC3300"/>
                </a:solidFill>
                <a:latin typeface="Times New Roman" panose="02020603050405020304" pitchFamily="18" charset="0"/>
                <a:ea typeface="ˎ̥"/>
              </a:rPr>
              <a:t>      </a:t>
            </a:r>
            <a:endParaRPr lang="zh-CN" altLang="en-US" sz="2400" dirty="0">
              <a:latin typeface="Times New Roman" panose="02020603050405020304" pitchFamily="18" charset="0"/>
              <a:ea typeface="ˎ̥"/>
            </a:endParaRPr>
          </a:p>
          <a:p>
            <a:pPr algn="just">
              <a:spcBef>
                <a:spcPct val="50000"/>
              </a:spcBef>
            </a:pPr>
            <a:r>
              <a:rPr lang="zh-CN" altLang="en-US" sz="2400" dirty="0">
                <a:solidFill>
                  <a:srgbClr val="CC3300"/>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若选</a:t>
            </a:r>
            <a:r>
              <a:rPr lang="en-US" altLang="zh-CN" sz="2400" b="1">
                <a:solidFill>
                  <a:srgbClr val="CC3300"/>
                </a:solidFill>
                <a:latin typeface="Times New Roman" panose="02020603050405020304" pitchFamily="18" charset="0"/>
                <a:ea typeface="ˎ̥"/>
              </a:rPr>
              <a:t>D</a:t>
            </a:r>
            <a:r>
              <a:rPr lang="zh-CN" altLang="en-US" sz="2400" b="1" dirty="0">
                <a:solidFill>
                  <a:srgbClr val="CC3300"/>
                </a:solidFill>
                <a:latin typeface="Times New Roman" panose="02020603050405020304" pitchFamily="18" charset="0"/>
              </a:rPr>
              <a:t>触发器作为存储元件呢？</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slide(fromBottom)">
                                      <p:cBhvr>
                                        <p:cTn id="7" dur="500"/>
                                        <p:tgtEl>
                                          <p:spTgt spid="24582"/>
                                        </p:tgtEl>
                                      </p:cBhvr>
                                    </p:animEffect>
                                  </p:childTnLst>
                                  <p:subTnLst>
                                    <p:audio>
                                      <p:cMediaNode>
                                        <p:cTn display="0" masterRel="sameClick">
                                          <p:stCondLst>
                                            <p:cond evt="begin" delay="0">
                                              <p:tn val="5"/>
                                            </p:cond>
                                          </p:stCondLst>
                                          <p:endCondLst>
                                            <p:cond evt="onStopAudio" delay="0">
                                              <p:tgtEl>
                                                <p:sldTgt/>
                                              </p:tgtEl>
                                            </p:cond>
                                          </p:endCondLst>
                                        </p:cTn>
                                        <p:tgtEl>
                                          <p:sndTgt r:embed="rId7"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wipe(up)">
                                      <p:cBhvr>
                                        <p:cTn id="12" dur="500"/>
                                        <p:tgtEl>
                                          <p:spTgt spid="2458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4580"/>
                                        </p:tgtEl>
                                        <p:attrNameLst>
                                          <p:attrName>style.visibility</p:attrName>
                                        </p:attrNameLst>
                                      </p:cBhvr>
                                      <p:to>
                                        <p:strVal val="visible"/>
                                      </p:to>
                                    </p:set>
                                    <p:animEffect transition="in" filter="slide(fromBottom)">
                                      <p:cBhvr>
                                        <p:cTn id="17" dur="500"/>
                                        <p:tgtEl>
                                          <p:spTgt spid="24580"/>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24579"/>
                                        </p:tgtEl>
                                        <p:attrNameLst>
                                          <p:attrName>style.visibility</p:attrName>
                                        </p:attrNameLst>
                                      </p:cBhvr>
                                      <p:to>
                                        <p:strVal val="visible"/>
                                      </p:to>
                                    </p:set>
                                    <p:animEffect transition="in" filter="dissolve">
                                      <p:cBhvr>
                                        <p:cTn id="21" dur="500"/>
                                        <p:tgtEl>
                                          <p:spTgt spid="24579"/>
                                        </p:tgtEl>
                                      </p:cBhvr>
                                    </p:animEffect>
                                  </p:childTnLst>
                                  <p:subTnLst>
                                    <p:audio>
                                      <p:cMediaNode>
                                        <p:cTn display="0" masterRel="sameClick">
                                          <p:stCondLst>
                                            <p:cond evt="begin" delay="0">
                                              <p:tn val="19"/>
                                            </p:cond>
                                          </p:stCondLst>
                                          <p:endCondLst>
                                            <p:cond evt="onStopAudio" delay="0">
                                              <p:tgtEl>
                                                <p:sldTgt/>
                                              </p:tgtEl>
                                            </p:cond>
                                          </p:endCondLst>
                                        </p:cTn>
                                        <p:tgtEl>
                                          <p:sndTgt r:embed="rId8" name="chimes.wav"/>
                                        </p:tgtEl>
                                      </p:cMediaNode>
                                    </p:audio>
                                  </p:sub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4578"/>
                                        </p:tgtEl>
                                        <p:attrNameLst>
                                          <p:attrName>style.visibility</p:attrName>
                                        </p:attrNameLst>
                                      </p:cBhvr>
                                      <p:to>
                                        <p:strVal val="visible"/>
                                      </p:to>
                                    </p:set>
                                    <p:anim calcmode="lin" valueType="num">
                                      <p:cBhvr additive="base">
                                        <p:cTn id="26" dur="500" fill="hold"/>
                                        <p:tgtEl>
                                          <p:spTgt spid="24578"/>
                                        </p:tgtEl>
                                        <p:attrNameLst>
                                          <p:attrName>ppt_x</p:attrName>
                                        </p:attrNameLst>
                                      </p:cBhvr>
                                      <p:tavLst>
                                        <p:tav tm="0">
                                          <p:val>
                                            <p:strVal val="#ppt_x"/>
                                          </p:val>
                                        </p:tav>
                                        <p:tav tm="100000">
                                          <p:val>
                                            <p:strVal val="#ppt_x"/>
                                          </p:val>
                                        </p:tav>
                                      </p:tavLst>
                                    </p:anim>
                                    <p:anim calcmode="lin" valueType="num">
                                      <p:cBhvr additive="base">
                                        <p:cTn id="27"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80" grpId="0"/>
      <p:bldP spid="2457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602" name="组合 23601"/>
          <p:cNvGrpSpPr/>
          <p:nvPr/>
        </p:nvGrpSpPr>
        <p:grpSpPr>
          <a:xfrm>
            <a:off x="6350" y="6350"/>
            <a:ext cx="9132888" cy="6845300"/>
            <a:chOff x="0" y="1"/>
            <a:chExt cx="5753" cy="4312"/>
          </a:xfrm>
        </p:grpSpPr>
        <p:sp>
          <p:nvSpPr>
            <p:cNvPr id="23604" name="任意多边形 23603"/>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23603" name="任意多边形 23602"/>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23600" name="矩形 23599"/>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23599" name="图片 23598"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23598" name="图片 23597"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23597" name="图片 23596"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23595" name="矩形 23594"/>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23594" name="文本框 23593"/>
          <p:cNvSpPr txBox="1"/>
          <p:nvPr/>
        </p:nvSpPr>
        <p:spPr>
          <a:xfrm>
            <a:off x="4806950" y="690563"/>
            <a:ext cx="3886200" cy="2282825"/>
          </a:xfrm>
          <a:prstGeom prst="rect">
            <a:avLst/>
          </a:prstGeom>
          <a:noFill/>
          <a:ln w="28575">
            <a:noFill/>
          </a:ln>
        </p:spPr>
        <p:txBody>
          <a:bodyPr>
            <a:spAutoFit/>
          </a:bodyPr>
          <a:p>
            <a:pPr algn="just"/>
            <a:r>
              <a:rPr lang="zh-CN" altLang="en-US" sz="2400" dirty="0">
                <a:latin typeface="Times New Roman" panose="02020603050405020304" pitchFamily="18" charset="0"/>
              </a:rPr>
              <a:t>　　若选用</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触发器作为存储元件实现给定二进制状态表的逻辑功能，则根据</a:t>
            </a:r>
            <a:r>
              <a:rPr lang="en-US" altLang="zh-CN" sz="2400">
                <a:latin typeface="Times New Roman" panose="02020603050405020304" pitchFamily="18" charset="0"/>
                <a:ea typeface="ˎ̥"/>
              </a:rPr>
              <a:t>D</a:t>
            </a:r>
            <a:r>
              <a:rPr lang="zh-CN" altLang="en-US" sz="2400" dirty="0">
                <a:latin typeface="Times New Roman" panose="02020603050405020304" pitchFamily="18" charset="0"/>
              </a:rPr>
              <a:t>触发器的激励表和给定二进制状态表，可直接作出激励函数卡诺图如下图所示。</a:t>
            </a:r>
            <a:endParaRPr lang="zh-CN" altLang="en-US" dirty="0">
              <a:latin typeface="Arial" panose="020B0604020202020204" pitchFamily="34" charset="0"/>
            </a:endParaRPr>
          </a:p>
        </p:txBody>
      </p:sp>
      <p:pic>
        <p:nvPicPr>
          <p:cNvPr id="23593" name="图片 23592" descr="TU5-31"/>
          <p:cNvPicPr>
            <a:picLocks noChangeAspect="1"/>
          </p:cNvPicPr>
          <p:nvPr/>
        </p:nvPicPr>
        <p:blipFill>
          <a:blip r:embed="rId4"/>
          <a:stretch>
            <a:fillRect/>
          </a:stretch>
        </p:blipFill>
        <p:spPr>
          <a:xfrm>
            <a:off x="3892550" y="4500563"/>
            <a:ext cx="4953000" cy="1841500"/>
          </a:xfrm>
          <a:prstGeom prst="rect">
            <a:avLst/>
          </a:prstGeom>
          <a:noFill/>
          <a:ln w="9525">
            <a:noFill/>
          </a:ln>
        </p:spPr>
      </p:pic>
      <p:sp>
        <p:nvSpPr>
          <p:cNvPr id="23592" name="文本框 23591"/>
          <p:cNvSpPr txBox="1"/>
          <p:nvPr/>
        </p:nvSpPr>
        <p:spPr>
          <a:xfrm>
            <a:off x="311150" y="4195763"/>
            <a:ext cx="3733800" cy="822325"/>
          </a:xfrm>
          <a:prstGeom prst="rect">
            <a:avLst/>
          </a:prstGeom>
          <a:noFill/>
          <a:ln w="28575">
            <a:noFill/>
          </a:ln>
        </p:spPr>
        <p:txBody>
          <a:bodyPr>
            <a:spAutoFit/>
          </a:bodyPr>
          <a:p>
            <a:pPr algn="just"/>
            <a:r>
              <a:rPr lang="zh-CN" altLang="en-US" sz="2400" dirty="0">
                <a:latin typeface="Times New Roman" panose="02020603050405020304" pitchFamily="18" charset="0"/>
              </a:rPr>
              <a:t>　　经化简后，得到激励函数的最简表达式为</a:t>
            </a:r>
            <a:r>
              <a:rPr lang="en-US" altLang="zh-CN" sz="2400">
                <a:latin typeface="Times New Roman" panose="02020603050405020304" pitchFamily="18" charset="0"/>
                <a:ea typeface="ˎ̥"/>
              </a:rPr>
              <a:t>:</a:t>
            </a:r>
            <a:endParaRPr lang="en-US" altLang="zh-CN">
              <a:latin typeface="Arial" panose="020B0604020202020204" pitchFamily="34" charset="0"/>
            </a:endParaRPr>
          </a:p>
        </p:txBody>
      </p:sp>
      <p:graphicFrame>
        <p:nvGraphicFramePr>
          <p:cNvPr id="23591" name="对象 23590"/>
          <p:cNvGraphicFramePr/>
          <p:nvPr/>
        </p:nvGraphicFramePr>
        <p:xfrm>
          <a:off x="844550" y="5110163"/>
          <a:ext cx="2819400" cy="1366837"/>
        </p:xfrm>
        <a:graphic>
          <a:graphicData uri="http://schemas.openxmlformats.org/presentationml/2006/ole">
            <mc:AlternateContent xmlns:mc="http://schemas.openxmlformats.org/markup-compatibility/2006">
              <mc:Choice xmlns:v="urn:schemas-microsoft-com:vml" Requires="v">
                <p:oleObj spid="_x0000_s3087" name="" r:id="rId5" imgW="1511300" imgH="749300" progId="Equation.3">
                  <p:embed/>
                </p:oleObj>
              </mc:Choice>
              <mc:Fallback>
                <p:oleObj name="" r:id="rId5" imgW="1511300" imgH="749300" progId="Equation.3">
                  <p:embed/>
                  <p:pic>
                    <p:nvPicPr>
                      <p:cNvPr id="0" name="图片 3086"/>
                      <p:cNvPicPr/>
                      <p:nvPr/>
                    </p:nvPicPr>
                    <p:blipFill>
                      <a:blip r:embed="rId6">
                        <a:lum bright="-100000"/>
                      </a:blip>
                      <a:stretch>
                        <a:fillRect/>
                      </a:stretch>
                    </p:blipFill>
                    <p:spPr>
                      <a:xfrm>
                        <a:off x="844550" y="5110163"/>
                        <a:ext cx="2819400" cy="1366837"/>
                      </a:xfrm>
                      <a:prstGeom prst="rect">
                        <a:avLst/>
                      </a:prstGeom>
                      <a:noFill/>
                      <a:ln w="38100">
                        <a:noFill/>
                        <a:miter/>
                      </a:ln>
                    </p:spPr>
                  </p:pic>
                </p:oleObj>
              </mc:Fallback>
            </mc:AlternateContent>
          </a:graphicData>
        </a:graphic>
      </p:graphicFrame>
      <p:graphicFrame>
        <p:nvGraphicFramePr>
          <p:cNvPr id="23563" name="表格 23562"/>
          <p:cNvGraphicFramePr/>
          <p:nvPr/>
        </p:nvGraphicFramePr>
        <p:xfrm>
          <a:off x="463550" y="690563"/>
          <a:ext cx="3962400" cy="3043237"/>
        </p:xfrm>
        <a:graphic>
          <a:graphicData uri="http://schemas.openxmlformats.org/drawingml/2006/table">
            <a:tbl>
              <a:tblPr/>
              <a:tblGrid>
                <a:gridCol w="931863"/>
                <a:gridCol w="1474787"/>
                <a:gridCol w="1555750"/>
              </a:tblGrid>
              <a:tr h="455613">
                <a:tc row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latin typeface="Times New Roman" panose="02020603050405020304" pitchFamily="18" charset="0"/>
                        </a:rPr>
                        <a:t>现态 </a:t>
                      </a:r>
                      <a:endParaRPr lang="zh-CN" altLang="en-US" sz="1500" dirty="0"/>
                    </a:p>
                    <a:p>
                      <a:pPr marL="0" lvl="0" indent="0">
                        <a:buClr>
                          <a:schemeClr val="accent2"/>
                        </a:buClr>
                        <a:buSzPct val="80000"/>
                        <a:buFont typeface="Wingdings" panose="05000000000000000000" pitchFamily="2" charset="2"/>
                        <a:buNone/>
                      </a:pP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latin typeface="Times New Roman" panose="02020603050405020304" pitchFamily="18" charset="0"/>
                        </a:rPr>
                        <a:t>次态</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en-US" altLang="zh-CN" sz="2400" baseline="30000">
                          <a:latin typeface="Times New Roman" panose="02020603050405020304" pitchFamily="18" charset="0"/>
                          <a:ea typeface="ˎ̥"/>
                        </a:rPr>
                        <a:t>(n+1)</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r>
                        <a:rPr lang="en-US" altLang="zh-CN" sz="2400" baseline="30000">
                          <a:latin typeface="Times New Roman" panose="02020603050405020304" pitchFamily="18" charset="0"/>
                          <a:ea typeface="ˎ̥"/>
                        </a:rPr>
                        <a:t>(n+1)</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输出</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1752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01/0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00/1</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10/1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10</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01/0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23556" name="组合 23555"/>
          <p:cNvGrpSpPr/>
          <p:nvPr/>
        </p:nvGrpSpPr>
        <p:grpSpPr>
          <a:xfrm>
            <a:off x="7245350" y="3052763"/>
            <a:ext cx="1447800" cy="1447800"/>
            <a:chOff x="3648" y="3408"/>
            <a:chExt cx="912" cy="912"/>
          </a:xfrm>
        </p:grpSpPr>
        <p:sp>
          <p:nvSpPr>
            <p:cNvPr id="23562" name="直接连接符 23561"/>
            <p:cNvSpPr/>
            <p:nvPr/>
          </p:nvSpPr>
          <p:spPr>
            <a:xfrm>
              <a:off x="3648" y="3684"/>
              <a:ext cx="912" cy="0"/>
            </a:xfrm>
            <a:prstGeom prst="line">
              <a:avLst/>
            </a:prstGeom>
            <a:ln w="28575" cap="flat" cmpd="sng">
              <a:solidFill>
                <a:schemeClr val="tx1"/>
              </a:solidFill>
              <a:prstDash val="solid"/>
              <a:headEnd type="none" w="med" len="med"/>
              <a:tailEnd type="none" w="sm" len="lg"/>
            </a:ln>
          </p:spPr>
        </p:sp>
        <p:sp>
          <p:nvSpPr>
            <p:cNvPr id="23561" name="直接连接符 23560"/>
            <p:cNvSpPr/>
            <p:nvPr/>
          </p:nvSpPr>
          <p:spPr>
            <a:xfrm>
              <a:off x="4128" y="3408"/>
              <a:ext cx="0" cy="912"/>
            </a:xfrm>
            <a:prstGeom prst="line">
              <a:avLst/>
            </a:prstGeom>
            <a:ln w="28575" cap="flat" cmpd="sng">
              <a:solidFill>
                <a:schemeClr val="tx1"/>
              </a:solidFill>
              <a:prstDash val="solid"/>
              <a:headEnd type="none" w="med" len="med"/>
              <a:tailEnd type="none" w="sm" len="lg"/>
            </a:ln>
          </p:spPr>
        </p:sp>
        <p:sp>
          <p:nvSpPr>
            <p:cNvPr id="23560" name="文本框 23559"/>
            <p:cNvSpPr txBox="1"/>
            <p:nvPr/>
          </p:nvSpPr>
          <p:spPr>
            <a:xfrm>
              <a:off x="3648" y="3408"/>
              <a:ext cx="576" cy="250"/>
            </a:xfrm>
            <a:prstGeom prst="rect">
              <a:avLst/>
            </a:prstGeom>
            <a:noFill/>
            <a:ln w="28575">
              <a:noFill/>
            </a:ln>
          </p:spPr>
          <p:txBody>
            <a:bodyPr>
              <a:spAutoFit/>
            </a:bodyPr>
            <a:p>
              <a:pPr>
                <a:spcBef>
                  <a:spcPct val="50000"/>
                </a:spcBef>
              </a:pPr>
              <a:r>
                <a:rPr lang="en-US" altLang="zh-CN" sz="2000">
                  <a:latin typeface="Times New Roman" panose="02020603050405020304" pitchFamily="18" charset="0"/>
                  <a:ea typeface="ˎ̥"/>
                </a:rPr>
                <a:t>Q</a:t>
              </a:r>
              <a:r>
                <a:rPr lang="en-US" altLang="zh-CN" sz="2000" baseline="30000">
                  <a:latin typeface="Times New Roman" panose="02020603050405020304" pitchFamily="18" charset="0"/>
                  <a:ea typeface="ˎ̥"/>
                </a:rPr>
                <a:t>(n+1)</a:t>
              </a:r>
              <a:endParaRPr lang="en-US" altLang="zh-CN">
                <a:latin typeface="Arial" panose="020B0604020202020204" pitchFamily="34" charset="0"/>
              </a:endParaRPr>
            </a:p>
          </p:txBody>
        </p:sp>
        <p:sp>
          <p:nvSpPr>
            <p:cNvPr id="23559" name="文本框 23558"/>
            <p:cNvSpPr txBox="1"/>
            <p:nvPr/>
          </p:nvSpPr>
          <p:spPr>
            <a:xfrm>
              <a:off x="4224" y="3408"/>
              <a:ext cx="336" cy="250"/>
            </a:xfrm>
            <a:prstGeom prst="rect">
              <a:avLst/>
            </a:prstGeom>
            <a:noFill/>
            <a:ln w="28575">
              <a:noFill/>
            </a:ln>
          </p:spPr>
          <p:txBody>
            <a:bodyPr>
              <a:spAutoFit/>
            </a:bodyPr>
            <a:p>
              <a:pPr>
                <a:spcBef>
                  <a:spcPct val="50000"/>
                </a:spcBef>
              </a:pPr>
              <a:r>
                <a:rPr lang="en-US" altLang="zh-CN" sz="2000">
                  <a:latin typeface="Times New Roman" panose="02020603050405020304" pitchFamily="18" charset="0"/>
                  <a:ea typeface="ˎ̥"/>
                </a:rPr>
                <a:t>D</a:t>
              </a:r>
              <a:endParaRPr lang="en-US" altLang="zh-CN">
                <a:latin typeface="Arial" panose="020B0604020202020204" pitchFamily="34" charset="0"/>
              </a:endParaRPr>
            </a:p>
          </p:txBody>
        </p:sp>
        <p:sp>
          <p:nvSpPr>
            <p:cNvPr id="23558" name="文本框 23557"/>
            <p:cNvSpPr txBox="1"/>
            <p:nvPr/>
          </p:nvSpPr>
          <p:spPr>
            <a:xfrm>
              <a:off x="3744" y="3687"/>
              <a:ext cx="288" cy="538"/>
            </a:xfrm>
            <a:prstGeom prst="rect">
              <a:avLst/>
            </a:prstGeom>
            <a:noFill/>
            <a:ln w="28575">
              <a:noFill/>
            </a:ln>
          </p:spPr>
          <p:txBody>
            <a:bodyPr>
              <a:spAutoFit/>
            </a:bodyPr>
            <a:p>
              <a:pPr>
                <a:spcBef>
                  <a:spcPct val="50000"/>
                </a:spcBef>
              </a:pPr>
              <a:r>
                <a:rPr lang="en-US" altLang="zh-CN" sz="2000">
                  <a:latin typeface="Times New Roman" panose="02020603050405020304" pitchFamily="18" charset="0"/>
                  <a:ea typeface="ˎ̥"/>
                </a:rPr>
                <a:t>0 </a:t>
              </a:r>
              <a:endParaRPr lang="en-US" altLang="zh-CN" sz="2400">
                <a:latin typeface="Times New Roman" panose="02020603050405020304" pitchFamily="18" charset="0"/>
                <a:ea typeface="ˎ̥"/>
              </a:endParaRPr>
            </a:p>
            <a:p>
              <a:pPr>
                <a:spcBef>
                  <a:spcPct val="50000"/>
                </a:spcBef>
              </a:pPr>
              <a:r>
                <a:rPr lang="en-US" altLang="zh-CN" sz="2000">
                  <a:latin typeface="Times New Roman" panose="02020603050405020304" pitchFamily="18" charset="0"/>
                  <a:ea typeface="ˎ̥"/>
                </a:rPr>
                <a:t>1</a:t>
              </a:r>
              <a:endParaRPr lang="en-US" altLang="zh-CN">
                <a:latin typeface="Arial" panose="020B0604020202020204" pitchFamily="34" charset="0"/>
              </a:endParaRPr>
            </a:p>
          </p:txBody>
        </p:sp>
        <p:sp>
          <p:nvSpPr>
            <p:cNvPr id="23557" name="文本框 23556"/>
            <p:cNvSpPr txBox="1"/>
            <p:nvPr/>
          </p:nvSpPr>
          <p:spPr>
            <a:xfrm>
              <a:off x="4248" y="3696"/>
              <a:ext cx="288" cy="538"/>
            </a:xfrm>
            <a:prstGeom prst="rect">
              <a:avLst/>
            </a:prstGeom>
            <a:noFill/>
            <a:ln w="28575">
              <a:noFill/>
            </a:ln>
          </p:spPr>
          <p:txBody>
            <a:bodyPr>
              <a:spAutoFit/>
            </a:bodyPr>
            <a:p>
              <a:pPr>
                <a:spcBef>
                  <a:spcPct val="50000"/>
                </a:spcBef>
              </a:pPr>
              <a:r>
                <a:rPr lang="en-US" altLang="zh-CN" sz="2000">
                  <a:latin typeface="Times New Roman" panose="02020603050405020304" pitchFamily="18" charset="0"/>
                  <a:ea typeface="ˎ̥"/>
                </a:rPr>
                <a:t>0 </a:t>
              </a:r>
              <a:endParaRPr lang="en-US" altLang="zh-CN" sz="2400">
                <a:latin typeface="Times New Roman" panose="02020603050405020304" pitchFamily="18" charset="0"/>
                <a:ea typeface="ˎ̥"/>
              </a:endParaRPr>
            </a:p>
            <a:p>
              <a:pPr>
                <a:spcBef>
                  <a:spcPct val="50000"/>
                </a:spcBef>
              </a:pPr>
              <a:r>
                <a:rPr lang="en-US" altLang="zh-CN" sz="2000">
                  <a:latin typeface="Times New Roman" panose="02020603050405020304" pitchFamily="18" charset="0"/>
                  <a:ea typeface="ˎ̥"/>
                </a:rPr>
                <a:t>1</a:t>
              </a:r>
              <a:endParaRPr lang="en-US" altLang="zh-CN">
                <a:latin typeface="Arial" panose="020B0604020202020204" pitchFamily="34" charset="0"/>
              </a:endParaRPr>
            </a:p>
          </p:txBody>
        </p:sp>
      </p:grpSp>
      <p:sp>
        <p:nvSpPr>
          <p:cNvPr id="23555" name="任意多边形 23554"/>
          <p:cNvSpPr/>
          <p:nvPr/>
        </p:nvSpPr>
        <p:spPr>
          <a:xfrm rot="-18393149">
            <a:off x="4349750" y="3814763"/>
            <a:ext cx="914400" cy="457200"/>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99FF"/>
          </a:solidFill>
          <a:ln w="28575" cap="flat" cmpd="sng">
            <a:solidFill>
              <a:schemeClr val="tx1"/>
            </a:solidFill>
            <a:prstDash val="solid"/>
            <a:miter/>
            <a:headEnd type="none" w="med" len="med"/>
            <a:tailEnd type="none" w="sm" len="lg"/>
          </a:ln>
        </p:spPr>
        <p:txBody>
          <a:bodyPr/>
          <a:p>
            <a:endParaRPr lang="zh-CN" altLang="en-US"/>
          </a:p>
        </p:txBody>
      </p:sp>
      <p:sp>
        <p:nvSpPr>
          <p:cNvPr id="23554" name="任意多边形 23553"/>
          <p:cNvSpPr/>
          <p:nvPr/>
        </p:nvSpPr>
        <p:spPr>
          <a:xfrm rot="-35652568">
            <a:off x="6330950" y="3738563"/>
            <a:ext cx="914400" cy="457200"/>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99FF"/>
          </a:solidFill>
          <a:ln w="28575" cap="flat" cmpd="sng">
            <a:solidFill>
              <a:schemeClr val="tx1"/>
            </a:solidFill>
            <a:prstDash val="solid"/>
            <a:miter/>
            <a:headEnd type="none" w="med" len="med"/>
            <a:tailEnd type="none" w="sm"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63"/>
                                        </p:tgtEl>
                                        <p:attrNameLst>
                                          <p:attrName>style.visibility</p:attrName>
                                        </p:attrNameLst>
                                      </p:cBhvr>
                                      <p:to>
                                        <p:strVal val="visible"/>
                                      </p:to>
                                    </p:set>
                                    <p:animEffect transition="in" filter="blinds(horizontal)">
                                      <p:cBhvr>
                                        <p:cTn id="7" dur="500"/>
                                        <p:tgtEl>
                                          <p:spTgt spid="23563"/>
                                        </p:tgtEl>
                                      </p:cBhvr>
                                    </p:animEffect>
                                  </p:childTnLst>
                                  <p:subTnLst>
                                    <p:audio>
                                      <p:cMediaNode>
                                        <p:cTn display="0" masterRel="sameClick">
                                          <p:stCondLst>
                                            <p:cond evt="begin" delay="0">
                                              <p:tn val="5"/>
                                            </p:cond>
                                          </p:stCondLst>
                                          <p:endCondLst>
                                            <p:cond evt="onStopAudio" delay="0">
                                              <p:tgtEl>
                                                <p:sldTgt/>
                                              </p:tgtEl>
                                            </p:cond>
                                          </p:endCondLst>
                                        </p:cTn>
                                        <p:tgtEl>
                                          <p:sndTgt r:embed="rId7"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94"/>
                                        </p:tgtEl>
                                        <p:attrNameLst>
                                          <p:attrName>style.visibility</p:attrName>
                                        </p:attrNameLst>
                                      </p:cBhvr>
                                      <p:to>
                                        <p:strVal val="visible"/>
                                      </p:to>
                                    </p:set>
                                    <p:animEffect transition="in" filter="blinds(horizontal)">
                                      <p:cBhvr>
                                        <p:cTn id="12" dur="500"/>
                                        <p:tgtEl>
                                          <p:spTgt spid="23594"/>
                                        </p:tgtEl>
                                      </p:cBhvr>
                                    </p:animEffect>
                                  </p:childTnLst>
                                  <p:subTnLst>
                                    <p:audio>
                                      <p:cMediaNode>
                                        <p:cTn display="0" masterRel="sameClick">
                                          <p:stCondLst>
                                            <p:cond evt="begin" delay="0">
                                              <p:tn val="10"/>
                                            </p:cond>
                                          </p:stCondLst>
                                          <p:endCondLst>
                                            <p:cond evt="onStopAudio" delay="0">
                                              <p:tgtEl>
                                                <p:sldTgt/>
                                              </p:tgtEl>
                                            </p:cond>
                                          </p:endCondLst>
                                        </p:cTn>
                                        <p:tgtEl>
                                          <p:sndTgt r:embed="rId8" name="projctor.wav"/>
                                        </p:tgtEl>
                                      </p:cMediaNode>
                                    </p:audio>
                                  </p:sub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3556"/>
                                        </p:tgtEl>
                                        <p:attrNameLst>
                                          <p:attrName>style.visibility</p:attrName>
                                        </p:attrNameLst>
                                      </p:cBhvr>
                                      <p:to>
                                        <p:strVal val="visible"/>
                                      </p:to>
                                    </p:set>
                                    <p:anim calcmode="lin" valueType="num">
                                      <p:cBhvr additive="base">
                                        <p:cTn id="16" dur="500" fill="hold"/>
                                        <p:tgtEl>
                                          <p:spTgt spid="23556"/>
                                        </p:tgtEl>
                                        <p:attrNameLst>
                                          <p:attrName>ppt_x</p:attrName>
                                        </p:attrNameLst>
                                      </p:cBhvr>
                                      <p:tavLst>
                                        <p:tav tm="0">
                                          <p:val>
                                            <p:strVal val="#ppt_x"/>
                                          </p:val>
                                        </p:tav>
                                        <p:tav tm="100000">
                                          <p:val>
                                            <p:strVal val="#ppt_x"/>
                                          </p:val>
                                        </p:tav>
                                      </p:tavLst>
                                    </p:anim>
                                    <p:anim calcmode="lin" valueType="num">
                                      <p:cBhvr additive="base">
                                        <p:cTn id="17" dur="500" fill="hold"/>
                                        <p:tgtEl>
                                          <p:spTgt spid="23556"/>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499"/>
                                          </p:stCondLst>
                                        </p:cTn>
                                        <p:tgtEl>
                                          <p:spTgt spid="23555"/>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nodeType="afterEffect">
                                  <p:stCondLst>
                                    <p:cond delay="0"/>
                                  </p:stCondLst>
                                  <p:childTnLst>
                                    <p:set>
                                      <p:cBhvr>
                                        <p:cTn id="23" dur="1" fill="hold">
                                          <p:stCondLst>
                                            <p:cond delay="499"/>
                                          </p:stCondLst>
                                        </p:cTn>
                                        <p:tgtEl>
                                          <p:spTgt spid="23554"/>
                                        </p:tgtEl>
                                        <p:attrNameLst>
                                          <p:attrName>style.visibility</p:attrName>
                                        </p:attrNameLst>
                                      </p:cBhvr>
                                      <p:to>
                                        <p:strVal val="visible"/>
                                      </p:to>
                                    </p:set>
                                  </p:childTnLst>
                                </p:cTn>
                              </p:par>
                            </p:childTnLst>
                          </p:cTn>
                        </p:par>
                        <p:par>
                          <p:cTn id="24" fill="hold">
                            <p:stCondLst>
                              <p:cond delay="2000"/>
                            </p:stCondLst>
                            <p:childTnLst>
                              <p:par>
                                <p:cTn id="25" presetID="9" presetClass="entr" presetSubtype="0" fill="hold" nodeType="afterEffect">
                                  <p:stCondLst>
                                    <p:cond delay="0"/>
                                  </p:stCondLst>
                                  <p:childTnLst>
                                    <p:set>
                                      <p:cBhvr>
                                        <p:cTn id="26" dur="1" fill="hold">
                                          <p:stCondLst>
                                            <p:cond delay="0"/>
                                          </p:stCondLst>
                                        </p:cTn>
                                        <p:tgtEl>
                                          <p:spTgt spid="23593"/>
                                        </p:tgtEl>
                                        <p:attrNameLst>
                                          <p:attrName>style.visibility</p:attrName>
                                        </p:attrNameLst>
                                      </p:cBhvr>
                                      <p:to>
                                        <p:strVal val="visible"/>
                                      </p:to>
                                    </p:set>
                                    <p:animEffect transition="in" filter="dissolve">
                                      <p:cBhvr>
                                        <p:cTn id="27" dur="500"/>
                                        <p:tgtEl>
                                          <p:spTgt spid="23593"/>
                                        </p:tgtEl>
                                      </p:cBhvr>
                                    </p:animEffect>
                                  </p:childTnLst>
                                  <p:subTnLst>
                                    <p:audio>
                                      <p:cMediaNode>
                                        <p:cTn display="0" masterRel="sameClick">
                                          <p:stCondLst>
                                            <p:cond evt="begin" delay="0">
                                              <p:tn val="25"/>
                                            </p:cond>
                                          </p:stCondLst>
                                          <p:endCondLst>
                                            <p:cond evt="onStopAudio" delay="0">
                                              <p:tgtEl>
                                                <p:sldTgt/>
                                              </p:tgtEl>
                                            </p:cond>
                                          </p:endCondLst>
                                        </p:cTn>
                                        <p:tgtEl>
                                          <p:sndTgt r:embed="rId7" name="chimes.wav"/>
                                        </p:tgtEl>
                                      </p:cMediaNode>
                                    </p:audio>
                                  </p:subTnLst>
                                </p:cTn>
                              </p:par>
                            </p:childTnLst>
                          </p:cTn>
                        </p:par>
                        <p:par>
                          <p:cTn id="28" fill="hold">
                            <p:stCondLst>
                              <p:cond delay="2500"/>
                            </p:stCondLst>
                            <p:childTnLst>
                              <p:par>
                                <p:cTn id="29" presetID="12" presetClass="entr" presetSubtype="4" fill="hold" grpId="0" nodeType="afterEffect">
                                  <p:stCondLst>
                                    <p:cond delay="0"/>
                                  </p:stCondLst>
                                  <p:childTnLst>
                                    <p:set>
                                      <p:cBhvr>
                                        <p:cTn id="30" dur="1" fill="hold">
                                          <p:stCondLst>
                                            <p:cond delay="0"/>
                                          </p:stCondLst>
                                        </p:cTn>
                                        <p:tgtEl>
                                          <p:spTgt spid="23592"/>
                                        </p:tgtEl>
                                        <p:attrNameLst>
                                          <p:attrName>style.visibility</p:attrName>
                                        </p:attrNameLst>
                                      </p:cBhvr>
                                      <p:to>
                                        <p:strVal val="visible"/>
                                      </p:to>
                                    </p:set>
                                    <p:animEffect transition="in" filter="slide(fromBottom)">
                                      <p:cBhvr>
                                        <p:cTn id="31" dur="500"/>
                                        <p:tgtEl>
                                          <p:spTgt spid="23592"/>
                                        </p:tgtEl>
                                      </p:cBhvr>
                                    </p:animEffect>
                                  </p:childTnLst>
                                </p:cTn>
                              </p:par>
                            </p:childTnLst>
                          </p:cTn>
                        </p:par>
                        <p:par>
                          <p:cTn id="32" fill="hold">
                            <p:stCondLst>
                              <p:cond delay="3000"/>
                            </p:stCondLst>
                            <p:childTnLst>
                              <p:par>
                                <p:cTn id="33" presetID="12" presetClass="entr" presetSubtype="4" fill="hold" nodeType="afterEffect">
                                  <p:stCondLst>
                                    <p:cond delay="0"/>
                                  </p:stCondLst>
                                  <p:childTnLst>
                                    <p:set>
                                      <p:cBhvr>
                                        <p:cTn id="34" dur="1" fill="hold">
                                          <p:stCondLst>
                                            <p:cond delay="0"/>
                                          </p:stCondLst>
                                        </p:cTn>
                                        <p:tgtEl>
                                          <p:spTgt spid="23591"/>
                                        </p:tgtEl>
                                        <p:attrNameLst>
                                          <p:attrName>style.visibility</p:attrName>
                                        </p:attrNameLst>
                                      </p:cBhvr>
                                      <p:to>
                                        <p:strVal val="visible"/>
                                      </p:to>
                                    </p:set>
                                    <p:animEffect transition="in" filter="slide(fromBottom)">
                                      <p:cBhvr>
                                        <p:cTn id="35" dur="500"/>
                                        <p:tgtEl>
                                          <p:spTgt spid="23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4" grpId="0"/>
      <p:bldP spid="2359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40" name="组合 22539"/>
          <p:cNvGrpSpPr/>
          <p:nvPr/>
        </p:nvGrpSpPr>
        <p:grpSpPr>
          <a:xfrm>
            <a:off x="6350" y="6350"/>
            <a:ext cx="9132888" cy="6845300"/>
            <a:chOff x="0" y="1"/>
            <a:chExt cx="5753" cy="4312"/>
          </a:xfrm>
        </p:grpSpPr>
        <p:sp>
          <p:nvSpPr>
            <p:cNvPr id="22542" name="任意多边形 22541"/>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22541" name="任意多边形 22540"/>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22538" name="矩形 22537"/>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22537" name="图片 22536"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22536" name="图片 22535"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22535" name="图片 22534"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22533" name="矩形 22532"/>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22532" name="文本框 22531"/>
          <p:cNvSpPr txBox="1"/>
          <p:nvPr/>
        </p:nvSpPr>
        <p:spPr>
          <a:xfrm>
            <a:off x="920750" y="2366963"/>
            <a:ext cx="4191000" cy="457200"/>
          </a:xfrm>
          <a:prstGeom prst="rect">
            <a:avLst/>
          </a:prstGeom>
          <a:noFill/>
          <a:ln w="28575">
            <a:noFill/>
          </a:ln>
        </p:spPr>
        <p:txBody>
          <a:bodyPr>
            <a:spAutoFit/>
          </a:bodyPr>
          <a:p>
            <a:r>
              <a:rPr lang="zh-CN" altLang="en-US" sz="2400" dirty="0">
                <a:latin typeface="Times New Roman" panose="02020603050405020304" pitchFamily="18" charset="0"/>
              </a:rPr>
              <a:t>相应逻辑电路图如下图所示：</a:t>
            </a:r>
            <a:endParaRPr lang="zh-CN" altLang="en-US" dirty="0">
              <a:latin typeface="Arial" panose="020B0604020202020204" pitchFamily="34" charset="0"/>
            </a:endParaRPr>
          </a:p>
        </p:txBody>
      </p:sp>
      <p:graphicFrame>
        <p:nvGraphicFramePr>
          <p:cNvPr id="22531" name="对象 22530"/>
          <p:cNvGraphicFramePr/>
          <p:nvPr/>
        </p:nvGraphicFramePr>
        <p:xfrm>
          <a:off x="3054350" y="766763"/>
          <a:ext cx="3048000" cy="1511300"/>
        </p:xfrm>
        <a:graphic>
          <a:graphicData uri="http://schemas.openxmlformats.org/presentationml/2006/ole">
            <mc:AlternateContent xmlns:mc="http://schemas.openxmlformats.org/markup-compatibility/2006">
              <mc:Choice xmlns:v="urn:schemas-microsoft-com:vml" Requires="v">
                <p:oleObj spid="_x0000_s3086" name="" r:id="rId4" imgW="1511300" imgH="749300" progId="Equation.3">
                  <p:embed/>
                </p:oleObj>
              </mc:Choice>
              <mc:Fallback>
                <p:oleObj name="" r:id="rId4" imgW="1511300" imgH="749300" progId="Equation.3">
                  <p:embed/>
                  <p:pic>
                    <p:nvPicPr>
                      <p:cNvPr id="0" name="图片 3085"/>
                      <p:cNvPicPr/>
                      <p:nvPr/>
                    </p:nvPicPr>
                    <p:blipFill>
                      <a:blip r:embed="rId5">
                        <a:lum bright="-100000"/>
                      </a:blip>
                      <a:stretch>
                        <a:fillRect/>
                      </a:stretch>
                    </p:blipFill>
                    <p:spPr>
                      <a:xfrm>
                        <a:off x="3054350" y="766763"/>
                        <a:ext cx="3048000" cy="1511300"/>
                      </a:xfrm>
                      <a:prstGeom prst="rect">
                        <a:avLst/>
                      </a:prstGeom>
                      <a:noFill/>
                      <a:ln w="38100">
                        <a:noFill/>
                        <a:miter/>
                      </a:ln>
                    </p:spPr>
                  </p:pic>
                </p:oleObj>
              </mc:Fallback>
            </mc:AlternateContent>
          </a:graphicData>
        </a:graphic>
      </p:graphicFrame>
      <p:pic>
        <p:nvPicPr>
          <p:cNvPr id="22530" name="图片 22529" descr="TU5-32"/>
          <p:cNvPicPr>
            <a:picLocks noChangeAspect="1"/>
          </p:cNvPicPr>
          <p:nvPr/>
        </p:nvPicPr>
        <p:blipFill>
          <a:blip r:embed="rId6">
            <a:lum bright="-100000"/>
          </a:blip>
          <a:stretch>
            <a:fillRect/>
          </a:stretch>
        </p:blipFill>
        <p:spPr>
          <a:xfrm>
            <a:off x="1835150" y="3205163"/>
            <a:ext cx="4572000" cy="33035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531"/>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7" name="projctor.wav"/>
                                        </p:tgtEl>
                                      </p:cMediaNode>
                                    </p:audio>
                                  </p:sub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22532"/>
                                        </p:tgtEl>
                                        <p:attrNameLst>
                                          <p:attrName>style.visibility</p:attrName>
                                        </p:attrNameLst>
                                      </p:cBhvr>
                                      <p:to>
                                        <p:strVal val="visible"/>
                                      </p:to>
                                    </p:set>
                                    <p:animEffect transition="in" filter="slide(fromBottom)">
                                      <p:cBhvr>
                                        <p:cTn id="11" dur="500"/>
                                        <p:tgtEl>
                                          <p:spTgt spid="22532"/>
                                        </p:tgtEl>
                                      </p:cBhvr>
                                    </p:animEffect>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22530"/>
                                        </p:tgtEl>
                                        <p:attrNameLst>
                                          <p:attrName>style.visibility</p:attrName>
                                        </p:attrNameLst>
                                      </p:cBhvr>
                                      <p:to>
                                        <p:strVal val="visible"/>
                                      </p:to>
                                    </p:set>
                                    <p:anim calcmode="lin" valueType="num">
                                      <p:cBhvr additive="base">
                                        <p:cTn id="15" dur="500" fill="hold"/>
                                        <p:tgtEl>
                                          <p:spTgt spid="22530"/>
                                        </p:tgtEl>
                                        <p:attrNameLst>
                                          <p:attrName>ppt_x</p:attrName>
                                        </p:attrNameLst>
                                      </p:cBhvr>
                                      <p:tavLst>
                                        <p:tav tm="0">
                                          <p:val>
                                            <p:strVal val="#ppt_x"/>
                                          </p:val>
                                        </p:tav>
                                        <p:tav tm="100000">
                                          <p:val>
                                            <p:strVal val="#ppt_x"/>
                                          </p:val>
                                        </p:tav>
                                      </p:tavLst>
                                    </p:anim>
                                    <p:anim calcmode="lin" valueType="num">
                                      <p:cBhvr additive="base">
                                        <p:cTn id="16" dur="500" fill="hold"/>
                                        <p:tgtEl>
                                          <p:spTgt spid="2253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8"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526" name="组合 21525"/>
          <p:cNvGrpSpPr/>
          <p:nvPr/>
        </p:nvGrpSpPr>
        <p:grpSpPr>
          <a:xfrm>
            <a:off x="6350" y="6350"/>
            <a:ext cx="9132888" cy="6845300"/>
            <a:chOff x="0" y="1"/>
            <a:chExt cx="5753" cy="4312"/>
          </a:xfrm>
        </p:grpSpPr>
        <p:sp>
          <p:nvSpPr>
            <p:cNvPr id="21528" name="任意多边形 21527"/>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21527" name="任意多边形 21526"/>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21524" name="矩形 21523"/>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21523" name="图片 21522"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21522" name="图片 21521"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21521" name="图片 21520"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21519" name="矩形 21518"/>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21518" name="文本框 21517"/>
          <p:cNvSpPr txBox="1"/>
          <p:nvPr/>
        </p:nvSpPr>
        <p:spPr>
          <a:xfrm>
            <a:off x="311150" y="1681163"/>
            <a:ext cx="8550275" cy="1552575"/>
          </a:xfrm>
          <a:prstGeom prst="rect">
            <a:avLst/>
          </a:prstGeom>
          <a:noFill/>
          <a:ln w="28575">
            <a:noFill/>
          </a:ln>
        </p:spPr>
        <p:txBody>
          <a:bodyPr>
            <a:spAutoFit/>
          </a:bodyPr>
          <a:p>
            <a:pPr algn="just"/>
            <a:r>
              <a:rPr lang="zh-CN" altLang="en-US" sz="2400" dirty="0">
                <a:solidFill>
                  <a:srgbClr val="CC3300"/>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例</a:t>
            </a:r>
            <a:r>
              <a:rPr lang="en-US" altLang="zh-CN" sz="2400" b="1">
                <a:solidFill>
                  <a:srgbClr val="CC3300"/>
                </a:solidFill>
                <a:latin typeface="Times New Roman" panose="02020603050405020304" pitchFamily="18" charset="0"/>
                <a:ea typeface="ˎ̥"/>
              </a:rPr>
              <a:t>1</a:t>
            </a:r>
            <a:r>
              <a:rPr lang="zh-CN" altLang="en-US" sz="2400" b="1" dirty="0">
                <a:solidFill>
                  <a:srgbClr val="CC3300"/>
                </a:solidFill>
                <a:latin typeface="Times New Roman" panose="02020603050405020304" pitchFamily="18" charset="0"/>
              </a:rPr>
              <a:t>　</a:t>
            </a:r>
            <a:r>
              <a:rPr lang="zh-CN" altLang="en-US" sz="2400" dirty="0">
                <a:latin typeface="Times New Roman" panose="02020603050405020304" pitchFamily="18" charset="0"/>
              </a:rPr>
              <a:t>用</a:t>
            </a:r>
            <a:r>
              <a:rPr lang="en-US" altLang="zh-CN" sz="2400">
                <a:latin typeface="Times New Roman" panose="02020603050405020304" pitchFamily="18" charset="0"/>
                <a:ea typeface="ˎ̥"/>
              </a:rPr>
              <a:t>T</a:t>
            </a:r>
            <a:r>
              <a:rPr lang="zh-CN" altLang="en-US" sz="2400" dirty="0">
                <a:latin typeface="Times New Roman" panose="02020603050405020304" pitchFamily="18" charset="0"/>
              </a:rPr>
              <a:t>触发器作为存储元件，设计一个</a:t>
            </a:r>
            <a:r>
              <a:rPr lang="en-US" altLang="zh-CN" sz="2400">
                <a:latin typeface="Times New Roman" panose="02020603050405020304" pitchFamily="18" charset="0"/>
                <a:ea typeface="ˎ̥"/>
              </a:rPr>
              <a:t>2</a:t>
            </a:r>
            <a:r>
              <a:rPr lang="zh-CN" altLang="en-US" sz="2400" dirty="0">
                <a:latin typeface="Times New Roman" panose="02020603050405020304" pitchFamily="18" charset="0"/>
              </a:rPr>
              <a:t>位二进制减</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计数器。电路工作状态受输入信号</a:t>
            </a:r>
            <a:r>
              <a:rPr lang="en-US" altLang="zh-CN" sz="2400">
                <a:latin typeface="Times New Roman" panose="02020603050405020304" pitchFamily="18" charset="0"/>
                <a:ea typeface="ˎ̥"/>
              </a:rPr>
              <a:t>x</a:t>
            </a:r>
            <a:r>
              <a:rPr lang="zh-CN" altLang="en-US" sz="2400" dirty="0">
                <a:latin typeface="Times New Roman" panose="02020603050405020304" pitchFamily="18" charset="0"/>
              </a:rPr>
              <a:t>的控制。当</a:t>
            </a:r>
            <a:r>
              <a:rPr lang="en-US" altLang="zh-CN" sz="2400">
                <a:latin typeface="Times New Roman" panose="02020603050405020304" pitchFamily="18" charset="0"/>
                <a:ea typeface="ˎ̥"/>
              </a:rPr>
              <a:t>x=0</a:t>
            </a:r>
            <a:r>
              <a:rPr lang="zh-CN" altLang="en-US" sz="2400" dirty="0">
                <a:latin typeface="Times New Roman" panose="02020603050405020304" pitchFamily="18" charset="0"/>
              </a:rPr>
              <a:t>时，电路状态不变；当</a:t>
            </a:r>
            <a:r>
              <a:rPr lang="en-US" altLang="zh-CN" sz="2400">
                <a:latin typeface="Times New Roman" panose="02020603050405020304" pitchFamily="18" charset="0"/>
                <a:ea typeface="ˎ̥"/>
              </a:rPr>
              <a:t>x=1</a:t>
            </a:r>
            <a:r>
              <a:rPr lang="zh-CN" altLang="en-US" sz="2400" dirty="0">
                <a:latin typeface="Times New Roman" panose="02020603050405020304" pitchFamily="18" charset="0"/>
              </a:rPr>
              <a:t>时，在时钟脉冲作用下进行减</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计数。计数器有一个输出</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，当产生借位时</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为</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，其他情况下</a:t>
            </a:r>
            <a:r>
              <a:rPr lang="en-US" altLang="zh-CN" sz="2400">
                <a:latin typeface="Times New Roman" panose="02020603050405020304" pitchFamily="18" charset="0"/>
                <a:ea typeface="ˎ̥"/>
              </a:rPr>
              <a:t>Z</a:t>
            </a:r>
            <a:r>
              <a:rPr lang="zh-CN" altLang="en-US" sz="2400" dirty="0">
                <a:latin typeface="Times New Roman" panose="02020603050405020304" pitchFamily="18" charset="0"/>
              </a:rPr>
              <a:t>为</a:t>
            </a:r>
            <a:r>
              <a:rPr lang="en-US" altLang="zh-CN" sz="2400">
                <a:latin typeface="Times New Roman" panose="02020603050405020304" pitchFamily="18" charset="0"/>
                <a:ea typeface="ˎ̥"/>
              </a:rPr>
              <a:t>0</a:t>
            </a:r>
            <a:r>
              <a:rPr lang="zh-CN" altLang="en-US" sz="2400" dirty="0">
                <a:latin typeface="Times New Roman" panose="02020603050405020304" pitchFamily="18" charset="0"/>
              </a:rPr>
              <a:t>。</a:t>
            </a:r>
            <a:endParaRPr lang="zh-CN" altLang="en-US" dirty="0">
              <a:latin typeface="Arial" panose="020B0604020202020204" pitchFamily="34" charset="0"/>
            </a:endParaRPr>
          </a:p>
        </p:txBody>
      </p:sp>
      <p:sp>
        <p:nvSpPr>
          <p:cNvPr id="21517" name="文本框 21516"/>
          <p:cNvSpPr txBox="1"/>
          <p:nvPr/>
        </p:nvSpPr>
        <p:spPr>
          <a:xfrm>
            <a:off x="311150" y="3205163"/>
            <a:ext cx="8550275" cy="457200"/>
          </a:xfrm>
          <a:prstGeom prst="rect">
            <a:avLst/>
          </a:prstGeom>
          <a:noFill/>
          <a:ln w="28575">
            <a:noFill/>
          </a:ln>
        </p:spPr>
        <p:txBody>
          <a:bodyPr>
            <a:spAutoFit/>
          </a:bodyPr>
          <a:p>
            <a:pPr algn="just"/>
            <a:r>
              <a:rPr lang="zh-CN" altLang="en-US" sz="2400" dirty="0">
                <a:solidFill>
                  <a:srgbClr val="CC3300"/>
                </a:solidFill>
                <a:latin typeface="Times New Roman" panose="02020603050405020304" pitchFamily="18" charset="0"/>
              </a:rPr>
              <a:t>　　</a:t>
            </a:r>
            <a:r>
              <a:rPr lang="zh-CN" altLang="en-US" sz="2400" b="1" dirty="0">
                <a:solidFill>
                  <a:srgbClr val="CC3300"/>
                </a:solidFill>
                <a:latin typeface="Times New Roman" panose="02020603050405020304" pitchFamily="18" charset="0"/>
              </a:rPr>
              <a:t>解　</a:t>
            </a:r>
            <a:r>
              <a:rPr lang="zh-CN" altLang="en-US" sz="2400" dirty="0">
                <a:latin typeface="Times New Roman" panose="02020603050405020304" pitchFamily="18" charset="0"/>
              </a:rPr>
              <a:t>该电路的逻辑框图如下：</a:t>
            </a:r>
            <a:endParaRPr lang="zh-CN" altLang="en-US" dirty="0">
              <a:latin typeface="Arial" panose="020B0604020202020204" pitchFamily="34" charset="0"/>
            </a:endParaRPr>
          </a:p>
        </p:txBody>
      </p:sp>
      <p:sp>
        <p:nvSpPr>
          <p:cNvPr id="21516" name="矩形 21515"/>
          <p:cNvSpPr/>
          <p:nvPr/>
        </p:nvSpPr>
        <p:spPr>
          <a:xfrm>
            <a:off x="1682750" y="842963"/>
            <a:ext cx="6400800" cy="579437"/>
          </a:xfrm>
          <a:prstGeom prst="rect">
            <a:avLst/>
          </a:prstGeom>
          <a:noFill/>
          <a:ln w="28575">
            <a:noFill/>
          </a:ln>
        </p:spPr>
        <p:txBody>
          <a:bodyPr>
            <a:spAutoFit/>
          </a:bodyPr>
          <a:p>
            <a:r>
              <a:rPr lang="en-US" altLang="zh-CN" sz="3200" b="1">
                <a:latin typeface="Times New Roman" panose="02020603050405020304" pitchFamily="18" charset="0"/>
                <a:ea typeface="ˎ̥"/>
              </a:rPr>
              <a:t>5.4</a:t>
            </a:r>
            <a:r>
              <a:rPr lang="zh-CN" altLang="en-US" sz="3200" b="1" dirty="0">
                <a:latin typeface="Times New Roman" panose="02020603050405020304" pitchFamily="18" charset="0"/>
              </a:rPr>
              <a:t>同步时序逻辑电路设计举例</a:t>
            </a:r>
            <a:endParaRPr lang="zh-CN" altLang="en-US" dirty="0">
              <a:latin typeface="Arial" panose="020B0604020202020204" pitchFamily="34" charset="0"/>
            </a:endParaRPr>
          </a:p>
        </p:txBody>
      </p:sp>
      <p:grpSp>
        <p:nvGrpSpPr>
          <p:cNvPr id="21507" name="组合 21506"/>
          <p:cNvGrpSpPr/>
          <p:nvPr/>
        </p:nvGrpSpPr>
        <p:grpSpPr>
          <a:xfrm>
            <a:off x="1911350" y="3662363"/>
            <a:ext cx="5105400" cy="1828800"/>
            <a:chOff x="672" y="3168"/>
            <a:chExt cx="3216" cy="1152"/>
          </a:xfrm>
        </p:grpSpPr>
        <p:sp>
          <p:nvSpPr>
            <p:cNvPr id="21515" name="矩形 21514"/>
            <p:cNvSpPr/>
            <p:nvPr/>
          </p:nvSpPr>
          <p:spPr>
            <a:xfrm>
              <a:off x="1680" y="3168"/>
              <a:ext cx="1152" cy="720"/>
            </a:xfrm>
            <a:prstGeom prst="rect">
              <a:avLst/>
            </a:prstGeom>
            <a:noFill/>
            <a:ln w="28575" cap="flat" cmpd="sng">
              <a:solidFill>
                <a:schemeClr val="tx1"/>
              </a:solidFill>
              <a:prstDash val="solid"/>
              <a:miter/>
              <a:headEnd type="none" w="med" len="med"/>
              <a:tailEnd type="none" w="sm" len="lg"/>
            </a:ln>
          </p:spPr>
          <p:txBody>
            <a:bodyPr/>
            <a:p>
              <a:endParaRPr lang="zh-CN" altLang="en-US"/>
            </a:p>
          </p:txBody>
        </p:sp>
        <p:sp>
          <p:nvSpPr>
            <p:cNvPr id="21514" name="直接连接符 21513"/>
            <p:cNvSpPr/>
            <p:nvPr/>
          </p:nvSpPr>
          <p:spPr>
            <a:xfrm>
              <a:off x="1044" y="3516"/>
              <a:ext cx="624" cy="0"/>
            </a:xfrm>
            <a:prstGeom prst="line">
              <a:avLst/>
            </a:prstGeom>
            <a:ln w="28575" cap="flat" cmpd="sng">
              <a:solidFill>
                <a:schemeClr val="tx1"/>
              </a:solidFill>
              <a:prstDash val="solid"/>
              <a:headEnd type="none" w="med" len="med"/>
              <a:tailEnd type="triangle" w="sm" len="lg"/>
            </a:ln>
          </p:spPr>
        </p:sp>
        <p:sp>
          <p:nvSpPr>
            <p:cNvPr id="21513" name="直接连接符 21512"/>
            <p:cNvSpPr/>
            <p:nvPr/>
          </p:nvSpPr>
          <p:spPr>
            <a:xfrm>
              <a:off x="2832" y="3552"/>
              <a:ext cx="624" cy="0"/>
            </a:xfrm>
            <a:prstGeom prst="line">
              <a:avLst/>
            </a:prstGeom>
            <a:ln w="28575" cap="flat" cmpd="sng">
              <a:solidFill>
                <a:schemeClr val="tx1"/>
              </a:solidFill>
              <a:prstDash val="solid"/>
              <a:headEnd type="none" w="med" len="med"/>
              <a:tailEnd type="triangle" w="sm" len="lg"/>
            </a:ln>
          </p:spPr>
        </p:sp>
        <p:sp>
          <p:nvSpPr>
            <p:cNvPr id="21512" name="直接连接符 21511"/>
            <p:cNvSpPr/>
            <p:nvPr/>
          </p:nvSpPr>
          <p:spPr>
            <a:xfrm flipV="1">
              <a:off x="2256" y="3840"/>
              <a:ext cx="0" cy="480"/>
            </a:xfrm>
            <a:prstGeom prst="line">
              <a:avLst/>
            </a:prstGeom>
            <a:ln w="28575" cap="flat" cmpd="sng">
              <a:solidFill>
                <a:schemeClr val="tx1"/>
              </a:solidFill>
              <a:prstDash val="solid"/>
              <a:headEnd type="none" w="med" len="med"/>
              <a:tailEnd type="triangle" w="sm" len="lg"/>
            </a:ln>
          </p:spPr>
        </p:sp>
        <p:sp>
          <p:nvSpPr>
            <p:cNvPr id="21511" name="文本框 21510"/>
            <p:cNvSpPr txBox="1"/>
            <p:nvPr/>
          </p:nvSpPr>
          <p:spPr>
            <a:xfrm>
              <a:off x="672" y="3360"/>
              <a:ext cx="384" cy="288"/>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en-US" altLang="zh-CN" sz="2400">
                  <a:latin typeface="Times New Roman" panose="02020603050405020304" pitchFamily="18" charset="0"/>
                  <a:ea typeface="ˎ̥"/>
                </a:rPr>
                <a:t>x</a:t>
              </a:r>
              <a:endParaRPr lang="en-US" altLang="zh-CN">
                <a:latin typeface="Arial" panose="020B0604020202020204" pitchFamily="34" charset="0"/>
              </a:endParaRPr>
            </a:p>
          </p:txBody>
        </p:sp>
        <p:sp>
          <p:nvSpPr>
            <p:cNvPr id="21510" name="文本框 21509"/>
            <p:cNvSpPr txBox="1"/>
            <p:nvPr/>
          </p:nvSpPr>
          <p:spPr>
            <a:xfrm>
              <a:off x="3504" y="3408"/>
              <a:ext cx="384" cy="288"/>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en-US" altLang="zh-CN" sz="2400">
                  <a:latin typeface="Times New Roman" panose="02020603050405020304" pitchFamily="18" charset="0"/>
                  <a:ea typeface="ˎ̥"/>
                </a:rPr>
                <a:t>Z</a:t>
              </a:r>
              <a:endParaRPr lang="en-US" altLang="zh-CN">
                <a:latin typeface="Arial" panose="020B0604020202020204" pitchFamily="34" charset="0"/>
              </a:endParaRPr>
            </a:p>
          </p:txBody>
        </p:sp>
        <p:sp>
          <p:nvSpPr>
            <p:cNvPr id="21509" name="文本框 21508"/>
            <p:cNvSpPr txBox="1"/>
            <p:nvPr/>
          </p:nvSpPr>
          <p:spPr>
            <a:xfrm>
              <a:off x="2352" y="4032"/>
              <a:ext cx="384" cy="288"/>
            </a:xfrm>
            <a:prstGeom prst="rect">
              <a:avLst/>
            </a:prstGeom>
            <a:noFill/>
            <a:ln w="28575">
              <a:noFill/>
            </a:ln>
          </p:spPr>
          <p:txBody>
            <a:bodyPr>
              <a:spAutoFit/>
            </a:bodyPr>
            <a:p>
              <a:pPr>
                <a:spcBef>
                  <a:spcPct val="50000"/>
                </a:spcBef>
              </a:pPr>
              <a:r>
                <a:rPr lang="en-US" altLang="zh-CN" sz="2400" dirty="0">
                  <a:latin typeface="Times New Roman" panose="02020603050405020304" pitchFamily="18" charset="0"/>
                  <a:ea typeface="ˎ̥"/>
                </a:rPr>
                <a:t> </a:t>
              </a:r>
              <a:r>
                <a:rPr lang="en-US" altLang="zh-CN" sz="2400">
                  <a:latin typeface="Times New Roman" panose="02020603050405020304" pitchFamily="18" charset="0"/>
                  <a:ea typeface="ˎ̥"/>
                </a:rPr>
                <a:t>cp</a:t>
              </a:r>
              <a:endParaRPr lang="en-US" altLang="zh-CN">
                <a:latin typeface="Arial" panose="020B0604020202020204" pitchFamily="34" charset="0"/>
              </a:endParaRPr>
            </a:p>
          </p:txBody>
        </p:sp>
        <p:sp>
          <p:nvSpPr>
            <p:cNvPr id="21508" name="文本框 21507"/>
            <p:cNvSpPr txBox="1"/>
            <p:nvPr/>
          </p:nvSpPr>
          <p:spPr>
            <a:xfrm>
              <a:off x="1776" y="3408"/>
              <a:ext cx="1056" cy="288"/>
            </a:xfrm>
            <a:prstGeom prst="rect">
              <a:avLst/>
            </a:prstGeom>
            <a:noFill/>
            <a:ln w="28575">
              <a:noFill/>
            </a:ln>
          </p:spPr>
          <p:txBody>
            <a:bodyPr>
              <a:spAutoFit/>
            </a:bodyPr>
            <a:p>
              <a:pPr>
                <a:spcBef>
                  <a:spcPct val="50000"/>
                </a:spcBef>
              </a:pPr>
              <a:r>
                <a:rPr lang="zh-CN" altLang="en-US" sz="2400" dirty="0">
                  <a:latin typeface="Times New Roman" panose="02020603050405020304" pitchFamily="18" charset="0"/>
                </a:rPr>
                <a:t>减</a:t>
              </a:r>
              <a:r>
                <a:rPr lang="en-US" altLang="zh-CN" sz="2400">
                  <a:latin typeface="Times New Roman" panose="02020603050405020304" pitchFamily="18" charset="0"/>
                  <a:ea typeface="ˎ̥"/>
                </a:rPr>
                <a:t>1</a:t>
              </a:r>
              <a:r>
                <a:rPr lang="zh-CN" altLang="en-US" sz="2400" dirty="0">
                  <a:latin typeface="Times New Roman" panose="02020603050405020304" pitchFamily="18" charset="0"/>
                </a:rPr>
                <a:t>计数器</a:t>
              </a:r>
              <a:endParaRPr lang="zh-CN" altLang="en-US" dirty="0">
                <a:latin typeface="Arial" panose="020B0604020202020204" pitchFamily="34" charset="0"/>
              </a:endParaRPr>
            </a:p>
          </p:txBody>
        </p:sp>
      </p:grpSp>
      <p:sp>
        <p:nvSpPr>
          <p:cNvPr id="21506" name="文本框 21505"/>
          <p:cNvSpPr txBox="1"/>
          <p:nvPr/>
        </p:nvSpPr>
        <p:spPr>
          <a:xfrm>
            <a:off x="387350" y="5491163"/>
            <a:ext cx="8458200" cy="822325"/>
          </a:xfrm>
          <a:prstGeom prst="rect">
            <a:avLst/>
          </a:prstGeom>
          <a:noFill/>
          <a:ln w="28575">
            <a:noFill/>
          </a:ln>
        </p:spPr>
        <p:txBody>
          <a:bodyPr>
            <a:spAutoFit/>
          </a:bodyPr>
          <a:p>
            <a:pPr>
              <a:spcBef>
                <a:spcPct val="50000"/>
              </a:spcBef>
            </a:pPr>
            <a:r>
              <a:rPr lang="zh-CN" altLang="en-US" sz="2400" dirty="0">
                <a:latin typeface="Times New Roman" panose="02020603050405020304" pitchFamily="18" charset="0"/>
              </a:rPr>
              <a:t>　　该问题对电路所要求的状态数目及状态转换关系均十分清楚，故可直接作出计数器的二进制状态图和二进制状态表。</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16"/>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21518"/>
                                        </p:tgtEl>
                                        <p:attrNameLst>
                                          <p:attrName>style.visibility</p:attrName>
                                        </p:attrNameLst>
                                      </p:cBhvr>
                                      <p:to>
                                        <p:strVal val="visible"/>
                                      </p:to>
                                    </p:set>
                                    <p:animEffect transition="in" filter="blinds(vertical)">
                                      <p:cBhvr>
                                        <p:cTn id="11" dur="500"/>
                                        <p:tgtEl>
                                          <p:spTgt spid="21518"/>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21517"/>
                                        </p:tgtEl>
                                        <p:attrNameLst>
                                          <p:attrName>style.visibility</p:attrName>
                                        </p:attrNameLst>
                                      </p:cBhvr>
                                      <p:to>
                                        <p:strVal val="visible"/>
                                      </p:to>
                                    </p:set>
                                    <p:animEffect transition="in" filter="slide(fromBottom)">
                                      <p:cBhvr>
                                        <p:cTn id="16" dur="500"/>
                                        <p:tgtEl>
                                          <p:spTgt spid="21517"/>
                                        </p:tgtEl>
                                      </p:cBhvr>
                                    </p:animEffect>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21507"/>
                                        </p:tgtEl>
                                        <p:attrNameLst>
                                          <p:attrName>style.visibility</p:attrName>
                                        </p:attrNameLst>
                                      </p:cBhvr>
                                      <p:to>
                                        <p:strVal val="visible"/>
                                      </p:to>
                                    </p:set>
                                    <p:anim calcmode="lin" valueType="num">
                                      <p:cBhvr additive="base">
                                        <p:cTn id="20" dur="500" fill="hold"/>
                                        <p:tgtEl>
                                          <p:spTgt spid="21507"/>
                                        </p:tgtEl>
                                        <p:attrNameLst>
                                          <p:attrName>ppt_x</p:attrName>
                                        </p:attrNameLst>
                                      </p:cBhvr>
                                      <p:tavLst>
                                        <p:tav tm="0">
                                          <p:val>
                                            <p:strVal val="#ppt_x"/>
                                          </p:val>
                                        </p:tav>
                                        <p:tav tm="100000">
                                          <p:val>
                                            <p:strVal val="#ppt_x"/>
                                          </p:val>
                                        </p:tav>
                                      </p:tavLst>
                                    </p:anim>
                                    <p:anim calcmode="lin" valueType="num">
                                      <p:cBhvr additive="base">
                                        <p:cTn id="21" dur="500" fill="hold"/>
                                        <p:tgtEl>
                                          <p:spTgt spid="2150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5" name="chimes.wav"/>
                                        </p:tgtEl>
                                      </p:cMediaNode>
                                    </p:audio>
                                  </p:sub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1506"/>
                                        </p:tgtEl>
                                        <p:attrNameLst>
                                          <p:attrName>style.visibility</p:attrName>
                                        </p:attrNameLst>
                                      </p:cBhvr>
                                      <p:to>
                                        <p:strVal val="visible"/>
                                      </p:to>
                                    </p:set>
                                    <p:anim calcmode="lin" valueType="num">
                                      <p:cBhvr additive="base">
                                        <p:cTn id="26" dur="500" fill="hold"/>
                                        <p:tgtEl>
                                          <p:spTgt spid="21506"/>
                                        </p:tgtEl>
                                        <p:attrNameLst>
                                          <p:attrName>ppt_x</p:attrName>
                                        </p:attrNameLst>
                                      </p:cBhvr>
                                      <p:tavLst>
                                        <p:tav tm="0">
                                          <p:val>
                                            <p:strVal val="#ppt_x"/>
                                          </p:val>
                                        </p:tav>
                                        <p:tav tm="100000">
                                          <p:val>
                                            <p:strVal val="#ppt_x"/>
                                          </p:val>
                                        </p:tav>
                                      </p:tavLst>
                                    </p:anim>
                                    <p:anim calcmode="lin" valueType="num">
                                      <p:cBhvr additive="base">
                                        <p:cTn id="27"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8" grpId="0"/>
      <p:bldP spid="21517" grpId="0"/>
      <p:bldP spid="21516" grpId="0"/>
      <p:bldP spid="2150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521" name="组合 20520"/>
          <p:cNvGrpSpPr/>
          <p:nvPr/>
        </p:nvGrpSpPr>
        <p:grpSpPr>
          <a:xfrm>
            <a:off x="6350" y="6350"/>
            <a:ext cx="9132888" cy="6845300"/>
            <a:chOff x="0" y="1"/>
            <a:chExt cx="5753" cy="4312"/>
          </a:xfrm>
        </p:grpSpPr>
        <p:sp>
          <p:nvSpPr>
            <p:cNvPr id="20523" name="任意多边形 20522"/>
            <p:cNvSpPr/>
            <p:nvPr/>
          </p:nvSpPr>
          <p:spPr>
            <a:xfrm>
              <a:off x="3394" y="999"/>
              <a:ext cx="2359" cy="3314"/>
            </a:xfrm>
            <a:custGeom>
              <a:avLst/>
              <a:gdLst/>
              <a:ahLst/>
              <a:cxnLst/>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66CCFF">
                    <a:gamma/>
                    <a:shade val="46275"/>
                    <a:invGamma/>
                  </a:srgbClr>
                </a:gs>
                <a:gs pos="100000">
                  <a:srgbClr val="66CCFF"/>
                </a:gs>
              </a:gsLst>
              <a:lin ang="0" scaled="1"/>
              <a:tileRect/>
            </a:gradFill>
            <a:ln w="9525">
              <a:noFill/>
            </a:ln>
          </p:spPr>
          <p:txBody>
            <a:bodyPr/>
            <a:p>
              <a:endParaRPr lang="zh-CN" altLang="en-US"/>
            </a:p>
          </p:txBody>
        </p:sp>
        <p:sp>
          <p:nvSpPr>
            <p:cNvPr id="20522" name="任意多边形 20521"/>
            <p:cNvSpPr/>
            <p:nvPr/>
          </p:nvSpPr>
          <p:spPr>
            <a:xfrm>
              <a:off x="0" y="1"/>
              <a:ext cx="5298" cy="431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2700" cap="rnd" cmpd="sng">
              <a:solidFill>
                <a:srgbClr val="66CCFF"/>
              </a:solidFill>
              <a:prstDash val="solid"/>
              <a:headEnd type="none" w="sm" len="sm"/>
              <a:tailEnd type="none" w="sm" len="sm"/>
            </a:ln>
          </p:spPr>
          <p:txBody>
            <a:bodyPr/>
            <a:p>
              <a:endParaRPr lang="zh-CN" altLang="en-US"/>
            </a:p>
          </p:txBody>
        </p:sp>
      </p:grpSp>
      <p:sp>
        <p:nvSpPr>
          <p:cNvPr id="20519" name="矩形 20518"/>
          <p:cNvSpPr/>
          <p:nvPr/>
        </p:nvSpPr>
        <p:spPr>
          <a:xfrm>
            <a:off x="6559550" y="6253163"/>
            <a:ext cx="1905000" cy="457200"/>
          </a:xfrm>
          <a:prstGeom prst="rect">
            <a:avLst/>
          </a:prstGeom>
          <a:noFill/>
          <a:ln w="9525">
            <a:noFill/>
          </a:ln>
        </p:spPr>
        <p:txBody>
          <a:bodyPr lIns="92075" tIns="46037" rIns="92075" bIns="46037" anchor="ctr"/>
          <a:p>
            <a:pPr algn="r"/>
            <a:fld id="{9A0DB2DC-4C9A-4742-B13C-FB6460FD3503}" type="slidenum">
              <a:rPr lang="zh-CN" altLang="en-US" sz="1400" dirty="0">
                <a:latin typeface="Times New Roman" panose="02020603050405020304" pitchFamily="18" charset="0"/>
                <a:ea typeface="ˎ̥"/>
              </a:rPr>
            </a:fld>
            <a:r>
              <a:rPr lang="en-US" altLang="zh-CN" sz="1400">
                <a:latin typeface="Times New Roman" panose="02020603050405020304" pitchFamily="18" charset="0"/>
              </a:rPr>
              <a:t> </a:t>
            </a:r>
            <a:endParaRPr lang="en-US" altLang="zh-CN" sz="1400">
              <a:latin typeface="Times New Roman" panose="02020603050405020304" pitchFamily="18" charset="0"/>
              <a:ea typeface="ˎ̥"/>
            </a:endParaRPr>
          </a:p>
        </p:txBody>
      </p:sp>
      <p:pic>
        <p:nvPicPr>
          <p:cNvPr id="20518" name="图片 20517" descr="top"/>
          <p:cNvPicPr>
            <a:picLocks noChangeAspect="1"/>
          </p:cNvPicPr>
          <p:nvPr/>
        </p:nvPicPr>
        <p:blipFill>
          <a:blip r:embed="rId1"/>
          <a:stretch>
            <a:fillRect/>
          </a:stretch>
        </p:blipFill>
        <p:spPr>
          <a:xfrm>
            <a:off x="387350" y="385763"/>
            <a:ext cx="8534400" cy="242887"/>
          </a:xfrm>
          <a:prstGeom prst="rect">
            <a:avLst/>
          </a:prstGeom>
          <a:noFill/>
          <a:ln w="9525">
            <a:noFill/>
          </a:ln>
        </p:spPr>
      </p:pic>
      <p:pic>
        <p:nvPicPr>
          <p:cNvPr id="20517" name="图片 20516" descr="arrow34">
            <a:hlinkClick r:id="" action="ppaction://hlinkshowjump?jump=previousslide"/>
          </p:cNvPr>
          <p:cNvPicPr>
            <a:picLocks noChangeAspect="1"/>
          </p:cNvPicPr>
          <p:nvPr/>
        </p:nvPicPr>
        <p:blipFill>
          <a:blip r:embed="rId2"/>
          <a:stretch>
            <a:fillRect/>
          </a:stretch>
        </p:blipFill>
        <p:spPr>
          <a:xfrm>
            <a:off x="7440613" y="6310313"/>
            <a:ext cx="514350" cy="354012"/>
          </a:xfrm>
          <a:prstGeom prst="rect">
            <a:avLst/>
          </a:prstGeom>
          <a:noFill/>
          <a:ln w="9525">
            <a:noFill/>
          </a:ln>
        </p:spPr>
      </p:pic>
      <p:pic>
        <p:nvPicPr>
          <p:cNvPr id="20516" name="图片 20515" descr="arrow35">
            <a:hlinkClick r:id="" action="ppaction://hlinkshowjump?jump=nextslide"/>
          </p:cNvPr>
          <p:cNvPicPr>
            <a:picLocks noChangeAspect="1"/>
          </p:cNvPicPr>
          <p:nvPr/>
        </p:nvPicPr>
        <p:blipFill>
          <a:blip r:embed="rId3"/>
          <a:stretch>
            <a:fillRect/>
          </a:stretch>
        </p:blipFill>
        <p:spPr>
          <a:xfrm>
            <a:off x="8407400" y="6310313"/>
            <a:ext cx="514350" cy="354012"/>
          </a:xfrm>
          <a:prstGeom prst="rect">
            <a:avLst/>
          </a:prstGeom>
          <a:noFill/>
          <a:ln w="9525">
            <a:noFill/>
          </a:ln>
        </p:spPr>
      </p:pic>
      <p:sp>
        <p:nvSpPr>
          <p:cNvPr id="20514" name="矩形 20513"/>
          <p:cNvSpPr/>
          <p:nvPr/>
        </p:nvSpPr>
        <p:spPr>
          <a:xfrm>
            <a:off x="692150" y="157163"/>
            <a:ext cx="7772400" cy="533400"/>
          </a:xfrm>
          <a:prstGeom prst="rect">
            <a:avLst/>
          </a:prstGeom>
          <a:noFill/>
          <a:ln w="9525">
            <a:noFill/>
          </a:ln>
        </p:spPr>
        <p:txBody>
          <a:bodyPr lIns="92075" tIns="46036" rIns="92075" bIns="46036"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1800" b="1" dirty="0">
                <a:solidFill>
                  <a:srgbClr val="FF9933"/>
                </a:solidFill>
                <a:latin typeface="宋体" panose="02010600030101010101" pitchFamily="2" charset="-122"/>
              </a:rPr>
              <a:t>第五章	同步时序逻辑电路</a:t>
            </a:r>
            <a:endParaRPr lang="zh-CN" altLang="en-US" dirty="0"/>
          </a:p>
        </p:txBody>
      </p:sp>
      <p:sp>
        <p:nvSpPr>
          <p:cNvPr id="20513" name="文本框 20512"/>
          <p:cNvSpPr txBox="1"/>
          <p:nvPr/>
        </p:nvSpPr>
        <p:spPr>
          <a:xfrm>
            <a:off x="539750" y="766763"/>
            <a:ext cx="8397875" cy="1187450"/>
          </a:xfrm>
          <a:prstGeom prst="rect">
            <a:avLst/>
          </a:prstGeom>
          <a:noFill/>
          <a:ln w="28575">
            <a:noFill/>
          </a:ln>
        </p:spPr>
        <p:txBody>
          <a:bodyPr>
            <a:spAutoFit/>
          </a:bodyPr>
          <a:p>
            <a:pPr algn="just"/>
            <a:r>
              <a:rPr lang="zh-CN" altLang="en-US" sz="2400" b="1" dirty="0">
                <a:latin typeface="Times New Roman" panose="02020603050405020304" pitchFamily="18" charset="0"/>
              </a:rPr>
              <a:t>　　</a:t>
            </a:r>
            <a:r>
              <a:rPr lang="en-US" altLang="zh-CN" sz="2400" b="1" dirty="0">
                <a:solidFill>
                  <a:schemeClr val="accent1"/>
                </a:solidFill>
                <a:latin typeface="Times New Roman" panose="02020603050405020304" pitchFamily="18" charset="0"/>
              </a:rPr>
              <a:t>①</a:t>
            </a:r>
            <a:r>
              <a:rPr lang="zh-CN" altLang="en-US" sz="2400" b="1" dirty="0">
                <a:solidFill>
                  <a:schemeClr val="accent1"/>
                </a:solidFill>
                <a:latin typeface="Times New Roman" panose="02020603050405020304" pitchFamily="18" charset="0"/>
              </a:rPr>
              <a:t>作出状态图和状态表 </a:t>
            </a:r>
            <a:endParaRPr lang="zh-CN" altLang="en-US" sz="2400" dirty="0">
              <a:latin typeface="Times New Roman" panose="02020603050405020304" pitchFamily="18" charset="0"/>
              <a:ea typeface="ˎ̥"/>
            </a:endParaRPr>
          </a:p>
          <a:p>
            <a:pPr algn="just"/>
            <a:r>
              <a:rPr lang="zh-CN" altLang="en-US" sz="2400" dirty="0">
                <a:latin typeface="Times New Roman" panose="02020603050405020304" pitchFamily="18" charset="0"/>
              </a:rPr>
              <a:t>　　设状态变量用</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zh-CN" altLang="en-US" sz="2400" dirty="0">
                <a:latin typeface="Times New Roman" panose="02020603050405020304" pitchFamily="18" charset="0"/>
              </a:rPr>
              <a:t>、</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r>
              <a:rPr lang="zh-CN" altLang="en-US" sz="2400" dirty="0">
                <a:latin typeface="Times New Roman" panose="02020603050405020304" pitchFamily="18" charset="0"/>
              </a:rPr>
              <a:t>表示，可直接作出计数器的二进制状态图和二进制状态表如下。</a:t>
            </a:r>
            <a:endParaRPr lang="zh-CN" altLang="en-US" dirty="0">
              <a:latin typeface="Arial" panose="020B0604020202020204" pitchFamily="34" charset="0"/>
            </a:endParaRPr>
          </a:p>
        </p:txBody>
      </p:sp>
      <p:graphicFrame>
        <p:nvGraphicFramePr>
          <p:cNvPr id="20485" name="表格 20484"/>
          <p:cNvGraphicFramePr/>
          <p:nvPr/>
        </p:nvGraphicFramePr>
        <p:xfrm>
          <a:off x="4883150" y="2976563"/>
          <a:ext cx="3810000" cy="3043237"/>
        </p:xfrm>
        <a:graphic>
          <a:graphicData uri="http://schemas.openxmlformats.org/drawingml/2006/table">
            <a:tbl>
              <a:tblPr/>
              <a:tblGrid>
                <a:gridCol w="896938"/>
                <a:gridCol w="1419225"/>
                <a:gridCol w="1493837"/>
              </a:tblGrid>
              <a:tr h="455613">
                <a:tc row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latin typeface="Times New Roman" panose="02020603050405020304" pitchFamily="18" charset="0"/>
                        </a:rPr>
                        <a:t>现态 </a:t>
                      </a:r>
                      <a:endParaRPr lang="zh-CN" altLang="en-US" sz="1500" dirty="0"/>
                    </a:p>
                    <a:p>
                      <a:pPr marL="0" lvl="0" indent="0">
                        <a:buClr>
                          <a:schemeClr val="accent2"/>
                        </a:buClr>
                        <a:buSzPct val="80000"/>
                        <a:buFont typeface="Wingdings" panose="05000000000000000000" pitchFamily="2" charset="2"/>
                        <a:buNone/>
                      </a:pPr>
                      <a:r>
                        <a:rPr lang="zh-CN" altLang="en-US" sz="2400" dirty="0">
                          <a:latin typeface="Times New Roman" panose="02020603050405020304" pitchFamily="18" charset="0"/>
                          <a:ea typeface="ˎ̥"/>
                        </a:rPr>
                        <a:t> </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latin typeface="Times New Roman" panose="02020603050405020304" pitchFamily="18" charset="0"/>
                        </a:rPr>
                        <a:t>次态</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2</a:t>
                      </a:r>
                      <a:r>
                        <a:rPr lang="en-US" altLang="zh-CN" sz="2400" baseline="30000">
                          <a:latin typeface="Times New Roman" panose="02020603050405020304" pitchFamily="18" charset="0"/>
                          <a:ea typeface="ˎ̥"/>
                        </a:rPr>
                        <a:t>(n+1)</a:t>
                      </a:r>
                      <a:r>
                        <a:rPr lang="en-US" altLang="zh-CN" sz="2400">
                          <a:latin typeface="Times New Roman" panose="02020603050405020304" pitchFamily="18" charset="0"/>
                          <a:ea typeface="ˎ̥"/>
                        </a:rPr>
                        <a:t>y</a:t>
                      </a:r>
                      <a:r>
                        <a:rPr lang="en-US" altLang="zh-CN" sz="2400" baseline="-25000">
                          <a:latin typeface="Times New Roman" panose="02020603050405020304" pitchFamily="18" charset="0"/>
                          <a:ea typeface="ˎ̥"/>
                        </a:rPr>
                        <a:t>1</a:t>
                      </a:r>
                      <a:r>
                        <a:rPr lang="en-US" altLang="zh-CN" sz="2400" baseline="30000">
                          <a:latin typeface="Times New Roman" panose="02020603050405020304" pitchFamily="18" charset="0"/>
                          <a:ea typeface="ˎ̥"/>
                        </a:rPr>
                        <a:t>(n+1)</a:t>
                      </a:r>
                      <a:r>
                        <a:rPr lang="en-US" altLang="zh-CN" sz="2400">
                          <a:latin typeface="Times New Roman" panose="02020603050405020304" pitchFamily="18" charset="0"/>
                          <a:ea typeface="ˎ̥"/>
                        </a:rPr>
                        <a:t>/</a:t>
                      </a:r>
                      <a:r>
                        <a:rPr lang="zh-CN" altLang="en-US" sz="2400" dirty="0">
                          <a:latin typeface="Times New Roman" panose="02020603050405020304" pitchFamily="18" charset="0"/>
                        </a:rPr>
                        <a:t>输出</a:t>
                      </a: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1752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x=1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11/1</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01/0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00/0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11/0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10/0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10</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10/0</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dirty="0">
                          <a:latin typeface="Times New Roman" panose="02020603050405020304" pitchFamily="18" charset="0"/>
                          <a:ea typeface="ˎ̥"/>
                        </a:rPr>
                        <a:t>  </a:t>
                      </a:r>
                      <a:r>
                        <a:rPr lang="en-US" altLang="zh-CN">
                          <a:latin typeface="Times New Roman" panose="02020603050405020304" pitchFamily="18" charset="0"/>
                          <a:ea typeface="ˎ̥"/>
                        </a:rPr>
                        <a:t>01/0</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20482" name="组合 20481"/>
          <p:cNvGrpSpPr/>
          <p:nvPr/>
        </p:nvGrpSpPr>
        <p:grpSpPr>
          <a:xfrm>
            <a:off x="539750" y="3281363"/>
            <a:ext cx="3952875" cy="2524125"/>
            <a:chOff x="336" y="2064"/>
            <a:chExt cx="2490" cy="1590"/>
          </a:xfrm>
        </p:grpSpPr>
        <p:pic>
          <p:nvPicPr>
            <p:cNvPr id="20484" name="图片 20483" descr="TU5-33"/>
            <p:cNvPicPr>
              <a:picLocks noChangeAspect="1"/>
            </p:cNvPicPr>
            <p:nvPr/>
          </p:nvPicPr>
          <p:blipFill>
            <a:blip r:embed="rId4">
              <a:lum bright="-100000"/>
            </a:blip>
            <a:stretch>
              <a:fillRect/>
            </a:stretch>
          </p:blipFill>
          <p:spPr>
            <a:xfrm>
              <a:off x="432" y="2064"/>
              <a:ext cx="2394" cy="1590"/>
            </a:xfrm>
            <a:prstGeom prst="rect">
              <a:avLst/>
            </a:prstGeom>
            <a:noFill/>
            <a:ln w="9525">
              <a:noFill/>
            </a:ln>
          </p:spPr>
        </p:pic>
        <p:sp>
          <p:nvSpPr>
            <p:cNvPr id="20483" name="文本框 20482"/>
            <p:cNvSpPr txBox="1"/>
            <p:nvPr/>
          </p:nvSpPr>
          <p:spPr>
            <a:xfrm>
              <a:off x="336" y="2688"/>
              <a:ext cx="414" cy="288"/>
            </a:xfrm>
            <a:prstGeom prst="rect">
              <a:avLst/>
            </a:prstGeom>
            <a:noFill/>
            <a:ln w="28575">
              <a:noFill/>
            </a:ln>
          </p:spPr>
          <p:txBody>
            <a:bodyPr wrap="none" anchor="t">
              <a:spAutoFit/>
            </a:bodyPr>
            <a:p>
              <a:r>
                <a:rPr lang="en-US" altLang="zh-CN" sz="2400">
                  <a:latin typeface="Times New Roman" panose="02020603050405020304" pitchFamily="18" charset="0"/>
                  <a:ea typeface="ˎ̥"/>
                </a:rPr>
                <a:t>x/Z</a:t>
              </a:r>
              <a:r>
                <a:rPr lang="en-US" altLang="zh-CN" sz="2400" baseline="-25000">
                  <a:latin typeface="Times New Roman" panose="02020603050405020304" pitchFamily="18" charset="0"/>
                </a:rPr>
                <a:t> </a:t>
              </a:r>
              <a:endParaRPr lang="en-US" altLang="zh-CN">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13"/>
                                        </p:tgtEl>
                                        <p:attrNameLst>
                                          <p:attrName>style.visibility</p:attrName>
                                        </p:attrNameLst>
                                      </p:cBhvr>
                                      <p:to>
                                        <p:strVal val="visible"/>
                                      </p:to>
                                    </p:set>
                                    <p:animEffect transition="in" filter="wipe(left)">
                                      <p:cBhvr>
                                        <p:cTn id="7" dur="500"/>
                                        <p:tgtEl>
                                          <p:spTgt spid="20513"/>
                                        </p:tgtEl>
                                      </p:cBhvr>
                                    </p:animEffect>
                                  </p:childTnLst>
                                  <p:subTnLst>
                                    <p:audio>
                                      <p:cMediaNode>
                                        <p:cTn display="0" masterRel="sameClick">
                                          <p:stCondLst>
                                            <p:cond evt="begin" delay="0">
                                              <p:tn val="5"/>
                                            </p:cond>
                                          </p:stCondLst>
                                          <p:endCondLst>
                                            <p:cond evt="onStopAudio" delay="0">
                                              <p:tgtEl>
                                                <p:sldTgt/>
                                              </p:tgtEl>
                                            </p:cond>
                                          </p:endCondLst>
                                        </p:cTn>
                                        <p:tgtEl>
                                          <p:sndTgt r:embed="rId5"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482"/>
                                        </p:tgtEl>
                                        <p:attrNameLst>
                                          <p:attrName>style.visibility</p:attrName>
                                        </p:attrNameLst>
                                      </p:cBhvr>
                                      <p:to>
                                        <p:strVal val="visible"/>
                                      </p:to>
                                    </p:set>
                                    <p:anim calcmode="lin" valueType="num">
                                      <p:cBhvr additive="base">
                                        <p:cTn id="12" dur="500" fill="hold"/>
                                        <p:tgtEl>
                                          <p:spTgt spid="20482"/>
                                        </p:tgtEl>
                                        <p:attrNameLst>
                                          <p:attrName>ppt_x</p:attrName>
                                        </p:attrNameLst>
                                      </p:cBhvr>
                                      <p:tavLst>
                                        <p:tav tm="0">
                                          <p:val>
                                            <p:strVal val="0-#ppt_w/2"/>
                                          </p:val>
                                        </p:tav>
                                        <p:tav tm="100000">
                                          <p:val>
                                            <p:strVal val="#ppt_x"/>
                                          </p:val>
                                        </p:tav>
                                      </p:tavLst>
                                    </p:anim>
                                    <p:anim calcmode="lin" valueType="num">
                                      <p:cBhvr additive="base">
                                        <p:cTn id="13" dur="500" fill="hold"/>
                                        <p:tgtEl>
                                          <p:spTgt spid="204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6" name="chimes.wav"/>
                                        </p:tgtEl>
                                      </p:cMediaNode>
                                    </p:audio>
                                  </p:sub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blinds(horizontal)">
                                      <p:cBhvr>
                                        <p:cTn id="17" dur="500"/>
                                        <p:tgtEl>
                                          <p:spTgt spid="20485"/>
                                        </p:tgtEl>
                                      </p:cBhvr>
                                    </p:animEffect>
                                  </p:childTnLst>
                                  <p:subTnLst>
                                    <p:audio>
                                      <p:cMediaNode>
                                        <p:cTn display="0" masterRel="sameClick">
                                          <p:stCondLst>
                                            <p:cond evt="begin" delay="0">
                                              <p:tn val="15"/>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3" grpId="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22590</Words>
  <Application>WPS 演示</Application>
  <PresentationFormat/>
  <Paragraphs>2191</Paragraphs>
  <Slides>116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20</vt:i4>
      </vt:variant>
      <vt:variant>
        <vt:lpstr>幻灯片标题</vt:lpstr>
      </vt:variant>
      <vt:variant>
        <vt:i4>116</vt:i4>
      </vt:variant>
    </vt:vector>
  </HeadingPairs>
  <TitlesOfParts>
    <vt:vector size="147" baseType="lpstr">
      <vt:lpstr>Arial</vt:lpstr>
      <vt:lpstr>宋体</vt:lpstr>
      <vt:lpstr>Wingdings</vt:lpstr>
      <vt:lpstr>Times New Roman</vt:lpstr>
      <vt:lpstr>ˎ̥</vt:lpstr>
      <vt:lpstr>Wingdings 3</vt:lpstr>
      <vt:lpstr>Jaime Blues</vt:lpstr>
      <vt:lpstr>微软雅黑</vt:lpstr>
      <vt:lpstr>Arial Unicode MS</vt:lpstr>
      <vt:lpstr>Calibri</vt:lpstr>
      <vt:lpstr>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MC SYSTEM</dc:creator>
  <cp:lastModifiedBy>TenMoons</cp:lastModifiedBy>
  <cp:revision>21</cp:revision>
  <dcterms:created xsi:type="dcterms:W3CDTF">2006-09-02T07:09:14Z</dcterms:created>
  <dcterms:modified xsi:type="dcterms:W3CDTF">2019-01-04T06:27:39Z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2052-11.1.0.8327</vt:lpwstr>
  </property>
</Properties>
</file>