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</p:sldMasterIdLst>
  <p:sldIdLst>
    <p:sldId id="270" r:id="rId5"/>
    <p:sldId id="261" r:id="rId6"/>
    <p:sldId id="302" r:id="rId7"/>
    <p:sldId id="303" r:id="rId8"/>
    <p:sldId id="304" r:id="rId9"/>
    <p:sldId id="301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5" r:id="rId20"/>
    <p:sldId id="316" r:id="rId21"/>
    <p:sldId id="317" r:id="rId22"/>
    <p:sldId id="318" r:id="rId23"/>
    <p:sldId id="319" r:id="rId24"/>
    <p:sldId id="320" r:id="rId25"/>
    <p:sldId id="321" r:id="rId2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33CC"/>
    <a:srgbClr val="006666"/>
    <a:srgbClr val="660033"/>
    <a:srgbClr val="99CCFF"/>
    <a:srgbClr val="CC0066"/>
    <a:srgbClr val="FF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5" d="100"/>
          <a:sy n="75" d="100"/>
        </p:scale>
        <p:origin x="-366" y="-96"/>
      </p:cViewPr>
      <p:guideLst>
        <p:guide orient="horz" pos="2078"/>
        <p:guide pos="296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4.emf"/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2.wmf"/><Relationship Id="rId1" Type="http://schemas.openxmlformats.org/officeDocument/2006/relationships/image" Target="../media/image1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196975"/>
            <a:ext cx="3920490" cy="5327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7248" y="1196975"/>
            <a:ext cx="3920490" cy="5327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441" y="304800"/>
            <a:ext cx="2002234" cy="6219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90631" cy="62198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98" name="矩形 4097"/>
          <p:cNvSpPr/>
          <p:nvPr/>
        </p:nvSpPr>
        <p:spPr>
          <a:xfrm>
            <a:off x="0" y="0"/>
            <a:ext cx="9144000" cy="1773238"/>
          </a:xfrm>
          <a:prstGeom prst="rect">
            <a:avLst/>
          </a:prstGeom>
          <a:pattFill prst="dkHorz">
            <a:fgClr>
              <a:schemeClr val="bg2"/>
            </a:fgClr>
            <a:bgClr>
              <a:schemeClr val="bg1"/>
            </a:bgClr>
          </a:patt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099" name="标题 4098"/>
          <p:cNvSpPr>
            <a:spLocks noGrp="1"/>
          </p:cNvSpPr>
          <p:nvPr>
            <p:ph type="ctrTitle" sz="quarter"/>
          </p:nvPr>
        </p:nvSpPr>
        <p:spPr>
          <a:xfrm>
            <a:off x="3419475" y="2565400"/>
            <a:ext cx="5561013" cy="19431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/>
            </a:lvl1pPr>
          </a:lstStyle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100" name="副标题 4099"/>
          <p:cNvSpPr>
            <a:spLocks noGrp="1"/>
          </p:cNvSpPr>
          <p:nvPr>
            <p:ph type="subTitle" sz="quarter" idx="1"/>
          </p:nvPr>
        </p:nvSpPr>
        <p:spPr>
          <a:xfrm>
            <a:off x="1403350" y="5487988"/>
            <a:ext cx="6400800" cy="533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lvl="1" indent="0" algn="ctr">
              <a:buNone/>
              <a:defRPr sz="1800">
                <a:solidFill>
                  <a:schemeClr val="bg1"/>
                </a:solidFill>
              </a:defRPr>
            </a:lvl2pPr>
            <a:lvl3pPr marL="914400" lvl="2" indent="0" algn="ctr">
              <a:buNone/>
              <a:defRPr sz="1800">
                <a:solidFill>
                  <a:schemeClr val="bg1"/>
                </a:solidFill>
              </a:defRPr>
            </a:lvl3pPr>
            <a:lvl4pPr marL="1371600" lvl="3" indent="0" algn="ctr">
              <a:buNone/>
              <a:defRPr sz="1800">
                <a:solidFill>
                  <a:schemeClr val="bg1"/>
                </a:solidFill>
              </a:defRPr>
            </a:lvl4pPr>
            <a:lvl5pPr marL="1828800" lvl="4" indent="0" algn="ct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subtitle style</a:t>
            </a:r>
            <a:endParaRPr lang="en-US" altLang="zh-CN"/>
          </a:p>
        </p:txBody>
      </p:sp>
      <p:pic>
        <p:nvPicPr>
          <p:cNvPr id="4101" name="图片 4100" descr="huss_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9388" y="260350"/>
            <a:ext cx="3154362" cy="1196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sldNum="0"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908050"/>
            <a:ext cx="4198969" cy="5545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4206" y="908050"/>
            <a:ext cx="4198969" cy="5545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4422" y="234950"/>
            <a:ext cx="2160191" cy="62182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234950"/>
            <a:ext cx="6355344" cy="62182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5" Type="http://schemas.openxmlformats.org/officeDocument/2006/relationships/vmlDrawing" Target="../drawings/vmlDrawing1.vml"/><Relationship Id="rId14" Type="http://schemas.openxmlformats.org/officeDocument/2006/relationships/image" Target="../media/image2.png"/><Relationship Id="rId13" Type="http://schemas.openxmlformats.org/officeDocument/2006/relationships/image" Target="../media/image3.png"/><Relationship Id="rId12" Type="http://schemas.openxmlformats.org/officeDocument/2006/relationships/oleObject" Target="../embeddings/oleObject1.bin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050"/>
          <p:cNvSpPr>
            <a:spLocks noGrp="1"/>
          </p:cNvSpPr>
          <p:nvPr>
            <p:ph type="body" idx="1"/>
          </p:nvPr>
        </p:nvSpPr>
        <p:spPr>
          <a:xfrm>
            <a:off x="566738" y="1196975"/>
            <a:ext cx="8001000" cy="53276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任意多边形 2051"/>
          <p:cNvSpPr/>
          <p:nvPr/>
        </p:nvSpPr>
        <p:spPr>
          <a:xfrm>
            <a:off x="609600" y="1052513"/>
            <a:ext cx="7958138" cy="109537"/>
          </a:xfrm>
          <a:custGeom>
            <a:avLst/>
            <a:gdLst>
              <a:gd name="A1" fmla="val 585"/>
              <a:gd name="A3" fmla="val 0"/>
              <a:gd name="G0" fmla="+- A1 0 0"/>
            </a:gdLst>
            <a:ahLst/>
            <a:cxnLst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/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053" name="直接连接符 2052"/>
          <p:cNvSpPr/>
          <p:nvPr/>
        </p:nvSpPr>
        <p:spPr>
          <a:xfrm flipV="1">
            <a:off x="609600" y="6669088"/>
            <a:ext cx="79248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charRg st="13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1">
                                            <p:txEl>
                                              <p:charRg st="13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charRg st="17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1">
                                            <p:txEl>
                                              <p:charRg st="17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charRg st="21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1">
                                            <p:txEl>
                                              <p:charRg st="21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charRg st="25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1">
                                            <p:txEl>
                                              <p:charRg st="25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>
        <p:tmplLst>
          <p:tmpl lvl="1">
            <p:tnLst>
              <p:par>
                <p:cTn presetID="22" presetClass="entr" presetSubtype="8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>
                            <p:txEl>
                              <p:charRg st="0" end="1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1">
                            <p:txEl>
                              <p:charRg st="0" end="13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>
                            <p:txEl>
                              <p:charRg st="13" end="17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1">
                            <p:txEl>
                              <p:charRg st="13" end="17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>
                            <p:txEl>
                              <p:charRg st="17" end="2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1">
                            <p:txEl>
                              <p:charRg st="17" end="21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>
                            <p:txEl>
                              <p:charRg st="21" end="25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1">
                            <p:txEl>
                              <p:charRg st="21" end="25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>
                            <p:txEl>
                              <p:charRg st="25" end="29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1">
                            <p:txEl>
                              <p:charRg st="25" end="29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2"/>
          </a:solidFill>
          <a:effectLst>
            <a:outerShdw blurRad="38100" dist="38100" dir="2700000">
              <a:srgbClr val="FFFFFF"/>
            </a:outerShdw>
          </a:effectLst>
          <a:latin typeface="+mj-lt"/>
          <a:ea typeface="+mj-ea"/>
          <a:cs typeface="+mj-cs"/>
        </a:defRPr>
      </a:lvl1pPr>
    </p:titleStyle>
    <p:bodyStyle>
      <a:lvl1pPr marL="469900" lvl="0" indent="-469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908050" lvl="1" indent="-436245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304925" lvl="2" indent="-39497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94180" lvl="3" indent="-3873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94230" lvl="4" indent="-39878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3074" name="对象 3073"/>
          <p:cNvGraphicFramePr>
            <a:graphicFrameLocks noChangeAspect="1"/>
          </p:cNvGraphicFramePr>
          <p:nvPr/>
        </p:nvGraphicFramePr>
        <p:xfrm>
          <a:off x="2339975" y="1441450"/>
          <a:ext cx="6804025" cy="541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2" imgW="8534400" imgH="6794500" progId="Photoshop.Image.7">
                  <p:embed/>
                </p:oleObj>
              </mc:Choice>
              <mc:Fallback>
                <p:oleObj name="" r:id="rId12" imgW="8534400" imgH="6794500" progId="Photoshop.Image.7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339975" y="1441450"/>
                        <a:ext cx="6804025" cy="5416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直接连接符 3074"/>
          <p:cNvSpPr/>
          <p:nvPr/>
        </p:nvSpPr>
        <p:spPr>
          <a:xfrm>
            <a:off x="250825" y="6596063"/>
            <a:ext cx="8712200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6" name="矩形 3075"/>
          <p:cNvSpPr/>
          <p:nvPr userDrawn="1"/>
        </p:nvSpPr>
        <p:spPr>
          <a:xfrm>
            <a:off x="1620838" y="117475"/>
            <a:ext cx="7524750" cy="719138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wrap="none" anchor="ctr"/>
          <a:p>
            <a:pPr lvl="0" algn="ctr" latinLnBrk="1"/>
            <a:endParaRPr lang="ko-KR" altLang="en-US" dirty="0">
              <a:solidFill>
                <a:schemeClr val="accent2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3077" name="矩形 3076"/>
          <p:cNvSpPr/>
          <p:nvPr userDrawn="1"/>
        </p:nvSpPr>
        <p:spPr>
          <a:xfrm>
            <a:off x="1620838" y="190500"/>
            <a:ext cx="7524750" cy="574675"/>
          </a:xfrm>
          <a:prstGeom prst="rect">
            <a:avLst/>
          </a:prstGeom>
          <a:pattFill prst="dkHorz">
            <a:fgClr>
              <a:schemeClr val="accent1"/>
            </a:fgClr>
            <a:bgClr>
              <a:schemeClr val="tx1"/>
            </a:bgClr>
          </a:patt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8" name="矩形 3077"/>
          <p:cNvSpPr/>
          <p:nvPr userDrawn="1"/>
        </p:nvSpPr>
        <p:spPr>
          <a:xfrm>
            <a:off x="0" y="763588"/>
            <a:ext cx="9144000" cy="7302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9" name="标题 3078"/>
          <p:cNvSpPr>
            <a:spLocks noGrp="1"/>
          </p:cNvSpPr>
          <p:nvPr>
            <p:ph type="title"/>
          </p:nvPr>
        </p:nvSpPr>
        <p:spPr>
          <a:xfrm>
            <a:off x="1836738" y="234950"/>
            <a:ext cx="7127875" cy="4651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/>
              <a:t>Clicktoedit Master title style</a:t>
            </a:r>
            <a:endParaRPr lang="en-US" altLang="zh-CN"/>
          </a:p>
        </p:txBody>
      </p:sp>
      <p:sp>
        <p:nvSpPr>
          <p:cNvPr id="3080" name="文本占位符 3079"/>
          <p:cNvSpPr>
            <a:spLocks noGrp="1"/>
          </p:cNvSpPr>
          <p:nvPr>
            <p:ph type="body" idx="1"/>
          </p:nvPr>
        </p:nvSpPr>
        <p:spPr>
          <a:xfrm>
            <a:off x="323850" y="908050"/>
            <a:ext cx="8569325" cy="55451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pic>
        <p:nvPicPr>
          <p:cNvPr id="3081" name="图片 3080" descr="huss_logo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52400" y="149225"/>
            <a:ext cx="1330325" cy="5048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sz="3200" b="1" i="0" u="none" kern="1200" baseline="0">
          <a:solidFill>
            <a:schemeClr val="accent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n"/>
        <a:defRPr sz="24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16.wmf"/><Relationship Id="rId2" Type="http://schemas.openxmlformats.org/officeDocument/2006/relationships/oleObject" Target="../embeddings/oleObject14.bin"/><Relationship Id="rId1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15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8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2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15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14.emf"/><Relationship Id="rId1" Type="http://schemas.openxmlformats.org/officeDocument/2006/relationships/oleObject" Target="../embeddings/oleObject22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3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25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26.bin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9.vml"/><Relationship Id="rId6" Type="http://schemas.openxmlformats.org/officeDocument/2006/relationships/slideLayout" Target="../slideLayouts/slideLayout15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8.bin"/><Relationship Id="rId3" Type="http://schemas.openxmlformats.org/officeDocument/2006/relationships/image" Target="../media/image26.wmf"/><Relationship Id="rId2" Type="http://schemas.openxmlformats.org/officeDocument/2006/relationships/oleObject" Target="../embeddings/oleObject27.bin"/><Relationship Id="rId1" Type="http://schemas.openxmlformats.org/officeDocument/2006/relationships/image" Target="../media/image25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3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3.xml"/><Relationship Id="rId3" Type="http://schemas.openxmlformats.org/officeDocument/2006/relationships/image" Target="../media/image11.emf"/><Relationship Id="rId2" Type="http://schemas.openxmlformats.org/officeDocument/2006/relationships/image" Target="../media/image10.wmf"/><Relationship Id="rId1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>
            <a:spLocks noGrp="1"/>
          </p:cNvSpPr>
          <p:nvPr>
            <p:ph type="ctrTitle"/>
          </p:nvPr>
        </p:nvSpPr>
        <p:spPr>
          <a:xfrm>
            <a:off x="3132138" y="2205038"/>
            <a:ext cx="6011862" cy="2232025"/>
          </a:xfrm>
          <a:ln/>
        </p:spPr>
        <p:txBody>
          <a:bodyPr anchor="ctr"/>
          <a:p>
            <a:pPr defTabSz="914400">
              <a:buSzPct val="100000"/>
            </a:pPr>
            <a:r>
              <a:rPr lang="zh-CN" altLang="en-US" sz="4000" b="0" kern="1200" baseline="0" dirty="0">
                <a:solidFill>
                  <a:srgbClr val="FFFF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数字电路</a:t>
            </a:r>
            <a:r>
              <a:rPr lang="zh-CN" altLang="en-US" sz="3200" b="0" kern="1200" baseline="0" dirty="0">
                <a:solidFill>
                  <a:srgbClr val="FFFF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Gulim" pitchFamily="34" charset="-127"/>
              </a:rPr>
              <a:t> </a:t>
            </a:r>
            <a:br>
              <a:rPr lang="zh-CN" altLang="en-US" sz="3200" b="0" kern="1200" baseline="0" dirty="0">
                <a:solidFill>
                  <a:srgbClr val="FFFF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Gulim" pitchFamily="34" charset="-127"/>
              </a:rPr>
            </a:br>
            <a:r>
              <a:rPr lang="zh-CN" altLang="en-US" sz="8800" b="0" kern="1200" baseline="0" dirty="0">
                <a:solidFill>
                  <a:srgbClr val="FFFF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en-US" sz="4800" b="0" kern="1200" baseline="0" dirty="0">
                <a:solidFill>
                  <a:srgbClr val="FFFF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8800" b="0" kern="1200" baseline="0" dirty="0">
                <a:solidFill>
                  <a:schemeClr val="folHlink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与</a:t>
            </a:r>
            <a:r>
              <a:rPr lang="zh-CN" altLang="en-US" sz="8800" b="0" kern="1200" baseline="0" dirty="0">
                <a:solidFill>
                  <a:srgbClr val="FFFF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0" kern="1200" baseline="0" dirty="0"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逻辑设计</a:t>
            </a:r>
            <a:endParaRPr lang="zh-CN" altLang="en-US" sz="4000" b="0" kern="1200" baseline="0" dirty="0"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147" name="副标题 6146"/>
          <p:cNvSpPr>
            <a:spLocks noGrp="1"/>
          </p:cNvSpPr>
          <p:nvPr>
            <p:ph type="subTitle" idx="1"/>
          </p:nvPr>
        </p:nvSpPr>
        <p:spPr>
          <a:ln/>
        </p:spPr>
        <p:txBody>
          <a:bodyPr anchor="t"/>
          <a:p>
            <a:pPr defTabSz="914400">
              <a:buSzPct val="100000"/>
            </a:pPr>
            <a:r>
              <a:rPr lang="zh-CN" altLang="en-US" kern="1200" baseline="0" dirty="0">
                <a:latin typeface="黑体" panose="02010609060101010101" pitchFamily="2" charset="-122"/>
                <a:ea typeface="黑体" panose="02010609060101010101" pitchFamily="2" charset="-122"/>
              </a:rPr>
              <a:t>2004 - 2012</a:t>
            </a:r>
            <a:endParaRPr lang="zh-CN" altLang="en-US" kern="1200" baseline="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536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zh-CN" altLang="en-US">
                <a:latin typeface="黑体" panose="02010609060101010101" pitchFamily="2" charset="-122"/>
              </a:rPr>
              <a:t>组合逻辑电路分析（</a:t>
            </a:r>
            <a:r>
              <a:rPr lang="en-US" altLang="zh-CN">
                <a:latin typeface="黑体" panose="02010609060101010101" pitchFamily="2" charset="-122"/>
              </a:rPr>
              <a:t>4</a:t>
            </a:r>
            <a:r>
              <a:rPr lang="zh-CN" altLang="en-US">
                <a:latin typeface="黑体" panose="02010609060101010101" pitchFamily="2" charset="-122"/>
              </a:rPr>
              <a:t>）</a:t>
            </a:r>
            <a:endParaRPr lang="zh-CN" altLang="en-US">
              <a:latin typeface="黑体" panose="02010609060101010101" pitchFamily="2" charset="-122"/>
            </a:endParaRPr>
          </a:p>
        </p:txBody>
      </p:sp>
      <p:pic>
        <p:nvPicPr>
          <p:cNvPr id="15363" name="图片 153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341438"/>
            <a:ext cx="5400675" cy="34607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5364" name="对象 15363"/>
          <p:cNvGraphicFramePr>
            <a:graphicFrameLocks noChangeAspect="1"/>
          </p:cNvGraphicFramePr>
          <p:nvPr/>
        </p:nvGraphicFramePr>
        <p:xfrm>
          <a:off x="3851275" y="4870450"/>
          <a:ext cx="3794125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2" imgW="1271905" imgH="483235" progId="Equation.3">
                  <p:embed/>
                </p:oleObj>
              </mc:Choice>
              <mc:Fallback>
                <p:oleObj name="" r:id="rId2" imgW="1271905" imgH="483235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51275" y="4870450"/>
                        <a:ext cx="3794125" cy="1439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文本框 15364"/>
          <p:cNvSpPr txBox="1"/>
          <p:nvPr/>
        </p:nvSpPr>
        <p:spPr>
          <a:xfrm>
            <a:off x="1331913" y="5086350"/>
            <a:ext cx="20113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Verdana" panose="020B0604030504040204" pitchFamily="34" charset="0"/>
                <a:ea typeface="黑体" panose="02010609060101010101" pitchFamily="2" charset="-122"/>
              </a:rPr>
              <a:t>逻辑表达式：</a:t>
            </a:r>
            <a:endParaRPr lang="zh-CN" altLang="en-US" sz="2400" b="1" dirty="0">
              <a:latin typeface="Verdana" panose="020B060403050404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638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zh-CN" altLang="en-US">
                <a:latin typeface="黑体" panose="02010609060101010101" pitchFamily="2" charset="-122"/>
              </a:rPr>
              <a:t>组合逻辑电路分析（</a:t>
            </a:r>
            <a:r>
              <a:rPr lang="en-US" altLang="zh-CN">
                <a:latin typeface="黑体" panose="02010609060101010101" pitchFamily="2" charset="-122"/>
              </a:rPr>
              <a:t>4</a:t>
            </a:r>
            <a:r>
              <a:rPr lang="zh-CN" altLang="en-US">
                <a:latin typeface="黑体" panose="02010609060101010101" pitchFamily="2" charset="-122"/>
              </a:rPr>
              <a:t>）</a:t>
            </a:r>
            <a:endParaRPr lang="zh-CN" altLang="en-US">
              <a:latin typeface="黑体" panose="02010609060101010101" pitchFamily="2" charset="-122"/>
            </a:endParaRPr>
          </a:p>
        </p:txBody>
      </p:sp>
      <p:graphicFrame>
        <p:nvGraphicFramePr>
          <p:cNvPr id="16387" name="对象 16386"/>
          <p:cNvGraphicFramePr>
            <a:graphicFrameLocks noChangeAspect="1"/>
          </p:cNvGraphicFramePr>
          <p:nvPr/>
        </p:nvGraphicFramePr>
        <p:xfrm>
          <a:off x="757238" y="1412875"/>
          <a:ext cx="6480175" cy="465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2032000" imgH="1459865" progId="Equation.3">
                  <p:embed/>
                </p:oleObj>
              </mc:Choice>
              <mc:Fallback>
                <p:oleObj name="" r:id="rId1" imgW="2032000" imgH="1459865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1412875"/>
                        <a:ext cx="6480175" cy="4657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740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zh-CN" altLang="en-US">
                <a:latin typeface="黑体" panose="02010609060101010101" pitchFamily="2" charset="-122"/>
              </a:rPr>
              <a:t>组合逻辑电路分析（</a:t>
            </a:r>
            <a:r>
              <a:rPr lang="en-US" altLang="zh-CN">
                <a:latin typeface="黑体" panose="02010609060101010101" pitchFamily="2" charset="-122"/>
              </a:rPr>
              <a:t>4</a:t>
            </a:r>
            <a:r>
              <a:rPr lang="zh-CN" altLang="en-US">
                <a:latin typeface="黑体" panose="02010609060101010101" pitchFamily="2" charset="-122"/>
              </a:rPr>
              <a:t>）</a:t>
            </a:r>
            <a:endParaRPr lang="zh-CN" altLang="en-US">
              <a:latin typeface="黑体" panose="02010609060101010101" pitchFamily="2" charset="-122"/>
            </a:endParaRPr>
          </a:p>
        </p:txBody>
      </p:sp>
      <p:graphicFrame>
        <p:nvGraphicFramePr>
          <p:cNvPr id="17411" name="对象 17410"/>
          <p:cNvGraphicFramePr>
            <a:graphicFrameLocks noChangeAspect="1"/>
          </p:cNvGraphicFramePr>
          <p:nvPr/>
        </p:nvGraphicFramePr>
        <p:xfrm>
          <a:off x="684213" y="1341438"/>
          <a:ext cx="4103687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2095500" imgH="469900" progId="Equation.3">
                  <p:embed/>
                </p:oleObj>
              </mc:Choice>
              <mc:Fallback>
                <p:oleObj name="" r:id="rId1" imgW="2095500" imgH="4699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1341438"/>
                        <a:ext cx="4103687" cy="919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表格 17411"/>
          <p:cNvGraphicFramePr/>
          <p:nvPr/>
        </p:nvGraphicFramePr>
        <p:xfrm>
          <a:off x="682625" y="2420938"/>
          <a:ext cx="3748088" cy="3744912"/>
        </p:xfrm>
        <a:graphic>
          <a:graphicData uri="http://schemas.openxmlformats.org/drawingml/2006/table">
            <a:tbl>
              <a:tblPr/>
              <a:tblGrid>
                <a:gridCol w="2074863"/>
                <a:gridCol w="893762"/>
                <a:gridCol w="779463"/>
              </a:tblGrid>
              <a:tr h="428625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4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A   B   C</a:t>
                      </a:r>
                      <a:endParaRPr lang="en-US" altLang="zh-CN" sz="24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4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S</a:t>
                      </a:r>
                      <a:endParaRPr lang="en-US" altLang="zh-CN" sz="24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4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C</a:t>
                      </a:r>
                      <a:endParaRPr lang="en-US" altLang="zh-CN" sz="24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6288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</a:rPr>
                        <a:t>0   0   0</a:t>
                      </a:r>
                      <a:endParaRPr lang="en-US" altLang="zh-CN" sz="2400">
                        <a:latin typeface="黑体" panose="02010609060101010101" pitchFamily="2" charset="-122"/>
                      </a:endParaRPr>
                    </a:p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</a:rPr>
                        <a:t>0   0   1</a:t>
                      </a:r>
                      <a:endParaRPr lang="en-US" altLang="zh-CN" sz="2400">
                        <a:latin typeface="黑体" panose="02010609060101010101" pitchFamily="2" charset="-122"/>
                      </a:endParaRPr>
                    </a:p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</a:rPr>
                        <a:t>0   1   0</a:t>
                      </a:r>
                      <a:endParaRPr lang="en-US" altLang="zh-CN" sz="2400">
                        <a:latin typeface="黑体" panose="02010609060101010101" pitchFamily="2" charset="-122"/>
                      </a:endParaRPr>
                    </a:p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</a:rPr>
                        <a:t>0   1   1</a:t>
                      </a:r>
                      <a:endParaRPr lang="en-US" altLang="zh-CN" sz="2400">
                        <a:latin typeface="黑体" panose="02010609060101010101" pitchFamily="2" charset="-122"/>
                      </a:endParaRPr>
                    </a:p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</a:rPr>
                        <a:t>1   0   0</a:t>
                      </a:r>
                      <a:endParaRPr lang="en-US" altLang="zh-CN" sz="2400">
                        <a:latin typeface="黑体" panose="02010609060101010101" pitchFamily="2" charset="-122"/>
                      </a:endParaRPr>
                    </a:p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</a:rPr>
                        <a:t>1   0   1</a:t>
                      </a:r>
                      <a:endParaRPr lang="en-US" altLang="zh-CN" sz="2400">
                        <a:latin typeface="黑体" panose="02010609060101010101" pitchFamily="2" charset="-122"/>
                      </a:endParaRPr>
                    </a:p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</a:rPr>
                        <a:t>1   1   0</a:t>
                      </a:r>
                      <a:endParaRPr lang="en-US" altLang="zh-CN" sz="2400">
                        <a:latin typeface="黑体" panose="02010609060101010101" pitchFamily="2" charset="-122"/>
                      </a:endParaRPr>
                    </a:p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</a:rPr>
                        <a:t>1   1   1</a:t>
                      </a:r>
                      <a:endParaRPr lang="en-US" altLang="zh-CN" sz="2400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2400">
                        <a:latin typeface="黑体" panose="02010609060101010101" pitchFamily="2" charset="-122"/>
                      </a:endParaRPr>
                    </a:p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</a:rPr>
                        <a:t>1</a:t>
                      </a:r>
                      <a:endParaRPr lang="en-US" altLang="zh-CN" sz="2400">
                        <a:latin typeface="黑体" panose="02010609060101010101" pitchFamily="2" charset="-122"/>
                      </a:endParaRPr>
                    </a:p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</a:rPr>
                        <a:t>1</a:t>
                      </a:r>
                      <a:endParaRPr lang="en-US" altLang="zh-CN" sz="2400">
                        <a:latin typeface="黑体" panose="02010609060101010101" pitchFamily="2" charset="-122"/>
                      </a:endParaRPr>
                    </a:p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2400">
                        <a:latin typeface="黑体" panose="02010609060101010101" pitchFamily="2" charset="-122"/>
                      </a:endParaRPr>
                    </a:p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</a:rPr>
                        <a:t>1</a:t>
                      </a:r>
                      <a:endParaRPr lang="en-US" altLang="zh-CN" sz="2400">
                        <a:latin typeface="黑体" panose="02010609060101010101" pitchFamily="2" charset="-122"/>
                      </a:endParaRPr>
                    </a:p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2400">
                        <a:latin typeface="黑体" panose="02010609060101010101" pitchFamily="2" charset="-122"/>
                      </a:endParaRPr>
                    </a:p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2400">
                        <a:latin typeface="黑体" panose="02010609060101010101" pitchFamily="2" charset="-122"/>
                      </a:endParaRPr>
                    </a:p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</a:rPr>
                        <a:t>1</a:t>
                      </a:r>
                      <a:endParaRPr lang="en-US" altLang="zh-CN" sz="2400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2400">
                        <a:latin typeface="黑体" panose="02010609060101010101" pitchFamily="2" charset="-122"/>
                      </a:endParaRPr>
                    </a:p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2400">
                        <a:latin typeface="黑体" panose="02010609060101010101" pitchFamily="2" charset="-122"/>
                      </a:endParaRPr>
                    </a:p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2400">
                        <a:latin typeface="黑体" panose="02010609060101010101" pitchFamily="2" charset="-122"/>
                      </a:endParaRPr>
                    </a:p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</a:rPr>
                        <a:t>1</a:t>
                      </a:r>
                      <a:endParaRPr lang="en-US" altLang="zh-CN" sz="2400">
                        <a:latin typeface="黑体" panose="02010609060101010101" pitchFamily="2" charset="-122"/>
                      </a:endParaRPr>
                    </a:p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2400">
                        <a:latin typeface="黑体" panose="02010609060101010101" pitchFamily="2" charset="-122"/>
                      </a:endParaRPr>
                    </a:p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</a:rPr>
                        <a:t>1</a:t>
                      </a:r>
                      <a:endParaRPr lang="en-US" altLang="zh-CN" sz="2400">
                        <a:latin typeface="黑体" panose="02010609060101010101" pitchFamily="2" charset="-122"/>
                      </a:endParaRPr>
                    </a:p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</a:rPr>
                        <a:t>1</a:t>
                      </a:r>
                      <a:endParaRPr lang="en-US" altLang="zh-CN" sz="2400">
                        <a:latin typeface="黑体" panose="02010609060101010101" pitchFamily="2" charset="-122"/>
                      </a:endParaRPr>
                    </a:p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</a:rPr>
                        <a:t>1</a:t>
                      </a:r>
                      <a:endParaRPr lang="en-US" altLang="zh-CN" sz="2400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36" name="文本框 17435"/>
          <p:cNvSpPr txBox="1"/>
          <p:nvPr/>
        </p:nvSpPr>
        <p:spPr>
          <a:xfrm>
            <a:off x="5003800" y="1701800"/>
            <a:ext cx="3313113" cy="4479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电路功能：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   在ABC取值中，若1的个数为奇数，则输出S为1；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  <a:sym typeface="Arial" panose="020B0604020202020204" pitchFamily="34" charset="0"/>
              </a:rPr>
              <a:t>   在ABC取值中，若1的个数为两个或三个，则输出C为1；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843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zh-CN" altLang="en-US">
                <a:latin typeface="黑体" panose="02010609060101010101" pitchFamily="2" charset="-122"/>
              </a:rPr>
              <a:t>组合逻辑电路设计（</a:t>
            </a:r>
            <a:r>
              <a:rPr lang="en-US" altLang="zh-CN">
                <a:latin typeface="黑体" panose="02010609060101010101" pitchFamily="2" charset="-122"/>
              </a:rPr>
              <a:t>1</a:t>
            </a:r>
            <a:r>
              <a:rPr lang="zh-CN" altLang="en-US">
                <a:latin typeface="黑体" panose="02010609060101010101" pitchFamily="2" charset="-122"/>
              </a:rPr>
              <a:t>）</a:t>
            </a:r>
            <a:endParaRPr lang="zh-CN" altLang="en-US">
              <a:latin typeface="黑体" panose="02010609060101010101" pitchFamily="2" charset="-122"/>
            </a:endParaRPr>
          </a:p>
        </p:txBody>
      </p:sp>
      <p:sp>
        <p:nvSpPr>
          <p:cNvPr id="18435" name="文本框 18434"/>
          <p:cNvSpPr txBox="1"/>
          <p:nvPr/>
        </p:nvSpPr>
        <p:spPr>
          <a:xfrm>
            <a:off x="250825" y="1270000"/>
            <a:ext cx="8283575" cy="18780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66700">
              <a:lnSpc>
                <a:spcPct val="130000"/>
              </a:lnSpc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 某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Times New Roman" panose="02020603050405020304" pitchFamily="18" charset="0"/>
              </a:rPr>
              <a:t>举重比赛有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4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Times New Roman" panose="02020603050405020304" pitchFamily="18" charset="0"/>
              </a:rPr>
              <a:t>个裁判，一个主裁判和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三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Times New Roman" panose="02020603050405020304" pitchFamily="18" charset="0"/>
              </a:rPr>
              <a:t>个副裁判。只有当两个或两个以上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副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Times New Roman" panose="02020603050405020304" pitchFamily="18" charset="0"/>
              </a:rPr>
              <a:t>裁判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认为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Times New Roman" panose="02020603050405020304" pitchFamily="18" charset="0"/>
              </a:rPr>
              <a:t>成功，并且主裁判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也认为成功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Times New Roman" panose="02020603050405020304" pitchFamily="18" charset="0"/>
              </a:rPr>
              <a:t>，表明成功的灯才亮。用与非门设计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该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Times New Roman" panose="02020603050405020304" pitchFamily="18" charset="0"/>
              </a:rPr>
              <a:t>举重裁判表决电路。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  <a:sym typeface="Times New Roman" panose="02020603050405020304" pitchFamily="18" charset="0"/>
            </a:endParaRPr>
          </a:p>
          <a:p>
            <a:pPr indent="266700">
              <a:lnSpc>
                <a:spcPct val="130000"/>
              </a:lnSpc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    设主裁判为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Times New Roman" panose="02020603050405020304" pitchFamily="18" charset="0"/>
              </a:rPr>
              <a:t>A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，副裁判为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Times New Roman" panose="02020603050405020304" pitchFamily="18" charset="0"/>
              </a:rPr>
              <a:t>B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、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Times New Roman" panose="02020603050405020304" pitchFamily="18" charset="0"/>
              </a:rPr>
              <a:t>C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、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Times New Roman" panose="02020603050405020304" pitchFamily="18" charset="0"/>
              </a:rPr>
              <a:t>D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，裁判判定成功为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Times New Roman" panose="02020603050405020304" pitchFamily="18" charset="0"/>
              </a:rPr>
              <a:t>1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；灯为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Times New Roman" panose="02020603050405020304" pitchFamily="18" charset="0"/>
              </a:rPr>
              <a:t>F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，灯亮为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Times New Roman" panose="02020603050405020304" pitchFamily="18" charset="0"/>
              </a:rPr>
              <a:t>1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。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  <a:sym typeface="宋体" panose="02010600030101010101" pitchFamily="2" charset="-122"/>
            </a:endParaRPr>
          </a:p>
          <a:p>
            <a:pPr indent="266700">
              <a:lnSpc>
                <a:spcPct val="130000"/>
              </a:lnSpc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1、列出真值表：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18436" name="表格 18435"/>
          <p:cNvGraphicFramePr/>
          <p:nvPr/>
        </p:nvGraphicFramePr>
        <p:xfrm>
          <a:off x="828675" y="3213100"/>
          <a:ext cx="7345363" cy="3360738"/>
        </p:xfrm>
        <a:graphic>
          <a:graphicData uri="http://schemas.openxmlformats.org/drawingml/2006/table">
            <a:tbl>
              <a:tblPr/>
              <a:tblGrid>
                <a:gridCol w="735013"/>
                <a:gridCol w="733425"/>
                <a:gridCol w="735012"/>
                <a:gridCol w="735013"/>
                <a:gridCol w="735012"/>
                <a:gridCol w="733425"/>
                <a:gridCol w="735013"/>
                <a:gridCol w="735012"/>
                <a:gridCol w="733425"/>
                <a:gridCol w="735013"/>
              </a:tblGrid>
              <a:tr h="368300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A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B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C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D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F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A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B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C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D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F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15925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945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zh-CN" altLang="en-US">
                <a:latin typeface="黑体" panose="02010609060101010101" pitchFamily="2" charset="-122"/>
              </a:rPr>
              <a:t>组合逻辑电路设计（</a:t>
            </a:r>
            <a:r>
              <a:rPr lang="en-US" altLang="zh-CN">
                <a:latin typeface="黑体" panose="02010609060101010101" pitchFamily="2" charset="-122"/>
              </a:rPr>
              <a:t>1</a:t>
            </a:r>
            <a:r>
              <a:rPr lang="zh-CN" altLang="en-US">
                <a:latin typeface="黑体" panose="02010609060101010101" pitchFamily="2" charset="-122"/>
              </a:rPr>
              <a:t>）</a:t>
            </a:r>
            <a:endParaRPr lang="zh-CN" altLang="en-US">
              <a:latin typeface="黑体" panose="02010609060101010101" pitchFamily="2" charset="-122"/>
            </a:endParaRPr>
          </a:p>
        </p:txBody>
      </p:sp>
      <p:sp>
        <p:nvSpPr>
          <p:cNvPr id="19459" name="文本框 19458"/>
          <p:cNvSpPr txBox="1"/>
          <p:nvPr/>
        </p:nvSpPr>
        <p:spPr>
          <a:xfrm>
            <a:off x="539750" y="4725988"/>
            <a:ext cx="7920038" cy="5667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66700">
              <a:lnSpc>
                <a:spcPct val="130000"/>
              </a:lnSpc>
            </a:pP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2、写出逻辑表达式（最小项）：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19460" name="表格 19459"/>
          <p:cNvGraphicFramePr/>
          <p:nvPr/>
        </p:nvGraphicFramePr>
        <p:xfrm>
          <a:off x="827088" y="1270000"/>
          <a:ext cx="7345362" cy="3311525"/>
        </p:xfrm>
        <a:graphic>
          <a:graphicData uri="http://schemas.openxmlformats.org/drawingml/2006/table">
            <a:tbl>
              <a:tblPr/>
              <a:tblGrid>
                <a:gridCol w="735013"/>
                <a:gridCol w="733425"/>
                <a:gridCol w="735012"/>
                <a:gridCol w="735013"/>
                <a:gridCol w="735012"/>
                <a:gridCol w="733425"/>
                <a:gridCol w="735013"/>
                <a:gridCol w="735012"/>
                <a:gridCol w="733425"/>
                <a:gridCol w="735013"/>
              </a:tblGrid>
              <a:tr h="368300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A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B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C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D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F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A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B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C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D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F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6712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750" name="对象 19749"/>
          <p:cNvGraphicFramePr>
            <a:graphicFrameLocks noChangeAspect="1"/>
          </p:cNvGraphicFramePr>
          <p:nvPr/>
        </p:nvGraphicFramePr>
        <p:xfrm>
          <a:off x="1116013" y="5373688"/>
          <a:ext cx="67278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2514600" imgH="215900" progId="Equation.3">
                  <p:embed/>
                </p:oleObj>
              </mc:Choice>
              <mc:Fallback>
                <p:oleObj name="" r:id="rId1" imgW="2514600" imgH="2159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6013" y="5373688"/>
                        <a:ext cx="6727825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2048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zh-CN" altLang="en-US">
                <a:latin typeface="黑体" panose="02010609060101010101" pitchFamily="2" charset="-122"/>
              </a:rPr>
              <a:t>组合逻辑电路设计（</a:t>
            </a:r>
            <a:r>
              <a:rPr lang="en-US" altLang="zh-CN">
                <a:latin typeface="黑体" panose="02010609060101010101" pitchFamily="2" charset="-122"/>
              </a:rPr>
              <a:t>1</a:t>
            </a:r>
            <a:r>
              <a:rPr lang="zh-CN" altLang="en-US">
                <a:latin typeface="黑体" panose="02010609060101010101" pitchFamily="2" charset="-122"/>
              </a:rPr>
              <a:t>）</a:t>
            </a:r>
            <a:endParaRPr lang="zh-CN" altLang="en-US">
              <a:latin typeface="黑体" panose="02010609060101010101" pitchFamily="2" charset="-122"/>
            </a:endParaRPr>
          </a:p>
        </p:txBody>
      </p:sp>
      <p:sp>
        <p:nvSpPr>
          <p:cNvPr id="20483" name="文本框 20482"/>
          <p:cNvSpPr txBox="1"/>
          <p:nvPr/>
        </p:nvSpPr>
        <p:spPr>
          <a:xfrm>
            <a:off x="612775" y="2278063"/>
            <a:ext cx="7920038" cy="5667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66700">
              <a:lnSpc>
                <a:spcPct val="130000"/>
              </a:lnSpc>
            </a:pP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3、化简：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20484" name="对象 20483"/>
          <p:cNvGraphicFramePr>
            <a:graphicFrameLocks noChangeAspect="1"/>
          </p:cNvGraphicFramePr>
          <p:nvPr/>
        </p:nvGraphicFramePr>
        <p:xfrm>
          <a:off x="971550" y="1412875"/>
          <a:ext cx="67278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2514600" imgH="215900" progId="Equation.3">
                  <p:embed/>
                </p:oleObj>
              </mc:Choice>
              <mc:Fallback>
                <p:oleObj name="" r:id="rId1" imgW="2514600" imgH="2159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1412875"/>
                        <a:ext cx="6727825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对象 20484"/>
          <p:cNvGraphicFramePr>
            <a:graphicFrameLocks noChangeAspect="1"/>
          </p:cNvGraphicFramePr>
          <p:nvPr/>
        </p:nvGraphicFramePr>
        <p:xfrm>
          <a:off x="2341563" y="2638425"/>
          <a:ext cx="4370387" cy="273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3164205" imgH="2421255" progId="Visio.Drawing.11">
                  <p:embed/>
                </p:oleObj>
              </mc:Choice>
              <mc:Fallback>
                <p:oleObj name="" r:id="rId3" imgW="3164205" imgH="2421255" progId="Visio.Drawing.11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1563" y="2638425"/>
                        <a:ext cx="4370387" cy="2735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文本框 20485"/>
          <p:cNvSpPr txBox="1"/>
          <p:nvPr/>
        </p:nvSpPr>
        <p:spPr>
          <a:xfrm>
            <a:off x="4164013" y="4365625"/>
            <a:ext cx="719137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dirty="0">
                <a:latin typeface="Verdana" panose="020B0604030504040204" pitchFamily="34" charset="0"/>
              </a:rPr>
              <a:t>1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20487" name="文本框 20486"/>
          <p:cNvSpPr txBox="1"/>
          <p:nvPr/>
        </p:nvSpPr>
        <p:spPr>
          <a:xfrm>
            <a:off x="5868988" y="4371975"/>
            <a:ext cx="719137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dirty="0">
                <a:latin typeface="Verdana" panose="020B0604030504040204" pitchFamily="34" charset="0"/>
              </a:rPr>
              <a:t>1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20488" name="文本框 20487"/>
          <p:cNvSpPr txBox="1"/>
          <p:nvPr/>
        </p:nvSpPr>
        <p:spPr>
          <a:xfrm>
            <a:off x="5014913" y="4384675"/>
            <a:ext cx="717550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dirty="0">
                <a:latin typeface="Verdana" panose="020B0604030504040204" pitchFamily="34" charset="0"/>
              </a:rPr>
              <a:t>1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20489" name="文本框 20488"/>
          <p:cNvSpPr txBox="1"/>
          <p:nvPr/>
        </p:nvSpPr>
        <p:spPr>
          <a:xfrm>
            <a:off x="5016500" y="4905375"/>
            <a:ext cx="717550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dirty="0">
                <a:latin typeface="Verdana" panose="020B0604030504040204" pitchFamily="34" charset="0"/>
              </a:rPr>
              <a:t>1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20490" name="椭圆 20489"/>
          <p:cNvSpPr/>
          <p:nvPr/>
        </p:nvSpPr>
        <p:spPr>
          <a:xfrm>
            <a:off x="4211638" y="4294188"/>
            <a:ext cx="1512887" cy="503237"/>
          </a:xfrm>
          <a:prstGeom prst="ellipse">
            <a:avLst/>
          </a:prstGeom>
          <a:noFill/>
          <a:ln w="190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91" name="椭圆 20490"/>
          <p:cNvSpPr/>
          <p:nvPr/>
        </p:nvSpPr>
        <p:spPr>
          <a:xfrm>
            <a:off x="5126038" y="4294188"/>
            <a:ext cx="1512887" cy="503237"/>
          </a:xfrm>
          <a:prstGeom prst="ellipse">
            <a:avLst/>
          </a:prstGeom>
          <a:noFill/>
          <a:ln w="190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92" name="椭圆 20491"/>
          <p:cNvSpPr/>
          <p:nvPr/>
        </p:nvSpPr>
        <p:spPr>
          <a:xfrm>
            <a:off x="5076825" y="4365625"/>
            <a:ext cx="655638" cy="1149350"/>
          </a:xfrm>
          <a:prstGeom prst="ellipse">
            <a:avLst/>
          </a:prstGeom>
          <a:noFill/>
          <a:ln w="190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20493" name="对象 20492"/>
          <p:cNvGraphicFramePr>
            <a:graphicFrameLocks noChangeAspect="1"/>
          </p:cNvGraphicFramePr>
          <p:nvPr/>
        </p:nvGraphicFramePr>
        <p:xfrm>
          <a:off x="1044575" y="5661025"/>
          <a:ext cx="777716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5" imgW="2908300" imgH="241300" progId="Equation.3">
                  <p:embed/>
                </p:oleObj>
              </mc:Choice>
              <mc:Fallback>
                <p:oleObj name="" r:id="rId5" imgW="2908300" imgH="2413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4575" y="5661025"/>
                        <a:ext cx="7777163" cy="644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150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zh-CN" altLang="en-US">
                <a:latin typeface="黑体" panose="02010609060101010101" pitchFamily="2" charset="-122"/>
              </a:rPr>
              <a:t>组合逻辑电路设计（</a:t>
            </a:r>
            <a:r>
              <a:rPr lang="en-US" altLang="zh-CN">
                <a:latin typeface="黑体" panose="02010609060101010101" pitchFamily="2" charset="-122"/>
              </a:rPr>
              <a:t>2</a:t>
            </a:r>
            <a:r>
              <a:rPr lang="zh-CN" altLang="en-US">
                <a:latin typeface="黑体" panose="02010609060101010101" pitchFamily="2" charset="-122"/>
              </a:rPr>
              <a:t>）</a:t>
            </a:r>
            <a:endParaRPr lang="zh-CN" altLang="en-US">
              <a:latin typeface="黑体" panose="02010609060101010101" pitchFamily="2" charset="-122"/>
            </a:endParaRPr>
          </a:p>
        </p:txBody>
      </p:sp>
      <p:sp>
        <p:nvSpPr>
          <p:cNvPr id="21507" name="文本框 21506"/>
          <p:cNvSpPr txBox="1"/>
          <p:nvPr/>
        </p:nvSpPr>
        <p:spPr>
          <a:xfrm>
            <a:off x="614363" y="1270000"/>
            <a:ext cx="7920037" cy="15160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66700">
              <a:lnSpc>
                <a:spcPct val="130000"/>
              </a:lnSpc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设计一个8421BCD码检测电路，如果输入的四位编码不是8421BCD码，则灯亮。用与非门设计该电路。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indent="266700">
              <a:lnSpc>
                <a:spcPct val="130000"/>
              </a:lnSpc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设A、B、C、D为编码输入端，灯为F，灯亮为1。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indent="266700">
              <a:lnSpc>
                <a:spcPct val="130000"/>
              </a:lnSpc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1、列出真值表：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21508" name="表格 21507"/>
          <p:cNvGraphicFramePr/>
          <p:nvPr/>
        </p:nvGraphicFramePr>
        <p:xfrm>
          <a:off x="900113" y="2997200"/>
          <a:ext cx="7345362" cy="3313113"/>
        </p:xfrm>
        <a:graphic>
          <a:graphicData uri="http://schemas.openxmlformats.org/drawingml/2006/table">
            <a:tbl>
              <a:tblPr/>
              <a:tblGrid>
                <a:gridCol w="735013"/>
                <a:gridCol w="733425"/>
                <a:gridCol w="735012"/>
                <a:gridCol w="735013"/>
                <a:gridCol w="735012"/>
                <a:gridCol w="733425"/>
                <a:gridCol w="735013"/>
                <a:gridCol w="735012"/>
                <a:gridCol w="733425"/>
                <a:gridCol w="735013"/>
              </a:tblGrid>
              <a:tr h="368300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A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B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C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D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F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A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B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C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D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F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2252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zh-CN" altLang="en-US">
                <a:latin typeface="黑体" panose="02010609060101010101" pitchFamily="2" charset="-122"/>
              </a:rPr>
              <a:t>组合逻辑电路设计（</a:t>
            </a:r>
            <a:r>
              <a:rPr lang="en-US" altLang="zh-CN">
                <a:latin typeface="黑体" panose="02010609060101010101" pitchFamily="2" charset="-122"/>
              </a:rPr>
              <a:t>2</a:t>
            </a:r>
            <a:r>
              <a:rPr lang="zh-CN" altLang="en-US">
                <a:latin typeface="黑体" panose="02010609060101010101" pitchFamily="2" charset="-122"/>
              </a:rPr>
              <a:t>）</a:t>
            </a:r>
            <a:endParaRPr lang="zh-CN" altLang="en-US">
              <a:latin typeface="黑体" panose="02010609060101010101" pitchFamily="2" charset="-122"/>
            </a:endParaRPr>
          </a:p>
        </p:txBody>
      </p:sp>
      <p:graphicFrame>
        <p:nvGraphicFramePr>
          <p:cNvPr id="22531" name="表格 22530"/>
          <p:cNvGraphicFramePr/>
          <p:nvPr/>
        </p:nvGraphicFramePr>
        <p:xfrm>
          <a:off x="828675" y="1341438"/>
          <a:ext cx="7345363" cy="3313112"/>
        </p:xfrm>
        <a:graphic>
          <a:graphicData uri="http://schemas.openxmlformats.org/drawingml/2006/table">
            <a:tbl>
              <a:tblPr/>
              <a:tblGrid>
                <a:gridCol w="735013"/>
                <a:gridCol w="733425"/>
                <a:gridCol w="735012"/>
                <a:gridCol w="735013"/>
                <a:gridCol w="735012"/>
                <a:gridCol w="733425"/>
                <a:gridCol w="735013"/>
                <a:gridCol w="735012"/>
                <a:gridCol w="733425"/>
                <a:gridCol w="735013"/>
              </a:tblGrid>
              <a:tr h="368300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A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B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C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D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F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A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B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C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D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F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2821" name="文本框 22820"/>
          <p:cNvSpPr txBox="1"/>
          <p:nvPr/>
        </p:nvSpPr>
        <p:spPr>
          <a:xfrm>
            <a:off x="539750" y="4725988"/>
            <a:ext cx="7920038" cy="5667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66700">
              <a:lnSpc>
                <a:spcPct val="130000"/>
              </a:lnSpc>
            </a:pP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2、写出逻辑表达式（最小项）：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22822" name="对象 22821"/>
          <p:cNvGraphicFramePr>
            <a:graphicFrameLocks noChangeAspect="1"/>
          </p:cNvGraphicFramePr>
          <p:nvPr/>
        </p:nvGraphicFramePr>
        <p:xfrm>
          <a:off x="684213" y="5445125"/>
          <a:ext cx="74342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3708400" imgH="215900" progId="Equation.3">
                  <p:embed/>
                </p:oleObj>
              </mc:Choice>
              <mc:Fallback>
                <p:oleObj name="" r:id="rId1" imgW="3708400" imgH="2159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5445125"/>
                        <a:ext cx="7434262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2355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zh-CN" altLang="en-US">
                <a:latin typeface="黑体" panose="02010609060101010101" pitchFamily="2" charset="-122"/>
              </a:rPr>
              <a:t>组合逻辑电路设计（</a:t>
            </a:r>
            <a:r>
              <a:rPr lang="en-US" altLang="zh-CN">
                <a:latin typeface="黑体" panose="02010609060101010101" pitchFamily="2" charset="-122"/>
              </a:rPr>
              <a:t>2</a:t>
            </a:r>
            <a:r>
              <a:rPr lang="zh-CN" altLang="en-US">
                <a:latin typeface="黑体" panose="02010609060101010101" pitchFamily="2" charset="-122"/>
              </a:rPr>
              <a:t>）</a:t>
            </a:r>
            <a:endParaRPr lang="zh-CN" altLang="en-US">
              <a:latin typeface="黑体" panose="02010609060101010101" pitchFamily="2" charset="-122"/>
            </a:endParaRPr>
          </a:p>
        </p:txBody>
      </p:sp>
      <p:sp>
        <p:nvSpPr>
          <p:cNvPr id="23555" name="文本框 23554"/>
          <p:cNvSpPr txBox="1"/>
          <p:nvPr/>
        </p:nvSpPr>
        <p:spPr>
          <a:xfrm>
            <a:off x="612775" y="2278063"/>
            <a:ext cx="7920038" cy="5667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66700">
              <a:lnSpc>
                <a:spcPct val="130000"/>
              </a:lnSpc>
            </a:pP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3、化简：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23556" name="对象 23555"/>
          <p:cNvGraphicFramePr>
            <a:graphicFrameLocks noChangeAspect="1"/>
          </p:cNvGraphicFramePr>
          <p:nvPr/>
        </p:nvGraphicFramePr>
        <p:xfrm>
          <a:off x="2341563" y="2638425"/>
          <a:ext cx="4370387" cy="273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3164205" imgH="2421255" progId="Visio.Drawing.11">
                  <p:embed/>
                </p:oleObj>
              </mc:Choice>
              <mc:Fallback>
                <p:oleObj name="" r:id="rId1" imgW="3164205" imgH="2421255" progId="Visio.Drawing.11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41563" y="2638425"/>
                        <a:ext cx="4370387" cy="2735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文本框 23556"/>
          <p:cNvSpPr txBox="1"/>
          <p:nvPr/>
        </p:nvSpPr>
        <p:spPr>
          <a:xfrm>
            <a:off x="4164013" y="4365625"/>
            <a:ext cx="719137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dirty="0">
                <a:latin typeface="Verdana" panose="020B0604030504040204" pitchFamily="34" charset="0"/>
              </a:rPr>
              <a:t>1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23558" name="文本框 23557"/>
          <p:cNvSpPr txBox="1"/>
          <p:nvPr/>
        </p:nvSpPr>
        <p:spPr>
          <a:xfrm>
            <a:off x="5868988" y="4371975"/>
            <a:ext cx="719137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dirty="0">
                <a:latin typeface="Verdana" panose="020B0604030504040204" pitchFamily="34" charset="0"/>
              </a:rPr>
              <a:t>1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23559" name="文本框 23558"/>
          <p:cNvSpPr txBox="1"/>
          <p:nvPr/>
        </p:nvSpPr>
        <p:spPr>
          <a:xfrm>
            <a:off x="5014913" y="4384675"/>
            <a:ext cx="717550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dirty="0">
                <a:latin typeface="Verdana" panose="020B0604030504040204" pitchFamily="34" charset="0"/>
              </a:rPr>
              <a:t>1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23560" name="文本框 23559"/>
          <p:cNvSpPr txBox="1"/>
          <p:nvPr/>
        </p:nvSpPr>
        <p:spPr>
          <a:xfrm>
            <a:off x="5016500" y="4905375"/>
            <a:ext cx="717550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dirty="0">
                <a:latin typeface="Verdana" panose="020B0604030504040204" pitchFamily="34" charset="0"/>
              </a:rPr>
              <a:t>1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23561" name="椭圆 23560"/>
          <p:cNvSpPr/>
          <p:nvPr/>
        </p:nvSpPr>
        <p:spPr>
          <a:xfrm>
            <a:off x="5003800" y="4295775"/>
            <a:ext cx="1657350" cy="1220788"/>
          </a:xfrm>
          <a:prstGeom prst="ellipse">
            <a:avLst/>
          </a:prstGeom>
          <a:noFill/>
          <a:ln w="190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23562" name="对象 23561"/>
          <p:cNvGraphicFramePr>
            <a:graphicFrameLocks noChangeAspect="1"/>
          </p:cNvGraphicFramePr>
          <p:nvPr/>
        </p:nvGraphicFramePr>
        <p:xfrm>
          <a:off x="1044575" y="5661025"/>
          <a:ext cx="431165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1612900" imgH="241300" progId="Equation.3">
                  <p:embed/>
                </p:oleObj>
              </mc:Choice>
              <mc:Fallback>
                <p:oleObj name="" r:id="rId3" imgW="1612900" imgH="2413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4575" y="5661025"/>
                        <a:ext cx="4311650" cy="644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对象 23562"/>
          <p:cNvGraphicFramePr>
            <a:graphicFrameLocks noChangeAspect="1"/>
          </p:cNvGraphicFramePr>
          <p:nvPr/>
        </p:nvGraphicFramePr>
        <p:xfrm>
          <a:off x="684213" y="1557338"/>
          <a:ext cx="74342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3708400" imgH="215900" progId="Equation.3">
                  <p:embed/>
                </p:oleObj>
              </mc:Choice>
              <mc:Fallback>
                <p:oleObj name="" r:id="rId5" imgW="3708400" imgH="2159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4213" y="1557338"/>
                        <a:ext cx="7434262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4" name="文本框 23563"/>
          <p:cNvSpPr txBox="1"/>
          <p:nvPr/>
        </p:nvSpPr>
        <p:spPr>
          <a:xfrm>
            <a:off x="3287713" y="4378325"/>
            <a:ext cx="719137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dirty="0">
                <a:latin typeface="Verdana" panose="020B0604030504040204" pitchFamily="34" charset="0"/>
              </a:rPr>
              <a:t>1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23565" name="文本框 23564"/>
          <p:cNvSpPr txBox="1"/>
          <p:nvPr/>
        </p:nvSpPr>
        <p:spPr>
          <a:xfrm>
            <a:off x="5868988" y="4889500"/>
            <a:ext cx="719137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dirty="0">
                <a:latin typeface="Verdana" panose="020B0604030504040204" pitchFamily="34" charset="0"/>
              </a:rPr>
              <a:t>1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23566" name="椭圆 23565"/>
          <p:cNvSpPr/>
          <p:nvPr/>
        </p:nvSpPr>
        <p:spPr>
          <a:xfrm>
            <a:off x="3316288" y="4311650"/>
            <a:ext cx="3344862" cy="501650"/>
          </a:xfrm>
          <a:prstGeom prst="ellipse">
            <a:avLst/>
          </a:prstGeom>
          <a:noFill/>
          <a:ln w="190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457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zh-CN" altLang="en-US">
                <a:latin typeface="黑体" panose="02010609060101010101" pitchFamily="2" charset="-122"/>
              </a:rPr>
              <a:t>组合逻辑电路设计（</a:t>
            </a:r>
            <a:r>
              <a:rPr lang="en-US" altLang="zh-CN">
                <a:latin typeface="黑体" panose="02010609060101010101" pitchFamily="2" charset="-122"/>
              </a:rPr>
              <a:t>3</a:t>
            </a:r>
            <a:r>
              <a:rPr lang="zh-CN" altLang="en-US">
                <a:latin typeface="黑体" panose="02010609060101010101" pitchFamily="2" charset="-122"/>
              </a:rPr>
              <a:t>）</a:t>
            </a:r>
            <a:endParaRPr lang="zh-CN" altLang="en-US">
              <a:latin typeface="黑体" panose="02010609060101010101" pitchFamily="2" charset="-122"/>
            </a:endParaRPr>
          </a:p>
        </p:txBody>
      </p:sp>
      <p:sp>
        <p:nvSpPr>
          <p:cNvPr id="24579" name="文本框 24578"/>
          <p:cNvSpPr txBox="1"/>
          <p:nvPr/>
        </p:nvSpPr>
        <p:spPr>
          <a:xfrm>
            <a:off x="614363" y="1270000"/>
            <a:ext cx="4030662" cy="5029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1905">
              <a:lnSpc>
                <a:spcPct val="150000"/>
              </a:lnSpc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当水位低于检测元件时，元件给出低电平有效信号，水泵得到高电平控制信号，开始供水；当水位高于检测元件，元件给出高电平有效信号，水泵得到低电平控制信号，停止供水。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indent="1905">
              <a:lnSpc>
                <a:spcPct val="150000"/>
              </a:lnSpc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1.水位高于检测元件C，停止供水；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indent="1905">
              <a:lnSpc>
                <a:spcPct val="150000"/>
              </a:lnSpc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2.水位低于检测元件C，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indent="1905">
              <a:lnSpc>
                <a:spcPct val="150000"/>
              </a:lnSpc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  高于检测元件B，水泵M2供水；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indent="1905">
              <a:lnSpc>
                <a:spcPct val="150000"/>
              </a:lnSpc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3.水位低于检测元件B，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indent="1905">
              <a:lnSpc>
                <a:spcPct val="150000"/>
              </a:lnSpc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  高于检测元件A，水泵M1供水；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indent="1905">
              <a:lnSpc>
                <a:spcPct val="150000"/>
              </a:lnSpc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4.水位低于检测元件A，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indent="1905">
              <a:lnSpc>
                <a:spcPct val="150000"/>
              </a:lnSpc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  水泵M1、M2全部供水。　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24580" name="表格 24579"/>
          <p:cNvGraphicFramePr/>
          <p:nvPr/>
        </p:nvGraphicFramePr>
        <p:xfrm>
          <a:off x="5219700" y="2060575"/>
          <a:ext cx="3178175" cy="3305175"/>
        </p:xfrm>
        <a:graphic>
          <a:graphicData uri="http://schemas.openxmlformats.org/drawingml/2006/table">
            <a:tbl>
              <a:tblPr/>
              <a:tblGrid>
                <a:gridCol w="635000"/>
                <a:gridCol w="636588"/>
                <a:gridCol w="635000"/>
                <a:gridCol w="636587"/>
                <a:gridCol w="635000"/>
              </a:tblGrid>
              <a:tr h="579438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A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B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C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 dirty="0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M1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M2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4962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 dirty="0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4963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 dirty="0">
                          <a:latin typeface="黑体" panose="02010609060101010101" pitchFamily="2" charset="-122"/>
                          <a:sym typeface="黑体" panose="02010609060101010101" pitchFamily="2" charset="-122"/>
                        </a:rPr>
                        <a:t>×</a:t>
                      </a:r>
                      <a:endParaRPr lang="en-US" altLang="zh-CN" sz="1600" b="1">
                        <a:latin typeface="黑体" panose="02010609060101010101" pitchFamily="2" charset="-122"/>
                        <a:sym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黑体" panose="02010609060101010101" pitchFamily="2" charset="-122"/>
                        </a:rPr>
                        <a:t>×</a:t>
                      </a:r>
                      <a:endParaRPr lang="en-US" altLang="zh-CN" sz="1600" b="1">
                        <a:latin typeface="黑体" panose="02010609060101010101" pitchFamily="2" charset="-122"/>
                        <a:sym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4962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黑体" panose="02010609060101010101" pitchFamily="2" charset="-122"/>
                        </a:rPr>
                        <a:t>×</a:t>
                      </a:r>
                      <a:endParaRPr lang="en-US" altLang="zh-CN" sz="1600" b="1">
                        <a:latin typeface="黑体" panose="02010609060101010101" pitchFamily="2" charset="-122"/>
                        <a:sym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黑体" panose="02010609060101010101" pitchFamily="2" charset="-122"/>
                        </a:rPr>
                        <a:t>×</a:t>
                      </a:r>
                      <a:endParaRPr lang="en-US" altLang="zh-CN" sz="1600" b="1">
                        <a:latin typeface="黑体" panose="02010609060101010101" pitchFamily="2" charset="-122"/>
                        <a:sym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6550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黑体" panose="02010609060101010101" pitchFamily="2" charset="-122"/>
                        </a:rPr>
                        <a:t>×</a:t>
                      </a:r>
                      <a:endParaRPr lang="en-US" altLang="zh-CN" sz="1600" b="1">
                        <a:latin typeface="黑体" panose="02010609060101010101" pitchFamily="2" charset="-122"/>
                        <a:sym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黑体" panose="02010609060101010101" pitchFamily="2" charset="-122"/>
                        </a:rPr>
                        <a:t>×</a:t>
                      </a:r>
                      <a:endParaRPr lang="en-US" altLang="zh-CN" sz="1600" b="1">
                        <a:latin typeface="黑体" panose="02010609060101010101" pitchFamily="2" charset="-122"/>
                        <a:sym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4963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 dirty="0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4962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黑体" panose="02010609060101010101" pitchFamily="2" charset="-122"/>
                        </a:rPr>
                        <a:t>×</a:t>
                      </a:r>
                      <a:endParaRPr lang="en-US" altLang="zh-CN" sz="1600" b="1">
                        <a:latin typeface="黑体" panose="02010609060101010101" pitchFamily="2" charset="-122"/>
                        <a:sym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黑体" panose="02010609060101010101" pitchFamily="2" charset="-122"/>
                        </a:rPr>
                        <a:t>×</a:t>
                      </a:r>
                      <a:endParaRPr lang="en-US" altLang="zh-CN" sz="1600" b="1">
                        <a:latin typeface="黑体" panose="02010609060101010101" pitchFamily="2" charset="-122"/>
                        <a:sym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6075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 dirty="0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 dirty="0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4730" name="文本框 24729"/>
          <p:cNvSpPr txBox="1"/>
          <p:nvPr/>
        </p:nvSpPr>
        <p:spPr>
          <a:xfrm>
            <a:off x="5148263" y="1412875"/>
            <a:ext cx="1096962" cy="457200"/>
          </a:xfrm>
          <a:prstGeom prst="rect">
            <a:avLst/>
          </a:prstGeom>
          <a:noFill/>
          <a:ln w="57150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Verdana" panose="020B0604030504040204" pitchFamily="34" charset="0"/>
                <a:ea typeface="黑体" panose="02010609060101010101" pitchFamily="2" charset="-122"/>
              </a:rPr>
              <a:t>真值表</a:t>
            </a:r>
            <a:endParaRPr lang="zh-CN" altLang="en-US" sz="2400" b="1" dirty="0">
              <a:latin typeface="Verdana" panose="020B060403050404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zh-CN" altLang="en-US">
                <a:latin typeface="黑体" panose="02010609060101010101" pitchFamily="2" charset="-122"/>
              </a:rPr>
              <a:t>组合逻辑电路分析（</a:t>
            </a:r>
            <a:r>
              <a:rPr lang="en-US" altLang="zh-CN">
                <a:latin typeface="黑体" panose="02010609060101010101" pitchFamily="2" charset="-122"/>
              </a:rPr>
              <a:t>1</a:t>
            </a:r>
            <a:r>
              <a:rPr lang="zh-CN" altLang="en-US">
                <a:latin typeface="黑体" panose="02010609060101010101" pitchFamily="2" charset="-122"/>
              </a:rPr>
              <a:t>）</a:t>
            </a:r>
            <a:endParaRPr lang="zh-CN" altLang="en-US">
              <a:latin typeface="黑体" panose="02010609060101010101" pitchFamily="2" charset="-122"/>
            </a:endParaRPr>
          </a:p>
        </p:txBody>
      </p:sp>
      <p:pic>
        <p:nvPicPr>
          <p:cNvPr id="7171" name="图片 71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238" y="1341438"/>
            <a:ext cx="3887787" cy="2835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7171"/>
          <p:cNvSpPr txBox="1"/>
          <p:nvPr/>
        </p:nvSpPr>
        <p:spPr>
          <a:xfrm>
            <a:off x="3863975" y="3838575"/>
            <a:ext cx="2012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Verdana" panose="020B0604030504040204" pitchFamily="34" charset="0"/>
                <a:ea typeface="黑体" panose="02010609060101010101" pitchFamily="2" charset="-122"/>
              </a:rPr>
              <a:t>逻辑表达式：</a:t>
            </a:r>
            <a:endParaRPr lang="zh-CN" altLang="en-US" sz="2400" b="1" dirty="0">
              <a:latin typeface="Verdana" panose="020B060403050404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7173" name="对象 7172"/>
          <p:cNvGraphicFramePr>
            <a:graphicFrameLocks noChangeAspect="1"/>
          </p:cNvGraphicFramePr>
          <p:nvPr/>
        </p:nvGraphicFramePr>
        <p:xfrm>
          <a:off x="3997325" y="4510088"/>
          <a:ext cx="38036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2" imgW="1424305" imgH="215900" progId="Equation.3">
                  <p:embed/>
                </p:oleObj>
              </mc:Choice>
              <mc:Fallback>
                <p:oleObj name="" r:id="rId2" imgW="1424305" imgH="2159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97325" y="4510088"/>
                        <a:ext cx="3803650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文本框 7173"/>
          <p:cNvSpPr txBox="1"/>
          <p:nvPr/>
        </p:nvSpPr>
        <p:spPr>
          <a:xfrm>
            <a:off x="990600" y="5130800"/>
            <a:ext cx="32305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Verdana" panose="020B0604030504040204" pitchFamily="34" charset="0"/>
                <a:ea typeface="黑体" panose="02010609060101010101" pitchFamily="2" charset="-122"/>
              </a:rPr>
              <a:t>逻辑表达式变形化简：</a:t>
            </a:r>
            <a:endParaRPr lang="zh-CN" altLang="en-US" sz="2400" b="1" dirty="0">
              <a:latin typeface="Verdana" panose="020B060403050404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7175" name="对象 7174"/>
          <p:cNvGraphicFramePr>
            <a:graphicFrameLocks noChangeAspect="1"/>
          </p:cNvGraphicFramePr>
          <p:nvPr/>
        </p:nvGraphicFramePr>
        <p:xfrm>
          <a:off x="3924300" y="5589588"/>
          <a:ext cx="41592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4" imgW="1297305" imgH="215900" progId="Equation.3">
                  <p:embed/>
                </p:oleObj>
              </mc:Choice>
              <mc:Fallback>
                <p:oleObj name="" r:id="rId4" imgW="1297305" imgH="2159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24300" y="5589588"/>
                        <a:ext cx="4159250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2560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zh-CN" altLang="en-US">
                <a:latin typeface="黑体" panose="02010609060101010101" pitchFamily="2" charset="-122"/>
              </a:rPr>
              <a:t>组合逻辑电路设计（</a:t>
            </a:r>
            <a:r>
              <a:rPr lang="en-US" altLang="zh-CN">
                <a:latin typeface="黑体" panose="02010609060101010101" pitchFamily="2" charset="-122"/>
              </a:rPr>
              <a:t>3</a:t>
            </a:r>
            <a:r>
              <a:rPr lang="zh-CN" altLang="en-US">
                <a:latin typeface="黑体" panose="02010609060101010101" pitchFamily="2" charset="-122"/>
              </a:rPr>
              <a:t>）</a:t>
            </a:r>
            <a:endParaRPr lang="zh-CN" altLang="en-US">
              <a:latin typeface="黑体" panose="02010609060101010101" pitchFamily="2" charset="-122"/>
            </a:endParaRPr>
          </a:p>
        </p:txBody>
      </p:sp>
      <p:graphicFrame>
        <p:nvGraphicFramePr>
          <p:cNvPr id="25603" name="表格 25602"/>
          <p:cNvGraphicFramePr/>
          <p:nvPr/>
        </p:nvGraphicFramePr>
        <p:xfrm>
          <a:off x="2051050" y="1484313"/>
          <a:ext cx="3178175" cy="3305175"/>
        </p:xfrm>
        <a:graphic>
          <a:graphicData uri="http://schemas.openxmlformats.org/drawingml/2006/table">
            <a:tbl>
              <a:tblPr/>
              <a:tblGrid>
                <a:gridCol w="635000"/>
                <a:gridCol w="636588"/>
                <a:gridCol w="635000"/>
                <a:gridCol w="636587"/>
                <a:gridCol w="635000"/>
              </a:tblGrid>
              <a:tr h="579438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A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B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C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 dirty="0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M1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M2</a:t>
                      </a:r>
                      <a:endParaRPr lang="en-US" altLang="zh-CN"/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4962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 dirty="0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1</a:t>
                      </a:r>
                      <a:endParaRPr lang="en-US" altLang="zh-CN"/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4963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/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 dirty="0">
                          <a:latin typeface="黑体" panose="02010609060101010101" pitchFamily="2" charset="-122"/>
                          <a:sym typeface="黑体" panose="02010609060101010101" pitchFamily="2" charset="-122"/>
                        </a:rPr>
                        <a:t>×</a:t>
                      </a:r>
                      <a:endParaRPr lang="en-US" altLang="zh-CN" sz="1600" b="1">
                        <a:latin typeface="黑体" panose="02010609060101010101" pitchFamily="2" charset="-122"/>
                        <a:sym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黑体" panose="02010609060101010101" pitchFamily="2" charset="-122"/>
                        </a:rPr>
                        <a:t>×</a:t>
                      </a:r>
                      <a:endParaRPr lang="en-US" altLang="zh-CN" sz="1600" b="1">
                        <a:latin typeface="黑体" panose="02010609060101010101" pitchFamily="2" charset="-122"/>
                        <a:sym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4962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/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/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黑体" panose="02010609060101010101" pitchFamily="2" charset="-122"/>
                        </a:rPr>
                        <a:t>×</a:t>
                      </a:r>
                      <a:endParaRPr lang="en-US" altLang="zh-CN" sz="1600" b="1">
                        <a:latin typeface="黑体" panose="02010609060101010101" pitchFamily="2" charset="-122"/>
                        <a:sym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黑体" panose="02010609060101010101" pitchFamily="2" charset="-122"/>
                        </a:rPr>
                        <a:t>×</a:t>
                      </a:r>
                      <a:endParaRPr lang="en-US" altLang="zh-CN" sz="1600" b="1">
                        <a:latin typeface="黑体" panose="02010609060101010101" pitchFamily="2" charset="-122"/>
                        <a:sym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6550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/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黑体" panose="02010609060101010101" pitchFamily="2" charset="-122"/>
                        </a:rPr>
                        <a:t>×</a:t>
                      </a:r>
                      <a:endParaRPr lang="en-US" altLang="zh-CN" sz="1600" b="1">
                        <a:latin typeface="黑体" panose="02010609060101010101" pitchFamily="2" charset="-122"/>
                        <a:sym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黑体" panose="02010609060101010101" pitchFamily="2" charset="-122"/>
                        </a:rPr>
                        <a:t>×</a:t>
                      </a:r>
                      <a:endParaRPr lang="en-US" altLang="zh-CN" sz="1600" b="1">
                        <a:latin typeface="黑体" panose="02010609060101010101" pitchFamily="2" charset="-122"/>
                        <a:sym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4963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/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/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 dirty="0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/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4962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/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/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/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黑体" panose="02010609060101010101" pitchFamily="2" charset="-122"/>
                        </a:rPr>
                        <a:t>×</a:t>
                      </a:r>
                      <a:endParaRPr lang="en-US" altLang="zh-CN" sz="1600" b="1">
                        <a:latin typeface="黑体" panose="02010609060101010101" pitchFamily="2" charset="-122"/>
                        <a:sym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黑体" panose="02010609060101010101" pitchFamily="2" charset="-122"/>
                        </a:rPr>
                        <a:t>×</a:t>
                      </a:r>
                      <a:endParaRPr lang="en-US" altLang="zh-CN" sz="1600" b="1">
                        <a:latin typeface="黑体" panose="02010609060101010101" pitchFamily="2" charset="-122"/>
                        <a:sym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6075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/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/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 dirty="0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1</a:t>
                      </a:r>
                      <a:endParaRPr lang="en-US" altLang="zh-CN"/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/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 dirty="0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/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5753" name="文本框 25752"/>
          <p:cNvSpPr txBox="1"/>
          <p:nvPr/>
        </p:nvSpPr>
        <p:spPr>
          <a:xfrm>
            <a:off x="611188" y="1412875"/>
            <a:ext cx="1096962" cy="457200"/>
          </a:xfrm>
          <a:prstGeom prst="rect">
            <a:avLst/>
          </a:prstGeom>
          <a:noFill/>
          <a:ln w="57150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Verdana" panose="020B0604030504040204" pitchFamily="34" charset="0"/>
                <a:ea typeface="黑体" panose="02010609060101010101" pitchFamily="2" charset="-122"/>
              </a:rPr>
              <a:t>真值表</a:t>
            </a:r>
            <a:endParaRPr lang="zh-CN" altLang="en-US" sz="2400" b="1" dirty="0">
              <a:latin typeface="Verdan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5754" name="文本框 25753"/>
          <p:cNvSpPr txBox="1"/>
          <p:nvPr/>
        </p:nvSpPr>
        <p:spPr>
          <a:xfrm>
            <a:off x="685800" y="5019675"/>
            <a:ext cx="2085975" cy="457200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Verdana" panose="020B0604030504040204" pitchFamily="34" charset="0"/>
                <a:ea typeface="黑体" panose="02010609060101010101" pitchFamily="2" charset="-122"/>
              </a:rPr>
              <a:t>逻辑表达式</a:t>
            </a:r>
            <a:endParaRPr lang="zh-CN" altLang="en-US" sz="2400" b="1" dirty="0">
              <a:latin typeface="Verdana" panose="020B060403050404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25755" name="对象 25754"/>
          <p:cNvGraphicFramePr>
            <a:graphicFrameLocks noChangeAspect="1"/>
          </p:cNvGraphicFramePr>
          <p:nvPr/>
        </p:nvGraphicFramePr>
        <p:xfrm>
          <a:off x="2484438" y="5157788"/>
          <a:ext cx="2824162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245235" imgH="508000" progId="Equation.3">
                  <p:embed/>
                </p:oleObj>
              </mc:Choice>
              <mc:Fallback>
                <p:oleObj name="" r:id="rId1" imgW="1245235" imgH="5080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4438" y="5157788"/>
                        <a:ext cx="2824162" cy="1150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2662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zh-CN" altLang="en-US">
                <a:latin typeface="黑体" panose="02010609060101010101" pitchFamily="2" charset="-122"/>
              </a:rPr>
              <a:t>组合逻辑电路设计（</a:t>
            </a:r>
            <a:r>
              <a:rPr lang="en-US" altLang="zh-CN">
                <a:latin typeface="黑体" panose="02010609060101010101" pitchFamily="2" charset="-122"/>
              </a:rPr>
              <a:t>3</a:t>
            </a:r>
            <a:r>
              <a:rPr lang="zh-CN" altLang="en-US">
                <a:latin typeface="黑体" panose="02010609060101010101" pitchFamily="2" charset="-122"/>
              </a:rPr>
              <a:t>）</a:t>
            </a:r>
            <a:endParaRPr lang="zh-CN" altLang="en-US">
              <a:latin typeface="黑体" panose="02010609060101010101" pitchFamily="2" charset="-122"/>
            </a:endParaRPr>
          </a:p>
        </p:txBody>
      </p:sp>
      <p:sp>
        <p:nvSpPr>
          <p:cNvPr id="26627" name="文本框 26626"/>
          <p:cNvSpPr txBox="1"/>
          <p:nvPr/>
        </p:nvSpPr>
        <p:spPr>
          <a:xfrm>
            <a:off x="611188" y="1484313"/>
            <a:ext cx="2087562" cy="457200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Verdana" panose="020B0604030504040204" pitchFamily="34" charset="0"/>
                <a:ea typeface="黑体" panose="02010609060101010101" pitchFamily="2" charset="-122"/>
              </a:rPr>
              <a:t>逻辑表达式</a:t>
            </a:r>
            <a:endParaRPr lang="zh-CN" altLang="en-US" sz="2400" b="1" dirty="0">
              <a:latin typeface="Verdana" panose="020B0604030504040204" pitchFamily="34" charset="0"/>
              <a:ea typeface="黑体" panose="02010609060101010101" pitchFamily="2" charset="-122"/>
              <a:sym typeface="黑体" panose="02010609060101010101" pitchFamily="2" charset="-122"/>
            </a:endParaRPr>
          </a:p>
        </p:txBody>
      </p:sp>
      <p:graphicFrame>
        <p:nvGraphicFramePr>
          <p:cNvPr id="26628" name="对象 26627"/>
          <p:cNvGraphicFramePr>
            <a:graphicFrameLocks noChangeAspect="1"/>
          </p:cNvGraphicFramePr>
          <p:nvPr/>
        </p:nvGraphicFramePr>
        <p:xfrm>
          <a:off x="2555875" y="1557338"/>
          <a:ext cx="4552950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005965" imgH="508000" progId="Equation.3">
                  <p:embed/>
                </p:oleObj>
              </mc:Choice>
              <mc:Fallback>
                <p:oleObj name="" r:id="rId1" imgW="2005965" imgH="5080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55875" y="1557338"/>
                        <a:ext cx="4552950" cy="1150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7650" name="图片 27649" descr="OGYR~61U3P]M`H202P(Q}P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0563" y="1844675"/>
            <a:ext cx="3744912" cy="1543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1" name="标题 27650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zh-CN" altLang="en-US">
                <a:latin typeface="黑体" panose="02010609060101010101" pitchFamily="2" charset="-122"/>
              </a:rPr>
              <a:t>组合逻辑电路设计（</a:t>
            </a:r>
            <a:r>
              <a:rPr lang="en-US" altLang="zh-CN">
                <a:latin typeface="黑体" panose="02010609060101010101" pitchFamily="2" charset="-122"/>
              </a:rPr>
              <a:t>3</a:t>
            </a:r>
            <a:r>
              <a:rPr lang="zh-CN" altLang="en-US">
                <a:latin typeface="黑体" panose="02010609060101010101" pitchFamily="2" charset="-122"/>
              </a:rPr>
              <a:t>）</a:t>
            </a:r>
            <a:endParaRPr lang="zh-CN" altLang="en-US">
              <a:latin typeface="黑体" panose="02010609060101010101" pitchFamily="2" charset="-122"/>
            </a:endParaRPr>
          </a:p>
        </p:txBody>
      </p:sp>
      <p:graphicFrame>
        <p:nvGraphicFramePr>
          <p:cNvPr id="27652" name="表格 27651"/>
          <p:cNvGraphicFramePr/>
          <p:nvPr/>
        </p:nvGraphicFramePr>
        <p:xfrm>
          <a:off x="755650" y="1773238"/>
          <a:ext cx="3178175" cy="3303587"/>
        </p:xfrm>
        <a:graphic>
          <a:graphicData uri="http://schemas.openxmlformats.org/drawingml/2006/table">
            <a:tbl>
              <a:tblPr/>
              <a:tblGrid>
                <a:gridCol w="635000"/>
                <a:gridCol w="636588"/>
                <a:gridCol w="635000"/>
                <a:gridCol w="636587"/>
                <a:gridCol w="635000"/>
              </a:tblGrid>
              <a:tr h="577850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A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B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C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 dirty="0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M1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M2</a:t>
                      </a:r>
                      <a:endParaRPr lang="en-US" altLang="zh-CN"/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4963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 dirty="0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1</a:t>
                      </a:r>
                      <a:endParaRPr lang="en-US" altLang="zh-CN"/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4962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/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 dirty="0">
                          <a:latin typeface="黑体" panose="02010609060101010101" pitchFamily="2" charset="-122"/>
                          <a:sym typeface="黑体" panose="02010609060101010101" pitchFamily="2" charset="-122"/>
                        </a:rPr>
                        <a:t>×</a:t>
                      </a:r>
                      <a:endParaRPr lang="en-US" altLang="zh-CN" sz="1600" b="1">
                        <a:latin typeface="黑体" panose="02010609060101010101" pitchFamily="2" charset="-122"/>
                        <a:sym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黑体" panose="02010609060101010101" pitchFamily="2" charset="-122"/>
                        </a:rPr>
                        <a:t>×</a:t>
                      </a:r>
                      <a:endParaRPr lang="en-US" altLang="zh-CN" sz="1600" b="1">
                        <a:latin typeface="黑体" panose="02010609060101010101" pitchFamily="2" charset="-122"/>
                        <a:sym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6550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/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/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黑体" panose="02010609060101010101" pitchFamily="2" charset="-122"/>
                        </a:rPr>
                        <a:t>×</a:t>
                      </a:r>
                      <a:endParaRPr lang="en-US" altLang="zh-CN" sz="1600" b="1">
                        <a:latin typeface="黑体" panose="02010609060101010101" pitchFamily="2" charset="-122"/>
                        <a:sym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黑体" panose="02010609060101010101" pitchFamily="2" charset="-122"/>
                        </a:rPr>
                        <a:t>×</a:t>
                      </a:r>
                      <a:endParaRPr lang="en-US" altLang="zh-CN" sz="1600" b="1">
                        <a:latin typeface="黑体" panose="02010609060101010101" pitchFamily="2" charset="-122"/>
                        <a:sym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4963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/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黑体" panose="02010609060101010101" pitchFamily="2" charset="-122"/>
                        </a:rPr>
                        <a:t>×</a:t>
                      </a:r>
                      <a:endParaRPr lang="en-US" altLang="zh-CN" sz="1600" b="1">
                        <a:latin typeface="黑体" panose="02010609060101010101" pitchFamily="2" charset="-122"/>
                        <a:sym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黑体" panose="02010609060101010101" pitchFamily="2" charset="-122"/>
                        </a:rPr>
                        <a:t>×</a:t>
                      </a:r>
                      <a:endParaRPr lang="en-US" altLang="zh-CN" sz="1600" b="1">
                        <a:latin typeface="黑体" panose="02010609060101010101" pitchFamily="2" charset="-122"/>
                        <a:sym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4962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/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/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 dirty="0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/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4963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/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/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/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黑体" panose="02010609060101010101" pitchFamily="2" charset="-122"/>
                        </a:rPr>
                        <a:t>×</a:t>
                      </a:r>
                      <a:endParaRPr lang="en-US" altLang="zh-CN" sz="1600" b="1">
                        <a:latin typeface="黑体" panose="02010609060101010101" pitchFamily="2" charset="-122"/>
                        <a:sym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黑体" panose="02010609060101010101" pitchFamily="2" charset="-122"/>
                        </a:rPr>
                        <a:t>×</a:t>
                      </a:r>
                      <a:endParaRPr lang="en-US" altLang="zh-CN" sz="1600" b="1">
                        <a:latin typeface="黑体" panose="02010609060101010101" pitchFamily="2" charset="-122"/>
                        <a:sym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6075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/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/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 dirty="0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1</a:t>
                      </a:r>
                      <a:endParaRPr lang="en-US" altLang="zh-CN"/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/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 dirty="0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/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7802" name="文本框 27801"/>
          <p:cNvSpPr txBox="1"/>
          <p:nvPr/>
        </p:nvSpPr>
        <p:spPr>
          <a:xfrm>
            <a:off x="684213" y="1268413"/>
            <a:ext cx="1096962" cy="457200"/>
          </a:xfrm>
          <a:prstGeom prst="rect">
            <a:avLst/>
          </a:prstGeom>
          <a:noFill/>
          <a:ln w="57150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Verdana" panose="020B0604030504040204" pitchFamily="34" charset="0"/>
                <a:ea typeface="黑体" panose="02010609060101010101" pitchFamily="2" charset="-122"/>
              </a:rPr>
              <a:t>真值表</a:t>
            </a:r>
            <a:endParaRPr lang="zh-CN" altLang="en-US" sz="2400" b="1" dirty="0">
              <a:latin typeface="Verdan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7803" name="文本框 27802"/>
          <p:cNvSpPr txBox="1"/>
          <p:nvPr/>
        </p:nvSpPr>
        <p:spPr>
          <a:xfrm>
            <a:off x="3924300" y="1268413"/>
            <a:ext cx="3840163" cy="457200"/>
          </a:xfrm>
          <a:prstGeom prst="rect">
            <a:avLst/>
          </a:prstGeom>
          <a:noFill/>
          <a:ln w="57150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Verdana" panose="020B0604030504040204" pitchFamily="34" charset="0"/>
                <a:ea typeface="黑体" panose="02010609060101010101" pitchFamily="2" charset="-122"/>
              </a:rPr>
              <a:t>借助无关项利用卡诺图化简</a:t>
            </a:r>
            <a:endParaRPr lang="zh-CN" altLang="en-US" sz="2400" b="1" dirty="0">
              <a:latin typeface="Verdan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7804" name="文本框 27803"/>
          <p:cNvSpPr txBox="1"/>
          <p:nvPr/>
        </p:nvSpPr>
        <p:spPr>
          <a:xfrm>
            <a:off x="4440238" y="3246438"/>
            <a:ext cx="263525" cy="365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>
                <a:latin typeface="Verdana" panose="020B0604030504040204" pitchFamily="34" charset="0"/>
              </a:rPr>
              <a:t> </a:t>
            </a:r>
            <a:endParaRPr lang="zh-CN" altLang="en-US">
              <a:latin typeface="Verdana" panose="020B0604030504040204" pitchFamily="34" charset="0"/>
            </a:endParaRPr>
          </a:p>
        </p:txBody>
      </p:sp>
      <p:sp>
        <p:nvSpPr>
          <p:cNvPr id="27805" name="文本框 27804"/>
          <p:cNvSpPr txBox="1"/>
          <p:nvPr/>
        </p:nvSpPr>
        <p:spPr>
          <a:xfrm>
            <a:off x="3995738" y="1911350"/>
            <a:ext cx="520700" cy="365125"/>
          </a:xfrm>
          <a:prstGeom prst="rect">
            <a:avLst/>
          </a:prstGeom>
          <a:noFill/>
          <a:ln w="57150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Verdana" panose="020B0604030504040204" pitchFamily="34" charset="0"/>
              </a:rPr>
              <a:t>M1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27806" name="文本框 27805"/>
          <p:cNvSpPr txBox="1"/>
          <p:nvPr/>
        </p:nvSpPr>
        <p:spPr>
          <a:xfrm>
            <a:off x="3978275" y="4175125"/>
            <a:ext cx="520700" cy="365125"/>
          </a:xfrm>
          <a:prstGeom prst="rect">
            <a:avLst/>
          </a:prstGeom>
          <a:noFill/>
          <a:ln w="57150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Verdana" panose="020B0604030504040204" pitchFamily="34" charset="0"/>
              </a:rPr>
              <a:t>M2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27807" name="文本框 27806"/>
          <p:cNvSpPr txBox="1"/>
          <p:nvPr/>
        </p:nvSpPr>
        <p:spPr>
          <a:xfrm>
            <a:off x="5540375" y="2370138"/>
            <a:ext cx="328613" cy="914400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zh-CN" altLang="en-US" dirty="0">
                <a:latin typeface="Verdana" panose="020B0604030504040204" pitchFamily="34" charset="0"/>
              </a:rPr>
              <a:t>11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27808" name="椭圆 27807"/>
          <p:cNvSpPr/>
          <p:nvPr/>
        </p:nvSpPr>
        <p:spPr>
          <a:xfrm>
            <a:off x="5292725" y="2420938"/>
            <a:ext cx="1441450" cy="923925"/>
          </a:xfrm>
          <a:prstGeom prst="ellipse">
            <a:avLst/>
          </a:prstGeom>
          <a:noFill/>
          <a:ln w="190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27809" name="对象 27808"/>
          <p:cNvGraphicFramePr>
            <a:graphicFrameLocks noChangeAspect="1"/>
          </p:cNvGraphicFramePr>
          <p:nvPr/>
        </p:nvGraphicFramePr>
        <p:xfrm>
          <a:off x="4572000" y="3502025"/>
          <a:ext cx="115093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2" imgW="533400" imgH="241300" progId="Equation.3">
                  <p:embed/>
                </p:oleObj>
              </mc:Choice>
              <mc:Fallback>
                <p:oleObj name="" r:id="rId2" imgW="533400" imgH="2413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00" y="3502025"/>
                        <a:ext cx="1150938" cy="519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810" name="图片 27809" descr="OGYR~61U3P]M`H202P(Q}P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0563" y="4083050"/>
            <a:ext cx="3743325" cy="1543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811" name="文本框 27810"/>
          <p:cNvSpPr txBox="1"/>
          <p:nvPr/>
        </p:nvSpPr>
        <p:spPr>
          <a:xfrm>
            <a:off x="5499100" y="4660900"/>
            <a:ext cx="328613" cy="365125"/>
          </a:xfrm>
          <a:prstGeom prst="rect">
            <a:avLst/>
          </a:prstGeom>
          <a:noFill/>
          <a:ln w="57150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Verdana" panose="020B0604030504040204" pitchFamily="34" charset="0"/>
              </a:rPr>
              <a:t>1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27812" name="文本框 27811"/>
          <p:cNvSpPr txBox="1"/>
          <p:nvPr/>
        </p:nvSpPr>
        <p:spPr>
          <a:xfrm>
            <a:off x="7693025" y="5162550"/>
            <a:ext cx="328613" cy="366713"/>
          </a:xfrm>
          <a:prstGeom prst="rect">
            <a:avLst/>
          </a:prstGeom>
          <a:noFill/>
          <a:ln w="57150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Verdana" panose="020B0604030504040204" pitchFamily="34" charset="0"/>
              </a:rPr>
              <a:t>1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27813" name="文本框 27812"/>
          <p:cNvSpPr txBox="1"/>
          <p:nvPr/>
        </p:nvSpPr>
        <p:spPr>
          <a:xfrm>
            <a:off x="6143625" y="4533900"/>
            <a:ext cx="2076450" cy="503238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zh-CN" altLang="en-US" b="1" dirty="0">
                <a:latin typeface="Arial" panose="020B0604020202020204" pitchFamily="34" charset="0"/>
                <a:sym typeface="黑体" panose="02010609060101010101" pitchFamily="2" charset="-122"/>
              </a:rPr>
              <a:t>×        ×        ×</a:t>
            </a:r>
            <a:endParaRPr lang="zh-CN" altLang="en-US" b="1" dirty="0">
              <a:latin typeface="Arial" panose="020B0604020202020204" pitchFamily="34" charset="0"/>
              <a:sym typeface="黑体" panose="02010609060101010101" pitchFamily="2" charset="-122"/>
            </a:endParaRPr>
          </a:p>
        </p:txBody>
      </p:sp>
      <p:sp>
        <p:nvSpPr>
          <p:cNvPr id="27814" name="文本框 27813"/>
          <p:cNvSpPr txBox="1"/>
          <p:nvPr/>
        </p:nvSpPr>
        <p:spPr>
          <a:xfrm>
            <a:off x="6086475" y="2384425"/>
            <a:ext cx="503238" cy="914400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zh-CN" altLang="en-US" b="1" dirty="0">
                <a:latin typeface="Arial" panose="020B0604020202020204" pitchFamily="34" charset="0"/>
                <a:sym typeface="黑体" panose="02010609060101010101" pitchFamily="2" charset="-122"/>
              </a:rPr>
              <a:t>×</a:t>
            </a:r>
            <a:endParaRPr lang="zh-CN" altLang="en-US" b="1" dirty="0">
              <a:latin typeface="Arial" panose="020B0604020202020204" pitchFamily="34" charset="0"/>
              <a:sym typeface="黑体" panose="0201060906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Arial" panose="020B0604020202020204" pitchFamily="34" charset="0"/>
                <a:sym typeface="黑体" panose="02010609060101010101" pitchFamily="2" charset="-122"/>
              </a:rPr>
              <a:t>× </a:t>
            </a:r>
            <a:endParaRPr lang="zh-CN" altLang="en-US" b="1" dirty="0">
              <a:latin typeface="Arial" panose="020B0604020202020204" pitchFamily="34" charset="0"/>
              <a:sym typeface="黑体" panose="02010609060101010101" pitchFamily="2" charset="-122"/>
            </a:endParaRPr>
          </a:p>
        </p:txBody>
      </p:sp>
      <p:graphicFrame>
        <p:nvGraphicFramePr>
          <p:cNvPr id="27815" name="对象 27814"/>
          <p:cNvGraphicFramePr>
            <a:graphicFrameLocks noChangeAspect="1"/>
          </p:cNvGraphicFramePr>
          <p:nvPr/>
        </p:nvGraphicFramePr>
        <p:xfrm>
          <a:off x="4572000" y="5718175"/>
          <a:ext cx="19462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4" imgW="901700" imgH="241300" progId="Equation.3">
                  <p:embed/>
                </p:oleObj>
              </mc:Choice>
              <mc:Fallback>
                <p:oleObj name="" r:id="rId4" imgW="901700" imgH="2413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0" y="5718175"/>
                        <a:ext cx="1946275" cy="519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16" name="椭圆 27815"/>
          <p:cNvSpPr/>
          <p:nvPr/>
        </p:nvSpPr>
        <p:spPr>
          <a:xfrm>
            <a:off x="5292725" y="4583113"/>
            <a:ext cx="2952750" cy="503237"/>
          </a:xfrm>
          <a:prstGeom prst="ellipse">
            <a:avLst/>
          </a:prstGeom>
          <a:noFill/>
          <a:ln w="190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817" name="椭圆 27816"/>
          <p:cNvSpPr/>
          <p:nvPr/>
        </p:nvSpPr>
        <p:spPr>
          <a:xfrm>
            <a:off x="7537450" y="4583113"/>
            <a:ext cx="574675" cy="1004887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819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zh-CN" altLang="en-US">
                <a:latin typeface="黑体" panose="02010609060101010101" pitchFamily="2" charset="-122"/>
              </a:rPr>
              <a:t>组合逻辑电路分析（</a:t>
            </a:r>
            <a:r>
              <a:rPr lang="en-US" altLang="zh-CN">
                <a:latin typeface="黑体" panose="02010609060101010101" pitchFamily="2" charset="-122"/>
              </a:rPr>
              <a:t>1</a:t>
            </a:r>
            <a:r>
              <a:rPr lang="zh-CN" altLang="en-US">
                <a:latin typeface="黑体" panose="02010609060101010101" pitchFamily="2" charset="-122"/>
              </a:rPr>
              <a:t>）</a:t>
            </a:r>
            <a:endParaRPr lang="zh-CN" altLang="en-US">
              <a:latin typeface="黑体" panose="02010609060101010101" pitchFamily="2" charset="-122"/>
            </a:endParaRPr>
          </a:p>
        </p:txBody>
      </p:sp>
      <p:sp>
        <p:nvSpPr>
          <p:cNvPr id="8195" name="文本框 8194"/>
          <p:cNvSpPr txBox="1"/>
          <p:nvPr/>
        </p:nvSpPr>
        <p:spPr>
          <a:xfrm>
            <a:off x="612775" y="1412875"/>
            <a:ext cx="20113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Verdana" panose="020B0604030504040204" pitchFamily="34" charset="0"/>
                <a:ea typeface="黑体" panose="02010609060101010101" pitchFamily="2" charset="-122"/>
              </a:rPr>
              <a:t>逻辑表达式：</a:t>
            </a:r>
            <a:endParaRPr lang="zh-CN" altLang="en-US" sz="2400" b="1" dirty="0">
              <a:latin typeface="Verdana" panose="020B060403050404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8196" name="对象 8195"/>
          <p:cNvGraphicFramePr>
            <a:graphicFrameLocks noChangeAspect="1"/>
          </p:cNvGraphicFramePr>
          <p:nvPr/>
        </p:nvGraphicFramePr>
        <p:xfrm>
          <a:off x="3132138" y="1412875"/>
          <a:ext cx="41592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297305" imgH="215900" progId="Equation.3">
                  <p:embed/>
                </p:oleObj>
              </mc:Choice>
              <mc:Fallback>
                <p:oleObj name="" r:id="rId1" imgW="1297305" imgH="2159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32138" y="1412875"/>
                        <a:ext cx="4159250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表格 8196"/>
          <p:cNvGraphicFramePr/>
          <p:nvPr/>
        </p:nvGraphicFramePr>
        <p:xfrm>
          <a:off x="1331913" y="2420938"/>
          <a:ext cx="4032250" cy="3986212"/>
        </p:xfrm>
        <a:graphic>
          <a:graphicData uri="http://schemas.openxmlformats.org/drawingml/2006/table">
            <a:tbl>
              <a:tblPr/>
              <a:tblGrid>
                <a:gridCol w="2565400"/>
                <a:gridCol w="1466850"/>
              </a:tblGrid>
              <a:tr h="457200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A   B   C</a:t>
                      </a:r>
                      <a:endParaRPr lang="en-US" altLang="zh-CN" sz="24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F</a:t>
                      </a:r>
                      <a:endParaRPr lang="en-US" altLang="zh-CN" sz="24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9013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0   0   0</a:t>
                      </a:r>
                      <a:endParaRPr lang="en-US" altLang="zh-CN" sz="24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0   0   1</a:t>
                      </a:r>
                      <a:endParaRPr lang="en-US" altLang="zh-CN" sz="24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0   1   0</a:t>
                      </a:r>
                      <a:endParaRPr lang="en-US" altLang="zh-CN" sz="24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0   1   1</a:t>
                      </a:r>
                      <a:endParaRPr lang="en-US" altLang="zh-CN" sz="24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1   0   0</a:t>
                      </a:r>
                      <a:endParaRPr lang="en-US" altLang="zh-CN" sz="24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1   0   1</a:t>
                      </a:r>
                      <a:endParaRPr lang="en-US" altLang="zh-CN" sz="24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1   1   0</a:t>
                      </a:r>
                      <a:endParaRPr lang="en-US" altLang="zh-CN" sz="24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1   1   1</a:t>
                      </a:r>
                      <a:endParaRPr lang="en-US" altLang="zh-CN" sz="24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24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24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24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24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24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24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24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24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14" name="文本框 8213"/>
          <p:cNvSpPr txBox="1"/>
          <p:nvPr/>
        </p:nvSpPr>
        <p:spPr>
          <a:xfrm>
            <a:off x="323850" y="1916113"/>
            <a:ext cx="14097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Verdana" panose="020B0604030504040204" pitchFamily="34" charset="0"/>
                <a:ea typeface="黑体" panose="02010609060101010101" pitchFamily="2" charset="-122"/>
              </a:rPr>
              <a:t>真值表：</a:t>
            </a:r>
            <a:endParaRPr lang="zh-CN" altLang="en-US" sz="2400" b="1" dirty="0">
              <a:latin typeface="Verdan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8215" name="文本框 8214"/>
          <p:cNvSpPr txBox="1"/>
          <p:nvPr/>
        </p:nvSpPr>
        <p:spPr>
          <a:xfrm>
            <a:off x="5651500" y="2278063"/>
            <a:ext cx="2593975" cy="3671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电路功能：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  当A、B、C取值相同时，输出F为1；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  当A、B、C取值不同时，输出F为0。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921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zh-CN" altLang="en-US">
                <a:latin typeface="黑体" panose="02010609060101010101" pitchFamily="2" charset="-122"/>
              </a:rPr>
              <a:t>组合逻辑电路分析（</a:t>
            </a:r>
            <a:r>
              <a:rPr lang="en-US" altLang="zh-CN">
                <a:latin typeface="黑体" panose="02010609060101010101" pitchFamily="2" charset="-122"/>
              </a:rPr>
              <a:t>2</a:t>
            </a:r>
            <a:r>
              <a:rPr lang="zh-CN" altLang="en-US">
                <a:latin typeface="黑体" panose="02010609060101010101" pitchFamily="2" charset="-122"/>
              </a:rPr>
              <a:t>）</a:t>
            </a:r>
            <a:endParaRPr lang="zh-CN" altLang="en-US">
              <a:latin typeface="黑体" panose="02010609060101010101" pitchFamily="2" charset="-122"/>
            </a:endParaRPr>
          </a:p>
        </p:txBody>
      </p:sp>
      <p:sp>
        <p:nvSpPr>
          <p:cNvPr id="9219" name="文本框 9218"/>
          <p:cNvSpPr txBox="1"/>
          <p:nvPr/>
        </p:nvSpPr>
        <p:spPr>
          <a:xfrm>
            <a:off x="3924300" y="1557338"/>
            <a:ext cx="20113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Verdana" panose="020B0604030504040204" pitchFamily="34" charset="0"/>
                <a:ea typeface="黑体" panose="02010609060101010101" pitchFamily="2" charset="-122"/>
              </a:rPr>
              <a:t>逻辑表达式：</a:t>
            </a:r>
            <a:endParaRPr lang="zh-CN" altLang="en-US" sz="2400" b="1" dirty="0">
              <a:latin typeface="Verdana" panose="020B060403050404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9220" name="对象 9219"/>
          <p:cNvGraphicFramePr>
            <a:graphicFrameLocks noChangeAspect="1"/>
          </p:cNvGraphicFramePr>
          <p:nvPr/>
        </p:nvGraphicFramePr>
        <p:xfrm>
          <a:off x="4356100" y="2205038"/>
          <a:ext cx="30892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157605" imgH="241300" progId="Equation.3">
                  <p:embed/>
                </p:oleObj>
              </mc:Choice>
              <mc:Fallback>
                <p:oleObj name="" r:id="rId1" imgW="1157605" imgH="2413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56100" y="2205038"/>
                        <a:ext cx="3089275" cy="644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文本框 9220"/>
          <p:cNvSpPr txBox="1"/>
          <p:nvPr/>
        </p:nvSpPr>
        <p:spPr>
          <a:xfrm>
            <a:off x="3924300" y="3286125"/>
            <a:ext cx="32305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Verdana" panose="020B0604030504040204" pitchFamily="34" charset="0"/>
                <a:ea typeface="黑体" panose="02010609060101010101" pitchFamily="2" charset="-122"/>
              </a:rPr>
              <a:t>逻辑表达式变形化简：</a:t>
            </a:r>
            <a:endParaRPr lang="zh-CN" altLang="en-US" sz="2400" b="1" dirty="0">
              <a:latin typeface="Verdana" panose="020B060403050404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9222" name="对象 9221"/>
          <p:cNvGraphicFramePr>
            <a:graphicFrameLocks noChangeAspect="1"/>
          </p:cNvGraphicFramePr>
          <p:nvPr/>
        </p:nvGraphicFramePr>
        <p:xfrm>
          <a:off x="4068763" y="4149725"/>
          <a:ext cx="41179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1284605" imgH="177800" progId="Equation.3">
                  <p:embed/>
                </p:oleObj>
              </mc:Choice>
              <mc:Fallback>
                <p:oleObj name="" r:id="rId3" imgW="1284605" imgH="1778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8763" y="4149725"/>
                        <a:ext cx="4117975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对象 9222"/>
          <p:cNvGraphicFramePr/>
          <p:nvPr/>
        </p:nvGraphicFramePr>
        <p:xfrm>
          <a:off x="684213" y="1341438"/>
          <a:ext cx="3024187" cy="309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2539365" imgH="2552065" progId="Photoshop.Image.8">
                  <p:embed/>
                </p:oleObj>
              </mc:Choice>
              <mc:Fallback>
                <p:oleObj name="" r:id="rId5" imgW="2539365" imgH="2552065" progId="Photoshop.Image.8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4213" y="1341438"/>
                        <a:ext cx="3024187" cy="3097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文本框 9223"/>
          <p:cNvSpPr txBox="1"/>
          <p:nvPr/>
        </p:nvSpPr>
        <p:spPr>
          <a:xfrm>
            <a:off x="755650" y="4725988"/>
            <a:ext cx="7580313" cy="15160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</a:pP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电路功能：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   当ABC取值中有两个1或三个1时，输出F为1，其它情况下F输出为0。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024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zh-CN" altLang="en-US">
                <a:latin typeface="黑体" panose="02010609060101010101" pitchFamily="2" charset="-122"/>
              </a:rPr>
              <a:t>组合逻辑电路分析（</a:t>
            </a:r>
            <a:r>
              <a:rPr lang="en-US" altLang="zh-CN">
                <a:latin typeface="黑体" panose="02010609060101010101" pitchFamily="2" charset="-122"/>
              </a:rPr>
              <a:t>3</a:t>
            </a:r>
            <a:r>
              <a:rPr lang="zh-CN" altLang="en-US">
                <a:latin typeface="黑体" panose="02010609060101010101" pitchFamily="2" charset="-122"/>
              </a:rPr>
              <a:t>）</a:t>
            </a:r>
            <a:endParaRPr lang="zh-CN" altLang="en-US">
              <a:latin typeface="黑体" panose="02010609060101010101" pitchFamily="2" charset="-122"/>
            </a:endParaRPr>
          </a:p>
        </p:txBody>
      </p:sp>
      <p:sp>
        <p:nvSpPr>
          <p:cNvPr id="10243" name="文本框 10242"/>
          <p:cNvSpPr txBox="1"/>
          <p:nvPr/>
        </p:nvSpPr>
        <p:spPr>
          <a:xfrm>
            <a:off x="971550" y="4510088"/>
            <a:ext cx="2012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Verdana" panose="020B0604030504040204" pitchFamily="34" charset="0"/>
                <a:ea typeface="黑体" panose="02010609060101010101" pitchFamily="2" charset="-122"/>
              </a:rPr>
              <a:t>逻辑表达式：</a:t>
            </a:r>
            <a:endParaRPr lang="zh-CN" altLang="en-US" sz="2400" b="1" dirty="0">
              <a:latin typeface="Verdana" panose="020B060403050404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10244" name="对象 10243"/>
          <p:cNvGraphicFramePr>
            <a:graphicFrameLocks noChangeAspect="1"/>
          </p:cNvGraphicFramePr>
          <p:nvPr/>
        </p:nvGraphicFramePr>
        <p:xfrm>
          <a:off x="2916238" y="5013325"/>
          <a:ext cx="42100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1577340" imgH="203200" progId="Equation.3">
                  <p:embed/>
                </p:oleObj>
              </mc:Choice>
              <mc:Fallback>
                <p:oleObj name="" r:id="rId1" imgW="1577340" imgH="2032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16238" y="5013325"/>
                        <a:ext cx="4210050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5" name="图片 102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1341438"/>
            <a:ext cx="3311525" cy="30305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126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zh-CN" altLang="en-US">
                <a:latin typeface="黑体" panose="02010609060101010101" pitchFamily="2" charset="-122"/>
              </a:rPr>
              <a:t>组合逻辑电路分析（</a:t>
            </a:r>
            <a:r>
              <a:rPr lang="en-US" altLang="zh-CN">
                <a:latin typeface="黑体" panose="02010609060101010101" pitchFamily="2" charset="-122"/>
              </a:rPr>
              <a:t>3</a:t>
            </a:r>
            <a:r>
              <a:rPr lang="zh-CN" altLang="en-US">
                <a:latin typeface="黑体" panose="02010609060101010101" pitchFamily="2" charset="-122"/>
              </a:rPr>
              <a:t>）</a:t>
            </a:r>
            <a:endParaRPr lang="zh-CN" altLang="en-US">
              <a:latin typeface="黑体" panose="02010609060101010101" pitchFamily="2" charset="-122"/>
            </a:endParaRPr>
          </a:p>
        </p:txBody>
      </p:sp>
      <p:graphicFrame>
        <p:nvGraphicFramePr>
          <p:cNvPr id="11267" name="内容占位符 11266"/>
          <p:cNvGraphicFramePr>
            <a:graphicFrameLocks noChangeAspect="1"/>
          </p:cNvGraphicFramePr>
          <p:nvPr>
            <p:ph idx="1"/>
          </p:nvPr>
        </p:nvGraphicFramePr>
        <p:xfrm>
          <a:off x="539750" y="1416050"/>
          <a:ext cx="8066088" cy="440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3974465" imgH="2032000" progId="Equation.3">
                  <p:embed/>
                </p:oleObj>
              </mc:Choice>
              <mc:Fallback>
                <p:oleObj name="" r:id="rId1" imgW="3974465" imgH="20320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0" y="1416050"/>
                        <a:ext cx="8066088" cy="44005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228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zh-CN" altLang="en-US">
                <a:latin typeface="黑体" panose="02010609060101010101" pitchFamily="2" charset="-122"/>
              </a:rPr>
              <a:t>组合逻辑电路分析（</a:t>
            </a:r>
            <a:r>
              <a:rPr lang="en-US" altLang="zh-CN">
                <a:latin typeface="黑体" panose="02010609060101010101" pitchFamily="2" charset="-122"/>
              </a:rPr>
              <a:t>3</a:t>
            </a:r>
            <a:r>
              <a:rPr lang="zh-CN" altLang="en-US">
                <a:latin typeface="黑体" panose="02010609060101010101" pitchFamily="2" charset="-122"/>
              </a:rPr>
              <a:t>）</a:t>
            </a:r>
            <a:endParaRPr lang="zh-CN" altLang="en-US">
              <a:latin typeface="黑体" panose="02010609060101010101" pitchFamily="2" charset="-122"/>
            </a:endParaRPr>
          </a:p>
        </p:txBody>
      </p:sp>
      <p:graphicFrame>
        <p:nvGraphicFramePr>
          <p:cNvPr id="12291" name="内容占位符 12290"/>
          <p:cNvGraphicFramePr>
            <a:graphicFrameLocks noChangeAspect="1"/>
          </p:cNvGraphicFramePr>
          <p:nvPr>
            <p:ph sz="half" idx="1"/>
          </p:nvPr>
        </p:nvGraphicFramePr>
        <p:xfrm>
          <a:off x="612775" y="1414463"/>
          <a:ext cx="770255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4902200" imgH="215900" progId="Equation.3">
                  <p:embed/>
                </p:oleObj>
              </mc:Choice>
              <mc:Fallback>
                <p:oleObj name="" r:id="rId1" imgW="4902200" imgH="2159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2775" y="1414463"/>
                        <a:ext cx="7702550" cy="3603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内容占位符 12291"/>
          <p:cNvGraphicFramePr>
            <a:graphicFrameLocks noChangeAspect="1"/>
          </p:cNvGraphicFramePr>
          <p:nvPr>
            <p:ph sz="half" idx="2"/>
          </p:nvPr>
        </p:nvGraphicFramePr>
        <p:xfrm>
          <a:off x="2124075" y="2133600"/>
          <a:ext cx="4370388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3164205" imgH="2421255" progId="Visio.Drawing.11">
                  <p:embed/>
                </p:oleObj>
              </mc:Choice>
              <mc:Fallback>
                <p:oleObj name="" r:id="rId3" imgW="3164205" imgH="2421255" progId="Visio.Drawing.11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4075" y="2133600"/>
                        <a:ext cx="4370388" cy="33845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文本框 12292"/>
          <p:cNvSpPr txBox="1"/>
          <p:nvPr/>
        </p:nvSpPr>
        <p:spPr>
          <a:xfrm>
            <a:off x="3949700" y="4311650"/>
            <a:ext cx="717550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dirty="0">
                <a:latin typeface="Verdana" panose="020B0604030504040204" pitchFamily="34" charset="0"/>
              </a:rPr>
              <a:t>1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2294" name="文本框 12293"/>
          <p:cNvSpPr txBox="1"/>
          <p:nvPr/>
        </p:nvSpPr>
        <p:spPr>
          <a:xfrm>
            <a:off x="5654675" y="4318000"/>
            <a:ext cx="717550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dirty="0">
                <a:latin typeface="Verdana" panose="020B0604030504040204" pitchFamily="34" charset="0"/>
              </a:rPr>
              <a:t>1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2295" name="文本框 12294"/>
          <p:cNvSpPr txBox="1"/>
          <p:nvPr/>
        </p:nvSpPr>
        <p:spPr>
          <a:xfrm>
            <a:off x="3959225" y="2997200"/>
            <a:ext cx="719138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dirty="0">
                <a:latin typeface="Verdana" panose="020B0604030504040204" pitchFamily="34" charset="0"/>
              </a:rPr>
              <a:t>1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2296" name="文本框 12295"/>
          <p:cNvSpPr txBox="1"/>
          <p:nvPr/>
        </p:nvSpPr>
        <p:spPr>
          <a:xfrm>
            <a:off x="5665788" y="2997200"/>
            <a:ext cx="717550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dirty="0">
                <a:latin typeface="Verdana" panose="020B0604030504040204" pitchFamily="34" charset="0"/>
              </a:rPr>
              <a:t>1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2297" name="文本框 12296"/>
          <p:cNvSpPr txBox="1"/>
          <p:nvPr/>
        </p:nvSpPr>
        <p:spPr>
          <a:xfrm>
            <a:off x="4813300" y="3654425"/>
            <a:ext cx="717550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dirty="0">
                <a:latin typeface="Verdana" panose="020B0604030504040204" pitchFamily="34" charset="0"/>
              </a:rPr>
              <a:t>1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2298" name="文本框 12297"/>
          <p:cNvSpPr txBox="1"/>
          <p:nvPr/>
        </p:nvSpPr>
        <p:spPr>
          <a:xfrm>
            <a:off x="3084513" y="4957763"/>
            <a:ext cx="71755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dirty="0">
                <a:latin typeface="Verdana" panose="020B0604030504040204" pitchFamily="34" charset="0"/>
              </a:rPr>
              <a:t>1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2299" name="文本框 12298"/>
          <p:cNvSpPr txBox="1"/>
          <p:nvPr/>
        </p:nvSpPr>
        <p:spPr>
          <a:xfrm>
            <a:off x="4789488" y="4970463"/>
            <a:ext cx="71755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dirty="0">
                <a:latin typeface="Verdana" panose="020B0604030504040204" pitchFamily="34" charset="0"/>
              </a:rPr>
              <a:t>1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2300" name="文本框 12299"/>
          <p:cNvSpPr txBox="1"/>
          <p:nvPr/>
        </p:nvSpPr>
        <p:spPr>
          <a:xfrm>
            <a:off x="3084513" y="3654425"/>
            <a:ext cx="717550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dirty="0">
                <a:latin typeface="Verdana" panose="020B0604030504040204" pitchFamily="34" charset="0"/>
              </a:rPr>
              <a:t>1</a:t>
            </a:r>
            <a:endParaRPr lang="zh-CN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331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zh-CN" altLang="en-US">
                <a:latin typeface="黑体" panose="02010609060101010101" pitchFamily="2" charset="-122"/>
              </a:rPr>
              <a:t>组合逻辑电路分析（</a:t>
            </a:r>
            <a:r>
              <a:rPr lang="en-US" altLang="zh-CN">
                <a:latin typeface="黑体" panose="02010609060101010101" pitchFamily="2" charset="-122"/>
              </a:rPr>
              <a:t>3</a:t>
            </a:r>
            <a:r>
              <a:rPr lang="zh-CN" altLang="en-US">
                <a:latin typeface="黑体" panose="02010609060101010101" pitchFamily="2" charset="-122"/>
              </a:rPr>
              <a:t>）</a:t>
            </a:r>
            <a:endParaRPr lang="zh-CN" altLang="en-US">
              <a:latin typeface="黑体" panose="02010609060101010101" pitchFamily="2" charset="-122"/>
            </a:endParaRPr>
          </a:p>
        </p:txBody>
      </p:sp>
      <p:graphicFrame>
        <p:nvGraphicFramePr>
          <p:cNvPr id="13315" name="内容占位符 13314"/>
          <p:cNvGraphicFramePr>
            <a:graphicFrameLocks noChangeAspect="1"/>
          </p:cNvGraphicFramePr>
          <p:nvPr>
            <p:ph sz="half" idx="1"/>
          </p:nvPr>
        </p:nvGraphicFramePr>
        <p:xfrm>
          <a:off x="612775" y="1414463"/>
          <a:ext cx="770255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4902200" imgH="215900" progId="Equation.3">
                  <p:embed/>
                </p:oleObj>
              </mc:Choice>
              <mc:Fallback>
                <p:oleObj name="" r:id="rId1" imgW="4902200" imgH="2159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2775" y="1414463"/>
                        <a:ext cx="7702550" cy="3603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表格 13315"/>
          <p:cNvGraphicFramePr/>
          <p:nvPr/>
        </p:nvGraphicFramePr>
        <p:xfrm>
          <a:off x="900113" y="2060575"/>
          <a:ext cx="7272337" cy="4125913"/>
        </p:xfrm>
        <a:graphic>
          <a:graphicData uri="http://schemas.openxmlformats.org/drawingml/2006/table">
            <a:tbl>
              <a:tblPr/>
              <a:tblGrid>
                <a:gridCol w="2565400"/>
                <a:gridCol w="1069975"/>
                <a:gridCol w="2403475"/>
                <a:gridCol w="1233488"/>
              </a:tblGrid>
              <a:tr h="457200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A   B   C   D</a:t>
                      </a:r>
                      <a:endParaRPr lang="en-US" altLang="zh-CN" sz="24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F</a:t>
                      </a:r>
                      <a:endParaRPr lang="en-US" altLang="zh-CN" sz="24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A   B   C   D</a:t>
                      </a:r>
                      <a:endParaRPr lang="en-US" altLang="zh-CN" sz="24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F</a:t>
                      </a:r>
                      <a:endParaRPr lang="en-US" altLang="zh-CN" sz="2400" b="1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8713"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0   0   0   0</a:t>
                      </a:r>
                      <a:endParaRPr lang="en-US" altLang="zh-CN" sz="2400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0   0   0   1</a:t>
                      </a:r>
                      <a:endParaRPr lang="en-US" altLang="zh-CN" sz="2400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0   0   1   0</a:t>
                      </a:r>
                      <a:endParaRPr lang="en-US" altLang="zh-CN" sz="2400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0   0   1   1</a:t>
                      </a:r>
                      <a:endParaRPr lang="en-US" altLang="zh-CN" sz="2400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0   1   0   0</a:t>
                      </a:r>
                      <a:endParaRPr lang="en-US" altLang="zh-CN" sz="2400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0   1   0   1</a:t>
                      </a:r>
                      <a:endParaRPr lang="en-US" altLang="zh-CN" sz="2400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0   1   1   0</a:t>
                      </a:r>
                      <a:endParaRPr lang="en-US" altLang="zh-CN" sz="2400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0   1   1   1</a:t>
                      </a:r>
                      <a:endParaRPr lang="en-US" altLang="zh-CN" sz="2400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2400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2400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2400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2400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2400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2400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lang="en-US" altLang="zh-CN" sz="2400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2400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1   0   0   0</a:t>
                      </a:r>
                      <a:endParaRPr lang="en-US" altLang="zh-CN" sz="2400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1   0   0   1</a:t>
                      </a:r>
                      <a:endParaRPr lang="en-US" altLang="zh-CN" sz="2400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1   0   1   0</a:t>
                      </a:r>
                      <a:endParaRPr lang="en-US" altLang="zh-CN" sz="2400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1   0   1   1</a:t>
                      </a:r>
                      <a:endParaRPr lang="en-US" altLang="zh-CN" sz="2400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1   1   0   0</a:t>
                      </a:r>
                      <a:endParaRPr lang="en-US" altLang="zh-CN" sz="2400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1   1   0   1</a:t>
                      </a:r>
                      <a:endParaRPr lang="en-US" altLang="zh-CN" sz="2400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1   1   1   0</a:t>
                      </a:r>
                      <a:endParaRPr lang="en-US" altLang="zh-CN" sz="2400">
                        <a:latin typeface="黑体" panose="02010609060101010101" pitchFamily="2" charset="-122"/>
                        <a:sym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  <a:sym typeface="宋体" panose="02010600030101010101" pitchFamily="2" charset="-122"/>
                        </a:rPr>
                        <a:t>1   1   1   1</a:t>
                      </a:r>
                      <a:endParaRPr lang="en-US" altLang="zh-CN" sz="2400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1pPr>
                      <a:lvl2pPr marL="908050" lvl="1" indent="-4362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2pPr>
                      <a:lvl3pPr marL="1304925" lvl="2" indent="-3949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3pPr>
                      <a:lvl4pPr marL="1694180" lvl="3" indent="-387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4pPr>
                      <a:lvl5pPr marL="2094230" lvl="4" indent="-3987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黑体" panose="0201060906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</a:rPr>
                        <a:t>1</a:t>
                      </a:r>
                      <a:endParaRPr lang="en-US" altLang="zh-CN" sz="2400">
                        <a:latin typeface="黑体" panose="0201060906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2400">
                        <a:latin typeface="黑体" panose="0201060906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2400">
                        <a:latin typeface="黑体" panose="0201060906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</a:rPr>
                        <a:t>1</a:t>
                      </a:r>
                      <a:endParaRPr lang="en-US" altLang="zh-CN" sz="2400">
                        <a:latin typeface="黑体" panose="0201060906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2400">
                        <a:latin typeface="黑体" panose="0201060906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</a:rPr>
                        <a:t>1</a:t>
                      </a:r>
                      <a:endParaRPr lang="en-US" altLang="zh-CN" sz="2400">
                        <a:latin typeface="黑体" panose="0201060906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</a:rPr>
                        <a:t>1</a:t>
                      </a:r>
                      <a:endParaRPr lang="en-US" altLang="zh-CN" sz="2400">
                        <a:latin typeface="黑体" panose="0201060906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</a:rPr>
                        <a:t>0</a:t>
                      </a:r>
                      <a:endParaRPr lang="en-US" altLang="zh-CN" sz="2400">
                        <a:latin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433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zh-CN" altLang="en-US">
                <a:latin typeface="黑体" panose="02010609060101010101" pitchFamily="2" charset="-122"/>
              </a:rPr>
              <a:t>组合逻辑电路分析（</a:t>
            </a:r>
            <a:r>
              <a:rPr lang="en-US" altLang="zh-CN">
                <a:latin typeface="黑体" panose="02010609060101010101" pitchFamily="2" charset="-122"/>
              </a:rPr>
              <a:t>3</a:t>
            </a:r>
            <a:r>
              <a:rPr lang="zh-CN" altLang="en-US">
                <a:latin typeface="黑体" panose="02010609060101010101" pitchFamily="2" charset="-122"/>
              </a:rPr>
              <a:t>）</a:t>
            </a:r>
            <a:endParaRPr lang="zh-CN" altLang="en-US">
              <a:latin typeface="黑体" panose="02010609060101010101" pitchFamily="2" charset="-122"/>
            </a:endParaRPr>
          </a:p>
        </p:txBody>
      </p:sp>
      <p:graphicFrame>
        <p:nvGraphicFramePr>
          <p:cNvPr id="14339" name="内容占位符 14338"/>
          <p:cNvGraphicFramePr>
            <a:graphicFrameLocks noChangeAspect="1"/>
          </p:cNvGraphicFramePr>
          <p:nvPr>
            <p:ph sz="half" idx="1"/>
          </p:nvPr>
        </p:nvGraphicFramePr>
        <p:xfrm>
          <a:off x="612775" y="1414463"/>
          <a:ext cx="770255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4902200" imgH="215900" progId="Equation.3">
                  <p:embed/>
                </p:oleObj>
              </mc:Choice>
              <mc:Fallback>
                <p:oleObj name="" r:id="rId1" imgW="4902200" imgH="2159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2775" y="1414463"/>
                        <a:ext cx="7702550" cy="3603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文本框 14339"/>
          <p:cNvSpPr txBox="1"/>
          <p:nvPr/>
        </p:nvSpPr>
        <p:spPr>
          <a:xfrm>
            <a:off x="971550" y="2205038"/>
            <a:ext cx="6985000" cy="2835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电路功能：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   在ABCD取值中，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   当输入为三个1、一个0时，输出F为1；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   当输入为三个0、一个1时，输出F为1；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   其它情况下F输出为0。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C"/>
        </a:accent5>
        <a:accent6>
          <a:srgbClr val="B70000"/>
        </a:accent6>
        <a:hlink>
          <a:srgbClr val="000000"/>
        </a:hlink>
        <a:folHlink>
          <a:srgbClr val="00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ofile">
  <a:themeElements>
    <a:clrScheme name="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C"/>
      </a:accent5>
      <a:accent6>
        <a:srgbClr val="B70000"/>
      </a:accent6>
      <a:hlink>
        <a:srgbClr val="000000"/>
      </a:hlink>
      <a:folHlink>
        <a:srgbClr val="000066"/>
      </a:folHlink>
    </a:clrScheme>
    <a:fontScheme name="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800000"/>
        </a:lt1>
        <a:dk2>
          <a:srgbClr val="FFFFFF"/>
        </a:dk2>
        <a:lt2>
          <a:srgbClr val="A50021"/>
        </a:lt2>
        <a:accent1>
          <a:srgbClr val="FF9900"/>
        </a:accent1>
        <a:accent2>
          <a:srgbClr val="FF3300"/>
        </a:accent2>
        <a:accent3>
          <a:srgbClr val="C1AAAA"/>
        </a:accent3>
        <a:accent4>
          <a:srgbClr val="DCDCDC"/>
        </a:accent4>
        <a:accent5>
          <a:srgbClr val="FFCAAA"/>
        </a:accent5>
        <a:accent6>
          <a:srgbClr val="E52D00"/>
        </a:accent6>
        <a:hlink>
          <a:srgbClr val="FFFFCC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1072E"/>
        </a:lt1>
        <a:dk2>
          <a:srgbClr val="FFFFFF"/>
        </a:dk2>
        <a:lt2>
          <a:srgbClr val="3C001E"/>
        </a:lt2>
        <a:accent1>
          <a:srgbClr val="89A38F"/>
        </a:accent1>
        <a:accent2>
          <a:srgbClr val="666699"/>
        </a:accent2>
        <a:accent3>
          <a:srgbClr val="B3AAAC"/>
        </a:accent3>
        <a:accent4>
          <a:srgbClr val="DCDCDC"/>
        </a:accent4>
        <a:accent5>
          <a:srgbClr val="C4CEC6"/>
        </a:accent5>
        <a:accent6>
          <a:srgbClr val="5B5B89"/>
        </a:accent6>
        <a:hlink>
          <a:srgbClr val="8080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333333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CDCDC"/>
        </a:accent4>
        <a:accent5>
          <a:srgbClr val="ADCAFF"/>
        </a:accent5>
        <a:accent6>
          <a:srgbClr val="B70000"/>
        </a:accent6>
        <a:hlink>
          <a:srgbClr val="666699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0000"/>
        </a:lt1>
        <a:dk2>
          <a:srgbClr val="FFFFFF"/>
        </a:dk2>
        <a:lt2>
          <a:srgbClr val="4B3D1B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666699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FFFFFF"/>
        </a:dk2>
        <a:lt2>
          <a:srgbClr val="006666"/>
        </a:lt2>
        <a:accent1>
          <a:srgbClr val="0099CC"/>
        </a:accent1>
        <a:accent2>
          <a:srgbClr val="6666FF"/>
        </a:accent2>
        <a:accent3>
          <a:srgbClr val="AAADB9"/>
        </a:accent3>
        <a:accent4>
          <a:srgbClr val="DCDCDC"/>
        </a:accent4>
        <a:accent5>
          <a:srgbClr val="AACAE2"/>
        </a:accent5>
        <a:accent6>
          <a:srgbClr val="5B5BE5"/>
        </a:accent6>
        <a:hlink>
          <a:srgbClr val="FFFF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6666"/>
        </a:lt1>
        <a:dk2>
          <a:srgbClr val="FFFFFF"/>
        </a:dk2>
        <a:lt2>
          <a:srgbClr val="003366"/>
        </a:lt2>
        <a:accent1>
          <a:srgbClr val="6699FF"/>
        </a:accent1>
        <a:accent2>
          <a:srgbClr val="00CCFF"/>
        </a:accent2>
        <a:accent3>
          <a:srgbClr val="AAB9B9"/>
        </a:accent3>
        <a:accent4>
          <a:srgbClr val="DCDCDC"/>
        </a:accent4>
        <a:accent5>
          <a:srgbClr val="B9CAFF"/>
        </a:accent5>
        <a:accent6>
          <a:srgbClr val="00B7E5"/>
        </a:accent6>
        <a:hlink>
          <a:srgbClr val="FFFFCC"/>
        </a:hlink>
        <a:folHlink>
          <a:srgbClr val="33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4"/>
        </a:accent3>
        <a:accent4>
          <a:srgbClr val="000000"/>
        </a:accent4>
        <a:accent5>
          <a:srgbClr val="FFE2AA"/>
        </a:accent5>
        <a:accent6>
          <a:srgbClr val="A3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6600"/>
        </a:lt1>
        <a:dk2>
          <a:srgbClr val="FFFFFF"/>
        </a:dk2>
        <a:lt2>
          <a:srgbClr val="598600"/>
        </a:lt2>
        <a:accent1>
          <a:srgbClr val="33CC33"/>
        </a:accent1>
        <a:accent2>
          <a:srgbClr val="99CC00"/>
        </a:accent2>
        <a:accent3>
          <a:srgbClr val="ADB9AA"/>
        </a:accent3>
        <a:accent4>
          <a:srgbClr val="DCDCDC"/>
        </a:accent4>
        <a:accent5>
          <a:srgbClr val="ADE2AD"/>
        </a:accent5>
        <a:accent6>
          <a:srgbClr val="89B700"/>
        </a:accent6>
        <a:hlink>
          <a:srgbClr val="FFCC00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C"/>
        </a:accent5>
        <a:accent6>
          <a:srgbClr val="B7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C"/>
        </a:accent5>
        <a:accent6>
          <a:srgbClr val="B70000"/>
        </a:accent6>
        <a:hlink>
          <a:srgbClr val="000000"/>
        </a:hlink>
        <a:folHlink>
          <a:srgbClr val="00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0TGp_BizCom_bl">
  <a:themeElements>
    <a:clrScheme name="">
      <a:dk1>
        <a:srgbClr val="1C3A8E"/>
      </a:dk1>
      <a:lt1>
        <a:srgbClr val="FFFFFF"/>
      </a:lt1>
      <a:dk2>
        <a:srgbClr val="000000"/>
      </a:dk2>
      <a:lt2>
        <a:srgbClr val="DDDDDD"/>
      </a:lt2>
      <a:accent1>
        <a:srgbClr val="438FE3"/>
      </a:accent1>
      <a:accent2>
        <a:srgbClr val="CC9900"/>
      </a:accent2>
      <a:accent3>
        <a:srgbClr val="FFFFFF"/>
      </a:accent3>
      <a:accent4>
        <a:srgbClr val="16307A"/>
      </a:accent4>
      <a:accent5>
        <a:srgbClr val="B0C6EE"/>
      </a:accent5>
      <a:accent6>
        <a:srgbClr val="B78900"/>
      </a:accent6>
      <a:hlink>
        <a:srgbClr val="33CCCC"/>
      </a:hlink>
      <a:folHlink>
        <a:srgbClr val="969696"/>
      </a:folHlink>
    </a:clrScheme>
    <a:fontScheme name="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75783"/>
        </a:accent4>
        <a:accent5>
          <a:srgbClr val="BCD8C6"/>
        </a:accent5>
        <a:accent6>
          <a:srgbClr val="B27EC1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25979"/>
        </a:accent4>
        <a:accent5>
          <a:srgbClr val="FFB3B3"/>
        </a:accent5>
        <a:accent6>
          <a:srgbClr val="E589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0099CC"/>
        </a:accent1>
        <a:accent2>
          <a:srgbClr val="FF9900"/>
        </a:accent2>
        <a:accent3>
          <a:srgbClr val="FFFFFF"/>
        </a:accent3>
        <a:accent4>
          <a:srgbClr val="174579"/>
        </a:accent4>
        <a:accent5>
          <a:srgbClr val="AACAE2"/>
        </a:accent5>
        <a:accent6>
          <a:srgbClr val="E589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C3A8E"/>
        </a:dk1>
        <a:lt1>
          <a:srgbClr val="FFFFFF"/>
        </a:lt1>
        <a:dk2>
          <a:srgbClr val="000000"/>
        </a:dk2>
        <a:lt2>
          <a:srgbClr val="DDDDDD"/>
        </a:lt2>
        <a:accent1>
          <a:srgbClr val="438FE3"/>
        </a:accent1>
        <a:accent2>
          <a:srgbClr val="CC9900"/>
        </a:accent2>
        <a:accent3>
          <a:srgbClr val="FFFFFF"/>
        </a:accent3>
        <a:accent4>
          <a:srgbClr val="16307A"/>
        </a:accent4>
        <a:accent5>
          <a:srgbClr val="B0C6EE"/>
        </a:accent5>
        <a:accent6>
          <a:srgbClr val="B78900"/>
        </a:accent6>
        <a:hlink>
          <a:srgbClr val="33CC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1988</Words>
  <Application>WPS 演示</Application>
  <PresentationFormat>在屏幕上显示</PresentationFormat>
  <Paragraphs>1260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28</vt:i4>
      </vt:variant>
      <vt:variant>
        <vt:lpstr>幻灯片标题</vt:lpstr>
      </vt:variant>
      <vt:variant>
        <vt:i4>22</vt:i4>
      </vt:variant>
    </vt:vector>
  </HeadingPairs>
  <TitlesOfParts>
    <vt:vector size="64" baseType="lpstr">
      <vt:lpstr>Arial</vt:lpstr>
      <vt:lpstr>宋体</vt:lpstr>
      <vt:lpstr>Wingdings</vt:lpstr>
      <vt:lpstr>Verdana</vt:lpstr>
      <vt:lpstr>黑体</vt:lpstr>
      <vt:lpstr>Times New Roman</vt:lpstr>
      <vt:lpstr>Gulim</vt:lpstr>
      <vt:lpstr>Adobe Myungjo Std M</vt:lpstr>
      <vt:lpstr>微软雅黑</vt:lpstr>
      <vt:lpstr>Arial Unicode MS</vt:lpstr>
      <vt:lpstr>Calibri</vt:lpstr>
      <vt:lpstr>自定义设计方案</vt:lpstr>
      <vt:lpstr>Profile</vt:lpstr>
      <vt:lpstr>010TGp_BizCom_bl</vt:lpstr>
      <vt:lpstr>Photoshop.Image.7</vt:lpstr>
      <vt:lpstr>Equation.3</vt:lpstr>
      <vt:lpstr>Visio.Drawing.11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Visio.Drawing.11</vt:lpstr>
      <vt:lpstr>Equation.3</vt:lpstr>
      <vt:lpstr>Equation.3</vt:lpstr>
      <vt:lpstr>Equation.3</vt:lpstr>
      <vt:lpstr>Visio.Drawing.11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Photoshop.Image.8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数字电子技术基础（引论）</dc:title>
  <dc:creator>Han</dc:creator>
  <cp:lastModifiedBy>TenMoons</cp:lastModifiedBy>
  <cp:revision>47</cp:revision>
  <dcterms:created xsi:type="dcterms:W3CDTF">2002-07-11T02:14:32Z</dcterms:created>
  <dcterms:modified xsi:type="dcterms:W3CDTF">2018-11-17T05:33:54Z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