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9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2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1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b="1" dirty="0"/>
              <a:t>组合逻辑电路的分析与设计 </a:t>
            </a:r>
            <a:br>
              <a:rPr lang="en-US" altLang="zh-CN" b="1" dirty="0"/>
            </a:br>
            <a:r>
              <a:rPr lang="zh-CN" altLang="en-US" b="1" dirty="0"/>
              <a:t>习题课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2895600" y="381000"/>
          <a:ext cx="2590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89000" imgH="203200" progId="Equation.3">
                  <p:embed/>
                </p:oleObj>
              </mc:Choice>
              <mc:Fallback>
                <p:oleObj name="" r:id="rId1" imgW="8890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381000"/>
                        <a:ext cx="25908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/>
          <p:nvPr/>
        </p:nvSpPr>
        <p:spPr>
          <a:xfrm>
            <a:off x="685800" y="4572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化简得：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685800" y="1219200"/>
            <a:ext cx="83058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）由化简后的逻辑函数表达式画出逻辑电路图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用与非门来实现：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12294" name="对象 12293"/>
          <p:cNvGraphicFramePr>
            <a:graphicFrameLocks noChangeAspect="1"/>
          </p:cNvGraphicFramePr>
          <p:nvPr/>
        </p:nvGraphicFramePr>
        <p:xfrm>
          <a:off x="4572000" y="1752600"/>
          <a:ext cx="4038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548130" imgH="254000" progId="Equation.3">
                  <p:embed/>
                </p:oleObj>
              </mc:Choice>
              <mc:Fallback>
                <p:oleObj name="" r:id="rId3" imgW="1548130" imgH="254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752600"/>
                        <a:ext cx="40386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组合 12294"/>
          <p:cNvGrpSpPr/>
          <p:nvPr/>
        </p:nvGrpSpPr>
        <p:grpSpPr>
          <a:xfrm>
            <a:off x="1295400" y="2819400"/>
            <a:ext cx="6553200" cy="2713038"/>
            <a:chOff x="0" y="0"/>
            <a:chExt cx="4128" cy="1709"/>
          </a:xfrm>
        </p:grpSpPr>
        <p:pic>
          <p:nvPicPr>
            <p:cNvPr id="12296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8" y="192"/>
              <a:ext cx="369" cy="5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7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8" y="1008"/>
              <a:ext cx="369" cy="5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8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6" y="576"/>
              <a:ext cx="369" cy="5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9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" y="96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0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" y="912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01" name="Line 11"/>
            <p:cNvSpPr/>
            <p:nvPr/>
          </p:nvSpPr>
          <p:spPr>
            <a:xfrm>
              <a:off x="3552" y="816"/>
              <a:ext cx="57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" name="Line 12"/>
            <p:cNvSpPr/>
            <p:nvPr/>
          </p:nvSpPr>
          <p:spPr>
            <a:xfrm>
              <a:off x="2304" y="432"/>
              <a:ext cx="57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3" name="Line 13"/>
            <p:cNvSpPr/>
            <p:nvPr/>
          </p:nvSpPr>
          <p:spPr>
            <a:xfrm>
              <a:off x="2880" y="432"/>
              <a:ext cx="0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4" name="Line 14"/>
            <p:cNvSpPr/>
            <p:nvPr/>
          </p:nvSpPr>
          <p:spPr>
            <a:xfrm>
              <a:off x="2880" y="720"/>
              <a:ext cx="38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5" name="Line 15"/>
            <p:cNvSpPr/>
            <p:nvPr/>
          </p:nvSpPr>
          <p:spPr>
            <a:xfrm>
              <a:off x="2304" y="1296"/>
              <a:ext cx="57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16"/>
            <p:cNvSpPr/>
            <p:nvPr/>
          </p:nvSpPr>
          <p:spPr>
            <a:xfrm flipV="1">
              <a:off x="2880" y="912"/>
              <a:ext cx="0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Line 17"/>
            <p:cNvSpPr/>
            <p:nvPr/>
          </p:nvSpPr>
          <p:spPr>
            <a:xfrm>
              <a:off x="2880" y="912"/>
              <a:ext cx="38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18"/>
            <p:cNvSpPr/>
            <p:nvPr/>
          </p:nvSpPr>
          <p:spPr>
            <a:xfrm flipH="1">
              <a:off x="432" y="336"/>
              <a:ext cx="4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Line 19"/>
            <p:cNvSpPr/>
            <p:nvPr/>
          </p:nvSpPr>
          <p:spPr>
            <a:xfrm flipH="1">
              <a:off x="1152" y="336"/>
              <a:ext cx="86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20"/>
            <p:cNvSpPr/>
            <p:nvPr/>
          </p:nvSpPr>
          <p:spPr>
            <a:xfrm flipH="1">
              <a:off x="1152" y="1152"/>
              <a:ext cx="86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Line 21"/>
            <p:cNvSpPr/>
            <p:nvPr/>
          </p:nvSpPr>
          <p:spPr>
            <a:xfrm flipH="1">
              <a:off x="384" y="1392"/>
              <a:ext cx="16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2" name="Line 22"/>
            <p:cNvSpPr/>
            <p:nvPr/>
          </p:nvSpPr>
          <p:spPr>
            <a:xfrm flipH="1">
              <a:off x="384" y="115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23"/>
            <p:cNvSpPr/>
            <p:nvPr/>
          </p:nvSpPr>
          <p:spPr>
            <a:xfrm flipV="1">
              <a:off x="576" y="576"/>
              <a:ext cx="0" cy="57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24"/>
            <p:cNvSpPr/>
            <p:nvPr/>
          </p:nvSpPr>
          <p:spPr>
            <a:xfrm>
              <a:off x="576" y="576"/>
              <a:ext cx="14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Text Box 25"/>
            <p:cNvSpPr txBox="1"/>
            <p:nvPr/>
          </p:nvSpPr>
          <p:spPr>
            <a:xfrm>
              <a:off x="0" y="13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A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12316" name="Text Box 26"/>
            <p:cNvSpPr txBox="1"/>
            <p:nvPr/>
          </p:nvSpPr>
          <p:spPr>
            <a:xfrm>
              <a:off x="0" y="10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C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12317" name="Text Box 27"/>
            <p:cNvSpPr txBox="1"/>
            <p:nvPr/>
          </p:nvSpPr>
          <p:spPr>
            <a:xfrm>
              <a:off x="96" y="19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B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graphicFrame>
          <p:nvGraphicFramePr>
            <p:cNvPr id="12318" name="对象 12317"/>
            <p:cNvGraphicFramePr>
              <a:graphicFrameLocks noChangeAspect="1"/>
            </p:cNvGraphicFramePr>
            <p:nvPr/>
          </p:nvGraphicFramePr>
          <p:xfrm>
            <a:off x="1296" y="0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165735" imgH="191135" progId="Equation.3">
                    <p:embed/>
                  </p:oleObj>
                </mc:Choice>
                <mc:Fallback>
                  <p:oleObj name="" r:id="rId7" imgW="165735" imgH="19113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6" y="0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对象 12318"/>
            <p:cNvGraphicFramePr>
              <a:graphicFrameLocks noChangeAspect="1"/>
            </p:cNvGraphicFramePr>
            <p:nvPr/>
          </p:nvGraphicFramePr>
          <p:xfrm>
            <a:off x="1248" y="855"/>
            <a:ext cx="25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65735" imgH="203835" progId="Equation.3">
                    <p:embed/>
                  </p:oleObj>
                </mc:Choice>
                <mc:Fallback>
                  <p:oleObj name="" r:id="rId9" imgW="165735" imgH="20383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855"/>
                          <a:ext cx="250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对象 12319"/>
            <p:cNvGraphicFramePr>
              <a:graphicFrameLocks noChangeAspect="1"/>
            </p:cNvGraphicFramePr>
            <p:nvPr/>
          </p:nvGraphicFramePr>
          <p:xfrm>
            <a:off x="2467" y="68"/>
            <a:ext cx="40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267335" imgH="228600" progId="Equation.3">
                    <p:embed/>
                  </p:oleObj>
                </mc:Choice>
                <mc:Fallback>
                  <p:oleObj name="" r:id="rId11" imgW="267335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67" y="68"/>
                          <a:ext cx="404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对象 12320"/>
            <p:cNvGraphicFramePr>
              <a:graphicFrameLocks noChangeAspect="1"/>
            </p:cNvGraphicFramePr>
            <p:nvPr/>
          </p:nvGraphicFramePr>
          <p:xfrm>
            <a:off x="2410" y="1364"/>
            <a:ext cx="42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3" imgW="280035" imgH="229235" progId="Equation.3">
                    <p:embed/>
                  </p:oleObj>
                </mc:Choice>
                <mc:Fallback>
                  <p:oleObj name="" r:id="rId13" imgW="280035" imgH="22923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0" y="1364"/>
                          <a:ext cx="423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Text Box 32"/>
            <p:cNvSpPr txBox="1"/>
            <p:nvPr/>
          </p:nvSpPr>
          <p:spPr>
            <a:xfrm>
              <a:off x="3696" y="3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Y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381000" y="914400"/>
            <a:ext cx="83058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例</a:t>
            </a:r>
            <a:r>
              <a:rPr lang="en-US" altLang="zh-CN" sz="2800" dirty="0">
                <a:latin typeface="Times New Roman" panose="02020603050405020304" pitchFamily="2" charset="0"/>
              </a:rPr>
              <a:t>4. </a:t>
            </a:r>
            <a:r>
              <a:rPr lang="zh-CN" altLang="en-US" sz="2800" dirty="0">
                <a:latin typeface="Times New Roman" panose="02020603050405020304" pitchFamily="2" charset="0"/>
              </a:rPr>
              <a:t>设计一个投票表决器，三个投票人分别为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，按规定只要二人以上同意才能通过。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解：设投同意票为“</a:t>
            </a:r>
            <a:r>
              <a:rPr lang="en-US" altLang="zh-CN" sz="2800" dirty="0">
                <a:latin typeface="Times New Roman" panose="02020603050405020304" pitchFamily="2" charset="0"/>
              </a:rPr>
              <a:t>1”</a:t>
            </a:r>
            <a:r>
              <a:rPr lang="zh-CN" altLang="en-US" sz="2800" dirty="0">
                <a:latin typeface="Times New Roman" panose="02020603050405020304" pitchFamily="2" charset="0"/>
              </a:rPr>
              <a:t>表示，不同意票为“</a:t>
            </a:r>
            <a:r>
              <a:rPr lang="en-US" altLang="zh-CN" sz="2800" dirty="0">
                <a:latin typeface="Times New Roman" panose="02020603050405020304" pitchFamily="2" charset="0"/>
              </a:rPr>
              <a:t>0”</a:t>
            </a:r>
            <a:r>
              <a:rPr lang="zh-CN" altLang="en-US" sz="2800" dirty="0">
                <a:latin typeface="Times New Roman" panose="02020603050405020304" pitchFamily="2" charset="0"/>
              </a:rPr>
              <a:t>；输出为“</a:t>
            </a:r>
            <a:r>
              <a:rPr lang="en-US" altLang="zh-CN" sz="2800" dirty="0">
                <a:latin typeface="Times New Roman" panose="02020603050405020304" pitchFamily="2" charset="0"/>
              </a:rPr>
              <a:t>1”</a:t>
            </a:r>
            <a:r>
              <a:rPr lang="zh-CN" altLang="en-US" sz="2800" dirty="0">
                <a:latin typeface="Times New Roman" panose="02020603050405020304" pitchFamily="2" charset="0"/>
              </a:rPr>
              <a:t>表示通过，为“</a:t>
            </a:r>
            <a:r>
              <a:rPr lang="en-US" altLang="zh-CN" sz="2800" dirty="0">
                <a:latin typeface="Times New Roman" panose="02020603050405020304" pitchFamily="2" charset="0"/>
              </a:rPr>
              <a:t>0”</a:t>
            </a:r>
            <a:r>
              <a:rPr lang="zh-CN" altLang="en-US" sz="2800" dirty="0">
                <a:latin typeface="Times New Roman" panose="02020603050405020304" pitchFamily="2" charset="0"/>
              </a:rPr>
              <a:t>表示不通过。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914400" y="411480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第一步：由逻辑关系列出真值表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1600200"/>
            <a:ext cx="2184400" cy="397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Text Box 4"/>
          <p:cNvSpPr txBox="1"/>
          <p:nvPr/>
        </p:nvSpPr>
        <p:spPr>
          <a:xfrm>
            <a:off x="6553200" y="9906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真值表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533400" y="1219200"/>
            <a:ext cx="4876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第二步：由真值表写出逻辑函　　　　数表达式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381000" y="2286000"/>
          <a:ext cx="5437188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082165" imgH="711200" progId="Equation.3">
                  <p:embed/>
                </p:oleObj>
              </mc:Choice>
              <mc:Fallback>
                <p:oleObj name="" r:id="rId2" imgW="2082165" imgH="711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286000"/>
                        <a:ext cx="5437188" cy="185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7"/>
          <p:cNvSpPr/>
          <p:nvPr/>
        </p:nvSpPr>
        <p:spPr>
          <a:xfrm>
            <a:off x="1219200" y="2895600"/>
            <a:ext cx="762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Line 8"/>
          <p:cNvSpPr/>
          <p:nvPr/>
        </p:nvSpPr>
        <p:spPr>
          <a:xfrm>
            <a:off x="2362200" y="2895600"/>
            <a:ext cx="762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Line 9"/>
          <p:cNvSpPr/>
          <p:nvPr/>
        </p:nvSpPr>
        <p:spPr>
          <a:xfrm>
            <a:off x="3505200" y="2895600"/>
            <a:ext cx="6858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6" name="Line 10"/>
          <p:cNvSpPr/>
          <p:nvPr/>
        </p:nvSpPr>
        <p:spPr>
          <a:xfrm>
            <a:off x="4572000" y="2895600"/>
            <a:ext cx="838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7" name="Line 11"/>
          <p:cNvSpPr/>
          <p:nvPr/>
        </p:nvSpPr>
        <p:spPr>
          <a:xfrm>
            <a:off x="914400" y="3505200"/>
            <a:ext cx="685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2"/>
          <p:cNvSpPr/>
          <p:nvPr/>
        </p:nvSpPr>
        <p:spPr>
          <a:xfrm>
            <a:off x="2286000" y="3505200"/>
            <a:ext cx="6096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3"/>
          <p:cNvSpPr/>
          <p:nvPr/>
        </p:nvSpPr>
        <p:spPr>
          <a:xfrm>
            <a:off x="3657600" y="3505200"/>
            <a:ext cx="685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4"/>
          <p:cNvSpPr/>
          <p:nvPr/>
        </p:nvSpPr>
        <p:spPr>
          <a:xfrm>
            <a:off x="4953000" y="3505200"/>
            <a:ext cx="7620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1" name="对象 14350"/>
          <p:cNvGraphicFramePr>
            <a:graphicFrameLocks noChangeAspect="1"/>
          </p:cNvGraphicFramePr>
          <p:nvPr/>
        </p:nvGraphicFramePr>
        <p:xfrm>
          <a:off x="1066800" y="4419600"/>
          <a:ext cx="2895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1117600" imgH="254000" progId="Equation.3">
                  <p:embed/>
                </p:oleObj>
              </mc:Choice>
              <mc:Fallback>
                <p:oleObj name="" r:id="rId4" imgW="1117600" imgH="254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4419600"/>
                        <a:ext cx="2895600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457200" y="5334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第三步：化简逻辑函数表达式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990600" y="12954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◆</a:t>
            </a:r>
            <a:r>
              <a:rPr lang="zh-CN" altLang="en-US" sz="2800" dirty="0">
                <a:latin typeface="Times New Roman" panose="02020603050405020304" pitchFamily="2" charset="0"/>
              </a:rPr>
              <a:t>用卡诺图化简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905000"/>
            <a:ext cx="4238625" cy="237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Rectangle 5"/>
          <p:cNvSpPr/>
          <p:nvPr/>
        </p:nvSpPr>
        <p:spPr>
          <a:xfrm>
            <a:off x="4267200" y="3733800"/>
            <a:ext cx="1219200" cy="3810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366" name="Rectangle 6"/>
          <p:cNvSpPr/>
          <p:nvPr/>
        </p:nvSpPr>
        <p:spPr>
          <a:xfrm>
            <a:off x="5105400" y="3581400"/>
            <a:ext cx="1219200" cy="609600"/>
          </a:xfrm>
          <a:prstGeom prst="rect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5029200" y="2895600"/>
            <a:ext cx="609600" cy="1219200"/>
          </a:xfrm>
          <a:prstGeom prst="rect">
            <a:avLst/>
          </a:prstGeom>
          <a:noFill/>
          <a:ln w="31750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1219200" y="4572000"/>
          <a:ext cx="5867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259330" imgH="533400" progId="Equation.3">
                  <p:embed/>
                </p:oleObj>
              </mc:Choice>
              <mc:Fallback>
                <p:oleObj name="" r:id="rId2" imgW="225933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58674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5" grpId="0" animBg="1"/>
      <p:bldP spid="15366" grpId="0" animBg="1"/>
      <p:bldP spid="153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sp>
        <p:nvSpPr>
          <p:cNvPr id="16387" name="Text Box 2"/>
          <p:cNvSpPr txBox="1"/>
          <p:nvPr/>
        </p:nvSpPr>
        <p:spPr>
          <a:xfrm>
            <a:off x="533400" y="4572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◆</a:t>
            </a:r>
            <a:r>
              <a:rPr lang="zh-CN" altLang="en-US" sz="2800" dirty="0">
                <a:latin typeface="Times New Roman" panose="02020603050405020304" pitchFamily="2" charset="0"/>
              </a:rPr>
              <a:t>用代数法化简如下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1643063" y="1066800"/>
          <a:ext cx="6696075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55900" imgH="2006600" progId="Equation.3">
                  <p:embed/>
                </p:oleObj>
              </mc:Choice>
              <mc:Fallback>
                <p:oleObj name="" r:id="rId1" imgW="2755900" imgH="2006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1066800"/>
                        <a:ext cx="6696075" cy="487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457200" y="533400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第四步　由化简后的逻辑表达式画出逻辑电路图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447800"/>
            <a:ext cx="6753225" cy="297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Text Box 4"/>
          <p:cNvSpPr txBox="1"/>
          <p:nvPr/>
        </p:nvSpPr>
        <p:spPr>
          <a:xfrm>
            <a:off x="609600" y="4724400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F</a:t>
            </a:r>
            <a:r>
              <a:rPr lang="zh-CN" altLang="en-US" sz="2800" dirty="0">
                <a:latin typeface="Times New Roman" panose="02020603050405020304" pitchFamily="2" charset="0"/>
              </a:rPr>
              <a:t>高电平时，三极管导通，灯亮；低电平时三极管截止，灯灭。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228600" y="381000"/>
            <a:ext cx="8534400" cy="5434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例</a:t>
            </a:r>
            <a:r>
              <a:rPr lang="en-US" altLang="zh-CN" sz="2800" dirty="0">
                <a:latin typeface="Times New Roman" panose="02020603050405020304" pitchFamily="2" charset="0"/>
              </a:rPr>
              <a:t>5. </a:t>
            </a:r>
            <a:r>
              <a:rPr lang="zh-CN" altLang="en-US" sz="2800" dirty="0">
                <a:latin typeface="Times New Roman" panose="02020603050405020304" pitchFamily="2" charset="0"/>
              </a:rPr>
              <a:t>某汽车驾驶员培训班进行结业考试。有三名评判员，其中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为主评判员，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为副评判员。评判时按少数服从多数原则，但若主评判认为合格，也可通过。试用与非门构成逻辑电路实现评判的规定。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解：（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）根据逻辑设计要求，设定三个输入变量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，并规定如下：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主评判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意见：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副评判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意见：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anose="02020603050405020304" pitchFamily="2" charset="0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3810000" y="3200400"/>
            <a:ext cx="3505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　认为合格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</a:t>
            </a:r>
            <a:r>
              <a:rPr lang="zh-CN" altLang="en-US" sz="2800" dirty="0">
                <a:latin typeface="Times New Roman" panose="02020603050405020304" pitchFamily="2" charset="0"/>
              </a:rPr>
              <a:t>　认为不合格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3886200" y="4572000"/>
            <a:ext cx="3505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　认为合格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</a:t>
            </a:r>
            <a:r>
              <a:rPr lang="zh-CN" altLang="en-US" sz="2800" dirty="0">
                <a:latin typeface="Times New Roman" panose="02020603050405020304" pitchFamily="2" charset="0"/>
              </a:rPr>
              <a:t>　认为不合格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8437" name="AutoShape 5"/>
          <p:cNvSpPr/>
          <p:nvPr/>
        </p:nvSpPr>
        <p:spPr>
          <a:xfrm>
            <a:off x="3581400" y="34290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8438" name="AutoShape 6"/>
          <p:cNvSpPr/>
          <p:nvPr/>
        </p:nvSpPr>
        <p:spPr>
          <a:xfrm>
            <a:off x="3581400" y="4800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  <p:bldP spid="18437" grpId="0" animBg="1"/>
      <p:bldP spid="18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533400" y="8382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副评判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意见：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3352800" y="457200"/>
            <a:ext cx="3505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　认为合格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</a:t>
            </a:r>
            <a:r>
              <a:rPr lang="zh-CN" altLang="en-US" sz="2800" dirty="0">
                <a:latin typeface="Times New Roman" panose="02020603050405020304" pitchFamily="2" charset="0"/>
              </a:rPr>
              <a:t>　认为不合格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9460" name="Text Box 5"/>
          <p:cNvSpPr txBox="1"/>
          <p:nvPr/>
        </p:nvSpPr>
        <p:spPr>
          <a:xfrm>
            <a:off x="3352800" y="1828800"/>
            <a:ext cx="3505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Y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　认为通过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Y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</a:t>
            </a:r>
            <a:r>
              <a:rPr lang="zh-CN" altLang="en-US" sz="2800" dirty="0">
                <a:latin typeface="Times New Roman" panose="02020603050405020304" pitchFamily="2" charset="0"/>
              </a:rPr>
              <a:t>　认为不通过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9461" name="Text Box 6"/>
          <p:cNvSpPr txBox="1"/>
          <p:nvPr/>
        </p:nvSpPr>
        <p:spPr>
          <a:xfrm>
            <a:off x="609600" y="2133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设输出变量</a:t>
            </a:r>
            <a:r>
              <a:rPr lang="en-US" altLang="zh-CN" sz="2800" dirty="0">
                <a:latin typeface="Times New Roman" panose="02020603050405020304" pitchFamily="2" charset="0"/>
              </a:rPr>
              <a:t>Y</a:t>
            </a:r>
            <a:r>
              <a:rPr lang="zh-CN" altLang="en-US" sz="2800" dirty="0">
                <a:latin typeface="Times New Roman" panose="02020603050405020304" pitchFamily="2" charset="0"/>
              </a:rPr>
              <a:t>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9462" name="AutoShape 7"/>
          <p:cNvSpPr/>
          <p:nvPr/>
        </p:nvSpPr>
        <p:spPr>
          <a:xfrm>
            <a:off x="3124200" y="685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9463" name="AutoShape 8"/>
          <p:cNvSpPr/>
          <p:nvPr/>
        </p:nvSpPr>
        <p:spPr>
          <a:xfrm>
            <a:off x="3124200" y="2057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9464" name="Text Box 9"/>
          <p:cNvSpPr txBox="1"/>
          <p:nvPr/>
        </p:nvSpPr>
        <p:spPr>
          <a:xfrm>
            <a:off x="685800" y="38862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）列真值表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62" grpId="0" animBg="1"/>
      <p:bldP spid="19463" grpId="0" animBg="1"/>
      <p:bldP spid="194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2133600"/>
            <a:ext cx="2633663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3"/>
          <p:cNvSpPr txBox="1"/>
          <p:nvPr/>
        </p:nvSpPr>
        <p:spPr>
          <a:xfrm>
            <a:off x="6400800" y="1524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真值表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304800" y="5334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）根据真值表写出逻辑表达式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381000" y="1524000"/>
          <a:ext cx="50292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2387600" imgH="736600" progId="Equation.3">
                  <p:embed/>
                </p:oleObj>
              </mc:Choice>
              <mc:Fallback>
                <p:oleObj name="" r:id="rId2" imgW="2387600" imgH="736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5029200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/>
        </p:nvSpPr>
        <p:spPr>
          <a:xfrm>
            <a:off x="381000" y="35052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4</a:t>
            </a:r>
            <a:r>
              <a:rPr lang="zh-CN" altLang="en-US" sz="2800" dirty="0">
                <a:latin typeface="Times New Roman" panose="02020603050405020304" pitchFamily="2" charset="0"/>
              </a:rPr>
              <a:t>）用卡诺图化简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685800"/>
            <a:ext cx="4038600" cy="2303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6"/>
          <p:cNvSpPr/>
          <p:nvPr/>
        </p:nvSpPr>
        <p:spPr>
          <a:xfrm>
            <a:off x="5029200" y="2286000"/>
            <a:ext cx="3048000" cy="53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21508" name="Rectangle 8"/>
          <p:cNvSpPr/>
          <p:nvPr/>
        </p:nvSpPr>
        <p:spPr>
          <a:xfrm>
            <a:off x="6705600" y="1600200"/>
            <a:ext cx="533400" cy="1295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762000" y="685800"/>
          <a:ext cx="1981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737235" imgH="737235" progId="Equation.3">
                  <p:embed/>
                </p:oleObj>
              </mc:Choice>
              <mc:Fallback>
                <p:oleObj name="" r:id="rId2" imgW="737235" imgH="73723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19812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0"/>
          <p:cNvSpPr txBox="1"/>
          <p:nvPr/>
        </p:nvSpPr>
        <p:spPr>
          <a:xfrm>
            <a:off x="381000" y="29718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5</a:t>
            </a:r>
            <a:r>
              <a:rPr lang="zh-CN" altLang="en-US" sz="2800" dirty="0">
                <a:latin typeface="Times New Roman" panose="02020603050405020304" pitchFamily="2" charset="0"/>
              </a:rPr>
              <a:t>）画出逻辑电路图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215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733800"/>
            <a:ext cx="5257800" cy="2325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  <a:ln/>
        </p:spPr>
        <p:txBody>
          <a:bodyPr vert="horz" wrap="square" anchor="t"/>
          <a:p>
            <a:pPr eaLnBrk="1" hangingPunct="1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1. </a:t>
            </a:r>
            <a:r>
              <a:rPr lang="zh-CN" altLang="en-US" sz="2400" dirty="0"/>
              <a:t>设计一个监视交通信号灯工作状态的逻辑电路，每一组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信号灯由红黄绿三盏灯组成。正常情况下，任何时刻总有一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盏灯电量，且仅有一盏灯点亮。而出现其他五种点亮状态时，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电路发生故障，这时要求发出故障信号，以提醒工程师维护。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分析设计：输入变量应为红黄绿；输出为故障状态。发生故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障时报警，输出高电平＝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以下为故障状态，共</a:t>
            </a:r>
            <a:r>
              <a:rPr lang="en-US" altLang="zh-CN" sz="2400" dirty="0"/>
              <a:t>5</a:t>
            </a:r>
            <a:r>
              <a:rPr lang="zh-CN" altLang="en-US" sz="2400" dirty="0"/>
              <a:t>种。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</p:txBody>
      </p:sp>
      <p:grpSp>
        <p:nvGrpSpPr>
          <p:cNvPr id="4099" name="组合 4098"/>
          <p:cNvGrpSpPr/>
          <p:nvPr/>
        </p:nvGrpSpPr>
        <p:grpSpPr>
          <a:xfrm>
            <a:off x="500063" y="4191000"/>
            <a:ext cx="1844675" cy="577850"/>
            <a:chOff x="0" y="0"/>
            <a:chExt cx="2905" cy="912"/>
          </a:xfrm>
        </p:grpSpPr>
        <p:sp>
          <p:nvSpPr>
            <p:cNvPr id="4100" name="AutoShape 3"/>
            <p:cNvSpPr/>
            <p:nvPr/>
          </p:nvSpPr>
          <p:spPr>
            <a:xfrm>
              <a:off x="0" y="0"/>
              <a:ext cx="912" cy="912"/>
            </a:xfrm>
            <a:prstGeom prst="flowChartConnector">
              <a:avLst/>
            </a:prstGeom>
            <a:solidFill>
              <a:srgbClr val="C0504D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01" name="AutoShape 4"/>
            <p:cNvSpPr/>
            <p:nvPr/>
          </p:nvSpPr>
          <p:spPr>
            <a:xfrm>
              <a:off x="985" y="0"/>
              <a:ext cx="912" cy="912"/>
            </a:xfrm>
            <a:prstGeom prst="flowChartConnector">
              <a:avLst/>
            </a:prstGeom>
            <a:solidFill>
              <a:srgbClr val="FFFF00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02" name="AutoShape 5"/>
            <p:cNvSpPr/>
            <p:nvPr/>
          </p:nvSpPr>
          <p:spPr>
            <a:xfrm>
              <a:off x="1992" y="0"/>
              <a:ext cx="913" cy="912"/>
            </a:xfrm>
            <a:prstGeom prst="flowChartConnector">
              <a:avLst/>
            </a:prstGeom>
            <a:solidFill>
              <a:srgbClr val="43954C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  <p:grpSp>
        <p:nvGrpSpPr>
          <p:cNvPr id="4103" name="组合 4102"/>
          <p:cNvGrpSpPr/>
          <p:nvPr/>
        </p:nvGrpSpPr>
        <p:grpSpPr>
          <a:xfrm>
            <a:off x="3656013" y="4208463"/>
            <a:ext cx="1844675" cy="577850"/>
            <a:chOff x="0" y="0"/>
            <a:chExt cx="2905" cy="912"/>
          </a:xfrm>
        </p:grpSpPr>
        <p:sp>
          <p:nvSpPr>
            <p:cNvPr id="4104" name="AutoShape 7"/>
            <p:cNvSpPr/>
            <p:nvPr/>
          </p:nvSpPr>
          <p:spPr>
            <a:xfrm>
              <a:off x="0" y="0"/>
              <a:ext cx="912" cy="912"/>
            </a:xfrm>
            <a:prstGeom prst="flowChartConnector">
              <a:avLst/>
            </a:prstGeom>
            <a:solidFill>
              <a:srgbClr val="C0504D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05" name="AutoShape 8"/>
            <p:cNvSpPr/>
            <p:nvPr/>
          </p:nvSpPr>
          <p:spPr>
            <a:xfrm>
              <a:off x="985" y="0"/>
              <a:ext cx="912" cy="912"/>
            </a:xfrm>
            <a:prstGeom prst="flowChartConnector">
              <a:avLst/>
            </a:prstGeom>
            <a:solidFill>
              <a:srgbClr val="FFFF00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06" name="AutoShape 9"/>
            <p:cNvSpPr/>
            <p:nvPr/>
          </p:nvSpPr>
          <p:spPr>
            <a:xfrm>
              <a:off x="1992" y="0"/>
              <a:ext cx="913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  <p:grpSp>
        <p:nvGrpSpPr>
          <p:cNvPr id="4107" name="组合 4106"/>
          <p:cNvGrpSpPr/>
          <p:nvPr/>
        </p:nvGrpSpPr>
        <p:grpSpPr>
          <a:xfrm>
            <a:off x="6584950" y="4191000"/>
            <a:ext cx="1844675" cy="577850"/>
            <a:chOff x="0" y="0"/>
            <a:chExt cx="2905" cy="912"/>
          </a:xfrm>
        </p:grpSpPr>
        <p:sp>
          <p:nvSpPr>
            <p:cNvPr id="4108" name="AutoShape 11"/>
            <p:cNvSpPr/>
            <p:nvPr/>
          </p:nvSpPr>
          <p:spPr>
            <a:xfrm>
              <a:off x="0" y="0"/>
              <a:ext cx="913" cy="912"/>
            </a:xfrm>
            <a:prstGeom prst="flowChartConnector">
              <a:avLst/>
            </a:prstGeom>
            <a:solidFill>
              <a:srgbClr val="C0504D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09" name="AutoShape 12"/>
            <p:cNvSpPr/>
            <p:nvPr/>
          </p:nvSpPr>
          <p:spPr>
            <a:xfrm>
              <a:off x="985" y="0"/>
              <a:ext cx="913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10" name="AutoShape 13"/>
            <p:cNvSpPr/>
            <p:nvPr/>
          </p:nvSpPr>
          <p:spPr>
            <a:xfrm>
              <a:off x="1993" y="0"/>
              <a:ext cx="912" cy="912"/>
            </a:xfrm>
            <a:prstGeom prst="flowChartConnector">
              <a:avLst/>
            </a:prstGeom>
            <a:solidFill>
              <a:srgbClr val="43954C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  <p:grpSp>
        <p:nvGrpSpPr>
          <p:cNvPr id="4111" name="组合 4110"/>
          <p:cNvGrpSpPr/>
          <p:nvPr/>
        </p:nvGrpSpPr>
        <p:grpSpPr>
          <a:xfrm>
            <a:off x="2500313" y="5492750"/>
            <a:ext cx="1844675" cy="579438"/>
            <a:chOff x="0" y="0"/>
            <a:chExt cx="2905" cy="912"/>
          </a:xfrm>
        </p:grpSpPr>
        <p:sp>
          <p:nvSpPr>
            <p:cNvPr id="4112" name="AutoShape 15"/>
            <p:cNvSpPr/>
            <p:nvPr/>
          </p:nvSpPr>
          <p:spPr>
            <a:xfrm>
              <a:off x="0" y="0"/>
              <a:ext cx="912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13" name="AutoShape 16"/>
            <p:cNvSpPr/>
            <p:nvPr/>
          </p:nvSpPr>
          <p:spPr>
            <a:xfrm>
              <a:off x="985" y="0"/>
              <a:ext cx="912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14" name="AutoShape 17"/>
            <p:cNvSpPr/>
            <p:nvPr/>
          </p:nvSpPr>
          <p:spPr>
            <a:xfrm>
              <a:off x="1992" y="0"/>
              <a:ext cx="913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  <p:grpSp>
        <p:nvGrpSpPr>
          <p:cNvPr id="4115" name="组合 4114"/>
          <p:cNvGrpSpPr/>
          <p:nvPr/>
        </p:nvGrpSpPr>
        <p:grpSpPr>
          <a:xfrm>
            <a:off x="4941888" y="5500688"/>
            <a:ext cx="1844675" cy="579437"/>
            <a:chOff x="0" y="0"/>
            <a:chExt cx="2905" cy="912"/>
          </a:xfrm>
        </p:grpSpPr>
        <p:sp>
          <p:nvSpPr>
            <p:cNvPr id="4116" name="AutoShape 19"/>
            <p:cNvSpPr/>
            <p:nvPr/>
          </p:nvSpPr>
          <p:spPr>
            <a:xfrm>
              <a:off x="0" y="0"/>
              <a:ext cx="912" cy="912"/>
            </a:xfrm>
            <a:prstGeom prst="flowChartConnector">
              <a:avLst/>
            </a:prstGeom>
            <a:noFill/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17" name="AutoShape 20"/>
            <p:cNvSpPr/>
            <p:nvPr/>
          </p:nvSpPr>
          <p:spPr>
            <a:xfrm>
              <a:off x="985" y="0"/>
              <a:ext cx="912" cy="912"/>
            </a:xfrm>
            <a:prstGeom prst="flowChartConnector">
              <a:avLst/>
            </a:prstGeom>
            <a:solidFill>
              <a:srgbClr val="FFFF00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  <p:sp>
          <p:nvSpPr>
            <p:cNvPr id="4118" name="AutoShape 21"/>
            <p:cNvSpPr/>
            <p:nvPr/>
          </p:nvSpPr>
          <p:spPr>
            <a:xfrm>
              <a:off x="1992" y="0"/>
              <a:ext cx="913" cy="912"/>
            </a:xfrm>
            <a:prstGeom prst="flowChartConnector">
              <a:avLst/>
            </a:prstGeom>
            <a:solidFill>
              <a:srgbClr val="43954C"/>
            </a:solidFill>
            <a:ln w="38100" cap="flat" cmpd="sng">
              <a:solidFill>
                <a:srgbClr val="BCE1C0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622423">
                  <a:alpha val="50000"/>
                </a:srgbClr>
              </a:outerShdw>
            </a:effectLst>
          </p:spPr>
          <p:txBody>
            <a:bodyPr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8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charRg st="84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14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charRg st="14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15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charRg st="154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sp>
        <p:nvSpPr>
          <p:cNvPr id="22531" name="Text Box 2"/>
          <p:cNvSpPr txBox="1"/>
          <p:nvPr/>
        </p:nvSpPr>
        <p:spPr>
          <a:xfrm>
            <a:off x="381000" y="457200"/>
            <a:ext cx="83820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例</a:t>
            </a:r>
            <a:r>
              <a:rPr lang="en-US" altLang="zh-CN" sz="2800" dirty="0">
                <a:latin typeface="Times New Roman" panose="02020603050405020304" pitchFamily="2" charset="0"/>
              </a:rPr>
              <a:t>6. </a:t>
            </a:r>
            <a:r>
              <a:rPr lang="zh-CN" altLang="en-US" sz="2800" dirty="0">
                <a:latin typeface="Times New Roman" panose="02020603050405020304" pitchFamily="2" charset="0"/>
              </a:rPr>
              <a:t>设计一个血型配对指示器。输血时供血者和受血者的血型配对情况如图所示，即（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）同一血型之间可以相互输血；（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</a:t>
            </a:r>
            <a:r>
              <a:rPr lang="en-US" altLang="zh-CN" sz="2800" dirty="0">
                <a:latin typeface="Times New Roman" panose="02020603050405020304" pitchFamily="2" charset="0"/>
              </a:rPr>
              <a:t>AB</a:t>
            </a:r>
            <a:r>
              <a:rPr lang="zh-CN" altLang="en-US" sz="2800" dirty="0">
                <a:latin typeface="Times New Roman" panose="02020603050405020304" pitchFamily="2" charset="0"/>
              </a:rPr>
              <a:t>型受血者可以接受任何血型的输出；（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</a:t>
            </a:r>
            <a:r>
              <a:rPr lang="en-US" altLang="zh-CN" sz="2800" dirty="0">
                <a:latin typeface="Times New Roman" panose="02020603050405020304" pitchFamily="2" charset="0"/>
              </a:rPr>
              <a:t>O</a:t>
            </a:r>
            <a:r>
              <a:rPr lang="zh-CN" altLang="en-US" sz="2800" dirty="0">
                <a:latin typeface="Times New Roman" panose="02020603050405020304" pitchFamily="2" charset="0"/>
              </a:rPr>
              <a:t>型输血者可以给任何血型的受血者输血。要求当受血者血型与供血者血型符合要求时绿指示灯亮，否则红指示灯亮。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200400"/>
            <a:ext cx="4133850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457200" y="457200"/>
            <a:ext cx="8305800" cy="5221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解：（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）根据逻辑要求设定输入、输出变量。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用变量</a:t>
            </a:r>
            <a:r>
              <a:rPr lang="en-US" altLang="zh-CN" sz="2800" dirty="0">
                <a:latin typeface="Times New Roman" panose="02020603050405020304" pitchFamily="2" charset="0"/>
              </a:rPr>
              <a:t>XY</a:t>
            </a:r>
            <a:r>
              <a:rPr lang="zh-CN" altLang="en-US" sz="2800" dirty="0">
                <a:latin typeface="Times New Roman" panose="02020603050405020304" pitchFamily="2" charset="0"/>
              </a:rPr>
              <a:t>表示供血者代码。</a:t>
            </a:r>
            <a:r>
              <a:rPr lang="en-US" altLang="zh-CN" sz="2800" dirty="0">
                <a:latin typeface="Times New Roman" panose="02020603050405020304" pitchFamily="2" charset="0"/>
              </a:rPr>
              <a:t>MN</a:t>
            </a:r>
            <a:r>
              <a:rPr lang="zh-CN" altLang="en-US" sz="2800" dirty="0">
                <a:latin typeface="Times New Roman" panose="02020603050405020304" pitchFamily="2" charset="0"/>
              </a:rPr>
              <a:t>表示被输血者代码。代码设定如下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　  </a:t>
            </a:r>
            <a:r>
              <a:rPr lang="en-US" altLang="zh-CN" sz="2800" dirty="0">
                <a:latin typeface="Times New Roman" panose="02020603050405020304" pitchFamily="2" charset="0"/>
              </a:rPr>
              <a:t>XY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00</a:t>
            </a:r>
            <a:r>
              <a:rPr lang="zh-CN" altLang="en-US" sz="2800" dirty="0">
                <a:latin typeface="Times New Roman" panose="02020603050405020304" pitchFamily="2" charset="0"/>
              </a:rPr>
              <a:t>　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型　　       </a:t>
            </a:r>
            <a:r>
              <a:rPr lang="en-US" altLang="zh-CN" sz="2800" dirty="0">
                <a:latin typeface="Times New Roman" panose="02020603050405020304" pitchFamily="2" charset="0"/>
              </a:rPr>
              <a:t>MN</a:t>
            </a:r>
            <a:r>
              <a:rPr lang="zh-CN" altLang="en-US" sz="2800" dirty="0">
                <a:latin typeface="Times New Roman" panose="02020603050405020304" pitchFamily="2" charset="0"/>
              </a:rPr>
              <a:t>＝</a:t>
            </a:r>
            <a:r>
              <a:rPr lang="en-US" altLang="zh-CN" sz="2800" dirty="0">
                <a:latin typeface="Times New Roman" panose="02020603050405020304" pitchFamily="2" charset="0"/>
              </a:rPr>
              <a:t>00</a:t>
            </a:r>
            <a:r>
              <a:rPr lang="zh-CN" altLang="en-US" sz="2800" dirty="0">
                <a:latin typeface="Times New Roman" panose="02020603050405020304" pitchFamily="2" charset="0"/>
              </a:rPr>
              <a:t>　　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型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　　　　</a:t>
            </a:r>
            <a:r>
              <a:rPr lang="en-US" altLang="zh-CN" sz="2800" dirty="0">
                <a:latin typeface="Times New Roman" panose="02020603050405020304" pitchFamily="2" charset="0"/>
              </a:rPr>
              <a:t>01</a:t>
            </a:r>
            <a:r>
              <a:rPr lang="zh-CN" altLang="en-US" sz="2800" dirty="0">
                <a:latin typeface="Times New Roman" panose="02020603050405020304" pitchFamily="2" charset="0"/>
              </a:rPr>
              <a:t>　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型　　　　　　  </a:t>
            </a:r>
            <a:r>
              <a:rPr lang="en-US" altLang="zh-CN" sz="2800" dirty="0">
                <a:latin typeface="Times New Roman" panose="02020603050405020304" pitchFamily="2" charset="0"/>
              </a:rPr>
              <a:t>01</a:t>
            </a:r>
            <a:r>
              <a:rPr lang="zh-CN" altLang="en-US" sz="2800" dirty="0">
                <a:latin typeface="Times New Roman" panose="02020603050405020304" pitchFamily="2" charset="0"/>
              </a:rPr>
              <a:t>　　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型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　　　　</a:t>
            </a:r>
            <a:r>
              <a:rPr lang="en-US" altLang="zh-CN" sz="2800" dirty="0">
                <a:latin typeface="Times New Roman" panose="02020603050405020304" pitchFamily="2" charset="0"/>
              </a:rPr>
              <a:t>10</a:t>
            </a:r>
            <a:r>
              <a:rPr lang="zh-CN" altLang="en-US" sz="2800" dirty="0">
                <a:latin typeface="Times New Roman" panose="02020603050405020304" pitchFamily="2" charset="0"/>
              </a:rPr>
              <a:t>　</a:t>
            </a:r>
            <a:r>
              <a:rPr lang="en-US" altLang="zh-CN" sz="2800" dirty="0">
                <a:latin typeface="Times New Roman" panose="02020603050405020304" pitchFamily="2" charset="0"/>
              </a:rPr>
              <a:t>AB</a:t>
            </a:r>
            <a:r>
              <a:rPr lang="zh-CN" altLang="en-US" sz="2800" dirty="0">
                <a:latin typeface="Times New Roman" panose="02020603050405020304" pitchFamily="2" charset="0"/>
              </a:rPr>
              <a:t>型　　　　　   </a:t>
            </a:r>
            <a:r>
              <a:rPr lang="en-US" altLang="zh-CN" sz="2800" dirty="0">
                <a:latin typeface="Times New Roman" panose="02020603050405020304" pitchFamily="2" charset="0"/>
              </a:rPr>
              <a:t>10</a:t>
            </a:r>
            <a:r>
              <a:rPr lang="zh-CN" altLang="en-US" sz="2800" dirty="0">
                <a:latin typeface="Times New Roman" panose="02020603050405020304" pitchFamily="2" charset="0"/>
              </a:rPr>
              <a:t>　　</a:t>
            </a:r>
            <a:r>
              <a:rPr lang="en-US" altLang="zh-CN" sz="2800" dirty="0">
                <a:latin typeface="Times New Roman" panose="02020603050405020304" pitchFamily="2" charset="0"/>
              </a:rPr>
              <a:t>AB</a:t>
            </a:r>
            <a:r>
              <a:rPr lang="zh-CN" altLang="en-US" sz="2800" dirty="0">
                <a:latin typeface="Times New Roman" panose="02020603050405020304" pitchFamily="2" charset="0"/>
              </a:rPr>
              <a:t>型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　　　　</a:t>
            </a:r>
            <a:r>
              <a:rPr lang="en-US" altLang="zh-CN" sz="2800" dirty="0">
                <a:latin typeface="Times New Roman" panose="02020603050405020304" pitchFamily="2" charset="0"/>
              </a:rPr>
              <a:t>11</a:t>
            </a:r>
            <a:r>
              <a:rPr lang="zh-CN" altLang="en-US" sz="2800" dirty="0">
                <a:latin typeface="Times New Roman" panose="02020603050405020304" pitchFamily="2" charset="0"/>
              </a:rPr>
              <a:t>　</a:t>
            </a:r>
            <a:r>
              <a:rPr lang="en-US" altLang="zh-CN" sz="2800" dirty="0">
                <a:latin typeface="Times New Roman" panose="02020603050405020304" pitchFamily="2" charset="0"/>
              </a:rPr>
              <a:t>O</a:t>
            </a:r>
            <a:r>
              <a:rPr lang="zh-CN" altLang="en-US" sz="2800" dirty="0">
                <a:latin typeface="Times New Roman" panose="02020603050405020304" pitchFamily="2" charset="0"/>
              </a:rPr>
              <a:t>型　　　　　　  </a:t>
            </a:r>
            <a:r>
              <a:rPr lang="en-US" altLang="zh-CN" sz="2800" dirty="0">
                <a:latin typeface="Times New Roman" panose="02020603050405020304" pitchFamily="2" charset="0"/>
              </a:rPr>
              <a:t>11</a:t>
            </a:r>
            <a:r>
              <a:rPr lang="zh-CN" altLang="en-US" sz="2800" dirty="0">
                <a:latin typeface="Times New Roman" panose="02020603050405020304" pitchFamily="2" charset="0"/>
              </a:rPr>
              <a:t>　　</a:t>
            </a:r>
            <a:r>
              <a:rPr lang="en-US" altLang="zh-CN" sz="2800" dirty="0">
                <a:latin typeface="Times New Roman" panose="02020603050405020304" pitchFamily="2" charset="0"/>
              </a:rPr>
              <a:t>O</a:t>
            </a:r>
            <a:r>
              <a:rPr lang="zh-CN" altLang="en-US" sz="2800" dirty="0">
                <a:latin typeface="Times New Roman" panose="02020603050405020304" pitchFamily="2" charset="0"/>
              </a:rPr>
              <a:t>型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设</a:t>
            </a:r>
            <a:r>
              <a:rPr lang="en-US" altLang="zh-CN" sz="2800" dirty="0">
                <a:latin typeface="Times New Roman" panose="02020603050405020304" pitchFamily="2" charset="0"/>
              </a:rPr>
              <a:t>F1</a:t>
            </a:r>
            <a:r>
              <a:rPr lang="zh-CN" altLang="en-US" sz="2800" dirty="0">
                <a:latin typeface="Times New Roman" panose="02020603050405020304" pitchFamily="2" charset="0"/>
              </a:rPr>
              <a:t>表示绿灯，</a:t>
            </a:r>
            <a:r>
              <a:rPr lang="en-US" altLang="zh-CN" sz="2800" dirty="0">
                <a:latin typeface="Times New Roman" panose="02020603050405020304" pitchFamily="2" charset="0"/>
              </a:rPr>
              <a:t>F2</a:t>
            </a:r>
            <a:r>
              <a:rPr lang="zh-CN" altLang="en-US" sz="2800" dirty="0">
                <a:latin typeface="Times New Roman" panose="02020603050405020304" pitchFamily="2" charset="0"/>
              </a:rPr>
              <a:t>表示红灯，依题意，可列出逻辑真值表。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sp>
        <p:nvSpPr>
          <p:cNvPr id="24579" name="Text Box 2"/>
          <p:cNvSpPr txBox="1"/>
          <p:nvPr/>
        </p:nvSpPr>
        <p:spPr>
          <a:xfrm>
            <a:off x="457200" y="381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）列出真值表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762000"/>
            <a:ext cx="3143250" cy="499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838200"/>
            <a:ext cx="762000" cy="33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Text Box 5"/>
          <p:cNvSpPr txBox="1"/>
          <p:nvPr/>
        </p:nvSpPr>
        <p:spPr>
          <a:xfrm>
            <a:off x="381000" y="1219200"/>
            <a:ext cx="56388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）写出逻辑函数表达式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＝∑</a:t>
            </a:r>
            <a:r>
              <a:rPr lang="en-US" altLang="zh-CN" sz="2800" dirty="0">
                <a:latin typeface="Times New Roman" panose="02020603050405020304" pitchFamily="2" charset="0"/>
              </a:rPr>
              <a:t>m</a:t>
            </a: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0,2,5,6,10,12,13,14,15</a:t>
            </a:r>
            <a:r>
              <a:rPr lang="zh-CN" altLang="en-US" sz="2800" dirty="0">
                <a:latin typeface="Times New Roman" panose="02020603050405020304" pitchFamily="2" charset="0"/>
              </a:rPr>
              <a:t>）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24583" name="Text Box 6"/>
          <p:cNvSpPr txBox="1"/>
          <p:nvPr/>
        </p:nvSpPr>
        <p:spPr>
          <a:xfrm>
            <a:off x="533400" y="29718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4</a:t>
            </a:r>
            <a:r>
              <a:rPr lang="zh-CN" altLang="en-US" sz="2800" dirty="0">
                <a:latin typeface="Times New Roman" panose="02020603050405020304" pitchFamily="2" charset="0"/>
              </a:rPr>
              <a:t>）化简逻辑函数表达式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533400"/>
            <a:ext cx="4572000" cy="36306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4" name="组合 25603"/>
          <p:cNvGrpSpPr/>
          <p:nvPr/>
        </p:nvGrpSpPr>
        <p:grpSpPr>
          <a:xfrm>
            <a:off x="2667000" y="1219200"/>
            <a:ext cx="4267200" cy="533400"/>
            <a:chOff x="0" y="0"/>
            <a:chExt cx="4267200" cy="533400"/>
          </a:xfrm>
        </p:grpSpPr>
        <p:sp>
          <p:nvSpPr>
            <p:cNvPr id="25605" name="Line 5"/>
            <p:cNvSpPr/>
            <p:nvPr/>
          </p:nvSpPr>
          <p:spPr>
            <a:xfrm>
              <a:off x="0" y="0"/>
              <a:ext cx="685800" cy="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6" name="Line 6"/>
            <p:cNvSpPr/>
            <p:nvPr/>
          </p:nvSpPr>
          <p:spPr>
            <a:xfrm>
              <a:off x="685800" y="0"/>
              <a:ext cx="0" cy="53340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7" name="Line 7"/>
            <p:cNvSpPr/>
            <p:nvPr/>
          </p:nvSpPr>
          <p:spPr>
            <a:xfrm flipH="1">
              <a:off x="0" y="533400"/>
              <a:ext cx="685800" cy="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8" name="Line 8"/>
            <p:cNvSpPr/>
            <p:nvPr/>
          </p:nvSpPr>
          <p:spPr>
            <a:xfrm>
              <a:off x="3200400" y="76200"/>
              <a:ext cx="1066800" cy="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9" name="Line 9"/>
            <p:cNvSpPr/>
            <p:nvPr/>
          </p:nvSpPr>
          <p:spPr>
            <a:xfrm>
              <a:off x="3200400" y="76200"/>
              <a:ext cx="0" cy="45720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0" name="Line 10"/>
            <p:cNvSpPr/>
            <p:nvPr/>
          </p:nvSpPr>
          <p:spPr>
            <a:xfrm>
              <a:off x="3200400" y="533400"/>
              <a:ext cx="1066800" cy="0"/>
            </a:xfrm>
            <a:prstGeom prst="line">
              <a:avLst/>
            </a:prstGeom>
            <a:ln w="666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611" name="组合 25610"/>
          <p:cNvGrpSpPr/>
          <p:nvPr/>
        </p:nvGrpSpPr>
        <p:grpSpPr>
          <a:xfrm>
            <a:off x="2971800" y="2743200"/>
            <a:ext cx="3352800" cy="533400"/>
            <a:chOff x="0" y="0"/>
            <a:chExt cx="3352800" cy="533400"/>
          </a:xfrm>
        </p:grpSpPr>
        <p:sp>
          <p:nvSpPr>
            <p:cNvPr id="25612" name="Line 11"/>
            <p:cNvSpPr/>
            <p:nvPr/>
          </p:nvSpPr>
          <p:spPr>
            <a:xfrm>
              <a:off x="0" y="0"/>
              <a:ext cx="3352800" cy="0"/>
            </a:xfrm>
            <a:prstGeom prst="line">
              <a:avLst/>
            </a:prstGeom>
            <a:ln w="698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3" name="Line 12"/>
            <p:cNvSpPr/>
            <p:nvPr/>
          </p:nvSpPr>
          <p:spPr>
            <a:xfrm>
              <a:off x="0" y="0"/>
              <a:ext cx="0" cy="533400"/>
            </a:xfrm>
            <a:prstGeom prst="line">
              <a:avLst/>
            </a:prstGeom>
            <a:ln w="698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4" name="Line 13"/>
            <p:cNvSpPr/>
            <p:nvPr/>
          </p:nvSpPr>
          <p:spPr>
            <a:xfrm>
              <a:off x="0" y="533400"/>
              <a:ext cx="3352800" cy="0"/>
            </a:xfrm>
            <a:prstGeom prst="line">
              <a:avLst/>
            </a:prstGeom>
            <a:ln w="698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5" name="Line 14"/>
            <p:cNvSpPr/>
            <p:nvPr/>
          </p:nvSpPr>
          <p:spPr>
            <a:xfrm flipV="1">
              <a:off x="3352800" y="0"/>
              <a:ext cx="0" cy="533400"/>
            </a:xfrm>
            <a:prstGeom prst="line">
              <a:avLst/>
            </a:prstGeom>
            <a:ln w="698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616" name="Rectangle 15"/>
          <p:cNvSpPr/>
          <p:nvPr/>
        </p:nvSpPr>
        <p:spPr>
          <a:xfrm>
            <a:off x="3886200" y="1981200"/>
            <a:ext cx="533400" cy="1219200"/>
          </a:xfrm>
          <a:prstGeom prst="rect">
            <a:avLst/>
          </a:prstGeom>
          <a:noFill/>
          <a:ln w="69850" cap="flat" cmpd="sng">
            <a:solidFill>
              <a:srgbClr val="77933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25617" name="Rectangle 16"/>
          <p:cNvSpPr/>
          <p:nvPr/>
        </p:nvSpPr>
        <p:spPr>
          <a:xfrm>
            <a:off x="5791200" y="1371600"/>
            <a:ext cx="685800" cy="2590800"/>
          </a:xfrm>
          <a:prstGeom prst="rect">
            <a:avLst/>
          </a:prstGeom>
          <a:noFill/>
          <a:ln w="698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25618" name="对象 25617"/>
          <p:cNvGraphicFramePr>
            <a:graphicFrameLocks noChangeAspect="1"/>
          </p:cNvGraphicFramePr>
          <p:nvPr/>
        </p:nvGraphicFramePr>
        <p:xfrm>
          <a:off x="1600200" y="4495800"/>
          <a:ext cx="5181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1955165" imgH="241300" progId="Equation.3">
                  <p:embed/>
                </p:oleObj>
              </mc:Choice>
              <mc:Fallback>
                <p:oleObj name="" r:id="rId2" imgW="1955165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4495800"/>
                        <a:ext cx="518160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/>
      <p:bldP spid="256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304800" y="3810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又　</a:t>
            </a:r>
            <a:r>
              <a:rPr lang="en-US" altLang="zh-CN" sz="2800" dirty="0">
                <a:latin typeface="Times New Roman" panose="02020603050405020304" pitchFamily="2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＝∑</a:t>
            </a:r>
            <a:r>
              <a:rPr lang="en-US" altLang="zh-CN" sz="2800" dirty="0">
                <a:latin typeface="Times New Roman" panose="02020603050405020304" pitchFamily="2" charset="0"/>
              </a:rPr>
              <a:t>m</a:t>
            </a: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1,3,4,7,8,9,11</a:t>
            </a:r>
            <a:r>
              <a:rPr lang="zh-CN" altLang="en-US" sz="2800" dirty="0">
                <a:latin typeface="Times New Roman" panose="02020603050405020304" pitchFamily="2" charset="0"/>
              </a:rPr>
              <a:t>）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26627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990600"/>
            <a:ext cx="4800600" cy="3868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Oval 9"/>
          <p:cNvSpPr/>
          <p:nvPr/>
        </p:nvSpPr>
        <p:spPr>
          <a:xfrm>
            <a:off x="3048000" y="2667000"/>
            <a:ext cx="533400" cy="53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26629" name="Rectangle 10"/>
          <p:cNvSpPr/>
          <p:nvPr/>
        </p:nvSpPr>
        <p:spPr>
          <a:xfrm>
            <a:off x="3048000" y="4267200"/>
            <a:ext cx="1524000" cy="4572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26630" name="Line 11"/>
          <p:cNvSpPr/>
          <p:nvPr/>
        </p:nvSpPr>
        <p:spPr>
          <a:xfrm>
            <a:off x="4038600" y="4191000"/>
            <a:ext cx="1447800" cy="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Line 12"/>
          <p:cNvSpPr/>
          <p:nvPr/>
        </p:nvSpPr>
        <p:spPr>
          <a:xfrm>
            <a:off x="4038600" y="4191000"/>
            <a:ext cx="0" cy="83820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2" name="Line 13"/>
          <p:cNvSpPr/>
          <p:nvPr/>
        </p:nvSpPr>
        <p:spPr>
          <a:xfrm>
            <a:off x="5486400" y="4191000"/>
            <a:ext cx="0" cy="83820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3" name="Line 14"/>
          <p:cNvSpPr/>
          <p:nvPr/>
        </p:nvSpPr>
        <p:spPr>
          <a:xfrm>
            <a:off x="4038600" y="2362200"/>
            <a:ext cx="1524000" cy="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4" name="Line 15"/>
          <p:cNvSpPr/>
          <p:nvPr/>
        </p:nvSpPr>
        <p:spPr>
          <a:xfrm flipV="1">
            <a:off x="4038600" y="1295400"/>
            <a:ext cx="0" cy="106680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5" name="Line 16"/>
          <p:cNvSpPr/>
          <p:nvPr/>
        </p:nvSpPr>
        <p:spPr>
          <a:xfrm flipV="1">
            <a:off x="5562600" y="1295400"/>
            <a:ext cx="0" cy="1066800"/>
          </a:xfrm>
          <a:prstGeom prst="line">
            <a:avLst/>
          </a:prstGeom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6" name="Rectangle 17"/>
          <p:cNvSpPr/>
          <p:nvPr/>
        </p:nvSpPr>
        <p:spPr>
          <a:xfrm>
            <a:off x="4953000" y="1981200"/>
            <a:ext cx="533400" cy="1143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26637" name="对象 26636"/>
          <p:cNvGraphicFramePr>
            <a:graphicFrameLocks noChangeAspect="1"/>
          </p:cNvGraphicFramePr>
          <p:nvPr/>
        </p:nvGraphicFramePr>
        <p:xfrm>
          <a:off x="1295400" y="5257800"/>
          <a:ext cx="5867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2221230" imgH="241300" progId="Equation.3">
                  <p:embed/>
                </p:oleObj>
              </mc:Choice>
              <mc:Fallback>
                <p:oleObj name="" r:id="rId2" imgW="222123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5257800"/>
                        <a:ext cx="5867400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2743200" y="457200"/>
          <a:ext cx="54864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22500" imgH="508000" progId="Equation.3">
                  <p:embed/>
                </p:oleObj>
              </mc:Choice>
              <mc:Fallback>
                <p:oleObj name="" r:id="rId1" imgW="2222500" imgH="508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457200"/>
                        <a:ext cx="5486400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/>
          <p:nvPr/>
        </p:nvSpPr>
        <p:spPr>
          <a:xfrm>
            <a:off x="381000" y="838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由此得到：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27652" name="AutoShape 4"/>
          <p:cNvSpPr/>
          <p:nvPr/>
        </p:nvSpPr>
        <p:spPr>
          <a:xfrm>
            <a:off x="2362200" y="7620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2133600" y="1905000"/>
          <a:ext cx="4495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955165" imgH="584200" progId="Equation.3">
                  <p:embed/>
                </p:oleObj>
              </mc:Choice>
              <mc:Fallback>
                <p:oleObj name="" r:id="rId3" imgW="1955165" imgH="584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1905000"/>
                        <a:ext cx="4495800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/>
          <p:cNvGraphicFramePr>
            <a:graphicFrameLocks noChangeAspect="1"/>
          </p:cNvGraphicFramePr>
          <p:nvPr/>
        </p:nvGraphicFramePr>
        <p:xfrm>
          <a:off x="1981200" y="4114800"/>
          <a:ext cx="548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044065" imgH="292100" progId="Equation.3">
                  <p:embed/>
                </p:oleObj>
              </mc:Choice>
              <mc:Fallback>
                <p:oleObj name="" r:id="rId5" imgW="2044065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54864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04800"/>
            <a:ext cx="8153400" cy="566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 Box 4"/>
          <p:cNvSpPr txBox="1"/>
          <p:nvPr/>
        </p:nvSpPr>
        <p:spPr>
          <a:xfrm>
            <a:off x="5867400" y="4953000"/>
            <a:ext cx="2895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设输入既有原变量又有反变量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381000" y="533400"/>
            <a:ext cx="8305800" cy="521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 </a:t>
            </a:r>
            <a:r>
              <a:rPr lang="zh-CN" altLang="en-US" sz="2800" dirty="0">
                <a:latin typeface="Times New Roman" panose="02020603050405020304" pitchFamily="2" charset="0"/>
              </a:rPr>
              <a:t>例</a:t>
            </a:r>
            <a:r>
              <a:rPr lang="en-US" altLang="zh-CN" sz="2800" dirty="0">
                <a:latin typeface="Times New Roman" panose="02020603050405020304" pitchFamily="2" charset="0"/>
              </a:rPr>
              <a:t>7 </a:t>
            </a:r>
            <a:r>
              <a:rPr lang="zh-CN" altLang="en-US" sz="2800" dirty="0">
                <a:latin typeface="Times New Roman" panose="02020603050405020304" pitchFamily="2" charset="0"/>
              </a:rPr>
              <a:t>有一火灾报警系统，设有烟感、温感、紫外光感三种不同类型的火灾探测器。为了防止误报警，只有当其中有两种或两种以上类型的探测器发出火灾探测信号时，报警系统才产生报警控制信号，试设计产生报警控制信号的电路。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［解］（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）根据逻辑要求设置逻辑输入、输出变量。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用</a:t>
            </a:r>
            <a:r>
              <a:rPr lang="en-US" altLang="zh-CN" sz="2800" dirty="0">
                <a:latin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B</a:t>
            </a:r>
            <a:r>
              <a:rPr lang="zh-CN" altLang="en-US" sz="2800" dirty="0">
                <a:latin typeface="Times New Roman" panose="02020603050405020304" pitchFamily="2" charset="0"/>
              </a:rPr>
              <a:t>、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分别代表烟感、温感、紫外光感三种探测器的探测输出信号，作为报警控制电路的输入变量，以“</a:t>
            </a:r>
            <a:r>
              <a:rPr lang="en-US" altLang="zh-CN" sz="2800" dirty="0">
                <a:latin typeface="Times New Roman" panose="02020603050405020304" pitchFamily="2" charset="0"/>
              </a:rPr>
              <a:t>1”</a:t>
            </a:r>
            <a:r>
              <a:rPr lang="zh-CN" altLang="en-US" sz="2800" dirty="0">
                <a:latin typeface="Times New Roman" panose="02020603050405020304" pitchFamily="2" charset="0"/>
              </a:rPr>
              <a:t>表示高电平，“</a:t>
            </a:r>
            <a:r>
              <a:rPr lang="en-US" altLang="zh-CN" sz="2800" dirty="0">
                <a:latin typeface="Times New Roman" panose="02020603050405020304" pitchFamily="2" charset="0"/>
              </a:rPr>
              <a:t>0”</a:t>
            </a:r>
            <a:r>
              <a:rPr lang="zh-CN" altLang="en-US" sz="2800" dirty="0">
                <a:latin typeface="Times New Roman" panose="02020603050405020304" pitchFamily="2" charset="0"/>
              </a:rPr>
              <a:t>表示低电平，高电平表示有火灾报警，低电平表示无火灾报警；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457200" y="533400"/>
            <a:ext cx="8305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</a:t>
            </a:r>
            <a:r>
              <a:rPr lang="en-US" altLang="zh-CN" sz="2800" dirty="0">
                <a:latin typeface="Times New Roman" panose="02020603050405020304" pitchFamily="2" charset="0"/>
              </a:rPr>
              <a:t>F</a:t>
            </a:r>
            <a:r>
              <a:rPr lang="zh-CN" altLang="en-US" sz="2800" dirty="0">
                <a:latin typeface="Times New Roman" panose="02020603050405020304" pitchFamily="2" charset="0"/>
              </a:rPr>
              <a:t>为报警控制电路的输出，以“</a:t>
            </a:r>
            <a:r>
              <a:rPr lang="en-US" altLang="zh-CN" sz="2800" dirty="0">
                <a:latin typeface="Times New Roman" panose="02020603050405020304" pitchFamily="2" charset="0"/>
              </a:rPr>
              <a:t>1”</a:t>
            </a:r>
            <a:r>
              <a:rPr lang="zh-CN" altLang="en-US" sz="2800" dirty="0">
                <a:latin typeface="Times New Roman" panose="02020603050405020304" pitchFamily="2" charset="0"/>
              </a:rPr>
              <a:t>表示高电平，“</a:t>
            </a:r>
            <a:r>
              <a:rPr lang="en-US" altLang="zh-CN" sz="2800" dirty="0">
                <a:latin typeface="Times New Roman" panose="02020603050405020304" pitchFamily="2" charset="0"/>
              </a:rPr>
              <a:t>0”</a:t>
            </a:r>
            <a:r>
              <a:rPr lang="zh-CN" altLang="en-US" sz="2800" dirty="0">
                <a:latin typeface="Times New Roman" panose="02020603050405020304" pitchFamily="2" charset="0"/>
              </a:rPr>
              <a:t>表示低电平，同样高电平表示有火灾报警，低电平表示无火灾报警。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609600" y="21336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）列出逻辑真值表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1905000"/>
            <a:ext cx="2943225" cy="421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 Box 5"/>
          <p:cNvSpPr txBox="1"/>
          <p:nvPr/>
        </p:nvSpPr>
        <p:spPr>
          <a:xfrm>
            <a:off x="533400" y="3048000"/>
            <a:ext cx="434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由真值表可得逻辑函数表达式：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30726" name="对象 30725"/>
          <p:cNvGraphicFramePr>
            <a:graphicFrameLocks noChangeAspect="1"/>
          </p:cNvGraphicFramePr>
          <p:nvPr/>
        </p:nvGraphicFramePr>
        <p:xfrm>
          <a:off x="457200" y="4343400"/>
          <a:ext cx="464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2004695" imgH="203200" progId="Equation.3">
                  <p:embed/>
                </p:oleObj>
              </mc:Choice>
              <mc:Fallback>
                <p:oleObj name="" r:id="rId2" imgW="2004695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4343400"/>
                        <a:ext cx="46482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457200" y="5334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 </a:t>
            </a: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）利用卡诺图化简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pic>
        <p:nvPicPr>
          <p:cNvPr id="31747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219200"/>
            <a:ext cx="5429250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AutoShape 45"/>
          <p:cNvSpPr/>
          <p:nvPr/>
        </p:nvSpPr>
        <p:spPr>
          <a:xfrm>
            <a:off x="6553200" y="2438400"/>
            <a:ext cx="609600" cy="144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1749" name="Oval 46"/>
          <p:cNvSpPr/>
          <p:nvPr/>
        </p:nvSpPr>
        <p:spPr>
          <a:xfrm>
            <a:off x="5334000" y="3276600"/>
            <a:ext cx="1676400" cy="68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1750" name="AutoShape 47"/>
          <p:cNvSpPr/>
          <p:nvPr/>
        </p:nvSpPr>
        <p:spPr>
          <a:xfrm>
            <a:off x="6477000" y="3276600"/>
            <a:ext cx="1752600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399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aphicFrame>
        <p:nvGraphicFramePr>
          <p:cNvPr id="31751" name="对象 31750"/>
          <p:cNvGraphicFramePr>
            <a:graphicFrameLocks noChangeAspect="1"/>
          </p:cNvGraphicFramePr>
          <p:nvPr/>
        </p:nvGraphicFramePr>
        <p:xfrm>
          <a:off x="1143000" y="4419600"/>
          <a:ext cx="594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2053590" imgH="177800" progId="Equation.3">
                  <p:embed/>
                </p:oleObj>
              </mc:Choice>
              <mc:Fallback>
                <p:oleObj name="" r:id="rId2" imgW="2053590" imgH="177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59436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31751"/>
          <p:cNvGraphicFramePr>
            <a:graphicFrameLocks noChangeAspect="1"/>
          </p:cNvGraphicFramePr>
          <p:nvPr/>
        </p:nvGraphicFramePr>
        <p:xfrm>
          <a:off x="1219200" y="5257800"/>
          <a:ext cx="7239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3084830" imgH="241300" progId="Equation.3">
                  <p:embed/>
                </p:oleObj>
              </mc:Choice>
              <mc:Fallback>
                <p:oleObj name="" r:id="rId4" imgW="3084830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5257800"/>
                        <a:ext cx="72390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  <a:ln/>
        </p:spPr>
        <p:txBody>
          <a:bodyPr vert="horz" wrap="square" anchor="t"/>
          <a:p>
            <a:pPr marL="457200" indent="-457200" eaLnBrk="1" hangingPunct="1">
              <a:buFont typeface="Arial" panose="020B0604020202020204" pitchFamily="34" charset="0"/>
              <a:buAutoNum type="arabicParenBoth"/>
            </a:pPr>
            <a:r>
              <a:rPr lang="zh-CN" altLang="en-US" sz="2400" dirty="0"/>
              <a:t>定义输入变量和输出变量</a:t>
            </a:r>
            <a:endParaRPr lang="en-US" altLang="zh-CN" sz="2400" dirty="0"/>
          </a:p>
          <a:p>
            <a:pPr marL="457200" indent="-457200" eaLnBrk="1" hangingPunct="1">
              <a:buNone/>
            </a:pPr>
            <a:r>
              <a:rPr lang="zh-CN" altLang="en-US" sz="2400" dirty="0"/>
              <a:t>以等的两与灭定义为输入变量，灯亮时为高电平，灯灭时为</a:t>
            </a:r>
            <a:endParaRPr lang="en-US" altLang="zh-CN" sz="2400" dirty="0"/>
          </a:p>
          <a:p>
            <a:pPr marL="457200" indent="-457200" eaLnBrk="1" hangingPunct="1">
              <a:buNone/>
            </a:pPr>
            <a:r>
              <a:rPr lang="zh-CN" altLang="en-US" sz="2400" dirty="0"/>
              <a:t>低电平；如果电路工作状态不正常，报警输出高电平。</a:t>
            </a:r>
            <a:endParaRPr lang="en-US" altLang="zh-CN" sz="2400" dirty="0"/>
          </a:p>
          <a:p>
            <a:pPr marL="457200" indent="-457200" eaLnBrk="1" hangingPunct="1"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真值表</a:t>
            </a:r>
            <a:endParaRPr lang="en-US" altLang="zh-CN" sz="2400" dirty="0"/>
          </a:p>
          <a:p>
            <a:pPr marL="457200" indent="-457200" eaLnBrk="1" hangingPunct="1">
              <a:buNone/>
            </a:pPr>
            <a:endParaRPr lang="en-US" altLang="zh-CN" sz="2400" dirty="0"/>
          </a:p>
          <a:p>
            <a:pPr marL="457200" indent="-457200" eaLnBrk="1" hangingPunct="1">
              <a:buNone/>
            </a:pPr>
            <a:endParaRPr lang="zh-CN" altLang="en-US" sz="2400" dirty="0"/>
          </a:p>
        </p:txBody>
      </p:sp>
      <p:graphicFrame>
        <p:nvGraphicFramePr>
          <p:cNvPr id="5123" name="表格 5122"/>
          <p:cNvGraphicFramePr/>
          <p:nvPr/>
        </p:nvGraphicFramePr>
        <p:xfrm>
          <a:off x="1071563" y="2643188"/>
          <a:ext cx="6929437" cy="3175000"/>
        </p:xfrm>
        <a:graphic>
          <a:graphicData uri="http://schemas.openxmlformats.org/drawingml/2006/table">
            <a:tbl>
              <a:tblPr/>
              <a:tblGrid>
                <a:gridCol w="1731963"/>
                <a:gridCol w="1733550"/>
                <a:gridCol w="1731962"/>
                <a:gridCol w="1731963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/>
                        <a:t>红</a:t>
                      </a: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/>
                        <a:t>黄</a:t>
                      </a: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/>
                        <a:t>绿</a:t>
                      </a: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/>
                        <a:t>输出报警信号</a:t>
                      </a:r>
                      <a:endParaRPr lang="zh-CN" altLang="en-US" sz="2000" b="1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0" name="表格 5169"/>
          <p:cNvGraphicFramePr/>
          <p:nvPr/>
        </p:nvGraphicFramePr>
        <p:xfrm>
          <a:off x="1071563" y="5786438"/>
          <a:ext cx="6929437" cy="500062"/>
        </p:xfrm>
        <a:graphic>
          <a:graphicData uri="http://schemas.openxmlformats.org/drawingml/2006/table">
            <a:tbl>
              <a:tblPr/>
              <a:tblGrid>
                <a:gridCol w="1731963"/>
                <a:gridCol w="1733550"/>
                <a:gridCol w="1731962"/>
                <a:gridCol w="1731963"/>
              </a:tblGrid>
              <a:tr h="5000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/>
                        <a:t>1</a:t>
                      </a:r>
                      <a:endParaRPr lang="en-US" altLang="zh-CN" sz="1800" b="1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/>
                        <a:t>1</a:t>
                      </a:r>
                      <a:endParaRPr lang="en-US" altLang="zh-CN" sz="1800" b="1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/>
                        <a:t>1</a:t>
                      </a:r>
                      <a:endParaRPr lang="en-US" altLang="zh-CN" sz="1800" b="1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/>
                        <a:t>1</a:t>
                      </a:r>
                      <a:endParaRPr lang="en-US" altLang="zh-CN" sz="1800" b="1" dirty="0"/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533400" y="5334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4</a:t>
            </a:r>
            <a:r>
              <a:rPr lang="zh-CN" altLang="en-US" sz="2800" dirty="0">
                <a:latin typeface="Times New Roman" panose="02020603050405020304" pitchFamily="2" charset="0"/>
              </a:rPr>
              <a:t>）画出逻辑电路图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pSp>
        <p:nvGrpSpPr>
          <p:cNvPr id="32771" name="组合 32770"/>
          <p:cNvGrpSpPr/>
          <p:nvPr/>
        </p:nvGrpSpPr>
        <p:grpSpPr>
          <a:xfrm>
            <a:off x="990600" y="1295400"/>
            <a:ext cx="5638800" cy="3086100"/>
            <a:chOff x="0" y="0"/>
            <a:chExt cx="3552" cy="1944"/>
          </a:xfrm>
        </p:grpSpPr>
        <p:pic>
          <p:nvPicPr>
            <p:cNvPr id="32772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44" y="720"/>
              <a:ext cx="474" cy="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3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2" y="1344"/>
              <a:ext cx="474" cy="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2" y="720"/>
              <a:ext cx="474" cy="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2" y="48"/>
              <a:ext cx="474" cy="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6" name="Line 7"/>
            <p:cNvSpPr/>
            <p:nvPr/>
          </p:nvSpPr>
          <p:spPr>
            <a:xfrm>
              <a:off x="1536" y="33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Line 8"/>
            <p:cNvSpPr/>
            <p:nvPr/>
          </p:nvSpPr>
          <p:spPr>
            <a:xfrm>
              <a:off x="2256" y="33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Line 9"/>
            <p:cNvSpPr/>
            <p:nvPr/>
          </p:nvSpPr>
          <p:spPr>
            <a:xfrm>
              <a:off x="2256" y="91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Line 10"/>
            <p:cNvSpPr/>
            <p:nvPr/>
          </p:nvSpPr>
          <p:spPr>
            <a:xfrm>
              <a:off x="1536" y="1008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1"/>
            <p:cNvSpPr/>
            <p:nvPr/>
          </p:nvSpPr>
          <p:spPr>
            <a:xfrm>
              <a:off x="1536" y="1632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Line 12"/>
            <p:cNvSpPr/>
            <p:nvPr/>
          </p:nvSpPr>
          <p:spPr>
            <a:xfrm flipV="1">
              <a:off x="2256" y="110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13"/>
            <p:cNvSpPr/>
            <p:nvPr/>
          </p:nvSpPr>
          <p:spPr>
            <a:xfrm>
              <a:off x="2256" y="110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14"/>
            <p:cNvSpPr/>
            <p:nvPr/>
          </p:nvSpPr>
          <p:spPr>
            <a:xfrm>
              <a:off x="2928" y="100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15"/>
            <p:cNvSpPr/>
            <p:nvPr/>
          </p:nvSpPr>
          <p:spPr>
            <a:xfrm flipH="1">
              <a:off x="912" y="3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16"/>
            <p:cNvSpPr/>
            <p:nvPr/>
          </p:nvSpPr>
          <p:spPr>
            <a:xfrm>
              <a:off x="912" y="38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17"/>
            <p:cNvSpPr/>
            <p:nvPr/>
          </p:nvSpPr>
          <p:spPr>
            <a:xfrm>
              <a:off x="912" y="91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18"/>
            <p:cNvSpPr/>
            <p:nvPr/>
          </p:nvSpPr>
          <p:spPr>
            <a:xfrm flipH="1">
              <a:off x="384" y="240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19"/>
            <p:cNvSpPr/>
            <p:nvPr/>
          </p:nvSpPr>
          <p:spPr>
            <a:xfrm flipH="1">
              <a:off x="336" y="1104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20"/>
            <p:cNvSpPr/>
            <p:nvPr/>
          </p:nvSpPr>
          <p:spPr>
            <a:xfrm flipH="1">
              <a:off x="864" y="158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21"/>
            <p:cNvSpPr/>
            <p:nvPr/>
          </p:nvSpPr>
          <p:spPr>
            <a:xfrm flipV="1">
              <a:off x="864" y="11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oval" w="lg" len="lg"/>
            </a:ln>
          </p:spPr>
        </p:sp>
        <p:sp>
          <p:nvSpPr>
            <p:cNvPr id="32791" name="Line 22"/>
            <p:cNvSpPr/>
            <p:nvPr/>
          </p:nvSpPr>
          <p:spPr>
            <a:xfrm flipH="1">
              <a:off x="624" y="172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23"/>
            <p:cNvSpPr/>
            <p:nvPr/>
          </p:nvSpPr>
          <p:spPr>
            <a:xfrm flipH="1">
              <a:off x="336" y="6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lg" len="lg"/>
              <a:tailEnd type="none" w="med" len="med"/>
            </a:ln>
          </p:spPr>
        </p:sp>
        <p:sp>
          <p:nvSpPr>
            <p:cNvPr id="32793" name="Line 24"/>
            <p:cNvSpPr/>
            <p:nvPr/>
          </p:nvSpPr>
          <p:spPr>
            <a:xfrm flipV="1">
              <a:off x="624" y="240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oval" w="lg" len="lg"/>
            </a:ln>
          </p:spPr>
        </p:sp>
        <p:sp>
          <p:nvSpPr>
            <p:cNvPr id="32794" name="Text Box 25"/>
            <p:cNvSpPr txBox="1"/>
            <p:nvPr/>
          </p:nvSpPr>
          <p:spPr>
            <a:xfrm>
              <a:off x="48" y="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A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  <p:sp>
          <p:nvSpPr>
            <p:cNvPr id="32795" name="Text Box 26"/>
            <p:cNvSpPr txBox="1"/>
            <p:nvPr/>
          </p:nvSpPr>
          <p:spPr>
            <a:xfrm>
              <a:off x="48" y="43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B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  <p:sp>
          <p:nvSpPr>
            <p:cNvPr id="32796" name="Text Box 27"/>
            <p:cNvSpPr txBox="1"/>
            <p:nvPr/>
          </p:nvSpPr>
          <p:spPr>
            <a:xfrm>
              <a:off x="0" y="91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C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  <p:sp>
          <p:nvSpPr>
            <p:cNvPr id="32797" name="Text Box 28"/>
            <p:cNvSpPr txBox="1"/>
            <p:nvPr/>
          </p:nvSpPr>
          <p:spPr>
            <a:xfrm>
              <a:off x="3264" y="62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F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</p:grpSp>
      <p:sp>
        <p:nvSpPr>
          <p:cNvPr id="32798" name="Text Box 29"/>
          <p:cNvSpPr txBox="1"/>
          <p:nvPr/>
        </p:nvSpPr>
        <p:spPr>
          <a:xfrm>
            <a:off x="1981200" y="46482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用与非门实现逻辑电路图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1933575" y="18796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400" dirty="0">
              <a:latin typeface="Calibri" panose="020F0502020204030204" pitchFamily="2" charset="0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1933575" y="18796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400" dirty="0">
              <a:latin typeface="Calibri" panose="020F0502020204030204" pitchFamily="2" charset="0"/>
            </a:endParaRPr>
          </a:p>
        </p:txBody>
      </p:sp>
      <p:sp>
        <p:nvSpPr>
          <p:cNvPr id="33796" name="Rectangle 4"/>
          <p:cNvSpPr/>
          <p:nvPr/>
        </p:nvSpPr>
        <p:spPr>
          <a:xfrm>
            <a:off x="1933575" y="18796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400" dirty="0">
              <a:latin typeface="Calibri" panose="020F0502020204030204" pitchFamily="2" charset="0"/>
            </a:endParaRPr>
          </a:p>
        </p:txBody>
      </p:sp>
      <p:graphicFrame>
        <p:nvGraphicFramePr>
          <p:cNvPr id="33797" name="对象 33796"/>
          <p:cNvGraphicFramePr>
            <a:graphicFrameLocks noChangeAspect="1"/>
          </p:cNvGraphicFramePr>
          <p:nvPr/>
        </p:nvGraphicFramePr>
        <p:xfrm>
          <a:off x="1201738" y="1517650"/>
          <a:ext cx="152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53035" imgH="203835" progId="Equation.3">
                  <p:embed/>
                </p:oleObj>
              </mc:Choice>
              <mc:Fallback>
                <p:oleObj name="" r:id="rId1" imgW="153035" imgH="2038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1738" y="1517650"/>
                        <a:ext cx="1524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3797"/>
          <p:cNvGraphicFramePr>
            <a:graphicFrameLocks noChangeAspect="1"/>
          </p:cNvGraphicFramePr>
          <p:nvPr/>
        </p:nvGraphicFramePr>
        <p:xfrm>
          <a:off x="2055813" y="1460500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65100" imgH="241935" progId="Equation.3">
                  <p:embed/>
                </p:oleObj>
              </mc:Choice>
              <mc:Fallback>
                <p:oleObj name="" r:id="rId3" imgW="165100" imgH="2419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5813" y="1460500"/>
                        <a:ext cx="1619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33798"/>
          <p:cNvGraphicFramePr>
            <a:graphicFrameLocks noChangeAspect="1"/>
          </p:cNvGraphicFramePr>
          <p:nvPr/>
        </p:nvGraphicFramePr>
        <p:xfrm>
          <a:off x="2508250" y="1468438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65100" imgH="241935" progId="Equation.3">
                  <p:embed/>
                </p:oleObj>
              </mc:Choice>
              <mc:Fallback>
                <p:oleObj name="" r:id="rId5" imgW="165100" imgH="24193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0" y="1468438"/>
                        <a:ext cx="1619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33799"/>
          <p:cNvGraphicFramePr>
            <a:graphicFrameLocks noChangeAspect="1"/>
          </p:cNvGraphicFramePr>
          <p:nvPr/>
        </p:nvGraphicFramePr>
        <p:xfrm>
          <a:off x="2992438" y="1450975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65100" imgH="241935" progId="Equation.3">
                  <p:embed/>
                </p:oleObj>
              </mc:Choice>
              <mc:Fallback>
                <p:oleObj name="" r:id="rId7" imgW="165100" imgH="24193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2438" y="1450975"/>
                        <a:ext cx="1619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33800"/>
          <p:cNvGraphicFramePr>
            <a:graphicFrameLocks noChangeAspect="1"/>
          </p:cNvGraphicFramePr>
          <p:nvPr/>
        </p:nvGraphicFramePr>
        <p:xfrm>
          <a:off x="3459163" y="1463675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65735" imgH="229235" progId="Equation.3">
                  <p:embed/>
                </p:oleObj>
              </mc:Choice>
              <mc:Fallback>
                <p:oleObj name="" r:id="rId9" imgW="165735" imgH="22923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9163" y="1463675"/>
                        <a:ext cx="1619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33801"/>
          <p:cNvGraphicFramePr>
            <a:graphicFrameLocks noChangeAspect="1"/>
          </p:cNvGraphicFramePr>
          <p:nvPr/>
        </p:nvGraphicFramePr>
        <p:xfrm>
          <a:off x="3921125" y="1482725"/>
          <a:ext cx="1619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65100" imgH="241935" progId="Equation.3">
                  <p:embed/>
                </p:oleObj>
              </mc:Choice>
              <mc:Fallback>
                <p:oleObj name="" r:id="rId11" imgW="165100" imgH="2419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1125" y="1482725"/>
                        <a:ext cx="161925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33802"/>
          <p:cNvGraphicFramePr>
            <a:graphicFrameLocks noChangeAspect="1"/>
          </p:cNvGraphicFramePr>
          <p:nvPr/>
        </p:nvGraphicFramePr>
        <p:xfrm>
          <a:off x="4408488" y="146685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165735" imgH="229235" progId="Equation.3">
                  <p:embed/>
                </p:oleObj>
              </mc:Choice>
              <mc:Fallback>
                <p:oleObj name="" r:id="rId13" imgW="165735" imgH="2292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488" y="1466850"/>
                        <a:ext cx="1619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对象 33803"/>
          <p:cNvGraphicFramePr>
            <a:graphicFrameLocks noChangeAspect="1"/>
          </p:cNvGraphicFramePr>
          <p:nvPr/>
        </p:nvGraphicFramePr>
        <p:xfrm>
          <a:off x="4884738" y="14684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53035" imgH="229235" progId="Equation.3">
                  <p:embed/>
                </p:oleObj>
              </mc:Choice>
              <mc:Fallback>
                <p:oleObj name="" r:id="rId15" imgW="153035" imgH="2292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4738" y="1468438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对象 33804"/>
          <p:cNvGraphicFramePr>
            <a:graphicFrameLocks noChangeAspect="1"/>
          </p:cNvGraphicFramePr>
          <p:nvPr/>
        </p:nvGraphicFramePr>
        <p:xfrm>
          <a:off x="5335588" y="1458913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165100" imgH="241935" progId="Equation.3">
                  <p:embed/>
                </p:oleObj>
              </mc:Choice>
              <mc:Fallback>
                <p:oleObj name="" r:id="rId17" imgW="165100" imgH="24193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5588" y="1458913"/>
                        <a:ext cx="1619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对象 33805"/>
          <p:cNvGraphicFramePr>
            <a:graphicFrameLocks noChangeAspect="1"/>
          </p:cNvGraphicFramePr>
          <p:nvPr/>
        </p:nvGraphicFramePr>
        <p:xfrm>
          <a:off x="5797550" y="1476375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65735" imgH="229235" progId="Equation.3">
                  <p:embed/>
                </p:oleObj>
              </mc:Choice>
              <mc:Fallback>
                <p:oleObj name="" r:id="rId19" imgW="165735" imgH="22923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7550" y="1476375"/>
                        <a:ext cx="1619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33806"/>
          <p:cNvGraphicFramePr>
            <a:graphicFrameLocks noChangeAspect="1"/>
          </p:cNvGraphicFramePr>
          <p:nvPr/>
        </p:nvGraphicFramePr>
        <p:xfrm>
          <a:off x="6300788" y="148431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53035" imgH="229235" progId="Equation.3">
                  <p:embed/>
                </p:oleObj>
              </mc:Choice>
              <mc:Fallback>
                <p:oleObj name="" r:id="rId21" imgW="153035" imgH="22923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00788" y="1484313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对象 33807"/>
          <p:cNvGraphicFramePr>
            <a:graphicFrameLocks noChangeAspect="1"/>
          </p:cNvGraphicFramePr>
          <p:nvPr/>
        </p:nvGraphicFramePr>
        <p:xfrm>
          <a:off x="6732588" y="1484313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3" imgW="165100" imgH="241935" progId="Equation.3">
                  <p:embed/>
                </p:oleObj>
              </mc:Choice>
              <mc:Fallback>
                <p:oleObj name="" r:id="rId23" imgW="165100" imgH="2419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32588" y="1484313"/>
                        <a:ext cx="1619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对象 33808"/>
          <p:cNvGraphicFramePr>
            <a:graphicFrameLocks noChangeAspect="1"/>
          </p:cNvGraphicFramePr>
          <p:nvPr/>
        </p:nvGraphicFramePr>
        <p:xfrm>
          <a:off x="7342188" y="1500188"/>
          <a:ext cx="2524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254635" imgH="229235" progId="Equation.3">
                  <p:embed/>
                </p:oleObj>
              </mc:Choice>
              <mc:Fallback>
                <p:oleObj name="" r:id="rId25" imgW="254635" imgH="2292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42188" y="1500188"/>
                        <a:ext cx="252412" cy="223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0" name="组合 33809"/>
          <p:cNvGrpSpPr/>
          <p:nvPr/>
        </p:nvGrpSpPr>
        <p:grpSpPr>
          <a:xfrm>
            <a:off x="142875" y="500063"/>
            <a:ext cx="8558213" cy="552916725"/>
            <a:chOff x="0" y="0"/>
            <a:chExt cx="4339" cy="462715"/>
          </a:xfrm>
        </p:grpSpPr>
        <p:grpSp>
          <p:nvGrpSpPr>
            <p:cNvPr id="33811" name="组合 33810"/>
            <p:cNvGrpSpPr/>
            <p:nvPr/>
          </p:nvGrpSpPr>
          <p:grpSpPr>
            <a:xfrm>
              <a:off x="0" y="0"/>
              <a:ext cx="4336" cy="462715"/>
              <a:chOff x="0" y="0"/>
              <a:chExt cx="4336" cy="462715"/>
            </a:xfrm>
          </p:grpSpPr>
          <p:grpSp>
            <p:nvGrpSpPr>
              <p:cNvPr id="33812" name="组合 33811"/>
              <p:cNvGrpSpPr/>
              <p:nvPr/>
            </p:nvGrpSpPr>
            <p:grpSpPr>
              <a:xfrm>
                <a:off x="0" y="274"/>
                <a:ext cx="896" cy="776"/>
                <a:chOff x="0" y="0"/>
                <a:chExt cx="896" cy="776"/>
              </a:xfrm>
            </p:grpSpPr>
            <p:sp>
              <p:nvSpPr>
                <p:cNvPr id="33813" name="Rectangle 21"/>
                <p:cNvSpPr/>
                <p:nvPr/>
              </p:nvSpPr>
              <p:spPr>
                <a:xfrm>
                  <a:off x="0" y="0"/>
                  <a:ext cx="89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en-US" sz="2400" dirty="0">
                      <a:latin typeface="Calibri" panose="020F0502020204030204" pitchFamily="2" charset="0"/>
                    </a:rPr>
                    <a:t>输入使能端</a:t>
                  </a:r>
                  <a:endParaRPr lang="zh-CN" altLang="en-US" sz="2400" dirty="0">
                    <a:latin typeface="Calibri" panose="020F0502020204030204" pitchFamily="2" charset="0"/>
                  </a:endParaRPr>
                </a:p>
                <a:p>
                  <a:endParaRPr lang="zh-CN" altLang="en-US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14" name="Rectangle 22"/>
                <p:cNvSpPr/>
                <p:nvPr/>
              </p:nvSpPr>
              <p:spPr>
                <a:xfrm>
                  <a:off x="148" y="392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15" name="组合 33814"/>
              <p:cNvGrpSpPr/>
              <p:nvPr/>
            </p:nvGrpSpPr>
            <p:grpSpPr>
              <a:xfrm>
                <a:off x="750" y="333"/>
                <a:ext cx="1976" cy="717"/>
                <a:chOff x="0" y="0"/>
                <a:chExt cx="1976" cy="717"/>
              </a:xfrm>
            </p:grpSpPr>
            <p:sp>
              <p:nvSpPr>
                <p:cNvPr id="33816" name="Rectangle 24"/>
                <p:cNvSpPr/>
                <p:nvPr/>
              </p:nvSpPr>
              <p:spPr>
                <a:xfrm>
                  <a:off x="43" y="0"/>
                  <a:ext cx="189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zh-CN" altLang="en-US" sz="2400" dirty="0">
                      <a:latin typeface="Calibri" panose="020F0502020204030204" pitchFamily="2" charset="0"/>
                    </a:rPr>
                    <a:t>输                   入</a:t>
                  </a:r>
                  <a:endParaRPr lang="zh-CN" altLang="en-US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17" name="Rectangle 25"/>
                <p:cNvSpPr/>
                <p:nvPr/>
              </p:nvSpPr>
              <p:spPr>
                <a:xfrm>
                  <a:off x="0" y="333"/>
                  <a:ext cx="197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18" name="组合 33817"/>
              <p:cNvGrpSpPr/>
              <p:nvPr/>
            </p:nvGrpSpPr>
            <p:grpSpPr>
              <a:xfrm>
                <a:off x="2535" y="299"/>
                <a:ext cx="917" cy="751"/>
                <a:chOff x="0" y="0"/>
                <a:chExt cx="917" cy="751"/>
              </a:xfrm>
            </p:grpSpPr>
            <p:sp>
              <p:nvSpPr>
                <p:cNvPr id="33819" name="Rectangle 27"/>
                <p:cNvSpPr/>
                <p:nvPr/>
              </p:nvSpPr>
              <p:spPr>
                <a:xfrm>
                  <a:off x="0" y="0"/>
                  <a:ext cx="817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zh-CN" altLang="en-US" sz="2400" dirty="0">
                      <a:latin typeface="Calibri" panose="020F0502020204030204" pitchFamily="2" charset="0"/>
                    </a:rPr>
                    <a:t>输           出</a:t>
                  </a:r>
                  <a:endParaRPr lang="zh-CN" altLang="en-US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20" name="Rectangle 28"/>
                <p:cNvSpPr/>
                <p:nvPr/>
              </p:nvSpPr>
              <p:spPr>
                <a:xfrm>
                  <a:off x="191" y="367"/>
                  <a:ext cx="72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21" name="组合 33820"/>
              <p:cNvGrpSpPr/>
              <p:nvPr/>
            </p:nvGrpSpPr>
            <p:grpSpPr>
              <a:xfrm>
                <a:off x="3452" y="0"/>
                <a:ext cx="362" cy="1050"/>
                <a:chOff x="0" y="0"/>
                <a:chExt cx="362" cy="1050"/>
              </a:xfrm>
            </p:grpSpPr>
            <p:sp>
              <p:nvSpPr>
                <p:cNvPr id="33822" name="Rectangle 30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zh-CN" altLang="en-US" sz="2400" dirty="0">
                      <a:latin typeface="Calibri" panose="020F0502020204030204" pitchFamily="2" charset="0"/>
                    </a:rPr>
                    <a:t>扩展</a:t>
                  </a:r>
                  <a:endParaRPr lang="zh-CN" altLang="en-US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23" name="Rectangle 31"/>
                <p:cNvSpPr/>
                <p:nvPr/>
              </p:nvSpPr>
              <p:spPr>
                <a:xfrm>
                  <a:off x="0" y="666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24" name="组合 33823"/>
              <p:cNvGrpSpPr/>
              <p:nvPr/>
            </p:nvGrpSpPr>
            <p:grpSpPr>
              <a:xfrm>
                <a:off x="3814" y="35"/>
                <a:ext cx="522" cy="1015"/>
                <a:chOff x="0" y="0"/>
                <a:chExt cx="522" cy="1015"/>
              </a:xfrm>
            </p:grpSpPr>
            <p:sp>
              <p:nvSpPr>
                <p:cNvPr id="33825" name="Rectangle 33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zh-CN" altLang="en-US" sz="2400" dirty="0">
                      <a:latin typeface="Calibri" panose="020F0502020204030204" pitchFamily="2" charset="0"/>
                    </a:rPr>
                    <a:t>使能输出</a:t>
                  </a:r>
                  <a:endParaRPr lang="zh-CN" altLang="en-US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26" name="Rectangle 34"/>
                <p:cNvSpPr/>
                <p:nvPr/>
              </p:nvSpPr>
              <p:spPr>
                <a:xfrm>
                  <a:off x="0" y="631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27" name="组合 33826"/>
              <p:cNvGrpSpPr/>
              <p:nvPr/>
            </p:nvGrpSpPr>
            <p:grpSpPr>
              <a:xfrm>
                <a:off x="148" y="1050"/>
                <a:ext cx="602" cy="461665"/>
                <a:chOff x="0" y="0"/>
                <a:chExt cx="602" cy="461665"/>
              </a:xfrm>
            </p:grpSpPr>
            <p:sp>
              <p:nvSpPr>
                <p:cNvPr id="33828" name="Rectangle 36"/>
                <p:cNvSpPr>
                  <a:spLocks noTextEdit="1"/>
                </p:cNvSpPr>
                <p:nvPr/>
              </p:nvSpPr>
              <p:spPr>
                <a:xfrm>
                  <a:off x="43" y="0"/>
                  <a:ext cx="51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29" name="Rectangle 37"/>
                <p:cNvSpPr/>
                <p:nvPr/>
              </p:nvSpPr>
              <p:spPr>
                <a:xfrm>
                  <a:off x="0" y="0"/>
                  <a:ext cx="60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30" name="组合 33829"/>
              <p:cNvGrpSpPr/>
              <p:nvPr/>
            </p:nvGrpSpPr>
            <p:grpSpPr>
              <a:xfrm>
                <a:off x="750" y="1050"/>
                <a:ext cx="247" cy="461665"/>
                <a:chOff x="0" y="0"/>
                <a:chExt cx="247" cy="461665"/>
              </a:xfrm>
            </p:grpSpPr>
            <p:sp>
              <p:nvSpPr>
                <p:cNvPr id="33831" name="Rectangle 39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32" name="Rectangle 40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33" name="组合 33832"/>
              <p:cNvGrpSpPr/>
              <p:nvPr/>
            </p:nvGrpSpPr>
            <p:grpSpPr>
              <a:xfrm>
                <a:off x="997" y="1050"/>
                <a:ext cx="247" cy="461665"/>
                <a:chOff x="0" y="0"/>
                <a:chExt cx="247" cy="461665"/>
              </a:xfrm>
            </p:grpSpPr>
            <p:sp>
              <p:nvSpPr>
                <p:cNvPr id="33834" name="Rectangle 42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35" name="Rectangle 43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36" name="组合 33835"/>
              <p:cNvGrpSpPr/>
              <p:nvPr/>
            </p:nvGrpSpPr>
            <p:grpSpPr>
              <a:xfrm>
                <a:off x="1244" y="1050"/>
                <a:ext cx="247" cy="461665"/>
                <a:chOff x="0" y="0"/>
                <a:chExt cx="247" cy="461665"/>
              </a:xfrm>
            </p:grpSpPr>
            <p:sp>
              <p:nvSpPr>
                <p:cNvPr id="33837" name="Rectangle 45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38" name="Rectangle 46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39" name="组合 33838"/>
              <p:cNvGrpSpPr/>
              <p:nvPr/>
            </p:nvGrpSpPr>
            <p:grpSpPr>
              <a:xfrm>
                <a:off x="1491" y="1050"/>
                <a:ext cx="247" cy="461665"/>
                <a:chOff x="0" y="0"/>
                <a:chExt cx="247" cy="461665"/>
              </a:xfrm>
            </p:grpSpPr>
            <p:sp>
              <p:nvSpPr>
                <p:cNvPr id="33840" name="Rectangle 48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41" name="Rectangle 49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42" name="组合 33841"/>
              <p:cNvGrpSpPr/>
              <p:nvPr/>
            </p:nvGrpSpPr>
            <p:grpSpPr>
              <a:xfrm>
                <a:off x="1738" y="1050"/>
                <a:ext cx="247" cy="461665"/>
                <a:chOff x="0" y="0"/>
                <a:chExt cx="247" cy="461665"/>
              </a:xfrm>
            </p:grpSpPr>
            <p:sp>
              <p:nvSpPr>
                <p:cNvPr id="33843" name="Rectangle 51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44" name="Rectangle 52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45" name="组合 33844"/>
              <p:cNvGrpSpPr/>
              <p:nvPr/>
            </p:nvGrpSpPr>
            <p:grpSpPr>
              <a:xfrm>
                <a:off x="1985" y="1050"/>
                <a:ext cx="247" cy="461665"/>
                <a:chOff x="0" y="0"/>
                <a:chExt cx="247" cy="461665"/>
              </a:xfrm>
            </p:grpSpPr>
            <p:sp>
              <p:nvSpPr>
                <p:cNvPr id="33846" name="Rectangle 54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47" name="Rectangle 55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48" name="组合 33847"/>
              <p:cNvGrpSpPr/>
              <p:nvPr/>
            </p:nvGrpSpPr>
            <p:grpSpPr>
              <a:xfrm>
                <a:off x="2232" y="1050"/>
                <a:ext cx="247" cy="461665"/>
                <a:chOff x="0" y="0"/>
                <a:chExt cx="247" cy="461665"/>
              </a:xfrm>
            </p:grpSpPr>
            <p:sp>
              <p:nvSpPr>
                <p:cNvPr id="33849" name="Rectangle 57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0" name="Rectangle 58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51" name="组合 33850"/>
              <p:cNvGrpSpPr/>
              <p:nvPr/>
            </p:nvGrpSpPr>
            <p:grpSpPr>
              <a:xfrm>
                <a:off x="2479" y="1050"/>
                <a:ext cx="247" cy="461665"/>
                <a:chOff x="0" y="0"/>
                <a:chExt cx="247" cy="461665"/>
              </a:xfrm>
            </p:grpSpPr>
            <p:sp>
              <p:nvSpPr>
                <p:cNvPr id="33852" name="Rectangle 60"/>
                <p:cNvSpPr>
                  <a:spLocks noTextEdit="1"/>
                </p:cNvSpPr>
                <p:nvPr/>
              </p:nvSpPr>
              <p:spPr>
                <a:xfrm>
                  <a:off x="43" y="0"/>
                  <a:ext cx="16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3" name="Rectangle 61"/>
                <p:cNvSpPr/>
                <p:nvPr/>
              </p:nvSpPr>
              <p:spPr>
                <a:xfrm>
                  <a:off x="0" y="0"/>
                  <a:ext cx="247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54" name="组合 33853"/>
              <p:cNvGrpSpPr/>
              <p:nvPr/>
            </p:nvGrpSpPr>
            <p:grpSpPr>
              <a:xfrm>
                <a:off x="2726" y="1050"/>
                <a:ext cx="242" cy="461665"/>
                <a:chOff x="0" y="0"/>
                <a:chExt cx="242" cy="461665"/>
              </a:xfrm>
            </p:grpSpPr>
            <p:sp>
              <p:nvSpPr>
                <p:cNvPr id="33855" name="Rectangle 63"/>
                <p:cNvSpPr>
                  <a:spLocks noTextEdit="1"/>
                </p:cNvSpPr>
                <p:nvPr/>
              </p:nvSpPr>
              <p:spPr>
                <a:xfrm>
                  <a:off x="43" y="0"/>
                  <a:ext cx="15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6" name="Rectangle 64"/>
                <p:cNvSpPr/>
                <p:nvPr/>
              </p:nvSpPr>
              <p:spPr>
                <a:xfrm>
                  <a:off x="0" y="0"/>
                  <a:ext cx="24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57" name="组合 33856"/>
              <p:cNvGrpSpPr/>
              <p:nvPr/>
            </p:nvGrpSpPr>
            <p:grpSpPr>
              <a:xfrm>
                <a:off x="2968" y="1050"/>
                <a:ext cx="242" cy="461665"/>
                <a:chOff x="0" y="0"/>
                <a:chExt cx="242" cy="461665"/>
              </a:xfrm>
            </p:grpSpPr>
            <p:sp>
              <p:nvSpPr>
                <p:cNvPr id="33858" name="Rectangle 66"/>
                <p:cNvSpPr>
                  <a:spLocks noTextEdit="1"/>
                </p:cNvSpPr>
                <p:nvPr/>
              </p:nvSpPr>
              <p:spPr>
                <a:xfrm>
                  <a:off x="43" y="0"/>
                  <a:ext cx="15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9" name="Rectangle 67"/>
                <p:cNvSpPr/>
                <p:nvPr/>
              </p:nvSpPr>
              <p:spPr>
                <a:xfrm>
                  <a:off x="0" y="0"/>
                  <a:ext cx="24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60" name="组合 33859"/>
              <p:cNvGrpSpPr/>
              <p:nvPr/>
            </p:nvGrpSpPr>
            <p:grpSpPr>
              <a:xfrm>
                <a:off x="3210" y="1050"/>
                <a:ext cx="242" cy="461665"/>
                <a:chOff x="0" y="0"/>
                <a:chExt cx="242" cy="461665"/>
              </a:xfrm>
            </p:grpSpPr>
            <p:sp>
              <p:nvSpPr>
                <p:cNvPr id="33861" name="Rectangle 69"/>
                <p:cNvSpPr>
                  <a:spLocks noTextEdit="1"/>
                </p:cNvSpPr>
                <p:nvPr/>
              </p:nvSpPr>
              <p:spPr>
                <a:xfrm>
                  <a:off x="43" y="0"/>
                  <a:ext cx="15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2" name="Rectangle 70"/>
                <p:cNvSpPr/>
                <p:nvPr/>
              </p:nvSpPr>
              <p:spPr>
                <a:xfrm>
                  <a:off x="0" y="0"/>
                  <a:ext cx="24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63" name="组合 33862"/>
              <p:cNvGrpSpPr/>
              <p:nvPr/>
            </p:nvGrpSpPr>
            <p:grpSpPr>
              <a:xfrm>
                <a:off x="3452" y="1050"/>
                <a:ext cx="362" cy="461665"/>
                <a:chOff x="0" y="0"/>
                <a:chExt cx="362" cy="461665"/>
              </a:xfrm>
            </p:grpSpPr>
            <p:sp>
              <p:nvSpPr>
                <p:cNvPr id="33864" name="Rectangle 72"/>
                <p:cNvSpPr>
                  <a:spLocks noTextEdit="1"/>
                </p:cNvSpPr>
                <p:nvPr/>
              </p:nvSpPr>
              <p:spPr>
                <a:xfrm>
                  <a:off x="43" y="0"/>
                  <a:ext cx="27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5" name="Rectangle 73"/>
                <p:cNvSpPr/>
                <p:nvPr/>
              </p:nvSpPr>
              <p:spPr>
                <a:xfrm>
                  <a:off x="0" y="0"/>
                  <a:ext cx="36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66" name="组合 33865"/>
              <p:cNvGrpSpPr/>
              <p:nvPr/>
            </p:nvGrpSpPr>
            <p:grpSpPr>
              <a:xfrm>
                <a:off x="3814" y="1050"/>
                <a:ext cx="522" cy="461665"/>
                <a:chOff x="0" y="0"/>
                <a:chExt cx="522" cy="461665"/>
              </a:xfrm>
            </p:grpSpPr>
            <p:sp>
              <p:nvSpPr>
                <p:cNvPr id="33867" name="Rectangle 75"/>
                <p:cNvSpPr>
                  <a:spLocks noTextEdit="1"/>
                </p:cNvSpPr>
                <p:nvPr/>
              </p:nvSpPr>
              <p:spPr>
                <a:xfrm>
                  <a:off x="43" y="0"/>
                  <a:ext cx="436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8" name="Rectangle 76"/>
                <p:cNvSpPr/>
                <p:nvPr/>
              </p:nvSpPr>
              <p:spPr>
                <a:xfrm>
                  <a:off x="0" y="0"/>
                  <a:ext cx="522" cy="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69" name="组合 33868"/>
              <p:cNvGrpSpPr/>
              <p:nvPr/>
            </p:nvGrpSpPr>
            <p:grpSpPr>
              <a:xfrm>
                <a:off x="148" y="1050"/>
                <a:ext cx="602" cy="384"/>
                <a:chOff x="0" y="0"/>
                <a:chExt cx="602" cy="384"/>
              </a:xfrm>
            </p:grpSpPr>
            <p:sp>
              <p:nvSpPr>
                <p:cNvPr id="33870" name="Rectangle 78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71" name="Rectangle 79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72" name="组合 33871"/>
              <p:cNvGrpSpPr/>
              <p:nvPr/>
            </p:nvGrpSpPr>
            <p:grpSpPr>
              <a:xfrm>
                <a:off x="750" y="1050"/>
                <a:ext cx="247" cy="384"/>
                <a:chOff x="0" y="0"/>
                <a:chExt cx="247" cy="384"/>
              </a:xfrm>
            </p:grpSpPr>
            <p:sp>
              <p:nvSpPr>
                <p:cNvPr id="33873" name="Rectangle 8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74" name="Rectangle 8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75" name="组合 33874"/>
              <p:cNvGrpSpPr/>
              <p:nvPr/>
            </p:nvGrpSpPr>
            <p:grpSpPr>
              <a:xfrm>
                <a:off x="997" y="1050"/>
                <a:ext cx="247" cy="384"/>
                <a:chOff x="0" y="0"/>
                <a:chExt cx="247" cy="384"/>
              </a:xfrm>
            </p:grpSpPr>
            <p:sp>
              <p:nvSpPr>
                <p:cNvPr id="33876" name="Rectangle 8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77" name="Rectangle 8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78" name="组合 33877"/>
              <p:cNvGrpSpPr/>
              <p:nvPr/>
            </p:nvGrpSpPr>
            <p:grpSpPr>
              <a:xfrm>
                <a:off x="1244" y="1050"/>
                <a:ext cx="247" cy="384"/>
                <a:chOff x="0" y="0"/>
                <a:chExt cx="247" cy="384"/>
              </a:xfrm>
            </p:grpSpPr>
            <p:sp>
              <p:nvSpPr>
                <p:cNvPr id="33879" name="Rectangle 8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80" name="Rectangle 8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81" name="组合 33880"/>
              <p:cNvGrpSpPr/>
              <p:nvPr/>
            </p:nvGrpSpPr>
            <p:grpSpPr>
              <a:xfrm>
                <a:off x="1491" y="1050"/>
                <a:ext cx="247" cy="384"/>
                <a:chOff x="0" y="0"/>
                <a:chExt cx="247" cy="384"/>
              </a:xfrm>
            </p:grpSpPr>
            <p:sp>
              <p:nvSpPr>
                <p:cNvPr id="33882" name="Rectangle 9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83" name="Rectangle 9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84" name="组合 33883"/>
              <p:cNvGrpSpPr/>
              <p:nvPr/>
            </p:nvGrpSpPr>
            <p:grpSpPr>
              <a:xfrm>
                <a:off x="1738" y="1050"/>
                <a:ext cx="247" cy="384"/>
                <a:chOff x="0" y="0"/>
                <a:chExt cx="247" cy="384"/>
              </a:xfrm>
            </p:grpSpPr>
            <p:sp>
              <p:nvSpPr>
                <p:cNvPr id="33885" name="Rectangle 9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86" name="Rectangle 9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87" name="组合 33886"/>
              <p:cNvGrpSpPr/>
              <p:nvPr/>
            </p:nvGrpSpPr>
            <p:grpSpPr>
              <a:xfrm>
                <a:off x="1985" y="1050"/>
                <a:ext cx="247" cy="384"/>
                <a:chOff x="0" y="0"/>
                <a:chExt cx="247" cy="384"/>
              </a:xfrm>
            </p:grpSpPr>
            <p:sp>
              <p:nvSpPr>
                <p:cNvPr id="33888" name="Rectangle 9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89" name="Rectangle 9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90" name="组合 33889"/>
              <p:cNvGrpSpPr/>
              <p:nvPr/>
            </p:nvGrpSpPr>
            <p:grpSpPr>
              <a:xfrm>
                <a:off x="2232" y="1050"/>
                <a:ext cx="247" cy="384"/>
                <a:chOff x="0" y="0"/>
                <a:chExt cx="247" cy="384"/>
              </a:xfrm>
            </p:grpSpPr>
            <p:sp>
              <p:nvSpPr>
                <p:cNvPr id="33891" name="Rectangle 9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92" name="Rectangle 10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93" name="组合 33892"/>
              <p:cNvGrpSpPr/>
              <p:nvPr/>
            </p:nvGrpSpPr>
            <p:grpSpPr>
              <a:xfrm>
                <a:off x="2479" y="1050"/>
                <a:ext cx="247" cy="384"/>
                <a:chOff x="0" y="0"/>
                <a:chExt cx="247" cy="384"/>
              </a:xfrm>
            </p:grpSpPr>
            <p:sp>
              <p:nvSpPr>
                <p:cNvPr id="33894" name="Rectangle 10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95" name="Rectangle 10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96" name="组合 33895"/>
              <p:cNvGrpSpPr/>
              <p:nvPr/>
            </p:nvGrpSpPr>
            <p:grpSpPr>
              <a:xfrm>
                <a:off x="2726" y="1050"/>
                <a:ext cx="242" cy="384"/>
                <a:chOff x="0" y="0"/>
                <a:chExt cx="242" cy="384"/>
              </a:xfrm>
            </p:grpSpPr>
            <p:sp>
              <p:nvSpPr>
                <p:cNvPr id="33897" name="Rectangle 105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898" name="Rectangle 106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899" name="组合 33898"/>
              <p:cNvGrpSpPr/>
              <p:nvPr/>
            </p:nvGrpSpPr>
            <p:grpSpPr>
              <a:xfrm>
                <a:off x="2968" y="1050"/>
                <a:ext cx="242" cy="384"/>
                <a:chOff x="0" y="0"/>
                <a:chExt cx="242" cy="384"/>
              </a:xfrm>
            </p:grpSpPr>
            <p:sp>
              <p:nvSpPr>
                <p:cNvPr id="33900" name="Rectangle 108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01" name="Rectangle 109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02" name="组合 33901"/>
              <p:cNvGrpSpPr/>
              <p:nvPr/>
            </p:nvGrpSpPr>
            <p:grpSpPr>
              <a:xfrm>
                <a:off x="3210" y="1050"/>
                <a:ext cx="242" cy="384"/>
                <a:chOff x="0" y="0"/>
                <a:chExt cx="242" cy="384"/>
              </a:xfrm>
            </p:grpSpPr>
            <p:sp>
              <p:nvSpPr>
                <p:cNvPr id="33903" name="Rectangle 111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04" name="Rectangle 112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05" name="组合 33904"/>
              <p:cNvGrpSpPr/>
              <p:nvPr/>
            </p:nvGrpSpPr>
            <p:grpSpPr>
              <a:xfrm>
                <a:off x="3452" y="1050"/>
                <a:ext cx="362" cy="384"/>
                <a:chOff x="0" y="0"/>
                <a:chExt cx="362" cy="384"/>
              </a:xfrm>
            </p:grpSpPr>
            <p:sp>
              <p:nvSpPr>
                <p:cNvPr id="33906" name="Rectangle 114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07" name="Rectangle 115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08" name="组合 33907"/>
              <p:cNvGrpSpPr/>
              <p:nvPr/>
            </p:nvGrpSpPr>
            <p:grpSpPr>
              <a:xfrm>
                <a:off x="3814" y="1050"/>
                <a:ext cx="522" cy="384"/>
                <a:chOff x="0" y="0"/>
                <a:chExt cx="522" cy="384"/>
              </a:xfrm>
            </p:grpSpPr>
            <p:sp>
              <p:nvSpPr>
                <p:cNvPr id="33909" name="Rectangle 117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10" name="Rectangle 118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11" name="组合 33910"/>
              <p:cNvGrpSpPr/>
              <p:nvPr/>
            </p:nvGrpSpPr>
            <p:grpSpPr>
              <a:xfrm>
                <a:off x="148" y="1434"/>
                <a:ext cx="602" cy="384"/>
                <a:chOff x="0" y="0"/>
                <a:chExt cx="602" cy="384"/>
              </a:xfrm>
            </p:grpSpPr>
            <p:sp>
              <p:nvSpPr>
                <p:cNvPr id="33912" name="Rectangle 120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13" name="Rectangle 121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14" name="组合 33913"/>
              <p:cNvGrpSpPr/>
              <p:nvPr/>
            </p:nvGrpSpPr>
            <p:grpSpPr>
              <a:xfrm>
                <a:off x="750" y="1434"/>
                <a:ext cx="247" cy="384"/>
                <a:chOff x="0" y="0"/>
                <a:chExt cx="247" cy="384"/>
              </a:xfrm>
            </p:grpSpPr>
            <p:sp>
              <p:nvSpPr>
                <p:cNvPr id="33915" name="Rectangle 12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16" name="Rectangle 12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17" name="组合 33916"/>
              <p:cNvGrpSpPr/>
              <p:nvPr/>
            </p:nvGrpSpPr>
            <p:grpSpPr>
              <a:xfrm>
                <a:off x="997" y="1434"/>
                <a:ext cx="247" cy="384"/>
                <a:chOff x="0" y="0"/>
                <a:chExt cx="247" cy="384"/>
              </a:xfrm>
            </p:grpSpPr>
            <p:sp>
              <p:nvSpPr>
                <p:cNvPr id="33918" name="Rectangle 12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19" name="Rectangle 12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20" name="组合 33919"/>
              <p:cNvGrpSpPr/>
              <p:nvPr/>
            </p:nvGrpSpPr>
            <p:grpSpPr>
              <a:xfrm>
                <a:off x="1244" y="1434"/>
                <a:ext cx="247" cy="384"/>
                <a:chOff x="0" y="0"/>
                <a:chExt cx="247" cy="384"/>
              </a:xfrm>
            </p:grpSpPr>
            <p:sp>
              <p:nvSpPr>
                <p:cNvPr id="33921" name="Rectangle 12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22" name="Rectangle 13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23" name="组合 33922"/>
              <p:cNvGrpSpPr/>
              <p:nvPr/>
            </p:nvGrpSpPr>
            <p:grpSpPr>
              <a:xfrm>
                <a:off x="1491" y="1434"/>
                <a:ext cx="247" cy="384"/>
                <a:chOff x="0" y="0"/>
                <a:chExt cx="247" cy="384"/>
              </a:xfrm>
            </p:grpSpPr>
            <p:sp>
              <p:nvSpPr>
                <p:cNvPr id="33924" name="Rectangle 13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25" name="Rectangle 13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26" name="组合 33925"/>
              <p:cNvGrpSpPr/>
              <p:nvPr/>
            </p:nvGrpSpPr>
            <p:grpSpPr>
              <a:xfrm>
                <a:off x="1738" y="1434"/>
                <a:ext cx="247" cy="384"/>
                <a:chOff x="0" y="0"/>
                <a:chExt cx="247" cy="384"/>
              </a:xfrm>
            </p:grpSpPr>
            <p:sp>
              <p:nvSpPr>
                <p:cNvPr id="33927" name="Rectangle 13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28" name="Rectangle 13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29" name="组合 33928"/>
              <p:cNvGrpSpPr/>
              <p:nvPr/>
            </p:nvGrpSpPr>
            <p:grpSpPr>
              <a:xfrm>
                <a:off x="1985" y="1434"/>
                <a:ext cx="247" cy="384"/>
                <a:chOff x="0" y="0"/>
                <a:chExt cx="247" cy="384"/>
              </a:xfrm>
            </p:grpSpPr>
            <p:sp>
              <p:nvSpPr>
                <p:cNvPr id="33930" name="Rectangle 13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31" name="Rectangle 13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32" name="组合 33931"/>
              <p:cNvGrpSpPr/>
              <p:nvPr/>
            </p:nvGrpSpPr>
            <p:grpSpPr>
              <a:xfrm>
                <a:off x="2232" y="1434"/>
                <a:ext cx="247" cy="384"/>
                <a:chOff x="0" y="0"/>
                <a:chExt cx="247" cy="384"/>
              </a:xfrm>
            </p:grpSpPr>
            <p:sp>
              <p:nvSpPr>
                <p:cNvPr id="33933" name="Rectangle 14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34" name="Rectangle 14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35" name="组合 33934"/>
              <p:cNvGrpSpPr/>
              <p:nvPr/>
            </p:nvGrpSpPr>
            <p:grpSpPr>
              <a:xfrm>
                <a:off x="2479" y="1434"/>
                <a:ext cx="247" cy="384"/>
                <a:chOff x="0" y="0"/>
                <a:chExt cx="247" cy="384"/>
              </a:xfrm>
            </p:grpSpPr>
            <p:sp>
              <p:nvSpPr>
                <p:cNvPr id="33936" name="Rectangle 14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37" name="Rectangle 14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38" name="组合 33937"/>
              <p:cNvGrpSpPr/>
              <p:nvPr/>
            </p:nvGrpSpPr>
            <p:grpSpPr>
              <a:xfrm>
                <a:off x="2726" y="1434"/>
                <a:ext cx="242" cy="384"/>
                <a:chOff x="0" y="0"/>
                <a:chExt cx="242" cy="384"/>
              </a:xfrm>
            </p:grpSpPr>
            <p:sp>
              <p:nvSpPr>
                <p:cNvPr id="33939" name="Rectangle 147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40" name="Rectangle 148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41" name="组合 33940"/>
              <p:cNvGrpSpPr/>
              <p:nvPr/>
            </p:nvGrpSpPr>
            <p:grpSpPr>
              <a:xfrm>
                <a:off x="2968" y="1434"/>
                <a:ext cx="242" cy="384"/>
                <a:chOff x="0" y="0"/>
                <a:chExt cx="242" cy="384"/>
              </a:xfrm>
            </p:grpSpPr>
            <p:sp>
              <p:nvSpPr>
                <p:cNvPr id="33942" name="Rectangle 150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43" name="Rectangle 151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44" name="组合 33943"/>
              <p:cNvGrpSpPr/>
              <p:nvPr/>
            </p:nvGrpSpPr>
            <p:grpSpPr>
              <a:xfrm>
                <a:off x="3210" y="1434"/>
                <a:ext cx="242" cy="384"/>
                <a:chOff x="0" y="0"/>
                <a:chExt cx="242" cy="384"/>
              </a:xfrm>
            </p:grpSpPr>
            <p:sp>
              <p:nvSpPr>
                <p:cNvPr id="33945" name="Rectangle 153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46" name="Rectangle 154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47" name="组合 33946"/>
              <p:cNvGrpSpPr/>
              <p:nvPr/>
            </p:nvGrpSpPr>
            <p:grpSpPr>
              <a:xfrm>
                <a:off x="3452" y="1434"/>
                <a:ext cx="362" cy="384"/>
                <a:chOff x="0" y="0"/>
                <a:chExt cx="362" cy="384"/>
              </a:xfrm>
            </p:grpSpPr>
            <p:sp>
              <p:nvSpPr>
                <p:cNvPr id="33948" name="Rectangle 156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49" name="Rectangle 157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50" name="组合 33949"/>
              <p:cNvGrpSpPr/>
              <p:nvPr/>
            </p:nvGrpSpPr>
            <p:grpSpPr>
              <a:xfrm>
                <a:off x="3814" y="1434"/>
                <a:ext cx="522" cy="384"/>
                <a:chOff x="0" y="0"/>
                <a:chExt cx="522" cy="384"/>
              </a:xfrm>
            </p:grpSpPr>
            <p:sp>
              <p:nvSpPr>
                <p:cNvPr id="33951" name="Rectangle 159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52" name="Rectangle 160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53" name="组合 33952"/>
              <p:cNvGrpSpPr/>
              <p:nvPr/>
            </p:nvGrpSpPr>
            <p:grpSpPr>
              <a:xfrm>
                <a:off x="148" y="1818"/>
                <a:ext cx="602" cy="384"/>
                <a:chOff x="0" y="0"/>
                <a:chExt cx="602" cy="384"/>
              </a:xfrm>
            </p:grpSpPr>
            <p:sp>
              <p:nvSpPr>
                <p:cNvPr id="33954" name="Rectangle 162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55" name="Rectangle 163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56" name="组合 33955"/>
              <p:cNvGrpSpPr/>
              <p:nvPr/>
            </p:nvGrpSpPr>
            <p:grpSpPr>
              <a:xfrm>
                <a:off x="750" y="1818"/>
                <a:ext cx="247" cy="384"/>
                <a:chOff x="0" y="0"/>
                <a:chExt cx="247" cy="384"/>
              </a:xfrm>
            </p:grpSpPr>
            <p:sp>
              <p:nvSpPr>
                <p:cNvPr id="33957" name="Rectangle 16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58" name="Rectangle 16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59" name="组合 33958"/>
              <p:cNvGrpSpPr/>
              <p:nvPr/>
            </p:nvGrpSpPr>
            <p:grpSpPr>
              <a:xfrm>
                <a:off x="997" y="1818"/>
                <a:ext cx="247" cy="384"/>
                <a:chOff x="0" y="0"/>
                <a:chExt cx="247" cy="384"/>
              </a:xfrm>
            </p:grpSpPr>
            <p:sp>
              <p:nvSpPr>
                <p:cNvPr id="33960" name="Rectangle 16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61" name="Rectangle 16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62" name="组合 33961"/>
              <p:cNvGrpSpPr/>
              <p:nvPr/>
            </p:nvGrpSpPr>
            <p:grpSpPr>
              <a:xfrm>
                <a:off x="1244" y="1818"/>
                <a:ext cx="247" cy="384"/>
                <a:chOff x="0" y="0"/>
                <a:chExt cx="247" cy="384"/>
              </a:xfrm>
            </p:grpSpPr>
            <p:sp>
              <p:nvSpPr>
                <p:cNvPr id="33963" name="Rectangle 17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64" name="Rectangle 17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65" name="组合 33964"/>
              <p:cNvGrpSpPr/>
              <p:nvPr/>
            </p:nvGrpSpPr>
            <p:grpSpPr>
              <a:xfrm>
                <a:off x="1491" y="1818"/>
                <a:ext cx="247" cy="384"/>
                <a:chOff x="0" y="0"/>
                <a:chExt cx="247" cy="384"/>
              </a:xfrm>
            </p:grpSpPr>
            <p:sp>
              <p:nvSpPr>
                <p:cNvPr id="33966" name="Rectangle 17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67" name="Rectangle 17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68" name="组合 33967"/>
              <p:cNvGrpSpPr/>
              <p:nvPr/>
            </p:nvGrpSpPr>
            <p:grpSpPr>
              <a:xfrm>
                <a:off x="1738" y="1818"/>
                <a:ext cx="247" cy="384"/>
                <a:chOff x="0" y="0"/>
                <a:chExt cx="247" cy="384"/>
              </a:xfrm>
            </p:grpSpPr>
            <p:sp>
              <p:nvSpPr>
                <p:cNvPr id="33969" name="Rectangle 17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70" name="Rectangle 17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71" name="组合 33970"/>
              <p:cNvGrpSpPr/>
              <p:nvPr/>
            </p:nvGrpSpPr>
            <p:grpSpPr>
              <a:xfrm>
                <a:off x="1985" y="1818"/>
                <a:ext cx="247" cy="384"/>
                <a:chOff x="0" y="0"/>
                <a:chExt cx="247" cy="384"/>
              </a:xfrm>
            </p:grpSpPr>
            <p:sp>
              <p:nvSpPr>
                <p:cNvPr id="33972" name="Rectangle 18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73" name="Rectangle 18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74" name="组合 33973"/>
              <p:cNvGrpSpPr/>
              <p:nvPr/>
            </p:nvGrpSpPr>
            <p:grpSpPr>
              <a:xfrm>
                <a:off x="2232" y="1818"/>
                <a:ext cx="247" cy="384"/>
                <a:chOff x="0" y="0"/>
                <a:chExt cx="247" cy="384"/>
              </a:xfrm>
            </p:grpSpPr>
            <p:sp>
              <p:nvSpPr>
                <p:cNvPr id="33975" name="Rectangle 18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76" name="Rectangle 18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77" name="组合 33976"/>
              <p:cNvGrpSpPr/>
              <p:nvPr/>
            </p:nvGrpSpPr>
            <p:grpSpPr>
              <a:xfrm>
                <a:off x="2479" y="1818"/>
                <a:ext cx="247" cy="384"/>
                <a:chOff x="0" y="0"/>
                <a:chExt cx="247" cy="384"/>
              </a:xfrm>
            </p:grpSpPr>
            <p:sp>
              <p:nvSpPr>
                <p:cNvPr id="33978" name="Rectangle 18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79" name="Rectangle 18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80" name="组合 33979"/>
              <p:cNvGrpSpPr/>
              <p:nvPr/>
            </p:nvGrpSpPr>
            <p:grpSpPr>
              <a:xfrm>
                <a:off x="2726" y="1818"/>
                <a:ext cx="242" cy="384"/>
                <a:chOff x="0" y="0"/>
                <a:chExt cx="242" cy="384"/>
              </a:xfrm>
            </p:grpSpPr>
            <p:sp>
              <p:nvSpPr>
                <p:cNvPr id="33981" name="Rectangle 189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82" name="Rectangle 190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83" name="组合 33982"/>
              <p:cNvGrpSpPr/>
              <p:nvPr/>
            </p:nvGrpSpPr>
            <p:grpSpPr>
              <a:xfrm>
                <a:off x="2968" y="1818"/>
                <a:ext cx="242" cy="384"/>
                <a:chOff x="0" y="0"/>
                <a:chExt cx="242" cy="384"/>
              </a:xfrm>
            </p:grpSpPr>
            <p:sp>
              <p:nvSpPr>
                <p:cNvPr id="33984" name="Rectangle 192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85" name="Rectangle 193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86" name="组合 33985"/>
              <p:cNvGrpSpPr/>
              <p:nvPr/>
            </p:nvGrpSpPr>
            <p:grpSpPr>
              <a:xfrm>
                <a:off x="3210" y="1818"/>
                <a:ext cx="242" cy="384"/>
                <a:chOff x="0" y="0"/>
                <a:chExt cx="242" cy="384"/>
              </a:xfrm>
            </p:grpSpPr>
            <p:sp>
              <p:nvSpPr>
                <p:cNvPr id="33987" name="Rectangle 195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88" name="Rectangle 196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89" name="组合 33988"/>
              <p:cNvGrpSpPr/>
              <p:nvPr/>
            </p:nvGrpSpPr>
            <p:grpSpPr>
              <a:xfrm>
                <a:off x="3452" y="1818"/>
                <a:ext cx="362" cy="384"/>
                <a:chOff x="0" y="0"/>
                <a:chExt cx="362" cy="384"/>
              </a:xfrm>
            </p:grpSpPr>
            <p:sp>
              <p:nvSpPr>
                <p:cNvPr id="33990" name="Rectangle 198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91" name="Rectangle 199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92" name="组合 33991"/>
              <p:cNvGrpSpPr/>
              <p:nvPr/>
            </p:nvGrpSpPr>
            <p:grpSpPr>
              <a:xfrm>
                <a:off x="3814" y="1818"/>
                <a:ext cx="522" cy="384"/>
                <a:chOff x="0" y="0"/>
                <a:chExt cx="522" cy="384"/>
              </a:xfrm>
            </p:grpSpPr>
            <p:sp>
              <p:nvSpPr>
                <p:cNvPr id="33993" name="Rectangle 201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94" name="Rectangle 202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95" name="组合 33994"/>
              <p:cNvGrpSpPr/>
              <p:nvPr/>
            </p:nvGrpSpPr>
            <p:grpSpPr>
              <a:xfrm>
                <a:off x="148" y="2202"/>
                <a:ext cx="602" cy="384"/>
                <a:chOff x="0" y="0"/>
                <a:chExt cx="602" cy="384"/>
              </a:xfrm>
            </p:grpSpPr>
            <p:sp>
              <p:nvSpPr>
                <p:cNvPr id="33996" name="Rectangle 204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3997" name="Rectangle 205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3998" name="组合 33997"/>
              <p:cNvGrpSpPr/>
              <p:nvPr/>
            </p:nvGrpSpPr>
            <p:grpSpPr>
              <a:xfrm>
                <a:off x="750" y="2202"/>
                <a:ext cx="247" cy="384"/>
                <a:chOff x="0" y="0"/>
                <a:chExt cx="247" cy="384"/>
              </a:xfrm>
            </p:grpSpPr>
            <p:sp>
              <p:nvSpPr>
                <p:cNvPr id="33999" name="Rectangle 20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00" name="Rectangle 20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01" name="组合 34000"/>
              <p:cNvGrpSpPr/>
              <p:nvPr/>
            </p:nvGrpSpPr>
            <p:grpSpPr>
              <a:xfrm>
                <a:off x="997" y="2202"/>
                <a:ext cx="247" cy="384"/>
                <a:chOff x="0" y="0"/>
                <a:chExt cx="247" cy="384"/>
              </a:xfrm>
            </p:grpSpPr>
            <p:sp>
              <p:nvSpPr>
                <p:cNvPr id="34002" name="Rectangle 21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03" name="Rectangle 21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04" name="组合 34003"/>
              <p:cNvGrpSpPr/>
              <p:nvPr/>
            </p:nvGrpSpPr>
            <p:grpSpPr>
              <a:xfrm>
                <a:off x="1244" y="2202"/>
                <a:ext cx="247" cy="384"/>
                <a:chOff x="0" y="0"/>
                <a:chExt cx="247" cy="384"/>
              </a:xfrm>
            </p:grpSpPr>
            <p:sp>
              <p:nvSpPr>
                <p:cNvPr id="34005" name="Rectangle 21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06" name="Rectangle 21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07" name="组合 34006"/>
              <p:cNvGrpSpPr/>
              <p:nvPr/>
            </p:nvGrpSpPr>
            <p:grpSpPr>
              <a:xfrm>
                <a:off x="1491" y="2202"/>
                <a:ext cx="247" cy="384"/>
                <a:chOff x="0" y="0"/>
                <a:chExt cx="247" cy="384"/>
              </a:xfrm>
            </p:grpSpPr>
            <p:sp>
              <p:nvSpPr>
                <p:cNvPr id="34008" name="Rectangle 21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09" name="Rectangle 21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10" name="组合 34009"/>
              <p:cNvGrpSpPr/>
              <p:nvPr/>
            </p:nvGrpSpPr>
            <p:grpSpPr>
              <a:xfrm>
                <a:off x="1738" y="2202"/>
                <a:ext cx="247" cy="384"/>
                <a:chOff x="0" y="0"/>
                <a:chExt cx="247" cy="384"/>
              </a:xfrm>
            </p:grpSpPr>
            <p:sp>
              <p:nvSpPr>
                <p:cNvPr id="34011" name="Rectangle 21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12" name="Rectangle 22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13" name="组合 34012"/>
              <p:cNvGrpSpPr/>
              <p:nvPr/>
            </p:nvGrpSpPr>
            <p:grpSpPr>
              <a:xfrm>
                <a:off x="1985" y="2202"/>
                <a:ext cx="247" cy="384"/>
                <a:chOff x="0" y="0"/>
                <a:chExt cx="247" cy="384"/>
              </a:xfrm>
            </p:grpSpPr>
            <p:sp>
              <p:nvSpPr>
                <p:cNvPr id="34014" name="Rectangle 22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15" name="Rectangle 22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16" name="组合 34015"/>
              <p:cNvGrpSpPr/>
              <p:nvPr/>
            </p:nvGrpSpPr>
            <p:grpSpPr>
              <a:xfrm>
                <a:off x="2232" y="2202"/>
                <a:ext cx="247" cy="384"/>
                <a:chOff x="0" y="0"/>
                <a:chExt cx="247" cy="384"/>
              </a:xfrm>
            </p:grpSpPr>
            <p:sp>
              <p:nvSpPr>
                <p:cNvPr id="34017" name="Rectangle 22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18" name="Rectangle 22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19" name="组合 34018"/>
              <p:cNvGrpSpPr/>
              <p:nvPr/>
            </p:nvGrpSpPr>
            <p:grpSpPr>
              <a:xfrm>
                <a:off x="2479" y="2202"/>
                <a:ext cx="247" cy="384"/>
                <a:chOff x="0" y="0"/>
                <a:chExt cx="247" cy="384"/>
              </a:xfrm>
            </p:grpSpPr>
            <p:sp>
              <p:nvSpPr>
                <p:cNvPr id="34020" name="Rectangle 22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21" name="Rectangle 22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22" name="组合 34021"/>
              <p:cNvGrpSpPr/>
              <p:nvPr/>
            </p:nvGrpSpPr>
            <p:grpSpPr>
              <a:xfrm>
                <a:off x="2726" y="2202"/>
                <a:ext cx="242" cy="384"/>
                <a:chOff x="0" y="0"/>
                <a:chExt cx="242" cy="384"/>
              </a:xfrm>
            </p:grpSpPr>
            <p:sp>
              <p:nvSpPr>
                <p:cNvPr id="34023" name="Rectangle 231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24" name="Rectangle 232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25" name="组合 34024"/>
              <p:cNvGrpSpPr/>
              <p:nvPr/>
            </p:nvGrpSpPr>
            <p:grpSpPr>
              <a:xfrm>
                <a:off x="2968" y="2202"/>
                <a:ext cx="242" cy="384"/>
                <a:chOff x="0" y="0"/>
                <a:chExt cx="242" cy="384"/>
              </a:xfrm>
            </p:grpSpPr>
            <p:sp>
              <p:nvSpPr>
                <p:cNvPr id="34026" name="Rectangle 234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27" name="Rectangle 235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28" name="组合 34027"/>
              <p:cNvGrpSpPr/>
              <p:nvPr/>
            </p:nvGrpSpPr>
            <p:grpSpPr>
              <a:xfrm>
                <a:off x="3210" y="2202"/>
                <a:ext cx="242" cy="384"/>
                <a:chOff x="0" y="0"/>
                <a:chExt cx="242" cy="384"/>
              </a:xfrm>
            </p:grpSpPr>
            <p:sp>
              <p:nvSpPr>
                <p:cNvPr id="34029" name="Rectangle 237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30" name="Rectangle 238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31" name="组合 34030"/>
              <p:cNvGrpSpPr/>
              <p:nvPr/>
            </p:nvGrpSpPr>
            <p:grpSpPr>
              <a:xfrm>
                <a:off x="3452" y="2202"/>
                <a:ext cx="362" cy="384"/>
                <a:chOff x="0" y="0"/>
                <a:chExt cx="362" cy="384"/>
              </a:xfrm>
            </p:grpSpPr>
            <p:sp>
              <p:nvSpPr>
                <p:cNvPr id="34032" name="Rectangle 240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33" name="Rectangle 241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34" name="组合 34033"/>
              <p:cNvGrpSpPr/>
              <p:nvPr/>
            </p:nvGrpSpPr>
            <p:grpSpPr>
              <a:xfrm>
                <a:off x="3814" y="2202"/>
                <a:ext cx="522" cy="384"/>
                <a:chOff x="0" y="0"/>
                <a:chExt cx="522" cy="384"/>
              </a:xfrm>
            </p:grpSpPr>
            <p:sp>
              <p:nvSpPr>
                <p:cNvPr id="34035" name="Rectangle 243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36" name="Rectangle 244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37" name="组合 34036"/>
              <p:cNvGrpSpPr/>
              <p:nvPr/>
            </p:nvGrpSpPr>
            <p:grpSpPr>
              <a:xfrm>
                <a:off x="148" y="2586"/>
                <a:ext cx="602" cy="384"/>
                <a:chOff x="0" y="0"/>
                <a:chExt cx="602" cy="384"/>
              </a:xfrm>
            </p:grpSpPr>
            <p:sp>
              <p:nvSpPr>
                <p:cNvPr id="34038" name="Rectangle 246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39" name="Rectangle 247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40" name="组合 34039"/>
              <p:cNvGrpSpPr/>
              <p:nvPr/>
            </p:nvGrpSpPr>
            <p:grpSpPr>
              <a:xfrm>
                <a:off x="750" y="2586"/>
                <a:ext cx="247" cy="384"/>
                <a:chOff x="0" y="0"/>
                <a:chExt cx="247" cy="384"/>
              </a:xfrm>
            </p:grpSpPr>
            <p:sp>
              <p:nvSpPr>
                <p:cNvPr id="34041" name="Rectangle 24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42" name="Rectangle 25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43" name="组合 34042"/>
              <p:cNvGrpSpPr/>
              <p:nvPr/>
            </p:nvGrpSpPr>
            <p:grpSpPr>
              <a:xfrm>
                <a:off x="997" y="2586"/>
                <a:ext cx="247" cy="384"/>
                <a:chOff x="0" y="0"/>
                <a:chExt cx="247" cy="384"/>
              </a:xfrm>
            </p:grpSpPr>
            <p:sp>
              <p:nvSpPr>
                <p:cNvPr id="34044" name="Rectangle 25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45" name="Rectangle 25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46" name="组合 34045"/>
              <p:cNvGrpSpPr/>
              <p:nvPr/>
            </p:nvGrpSpPr>
            <p:grpSpPr>
              <a:xfrm>
                <a:off x="1244" y="2586"/>
                <a:ext cx="247" cy="384"/>
                <a:chOff x="0" y="0"/>
                <a:chExt cx="247" cy="384"/>
              </a:xfrm>
            </p:grpSpPr>
            <p:sp>
              <p:nvSpPr>
                <p:cNvPr id="34047" name="Rectangle 25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48" name="Rectangle 25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49" name="组合 34048"/>
              <p:cNvGrpSpPr/>
              <p:nvPr/>
            </p:nvGrpSpPr>
            <p:grpSpPr>
              <a:xfrm>
                <a:off x="1491" y="2586"/>
                <a:ext cx="247" cy="384"/>
                <a:chOff x="0" y="0"/>
                <a:chExt cx="247" cy="384"/>
              </a:xfrm>
            </p:grpSpPr>
            <p:sp>
              <p:nvSpPr>
                <p:cNvPr id="34050" name="Rectangle 25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51" name="Rectangle 25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52" name="组合 34051"/>
              <p:cNvGrpSpPr/>
              <p:nvPr/>
            </p:nvGrpSpPr>
            <p:grpSpPr>
              <a:xfrm>
                <a:off x="1738" y="2586"/>
                <a:ext cx="247" cy="384"/>
                <a:chOff x="0" y="0"/>
                <a:chExt cx="247" cy="384"/>
              </a:xfrm>
            </p:grpSpPr>
            <p:sp>
              <p:nvSpPr>
                <p:cNvPr id="34053" name="Rectangle 26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54" name="Rectangle 26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55" name="组合 34054"/>
              <p:cNvGrpSpPr/>
              <p:nvPr/>
            </p:nvGrpSpPr>
            <p:grpSpPr>
              <a:xfrm>
                <a:off x="1985" y="2586"/>
                <a:ext cx="247" cy="384"/>
                <a:chOff x="0" y="0"/>
                <a:chExt cx="247" cy="384"/>
              </a:xfrm>
            </p:grpSpPr>
            <p:sp>
              <p:nvSpPr>
                <p:cNvPr id="34056" name="Rectangle 26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57" name="Rectangle 26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58" name="组合 34057"/>
              <p:cNvGrpSpPr/>
              <p:nvPr/>
            </p:nvGrpSpPr>
            <p:grpSpPr>
              <a:xfrm>
                <a:off x="2232" y="2586"/>
                <a:ext cx="247" cy="384"/>
                <a:chOff x="0" y="0"/>
                <a:chExt cx="247" cy="384"/>
              </a:xfrm>
            </p:grpSpPr>
            <p:sp>
              <p:nvSpPr>
                <p:cNvPr id="34059" name="Rectangle 26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60" name="Rectangle 26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61" name="组合 34060"/>
              <p:cNvGrpSpPr/>
              <p:nvPr/>
            </p:nvGrpSpPr>
            <p:grpSpPr>
              <a:xfrm>
                <a:off x="2479" y="2586"/>
                <a:ext cx="247" cy="384"/>
                <a:chOff x="0" y="0"/>
                <a:chExt cx="247" cy="384"/>
              </a:xfrm>
            </p:grpSpPr>
            <p:sp>
              <p:nvSpPr>
                <p:cNvPr id="34062" name="Rectangle 27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63" name="Rectangle 27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64" name="组合 34063"/>
              <p:cNvGrpSpPr/>
              <p:nvPr/>
            </p:nvGrpSpPr>
            <p:grpSpPr>
              <a:xfrm>
                <a:off x="2726" y="2586"/>
                <a:ext cx="242" cy="384"/>
                <a:chOff x="0" y="0"/>
                <a:chExt cx="242" cy="384"/>
              </a:xfrm>
            </p:grpSpPr>
            <p:sp>
              <p:nvSpPr>
                <p:cNvPr id="34065" name="Rectangle 273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66" name="Rectangle 274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67" name="组合 34066"/>
              <p:cNvGrpSpPr/>
              <p:nvPr/>
            </p:nvGrpSpPr>
            <p:grpSpPr>
              <a:xfrm>
                <a:off x="2968" y="2586"/>
                <a:ext cx="242" cy="384"/>
                <a:chOff x="0" y="0"/>
                <a:chExt cx="242" cy="384"/>
              </a:xfrm>
            </p:grpSpPr>
            <p:sp>
              <p:nvSpPr>
                <p:cNvPr id="34068" name="Rectangle 276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69" name="Rectangle 277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70" name="组合 34069"/>
              <p:cNvGrpSpPr/>
              <p:nvPr/>
            </p:nvGrpSpPr>
            <p:grpSpPr>
              <a:xfrm>
                <a:off x="3210" y="2586"/>
                <a:ext cx="242" cy="384"/>
                <a:chOff x="0" y="0"/>
                <a:chExt cx="242" cy="384"/>
              </a:xfrm>
            </p:grpSpPr>
            <p:sp>
              <p:nvSpPr>
                <p:cNvPr id="34071" name="Rectangle 279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72" name="Rectangle 280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73" name="组合 34072"/>
              <p:cNvGrpSpPr/>
              <p:nvPr/>
            </p:nvGrpSpPr>
            <p:grpSpPr>
              <a:xfrm>
                <a:off x="3452" y="2586"/>
                <a:ext cx="362" cy="384"/>
                <a:chOff x="0" y="0"/>
                <a:chExt cx="362" cy="384"/>
              </a:xfrm>
            </p:grpSpPr>
            <p:sp>
              <p:nvSpPr>
                <p:cNvPr id="34074" name="Rectangle 282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75" name="Rectangle 283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76" name="组合 34075"/>
              <p:cNvGrpSpPr/>
              <p:nvPr/>
            </p:nvGrpSpPr>
            <p:grpSpPr>
              <a:xfrm>
                <a:off x="3814" y="2586"/>
                <a:ext cx="522" cy="384"/>
                <a:chOff x="0" y="0"/>
                <a:chExt cx="522" cy="384"/>
              </a:xfrm>
            </p:grpSpPr>
            <p:sp>
              <p:nvSpPr>
                <p:cNvPr id="34077" name="Rectangle 285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78" name="Rectangle 286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79" name="组合 34078"/>
              <p:cNvGrpSpPr/>
              <p:nvPr/>
            </p:nvGrpSpPr>
            <p:grpSpPr>
              <a:xfrm>
                <a:off x="148" y="2970"/>
                <a:ext cx="602" cy="384"/>
                <a:chOff x="0" y="0"/>
                <a:chExt cx="602" cy="384"/>
              </a:xfrm>
            </p:grpSpPr>
            <p:sp>
              <p:nvSpPr>
                <p:cNvPr id="34080" name="Rectangle 288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81" name="Rectangle 289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82" name="组合 34081"/>
              <p:cNvGrpSpPr/>
              <p:nvPr/>
            </p:nvGrpSpPr>
            <p:grpSpPr>
              <a:xfrm>
                <a:off x="750" y="2970"/>
                <a:ext cx="247" cy="384"/>
                <a:chOff x="0" y="0"/>
                <a:chExt cx="247" cy="384"/>
              </a:xfrm>
            </p:grpSpPr>
            <p:sp>
              <p:nvSpPr>
                <p:cNvPr id="34083" name="Rectangle 29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84" name="Rectangle 29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85" name="组合 34084"/>
              <p:cNvGrpSpPr/>
              <p:nvPr/>
            </p:nvGrpSpPr>
            <p:grpSpPr>
              <a:xfrm>
                <a:off x="997" y="2970"/>
                <a:ext cx="247" cy="384"/>
                <a:chOff x="0" y="0"/>
                <a:chExt cx="247" cy="384"/>
              </a:xfrm>
            </p:grpSpPr>
            <p:sp>
              <p:nvSpPr>
                <p:cNvPr id="34086" name="Rectangle 29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87" name="Rectangle 29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88" name="组合 34087"/>
              <p:cNvGrpSpPr/>
              <p:nvPr/>
            </p:nvGrpSpPr>
            <p:grpSpPr>
              <a:xfrm>
                <a:off x="1244" y="2970"/>
                <a:ext cx="247" cy="384"/>
                <a:chOff x="0" y="0"/>
                <a:chExt cx="247" cy="384"/>
              </a:xfrm>
            </p:grpSpPr>
            <p:sp>
              <p:nvSpPr>
                <p:cNvPr id="34089" name="Rectangle 29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90" name="Rectangle 29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91" name="组合 34090"/>
              <p:cNvGrpSpPr/>
              <p:nvPr/>
            </p:nvGrpSpPr>
            <p:grpSpPr>
              <a:xfrm>
                <a:off x="1491" y="2970"/>
                <a:ext cx="247" cy="384"/>
                <a:chOff x="0" y="0"/>
                <a:chExt cx="247" cy="384"/>
              </a:xfrm>
            </p:grpSpPr>
            <p:sp>
              <p:nvSpPr>
                <p:cNvPr id="34092" name="Rectangle 30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93" name="Rectangle 30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94" name="组合 34093"/>
              <p:cNvGrpSpPr/>
              <p:nvPr/>
            </p:nvGrpSpPr>
            <p:grpSpPr>
              <a:xfrm>
                <a:off x="1738" y="2970"/>
                <a:ext cx="247" cy="384"/>
                <a:chOff x="0" y="0"/>
                <a:chExt cx="247" cy="384"/>
              </a:xfrm>
            </p:grpSpPr>
            <p:sp>
              <p:nvSpPr>
                <p:cNvPr id="34095" name="Rectangle 30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96" name="Rectangle 30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097" name="组合 34096"/>
              <p:cNvGrpSpPr/>
              <p:nvPr/>
            </p:nvGrpSpPr>
            <p:grpSpPr>
              <a:xfrm>
                <a:off x="1985" y="2970"/>
                <a:ext cx="247" cy="384"/>
                <a:chOff x="0" y="0"/>
                <a:chExt cx="247" cy="384"/>
              </a:xfrm>
            </p:grpSpPr>
            <p:sp>
              <p:nvSpPr>
                <p:cNvPr id="34098" name="Rectangle 30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099" name="Rectangle 30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00" name="组合 34099"/>
              <p:cNvGrpSpPr/>
              <p:nvPr/>
            </p:nvGrpSpPr>
            <p:grpSpPr>
              <a:xfrm>
                <a:off x="2232" y="2970"/>
                <a:ext cx="247" cy="384"/>
                <a:chOff x="0" y="0"/>
                <a:chExt cx="247" cy="384"/>
              </a:xfrm>
            </p:grpSpPr>
            <p:sp>
              <p:nvSpPr>
                <p:cNvPr id="34101" name="Rectangle 30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02" name="Rectangle 31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03" name="组合 34102"/>
              <p:cNvGrpSpPr/>
              <p:nvPr/>
            </p:nvGrpSpPr>
            <p:grpSpPr>
              <a:xfrm>
                <a:off x="2479" y="2970"/>
                <a:ext cx="247" cy="384"/>
                <a:chOff x="0" y="0"/>
                <a:chExt cx="247" cy="384"/>
              </a:xfrm>
            </p:grpSpPr>
            <p:sp>
              <p:nvSpPr>
                <p:cNvPr id="34104" name="Rectangle 31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05" name="Rectangle 31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06" name="组合 34105"/>
              <p:cNvGrpSpPr/>
              <p:nvPr/>
            </p:nvGrpSpPr>
            <p:grpSpPr>
              <a:xfrm>
                <a:off x="2726" y="2970"/>
                <a:ext cx="242" cy="384"/>
                <a:chOff x="0" y="0"/>
                <a:chExt cx="242" cy="384"/>
              </a:xfrm>
            </p:grpSpPr>
            <p:sp>
              <p:nvSpPr>
                <p:cNvPr id="34107" name="Rectangle 315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08" name="Rectangle 316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09" name="组合 34108"/>
              <p:cNvGrpSpPr/>
              <p:nvPr/>
            </p:nvGrpSpPr>
            <p:grpSpPr>
              <a:xfrm>
                <a:off x="2968" y="2970"/>
                <a:ext cx="242" cy="384"/>
                <a:chOff x="0" y="0"/>
                <a:chExt cx="242" cy="384"/>
              </a:xfrm>
            </p:grpSpPr>
            <p:sp>
              <p:nvSpPr>
                <p:cNvPr id="34110" name="Rectangle 318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11" name="Rectangle 319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12" name="组合 34111"/>
              <p:cNvGrpSpPr/>
              <p:nvPr/>
            </p:nvGrpSpPr>
            <p:grpSpPr>
              <a:xfrm>
                <a:off x="3210" y="2970"/>
                <a:ext cx="242" cy="384"/>
                <a:chOff x="0" y="0"/>
                <a:chExt cx="242" cy="384"/>
              </a:xfrm>
            </p:grpSpPr>
            <p:sp>
              <p:nvSpPr>
                <p:cNvPr id="34113" name="Rectangle 321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14" name="Rectangle 322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15" name="组合 34114"/>
              <p:cNvGrpSpPr/>
              <p:nvPr/>
            </p:nvGrpSpPr>
            <p:grpSpPr>
              <a:xfrm>
                <a:off x="3452" y="2970"/>
                <a:ext cx="362" cy="384"/>
                <a:chOff x="0" y="0"/>
                <a:chExt cx="362" cy="384"/>
              </a:xfrm>
            </p:grpSpPr>
            <p:sp>
              <p:nvSpPr>
                <p:cNvPr id="34116" name="Rectangle 324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17" name="Rectangle 325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18" name="组合 34117"/>
              <p:cNvGrpSpPr/>
              <p:nvPr/>
            </p:nvGrpSpPr>
            <p:grpSpPr>
              <a:xfrm>
                <a:off x="3814" y="2970"/>
                <a:ext cx="522" cy="384"/>
                <a:chOff x="0" y="0"/>
                <a:chExt cx="522" cy="384"/>
              </a:xfrm>
            </p:grpSpPr>
            <p:sp>
              <p:nvSpPr>
                <p:cNvPr id="34119" name="Rectangle 327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20" name="Rectangle 328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21" name="组合 34120"/>
              <p:cNvGrpSpPr/>
              <p:nvPr/>
            </p:nvGrpSpPr>
            <p:grpSpPr>
              <a:xfrm>
                <a:off x="148" y="3354"/>
                <a:ext cx="602" cy="384"/>
                <a:chOff x="0" y="0"/>
                <a:chExt cx="602" cy="384"/>
              </a:xfrm>
            </p:grpSpPr>
            <p:sp>
              <p:nvSpPr>
                <p:cNvPr id="34122" name="Rectangle 330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23" name="Rectangle 331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24" name="组合 34123"/>
              <p:cNvGrpSpPr/>
              <p:nvPr/>
            </p:nvGrpSpPr>
            <p:grpSpPr>
              <a:xfrm>
                <a:off x="750" y="3354"/>
                <a:ext cx="247" cy="384"/>
                <a:chOff x="0" y="0"/>
                <a:chExt cx="247" cy="384"/>
              </a:xfrm>
            </p:grpSpPr>
            <p:sp>
              <p:nvSpPr>
                <p:cNvPr id="34125" name="Rectangle 33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26" name="Rectangle 33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27" name="组合 34126"/>
              <p:cNvGrpSpPr/>
              <p:nvPr/>
            </p:nvGrpSpPr>
            <p:grpSpPr>
              <a:xfrm>
                <a:off x="997" y="3354"/>
                <a:ext cx="247" cy="384"/>
                <a:chOff x="0" y="0"/>
                <a:chExt cx="247" cy="384"/>
              </a:xfrm>
            </p:grpSpPr>
            <p:sp>
              <p:nvSpPr>
                <p:cNvPr id="34128" name="Rectangle 33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29" name="Rectangle 33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30" name="组合 34129"/>
              <p:cNvGrpSpPr/>
              <p:nvPr/>
            </p:nvGrpSpPr>
            <p:grpSpPr>
              <a:xfrm>
                <a:off x="1244" y="3354"/>
                <a:ext cx="247" cy="384"/>
                <a:chOff x="0" y="0"/>
                <a:chExt cx="247" cy="384"/>
              </a:xfrm>
            </p:grpSpPr>
            <p:sp>
              <p:nvSpPr>
                <p:cNvPr id="34131" name="Rectangle 33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32" name="Rectangle 34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33" name="组合 34132"/>
              <p:cNvGrpSpPr/>
              <p:nvPr/>
            </p:nvGrpSpPr>
            <p:grpSpPr>
              <a:xfrm>
                <a:off x="1491" y="3354"/>
                <a:ext cx="247" cy="384"/>
                <a:chOff x="0" y="0"/>
                <a:chExt cx="247" cy="384"/>
              </a:xfrm>
            </p:grpSpPr>
            <p:sp>
              <p:nvSpPr>
                <p:cNvPr id="34134" name="Rectangle 34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35" name="Rectangle 34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36" name="组合 34135"/>
              <p:cNvGrpSpPr/>
              <p:nvPr/>
            </p:nvGrpSpPr>
            <p:grpSpPr>
              <a:xfrm>
                <a:off x="1738" y="3354"/>
                <a:ext cx="247" cy="384"/>
                <a:chOff x="0" y="0"/>
                <a:chExt cx="247" cy="384"/>
              </a:xfrm>
            </p:grpSpPr>
            <p:sp>
              <p:nvSpPr>
                <p:cNvPr id="34137" name="Rectangle 34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38" name="Rectangle 34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39" name="组合 34138"/>
              <p:cNvGrpSpPr/>
              <p:nvPr/>
            </p:nvGrpSpPr>
            <p:grpSpPr>
              <a:xfrm>
                <a:off x="1985" y="3354"/>
                <a:ext cx="247" cy="384"/>
                <a:chOff x="0" y="0"/>
                <a:chExt cx="247" cy="384"/>
              </a:xfrm>
            </p:grpSpPr>
            <p:sp>
              <p:nvSpPr>
                <p:cNvPr id="34140" name="Rectangle 34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41" name="Rectangle 34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42" name="组合 34141"/>
              <p:cNvGrpSpPr/>
              <p:nvPr/>
            </p:nvGrpSpPr>
            <p:grpSpPr>
              <a:xfrm>
                <a:off x="2232" y="3354"/>
                <a:ext cx="247" cy="384"/>
                <a:chOff x="0" y="0"/>
                <a:chExt cx="247" cy="384"/>
              </a:xfrm>
            </p:grpSpPr>
            <p:sp>
              <p:nvSpPr>
                <p:cNvPr id="34143" name="Rectangle 35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44" name="Rectangle 35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45" name="组合 34144"/>
              <p:cNvGrpSpPr/>
              <p:nvPr/>
            </p:nvGrpSpPr>
            <p:grpSpPr>
              <a:xfrm>
                <a:off x="2479" y="3354"/>
                <a:ext cx="247" cy="384"/>
                <a:chOff x="0" y="0"/>
                <a:chExt cx="247" cy="384"/>
              </a:xfrm>
            </p:grpSpPr>
            <p:sp>
              <p:nvSpPr>
                <p:cNvPr id="34146" name="Rectangle 35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47" name="Rectangle 35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48" name="组合 34147"/>
              <p:cNvGrpSpPr/>
              <p:nvPr/>
            </p:nvGrpSpPr>
            <p:grpSpPr>
              <a:xfrm>
                <a:off x="2726" y="3354"/>
                <a:ext cx="242" cy="384"/>
                <a:chOff x="0" y="0"/>
                <a:chExt cx="242" cy="384"/>
              </a:xfrm>
            </p:grpSpPr>
            <p:sp>
              <p:nvSpPr>
                <p:cNvPr id="34149" name="Rectangle 357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50" name="Rectangle 358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51" name="组合 34150"/>
              <p:cNvGrpSpPr/>
              <p:nvPr/>
            </p:nvGrpSpPr>
            <p:grpSpPr>
              <a:xfrm>
                <a:off x="2968" y="3354"/>
                <a:ext cx="242" cy="384"/>
                <a:chOff x="0" y="0"/>
                <a:chExt cx="242" cy="384"/>
              </a:xfrm>
            </p:grpSpPr>
            <p:sp>
              <p:nvSpPr>
                <p:cNvPr id="34152" name="Rectangle 360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53" name="Rectangle 361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54" name="组合 34153"/>
              <p:cNvGrpSpPr/>
              <p:nvPr/>
            </p:nvGrpSpPr>
            <p:grpSpPr>
              <a:xfrm>
                <a:off x="3210" y="3354"/>
                <a:ext cx="242" cy="384"/>
                <a:chOff x="0" y="0"/>
                <a:chExt cx="242" cy="384"/>
              </a:xfrm>
            </p:grpSpPr>
            <p:sp>
              <p:nvSpPr>
                <p:cNvPr id="34155" name="Rectangle 363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56" name="Rectangle 364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57" name="组合 34156"/>
              <p:cNvGrpSpPr/>
              <p:nvPr/>
            </p:nvGrpSpPr>
            <p:grpSpPr>
              <a:xfrm>
                <a:off x="3452" y="3354"/>
                <a:ext cx="362" cy="384"/>
                <a:chOff x="0" y="0"/>
                <a:chExt cx="362" cy="384"/>
              </a:xfrm>
            </p:grpSpPr>
            <p:sp>
              <p:nvSpPr>
                <p:cNvPr id="34158" name="Rectangle 366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59" name="Rectangle 367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60" name="组合 34159"/>
              <p:cNvGrpSpPr/>
              <p:nvPr/>
            </p:nvGrpSpPr>
            <p:grpSpPr>
              <a:xfrm>
                <a:off x="3814" y="3354"/>
                <a:ext cx="522" cy="384"/>
                <a:chOff x="0" y="0"/>
                <a:chExt cx="522" cy="384"/>
              </a:xfrm>
            </p:grpSpPr>
            <p:sp>
              <p:nvSpPr>
                <p:cNvPr id="34161" name="Rectangle 369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62" name="Rectangle 370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63" name="组合 34162"/>
              <p:cNvGrpSpPr/>
              <p:nvPr/>
            </p:nvGrpSpPr>
            <p:grpSpPr>
              <a:xfrm>
                <a:off x="148" y="3738"/>
                <a:ext cx="602" cy="384"/>
                <a:chOff x="0" y="0"/>
                <a:chExt cx="602" cy="384"/>
              </a:xfrm>
            </p:grpSpPr>
            <p:sp>
              <p:nvSpPr>
                <p:cNvPr id="34164" name="Rectangle 372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65" name="Rectangle 373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66" name="组合 34165"/>
              <p:cNvGrpSpPr/>
              <p:nvPr/>
            </p:nvGrpSpPr>
            <p:grpSpPr>
              <a:xfrm>
                <a:off x="750" y="3738"/>
                <a:ext cx="247" cy="384"/>
                <a:chOff x="0" y="0"/>
                <a:chExt cx="247" cy="384"/>
              </a:xfrm>
            </p:grpSpPr>
            <p:sp>
              <p:nvSpPr>
                <p:cNvPr id="34167" name="Rectangle 37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68" name="Rectangle 37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69" name="组合 34168"/>
              <p:cNvGrpSpPr/>
              <p:nvPr/>
            </p:nvGrpSpPr>
            <p:grpSpPr>
              <a:xfrm>
                <a:off x="997" y="3738"/>
                <a:ext cx="247" cy="384"/>
                <a:chOff x="0" y="0"/>
                <a:chExt cx="247" cy="384"/>
              </a:xfrm>
            </p:grpSpPr>
            <p:sp>
              <p:nvSpPr>
                <p:cNvPr id="34170" name="Rectangle 37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71" name="Rectangle 37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72" name="组合 34171"/>
              <p:cNvGrpSpPr/>
              <p:nvPr/>
            </p:nvGrpSpPr>
            <p:grpSpPr>
              <a:xfrm>
                <a:off x="1244" y="3738"/>
                <a:ext cx="247" cy="384"/>
                <a:chOff x="0" y="0"/>
                <a:chExt cx="247" cy="384"/>
              </a:xfrm>
            </p:grpSpPr>
            <p:sp>
              <p:nvSpPr>
                <p:cNvPr id="34173" name="Rectangle 38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74" name="Rectangle 38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75" name="组合 34174"/>
              <p:cNvGrpSpPr/>
              <p:nvPr/>
            </p:nvGrpSpPr>
            <p:grpSpPr>
              <a:xfrm>
                <a:off x="1491" y="3738"/>
                <a:ext cx="247" cy="384"/>
                <a:chOff x="0" y="0"/>
                <a:chExt cx="247" cy="384"/>
              </a:xfrm>
            </p:grpSpPr>
            <p:sp>
              <p:nvSpPr>
                <p:cNvPr id="34176" name="Rectangle 38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77" name="Rectangle 38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78" name="组合 34177"/>
              <p:cNvGrpSpPr/>
              <p:nvPr/>
            </p:nvGrpSpPr>
            <p:grpSpPr>
              <a:xfrm>
                <a:off x="1738" y="3738"/>
                <a:ext cx="247" cy="384"/>
                <a:chOff x="0" y="0"/>
                <a:chExt cx="247" cy="384"/>
              </a:xfrm>
            </p:grpSpPr>
            <p:sp>
              <p:nvSpPr>
                <p:cNvPr id="34179" name="Rectangle 38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80" name="Rectangle 38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81" name="组合 34180"/>
              <p:cNvGrpSpPr/>
              <p:nvPr/>
            </p:nvGrpSpPr>
            <p:grpSpPr>
              <a:xfrm>
                <a:off x="1985" y="3738"/>
                <a:ext cx="247" cy="384"/>
                <a:chOff x="0" y="0"/>
                <a:chExt cx="247" cy="384"/>
              </a:xfrm>
            </p:grpSpPr>
            <p:sp>
              <p:nvSpPr>
                <p:cNvPr id="34182" name="Rectangle 39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83" name="Rectangle 39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84" name="组合 34183"/>
              <p:cNvGrpSpPr/>
              <p:nvPr/>
            </p:nvGrpSpPr>
            <p:grpSpPr>
              <a:xfrm>
                <a:off x="2232" y="3738"/>
                <a:ext cx="247" cy="384"/>
                <a:chOff x="0" y="0"/>
                <a:chExt cx="247" cy="384"/>
              </a:xfrm>
            </p:grpSpPr>
            <p:sp>
              <p:nvSpPr>
                <p:cNvPr id="34185" name="Rectangle 39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86" name="Rectangle 39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87" name="组合 34186"/>
              <p:cNvGrpSpPr/>
              <p:nvPr/>
            </p:nvGrpSpPr>
            <p:grpSpPr>
              <a:xfrm>
                <a:off x="2479" y="3738"/>
                <a:ext cx="247" cy="384"/>
                <a:chOff x="0" y="0"/>
                <a:chExt cx="247" cy="384"/>
              </a:xfrm>
            </p:grpSpPr>
            <p:sp>
              <p:nvSpPr>
                <p:cNvPr id="34188" name="Rectangle 39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89" name="Rectangle 39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90" name="组合 34189"/>
              <p:cNvGrpSpPr/>
              <p:nvPr/>
            </p:nvGrpSpPr>
            <p:grpSpPr>
              <a:xfrm>
                <a:off x="2726" y="3738"/>
                <a:ext cx="242" cy="384"/>
                <a:chOff x="0" y="0"/>
                <a:chExt cx="242" cy="384"/>
              </a:xfrm>
            </p:grpSpPr>
            <p:sp>
              <p:nvSpPr>
                <p:cNvPr id="34191" name="Rectangle 399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92" name="Rectangle 400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93" name="组合 34192"/>
              <p:cNvGrpSpPr/>
              <p:nvPr/>
            </p:nvGrpSpPr>
            <p:grpSpPr>
              <a:xfrm>
                <a:off x="2968" y="3738"/>
                <a:ext cx="242" cy="384"/>
                <a:chOff x="0" y="0"/>
                <a:chExt cx="242" cy="384"/>
              </a:xfrm>
            </p:grpSpPr>
            <p:sp>
              <p:nvSpPr>
                <p:cNvPr id="34194" name="Rectangle 402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95" name="Rectangle 403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96" name="组合 34195"/>
              <p:cNvGrpSpPr/>
              <p:nvPr/>
            </p:nvGrpSpPr>
            <p:grpSpPr>
              <a:xfrm>
                <a:off x="3210" y="3738"/>
                <a:ext cx="242" cy="384"/>
                <a:chOff x="0" y="0"/>
                <a:chExt cx="242" cy="384"/>
              </a:xfrm>
            </p:grpSpPr>
            <p:sp>
              <p:nvSpPr>
                <p:cNvPr id="34197" name="Rectangle 405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198" name="Rectangle 406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199" name="组合 34198"/>
              <p:cNvGrpSpPr/>
              <p:nvPr/>
            </p:nvGrpSpPr>
            <p:grpSpPr>
              <a:xfrm>
                <a:off x="3452" y="3738"/>
                <a:ext cx="362" cy="384"/>
                <a:chOff x="0" y="0"/>
                <a:chExt cx="362" cy="384"/>
              </a:xfrm>
            </p:grpSpPr>
            <p:sp>
              <p:nvSpPr>
                <p:cNvPr id="34200" name="Rectangle 408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01" name="Rectangle 409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02" name="组合 34201"/>
              <p:cNvGrpSpPr/>
              <p:nvPr/>
            </p:nvGrpSpPr>
            <p:grpSpPr>
              <a:xfrm>
                <a:off x="3814" y="3738"/>
                <a:ext cx="522" cy="384"/>
                <a:chOff x="0" y="0"/>
                <a:chExt cx="522" cy="384"/>
              </a:xfrm>
            </p:grpSpPr>
            <p:sp>
              <p:nvSpPr>
                <p:cNvPr id="34203" name="Rectangle 411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04" name="Rectangle 412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05" name="组合 34204"/>
              <p:cNvGrpSpPr/>
              <p:nvPr/>
            </p:nvGrpSpPr>
            <p:grpSpPr>
              <a:xfrm>
                <a:off x="148" y="4122"/>
                <a:ext cx="602" cy="384"/>
                <a:chOff x="0" y="0"/>
                <a:chExt cx="602" cy="384"/>
              </a:xfrm>
            </p:grpSpPr>
            <p:sp>
              <p:nvSpPr>
                <p:cNvPr id="34206" name="Rectangle 414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07" name="Rectangle 415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08" name="组合 34207"/>
              <p:cNvGrpSpPr/>
              <p:nvPr/>
            </p:nvGrpSpPr>
            <p:grpSpPr>
              <a:xfrm>
                <a:off x="750" y="4122"/>
                <a:ext cx="247" cy="384"/>
                <a:chOff x="0" y="0"/>
                <a:chExt cx="247" cy="384"/>
              </a:xfrm>
            </p:grpSpPr>
            <p:sp>
              <p:nvSpPr>
                <p:cNvPr id="34209" name="Rectangle 41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10" name="Rectangle 41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11" name="组合 34210"/>
              <p:cNvGrpSpPr/>
              <p:nvPr/>
            </p:nvGrpSpPr>
            <p:grpSpPr>
              <a:xfrm>
                <a:off x="997" y="4122"/>
                <a:ext cx="247" cy="384"/>
                <a:chOff x="0" y="0"/>
                <a:chExt cx="247" cy="384"/>
              </a:xfrm>
            </p:grpSpPr>
            <p:sp>
              <p:nvSpPr>
                <p:cNvPr id="34212" name="Rectangle 42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13" name="Rectangle 42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14" name="组合 34213"/>
              <p:cNvGrpSpPr/>
              <p:nvPr/>
            </p:nvGrpSpPr>
            <p:grpSpPr>
              <a:xfrm>
                <a:off x="1244" y="4122"/>
                <a:ext cx="247" cy="384"/>
                <a:chOff x="0" y="0"/>
                <a:chExt cx="247" cy="384"/>
              </a:xfrm>
            </p:grpSpPr>
            <p:sp>
              <p:nvSpPr>
                <p:cNvPr id="34215" name="Rectangle 423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16" name="Rectangle 424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17" name="组合 34216"/>
              <p:cNvGrpSpPr/>
              <p:nvPr/>
            </p:nvGrpSpPr>
            <p:grpSpPr>
              <a:xfrm>
                <a:off x="1491" y="4122"/>
                <a:ext cx="247" cy="384"/>
                <a:chOff x="0" y="0"/>
                <a:chExt cx="247" cy="384"/>
              </a:xfrm>
            </p:grpSpPr>
            <p:sp>
              <p:nvSpPr>
                <p:cNvPr id="34218" name="Rectangle 426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19" name="Rectangle 427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20" name="组合 34219"/>
              <p:cNvGrpSpPr/>
              <p:nvPr/>
            </p:nvGrpSpPr>
            <p:grpSpPr>
              <a:xfrm>
                <a:off x="1738" y="4122"/>
                <a:ext cx="247" cy="384"/>
                <a:chOff x="0" y="0"/>
                <a:chExt cx="247" cy="384"/>
              </a:xfrm>
            </p:grpSpPr>
            <p:sp>
              <p:nvSpPr>
                <p:cNvPr id="34221" name="Rectangle 42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22" name="Rectangle 43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23" name="组合 34222"/>
              <p:cNvGrpSpPr/>
              <p:nvPr/>
            </p:nvGrpSpPr>
            <p:grpSpPr>
              <a:xfrm>
                <a:off x="1985" y="4122"/>
                <a:ext cx="247" cy="384"/>
                <a:chOff x="0" y="0"/>
                <a:chExt cx="247" cy="384"/>
              </a:xfrm>
            </p:grpSpPr>
            <p:sp>
              <p:nvSpPr>
                <p:cNvPr id="34224" name="Rectangle 43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25" name="Rectangle 43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26" name="组合 34225"/>
              <p:cNvGrpSpPr/>
              <p:nvPr/>
            </p:nvGrpSpPr>
            <p:grpSpPr>
              <a:xfrm>
                <a:off x="2232" y="4122"/>
                <a:ext cx="247" cy="384"/>
                <a:chOff x="0" y="0"/>
                <a:chExt cx="247" cy="384"/>
              </a:xfrm>
            </p:grpSpPr>
            <p:sp>
              <p:nvSpPr>
                <p:cNvPr id="34227" name="Rectangle 43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28" name="Rectangle 43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29" name="组合 34228"/>
              <p:cNvGrpSpPr/>
              <p:nvPr/>
            </p:nvGrpSpPr>
            <p:grpSpPr>
              <a:xfrm>
                <a:off x="2479" y="4122"/>
                <a:ext cx="247" cy="384"/>
                <a:chOff x="0" y="0"/>
                <a:chExt cx="247" cy="384"/>
              </a:xfrm>
            </p:grpSpPr>
            <p:sp>
              <p:nvSpPr>
                <p:cNvPr id="34230" name="Rectangle 43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×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31" name="Rectangle 43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32" name="组合 34231"/>
              <p:cNvGrpSpPr/>
              <p:nvPr/>
            </p:nvGrpSpPr>
            <p:grpSpPr>
              <a:xfrm>
                <a:off x="2726" y="4122"/>
                <a:ext cx="242" cy="384"/>
                <a:chOff x="0" y="0"/>
                <a:chExt cx="242" cy="384"/>
              </a:xfrm>
            </p:grpSpPr>
            <p:sp>
              <p:nvSpPr>
                <p:cNvPr id="34233" name="Rectangle 441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34" name="Rectangle 442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35" name="组合 34234"/>
              <p:cNvGrpSpPr/>
              <p:nvPr/>
            </p:nvGrpSpPr>
            <p:grpSpPr>
              <a:xfrm>
                <a:off x="2968" y="4122"/>
                <a:ext cx="242" cy="384"/>
                <a:chOff x="0" y="0"/>
                <a:chExt cx="242" cy="384"/>
              </a:xfrm>
            </p:grpSpPr>
            <p:sp>
              <p:nvSpPr>
                <p:cNvPr id="34236" name="Rectangle 444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37" name="Rectangle 445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38" name="组合 34237"/>
              <p:cNvGrpSpPr/>
              <p:nvPr/>
            </p:nvGrpSpPr>
            <p:grpSpPr>
              <a:xfrm>
                <a:off x="3210" y="4122"/>
                <a:ext cx="242" cy="384"/>
                <a:chOff x="0" y="0"/>
                <a:chExt cx="242" cy="384"/>
              </a:xfrm>
            </p:grpSpPr>
            <p:sp>
              <p:nvSpPr>
                <p:cNvPr id="34239" name="Rectangle 447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40" name="Rectangle 448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41" name="组合 34240"/>
              <p:cNvGrpSpPr/>
              <p:nvPr/>
            </p:nvGrpSpPr>
            <p:grpSpPr>
              <a:xfrm>
                <a:off x="3452" y="4122"/>
                <a:ext cx="362" cy="384"/>
                <a:chOff x="0" y="0"/>
                <a:chExt cx="362" cy="384"/>
              </a:xfrm>
            </p:grpSpPr>
            <p:sp>
              <p:nvSpPr>
                <p:cNvPr id="34242" name="Rectangle 450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43" name="Rectangle 451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44" name="组合 34243"/>
              <p:cNvGrpSpPr/>
              <p:nvPr/>
            </p:nvGrpSpPr>
            <p:grpSpPr>
              <a:xfrm>
                <a:off x="3814" y="4122"/>
                <a:ext cx="522" cy="384"/>
                <a:chOff x="0" y="0"/>
                <a:chExt cx="522" cy="384"/>
              </a:xfrm>
            </p:grpSpPr>
            <p:sp>
              <p:nvSpPr>
                <p:cNvPr id="34245" name="Rectangle 453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46" name="Rectangle 454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47" name="组合 34246"/>
              <p:cNvGrpSpPr/>
              <p:nvPr/>
            </p:nvGrpSpPr>
            <p:grpSpPr>
              <a:xfrm>
                <a:off x="148" y="4506"/>
                <a:ext cx="602" cy="384"/>
                <a:chOff x="0" y="0"/>
                <a:chExt cx="602" cy="384"/>
              </a:xfrm>
            </p:grpSpPr>
            <p:sp>
              <p:nvSpPr>
                <p:cNvPr id="34248" name="Rectangle 456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49" name="Rectangle 457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50" name="组合 34249"/>
              <p:cNvGrpSpPr/>
              <p:nvPr/>
            </p:nvGrpSpPr>
            <p:grpSpPr>
              <a:xfrm>
                <a:off x="750" y="4506"/>
                <a:ext cx="247" cy="384"/>
                <a:chOff x="0" y="0"/>
                <a:chExt cx="247" cy="384"/>
              </a:xfrm>
            </p:grpSpPr>
            <p:sp>
              <p:nvSpPr>
                <p:cNvPr id="34251" name="Rectangle 459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52" name="Rectangle 460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53" name="组合 34252"/>
              <p:cNvGrpSpPr/>
              <p:nvPr/>
            </p:nvGrpSpPr>
            <p:grpSpPr>
              <a:xfrm>
                <a:off x="997" y="4506"/>
                <a:ext cx="247" cy="384"/>
                <a:chOff x="0" y="0"/>
                <a:chExt cx="247" cy="384"/>
              </a:xfrm>
            </p:grpSpPr>
            <p:sp>
              <p:nvSpPr>
                <p:cNvPr id="34254" name="Rectangle 462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55" name="Rectangle 463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56" name="组合 34255"/>
              <p:cNvGrpSpPr/>
              <p:nvPr/>
            </p:nvGrpSpPr>
            <p:grpSpPr>
              <a:xfrm>
                <a:off x="1244" y="4506"/>
                <a:ext cx="247" cy="384"/>
                <a:chOff x="0" y="0"/>
                <a:chExt cx="247" cy="384"/>
              </a:xfrm>
            </p:grpSpPr>
            <p:sp>
              <p:nvSpPr>
                <p:cNvPr id="34257" name="Rectangle 465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58" name="Rectangle 466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59" name="组合 34258"/>
              <p:cNvGrpSpPr/>
              <p:nvPr/>
            </p:nvGrpSpPr>
            <p:grpSpPr>
              <a:xfrm>
                <a:off x="1491" y="4506"/>
                <a:ext cx="247" cy="384"/>
                <a:chOff x="0" y="0"/>
                <a:chExt cx="247" cy="384"/>
              </a:xfrm>
            </p:grpSpPr>
            <p:sp>
              <p:nvSpPr>
                <p:cNvPr id="34260" name="Rectangle 468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61" name="Rectangle 469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62" name="组合 34261"/>
              <p:cNvGrpSpPr/>
              <p:nvPr/>
            </p:nvGrpSpPr>
            <p:grpSpPr>
              <a:xfrm>
                <a:off x="1738" y="4506"/>
                <a:ext cx="247" cy="384"/>
                <a:chOff x="0" y="0"/>
                <a:chExt cx="247" cy="384"/>
              </a:xfrm>
            </p:grpSpPr>
            <p:sp>
              <p:nvSpPr>
                <p:cNvPr id="34263" name="Rectangle 471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64" name="Rectangle 472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65" name="组合 34264"/>
              <p:cNvGrpSpPr/>
              <p:nvPr/>
            </p:nvGrpSpPr>
            <p:grpSpPr>
              <a:xfrm>
                <a:off x="1985" y="4506"/>
                <a:ext cx="247" cy="384"/>
                <a:chOff x="0" y="0"/>
                <a:chExt cx="247" cy="384"/>
              </a:xfrm>
            </p:grpSpPr>
            <p:sp>
              <p:nvSpPr>
                <p:cNvPr id="34266" name="Rectangle 474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67" name="Rectangle 475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68" name="组合 34267"/>
              <p:cNvGrpSpPr/>
              <p:nvPr/>
            </p:nvGrpSpPr>
            <p:grpSpPr>
              <a:xfrm>
                <a:off x="2232" y="4506"/>
                <a:ext cx="247" cy="384"/>
                <a:chOff x="0" y="0"/>
                <a:chExt cx="247" cy="384"/>
              </a:xfrm>
            </p:grpSpPr>
            <p:sp>
              <p:nvSpPr>
                <p:cNvPr id="34269" name="Rectangle 477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70" name="Rectangle 478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71" name="组合 34270"/>
              <p:cNvGrpSpPr/>
              <p:nvPr/>
            </p:nvGrpSpPr>
            <p:grpSpPr>
              <a:xfrm>
                <a:off x="2479" y="4506"/>
                <a:ext cx="247" cy="384"/>
                <a:chOff x="0" y="0"/>
                <a:chExt cx="247" cy="384"/>
              </a:xfrm>
            </p:grpSpPr>
            <p:sp>
              <p:nvSpPr>
                <p:cNvPr id="34272" name="Rectangle 480"/>
                <p:cNvSpPr/>
                <p:nvPr/>
              </p:nvSpPr>
              <p:spPr>
                <a:xfrm>
                  <a:off x="43" y="0"/>
                  <a:ext cx="16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73" name="Rectangle 481"/>
                <p:cNvSpPr/>
                <p:nvPr/>
              </p:nvSpPr>
              <p:spPr>
                <a:xfrm>
                  <a:off x="0" y="0"/>
                  <a:ext cx="24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74" name="组合 34273"/>
              <p:cNvGrpSpPr/>
              <p:nvPr/>
            </p:nvGrpSpPr>
            <p:grpSpPr>
              <a:xfrm>
                <a:off x="2726" y="4506"/>
                <a:ext cx="242" cy="384"/>
                <a:chOff x="0" y="0"/>
                <a:chExt cx="242" cy="384"/>
              </a:xfrm>
            </p:grpSpPr>
            <p:sp>
              <p:nvSpPr>
                <p:cNvPr id="34275" name="Rectangle 483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76" name="Rectangle 484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77" name="组合 34276"/>
              <p:cNvGrpSpPr/>
              <p:nvPr/>
            </p:nvGrpSpPr>
            <p:grpSpPr>
              <a:xfrm>
                <a:off x="2968" y="4506"/>
                <a:ext cx="242" cy="384"/>
                <a:chOff x="0" y="0"/>
                <a:chExt cx="242" cy="384"/>
              </a:xfrm>
            </p:grpSpPr>
            <p:sp>
              <p:nvSpPr>
                <p:cNvPr id="34278" name="Rectangle 486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79" name="Rectangle 487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80" name="组合 34279"/>
              <p:cNvGrpSpPr/>
              <p:nvPr/>
            </p:nvGrpSpPr>
            <p:grpSpPr>
              <a:xfrm>
                <a:off x="3210" y="4506"/>
                <a:ext cx="242" cy="384"/>
                <a:chOff x="0" y="0"/>
                <a:chExt cx="242" cy="384"/>
              </a:xfrm>
            </p:grpSpPr>
            <p:sp>
              <p:nvSpPr>
                <p:cNvPr id="34281" name="Rectangle 489"/>
                <p:cNvSpPr/>
                <p:nvPr/>
              </p:nvSpPr>
              <p:spPr>
                <a:xfrm>
                  <a:off x="43" y="0"/>
                  <a:ext cx="15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82" name="Rectangle 490"/>
                <p:cNvSpPr/>
                <p:nvPr/>
              </p:nvSpPr>
              <p:spPr>
                <a:xfrm>
                  <a:off x="0" y="0"/>
                  <a:ext cx="24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83" name="组合 34282"/>
              <p:cNvGrpSpPr/>
              <p:nvPr/>
            </p:nvGrpSpPr>
            <p:grpSpPr>
              <a:xfrm>
                <a:off x="3452" y="4506"/>
                <a:ext cx="362" cy="384"/>
                <a:chOff x="0" y="0"/>
                <a:chExt cx="362" cy="384"/>
              </a:xfrm>
            </p:grpSpPr>
            <p:sp>
              <p:nvSpPr>
                <p:cNvPr id="34284" name="Rectangle 492"/>
                <p:cNvSpPr/>
                <p:nvPr/>
              </p:nvSpPr>
              <p:spPr>
                <a:xfrm>
                  <a:off x="43" y="0"/>
                  <a:ext cx="2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0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85" name="Rectangle 493"/>
                <p:cNvSpPr/>
                <p:nvPr/>
              </p:nvSpPr>
              <p:spPr>
                <a:xfrm>
                  <a:off x="0" y="0"/>
                  <a:ext cx="3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  <p:grpSp>
            <p:nvGrpSpPr>
              <p:cNvPr id="34286" name="组合 34285"/>
              <p:cNvGrpSpPr/>
              <p:nvPr/>
            </p:nvGrpSpPr>
            <p:grpSpPr>
              <a:xfrm>
                <a:off x="3814" y="4506"/>
                <a:ext cx="522" cy="384"/>
                <a:chOff x="0" y="0"/>
                <a:chExt cx="522" cy="384"/>
              </a:xfrm>
            </p:grpSpPr>
            <p:sp>
              <p:nvSpPr>
                <p:cNvPr id="34287" name="Rectangle 495"/>
                <p:cNvSpPr/>
                <p:nvPr/>
              </p:nvSpPr>
              <p:spPr>
                <a:xfrm>
                  <a:off x="43" y="0"/>
                  <a:ext cx="43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/>
                  <a:r>
                    <a:rPr lang="en-US" altLang="zh-CN" sz="2400" dirty="0">
                      <a:latin typeface="Calibri" panose="020F0502020204030204" pitchFamily="2" charset="0"/>
                      <a:cs typeface="Times New Roman" panose="02020603050405020304" pitchFamily="2" charset="0"/>
                    </a:rPr>
                    <a:t>1</a:t>
                  </a:r>
                  <a:endParaRPr lang="en-US" altLang="zh-CN" sz="2400" dirty="0">
                    <a:latin typeface="Calibri" panose="020F0502020204030204" pitchFamily="2" charset="0"/>
                    <a:cs typeface="Times New Roman" panose="02020603050405020304" pitchFamily="2" charset="0"/>
                  </a:endParaRPr>
                </a:p>
                <a:p>
                  <a:pPr algn="ctr" eaLnBrk="0" hangingPunct="0"/>
                  <a:endParaRPr lang="en-US" altLang="zh-CN" sz="2400" dirty="0"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34288" name="Rectangle 496"/>
                <p:cNvSpPr/>
                <p:nvPr/>
              </p:nvSpPr>
              <p:spPr>
                <a:xfrm>
                  <a:off x="0" y="0"/>
                  <a:ext cx="52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p>
                  <a:endParaRPr lang="zh-CN" altLang="en-US" sz="2400" dirty="0">
                    <a:latin typeface="Calibri" panose="020F0502020204030204" pitchFamily="2" charset="0"/>
                  </a:endParaRPr>
                </a:p>
              </p:txBody>
            </p:sp>
          </p:grpSp>
        </p:grpSp>
        <p:sp>
          <p:nvSpPr>
            <p:cNvPr id="34289" name="Rectangle 497"/>
            <p:cNvSpPr/>
            <p:nvPr/>
          </p:nvSpPr>
          <p:spPr>
            <a:xfrm>
              <a:off x="145" y="663"/>
              <a:ext cx="4194" cy="4230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sz="2400" dirty="0">
                <a:latin typeface="Calibri" panose="020F0502020204030204" pitchFamily="2" charset="0"/>
              </a:endParaRPr>
            </a:p>
          </p:txBody>
        </p:sp>
      </p:grpSp>
      <p:sp>
        <p:nvSpPr>
          <p:cNvPr id="34290" name="Rectangle 498"/>
          <p:cNvSpPr/>
          <p:nvPr/>
        </p:nvSpPr>
        <p:spPr>
          <a:xfrm>
            <a:off x="2417763" y="428625"/>
            <a:ext cx="3797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Verdana" panose="020B0604030504040204" pitchFamily="2" charset="0"/>
              </a:rPr>
              <a:t>74LS148  </a:t>
            </a:r>
            <a:r>
              <a:rPr lang="zh-CN" altLang="en-US" sz="2400" dirty="0">
                <a:latin typeface="Verdana" panose="020B0604030504040204" pitchFamily="2" charset="0"/>
              </a:rPr>
              <a:t>功  能  表</a:t>
            </a:r>
            <a:endParaRPr lang="zh-CN" altLang="en-US" sz="2400" dirty="0">
              <a:latin typeface="Verdana" panose="020B0604030504040204" pitchFamily="2" charset="0"/>
            </a:endParaRPr>
          </a:p>
        </p:txBody>
      </p:sp>
      <p:graphicFrame>
        <p:nvGraphicFramePr>
          <p:cNvPr id="34291" name="内容占位符 34290"/>
          <p:cNvGraphicFramePr>
            <a:graphicFrameLocks noChangeAspect="1"/>
          </p:cNvGraphicFramePr>
          <p:nvPr>
            <p:ph idx="1"/>
          </p:nvPr>
        </p:nvGraphicFramePr>
        <p:xfrm>
          <a:off x="8143875" y="1428750"/>
          <a:ext cx="1587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7" imgW="177800" imgH="241300" progId="Equation.3">
                  <p:embed/>
                </p:oleObj>
              </mc:Choice>
              <mc:Fallback>
                <p:oleObj name="" r:id="rId27" imgW="177800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143875" y="1428750"/>
                        <a:ext cx="158750" cy="214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990600" y="620713"/>
            <a:ext cx="7716838" cy="2308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三、优先编码器：是指当多个输入同时有信号时，电路只对其中优先级别最高的信号进行编码。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例 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电话室有三种电话， 按由高到低优先级排序依次是火警电话，急救电话，工作电话，要求电话编码依次为</a:t>
            </a:r>
            <a:r>
              <a:rPr lang="en-US" altLang="zh-CN" sz="2400" dirty="0">
                <a:latin typeface="宋体" panose="02010600030101010101" pitchFamily="2" charset="-122"/>
              </a:rPr>
              <a:t>00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01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</a:rPr>
              <a:t>。试设计电话编码控制电路。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4819" name="Rectangle 3"/>
          <p:cNvSpPr/>
          <p:nvPr/>
        </p:nvSpPr>
        <p:spPr>
          <a:xfrm>
            <a:off x="854075" y="2784475"/>
            <a:ext cx="1268413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解：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1060450" y="3789363"/>
            <a:ext cx="7675563" cy="19383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（１）根据题意知，同一时间电话室只能处理一部电话，假如用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</a:rPr>
              <a:t>分别代表火警、 急救、工作三种电话，设电话铃响用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表示，铃没响用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表示。当优先级别高的信号有效时，低级别的则不起作用，这时用</a:t>
            </a:r>
            <a:r>
              <a:rPr lang="en-US" altLang="zh-CN" sz="2400" dirty="0">
                <a:latin typeface="宋体" panose="02010600030101010101" pitchFamily="2" charset="-122"/>
              </a:rPr>
              <a:t>×</a:t>
            </a:r>
            <a:r>
              <a:rPr lang="zh-CN" altLang="en-US" sz="2400" dirty="0">
                <a:latin typeface="宋体" panose="02010600030101010101" pitchFamily="2" charset="-122"/>
              </a:rPr>
              <a:t>表示；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, Y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表示输出编码。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1619250" y="1052513"/>
            <a:ext cx="60642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（２） 列真值表</a:t>
            </a:r>
            <a:r>
              <a:rPr lang="en-US" altLang="zh-CN" sz="2400" dirty="0">
                <a:latin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</a:rPr>
              <a:t>真值表如表３所示。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2051050" y="1773238"/>
            <a:ext cx="4751388" cy="8302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真值表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35844" name="表格 35843"/>
          <p:cNvGraphicFramePr/>
          <p:nvPr/>
        </p:nvGraphicFramePr>
        <p:xfrm>
          <a:off x="1908175" y="2636838"/>
          <a:ext cx="5232400" cy="2144712"/>
        </p:xfrm>
        <a:graphic>
          <a:graphicData uri="http://schemas.openxmlformats.org/drawingml/2006/table">
            <a:tbl>
              <a:tblPr/>
              <a:tblGrid>
                <a:gridCol w="2365375"/>
                <a:gridCol w="2867025"/>
              </a:tblGrid>
              <a:tr h="4762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输        入</a:t>
                      </a:r>
                      <a:endParaRPr lang="zh-CN" altLang="en-US" dirty="0"/>
                    </a:p>
                  </a:txBody>
                  <a:tcPr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输        出</a:t>
                      </a:r>
                      <a:endParaRPr lang="zh-CN" altLang="en-US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A    B    C</a:t>
                      </a:r>
                      <a:endParaRPr lang="en-US" altLang="zh-CN" dirty="0"/>
                    </a:p>
                  </a:txBody>
                  <a:tcPr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Y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1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          Y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2</a:t>
                      </a:r>
                      <a:endParaRPr lang="en-US" altLang="zh-CN" dirty="0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       1    ×   ×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       0     1    ×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        0     0     1</a:t>
                      </a:r>
                      <a:endParaRPr lang="en-US" altLang="zh-CN" dirty="0"/>
                    </a:p>
                  </a:txBody>
                  <a:tcPr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0            0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0            1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</a:rPr>
                        <a:t>1            0</a:t>
                      </a:r>
                      <a:endParaRPr lang="en-US" altLang="zh-CN" dirty="0"/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6" name="组合 36865"/>
          <p:cNvGrpSpPr>
            <a:grpSpLocks noChangeAspect="1"/>
          </p:cNvGrpSpPr>
          <p:nvPr/>
        </p:nvGrpSpPr>
        <p:grpSpPr>
          <a:xfrm>
            <a:off x="4356100" y="836613"/>
            <a:ext cx="2232025" cy="787400"/>
            <a:chOff x="0" y="0"/>
            <a:chExt cx="1152" cy="914"/>
          </a:xfrm>
        </p:grpSpPr>
        <p:graphicFrame>
          <p:nvGraphicFramePr>
            <p:cNvPr id="36867" name="对象 36866"/>
            <p:cNvGraphicFramePr>
              <a:graphicFrameLocks noChangeAspect="1"/>
            </p:cNvGraphicFramePr>
            <p:nvPr/>
          </p:nvGraphicFramePr>
          <p:xfrm>
            <a:off x="0" y="0"/>
            <a:ext cx="115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622300" imgH="241300" progId="Equation.3">
                    <p:embed/>
                  </p:oleObj>
                </mc:Choice>
                <mc:Fallback>
                  <p:oleObj name="" r:id="rId1" imgW="622300" imgH="241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52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对象 36867"/>
            <p:cNvGraphicFramePr>
              <a:graphicFrameLocks noChangeAspect="1"/>
            </p:cNvGraphicFramePr>
            <p:nvPr/>
          </p:nvGraphicFramePr>
          <p:xfrm>
            <a:off x="0" y="480"/>
            <a:ext cx="96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533400" imgH="241300" progId="Equation.3">
                    <p:embed/>
                  </p:oleObj>
                </mc:Choice>
                <mc:Fallback>
                  <p:oleObj name="" r:id="rId3" imgW="533400" imgH="2413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480"/>
                          <a:ext cx="960" cy="4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9" name="Rectangle 5"/>
          <p:cNvSpPr/>
          <p:nvPr/>
        </p:nvSpPr>
        <p:spPr>
          <a:xfrm>
            <a:off x="1042988" y="836613"/>
            <a:ext cx="3054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Calibri" panose="020F0502020204030204" pitchFamily="2" charset="0"/>
              </a:rPr>
              <a:t> </a:t>
            </a:r>
            <a:r>
              <a:rPr lang="zh-CN" altLang="en-US" dirty="0">
                <a:latin typeface="Calibri" panose="020F0502020204030204" pitchFamily="2" charset="0"/>
              </a:rPr>
              <a:t>（</a:t>
            </a:r>
            <a:r>
              <a:rPr lang="zh-CN" altLang="en-US" b="1" dirty="0">
                <a:latin typeface="Calibri" panose="020F0502020204030204" pitchFamily="2" charset="0"/>
              </a:rPr>
              <a:t>３） 写逻辑表达式</a:t>
            </a:r>
            <a:endParaRPr lang="zh-CN" altLang="en-US" dirty="0">
              <a:latin typeface="Calibri" panose="020F0502020204030204" pitchFamily="2" charset="0"/>
            </a:endParaRPr>
          </a:p>
          <a:p>
            <a:pPr eaLnBrk="0" hangingPunct="0"/>
            <a:endParaRPr lang="en-US" altLang="zh-CN" dirty="0">
              <a:latin typeface="Calibri" panose="020F0502020204030204" pitchFamily="2" charset="0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1258888" y="1773238"/>
            <a:ext cx="62118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b="1" dirty="0">
                <a:latin typeface="Verdana" panose="020B0604030504040204" pitchFamily="2" charset="0"/>
              </a:rPr>
              <a:t>（４） 画优先编码器逻辑图如图</a:t>
            </a:r>
            <a:r>
              <a:rPr lang="en-US" altLang="zh-CN" b="1" dirty="0">
                <a:latin typeface="Verdana" panose="020B0604030504040204" pitchFamily="2" charset="0"/>
              </a:rPr>
              <a:t>3</a:t>
            </a:r>
            <a:r>
              <a:rPr lang="zh-CN" altLang="en-US" b="1" dirty="0">
                <a:latin typeface="Verdana" panose="020B0604030504040204" pitchFamily="2" charset="0"/>
              </a:rPr>
              <a:t>所示。</a:t>
            </a:r>
            <a:endParaRPr lang="zh-CN" altLang="en-US" b="1" dirty="0">
              <a:latin typeface="Verdana" panose="020B0604030504040204" pitchFamily="2" charset="0"/>
            </a:endParaRPr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2411413" y="2708275"/>
          <a:ext cx="4176712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645920" imgH="1181100" progId="Visio.Drawing.11">
                  <p:embed/>
                </p:oleObj>
              </mc:Choice>
              <mc:Fallback>
                <p:oleObj name="" r:id="rId5" imgW="1645920" imgH="1181100" progId="Visio.Drawing.11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2708275"/>
                        <a:ext cx="4176712" cy="2462213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/>
          <p:cNvSpPr/>
          <p:nvPr/>
        </p:nvSpPr>
        <p:spPr>
          <a:xfrm>
            <a:off x="2987675" y="5607050"/>
            <a:ext cx="3455988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000" dirty="0">
                <a:latin typeface="Verdana" panose="020B0604030504040204" pitchFamily="2" charset="0"/>
              </a:rPr>
              <a:t>图</a:t>
            </a:r>
            <a:r>
              <a:rPr lang="en-US" altLang="zh-CN" sz="2000" dirty="0">
                <a:latin typeface="Verdana" panose="020B0604030504040204" pitchFamily="2" charset="0"/>
              </a:rPr>
              <a:t>3   </a:t>
            </a:r>
            <a:r>
              <a:rPr lang="zh-CN" altLang="en-US" sz="2000" dirty="0">
                <a:latin typeface="Verdana" panose="020B0604030504040204" pitchFamily="2" charset="0"/>
              </a:rPr>
              <a:t>例</a:t>
            </a:r>
            <a:r>
              <a:rPr lang="en-US" altLang="zh-CN" sz="2000" dirty="0">
                <a:latin typeface="Verdana" panose="020B0604030504040204" pitchFamily="2" charset="0"/>
              </a:rPr>
              <a:t>3</a:t>
            </a:r>
            <a:r>
              <a:rPr lang="zh-CN" altLang="en-US" sz="2000" dirty="0">
                <a:latin typeface="Verdana" panose="020B0604030504040204" pitchFamily="2" charset="0"/>
              </a:rPr>
              <a:t>的优先编码逻辑图</a:t>
            </a:r>
            <a:endParaRPr lang="zh-CN" altLang="en-US" sz="2000" dirty="0">
              <a:latin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  <a:ln/>
        </p:spPr>
        <p:txBody>
          <a:bodyPr vert="horz" wrap="square" anchor="t"/>
          <a:p>
            <a:pPr eaLnBrk="1" hangingPunct="1"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画出卡诺图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endParaRPr lang="zh-CN" altLang="en-US" sz="2400" dirty="0"/>
          </a:p>
        </p:txBody>
      </p:sp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714375" y="3571875"/>
          <a:ext cx="46847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61795" imgH="215900" progId="Equation.DSMT4">
                  <p:embed/>
                </p:oleObj>
              </mc:Choice>
              <mc:Fallback>
                <p:oleObj name="" r:id="rId1" imgW="166179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75" y="3571875"/>
                        <a:ext cx="4684713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" name="组合 6147"/>
          <p:cNvGrpSpPr/>
          <p:nvPr/>
        </p:nvGrpSpPr>
        <p:grpSpPr>
          <a:xfrm>
            <a:off x="2214563" y="1071563"/>
            <a:ext cx="3836987" cy="2247900"/>
            <a:chOff x="0" y="0"/>
            <a:chExt cx="4380" cy="2640"/>
          </a:xfrm>
        </p:grpSpPr>
        <p:grpSp>
          <p:nvGrpSpPr>
            <p:cNvPr id="6149" name="组合 6148"/>
            <p:cNvGrpSpPr/>
            <p:nvPr/>
          </p:nvGrpSpPr>
          <p:grpSpPr>
            <a:xfrm>
              <a:off x="348" y="480"/>
              <a:ext cx="4032" cy="2160"/>
              <a:chOff x="0" y="0"/>
              <a:chExt cx="4032" cy="2160"/>
            </a:xfrm>
          </p:grpSpPr>
          <p:sp>
            <p:nvSpPr>
              <p:cNvPr id="6150" name="Rectangle 6"/>
              <p:cNvSpPr/>
              <p:nvPr/>
            </p:nvSpPr>
            <p:spPr>
              <a:xfrm>
                <a:off x="300" y="312"/>
                <a:ext cx="3732" cy="1836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2" charset="0"/>
                </a:endParaRPr>
              </a:p>
            </p:txBody>
          </p:sp>
          <p:cxnSp>
            <p:nvCxnSpPr>
              <p:cNvPr id="6151" name="AutoShape 7"/>
              <p:cNvCxnSpPr/>
              <p:nvPr/>
            </p:nvCxnSpPr>
            <p:spPr>
              <a:xfrm flipV="1">
                <a:off x="300" y="1200"/>
                <a:ext cx="3732" cy="12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52" name="AutoShape 8"/>
              <p:cNvCxnSpPr/>
              <p:nvPr/>
            </p:nvCxnSpPr>
            <p:spPr>
              <a:xfrm>
                <a:off x="2088" y="312"/>
                <a:ext cx="12" cy="183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53" name="AutoShape 9"/>
              <p:cNvCxnSpPr/>
              <p:nvPr/>
            </p:nvCxnSpPr>
            <p:spPr>
              <a:xfrm>
                <a:off x="1236" y="324"/>
                <a:ext cx="12" cy="183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54" name="AutoShape 10"/>
              <p:cNvCxnSpPr/>
              <p:nvPr/>
            </p:nvCxnSpPr>
            <p:spPr>
              <a:xfrm>
                <a:off x="3000" y="324"/>
                <a:ext cx="12" cy="183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155" name="AutoShape 11"/>
              <p:cNvCxnSpPr/>
              <p:nvPr/>
            </p:nvCxnSpPr>
            <p:spPr>
              <a:xfrm flipH="1" flipV="1">
                <a:off x="0" y="0"/>
                <a:ext cx="300" cy="3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6156" name="组合 6155"/>
            <p:cNvGrpSpPr/>
            <p:nvPr/>
          </p:nvGrpSpPr>
          <p:grpSpPr>
            <a:xfrm>
              <a:off x="0" y="0"/>
              <a:ext cx="4129" cy="2509"/>
              <a:chOff x="0" y="0"/>
              <a:chExt cx="4129" cy="2509"/>
            </a:xfrm>
          </p:grpSpPr>
          <p:sp>
            <p:nvSpPr>
              <p:cNvPr id="6157" name="Rectangle 13"/>
              <p:cNvSpPr/>
              <p:nvPr/>
            </p:nvSpPr>
            <p:spPr>
              <a:xfrm>
                <a:off x="324" y="0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YG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58" name="Rectangle 14"/>
              <p:cNvSpPr/>
              <p:nvPr/>
            </p:nvSpPr>
            <p:spPr>
              <a:xfrm>
                <a:off x="0" y="564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R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59" name="Rectangle 15"/>
              <p:cNvSpPr/>
              <p:nvPr/>
            </p:nvSpPr>
            <p:spPr>
              <a:xfrm>
                <a:off x="876" y="312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Times New Roman" panose="02020603050405020304" pitchFamily="2" charset="0"/>
                  </a:rPr>
                  <a:t>00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0" name="Rectangle 16"/>
              <p:cNvSpPr/>
              <p:nvPr/>
            </p:nvSpPr>
            <p:spPr>
              <a:xfrm>
                <a:off x="1681" y="325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01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1" name="Rectangle 17"/>
              <p:cNvSpPr/>
              <p:nvPr/>
            </p:nvSpPr>
            <p:spPr>
              <a:xfrm>
                <a:off x="2581" y="325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2" name="Rectangle 18"/>
              <p:cNvSpPr/>
              <p:nvPr/>
            </p:nvSpPr>
            <p:spPr>
              <a:xfrm>
                <a:off x="3577" y="325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3" name="Rectangle 19"/>
              <p:cNvSpPr/>
              <p:nvPr/>
            </p:nvSpPr>
            <p:spPr>
              <a:xfrm>
                <a:off x="96" y="1104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Times New Roman" panose="02020603050405020304" pitchFamily="2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4" name="Rectangle 20"/>
              <p:cNvSpPr/>
              <p:nvPr/>
            </p:nvSpPr>
            <p:spPr>
              <a:xfrm>
                <a:off x="96" y="1981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5" name="Rectangle 21"/>
              <p:cNvSpPr/>
              <p:nvPr/>
            </p:nvSpPr>
            <p:spPr>
              <a:xfrm>
                <a:off x="876" y="1104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6" name="Rectangle 22"/>
              <p:cNvSpPr/>
              <p:nvPr/>
            </p:nvSpPr>
            <p:spPr>
              <a:xfrm>
                <a:off x="1765" y="1104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Times New Roman" panose="02020603050405020304" pitchFamily="2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7" name="Rectangle 23"/>
              <p:cNvSpPr/>
              <p:nvPr/>
            </p:nvSpPr>
            <p:spPr>
              <a:xfrm>
                <a:off x="2581" y="1032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Rectangle 24"/>
              <p:cNvSpPr/>
              <p:nvPr/>
            </p:nvSpPr>
            <p:spPr>
              <a:xfrm>
                <a:off x="2701" y="2041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Rectangle 25"/>
              <p:cNvSpPr/>
              <p:nvPr/>
            </p:nvSpPr>
            <p:spPr>
              <a:xfrm>
                <a:off x="876" y="1975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Times New Roman" panose="02020603050405020304" pitchFamily="2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0" name="Rectangle 26"/>
              <p:cNvSpPr/>
              <p:nvPr/>
            </p:nvSpPr>
            <p:spPr>
              <a:xfrm>
                <a:off x="1765" y="1981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1" name="Rectangle 27"/>
              <p:cNvSpPr/>
              <p:nvPr/>
            </p:nvSpPr>
            <p:spPr>
              <a:xfrm>
                <a:off x="3510" y="1104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Times New Roman" panose="02020603050405020304" pitchFamily="2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2" name="Rectangle 28"/>
              <p:cNvSpPr/>
              <p:nvPr/>
            </p:nvSpPr>
            <p:spPr>
              <a:xfrm>
                <a:off x="3577" y="1981"/>
                <a:ext cx="552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dirty="0">
                    <a:latin typeface="Calibri" panose="020F0502020204030204" pitchFamily="2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3" name="AutoShape 29"/>
          <p:cNvSpPr/>
          <p:nvPr/>
        </p:nvSpPr>
        <p:spPr>
          <a:xfrm>
            <a:off x="2857500" y="1817688"/>
            <a:ext cx="746125" cy="682625"/>
          </a:xfrm>
          <a:prstGeom prst="flowChartConnector">
            <a:avLst/>
          </a:prstGeom>
          <a:solidFill>
            <a:srgbClr val="CCE8CF">
              <a:alpha val="0"/>
            </a:srgbClr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174" name="AutoShape 30"/>
          <p:cNvSpPr/>
          <p:nvPr/>
        </p:nvSpPr>
        <p:spPr>
          <a:xfrm>
            <a:off x="4357688" y="1857375"/>
            <a:ext cx="576262" cy="1311275"/>
          </a:xfrm>
          <a:prstGeom prst="flowChartConnector">
            <a:avLst/>
          </a:prstGeom>
          <a:solidFill>
            <a:srgbClr val="CCE8CF">
              <a:alpha val="0"/>
            </a:srgbClr>
          </a:solidFill>
          <a:ln w="31750" cap="flat" cmpd="sng">
            <a:solidFill>
              <a:srgbClr val="8064A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175" name="AutoShape 31"/>
          <p:cNvSpPr/>
          <p:nvPr/>
        </p:nvSpPr>
        <p:spPr>
          <a:xfrm>
            <a:off x="3643313" y="2571750"/>
            <a:ext cx="1365250" cy="635000"/>
          </a:xfrm>
          <a:prstGeom prst="flowChartConnector">
            <a:avLst/>
          </a:prstGeom>
          <a:solidFill>
            <a:srgbClr val="CCE8CF">
              <a:alpha val="0"/>
            </a:srgbClr>
          </a:solidFill>
          <a:ln w="31750" cap="flat" cmpd="sng">
            <a:solidFill>
              <a:srgbClr val="4F81BD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176" name="AutoShape 32"/>
          <p:cNvSpPr/>
          <p:nvPr/>
        </p:nvSpPr>
        <p:spPr>
          <a:xfrm>
            <a:off x="4575175" y="2571750"/>
            <a:ext cx="1211263" cy="714375"/>
          </a:xfrm>
          <a:prstGeom prst="flowChartConnector">
            <a:avLst/>
          </a:prstGeom>
          <a:solidFill>
            <a:srgbClr val="CCE8CF">
              <a:alpha val="0"/>
            </a:srgbClr>
          </a:solidFill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  <a:ln/>
        </p:spPr>
        <p:txBody>
          <a:bodyPr vert="horz" wrap="square" anchor="t"/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2" charset="0"/>
              </a:rPr>
              <a:t>例题</a:t>
            </a:r>
            <a:r>
              <a:rPr lang="en-US" altLang="zh-CN" sz="2400" dirty="0">
                <a:latin typeface="Times New Roman" panose="02020603050405020304" pitchFamily="2" charset="0"/>
              </a:rPr>
              <a:t>2.</a:t>
            </a:r>
            <a:r>
              <a:rPr lang="zh-CN" altLang="en-US" sz="2400" dirty="0">
                <a:latin typeface="Times New Roman" panose="02020603050405020304" pitchFamily="2" charset="0"/>
              </a:rPr>
              <a:t>试分析如图所示的组合逻辑电路的功能。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eaLnBrk="1" hangingPunct="1">
              <a:buNone/>
            </a:pPr>
            <a:endParaRPr lang="zh-CN" altLang="en-US" sz="2400" dirty="0"/>
          </a:p>
        </p:txBody>
      </p:sp>
      <p:grpSp>
        <p:nvGrpSpPr>
          <p:cNvPr id="7171" name="组合 7170"/>
          <p:cNvGrpSpPr/>
          <p:nvPr/>
        </p:nvGrpSpPr>
        <p:grpSpPr>
          <a:xfrm>
            <a:off x="1057275" y="928688"/>
            <a:ext cx="7086600" cy="3657600"/>
            <a:chOff x="0" y="0"/>
            <a:chExt cx="4464" cy="2304"/>
          </a:xfrm>
        </p:grpSpPr>
        <p:pic>
          <p:nvPicPr>
            <p:cNvPr id="7172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2" y="528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3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8" y="1728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4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68" y="960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5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0" y="192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6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64" y="528"/>
              <a:ext cx="466" cy="5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7" name="Line 9"/>
            <p:cNvSpPr/>
            <p:nvPr/>
          </p:nvSpPr>
          <p:spPr>
            <a:xfrm flipH="1">
              <a:off x="384" y="720"/>
              <a:ext cx="5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8" name="Line 10"/>
            <p:cNvSpPr/>
            <p:nvPr/>
          </p:nvSpPr>
          <p:spPr>
            <a:xfrm flipH="1">
              <a:off x="384" y="960"/>
              <a:ext cx="5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9" name="Line 11"/>
            <p:cNvSpPr/>
            <p:nvPr/>
          </p:nvSpPr>
          <p:spPr>
            <a:xfrm flipH="1">
              <a:off x="1536" y="528"/>
              <a:ext cx="43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0" name="Line 12"/>
            <p:cNvSpPr/>
            <p:nvPr/>
          </p:nvSpPr>
          <p:spPr>
            <a:xfrm>
              <a:off x="1536" y="528"/>
              <a:ext cx="0" cy="14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Line 13"/>
            <p:cNvSpPr/>
            <p:nvPr/>
          </p:nvSpPr>
          <p:spPr>
            <a:xfrm>
              <a:off x="1536" y="2016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Line 14"/>
            <p:cNvSpPr/>
            <p:nvPr/>
          </p:nvSpPr>
          <p:spPr>
            <a:xfrm>
              <a:off x="1296" y="768"/>
              <a:ext cx="24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183" name="Line 15"/>
            <p:cNvSpPr/>
            <p:nvPr/>
          </p:nvSpPr>
          <p:spPr>
            <a:xfrm flipH="1">
              <a:off x="1536" y="1152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184" name="Line 16"/>
            <p:cNvSpPr/>
            <p:nvPr/>
          </p:nvSpPr>
          <p:spPr>
            <a:xfrm flipH="1">
              <a:off x="624" y="336"/>
              <a:ext cx="134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17"/>
            <p:cNvSpPr/>
            <p:nvPr/>
          </p:nvSpPr>
          <p:spPr>
            <a:xfrm>
              <a:off x="624" y="336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186" name="Line 18"/>
            <p:cNvSpPr/>
            <p:nvPr/>
          </p:nvSpPr>
          <p:spPr>
            <a:xfrm flipH="1">
              <a:off x="624" y="1344"/>
              <a:ext cx="139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7" name="Line 19"/>
            <p:cNvSpPr/>
            <p:nvPr/>
          </p:nvSpPr>
          <p:spPr>
            <a:xfrm flipV="1">
              <a:off x="624" y="960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188" name="Line 20"/>
            <p:cNvSpPr/>
            <p:nvPr/>
          </p:nvSpPr>
          <p:spPr>
            <a:xfrm>
              <a:off x="2352" y="1968"/>
              <a:ext cx="86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9" name="Line 22"/>
            <p:cNvSpPr/>
            <p:nvPr/>
          </p:nvSpPr>
          <p:spPr>
            <a:xfrm>
              <a:off x="3656" y="776"/>
              <a:ext cx="52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0" name="Line 23"/>
            <p:cNvSpPr/>
            <p:nvPr/>
          </p:nvSpPr>
          <p:spPr>
            <a:xfrm flipH="1">
              <a:off x="2928" y="720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Line 24"/>
            <p:cNvSpPr/>
            <p:nvPr/>
          </p:nvSpPr>
          <p:spPr>
            <a:xfrm flipV="1">
              <a:off x="2928" y="432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2" name="Line 25"/>
            <p:cNvSpPr/>
            <p:nvPr/>
          </p:nvSpPr>
          <p:spPr>
            <a:xfrm flipH="1">
              <a:off x="2304" y="432"/>
              <a:ext cx="62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3" name="Line 26"/>
            <p:cNvSpPr/>
            <p:nvPr/>
          </p:nvSpPr>
          <p:spPr>
            <a:xfrm>
              <a:off x="2352" y="1200"/>
              <a:ext cx="5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4" name="Line 27"/>
            <p:cNvSpPr/>
            <p:nvPr/>
          </p:nvSpPr>
          <p:spPr>
            <a:xfrm flipV="1">
              <a:off x="2928" y="912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5" name="Line 28"/>
            <p:cNvSpPr/>
            <p:nvPr/>
          </p:nvSpPr>
          <p:spPr>
            <a:xfrm>
              <a:off x="2928" y="91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6" name="Text Box 29"/>
            <p:cNvSpPr txBox="1"/>
            <p:nvPr/>
          </p:nvSpPr>
          <p:spPr>
            <a:xfrm>
              <a:off x="0" y="48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A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  <p:sp>
          <p:nvSpPr>
            <p:cNvPr id="7197" name="Text Box 30"/>
            <p:cNvSpPr txBox="1"/>
            <p:nvPr/>
          </p:nvSpPr>
          <p:spPr>
            <a:xfrm>
              <a:off x="0" y="81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2" charset="0"/>
                </a:rPr>
                <a:t>B</a:t>
              </a:r>
              <a:endParaRPr lang="en-US" altLang="zh-CN" sz="2800" dirty="0">
                <a:latin typeface="Times New Roman" panose="02020603050405020304" pitchFamily="2" charset="0"/>
              </a:endParaRPr>
            </a:p>
          </p:txBody>
        </p:sp>
        <p:sp>
          <p:nvSpPr>
            <p:cNvPr id="7198" name="Text Box 31"/>
            <p:cNvSpPr txBox="1"/>
            <p:nvPr/>
          </p:nvSpPr>
          <p:spPr>
            <a:xfrm>
              <a:off x="912" y="33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1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199" name="Text Box 32"/>
            <p:cNvSpPr txBox="1"/>
            <p:nvPr/>
          </p:nvSpPr>
          <p:spPr>
            <a:xfrm>
              <a:off x="2256" y="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2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0" name="Text Box 33"/>
            <p:cNvSpPr txBox="1"/>
            <p:nvPr/>
          </p:nvSpPr>
          <p:spPr>
            <a:xfrm>
              <a:off x="3696" y="33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4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1" name="Text Box 34"/>
            <p:cNvSpPr txBox="1"/>
            <p:nvPr/>
          </p:nvSpPr>
          <p:spPr>
            <a:xfrm>
              <a:off x="2304" y="153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5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2" name="Text Box 35"/>
            <p:cNvSpPr txBox="1"/>
            <p:nvPr/>
          </p:nvSpPr>
          <p:spPr>
            <a:xfrm>
              <a:off x="1920" y="6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3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3" name="Text Box 36"/>
            <p:cNvSpPr txBox="1"/>
            <p:nvPr/>
          </p:nvSpPr>
          <p:spPr>
            <a:xfrm>
              <a:off x="1584" y="6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1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4" name="Text Box 37"/>
            <p:cNvSpPr txBox="1"/>
            <p:nvPr/>
          </p:nvSpPr>
          <p:spPr>
            <a:xfrm>
              <a:off x="2496" y="38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2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5" name="Text Box 38"/>
            <p:cNvSpPr txBox="1"/>
            <p:nvPr/>
          </p:nvSpPr>
          <p:spPr>
            <a:xfrm>
              <a:off x="2496" y="91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2" charset="0"/>
                </a:rPr>
                <a:t>3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6" name="Text Box 39"/>
            <p:cNvSpPr txBox="1"/>
            <p:nvPr/>
          </p:nvSpPr>
          <p:spPr>
            <a:xfrm>
              <a:off x="3312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C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7207" name="Text Box 40"/>
            <p:cNvSpPr txBox="1"/>
            <p:nvPr/>
          </p:nvSpPr>
          <p:spPr>
            <a:xfrm>
              <a:off x="4224" y="6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2" charset="0"/>
                </a:rPr>
                <a:t>S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09600" y="457200"/>
            <a:ext cx="647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解：（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）推出逻辑表达式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1600200" y="1143000"/>
          <a:ext cx="5181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08225" imgH="266065" progId="Equation.3">
                  <p:embed/>
                </p:oleObj>
              </mc:Choice>
              <mc:Fallback>
                <p:oleObj name="" r:id="rId1" imgW="2308225" imgH="266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143000"/>
                        <a:ext cx="518160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609600" y="2514600"/>
          <a:ext cx="7086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715260" imgH="304800" progId="Equation.3">
                  <p:embed/>
                </p:oleObj>
              </mc:Choice>
              <mc:Fallback>
                <p:oleObj name="" r:id="rId3" imgW="2715260" imgH="304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0866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/>
          <p:nvPr/>
        </p:nvSpPr>
        <p:spPr>
          <a:xfrm>
            <a:off x="609600" y="3581400"/>
            <a:ext cx="800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）对该逻辑表达式进行化简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2286000" y="4114800"/>
          <a:ext cx="49530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171700" imgH="1016000" progId="Equation.3">
                  <p:embed/>
                </p:oleObj>
              </mc:Choice>
              <mc:Fallback>
                <p:oleObj name="" r:id="rId5" imgW="2171700" imgH="1016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114800"/>
                        <a:ext cx="4953000" cy="231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>
            <a:graphicFrameLocks noChangeAspect="1"/>
          </p:cNvGraphicFramePr>
          <p:nvPr/>
        </p:nvGraphicFramePr>
        <p:xfrm>
          <a:off x="2565400" y="1785938"/>
          <a:ext cx="27924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220470" imgH="279400" progId="Equation.3">
                  <p:embed/>
                </p:oleObj>
              </mc:Choice>
              <mc:Fallback>
                <p:oleObj name="" r:id="rId7" imgW="1220470" imgH="279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5400" y="1785938"/>
                        <a:ext cx="2792413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1371600" y="457200"/>
          <a:ext cx="2514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235" imgH="241300" progId="Equation.3">
                  <p:embed/>
                </p:oleObj>
              </mc:Choice>
              <mc:Fallback>
                <p:oleObj name="" r:id="rId1" imgW="86423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457200"/>
                        <a:ext cx="2514600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/>
          <p:nvPr/>
        </p:nvSpPr>
        <p:spPr>
          <a:xfrm>
            <a:off x="457200" y="12192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3</a:t>
            </a:r>
            <a:r>
              <a:rPr lang="zh-CN" altLang="en-US" sz="2800" dirty="0">
                <a:latin typeface="Times New Roman" panose="02020603050405020304" pitchFamily="2" charset="0"/>
              </a:rPr>
              <a:t>）根据化简后的逻辑表达式列出真值表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9220" name="表格 9219"/>
          <p:cNvGraphicFramePr/>
          <p:nvPr/>
        </p:nvGraphicFramePr>
        <p:xfrm>
          <a:off x="5943600" y="2819400"/>
          <a:ext cx="2590800" cy="2587625"/>
        </p:xfrm>
        <a:graphic>
          <a:graphicData uri="http://schemas.openxmlformats.org/drawingml/2006/table">
            <a:tbl>
              <a:tblPr/>
              <a:tblGrid>
                <a:gridCol w="1257300"/>
                <a:gridCol w="1333500"/>
              </a:tblGrid>
              <a:tr h="5334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A</a:t>
                      </a:r>
                      <a:r>
                        <a:rPr lang="zh-CN" altLang="en-US" dirty="0">
                          <a:latin typeface="Times New Roman" panose="02020603050405020304" pitchFamily="2" charset="0"/>
                        </a:rPr>
                        <a:t>　</a:t>
                      </a: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B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S</a:t>
                      </a:r>
                      <a:r>
                        <a:rPr lang="zh-CN" altLang="en-US" dirty="0">
                          <a:latin typeface="Times New Roman" panose="02020603050405020304" pitchFamily="2" charset="0"/>
                        </a:rPr>
                        <a:t>　</a:t>
                      </a: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C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  <a:p>
                      <a:pPr marL="0" lvl="0" indent="0" algn="dist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1" name="Text Box 31"/>
          <p:cNvSpPr txBox="1"/>
          <p:nvPr/>
        </p:nvSpPr>
        <p:spPr>
          <a:xfrm>
            <a:off x="6477000" y="22098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真值表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9232" name="Text Box 32"/>
          <p:cNvSpPr txBox="1"/>
          <p:nvPr/>
        </p:nvSpPr>
        <p:spPr>
          <a:xfrm>
            <a:off x="457200" y="1981200"/>
            <a:ext cx="4724400" cy="3724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4</a:t>
            </a:r>
            <a:r>
              <a:rPr lang="zh-CN" altLang="en-US" sz="2800" dirty="0">
                <a:latin typeface="Times New Roman" panose="02020603050405020304" pitchFamily="2" charset="0"/>
              </a:rPr>
              <a:t>）分析逻辑功能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　　</a:t>
            </a:r>
            <a:r>
              <a:rPr lang="en-US" altLang="zh-CN" sz="2800" dirty="0">
                <a:latin typeface="Times New Roman" panose="02020603050405020304" pitchFamily="2" charset="0"/>
              </a:rPr>
              <a:t>S</a:t>
            </a:r>
            <a:r>
              <a:rPr lang="zh-CN" altLang="en-US" sz="2800" dirty="0">
                <a:latin typeface="Times New Roman" panose="02020603050405020304" pitchFamily="2" charset="0"/>
              </a:rPr>
              <a:t>为两加数相加后的一位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和、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为两加数相加后的进位</a:t>
            </a:r>
            <a:endParaRPr lang="zh-CN" altLang="en-US" sz="2800" dirty="0">
              <a:latin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值。可见，该电路实现了加法器的功能。由于这种加法器不计低位来的进位，所以称“半加器”。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31" grpId="0"/>
      <p:bldP spid="9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3"/>
          <p:cNvSpPr txBox="1"/>
          <p:nvPr/>
        </p:nvSpPr>
        <p:spPr>
          <a:xfrm>
            <a:off x="533400" y="5334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例</a:t>
            </a:r>
            <a:r>
              <a:rPr lang="en-US" altLang="zh-CN" sz="2800" dirty="0">
                <a:latin typeface="Times New Roman" panose="02020603050405020304" pitchFamily="2" charset="0"/>
              </a:rPr>
              <a:t>3. </a:t>
            </a:r>
            <a:r>
              <a:rPr lang="zh-CN" altLang="en-US" sz="2800" dirty="0">
                <a:latin typeface="Times New Roman" panose="02020603050405020304" pitchFamily="2" charset="0"/>
              </a:rPr>
              <a:t>根据表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所示的真值表，设计逻辑电路。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10243" name="表格 10242"/>
          <p:cNvGraphicFramePr/>
          <p:nvPr/>
        </p:nvGraphicFramePr>
        <p:xfrm>
          <a:off x="2514600" y="1219200"/>
          <a:ext cx="3886200" cy="5127625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457200">
                <a:tc gridSpan="3"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>
                          <a:latin typeface="Times New Roman" panose="02020603050405020304" pitchFamily="2" charset="0"/>
                        </a:rPr>
                        <a:t>输入</a:t>
                      </a:r>
                      <a:endParaRPr lang="zh-CN" altLang="en-US" sz="240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>
                          <a:latin typeface="Times New Roman" panose="02020603050405020304" pitchFamily="2" charset="0"/>
                        </a:rPr>
                        <a:t>输出</a:t>
                      </a:r>
                      <a:endParaRPr lang="zh-CN" altLang="en-US" sz="240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A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B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C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Y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1"/>
          <p:cNvSpPr txBox="1">
            <a:spLocks noGrp="1"/>
          </p:cNvSpPr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2" charset="0"/>
              </a:rPr>
              <a:t>JHR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2" charset="0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457200" y="457200"/>
            <a:ext cx="8153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[</a:t>
            </a:r>
            <a:r>
              <a:rPr lang="zh-CN" altLang="en-US" sz="2800" dirty="0">
                <a:latin typeface="Times New Roman" panose="02020603050405020304" pitchFamily="2" charset="0"/>
              </a:rPr>
              <a:t>解］（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）根据真值表写出输入和输出的逻辑关系其方法是：变量取值为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时，用原变量表示；取值为</a:t>
            </a:r>
            <a:r>
              <a:rPr lang="en-US" altLang="zh-CN" sz="2800" dirty="0">
                <a:latin typeface="Times New Roman" panose="02020603050405020304" pitchFamily="2" charset="0"/>
              </a:rPr>
              <a:t>0</a:t>
            </a:r>
            <a:r>
              <a:rPr lang="zh-CN" altLang="en-US" sz="2800" dirty="0">
                <a:latin typeface="Times New Roman" panose="02020603050405020304" pitchFamily="2" charset="0"/>
              </a:rPr>
              <a:t>时，用反变量表示，将输出为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的项相加即为逻辑表达式。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graphicFrame>
        <p:nvGraphicFramePr>
          <p:cNvPr id="11268" name="对象 11267"/>
          <p:cNvGraphicFramePr>
            <a:graphicFrameLocks noChangeAspect="1"/>
          </p:cNvGraphicFramePr>
          <p:nvPr/>
        </p:nvGraphicFramePr>
        <p:xfrm>
          <a:off x="1641475" y="2362200"/>
          <a:ext cx="54959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17395" imgH="203200" progId="Equation.3">
                  <p:embed/>
                </p:oleObj>
              </mc:Choice>
              <mc:Fallback>
                <p:oleObj name="" r:id="rId1" imgW="201739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1475" y="2362200"/>
                        <a:ext cx="54959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/>
          <p:nvPr/>
        </p:nvSpPr>
        <p:spPr>
          <a:xfrm>
            <a:off x="533400" y="31242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dirty="0">
                <a:latin typeface="Times New Roman" panose="02020603050405020304" pitchFamily="2" charset="0"/>
              </a:rPr>
              <a:t>2</a:t>
            </a:r>
            <a:r>
              <a:rPr lang="zh-CN" altLang="en-US" sz="2800" dirty="0">
                <a:latin typeface="Times New Roman" panose="02020603050405020304" pitchFamily="2" charset="0"/>
              </a:rPr>
              <a:t>）化简逻辑表达式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1270" name="Line 24"/>
          <p:cNvSpPr/>
          <p:nvPr/>
        </p:nvSpPr>
        <p:spPr>
          <a:xfrm>
            <a:off x="2895600" y="45720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71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33800"/>
            <a:ext cx="5334000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Text Box 26"/>
          <p:cNvSpPr txBox="1"/>
          <p:nvPr/>
        </p:nvSpPr>
        <p:spPr>
          <a:xfrm>
            <a:off x="2057400" y="3962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</a:rPr>
              <a:t>A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11273" name="Text Box 27"/>
          <p:cNvSpPr txBox="1"/>
          <p:nvPr/>
        </p:nvSpPr>
        <p:spPr>
          <a:xfrm>
            <a:off x="2590800" y="3733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2" charset="0"/>
              </a:rPr>
              <a:t>BC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11274" name="Rectangle 28"/>
          <p:cNvSpPr/>
          <p:nvPr/>
        </p:nvSpPr>
        <p:spPr>
          <a:xfrm>
            <a:off x="4191000" y="4648200"/>
            <a:ext cx="685800" cy="1371600"/>
          </a:xfrm>
          <a:prstGeom prst="rect">
            <a:avLst/>
          </a:prstGeom>
          <a:noFill/>
          <a:ln w="571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2" charset="0"/>
            </a:endParaRPr>
          </a:p>
        </p:txBody>
      </p:sp>
      <p:grpSp>
        <p:nvGrpSpPr>
          <p:cNvPr id="11275" name="组合 11274"/>
          <p:cNvGrpSpPr/>
          <p:nvPr/>
        </p:nvGrpSpPr>
        <p:grpSpPr>
          <a:xfrm>
            <a:off x="2743200" y="5486400"/>
            <a:ext cx="4648200" cy="533400"/>
            <a:chOff x="0" y="0"/>
            <a:chExt cx="4648200" cy="533400"/>
          </a:xfrm>
        </p:grpSpPr>
        <p:sp>
          <p:nvSpPr>
            <p:cNvPr id="11276" name="Line 29"/>
            <p:cNvSpPr/>
            <p:nvPr/>
          </p:nvSpPr>
          <p:spPr>
            <a:xfrm>
              <a:off x="0" y="0"/>
              <a:ext cx="1143000" cy="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7" name="Line 30"/>
            <p:cNvSpPr/>
            <p:nvPr/>
          </p:nvSpPr>
          <p:spPr>
            <a:xfrm>
              <a:off x="1143000" y="0"/>
              <a:ext cx="0" cy="53340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8" name="Line 31"/>
            <p:cNvSpPr/>
            <p:nvPr/>
          </p:nvSpPr>
          <p:spPr>
            <a:xfrm flipH="1">
              <a:off x="76200" y="533400"/>
              <a:ext cx="1066800" cy="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9" name="Line 32"/>
            <p:cNvSpPr/>
            <p:nvPr/>
          </p:nvSpPr>
          <p:spPr>
            <a:xfrm>
              <a:off x="3581400" y="0"/>
              <a:ext cx="0" cy="53340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0" name="Line 33"/>
            <p:cNvSpPr/>
            <p:nvPr/>
          </p:nvSpPr>
          <p:spPr>
            <a:xfrm>
              <a:off x="3581400" y="0"/>
              <a:ext cx="1066800" cy="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1" name="Line 34"/>
            <p:cNvSpPr/>
            <p:nvPr/>
          </p:nvSpPr>
          <p:spPr>
            <a:xfrm>
              <a:off x="3581400" y="533400"/>
              <a:ext cx="1066800" cy="0"/>
            </a:xfrm>
            <a:prstGeom prst="line">
              <a:avLst/>
            </a:prstGeom>
            <a:ln w="57150" cap="flat" cmpd="sng">
              <a:solidFill>
                <a:srgbClr val="77933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演示</Application>
  <PresentationFormat>在屏幕上显示</PresentationFormat>
  <Paragraphs>874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34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Times New Roman</vt:lpstr>
      <vt:lpstr>Verdana</vt:lpstr>
      <vt:lpstr>微软雅黑</vt:lpstr>
      <vt:lpstr>Arial Unicode MS</vt:lpstr>
      <vt:lpstr>Office 主题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组合逻辑电路的设计 题目</dc:title>
  <dc:creator>Administrator</dc:creator>
  <cp:lastModifiedBy>TenMoons</cp:lastModifiedBy>
  <cp:revision>87</cp:revision>
  <dcterms:created xsi:type="dcterms:W3CDTF">2011-05-09T08:13:32Z</dcterms:created>
  <dcterms:modified xsi:type="dcterms:W3CDTF">2018-11-17T05:34:05Z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