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535" r:id="rId3"/>
    <p:sldId id="277" r:id="rId4"/>
    <p:sldId id="343" r:id="rId5"/>
    <p:sldId id="339" r:id="rId6"/>
    <p:sldId id="342" r:id="rId8"/>
    <p:sldId id="425" r:id="rId9"/>
    <p:sldId id="574" r:id="rId10"/>
    <p:sldId id="345" r:id="rId11"/>
    <p:sldId id="534" r:id="rId12"/>
    <p:sldId id="348" r:id="rId13"/>
    <p:sldId id="346" r:id="rId14"/>
    <p:sldId id="570" r:id="rId15"/>
    <p:sldId id="474" r:id="rId16"/>
    <p:sldId id="485" r:id="rId17"/>
    <p:sldId id="571" r:id="rId18"/>
    <p:sldId id="528" r:id="rId19"/>
    <p:sldId id="347" r:id="rId20"/>
    <p:sldId id="583" r:id="rId21"/>
    <p:sldId id="572" r:id="rId22"/>
    <p:sldId id="349" r:id="rId23"/>
    <p:sldId id="351" r:id="rId24"/>
    <p:sldId id="573" r:id="rId25"/>
    <p:sldId id="352" r:id="rId26"/>
    <p:sldId id="430" r:id="rId27"/>
    <p:sldId id="431" r:id="rId28"/>
    <p:sldId id="491" r:id="rId29"/>
    <p:sldId id="434" r:id="rId30"/>
    <p:sldId id="481" r:id="rId31"/>
    <p:sldId id="590" r:id="rId32"/>
    <p:sldId id="483" r:id="rId33"/>
    <p:sldId id="489" r:id="rId34"/>
    <p:sldId id="354" r:id="rId35"/>
    <p:sldId id="355" r:id="rId36"/>
    <p:sldId id="436" r:id="rId37"/>
    <p:sldId id="484" r:id="rId38"/>
    <p:sldId id="487" r:id="rId39"/>
    <p:sldId id="569" r:id="rId40"/>
    <p:sldId id="536" r:id="rId41"/>
    <p:sldId id="537" r:id="rId42"/>
    <p:sldId id="584" r:id="rId43"/>
    <p:sldId id="538" r:id="rId44"/>
    <p:sldId id="539" r:id="rId45"/>
    <p:sldId id="576" r:id="rId46"/>
    <p:sldId id="540" r:id="rId47"/>
    <p:sldId id="541" r:id="rId48"/>
    <p:sldId id="542" r:id="rId49"/>
    <p:sldId id="543" r:id="rId50"/>
    <p:sldId id="544" r:id="rId51"/>
    <p:sldId id="589" r:id="rId52"/>
    <p:sldId id="545" r:id="rId53"/>
    <p:sldId id="546" r:id="rId54"/>
    <p:sldId id="547" r:id="rId55"/>
    <p:sldId id="548" r:id="rId56"/>
    <p:sldId id="549" r:id="rId57"/>
    <p:sldId id="551" r:id="rId58"/>
    <p:sldId id="550" r:id="rId59"/>
    <p:sldId id="552" r:id="rId60"/>
    <p:sldId id="554" r:id="rId61"/>
    <p:sldId id="555" r:id="rId62"/>
    <p:sldId id="575" r:id="rId63"/>
    <p:sldId id="556" r:id="rId64"/>
    <p:sldId id="558" r:id="rId65"/>
    <p:sldId id="559" r:id="rId66"/>
    <p:sldId id="560" r:id="rId67"/>
    <p:sldId id="561" r:id="rId68"/>
    <p:sldId id="562" r:id="rId69"/>
    <p:sldId id="563" r:id="rId70"/>
    <p:sldId id="564" r:id="rId71"/>
    <p:sldId id="585" r:id="rId72"/>
    <p:sldId id="586" r:id="rId73"/>
    <p:sldId id="587" r:id="rId74"/>
    <p:sldId id="588" r:id="rId75"/>
    <p:sldId id="566" r:id="rId76"/>
    <p:sldId id="567" r:id="rId77"/>
    <p:sldId id="568" r:id="rId78"/>
  </p:sldIdLst>
  <p:sldSz cx="9144000" cy="6858000" type="screen4x3"/>
  <p:notesSz cx="7315200" cy="9601200"/>
  <p:defaultTextStyle>
    <a:defPPr>
      <a:defRPr lang="en-US"/>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90C"/>
    <a:srgbClr val="B8E32F"/>
    <a:srgbClr val="FF9600"/>
    <a:srgbClr val="EBD531"/>
    <a:srgbClr val="04884E"/>
    <a:srgbClr val="D9171F"/>
    <a:srgbClr val="89CA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37"/>
    <p:restoredTop sz="81565"/>
  </p:normalViewPr>
  <p:slideViewPr>
    <p:cSldViewPr showGuides="1">
      <p:cViewPr varScale="1">
        <p:scale>
          <a:sx n="54" d="100"/>
          <a:sy n="54" d="100"/>
        </p:scale>
        <p:origin x="1560" y="5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242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58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1440" tIns="45720" rIns="91440" bIns="45720" numCol="1" anchor="t" anchorCtr="0" compatLnSpc="1"/>
          <a:lstStyle>
            <a:lvl1pPr eaLnBrk="1" hangingPunct="1">
              <a:spcBef>
                <a:spcPct val="0"/>
              </a:spcBef>
              <a:buClrTx/>
              <a:buFontTx/>
              <a:buNone/>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811"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1440" tIns="45720" rIns="91440" bIns="45720" numCol="1" anchor="t" anchorCtr="0" compatLnSpc="1"/>
          <a:lstStyle>
            <a:lvl1pPr algn="r" eaLnBrk="1" hangingPunct="1">
              <a:spcBef>
                <a:spcPct val="0"/>
              </a:spcBef>
              <a:buClrTx/>
              <a:buFontTx/>
              <a:buNone/>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375813" name="Rectangle 5"/>
          <p:cNvSpPr>
            <a:spLocks noGrp="1" noChangeArrowheads="1"/>
          </p:cNvSpPr>
          <p:nvPr>
            <p:ph type="body" sz="quarter" idx="3"/>
          </p:nvPr>
        </p:nvSpPr>
        <p:spPr bwMode="auto">
          <a:xfrm>
            <a:off x="731838" y="4560888"/>
            <a:ext cx="5851525" cy="4319588"/>
          </a:xfrm>
          <a:prstGeom prst="rect">
            <a:avLst/>
          </a:prstGeom>
          <a:noFill/>
          <a:ln>
            <a:noFill/>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75814"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1440" tIns="45720" rIns="91440" bIns="45720" numCol="1" anchor="b" anchorCtr="0" compatLnSpc="1"/>
          <a:lstStyle>
            <a:lvl1pPr eaLnBrk="1" hangingPunct="1">
              <a:spcBef>
                <a:spcPct val="0"/>
              </a:spcBef>
              <a:buClrTx/>
              <a:buFontTx/>
              <a:buNone/>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815"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1440" tIns="45720" rIns="91440" bIns="45720" numCol="1" anchor="b" anchorCtr="0" compatLnSpc="1"/>
          <a:lstStyle>
            <a:lvl1pPr algn="r" eaLnBrk="1" hangingPunct="1">
              <a:spcBef>
                <a:spcPct val="0"/>
              </a:spcBef>
              <a:buClrTx/>
              <a:buFontTx/>
              <a:buNone/>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FCD6513-8586-41B2-A6DB-A6119FEE63E1}"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xfrm>
            <a:off x="731838" y="4560888"/>
            <a:ext cx="5851525" cy="4319587"/>
          </a:xfrm>
        </p:spPr>
        <p:txBody>
          <a:bodyPr wrap="square" lIns="91440" tIns="45720" rIns="91440" bIns="45720" anchor="t"/>
          <a:p>
            <a:pPr lvl="0"/>
            <a:r>
              <a:rPr lang="en-US" altLang="zh-CN" dirty="0">
                <a:ea typeface="宋体" panose="02010600030101010101" pitchFamily="2" charset="-122"/>
              </a:rPr>
              <a:t>EBNF</a:t>
            </a:r>
            <a:r>
              <a:rPr lang="zh-CN" altLang="en-US" dirty="0">
                <a:ea typeface="宋体" panose="02010600030101010101" pitchFamily="2" charset="-122"/>
              </a:rPr>
              <a:t>表示法</a:t>
            </a:r>
            <a:endParaRPr lang="zh-CN" altLang="en-US" dirty="0">
              <a:ea typeface="宋体" panose="02010600030101010101" pitchFamily="2" charset="-122"/>
            </a:endParaRPr>
          </a:p>
        </p:txBody>
      </p:sp>
      <p:sp>
        <p:nvSpPr>
          <p:cNvPr id="8196" name="灯片编号占位符 3"/>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xfrm>
            <a:off x="731838" y="4560888"/>
            <a:ext cx="5851525" cy="4319587"/>
          </a:xfrm>
        </p:spPr>
        <p:txBody>
          <a:bodyPr wrap="square" lIns="91440" tIns="45720" rIns="91440" bIns="45720" anchor="t"/>
          <a:p>
            <a:pPr lvl="0"/>
            <a:endParaRPr lang="zh-CN" altLang="en-US" dirty="0">
              <a:ea typeface="宋体" panose="02010600030101010101" pitchFamily="2" charset="-122"/>
            </a:endParaRPr>
          </a:p>
        </p:txBody>
      </p:sp>
      <p:sp>
        <p:nvSpPr>
          <p:cNvPr id="39940" name="灯片编号占位符 3"/>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5059" name="Rectangle 2"/>
          <p:cNvSpPr>
            <a:spLocks noRot="1" noTextEdit="1"/>
          </p:cNvSpPr>
          <p:nvPr>
            <p:ph type="sldImg"/>
          </p:nvPr>
        </p:nvSpPr>
        <p:spPr/>
      </p:sp>
      <p:sp>
        <p:nvSpPr>
          <p:cNvPr id="45060"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en-US" altLang="zh-CN" dirty="0">
                <a:ea typeface="宋体" panose="02010600030101010101" pitchFamily="2" charset="-122"/>
              </a:rPr>
              <a:t>B</a:t>
            </a:r>
            <a:r>
              <a:rPr lang="zh-CN" altLang="en-US" dirty="0">
                <a:ea typeface="宋体" panose="02010600030101010101" pitchFamily="2" charset="-122"/>
              </a:rPr>
              <a:t>在左边，左线性文法。</a:t>
            </a:r>
            <a:endParaRPr lang="en-US" altLang="zh-CN" dirty="0">
              <a:ea typeface="宋体" panose="02010600030101010101" pitchFamily="2" charset="-122"/>
            </a:endParaRPr>
          </a:p>
          <a:p>
            <a:pPr lvl="0" eaLnBrk="1" hangingPunct="1"/>
            <a:r>
              <a:rPr lang="zh-CN" altLang="en-US" dirty="0">
                <a:ea typeface="宋体" panose="02010600030101010101" pitchFamily="2" charset="-122"/>
              </a:rPr>
              <a:t>有关表示为</a:t>
            </a:r>
            <a:r>
              <a:rPr lang="en-US" altLang="zh-CN" dirty="0">
                <a:ea typeface="宋体" panose="02010600030101010101" pitchFamily="2" charset="-122"/>
              </a:rPr>
              <a:t>A</a:t>
            </a:r>
            <a:r>
              <a:rPr lang="zh-CN" altLang="en-US" dirty="0">
                <a:ea typeface="宋体" panose="02010600030101010101" pitchFamily="2" charset="-122"/>
              </a:rPr>
              <a:t>只有在左右</a:t>
            </a:r>
            <a:r>
              <a:rPr lang="en-US" altLang="zh-CN" dirty="0">
                <a:solidFill>
                  <a:srgbClr val="FF0000"/>
                </a:solidFill>
                <a:ea typeface="宋体" panose="02010600030101010101" pitchFamily="2" charset="-122"/>
              </a:rPr>
              <a:t>α</a:t>
            </a:r>
            <a:r>
              <a:rPr lang="zh-CN" altLang="en-US" dirty="0">
                <a:ea typeface="宋体" panose="02010600030101010101" pitchFamily="2" charset="-122"/>
              </a:rPr>
              <a:t>的情况下</a:t>
            </a:r>
            <a:r>
              <a:rPr lang="en-US" altLang="zh-CN" dirty="0">
                <a:ea typeface="宋体" panose="02010600030101010101" pitchFamily="2" charset="-122"/>
              </a:rPr>
              <a:t>,</a:t>
            </a:r>
            <a:r>
              <a:rPr lang="zh-CN" altLang="en-US" dirty="0">
                <a:ea typeface="宋体" panose="02010600030101010101" pitchFamily="2" charset="-122"/>
              </a:rPr>
              <a:t>可以替换成</a:t>
            </a:r>
            <a:r>
              <a:rPr lang="en-US" altLang="zh-CN" dirty="0">
                <a:solidFill>
                  <a:srgbClr val="FF0000"/>
                </a:solidFill>
                <a:ea typeface="宋体" panose="02010600030101010101" pitchFamily="2" charset="-122"/>
              </a:rPr>
              <a:t>β,</a:t>
            </a:r>
            <a:r>
              <a:rPr lang="zh-CN" altLang="en-US" dirty="0">
                <a:solidFill>
                  <a:srgbClr val="FF0000"/>
                </a:solidFill>
                <a:ea typeface="宋体" panose="02010600030101010101" pitchFamily="2" charset="-122"/>
              </a:rPr>
              <a:t>依赖上下文</a:t>
            </a:r>
            <a:endParaRPr lang="en-US" altLang="zh-CN" dirty="0">
              <a:solidFill>
                <a:srgbClr val="FF0000"/>
              </a:solidFill>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8851" name="Rectangle 2"/>
          <p:cNvSpPr>
            <a:spLocks noRot="1" noTextEdit="1"/>
          </p:cNvSpPr>
          <p:nvPr>
            <p:ph type="sldImg"/>
          </p:nvPr>
        </p:nvSpPr>
        <p:spPr/>
      </p:sp>
      <p:sp>
        <p:nvSpPr>
          <p:cNvPr id="78852"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zh-CN" altLang="en-US" dirty="0">
                <a:ea typeface="宋体" panose="02010600030101010101" pitchFamily="2" charset="-122"/>
              </a:rPr>
              <a:t>看例题</a:t>
            </a:r>
            <a:r>
              <a:rPr lang="en-US" altLang="zh-CN" dirty="0">
                <a:ea typeface="宋体" panose="02010600030101010101" pitchFamily="2" charset="-122"/>
              </a:rPr>
              <a:t>3.10</a:t>
            </a:r>
            <a:r>
              <a:rPr lang="zh-CN" altLang="en-US" dirty="0">
                <a:ea typeface="宋体" panose="02010600030101010101" pitchFamily="2" charset="-122"/>
              </a:rPr>
              <a:t>理解多余规则和有害规则</a:t>
            </a:r>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0899" name="Rectangle 2"/>
          <p:cNvSpPr>
            <a:spLocks noRot="1" noTextEdit="1"/>
          </p:cNvSpPr>
          <p:nvPr>
            <p:ph type="sldImg"/>
          </p:nvPr>
        </p:nvSpPr>
        <p:spPr/>
      </p:sp>
      <p:sp>
        <p:nvSpPr>
          <p:cNvPr id="80900"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zh-CN" altLang="en-US" dirty="0">
                <a:ea typeface="宋体" panose="02010600030101010101" pitchFamily="2" charset="-122"/>
              </a:rPr>
              <a:t>看例题</a:t>
            </a:r>
            <a:r>
              <a:rPr lang="en-US" altLang="zh-CN" dirty="0">
                <a:ea typeface="宋体" panose="02010600030101010101" pitchFamily="2" charset="-122"/>
              </a:rPr>
              <a:t>3.10</a:t>
            </a:r>
            <a:r>
              <a:rPr lang="zh-CN" altLang="en-US" dirty="0">
                <a:ea typeface="宋体" panose="02010600030101010101" pitchFamily="2" charset="-122"/>
              </a:rPr>
              <a:t>理解多余规则和有害规则</a:t>
            </a:r>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5363" name="Rectangle 2"/>
          <p:cNvSpPr>
            <a:spLocks noRot="1" noTextEdit="1"/>
          </p:cNvSpPr>
          <p:nvPr>
            <p:ph type="sldImg"/>
          </p:nvPr>
        </p:nvSpPr>
        <p:spPr/>
      </p:sp>
      <p:sp>
        <p:nvSpPr>
          <p:cNvPr id="15364" name="Rectangle 3"/>
          <p:cNvSpPr>
            <a:spLocks noGrp="1"/>
          </p:cNvSpPr>
          <p:nvPr>
            <p:ph type="body" idx="1"/>
          </p:nvPr>
        </p:nvSpPr>
        <p:spPr>
          <a:xfrm>
            <a:off x="731838" y="4560888"/>
            <a:ext cx="5851525" cy="4319587"/>
          </a:xfrm>
        </p:spPr>
        <p:txBody>
          <a:bodyPr wrap="square" lIns="91440" tIns="45720" rIns="91440" bIns="45720" anchor="t"/>
          <a:p>
            <a:pPr lvl="0" eaLnBrk="1" hangingPunct="1"/>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8435" name="Rectangle 2"/>
          <p:cNvSpPr>
            <a:spLocks noRot="1" noTextEdit="1"/>
          </p:cNvSpPr>
          <p:nvPr>
            <p:ph type="sldImg"/>
          </p:nvPr>
        </p:nvSpPr>
        <p:spPr/>
      </p:sp>
      <p:sp>
        <p:nvSpPr>
          <p:cNvPr id="18436" name="Rectangle 3"/>
          <p:cNvSpPr>
            <a:spLocks noGrp="1"/>
          </p:cNvSpPr>
          <p:nvPr>
            <p:ph type="body" idx="1"/>
          </p:nvPr>
        </p:nvSpPr>
        <p:spPr>
          <a:xfrm>
            <a:off x="731838" y="4560888"/>
            <a:ext cx="5851525" cy="4319587"/>
          </a:xfrm>
        </p:spPr>
        <p:txBody>
          <a:bodyPr wrap="square" lIns="91440" tIns="45720" rIns="91440" bIns="45720" anchor="t"/>
          <a:p>
            <a:pPr lvl="0" eaLnBrk="1" hangingPunct="1"/>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0483" name="Rectangle 2"/>
          <p:cNvSpPr>
            <a:spLocks noRot="1" noTextEdit="1"/>
          </p:cNvSpPr>
          <p:nvPr>
            <p:ph type="sldImg"/>
          </p:nvPr>
        </p:nvSpPr>
        <p:spPr/>
      </p:sp>
      <p:sp>
        <p:nvSpPr>
          <p:cNvPr id="20484" name="Rectangle 3"/>
          <p:cNvSpPr>
            <a:spLocks noGrp="1"/>
          </p:cNvSpPr>
          <p:nvPr>
            <p:ph type="body" idx="1"/>
          </p:nvPr>
        </p:nvSpPr>
        <p:spPr>
          <a:xfrm>
            <a:off x="731838" y="4560888"/>
            <a:ext cx="5851525" cy="4319587"/>
          </a:xfrm>
        </p:spPr>
        <p:txBody>
          <a:bodyPr wrap="square" lIns="91440" tIns="45720" rIns="91440" bIns="45720" anchor="t"/>
          <a:p>
            <a:pPr lvl="0" eaLnBrk="1" hangingPunct="1"/>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5603" name="Rectangle 2"/>
          <p:cNvSpPr>
            <a:spLocks noRot="1" noTextEdit="1"/>
          </p:cNvSpPr>
          <p:nvPr>
            <p:ph type="sldImg"/>
          </p:nvPr>
        </p:nvSpPr>
        <p:spPr/>
      </p:sp>
      <p:sp>
        <p:nvSpPr>
          <p:cNvPr id="25604"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zh-CN" altLang="en-US" dirty="0">
                <a:ea typeface="宋体" panose="02010600030101010101" pitchFamily="2" charset="-122"/>
              </a:rPr>
              <a:t>文法的形式化定义已经有了，文法所描述的语言的形式化定义是？需要推导的概念</a:t>
            </a: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7651" name="Rectangle 2"/>
          <p:cNvSpPr>
            <a:spLocks noRot="1" noTextEdit="1"/>
          </p:cNvSpPr>
          <p:nvPr>
            <p:ph type="sldImg"/>
          </p:nvPr>
        </p:nvSpPr>
        <p:spPr/>
      </p:sp>
      <p:sp>
        <p:nvSpPr>
          <p:cNvPr id="27652"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zh-CN" altLang="en-US" dirty="0">
                <a:ea typeface="宋体" panose="02010600030101010101" pitchFamily="2" charset="-122"/>
              </a:rPr>
              <a:t>文法的形式化定义已经有了，文法所描述的语言的形式化定义是？需要推导的概念</a:t>
            </a: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3795" name="Rectangle 2"/>
          <p:cNvSpPr>
            <a:spLocks noRot="1" noTextEdit="1"/>
          </p:cNvSpPr>
          <p:nvPr>
            <p:ph type="sldImg"/>
          </p:nvPr>
        </p:nvSpPr>
        <p:spPr/>
      </p:sp>
      <p:sp>
        <p:nvSpPr>
          <p:cNvPr id="33796"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zh-CN" altLang="en-US" dirty="0">
                <a:ea typeface="宋体" panose="02010600030101010101" pitchFamily="2" charset="-122"/>
              </a:rPr>
              <a:t>看书</a:t>
            </a: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5843" name="Rectangle 2"/>
          <p:cNvSpPr>
            <a:spLocks noRo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1440" tIns="45720" rIns="91440" bIns="45720" anchor="t"/>
          <a:p>
            <a:pPr lvl="0" eaLnBrk="1" hangingPunct="1"/>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4143375" y="9120188"/>
            <a:ext cx="3170238" cy="479425"/>
          </a:xfrm>
          <a:prstGeom prst="rect">
            <a:avLst/>
          </a:prstGeom>
          <a:noFill/>
          <a:ln w="9525">
            <a:noFill/>
          </a:ln>
        </p:spPr>
        <p:txBody>
          <a:bodyPr anchor="b"/>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7891" name="Rectangle 2"/>
          <p:cNvSpPr>
            <a:spLocks noRot="1" noTextEdit="1"/>
          </p:cNvSpPr>
          <p:nvPr>
            <p:ph type="sldImg"/>
          </p:nvPr>
        </p:nvSpPr>
        <p:spPr/>
      </p:sp>
      <p:sp>
        <p:nvSpPr>
          <p:cNvPr id="37892" name="Rectangle 3"/>
          <p:cNvSpPr>
            <a:spLocks noGrp="1"/>
          </p:cNvSpPr>
          <p:nvPr>
            <p:ph type="body" idx="1"/>
          </p:nvPr>
        </p:nvSpPr>
        <p:spPr>
          <a:xfrm>
            <a:off x="731838" y="4560888"/>
            <a:ext cx="5851525" cy="4319587"/>
          </a:xfrm>
        </p:spPr>
        <p:txBody>
          <a:bodyPr wrap="square" lIns="91440" tIns="45720" rIns="91440" bIns="45720" anchor="t"/>
          <a:p>
            <a:pPr lvl="0" eaLnBrk="1" hangingPunct="1"/>
            <a:r>
              <a:rPr lang="en-US" altLang="zh-CN" dirty="0">
                <a:ea typeface="宋体" panose="02010600030101010101" pitchFamily="2" charset="-122"/>
              </a:rPr>
              <a:t>P36</a:t>
            </a:r>
            <a:r>
              <a:rPr lang="zh-CN" altLang="en-US" dirty="0">
                <a:ea typeface="宋体" panose="02010600030101010101" pitchFamily="2" charset="-122"/>
              </a:rPr>
              <a:t>，下面开始</a:t>
            </a:r>
            <a:r>
              <a:rPr lang="en-US" altLang="zh-CN" dirty="0">
                <a:ea typeface="宋体" panose="02010600030101010101" pitchFamily="2" charset="-122"/>
              </a:rPr>
              <a:t>-38</a:t>
            </a:r>
            <a:endParaRPr lang="en-US"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solidFill>
        <a:effectLst/>
      </p:bgPr>
    </p:bg>
    <p:spTree>
      <p:nvGrpSpPr>
        <p:cNvPr id="1" name=""/>
        <p:cNvGrpSpPr/>
        <p:nvPr/>
      </p:nvGrpSpPr>
      <p:grpSpPr>
        <a:xfrm>
          <a:off x="0" y="0"/>
          <a:ext cx="0" cy="0"/>
          <a:chOff x="0" y="0"/>
          <a:chExt cx="0" cy="0"/>
        </a:xfrm>
      </p:grpSpPr>
      <p:sp>
        <p:nvSpPr>
          <p:cNvPr id="14" name="Rectangle 134"/>
          <p:cNvSpPr>
            <a:spLocks noChangeArrowheads="1"/>
          </p:cNvSpPr>
          <p:nvPr/>
        </p:nvSpPr>
        <p:spPr bwMode="gray">
          <a:xfrm>
            <a:off x="6686550" y="0"/>
            <a:ext cx="2457450" cy="6858000"/>
          </a:xfrm>
          <a:prstGeom prst="rect">
            <a:avLst/>
          </a:prstGeom>
          <a:solidFill>
            <a:schemeClr val="accent2"/>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5" name="Rectangle 137"/>
          <p:cNvSpPr>
            <a:spLocks noChangeArrowheads="1"/>
          </p:cNvSpPr>
          <p:nvPr/>
        </p:nvSpPr>
        <p:spPr bwMode="gray">
          <a:xfrm>
            <a:off x="0" y="0"/>
            <a:ext cx="9144000" cy="581025"/>
          </a:xfrm>
          <a:prstGeom prst="rect">
            <a:avLst/>
          </a:prstGeom>
          <a:solidFill>
            <a:schemeClr val="bg1">
              <a:alpha val="30196"/>
            </a:schemeClr>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6" name="Rectangle 135"/>
          <p:cNvSpPr>
            <a:spLocks noChangeArrowheads="1"/>
          </p:cNvSpPr>
          <p:nvPr/>
        </p:nvSpPr>
        <p:spPr bwMode="gray">
          <a:xfrm>
            <a:off x="0" y="6496050"/>
            <a:ext cx="6688138" cy="361950"/>
          </a:xfrm>
          <a:prstGeom prst="rect">
            <a:avLst/>
          </a:prstGeom>
          <a:solidFill>
            <a:schemeClr val="hlink"/>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7" name="Rectangle 136"/>
          <p:cNvSpPr>
            <a:spLocks noChangeArrowheads="1"/>
          </p:cNvSpPr>
          <p:nvPr/>
        </p:nvSpPr>
        <p:spPr bwMode="gray">
          <a:xfrm>
            <a:off x="6686550" y="6496050"/>
            <a:ext cx="2457450" cy="361950"/>
          </a:xfrm>
          <a:prstGeom prst="rect">
            <a:avLst/>
          </a:prstGeom>
          <a:solidFill>
            <a:schemeClr val="folHlink"/>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8" name="Text Box 14"/>
          <p:cNvSpPr txBox="1">
            <a:spLocks noChangeArrowheads="1"/>
          </p:cNvSpPr>
          <p:nvPr/>
        </p:nvSpPr>
        <p:spPr bwMode="gray">
          <a:xfrm>
            <a:off x="152400" y="98425"/>
            <a:ext cx="1981200" cy="412750"/>
          </a:xfrm>
          <a:prstGeom prst="rect">
            <a:avLst/>
          </a:prstGeom>
          <a:noFill/>
          <a:ln>
            <a:noFill/>
          </a:ln>
          <a:effectLst/>
        </p:spPr>
        <p:txBody>
          <a:bodyPr>
            <a:spAutoFit/>
          </a:bodyP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1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rPr>
              <a:t>计算机专业</a:t>
            </a:r>
            <a:endParaRPr kumimoji="0" lang="zh-CN" altLang="en-US" sz="21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grpSp>
        <p:nvGrpSpPr>
          <p:cNvPr id="2055" name="Group 187"/>
          <p:cNvGrpSpPr/>
          <p:nvPr/>
        </p:nvGrpSpPr>
        <p:grpSpPr>
          <a:xfrm>
            <a:off x="6710363" y="590550"/>
            <a:ext cx="1747837" cy="895350"/>
            <a:chOff x="3120" y="366"/>
            <a:chExt cx="1101" cy="564"/>
          </a:xfrm>
        </p:grpSpPr>
        <p:sp>
          <p:nvSpPr>
            <p:cNvPr id="20" name="Rectangle 188" descr="an_a"/>
            <p:cNvSpPr>
              <a:spLocks noChangeArrowheads="1"/>
            </p:cNvSpPr>
            <p:nvPr/>
          </p:nvSpPr>
          <p:spPr bwMode="gray">
            <a:xfrm>
              <a:off x="3123" y="369"/>
              <a:ext cx="1098" cy="558"/>
            </a:xfrm>
            <a:prstGeom prst="rect">
              <a:avLst/>
            </a:prstGeom>
            <a:blipFill dpi="0" rotWithShape="1">
              <a:blip r:embed="rId2"/>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nvGrpSpPr>
            <p:cNvPr id="2079" name="Group 189"/>
            <p:cNvGrpSpPr/>
            <p:nvPr userDrawn="1"/>
          </p:nvGrpSpPr>
          <p:grpSpPr>
            <a:xfrm>
              <a:off x="3120" y="366"/>
              <a:ext cx="1099" cy="564"/>
              <a:chOff x="3120" y="366"/>
              <a:chExt cx="1099" cy="564"/>
            </a:xfrm>
          </p:grpSpPr>
          <p:sp>
            <p:nvSpPr>
              <p:cNvPr id="2080" name="Line 190"/>
              <p:cNvSpPr/>
              <p:nvPr userDrawn="1"/>
            </p:nvSpPr>
            <p:spPr>
              <a:xfrm>
                <a:off x="3120" y="366"/>
                <a:ext cx="1097" cy="0"/>
              </a:xfrm>
              <a:prstGeom prst="line">
                <a:avLst/>
              </a:prstGeom>
              <a:ln w="9525" cap="flat" cmpd="sng">
                <a:solidFill>
                  <a:srgbClr val="FFFFFF"/>
                </a:solidFill>
                <a:prstDash val="solid"/>
                <a:headEnd type="none" w="med" len="med"/>
                <a:tailEnd type="none" w="med" len="med"/>
              </a:ln>
            </p:spPr>
          </p:sp>
          <p:sp>
            <p:nvSpPr>
              <p:cNvPr id="2081" name="Line 191"/>
              <p:cNvSpPr/>
              <p:nvPr userDrawn="1"/>
            </p:nvSpPr>
            <p:spPr>
              <a:xfrm flipV="1">
                <a:off x="3120" y="927"/>
                <a:ext cx="1099" cy="3"/>
              </a:xfrm>
              <a:prstGeom prst="line">
                <a:avLst/>
              </a:prstGeom>
              <a:ln w="9525" cap="flat" cmpd="sng">
                <a:solidFill>
                  <a:srgbClr val="FFFFFF"/>
                </a:solidFill>
                <a:prstDash val="solid"/>
                <a:headEnd type="none" w="med" len="med"/>
                <a:tailEnd type="none" w="med" len="med"/>
              </a:ln>
            </p:spPr>
          </p:sp>
          <p:sp>
            <p:nvSpPr>
              <p:cNvPr id="2082" name="Line 192"/>
              <p:cNvSpPr/>
              <p:nvPr userDrawn="1"/>
            </p:nvSpPr>
            <p:spPr>
              <a:xfrm>
                <a:off x="3120" y="368"/>
                <a:ext cx="0" cy="561"/>
              </a:xfrm>
              <a:prstGeom prst="line">
                <a:avLst/>
              </a:prstGeom>
              <a:ln w="9525" cap="flat" cmpd="sng">
                <a:solidFill>
                  <a:srgbClr val="FFFFFF"/>
                </a:solidFill>
                <a:prstDash val="solid"/>
                <a:headEnd type="none" w="med" len="med"/>
                <a:tailEnd type="none" w="med" len="med"/>
              </a:ln>
            </p:spPr>
          </p:sp>
        </p:grpSp>
      </p:grpSp>
      <p:grpSp>
        <p:nvGrpSpPr>
          <p:cNvPr id="2056" name="Group 199"/>
          <p:cNvGrpSpPr/>
          <p:nvPr/>
        </p:nvGrpSpPr>
        <p:grpSpPr>
          <a:xfrm>
            <a:off x="6710363" y="3654425"/>
            <a:ext cx="1747837" cy="895350"/>
            <a:chOff x="3120" y="366"/>
            <a:chExt cx="1101" cy="564"/>
          </a:xfrm>
        </p:grpSpPr>
        <p:sp>
          <p:nvSpPr>
            <p:cNvPr id="26" name="Rectangle 200" descr="an_c"/>
            <p:cNvSpPr>
              <a:spLocks noChangeArrowheads="1"/>
            </p:cNvSpPr>
            <p:nvPr/>
          </p:nvSpPr>
          <p:spPr bwMode="gray">
            <a:xfrm>
              <a:off x="3123" y="369"/>
              <a:ext cx="1098" cy="558"/>
            </a:xfrm>
            <a:prstGeom prst="rect">
              <a:avLst/>
            </a:prstGeom>
            <a:blipFill dpi="0" rotWithShape="1">
              <a:blip r:embed="rId3"/>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nvGrpSpPr>
            <p:cNvPr id="2074" name="Group 201"/>
            <p:cNvGrpSpPr/>
            <p:nvPr userDrawn="1"/>
          </p:nvGrpSpPr>
          <p:grpSpPr>
            <a:xfrm>
              <a:off x="3120" y="366"/>
              <a:ext cx="1099" cy="564"/>
              <a:chOff x="3120" y="366"/>
              <a:chExt cx="1099" cy="564"/>
            </a:xfrm>
          </p:grpSpPr>
          <p:sp>
            <p:nvSpPr>
              <p:cNvPr id="2075" name="Line 202"/>
              <p:cNvSpPr/>
              <p:nvPr userDrawn="1"/>
            </p:nvSpPr>
            <p:spPr>
              <a:xfrm>
                <a:off x="3120" y="366"/>
                <a:ext cx="1097" cy="0"/>
              </a:xfrm>
              <a:prstGeom prst="line">
                <a:avLst/>
              </a:prstGeom>
              <a:ln w="9525" cap="flat" cmpd="sng">
                <a:solidFill>
                  <a:srgbClr val="FFFFFF"/>
                </a:solidFill>
                <a:prstDash val="solid"/>
                <a:headEnd type="none" w="med" len="med"/>
                <a:tailEnd type="none" w="med" len="med"/>
              </a:ln>
            </p:spPr>
          </p:sp>
          <p:sp>
            <p:nvSpPr>
              <p:cNvPr id="2076" name="Line 203"/>
              <p:cNvSpPr/>
              <p:nvPr userDrawn="1"/>
            </p:nvSpPr>
            <p:spPr>
              <a:xfrm flipV="1">
                <a:off x="3120" y="927"/>
                <a:ext cx="1099" cy="3"/>
              </a:xfrm>
              <a:prstGeom prst="line">
                <a:avLst/>
              </a:prstGeom>
              <a:ln w="9525" cap="flat" cmpd="sng">
                <a:solidFill>
                  <a:srgbClr val="FFFFFF"/>
                </a:solidFill>
                <a:prstDash val="solid"/>
                <a:headEnd type="none" w="med" len="med"/>
                <a:tailEnd type="none" w="med" len="med"/>
              </a:ln>
            </p:spPr>
          </p:sp>
          <p:sp>
            <p:nvSpPr>
              <p:cNvPr id="2077" name="Line 204"/>
              <p:cNvSpPr/>
              <p:nvPr userDrawn="1"/>
            </p:nvSpPr>
            <p:spPr>
              <a:xfrm>
                <a:off x="3120" y="368"/>
                <a:ext cx="0" cy="561"/>
              </a:xfrm>
              <a:prstGeom prst="line">
                <a:avLst/>
              </a:prstGeom>
              <a:ln w="9525" cap="flat" cmpd="sng">
                <a:solidFill>
                  <a:srgbClr val="FFFFFF"/>
                </a:solidFill>
                <a:prstDash val="solid"/>
                <a:headEnd type="none" w="med" len="med"/>
                <a:tailEnd type="none" w="med" len="med"/>
              </a:ln>
            </p:spPr>
          </p:sp>
        </p:grpSp>
      </p:grpSp>
      <p:grpSp>
        <p:nvGrpSpPr>
          <p:cNvPr id="2057" name="Group 223"/>
          <p:cNvGrpSpPr/>
          <p:nvPr/>
        </p:nvGrpSpPr>
        <p:grpSpPr>
          <a:xfrm>
            <a:off x="6675438" y="2057400"/>
            <a:ext cx="1749425" cy="895350"/>
            <a:chOff x="4208" y="1730"/>
            <a:chExt cx="1102" cy="564"/>
          </a:xfrm>
        </p:grpSpPr>
        <p:sp>
          <p:nvSpPr>
            <p:cNvPr id="32" name="Rectangle 224" descr="an_b"/>
            <p:cNvSpPr>
              <a:spLocks noChangeArrowheads="1"/>
            </p:cNvSpPr>
            <p:nvPr/>
          </p:nvSpPr>
          <p:spPr bwMode="gray">
            <a:xfrm>
              <a:off x="4208" y="1734"/>
              <a:ext cx="1102" cy="558"/>
            </a:xfrm>
            <a:prstGeom prst="rect">
              <a:avLst/>
            </a:prstGeom>
            <a:blipFill dpi="0" rotWithShape="1">
              <a:blip r:embed="rId4"/>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0" name="Line 225"/>
            <p:cNvSpPr/>
            <p:nvPr userDrawn="1"/>
          </p:nvSpPr>
          <p:spPr>
            <a:xfrm rot="10800000">
              <a:off x="4211" y="2294"/>
              <a:ext cx="1097" cy="0"/>
            </a:xfrm>
            <a:prstGeom prst="line">
              <a:avLst/>
            </a:prstGeom>
            <a:ln w="9525" cap="flat" cmpd="sng">
              <a:solidFill>
                <a:srgbClr val="FFFFFF"/>
              </a:solidFill>
              <a:prstDash val="solid"/>
              <a:headEnd type="none" w="med" len="med"/>
              <a:tailEnd type="none" w="med" len="med"/>
            </a:ln>
          </p:spPr>
        </p:sp>
        <p:sp>
          <p:nvSpPr>
            <p:cNvPr id="2071" name="Line 226"/>
            <p:cNvSpPr/>
            <p:nvPr userDrawn="1"/>
          </p:nvSpPr>
          <p:spPr>
            <a:xfrm rot="-10800000" flipV="1">
              <a:off x="4211" y="1731"/>
              <a:ext cx="1097" cy="3"/>
            </a:xfrm>
            <a:prstGeom prst="line">
              <a:avLst/>
            </a:prstGeom>
            <a:ln w="9525" cap="flat" cmpd="sng">
              <a:solidFill>
                <a:srgbClr val="FFFFFF"/>
              </a:solidFill>
              <a:prstDash val="solid"/>
              <a:headEnd type="none" w="med" len="med"/>
              <a:tailEnd type="none" w="med" len="med"/>
            </a:ln>
          </p:spPr>
        </p:sp>
        <p:sp>
          <p:nvSpPr>
            <p:cNvPr id="2072" name="Line 227"/>
            <p:cNvSpPr/>
            <p:nvPr userDrawn="1"/>
          </p:nvSpPr>
          <p:spPr>
            <a:xfrm rot="10800000">
              <a:off x="5309" y="1730"/>
              <a:ext cx="0" cy="561"/>
            </a:xfrm>
            <a:prstGeom prst="line">
              <a:avLst/>
            </a:prstGeom>
            <a:ln w="9525" cap="flat" cmpd="sng">
              <a:solidFill>
                <a:srgbClr val="FFFFFF"/>
              </a:solidFill>
              <a:prstDash val="solid"/>
              <a:headEnd type="none" w="med" len="med"/>
              <a:tailEnd type="none" w="med" len="med"/>
            </a:ln>
          </p:spPr>
        </p:sp>
      </p:grpSp>
      <p:grpSp>
        <p:nvGrpSpPr>
          <p:cNvPr id="2058" name="Group 205"/>
          <p:cNvGrpSpPr/>
          <p:nvPr/>
        </p:nvGrpSpPr>
        <p:grpSpPr>
          <a:xfrm>
            <a:off x="6675438" y="5276850"/>
            <a:ext cx="1747837" cy="895350"/>
            <a:chOff x="4224" y="1728"/>
            <a:chExt cx="1101" cy="564"/>
          </a:xfrm>
        </p:grpSpPr>
        <p:sp>
          <p:nvSpPr>
            <p:cNvPr id="37" name="Rectangle 206" descr="an_d"/>
            <p:cNvSpPr>
              <a:spLocks noChangeArrowheads="1"/>
            </p:cNvSpPr>
            <p:nvPr/>
          </p:nvSpPr>
          <p:spPr bwMode="gray">
            <a:xfrm>
              <a:off x="4227" y="1731"/>
              <a:ext cx="1098" cy="558"/>
            </a:xfrm>
            <a:prstGeom prst="rect">
              <a:avLst/>
            </a:prstGeom>
            <a:blipFill dpi="0" rotWithShape="1">
              <a:blip r:embed="rId5"/>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65" name="Group 207"/>
            <p:cNvGrpSpPr/>
            <p:nvPr userDrawn="1"/>
          </p:nvGrpSpPr>
          <p:grpSpPr>
            <a:xfrm rot="10800000">
              <a:off x="4224" y="1728"/>
              <a:ext cx="1099" cy="564"/>
              <a:chOff x="3120" y="366"/>
              <a:chExt cx="1099" cy="564"/>
            </a:xfrm>
          </p:grpSpPr>
          <p:sp>
            <p:nvSpPr>
              <p:cNvPr id="2066" name="Line 208"/>
              <p:cNvSpPr/>
              <p:nvPr userDrawn="1"/>
            </p:nvSpPr>
            <p:spPr>
              <a:xfrm>
                <a:off x="3120" y="366"/>
                <a:ext cx="1097" cy="0"/>
              </a:xfrm>
              <a:prstGeom prst="line">
                <a:avLst/>
              </a:prstGeom>
              <a:ln w="9525" cap="flat" cmpd="sng">
                <a:solidFill>
                  <a:srgbClr val="FFFFFF"/>
                </a:solidFill>
                <a:prstDash val="solid"/>
                <a:headEnd type="none" w="med" len="med"/>
                <a:tailEnd type="none" w="med" len="med"/>
              </a:ln>
            </p:spPr>
          </p:sp>
          <p:sp>
            <p:nvSpPr>
              <p:cNvPr id="2067" name="Line 209"/>
              <p:cNvSpPr/>
              <p:nvPr userDrawn="1"/>
            </p:nvSpPr>
            <p:spPr>
              <a:xfrm flipV="1">
                <a:off x="3120" y="927"/>
                <a:ext cx="1099" cy="3"/>
              </a:xfrm>
              <a:prstGeom prst="line">
                <a:avLst/>
              </a:prstGeom>
              <a:ln w="9525" cap="flat" cmpd="sng">
                <a:solidFill>
                  <a:srgbClr val="FFFFFF"/>
                </a:solidFill>
                <a:prstDash val="solid"/>
                <a:headEnd type="none" w="med" len="med"/>
                <a:tailEnd type="none" w="med" len="med"/>
              </a:ln>
            </p:spPr>
          </p:sp>
          <p:sp>
            <p:nvSpPr>
              <p:cNvPr id="2068" name="Line 210"/>
              <p:cNvSpPr/>
              <p:nvPr userDrawn="1"/>
            </p:nvSpPr>
            <p:spPr>
              <a:xfrm>
                <a:off x="3120" y="368"/>
                <a:ext cx="0" cy="561"/>
              </a:xfrm>
              <a:prstGeom prst="line">
                <a:avLst/>
              </a:prstGeom>
              <a:ln w="9525" cap="flat" cmpd="sng">
                <a:solidFill>
                  <a:srgbClr val="FFFFFF"/>
                </a:solidFill>
                <a:prstDash val="solid"/>
                <a:headEnd type="none" w="med" len="med"/>
                <a:tailEnd type="none" w="med" len="med"/>
              </a:ln>
            </p:spPr>
          </p:sp>
        </p:grpSp>
      </p:grpSp>
      <p:sp>
        <p:nvSpPr>
          <p:cNvPr id="3075" name="Rectangle 3"/>
          <p:cNvSpPr>
            <a:spLocks noGrp="1" noChangeArrowheads="1"/>
          </p:cNvSpPr>
          <p:nvPr>
            <p:ph type="subTitle" idx="1"/>
          </p:nvPr>
        </p:nvSpPr>
        <p:spPr bwMode="gray">
          <a:xfrm>
            <a:off x="1295400" y="2514600"/>
            <a:ext cx="5324475" cy="381000"/>
          </a:xfrm>
        </p:spPr>
        <p:txBody>
          <a:bodyPr/>
          <a:lstStyle>
            <a:lvl1pPr marL="0" indent="0" algn="r">
              <a:buFont typeface="Wingdings" panose="05000000000000000000" pitchFamily="2" charset="2"/>
              <a:buNone/>
              <a:defRPr sz="2200">
                <a:solidFill>
                  <a:srgbClr val="FFFFFF"/>
                </a:solidFill>
              </a:defRPr>
            </a:lvl1pPr>
          </a:lstStyle>
          <a:p>
            <a:pPr lvl="0"/>
            <a:r>
              <a:rPr lang="en-US" altLang="zh-CN" noProof="0"/>
              <a:t>Click to edit Master subtitle style</a:t>
            </a:r>
            <a:endParaRPr lang="en-US" altLang="zh-CN" noProof="0"/>
          </a:p>
        </p:txBody>
      </p:sp>
      <p:sp>
        <p:nvSpPr>
          <p:cNvPr id="3074" name="Rectangle 2"/>
          <p:cNvSpPr>
            <a:spLocks noGrp="1" noChangeArrowheads="1"/>
          </p:cNvSpPr>
          <p:nvPr>
            <p:ph type="ctrTitle"/>
          </p:nvPr>
        </p:nvSpPr>
        <p:spPr>
          <a:xfrm>
            <a:off x="533400" y="2057400"/>
            <a:ext cx="6096000" cy="457200"/>
          </a:xfrm>
        </p:spPr>
        <p:txBody>
          <a:bodyPr/>
          <a:lstStyle>
            <a:lvl1pPr algn="r">
              <a:defRPr sz="3600">
                <a:solidFill>
                  <a:srgbClr val="FFFFFF"/>
                </a:solidFill>
              </a:defRPr>
            </a:lvl1pPr>
          </a:lstStyle>
          <a:p>
            <a:pPr lvl="0"/>
            <a:r>
              <a:rPr lang="en-US" altLang="zh-CN" noProof="0"/>
              <a:t>Click to edit Master title style</a:t>
            </a:r>
            <a:endParaRPr lang="en-US" altLang="zh-CN" noProof="0"/>
          </a:p>
        </p:txBody>
      </p:sp>
      <p:sp>
        <p:nvSpPr>
          <p:cNvPr id="42" name="Rectangle 4"/>
          <p:cNvSpPr>
            <a:spLocks noGrp="1" noChangeArrowheads="1"/>
          </p:cNvSpPr>
          <p:nvPr>
            <p:ph type="dt" sz="half" idx="2"/>
          </p:nvPr>
        </p:nvSpPr>
        <p:spPr bwMode="gray">
          <a:xfrm>
            <a:off x="685800" y="6553200"/>
            <a:ext cx="1981200" cy="244475"/>
          </a:xfrm>
          <a:prstGeom prst="rect">
            <a:avLst/>
          </a:prstGeom>
        </p:spPr>
        <p:txBody>
          <a:bodyPr vert="horz" wrap="square" lIns="91440" tIns="45720" rIns="91440" bIns="45720" numCol="1" anchor="t" anchorCtr="0" compatLnSpc="1"/>
          <a:lstStyle>
            <a:lvl1pPr>
              <a:defRPr sz="120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Rectangle 5"/>
          <p:cNvSpPr>
            <a:spLocks noGrp="1" noChangeArrowheads="1"/>
          </p:cNvSpPr>
          <p:nvPr>
            <p:ph type="ftr" sz="quarter" idx="3"/>
          </p:nvPr>
        </p:nvSpPr>
        <p:spPr bwMode="gray">
          <a:xfrm>
            <a:off x="6858000" y="6540500"/>
            <a:ext cx="2133600" cy="244475"/>
          </a:xfrm>
          <a:prstGeom prst="rect">
            <a:avLst/>
          </a:prstGeom>
        </p:spPr>
        <p:txBody>
          <a:bodyPr vert="horz" wrap="square" lIns="91440" tIns="45720" rIns="91440" bIns="45720" numCol="1" anchor="t" anchorCtr="0" compatLnSpc="1"/>
          <a:lstStyle>
            <a:lvl1pPr algn="r" eaLnBrk="1" hangingPunct="1">
              <a:spcBef>
                <a:spcPct val="0"/>
              </a:spcBef>
              <a:buClrTx/>
              <a:buFontTx/>
              <a:buNone/>
              <a:defRPr sz="1400" b="0">
                <a:solidFill>
                  <a:srgbClr val="FFFFFF"/>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安徽大学计算机学院</a:t>
            </a:r>
            <a:endParaRPr kumimoji="0" lang="zh-CN" altLang="en-US"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 name="Rectangle 6"/>
          <p:cNvSpPr>
            <a:spLocks noGrp="1" noChangeArrowheads="1"/>
          </p:cNvSpPr>
          <p:nvPr>
            <p:ph type="sldNum" sz="quarter" idx="4"/>
          </p:nvPr>
        </p:nvSpPr>
        <p:spPr bwMode="gray">
          <a:xfrm>
            <a:off x="228600" y="6553200"/>
            <a:ext cx="381000" cy="244475"/>
          </a:xfrm>
          <a:prstGeom prst="rect">
            <a:avLst/>
          </a:prstGeom>
        </p:spPr>
        <p:txBody>
          <a:bodyPr vert="horz" wrap="square" lIns="91440" tIns="45720" rIns="91440" bIns="45720" numCol="1" anchor="t" anchorCtr="0" compatLnSpc="1"/>
          <a:lstStyle>
            <a:lvl1pPr>
              <a:defRPr sz="1200">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1DADF9B-61BA-4052-B7E5-8B464F1F2945}" type="slidenum">
              <a:rPr kumimoji="0" lang="zh-CN" altLang="en-US"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6000" y="171450"/>
            <a:ext cx="1981200" cy="61531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 y="171450"/>
            <a:ext cx="5791200" cy="61531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 y="10668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191000" y="10668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7.jpeg"/><Relationship Id="rId13" Type="http://schemas.openxmlformats.org/officeDocument/2006/relationships/image" Target="../media/image6.jpeg"/><Relationship Id="rId12" Type="http://schemas.openxmlformats.org/officeDocument/2006/relationships/image" Target="../media/image5.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2700000" scaled="1"/>
          <a:tileRect/>
        </a:gradFill>
        <a:effectLst/>
      </p:bgPr>
    </p:bg>
    <p:spTree>
      <p:nvGrpSpPr>
        <p:cNvPr id="1" name=""/>
        <p:cNvGrpSpPr/>
        <p:nvPr/>
      </p:nvGrpSpPr>
      <p:grpSpPr/>
      <p:sp>
        <p:nvSpPr>
          <p:cNvPr id="1026" name="Rectangle 133"/>
          <p:cNvSpPr>
            <a:spLocks noChangeArrowheads="1"/>
          </p:cNvSpPr>
          <p:nvPr/>
        </p:nvSpPr>
        <p:spPr bwMode="gray">
          <a:xfrm>
            <a:off x="0" y="0"/>
            <a:ext cx="9144000" cy="838200"/>
          </a:xfrm>
          <a:prstGeom prst="rect">
            <a:avLst/>
          </a:prstGeom>
          <a:solidFill>
            <a:schemeClr val="hlink"/>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7" name="Freeform 126"/>
          <p:cNvSpPr/>
          <p:nvPr/>
        </p:nvSpPr>
        <p:spPr>
          <a:xfrm>
            <a:off x="-12700" y="342900"/>
            <a:ext cx="6032500" cy="679450"/>
          </a:xfrm>
          <a:custGeom>
            <a:avLst/>
            <a:gdLst/>
            <a:ahLst/>
            <a:cxnLst>
              <a:cxn ang="0">
                <a:pos x="0" y="0"/>
              </a:cxn>
              <a:cxn ang="0">
                <a:pos x="2147483646" y="0"/>
              </a:cxn>
              <a:cxn ang="0">
                <a:pos x="2147483646" y="2147483646"/>
              </a:cxn>
            </a:cxnLst>
            <a:pathLst>
              <a:path w="3800" h="428">
                <a:moveTo>
                  <a:pt x="0" y="0"/>
                </a:moveTo>
                <a:lnTo>
                  <a:pt x="3800" y="0"/>
                </a:lnTo>
                <a:lnTo>
                  <a:pt x="3456" y="428"/>
                </a:lnTo>
              </a:path>
            </a:pathLst>
          </a:custGeom>
          <a:noFill/>
          <a:ln w="9525">
            <a:noFill/>
          </a:ln>
        </p:spPr>
        <p:txBody>
          <a:bodyPr/>
          <a:p>
            <a:endParaRPr lang="zh-CN" altLang="en-US"/>
          </a:p>
        </p:txBody>
      </p:sp>
      <p:sp>
        <p:nvSpPr>
          <p:cNvPr id="1028" name="Rectangle 3"/>
          <p:cNvSpPr>
            <a:spLocks noGrp="1"/>
          </p:cNvSpPr>
          <p:nvPr>
            <p:ph type="body" idx="1"/>
          </p:nvPr>
        </p:nvSpPr>
        <p:spPr>
          <a:xfrm>
            <a:off x="152400" y="1066800"/>
            <a:ext cx="7924800" cy="52578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gray">
          <a:xfrm>
            <a:off x="3886200" y="6505575"/>
            <a:ext cx="838200" cy="261938"/>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buClrTx/>
              <a:buFontTx/>
              <a:buNone/>
              <a:defRPr sz="1000" b="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890DD5C-8702-442D-A00E-F397AE70AB62}" type="slidenum">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4"/>
          <p:cNvSpPr>
            <a:spLocks noGrp="1" noChangeArrowheads="1"/>
          </p:cNvSpPr>
          <p:nvPr>
            <p:ph type="dt" sz="half" idx="2"/>
          </p:nvPr>
        </p:nvSpPr>
        <p:spPr bwMode="gray">
          <a:xfrm>
            <a:off x="381000" y="6505575"/>
            <a:ext cx="1905000" cy="261938"/>
          </a:xfrm>
          <a:prstGeom prst="rect">
            <a:avLst/>
          </a:prstGeom>
          <a:noFill/>
          <a:ln>
            <a:noFill/>
          </a:ln>
          <a:effectLst/>
        </p:spPr>
        <p:txBody>
          <a:bodyPr vert="horz" wrap="square" lIns="91440" tIns="45720" rIns="91440" bIns="45720" numCol="1" anchor="t" anchorCtr="0" compatLnSpc="1"/>
          <a:lstStyle>
            <a:lvl1pPr eaLnBrk="1" hangingPunct="1">
              <a:spcBef>
                <a:spcPct val="0"/>
              </a:spcBef>
              <a:buClrTx/>
              <a:buFontTx/>
              <a:buNone/>
              <a:defRPr sz="10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139"/>
          <p:cNvSpPr>
            <a:spLocks noChangeArrowheads="1"/>
          </p:cNvSpPr>
          <p:nvPr/>
        </p:nvSpPr>
        <p:spPr bwMode="gray">
          <a:xfrm>
            <a:off x="8229600" y="3200400"/>
            <a:ext cx="914400" cy="1647825"/>
          </a:xfrm>
          <a:prstGeom prst="rect">
            <a:avLst/>
          </a:prstGeom>
          <a:solidFill>
            <a:schemeClr val="hlink"/>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2" name="Rectangle 141"/>
          <p:cNvSpPr>
            <a:spLocks noChangeArrowheads="1"/>
          </p:cNvSpPr>
          <p:nvPr/>
        </p:nvSpPr>
        <p:spPr bwMode="gray">
          <a:xfrm>
            <a:off x="8229600" y="4845050"/>
            <a:ext cx="914400" cy="2012950"/>
          </a:xfrm>
          <a:prstGeom prst="rect">
            <a:avLst/>
          </a:prstGeom>
          <a:solidFill>
            <a:schemeClr val="accent1"/>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3" name="Rectangle 137"/>
          <p:cNvSpPr>
            <a:spLocks noChangeArrowheads="1"/>
          </p:cNvSpPr>
          <p:nvPr/>
        </p:nvSpPr>
        <p:spPr bwMode="gray">
          <a:xfrm>
            <a:off x="8229600" y="838200"/>
            <a:ext cx="914400" cy="2362200"/>
          </a:xfrm>
          <a:prstGeom prst="rect">
            <a:avLst/>
          </a:prstGeom>
          <a:solidFill>
            <a:schemeClr val="accent2"/>
          </a:solid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4" name="Rectangle 146" descr="a"/>
          <p:cNvSpPr>
            <a:spLocks noChangeArrowheads="1"/>
          </p:cNvSpPr>
          <p:nvPr/>
        </p:nvSpPr>
        <p:spPr bwMode="gray">
          <a:xfrm>
            <a:off x="8228013" y="0"/>
            <a:ext cx="912813" cy="838200"/>
          </a:xfrm>
          <a:prstGeom prst="rect">
            <a:avLst/>
          </a:prstGeom>
          <a:blipFill dpi="0" rotWithShape="1">
            <a:blip r:embed="rId12"/>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5" name="Rectangle 147" descr="b"/>
          <p:cNvSpPr>
            <a:spLocks noChangeArrowheads="1"/>
          </p:cNvSpPr>
          <p:nvPr/>
        </p:nvSpPr>
        <p:spPr bwMode="gray">
          <a:xfrm>
            <a:off x="8229600" y="2366963"/>
            <a:ext cx="914400" cy="877888"/>
          </a:xfrm>
          <a:prstGeom prst="rect">
            <a:avLst/>
          </a:prstGeom>
          <a:blipFill dpi="0" rotWithShape="1">
            <a:blip r:embed="rId13"/>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6" name="Rectangle 148" descr="c"/>
          <p:cNvSpPr>
            <a:spLocks noChangeArrowheads="1"/>
          </p:cNvSpPr>
          <p:nvPr/>
        </p:nvSpPr>
        <p:spPr bwMode="gray">
          <a:xfrm>
            <a:off x="8229600" y="4845050"/>
            <a:ext cx="914400" cy="877888"/>
          </a:xfrm>
          <a:prstGeom prst="rect">
            <a:avLst/>
          </a:prstGeom>
          <a:blipFill dpi="0" rotWithShape="1">
            <a:blip r:embed="rId14"/>
            <a:srcRect/>
            <a:stretch>
              <a:fillRect/>
            </a:stretch>
          </a:blipFill>
          <a:ln>
            <a:noFill/>
          </a:ln>
          <a:effectLst/>
        </p:spPr>
        <p:txBody>
          <a:bodyPr wrap="none" anchor="ctr"/>
          <a:lstStyle>
            <a:lvl1pPr eaLnBrk="0" hangingPunct="0">
              <a:defRPr sz="2800" b="1">
                <a:solidFill>
                  <a:schemeClr val="tx1"/>
                </a:solidFill>
                <a:latin typeface="楷体_GB2312" pitchFamily="49" charset="-122"/>
                <a:ea typeface="楷体_GB2312" pitchFamily="49" charset="-122"/>
              </a:defRPr>
            </a:lvl1pPr>
            <a:lvl2pPr marL="742950" indent="-285750" eaLnBrk="0" hangingPunct="0">
              <a:defRPr sz="2800" b="1">
                <a:solidFill>
                  <a:schemeClr val="tx1"/>
                </a:solidFill>
                <a:latin typeface="楷体_GB2312" pitchFamily="49" charset="-122"/>
                <a:ea typeface="楷体_GB2312" pitchFamily="49" charset="-122"/>
              </a:defRPr>
            </a:lvl2pPr>
            <a:lvl3pPr marL="1143000" indent="-228600" eaLnBrk="0" hangingPunct="0">
              <a:defRPr sz="2800" b="1">
                <a:solidFill>
                  <a:schemeClr val="tx1"/>
                </a:solidFill>
                <a:latin typeface="楷体_GB2312" pitchFamily="49" charset="-122"/>
                <a:ea typeface="楷体_GB2312" pitchFamily="49" charset="-122"/>
              </a:defRPr>
            </a:lvl3pPr>
            <a:lvl4pPr marL="1600200" indent="-228600" eaLnBrk="0" hangingPunct="0">
              <a:defRPr sz="2800" b="1">
                <a:solidFill>
                  <a:schemeClr val="tx1"/>
                </a:solidFill>
                <a:latin typeface="楷体_GB2312" pitchFamily="49" charset="-122"/>
                <a:ea typeface="楷体_GB2312" pitchFamily="49" charset="-122"/>
              </a:defRPr>
            </a:lvl4pPr>
            <a:lvl5pPr marL="2057400" indent="-228600" eaLnBrk="0" hangingPunct="0">
              <a:defRPr sz="28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sz="2800" b="1">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37" name="Rectangle 2"/>
          <p:cNvSpPr>
            <a:spLocks noGrp="1"/>
          </p:cNvSpPr>
          <p:nvPr>
            <p:ph type="title"/>
          </p:nvPr>
        </p:nvSpPr>
        <p:spPr>
          <a:xfrm>
            <a:off x="161925" y="171450"/>
            <a:ext cx="7086600" cy="487363"/>
          </a:xfrm>
          <a:prstGeom prst="rect">
            <a:avLst/>
          </a:prstGeom>
          <a:noFill/>
          <a:ln w="9525">
            <a:noFill/>
          </a:ln>
        </p:spPr>
        <p:txBody>
          <a:bodyPr anchor="ctr"/>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楷体_GB2312" pitchFamily="49" charset="-122"/>
          <a:ea typeface="楷体_GB2312" pitchFamily="49" charset="-122"/>
        </a:defRPr>
      </a:lvl2pPr>
      <a:lvl3pPr algn="l" rtl="0" eaLnBrk="0" fontAlgn="base" hangingPunct="0">
        <a:spcBef>
          <a:spcPct val="0"/>
        </a:spcBef>
        <a:spcAft>
          <a:spcPct val="0"/>
        </a:spcAft>
        <a:defRPr sz="3200" b="1">
          <a:solidFill>
            <a:schemeClr val="bg1"/>
          </a:solidFill>
          <a:latin typeface="楷体_GB2312" pitchFamily="49" charset="-122"/>
          <a:ea typeface="楷体_GB2312" pitchFamily="49" charset="-122"/>
        </a:defRPr>
      </a:lvl3pPr>
      <a:lvl4pPr algn="l" rtl="0" eaLnBrk="0" fontAlgn="base" hangingPunct="0">
        <a:spcBef>
          <a:spcPct val="0"/>
        </a:spcBef>
        <a:spcAft>
          <a:spcPct val="0"/>
        </a:spcAft>
        <a:defRPr sz="3200" b="1">
          <a:solidFill>
            <a:schemeClr val="bg1"/>
          </a:solidFill>
          <a:latin typeface="楷体_GB2312" pitchFamily="49" charset="-122"/>
          <a:ea typeface="楷体_GB2312" pitchFamily="49" charset="-122"/>
        </a:defRPr>
      </a:lvl4pPr>
      <a:lvl5pPr algn="l" rtl="0" eaLnBrk="0" fontAlgn="base" hangingPunct="0">
        <a:spcBef>
          <a:spcPct val="0"/>
        </a:spcBef>
        <a:spcAft>
          <a:spcPct val="0"/>
        </a:spcAft>
        <a:defRPr sz="3200" b="1">
          <a:solidFill>
            <a:schemeClr val="bg1"/>
          </a:solidFill>
          <a:latin typeface="楷体_GB2312" pitchFamily="49" charset="-122"/>
          <a:ea typeface="楷体_GB2312" pitchFamily="49" charset="-122"/>
        </a:defRPr>
      </a:lvl5pPr>
      <a:lvl6pPr marL="457200" algn="l" rtl="0" fontAlgn="base">
        <a:spcBef>
          <a:spcPct val="0"/>
        </a:spcBef>
        <a:spcAft>
          <a:spcPct val="0"/>
        </a:spcAft>
        <a:defRPr sz="3200" b="1">
          <a:solidFill>
            <a:schemeClr val="bg1"/>
          </a:solidFill>
          <a:latin typeface="楷体_GB2312" pitchFamily="49" charset="-122"/>
          <a:ea typeface="楷体_GB2312" pitchFamily="49" charset="-122"/>
        </a:defRPr>
      </a:lvl6pPr>
      <a:lvl7pPr marL="914400" algn="l" rtl="0" fontAlgn="base">
        <a:spcBef>
          <a:spcPct val="0"/>
        </a:spcBef>
        <a:spcAft>
          <a:spcPct val="0"/>
        </a:spcAft>
        <a:defRPr sz="3200" b="1">
          <a:solidFill>
            <a:schemeClr val="bg1"/>
          </a:solidFill>
          <a:latin typeface="楷体_GB2312" pitchFamily="49" charset="-122"/>
          <a:ea typeface="楷体_GB2312" pitchFamily="49" charset="-122"/>
        </a:defRPr>
      </a:lvl7pPr>
      <a:lvl8pPr marL="1371600" algn="l" rtl="0" fontAlgn="base">
        <a:spcBef>
          <a:spcPct val="0"/>
        </a:spcBef>
        <a:spcAft>
          <a:spcPct val="0"/>
        </a:spcAft>
        <a:defRPr sz="3200" b="1">
          <a:solidFill>
            <a:schemeClr val="bg1"/>
          </a:solidFill>
          <a:latin typeface="楷体_GB2312" pitchFamily="49" charset="-122"/>
          <a:ea typeface="楷体_GB2312" pitchFamily="49" charset="-122"/>
        </a:defRPr>
      </a:lvl8pPr>
      <a:lvl9pPr marL="1828800" algn="l" rtl="0" fontAlgn="base">
        <a:spcBef>
          <a:spcPct val="0"/>
        </a:spcBef>
        <a:spcAft>
          <a:spcPct val="0"/>
        </a:spcAft>
        <a:defRPr sz="3200" b="1">
          <a:solidFill>
            <a:schemeClr val="bg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Box 3"/>
          <p:cNvSpPr txBox="1"/>
          <p:nvPr/>
        </p:nvSpPr>
        <p:spPr>
          <a:xfrm>
            <a:off x="990600" y="1997075"/>
            <a:ext cx="5414963" cy="15573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t>1</a:t>
            </a:r>
            <a:r>
              <a:rPr lang="zh-CN" altLang="en-US" dirty="0"/>
              <a:t>、什么是编译？</a:t>
            </a:r>
            <a:endParaRPr lang="en-US" altLang="zh-CN" dirty="0"/>
          </a:p>
          <a:p>
            <a:pPr marL="0" lvl="0" indent="0" eaLnBrk="1" hangingPunct="1">
              <a:buNone/>
            </a:pPr>
            <a:r>
              <a:rPr lang="en-US" altLang="zh-CN" dirty="0"/>
              <a:t>2</a:t>
            </a:r>
            <a:r>
              <a:rPr lang="zh-CN" altLang="en-US" dirty="0"/>
              <a:t>、编译程序的组成？</a:t>
            </a:r>
            <a:endParaRPr lang="en-US" altLang="zh-CN" dirty="0"/>
          </a:p>
          <a:p>
            <a:pPr marL="0" lvl="0" indent="0" eaLnBrk="1" hangingPunct="1">
              <a:buNone/>
            </a:pPr>
            <a:r>
              <a:rPr lang="en-US" altLang="zh-CN" dirty="0"/>
              <a:t>3</a:t>
            </a:r>
            <a:r>
              <a:rPr lang="zh-CN" altLang="en-US" dirty="0"/>
              <a:t>、编译程序和解释程序的区别？</a:t>
            </a:r>
            <a:endParaRPr lang="en-US" altLang="zh-CN" dirty="0"/>
          </a:p>
        </p:txBody>
      </p:sp>
      <p:sp>
        <p:nvSpPr>
          <p:cNvPr id="4099" name="TextBox 4"/>
          <p:cNvSpPr txBox="1"/>
          <p:nvPr/>
        </p:nvSpPr>
        <p:spPr>
          <a:xfrm>
            <a:off x="3384550" y="1155700"/>
            <a:ext cx="9048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zh-CN" altLang="en-US" dirty="0"/>
              <a:t>复习</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14339" name="Rectangle 3"/>
          <p:cNvSpPr>
            <a:spLocks noGrp="1"/>
          </p:cNvSpPr>
          <p:nvPr>
            <p:ph idx="1"/>
          </p:nvPr>
        </p:nvSpPr>
        <p:spPr/>
        <p:txBody>
          <a:bodyPr vert="horz" wrap="square" lIns="91440" tIns="45720" rIns="91440" bIns="45720" anchor="t"/>
          <a:p>
            <a:pPr eaLnBrk="1" hangingPunct="1"/>
            <a:r>
              <a:rPr lang="zh-CN" altLang="en-US" dirty="0"/>
              <a:t>例</a:t>
            </a:r>
            <a:r>
              <a:rPr lang="en-US" altLang="zh-CN" dirty="0"/>
              <a:t>2</a:t>
            </a:r>
            <a:r>
              <a:rPr lang="zh-CN" altLang="en-US" dirty="0"/>
              <a:t>.1   文法</a:t>
            </a:r>
            <a:r>
              <a:rPr lang="en-US" altLang="zh-CN" dirty="0"/>
              <a:t>G=（V</a:t>
            </a:r>
            <a:r>
              <a:rPr lang="en-US" altLang="zh-CN" baseline="-25000" dirty="0"/>
              <a:t>N</a:t>
            </a:r>
            <a:r>
              <a:rPr lang="en-US" altLang="zh-CN" dirty="0"/>
              <a:t>，V</a:t>
            </a:r>
            <a:r>
              <a:rPr lang="en-US" altLang="zh-CN" baseline="-25000" dirty="0"/>
              <a:t>T</a:t>
            </a:r>
            <a:r>
              <a:rPr lang="en-US" altLang="zh-CN" dirty="0"/>
              <a:t>，P，S）</a:t>
            </a:r>
            <a:endParaRPr lang="en-US" altLang="zh-CN" dirty="0"/>
          </a:p>
          <a:p>
            <a:pPr eaLnBrk="1" hangingPunct="1">
              <a:buNone/>
            </a:pPr>
            <a:r>
              <a:rPr lang="en-US" altLang="zh-CN" dirty="0"/>
              <a:t>		V</a:t>
            </a:r>
            <a:r>
              <a:rPr lang="en-US" altLang="zh-CN" baseline="-25000" dirty="0"/>
              <a:t>N</a:t>
            </a:r>
            <a:r>
              <a:rPr lang="en-US" altLang="zh-CN" dirty="0"/>
              <a:t> = { S },  V</a:t>
            </a:r>
            <a:r>
              <a:rPr lang="en-US" altLang="zh-CN" baseline="-25000" dirty="0"/>
              <a:t>T</a:t>
            </a:r>
            <a:r>
              <a:rPr lang="en-US" altLang="zh-CN" dirty="0"/>
              <a:t> ={ 0, 1 }</a:t>
            </a:r>
            <a:endParaRPr lang="en-US" altLang="zh-CN" dirty="0"/>
          </a:p>
          <a:p>
            <a:pPr eaLnBrk="1" hangingPunct="1">
              <a:buNone/>
            </a:pPr>
            <a:r>
              <a:rPr lang="en-US" altLang="zh-CN" dirty="0"/>
              <a:t>		P={ S→0S1,  S→01 }</a:t>
            </a:r>
            <a:endParaRPr lang="en-US" altLang="zh-CN" dirty="0"/>
          </a:p>
          <a:p>
            <a:pPr eaLnBrk="1" hangingPunct="1">
              <a:buNone/>
            </a:pPr>
            <a:r>
              <a:rPr lang="en-US" altLang="zh-CN" dirty="0"/>
              <a:t>		S</a:t>
            </a:r>
            <a:r>
              <a:rPr lang="zh-CN" altLang="en-US" dirty="0"/>
              <a:t>为开始符号</a:t>
            </a:r>
            <a:endParaRPr lang="zh-CN" altLang="en-US" dirty="0"/>
          </a:p>
          <a:p>
            <a:pPr eaLnBrk="1" hangingPunct="1">
              <a:buNone/>
            </a:pPr>
            <a:endParaRPr lang="zh-CN" altLang="en-US" dirty="0"/>
          </a:p>
        </p:txBody>
      </p:sp>
      <p:sp>
        <p:nvSpPr>
          <p:cNvPr id="297988" name="Rectangle 4"/>
          <p:cNvSpPr/>
          <p:nvPr/>
        </p:nvSpPr>
        <p:spPr>
          <a:xfrm>
            <a:off x="890588" y="4125913"/>
            <a:ext cx="6508750" cy="154463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buNone/>
            </a:pPr>
            <a:r>
              <a:rPr lang="zh-CN" altLang="en-US" dirty="0"/>
              <a:t>其中每条规则左部</a:t>
            </a:r>
            <a:r>
              <a:rPr lang="en-US" altLang="zh-CN" dirty="0"/>
              <a:t>∈</a:t>
            </a:r>
            <a:r>
              <a:rPr lang="zh-CN" altLang="en-US" dirty="0"/>
              <a:t>？</a:t>
            </a:r>
            <a:r>
              <a:rPr lang="en-US" altLang="zh-CN" dirty="0"/>
              <a:t>,</a:t>
            </a:r>
            <a:endParaRPr lang="en-US" altLang="zh-CN" dirty="0"/>
          </a:p>
          <a:p>
            <a:pPr marL="342900" lvl="0" indent="-342900" eaLnBrk="1" hangingPunct="1">
              <a:buNone/>
            </a:pPr>
            <a:r>
              <a:rPr lang="zh-CN" altLang="en-US" dirty="0"/>
              <a:t>且至少包含一个非终结符；</a:t>
            </a:r>
            <a:endParaRPr lang="zh-CN" altLang="en-US" dirty="0"/>
          </a:p>
          <a:p>
            <a:pPr marL="342900" lvl="0" indent="-342900" eaLnBrk="1" hangingPunct="1">
              <a:buNone/>
            </a:pPr>
            <a:r>
              <a:rPr lang="zh-CN" altLang="en-US" dirty="0"/>
              <a:t>右部</a:t>
            </a:r>
            <a:r>
              <a:rPr lang="en-US" altLang="zh-CN" dirty="0"/>
              <a:t>∈</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diamond(in)">
                                      <p:cBhvr>
                                        <p:cTn id="7" dur="20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95939" name="Rectangle 3"/>
          <p:cNvSpPr>
            <a:spLocks noGrp="1"/>
          </p:cNvSpPr>
          <p:nvPr>
            <p:ph idx="1"/>
          </p:nvPr>
        </p:nvSpPr>
        <p:spPr/>
        <p:txBody>
          <a:bodyPr vert="horz" wrap="square" lIns="91440" tIns="45720" rIns="91440" bIns="45720" anchor="t"/>
          <a:p>
            <a:pPr eaLnBrk="1" hangingPunct="1"/>
            <a:r>
              <a:rPr lang="zh-CN" altLang="en-US" dirty="0"/>
              <a:t>习惯上不写出四元组，而是只将产生式写出。并有如下约定：</a:t>
            </a:r>
            <a:endParaRPr lang="zh-CN" altLang="en-US" dirty="0"/>
          </a:p>
          <a:p>
            <a:pPr lvl="1" eaLnBrk="1" hangingPunct="1"/>
            <a:r>
              <a:rPr lang="zh-CN" altLang="en-US" dirty="0">
                <a:solidFill>
                  <a:srgbClr val="FF0000"/>
                </a:solidFill>
              </a:rPr>
              <a:t>第一条产生式的左部是开始符号</a:t>
            </a:r>
            <a:endParaRPr lang="zh-CN" altLang="en-US" dirty="0">
              <a:solidFill>
                <a:srgbClr val="FF0000"/>
              </a:solidFill>
            </a:endParaRPr>
          </a:p>
          <a:p>
            <a:pPr lvl="1" eaLnBrk="1" hangingPunct="1"/>
            <a:r>
              <a:rPr lang="zh-CN" altLang="en-US" dirty="0">
                <a:solidFill>
                  <a:srgbClr val="FF0000"/>
                </a:solidFill>
              </a:rPr>
              <a:t>用尖括号括起的是非终结符，否则为终结符。或者大写字母表示非终结符，小写字母表示终结符</a:t>
            </a:r>
            <a:endParaRPr lang="zh-CN" altLang="en-US" dirty="0">
              <a:solidFill>
                <a:srgbClr val="FF0000"/>
              </a:solidFill>
            </a:endParaRPr>
          </a:p>
          <a:p>
            <a:pPr lvl="1" eaLnBrk="1" hangingPunct="1"/>
            <a:r>
              <a:rPr lang="en-US" altLang="zh-CN" dirty="0">
                <a:solidFill>
                  <a:srgbClr val="FF0000"/>
                </a:solidFill>
              </a:rPr>
              <a:t>G</a:t>
            </a:r>
            <a:r>
              <a:rPr lang="zh-CN" altLang="en-US" dirty="0">
                <a:solidFill>
                  <a:srgbClr val="FF0000"/>
                </a:solidFill>
              </a:rPr>
              <a:t>可写成</a:t>
            </a:r>
            <a:r>
              <a:rPr lang="en-US" altLang="zh-CN" dirty="0">
                <a:solidFill>
                  <a:srgbClr val="FF0000"/>
                </a:solidFill>
              </a:rPr>
              <a:t>G[S]，</a:t>
            </a:r>
            <a:r>
              <a:rPr lang="zh-CN" altLang="en-US" dirty="0">
                <a:solidFill>
                  <a:srgbClr val="FF0000"/>
                </a:solidFill>
              </a:rPr>
              <a:t>其中</a:t>
            </a:r>
            <a:r>
              <a:rPr lang="en-US" altLang="zh-CN" dirty="0">
                <a:solidFill>
                  <a:srgbClr val="FF0000"/>
                </a:solidFill>
              </a:rPr>
              <a:t>S</a:t>
            </a:r>
            <a:r>
              <a:rPr lang="zh-CN" altLang="en-US" dirty="0">
                <a:solidFill>
                  <a:srgbClr val="FF0000"/>
                </a:solidFill>
              </a:rPr>
              <a:t>是开始符号</a:t>
            </a:r>
            <a:endParaRPr lang="zh-CN" altLang="en-US" dirty="0">
              <a:solidFill>
                <a:srgbClr val="FF0000"/>
              </a:solidFill>
            </a:endParaRPr>
          </a:p>
          <a:p>
            <a:pPr lvl="1" eaLnBrk="1" hangingPunct="1"/>
            <a:r>
              <a:rPr lang="zh-CN" altLang="en-US" dirty="0"/>
              <a:t>对一组有相同左部的产生式：</a:t>
            </a:r>
            <a:endParaRPr lang="zh-CN" altLang="en-US" dirty="0"/>
          </a:p>
          <a:p>
            <a:pPr lvl="1" eaLnBrk="1" hangingPunct="1">
              <a:buNone/>
            </a:pPr>
            <a:r>
              <a:rPr lang="en-US" altLang="zh-CN" dirty="0"/>
              <a:t> α→β1</a:t>
            </a:r>
            <a:r>
              <a:rPr lang="en-US" altLang="zh-CN" baseline="-25000" dirty="0"/>
              <a:t> </a:t>
            </a:r>
            <a:endParaRPr lang="en-US" altLang="zh-CN" baseline="-25000" dirty="0"/>
          </a:p>
          <a:p>
            <a:pPr lvl="1" eaLnBrk="1" hangingPunct="1">
              <a:buNone/>
            </a:pPr>
            <a:r>
              <a:rPr lang="en-US" altLang="zh-CN" dirty="0"/>
              <a:t> α→β2</a:t>
            </a:r>
            <a:endParaRPr lang="en-US" altLang="zh-CN" dirty="0"/>
          </a:p>
          <a:p>
            <a:pPr lvl="1" eaLnBrk="1" hangingPunct="1">
              <a:buNone/>
            </a:pPr>
            <a:r>
              <a:rPr lang="zh-CN" altLang="en-US" baseline="-25000" dirty="0"/>
              <a:t> </a:t>
            </a:r>
            <a:r>
              <a:rPr lang="en-US" altLang="zh-CN" dirty="0"/>
              <a:t>α→β3</a:t>
            </a:r>
            <a:endParaRPr lang="zh-CN" altLang="en-US" dirty="0"/>
          </a:p>
          <a:p>
            <a:pPr lvl="1" eaLnBrk="1" hangingPunct="1">
              <a:buNone/>
            </a:pPr>
            <a:r>
              <a:rPr lang="zh-CN" altLang="en-US" dirty="0"/>
              <a:t> 可以简单的记为</a:t>
            </a:r>
            <a:r>
              <a:rPr lang="en-US" altLang="zh-CN" dirty="0"/>
              <a:t>α→ β1</a:t>
            </a:r>
            <a:r>
              <a:rPr lang="en-US" altLang="zh-CN" baseline="-25000" dirty="0"/>
              <a:t> </a:t>
            </a:r>
            <a:r>
              <a:rPr lang="en-US" altLang="zh-CN" dirty="0"/>
              <a:t>| β2| β3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5939">
                                            <p:txEl>
                                              <p:charRg st="28" end="43"/>
                                            </p:txEl>
                                          </p:spTgt>
                                        </p:tgtEl>
                                        <p:attrNameLst>
                                          <p:attrName>style.visibility</p:attrName>
                                        </p:attrNameLst>
                                      </p:cBhvr>
                                      <p:to>
                                        <p:strVal val="visible"/>
                                      </p:to>
                                    </p:set>
                                    <p:animEffect transition="in" filter="randombar(horizontal)">
                                      <p:cBhvr>
                                        <p:cTn id="7" dur="500"/>
                                        <p:tgtEl>
                                          <p:spTgt spid="295939">
                                            <p:txEl>
                                              <p:charRg st="28"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5939">
                                            <p:txEl>
                                              <p:charRg st="43" end="86"/>
                                            </p:txEl>
                                          </p:spTgt>
                                        </p:tgtEl>
                                        <p:attrNameLst>
                                          <p:attrName>style.visibility</p:attrName>
                                        </p:attrNameLst>
                                      </p:cBhvr>
                                      <p:to>
                                        <p:strVal val="visible"/>
                                      </p:to>
                                    </p:set>
                                    <p:animEffect transition="in" filter="randombar(horizontal)">
                                      <p:cBhvr>
                                        <p:cTn id="12" dur="500"/>
                                        <p:tgtEl>
                                          <p:spTgt spid="295939">
                                            <p:txEl>
                                              <p:charRg st="4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95939">
                                            <p:txEl>
                                              <p:charRg st="86" end="104"/>
                                            </p:txEl>
                                          </p:spTgt>
                                        </p:tgtEl>
                                        <p:attrNameLst>
                                          <p:attrName>style.visibility</p:attrName>
                                        </p:attrNameLst>
                                      </p:cBhvr>
                                      <p:to>
                                        <p:strVal val="visible"/>
                                      </p:to>
                                    </p:set>
                                    <p:animEffect transition="in" filter="randombar(horizontal)">
                                      <p:cBhvr>
                                        <p:cTn id="17" dur="500"/>
                                        <p:tgtEl>
                                          <p:spTgt spid="295939">
                                            <p:txEl>
                                              <p:charRg st="86"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95939">
                                            <p:txEl>
                                              <p:charRg st="104" end="118"/>
                                            </p:txEl>
                                          </p:spTgt>
                                        </p:tgtEl>
                                        <p:attrNameLst>
                                          <p:attrName>style.visibility</p:attrName>
                                        </p:attrNameLst>
                                      </p:cBhvr>
                                      <p:to>
                                        <p:strVal val="visible"/>
                                      </p:to>
                                    </p:set>
                                    <p:animEffect transition="in" filter="randombar(horizontal)">
                                      <p:cBhvr>
                                        <p:cTn id="22" dur="500"/>
                                        <p:tgtEl>
                                          <p:spTgt spid="295939">
                                            <p:txEl>
                                              <p:charRg st="104"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95939">
                                            <p:txEl>
                                              <p:charRg st="118" end="125"/>
                                            </p:txEl>
                                          </p:spTgt>
                                        </p:tgtEl>
                                        <p:attrNameLst>
                                          <p:attrName>style.visibility</p:attrName>
                                        </p:attrNameLst>
                                      </p:cBhvr>
                                      <p:to>
                                        <p:strVal val="visible"/>
                                      </p:to>
                                    </p:set>
                                    <p:animEffect transition="in" filter="randombar(horizontal)">
                                      <p:cBhvr>
                                        <p:cTn id="27" dur="500"/>
                                        <p:tgtEl>
                                          <p:spTgt spid="295939">
                                            <p:txEl>
                                              <p:charRg st="118" end="1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95939">
                                            <p:txEl>
                                              <p:charRg st="125" end="131"/>
                                            </p:txEl>
                                          </p:spTgt>
                                        </p:tgtEl>
                                        <p:attrNameLst>
                                          <p:attrName>style.visibility</p:attrName>
                                        </p:attrNameLst>
                                      </p:cBhvr>
                                      <p:to>
                                        <p:strVal val="visible"/>
                                      </p:to>
                                    </p:set>
                                    <p:animEffect transition="in" filter="randombar(horizontal)">
                                      <p:cBhvr>
                                        <p:cTn id="32" dur="500"/>
                                        <p:tgtEl>
                                          <p:spTgt spid="295939">
                                            <p:txEl>
                                              <p:charRg st="125" end="1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95939">
                                            <p:txEl>
                                              <p:charRg st="131" end="137"/>
                                            </p:txEl>
                                          </p:spTgt>
                                        </p:tgtEl>
                                        <p:attrNameLst>
                                          <p:attrName>style.visibility</p:attrName>
                                        </p:attrNameLst>
                                      </p:cBhvr>
                                      <p:to>
                                        <p:strVal val="visible"/>
                                      </p:to>
                                    </p:set>
                                    <p:animEffect transition="in" filter="randombar(horizontal)">
                                      <p:cBhvr>
                                        <p:cTn id="37" dur="500"/>
                                        <p:tgtEl>
                                          <p:spTgt spid="295939">
                                            <p:txEl>
                                              <p:charRg st="131" end="1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95939">
                                            <p:txEl>
                                              <p:charRg st="137" end="160"/>
                                            </p:txEl>
                                          </p:spTgt>
                                        </p:tgtEl>
                                        <p:attrNameLst>
                                          <p:attrName>style.visibility</p:attrName>
                                        </p:attrNameLst>
                                      </p:cBhvr>
                                      <p:to>
                                        <p:strVal val="visible"/>
                                      </p:to>
                                    </p:set>
                                    <p:animEffect transition="in" filter="randombar(horizontal)">
                                      <p:cBhvr>
                                        <p:cTn id="42" dur="500"/>
                                        <p:tgtEl>
                                          <p:spTgt spid="295939">
                                            <p:txEl>
                                              <p:charRg st="137"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97987" name="Rectangle 3"/>
          <p:cNvSpPr>
            <a:spLocks noGrp="1"/>
          </p:cNvSpPr>
          <p:nvPr>
            <p:ph idx="1"/>
          </p:nvPr>
        </p:nvSpPr>
        <p:spPr/>
        <p:txBody>
          <a:bodyPr vert="horz" wrap="square" lIns="91440" tIns="45720" rIns="91440" bIns="45720" anchor="t"/>
          <a:p>
            <a:pPr eaLnBrk="1" hangingPunct="1"/>
            <a:r>
              <a:rPr lang="zh-CN" altLang="en-US" dirty="0"/>
              <a:t>例3.1   文法</a:t>
            </a:r>
            <a:r>
              <a:rPr lang="en-US" altLang="zh-CN" dirty="0"/>
              <a:t>G=（V</a:t>
            </a:r>
            <a:r>
              <a:rPr lang="en-US" altLang="zh-CN" baseline="-25000" dirty="0"/>
              <a:t>N</a:t>
            </a:r>
            <a:r>
              <a:rPr lang="en-US" altLang="zh-CN" dirty="0"/>
              <a:t>，V</a:t>
            </a:r>
            <a:r>
              <a:rPr lang="en-US" altLang="zh-CN" baseline="-25000" dirty="0"/>
              <a:t>T</a:t>
            </a:r>
            <a:r>
              <a:rPr lang="en-US" altLang="zh-CN" dirty="0"/>
              <a:t>，P，S）</a:t>
            </a:r>
            <a:endParaRPr lang="en-US" altLang="zh-CN" dirty="0"/>
          </a:p>
          <a:p>
            <a:pPr eaLnBrk="1" hangingPunct="1">
              <a:buNone/>
            </a:pPr>
            <a:r>
              <a:rPr lang="en-US" altLang="zh-CN" dirty="0"/>
              <a:t>		V</a:t>
            </a:r>
            <a:r>
              <a:rPr lang="en-US" altLang="zh-CN" baseline="-25000" dirty="0"/>
              <a:t>N</a:t>
            </a:r>
            <a:r>
              <a:rPr lang="en-US" altLang="zh-CN" dirty="0"/>
              <a:t> = { S },  V</a:t>
            </a:r>
            <a:r>
              <a:rPr lang="en-US" altLang="zh-CN" baseline="-25000" dirty="0"/>
              <a:t>T</a:t>
            </a:r>
            <a:r>
              <a:rPr lang="en-US" altLang="zh-CN" dirty="0"/>
              <a:t> ={ 0, 1 }</a:t>
            </a:r>
            <a:endParaRPr lang="en-US" altLang="zh-CN" dirty="0"/>
          </a:p>
          <a:p>
            <a:pPr eaLnBrk="1" hangingPunct="1">
              <a:buNone/>
            </a:pPr>
            <a:r>
              <a:rPr lang="en-US" altLang="zh-CN" dirty="0"/>
              <a:t>		P={ S→0S1,  S→01 }</a:t>
            </a:r>
            <a:endParaRPr lang="en-US" altLang="zh-CN" dirty="0"/>
          </a:p>
          <a:p>
            <a:pPr eaLnBrk="1" hangingPunct="1">
              <a:buNone/>
            </a:pPr>
            <a:r>
              <a:rPr lang="en-US" altLang="zh-CN" dirty="0"/>
              <a:t>		S</a:t>
            </a:r>
            <a:r>
              <a:rPr lang="zh-CN" altLang="en-US" dirty="0"/>
              <a:t>为开始符号</a:t>
            </a:r>
            <a:endParaRPr lang="zh-CN" altLang="en-US" dirty="0"/>
          </a:p>
          <a:p>
            <a:pPr eaLnBrk="1" hangingPunct="1"/>
            <a:r>
              <a:rPr lang="zh-CN" altLang="en-US" dirty="0"/>
              <a:t>可写成：</a:t>
            </a:r>
            <a:endParaRPr lang="zh-CN" altLang="en-US" dirty="0"/>
          </a:p>
          <a:p>
            <a:pPr eaLnBrk="1" hangingPunct="1">
              <a:buNone/>
            </a:pPr>
            <a:r>
              <a:rPr lang="zh-CN" altLang="en-US" dirty="0"/>
              <a:t>   </a:t>
            </a:r>
            <a:r>
              <a:rPr lang="en-US" altLang="zh-CN" dirty="0"/>
              <a:t>G：S→0S1</a:t>
            </a:r>
            <a:endParaRPr lang="en-US" altLang="zh-CN" dirty="0"/>
          </a:p>
          <a:p>
            <a:pPr eaLnBrk="1" hangingPunct="1">
              <a:buNone/>
            </a:pPr>
            <a:r>
              <a:rPr lang="en-US" altLang="zh-CN" dirty="0"/>
              <a:t>		 S→01</a:t>
            </a:r>
            <a:endParaRPr lang="en-US" altLang="zh-CN" dirty="0"/>
          </a:p>
          <a:p>
            <a:pPr eaLnBrk="1" hangingPunct="1"/>
            <a:r>
              <a:rPr lang="zh-CN" altLang="en-US" dirty="0"/>
              <a:t>或写成：</a:t>
            </a:r>
            <a:endParaRPr lang="zh-CN" altLang="en-US" dirty="0"/>
          </a:p>
          <a:p>
            <a:pPr eaLnBrk="1" hangingPunct="1">
              <a:buNone/>
            </a:pPr>
            <a:r>
              <a:rPr lang="zh-CN" altLang="en-US" dirty="0">
                <a:solidFill>
                  <a:srgbClr val="FF0000"/>
                </a:solidFill>
              </a:rPr>
              <a:t>   </a:t>
            </a:r>
            <a:r>
              <a:rPr lang="en-US" altLang="zh-CN" dirty="0">
                <a:solidFill>
                  <a:srgbClr val="FF0000"/>
                </a:solidFill>
              </a:rPr>
              <a:t>G[S]：S→0S1</a:t>
            </a:r>
            <a:endParaRPr lang="en-US" altLang="zh-CN" dirty="0">
              <a:solidFill>
                <a:srgbClr val="FF0000"/>
              </a:solidFill>
            </a:endParaRPr>
          </a:p>
          <a:p>
            <a:pPr eaLnBrk="1" hangingPunct="1">
              <a:buNone/>
            </a:pPr>
            <a:r>
              <a:rPr lang="en-US" altLang="zh-CN" dirty="0">
                <a:solidFill>
                  <a:srgbClr val="FF0000"/>
                </a:solidFill>
              </a:rPr>
              <a:t>		    S→01</a:t>
            </a:r>
            <a:endParaRPr lang="zh-CN" altLang="en-US" dirty="0">
              <a:solidFill>
                <a:srgbClr val="FF0000"/>
              </a:solidFill>
            </a:endParaRPr>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7987">
                                            <p:txEl>
                                              <p:charRg st="81" end="86"/>
                                            </p:txEl>
                                          </p:spTgt>
                                        </p:tgtEl>
                                        <p:attrNameLst>
                                          <p:attrName>style.visibility</p:attrName>
                                        </p:attrNameLst>
                                      </p:cBhvr>
                                      <p:to>
                                        <p:strVal val="visible"/>
                                      </p:to>
                                    </p:set>
                                    <p:animEffect transition="in" filter="randombar(horizontal)">
                                      <p:cBhvr>
                                        <p:cTn id="7" dur="500"/>
                                        <p:tgtEl>
                                          <p:spTgt spid="297987">
                                            <p:txEl>
                                              <p:charRg st="81" end="8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97987">
                                            <p:txEl>
                                              <p:charRg st="86" end="97"/>
                                            </p:txEl>
                                          </p:spTgt>
                                        </p:tgtEl>
                                        <p:attrNameLst>
                                          <p:attrName>style.visibility</p:attrName>
                                        </p:attrNameLst>
                                      </p:cBhvr>
                                      <p:to>
                                        <p:strVal val="visible"/>
                                      </p:to>
                                    </p:set>
                                    <p:animEffect transition="in" filter="randombar(horizontal)">
                                      <p:cBhvr>
                                        <p:cTn id="10" dur="500"/>
                                        <p:tgtEl>
                                          <p:spTgt spid="297987">
                                            <p:txEl>
                                              <p:charRg st="86" end="9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97987">
                                            <p:txEl>
                                              <p:charRg st="97" end="105"/>
                                            </p:txEl>
                                          </p:spTgt>
                                        </p:tgtEl>
                                        <p:attrNameLst>
                                          <p:attrName>style.visibility</p:attrName>
                                        </p:attrNameLst>
                                      </p:cBhvr>
                                      <p:to>
                                        <p:strVal val="visible"/>
                                      </p:to>
                                    </p:set>
                                    <p:animEffect transition="in" filter="randombar(horizontal)">
                                      <p:cBhvr>
                                        <p:cTn id="13" dur="500"/>
                                        <p:tgtEl>
                                          <p:spTgt spid="297987">
                                            <p:txEl>
                                              <p:charRg st="97" end="10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97987">
                                            <p:txEl>
                                              <p:charRg st="105" end="110"/>
                                            </p:txEl>
                                          </p:spTgt>
                                        </p:tgtEl>
                                        <p:attrNameLst>
                                          <p:attrName>style.visibility</p:attrName>
                                        </p:attrNameLst>
                                      </p:cBhvr>
                                      <p:to>
                                        <p:strVal val="visible"/>
                                      </p:to>
                                    </p:set>
                                    <p:animEffect transition="in" filter="randombar(horizontal)">
                                      <p:cBhvr>
                                        <p:cTn id="18" dur="500"/>
                                        <p:tgtEl>
                                          <p:spTgt spid="297987">
                                            <p:txEl>
                                              <p:charRg st="105" end="11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97987">
                                            <p:txEl>
                                              <p:charRg st="110" end="124"/>
                                            </p:txEl>
                                          </p:spTgt>
                                        </p:tgtEl>
                                        <p:attrNameLst>
                                          <p:attrName>style.visibility</p:attrName>
                                        </p:attrNameLst>
                                      </p:cBhvr>
                                      <p:to>
                                        <p:strVal val="visible"/>
                                      </p:to>
                                    </p:set>
                                    <p:animEffect transition="in" filter="randombar(horizontal)">
                                      <p:cBhvr>
                                        <p:cTn id="21" dur="500"/>
                                        <p:tgtEl>
                                          <p:spTgt spid="297987">
                                            <p:txEl>
                                              <p:charRg st="110" end="12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97987">
                                            <p:txEl>
                                              <p:charRg st="124" end="135"/>
                                            </p:txEl>
                                          </p:spTgt>
                                        </p:tgtEl>
                                        <p:attrNameLst>
                                          <p:attrName>style.visibility</p:attrName>
                                        </p:attrNameLst>
                                      </p:cBhvr>
                                      <p:to>
                                        <p:strVal val="visible"/>
                                      </p:to>
                                    </p:set>
                                    <p:animEffect transition="in" filter="randombar(horizontal)">
                                      <p:cBhvr>
                                        <p:cTn id="24" dur="500"/>
                                        <p:tgtEl>
                                          <p:spTgt spid="297987">
                                            <p:txEl>
                                              <p:charRg st="124"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464899" name="Rectangle 3"/>
          <p:cNvSpPr>
            <a:spLocks noGrp="1"/>
          </p:cNvSpPr>
          <p:nvPr>
            <p:ph idx="1"/>
          </p:nvPr>
        </p:nvSpPr>
        <p:spPr/>
        <p:txBody>
          <a:bodyPr vert="horz" wrap="square" lIns="91440" tIns="45720" rIns="91440" bIns="45720" anchor="t"/>
          <a:p>
            <a:pPr eaLnBrk="1" hangingPunct="1"/>
            <a:r>
              <a:rPr lang="zh-CN" altLang="en-US" dirty="0"/>
              <a:t>例题   文法</a:t>
            </a:r>
            <a:r>
              <a:rPr lang="en-US" altLang="zh-CN" dirty="0"/>
              <a:t>G=（V</a:t>
            </a:r>
            <a:r>
              <a:rPr lang="en-US" altLang="zh-CN" baseline="-25000" dirty="0"/>
              <a:t>N</a:t>
            </a:r>
            <a:r>
              <a:rPr lang="en-US" altLang="zh-CN" dirty="0"/>
              <a:t>，V</a:t>
            </a:r>
            <a:r>
              <a:rPr lang="en-US" altLang="zh-CN" baseline="-25000" dirty="0"/>
              <a:t>T</a:t>
            </a:r>
            <a:r>
              <a:rPr lang="en-US" altLang="zh-CN" dirty="0"/>
              <a:t>，P，S）</a:t>
            </a:r>
            <a:endParaRPr lang="en-US" altLang="zh-CN" dirty="0"/>
          </a:p>
          <a:p>
            <a:pPr eaLnBrk="1" hangingPunct="1">
              <a:buNone/>
            </a:pPr>
            <a:r>
              <a:rPr lang="en-US" altLang="zh-CN" dirty="0"/>
              <a:t>		V</a:t>
            </a:r>
            <a:r>
              <a:rPr lang="en-US" altLang="zh-CN" baseline="-25000" dirty="0"/>
              <a:t>N</a:t>
            </a:r>
            <a:r>
              <a:rPr lang="en-US" altLang="zh-CN" dirty="0"/>
              <a:t> = { A,B,S },  V</a:t>
            </a:r>
            <a:r>
              <a:rPr lang="en-US" altLang="zh-CN" baseline="-25000" dirty="0"/>
              <a:t>T</a:t>
            </a:r>
            <a:r>
              <a:rPr lang="en-US" altLang="zh-CN" dirty="0"/>
              <a:t> ={ a,b,c }</a:t>
            </a:r>
            <a:endParaRPr lang="en-US" altLang="zh-CN" dirty="0"/>
          </a:p>
          <a:p>
            <a:pPr eaLnBrk="1" hangingPunct="1">
              <a:buNone/>
            </a:pPr>
            <a:r>
              <a:rPr lang="en-US" altLang="zh-CN" dirty="0"/>
              <a:t>		P={ S→Ac|aB,  A→ab, B→bc }</a:t>
            </a:r>
            <a:endParaRPr lang="en-US" altLang="zh-CN" dirty="0"/>
          </a:p>
          <a:p>
            <a:pPr eaLnBrk="1" hangingPunct="1">
              <a:buNone/>
            </a:pPr>
            <a:r>
              <a:rPr lang="en-US" altLang="zh-CN" dirty="0"/>
              <a:t>		S</a:t>
            </a:r>
            <a:r>
              <a:rPr lang="zh-CN" altLang="en-US" dirty="0"/>
              <a:t>为开始符号</a:t>
            </a:r>
            <a:endParaRPr lang="zh-CN" altLang="en-US" dirty="0"/>
          </a:p>
          <a:p>
            <a:pPr eaLnBrk="1" hangingPunct="1"/>
            <a:r>
              <a:rPr lang="zh-CN" altLang="en-US" dirty="0"/>
              <a:t>可写成：</a:t>
            </a:r>
            <a:endParaRPr lang="zh-CN" altLang="en-US" dirty="0"/>
          </a:p>
          <a:p>
            <a:pPr eaLnBrk="1" hangingPunct="1">
              <a:buNone/>
            </a:pPr>
            <a:r>
              <a:rPr lang="zh-CN" altLang="en-US" dirty="0"/>
              <a:t>   </a:t>
            </a:r>
            <a:r>
              <a:rPr lang="en-US" altLang="zh-CN" dirty="0"/>
              <a:t>G[S]：</a:t>
            </a:r>
            <a:endParaRPr lang="en-US" altLang="zh-CN" dirty="0"/>
          </a:p>
          <a:p>
            <a:pPr eaLnBrk="1" hangingPunct="1">
              <a:buNone/>
            </a:pPr>
            <a:r>
              <a:rPr lang="en-US" altLang="zh-CN" dirty="0"/>
              <a:t>      S→Ac|aB</a:t>
            </a:r>
            <a:endParaRPr lang="en-US" altLang="zh-CN" dirty="0"/>
          </a:p>
          <a:p>
            <a:pPr eaLnBrk="1" hangingPunct="1">
              <a:buNone/>
            </a:pPr>
            <a:r>
              <a:rPr lang="en-US" altLang="zh-CN" dirty="0"/>
              <a:t>		 A→ab</a:t>
            </a:r>
            <a:endParaRPr lang="en-US" altLang="zh-CN" dirty="0"/>
          </a:p>
          <a:p>
            <a:pPr eaLnBrk="1" hangingPunct="1">
              <a:buNone/>
            </a:pPr>
            <a:r>
              <a:rPr lang="en-US" altLang="zh-CN" dirty="0"/>
              <a:t>      B→bc</a:t>
            </a:r>
            <a:endParaRPr lang="en-US" altLang="zh-CN" dirty="0"/>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4899">
                                            <p:txEl>
                                              <p:charRg st="92" end="97"/>
                                            </p:txEl>
                                          </p:spTgt>
                                        </p:tgtEl>
                                        <p:attrNameLst>
                                          <p:attrName>style.visibility</p:attrName>
                                        </p:attrNameLst>
                                      </p:cBhvr>
                                      <p:to>
                                        <p:strVal val="visible"/>
                                      </p:to>
                                    </p:set>
                                    <p:animEffect transition="in" filter="randombar(horizontal)">
                                      <p:cBhvr>
                                        <p:cTn id="7" dur="500"/>
                                        <p:tgtEl>
                                          <p:spTgt spid="464899">
                                            <p:txEl>
                                              <p:charRg st="92" end="9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64899">
                                            <p:txEl>
                                              <p:charRg st="97" end="106"/>
                                            </p:txEl>
                                          </p:spTgt>
                                        </p:tgtEl>
                                        <p:attrNameLst>
                                          <p:attrName>style.visibility</p:attrName>
                                        </p:attrNameLst>
                                      </p:cBhvr>
                                      <p:to>
                                        <p:strVal val="visible"/>
                                      </p:to>
                                    </p:set>
                                    <p:animEffect transition="in" filter="randombar(horizontal)">
                                      <p:cBhvr>
                                        <p:cTn id="10" dur="500"/>
                                        <p:tgtEl>
                                          <p:spTgt spid="464899">
                                            <p:txEl>
                                              <p:charRg st="97" end="10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64899">
                                            <p:txEl>
                                              <p:charRg st="106" end="120"/>
                                            </p:txEl>
                                          </p:spTgt>
                                        </p:tgtEl>
                                        <p:attrNameLst>
                                          <p:attrName>style.visibility</p:attrName>
                                        </p:attrNameLst>
                                      </p:cBhvr>
                                      <p:to>
                                        <p:strVal val="visible"/>
                                      </p:to>
                                    </p:set>
                                    <p:animEffect transition="in" filter="randombar(horizontal)">
                                      <p:cBhvr>
                                        <p:cTn id="13" dur="500"/>
                                        <p:tgtEl>
                                          <p:spTgt spid="464899">
                                            <p:txEl>
                                              <p:charRg st="106" end="12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64899">
                                            <p:txEl>
                                              <p:charRg st="120" end="128"/>
                                            </p:txEl>
                                          </p:spTgt>
                                        </p:tgtEl>
                                        <p:attrNameLst>
                                          <p:attrName>style.visibility</p:attrName>
                                        </p:attrNameLst>
                                      </p:cBhvr>
                                      <p:to>
                                        <p:strVal val="visible"/>
                                      </p:to>
                                    </p:set>
                                    <p:animEffect transition="in" filter="randombar(horizontal)">
                                      <p:cBhvr>
                                        <p:cTn id="16" dur="500"/>
                                        <p:tgtEl>
                                          <p:spTgt spid="464899">
                                            <p:txEl>
                                              <p:charRg st="120" end="12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64899">
                                            <p:txEl>
                                              <p:charRg st="128" end="139"/>
                                            </p:txEl>
                                          </p:spTgt>
                                        </p:tgtEl>
                                        <p:attrNameLst>
                                          <p:attrName>style.visibility</p:attrName>
                                        </p:attrNameLst>
                                      </p:cBhvr>
                                      <p:to>
                                        <p:strVal val="visible"/>
                                      </p:to>
                                    </p:set>
                                    <p:animEffect transition="in" filter="randombar(horizontal)">
                                      <p:cBhvr>
                                        <p:cTn id="19" dur="500"/>
                                        <p:tgtEl>
                                          <p:spTgt spid="464899">
                                            <p:txEl>
                                              <p:charRg st="128"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21507" name="Rectangle 3"/>
          <p:cNvSpPr>
            <a:spLocks noGrp="1"/>
          </p:cNvSpPr>
          <p:nvPr>
            <p:ph idx="1"/>
          </p:nvPr>
        </p:nvSpPr>
        <p:spPr/>
        <p:txBody>
          <a:bodyPr vert="horz" wrap="square" lIns="91440" tIns="45720" rIns="91440" bIns="45720" anchor="t"/>
          <a:p>
            <a:pPr eaLnBrk="1" hangingPunct="1"/>
            <a:r>
              <a:rPr lang="zh-CN" altLang="en-US" dirty="0"/>
              <a:t>练习：</a:t>
            </a:r>
            <a:endParaRPr lang="zh-CN" altLang="en-US" dirty="0"/>
          </a:p>
          <a:p>
            <a:pPr eaLnBrk="1" hangingPunct="1">
              <a:buNone/>
            </a:pPr>
            <a:r>
              <a:rPr lang="zh-CN" altLang="en-US" dirty="0"/>
              <a:t>  改写</a:t>
            </a:r>
            <a:r>
              <a:rPr lang="en-US" altLang="zh-CN" dirty="0"/>
              <a:t>P22(P35) </a:t>
            </a:r>
            <a:r>
              <a:rPr lang="zh-CN" altLang="en-US" dirty="0"/>
              <a:t>例</a:t>
            </a:r>
            <a:r>
              <a:rPr lang="en-US" altLang="zh-CN" dirty="0"/>
              <a:t>2.2</a:t>
            </a:r>
            <a:r>
              <a:rPr lang="zh-CN" altLang="en-US" dirty="0"/>
              <a:t>，表示出简写形式。</a:t>
            </a:r>
            <a:endParaRPr lang="zh-CN" altLang="en-US" dirty="0"/>
          </a:p>
          <a:p>
            <a:pPr eaLnBrk="1" hangingPunct="1">
              <a:buNone/>
            </a:pPr>
            <a:r>
              <a:rPr lang="zh-CN" altLang="en-US" dirty="0">
                <a:solidFill>
                  <a:srgbClr val="FF0000"/>
                </a:solidFill>
              </a:rPr>
              <a:t>简写形式的要求：</a:t>
            </a:r>
            <a:endParaRPr lang="en-US" altLang="zh-CN" dirty="0">
              <a:solidFill>
                <a:srgbClr val="FF0000"/>
              </a:solidFill>
            </a:endParaRPr>
          </a:p>
          <a:p>
            <a:pPr eaLnBrk="1" hangingPunct="1">
              <a:buNone/>
            </a:pPr>
            <a:r>
              <a:rPr lang="zh-CN" altLang="en-US" dirty="0"/>
              <a:t>  只写出规则，但是要确定开始符号，确定非终结符，终结符。</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eaLnBrk="1" hangingPunct="1"/>
            <a:r>
              <a:rPr lang="zh-CN" altLang="en-US" sz="2800" dirty="0"/>
              <a:t>参考</a:t>
            </a:r>
            <a:endParaRPr lang="zh-CN" altLang="en-US" sz="2800" dirty="0"/>
          </a:p>
        </p:txBody>
      </p:sp>
      <p:sp>
        <p:nvSpPr>
          <p:cNvPr id="22531" name="Rectangle 3"/>
          <p:cNvSpPr>
            <a:spLocks noGrp="1"/>
          </p:cNvSpPr>
          <p:nvPr>
            <p:ph idx="1"/>
          </p:nvPr>
        </p:nvSpPr>
        <p:spPr/>
        <p:txBody>
          <a:bodyPr vert="horz" wrap="square" lIns="91440" tIns="45720" rIns="91440" bIns="45720" anchor="t"/>
          <a:p>
            <a:pPr eaLnBrk="1" hangingPunct="1"/>
            <a:r>
              <a:rPr lang="zh-CN" altLang="en-US" dirty="0"/>
              <a:t>习惯上不写出四元组，而是只将产生式写出。并有如下约定：</a:t>
            </a:r>
            <a:endParaRPr lang="zh-CN" altLang="en-US" dirty="0"/>
          </a:p>
          <a:p>
            <a:pPr lvl="1" eaLnBrk="1" hangingPunct="1"/>
            <a:r>
              <a:rPr lang="zh-CN" altLang="en-US" dirty="0">
                <a:solidFill>
                  <a:srgbClr val="FF0000"/>
                </a:solidFill>
              </a:rPr>
              <a:t>第一条产生式的左部是开始符号</a:t>
            </a:r>
            <a:endParaRPr lang="zh-CN" altLang="en-US" dirty="0">
              <a:solidFill>
                <a:srgbClr val="FF0000"/>
              </a:solidFill>
            </a:endParaRPr>
          </a:p>
          <a:p>
            <a:pPr lvl="1" eaLnBrk="1" hangingPunct="1"/>
            <a:r>
              <a:rPr lang="zh-CN" altLang="en-US" dirty="0">
                <a:solidFill>
                  <a:srgbClr val="FF0000"/>
                </a:solidFill>
              </a:rPr>
              <a:t>用尖括号括起的是非终结符，否则为终结符。或者大写字母表示非终结符，小写字母表示终结符</a:t>
            </a:r>
            <a:endParaRPr lang="zh-CN" altLang="en-US" dirty="0">
              <a:solidFill>
                <a:srgbClr val="FF0000"/>
              </a:solidFill>
            </a:endParaRPr>
          </a:p>
          <a:p>
            <a:pPr lvl="1" eaLnBrk="1" hangingPunct="1"/>
            <a:r>
              <a:rPr lang="en-US" altLang="zh-CN" dirty="0">
                <a:solidFill>
                  <a:srgbClr val="FF0000"/>
                </a:solidFill>
              </a:rPr>
              <a:t>G</a:t>
            </a:r>
            <a:r>
              <a:rPr lang="zh-CN" altLang="en-US" dirty="0">
                <a:solidFill>
                  <a:srgbClr val="FF0000"/>
                </a:solidFill>
              </a:rPr>
              <a:t>可写成</a:t>
            </a:r>
            <a:r>
              <a:rPr lang="en-US" altLang="zh-CN" dirty="0">
                <a:solidFill>
                  <a:srgbClr val="FF0000"/>
                </a:solidFill>
              </a:rPr>
              <a:t>G[S]，</a:t>
            </a:r>
            <a:r>
              <a:rPr lang="zh-CN" altLang="en-US" dirty="0">
                <a:solidFill>
                  <a:srgbClr val="FF0000"/>
                </a:solidFill>
              </a:rPr>
              <a:t>其中</a:t>
            </a:r>
            <a:r>
              <a:rPr lang="en-US" altLang="zh-CN" dirty="0">
                <a:solidFill>
                  <a:srgbClr val="FF0000"/>
                </a:solidFill>
              </a:rPr>
              <a:t>S</a:t>
            </a:r>
            <a:r>
              <a:rPr lang="zh-CN" altLang="en-US" dirty="0">
                <a:solidFill>
                  <a:srgbClr val="FF0000"/>
                </a:solidFill>
              </a:rPr>
              <a:t>是开始符号</a:t>
            </a:r>
            <a:endParaRPr lang="zh-CN" altLang="en-US" dirty="0">
              <a:solidFill>
                <a:srgbClr val="FF0000"/>
              </a:solidFill>
            </a:endParaRPr>
          </a:p>
          <a:p>
            <a:pPr lvl="1" eaLnBrk="1" hangingPunct="1"/>
            <a:r>
              <a:rPr lang="zh-CN" altLang="en-US" dirty="0"/>
              <a:t>对一组有相同左部的产生式：</a:t>
            </a:r>
            <a:endParaRPr lang="zh-CN" altLang="en-US" dirty="0"/>
          </a:p>
          <a:p>
            <a:pPr lvl="1" eaLnBrk="1" hangingPunct="1">
              <a:buNone/>
            </a:pPr>
            <a:r>
              <a:rPr lang="en-US" altLang="zh-CN" dirty="0"/>
              <a:t> α→β1</a:t>
            </a:r>
            <a:r>
              <a:rPr lang="en-US" altLang="zh-CN" baseline="-25000" dirty="0"/>
              <a:t> </a:t>
            </a:r>
            <a:endParaRPr lang="en-US" altLang="zh-CN" baseline="-25000" dirty="0"/>
          </a:p>
          <a:p>
            <a:pPr lvl="1" eaLnBrk="1" hangingPunct="1">
              <a:buNone/>
            </a:pPr>
            <a:r>
              <a:rPr lang="en-US" altLang="zh-CN" dirty="0"/>
              <a:t> α→β2</a:t>
            </a:r>
            <a:endParaRPr lang="en-US" altLang="zh-CN" dirty="0"/>
          </a:p>
          <a:p>
            <a:pPr lvl="1" eaLnBrk="1" hangingPunct="1">
              <a:buNone/>
            </a:pPr>
            <a:r>
              <a:rPr lang="zh-CN" altLang="en-US" baseline="-25000" dirty="0"/>
              <a:t> </a:t>
            </a:r>
            <a:r>
              <a:rPr lang="en-US" altLang="zh-CN" dirty="0"/>
              <a:t>α→β3</a:t>
            </a:r>
            <a:endParaRPr lang="zh-CN" altLang="en-US" dirty="0"/>
          </a:p>
          <a:p>
            <a:pPr lvl="1" eaLnBrk="1" hangingPunct="1">
              <a:buNone/>
            </a:pPr>
            <a:r>
              <a:rPr lang="zh-CN" altLang="en-US" dirty="0"/>
              <a:t> 可以简单的记为</a:t>
            </a:r>
            <a:r>
              <a:rPr lang="en-US" altLang="zh-CN" dirty="0"/>
              <a:t>α→ β1</a:t>
            </a:r>
            <a:r>
              <a:rPr lang="en-US" altLang="zh-CN" baseline="-25000" dirty="0"/>
              <a:t> </a:t>
            </a:r>
            <a:r>
              <a:rPr lang="en-US" altLang="zh-CN" dirty="0"/>
              <a:t>| β2| β3</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zh-CN" altLang="en-US" sz="2800" dirty="0"/>
              <a:t>总结文法形式化定义</a:t>
            </a:r>
            <a:endParaRPr lang="zh-CN" altLang="en-US" sz="2800" dirty="0"/>
          </a:p>
        </p:txBody>
      </p:sp>
      <p:sp>
        <p:nvSpPr>
          <p:cNvPr id="480260" name="Rectangle 4"/>
          <p:cNvSpPr>
            <a:spLocks noGrp="1"/>
          </p:cNvSpPr>
          <p:nvPr>
            <p:ph idx="1"/>
          </p:nvPr>
        </p:nvSpPr>
        <p:spPr/>
        <p:txBody>
          <a:bodyPr vert="horz" wrap="square" lIns="91440" tIns="45720" rIns="91440" bIns="45720" anchor="t"/>
          <a:p>
            <a:pPr eaLnBrk="1" hangingPunct="1">
              <a:buNone/>
            </a:pPr>
            <a:r>
              <a:rPr lang="zh-CN" altLang="en-US" dirty="0"/>
              <a:t>文法</a:t>
            </a:r>
            <a:r>
              <a:rPr lang="en-US" altLang="zh-CN" dirty="0"/>
              <a:t>G=（V</a:t>
            </a:r>
            <a:r>
              <a:rPr lang="en-US" altLang="zh-CN" baseline="-25000" dirty="0"/>
              <a:t>N</a:t>
            </a:r>
            <a:r>
              <a:rPr lang="en-US" altLang="zh-CN" dirty="0"/>
              <a:t>，V</a:t>
            </a:r>
            <a:r>
              <a:rPr lang="en-US" altLang="zh-CN" baseline="-25000" dirty="0"/>
              <a:t>T</a:t>
            </a:r>
            <a:r>
              <a:rPr lang="en-US" altLang="zh-CN" dirty="0"/>
              <a:t>，P，</a:t>
            </a:r>
            <a:r>
              <a:rPr lang="zh-CN" altLang="en-US" dirty="0"/>
              <a:t>？）</a:t>
            </a:r>
            <a:endParaRPr lang="zh-CN" altLang="en-US" dirty="0"/>
          </a:p>
          <a:p>
            <a:pPr eaLnBrk="1" hangingPunct="1">
              <a:buNone/>
            </a:pPr>
            <a:r>
              <a:rPr lang="en-US" altLang="zh-CN" dirty="0"/>
              <a:t>		V</a:t>
            </a:r>
            <a:r>
              <a:rPr lang="en-US" altLang="zh-CN" baseline="-25000" dirty="0"/>
              <a:t>N</a:t>
            </a:r>
            <a:r>
              <a:rPr lang="en-US" altLang="zh-CN" dirty="0"/>
              <a:t> = { </a:t>
            </a:r>
            <a:r>
              <a:rPr lang="zh-CN" altLang="en-US" dirty="0"/>
              <a:t>？ </a:t>
            </a:r>
            <a:r>
              <a:rPr lang="en-US" altLang="zh-CN" dirty="0"/>
              <a:t>},  V</a:t>
            </a:r>
            <a:r>
              <a:rPr lang="en-US" altLang="zh-CN" baseline="-25000" dirty="0"/>
              <a:t>T </a:t>
            </a:r>
            <a:r>
              <a:rPr lang="en-US" altLang="zh-CN" dirty="0"/>
              <a:t>={ </a:t>
            </a:r>
            <a:r>
              <a:rPr lang="zh-CN" altLang="en-US" dirty="0"/>
              <a:t>？ </a:t>
            </a:r>
            <a:r>
              <a:rPr lang="en-US" altLang="zh-CN" dirty="0"/>
              <a:t>}</a:t>
            </a:r>
            <a:endParaRPr lang="en-US" altLang="zh-CN" dirty="0"/>
          </a:p>
          <a:p>
            <a:pPr eaLnBrk="1" hangingPunct="1">
              <a:buNone/>
            </a:pPr>
            <a:r>
              <a:rPr lang="en-US" altLang="zh-CN" dirty="0"/>
              <a:t>		P={ </a:t>
            </a:r>
            <a:r>
              <a:rPr lang="zh-CN" altLang="en-US" dirty="0"/>
              <a:t>？ </a:t>
            </a:r>
            <a:r>
              <a:rPr lang="en-US" altLang="zh-CN" dirty="0"/>
              <a:t>}</a:t>
            </a:r>
            <a:endParaRPr lang="en-US" altLang="zh-CN" dirty="0"/>
          </a:p>
          <a:p>
            <a:pPr eaLnBrk="1" hangingPunct="1">
              <a:buNone/>
            </a:pPr>
            <a:r>
              <a:rPr lang="en-US" altLang="zh-CN" dirty="0"/>
              <a:t>		</a:t>
            </a:r>
            <a:r>
              <a:rPr lang="zh-CN" altLang="en-US" dirty="0"/>
              <a:t>？为</a:t>
            </a:r>
            <a:r>
              <a:rPr lang="en-US" altLang="zh-CN" dirty="0"/>
              <a:t>?</a:t>
            </a:r>
            <a:endParaRPr lang="zh-CN" altLang="en-US" dirty="0"/>
          </a:p>
          <a:p>
            <a:pPr eaLnBrk="1" hangingPunct="1">
              <a:buNone/>
            </a:pPr>
            <a:r>
              <a:rPr lang="zh-CN" altLang="en-US" dirty="0"/>
              <a:t>或写成：</a:t>
            </a:r>
            <a:endParaRPr lang="zh-CN" altLang="en-US" dirty="0"/>
          </a:p>
          <a:p>
            <a:pPr eaLnBrk="1" hangingPunct="1">
              <a:buNone/>
            </a:pPr>
            <a:r>
              <a:rPr lang="zh-CN" altLang="en-US" dirty="0"/>
              <a:t>   </a:t>
            </a:r>
            <a:r>
              <a:rPr lang="en-US" altLang="zh-CN" dirty="0"/>
              <a:t>G[</a:t>
            </a:r>
            <a:r>
              <a:rPr lang="zh-CN" altLang="en-US" dirty="0"/>
              <a:t>开始符号</a:t>
            </a:r>
            <a:r>
              <a:rPr lang="en-US" altLang="zh-CN" dirty="0"/>
              <a:t>]：</a:t>
            </a:r>
            <a:r>
              <a:rPr lang="zh-CN" altLang="en-US" dirty="0"/>
              <a:t>一些规则</a:t>
            </a:r>
            <a:endParaRPr lang="zh-CN" altLang="en-US" dirty="0"/>
          </a:p>
          <a:p>
            <a:pPr eaLnBrk="1" hangingPunct="1">
              <a:buNone/>
            </a:pPr>
            <a:endParaRPr lang="zh-CN" altLang="en-US" dirty="0"/>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80260">
                                            <p:txEl>
                                              <p:charRg st="57" end="62"/>
                                            </p:txEl>
                                          </p:spTgt>
                                        </p:tgtEl>
                                        <p:attrNameLst>
                                          <p:attrName>style.visibility</p:attrName>
                                        </p:attrNameLst>
                                      </p:cBhvr>
                                      <p:to>
                                        <p:strVal val="visible"/>
                                      </p:to>
                                    </p:set>
                                    <p:animEffect transition="in" filter="randombar(horizontal)">
                                      <p:cBhvr>
                                        <p:cTn id="7" dur="500"/>
                                        <p:tgtEl>
                                          <p:spTgt spid="480260">
                                            <p:txEl>
                                              <p:charRg st="57" end="6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80260">
                                            <p:txEl>
                                              <p:charRg st="62" end="78"/>
                                            </p:txEl>
                                          </p:spTgt>
                                        </p:tgtEl>
                                        <p:attrNameLst>
                                          <p:attrName>style.visibility</p:attrName>
                                        </p:attrNameLst>
                                      </p:cBhvr>
                                      <p:to>
                                        <p:strVal val="visible"/>
                                      </p:to>
                                    </p:set>
                                    <p:animEffect transition="in" filter="randombar(horizontal)">
                                      <p:cBhvr>
                                        <p:cTn id="10" dur="500"/>
                                        <p:tgtEl>
                                          <p:spTgt spid="480260">
                                            <p:txEl>
                                              <p:charRg st="62"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4579" name="Rectangle 3"/>
          <p:cNvSpPr>
            <a:spLocks noGrp="1"/>
          </p:cNvSpPr>
          <p:nvPr>
            <p:ph idx="1"/>
          </p:nvPr>
        </p:nvSpPr>
        <p:spPr/>
        <p:txBody>
          <a:bodyPr vert="horz" wrap="square" lIns="91440" tIns="45720" rIns="91440" bIns="45720" anchor="t"/>
          <a:p>
            <a:pPr marL="533400" indent="-533400" eaLnBrk="1" hangingPunct="1"/>
            <a:r>
              <a:rPr lang="zh-CN" altLang="en-US" dirty="0"/>
              <a:t>推导的定义</a:t>
            </a:r>
            <a:endParaRPr lang="zh-CN" altLang="en-US" dirty="0"/>
          </a:p>
          <a:p>
            <a:pPr marL="952500" lvl="1" indent="-495300" eaLnBrk="1" hangingPunct="1"/>
            <a:r>
              <a:rPr lang="zh-CN" altLang="en-US" dirty="0"/>
              <a:t>直接推导</a:t>
            </a:r>
            <a:endParaRPr lang="zh-CN" altLang="en-US" dirty="0"/>
          </a:p>
          <a:p>
            <a:pPr marL="952500" lvl="1" indent="-495300" eaLnBrk="1" hangingPunct="1"/>
            <a:r>
              <a:rPr lang="zh-CN" altLang="en-US" dirty="0"/>
              <a:t>长度为</a:t>
            </a:r>
            <a:r>
              <a:rPr lang="en-US" altLang="zh-CN" dirty="0"/>
              <a:t>n</a:t>
            </a:r>
            <a:r>
              <a:rPr lang="zh-CN" altLang="en-US" dirty="0"/>
              <a:t>的推导（</a:t>
            </a:r>
            <a:r>
              <a:rPr lang="en-US" altLang="zh-CN" dirty="0"/>
              <a:t>n </a:t>
            </a:r>
            <a:r>
              <a:rPr lang="en-US" altLang="en-US" dirty="0"/>
              <a:t>≧</a:t>
            </a:r>
            <a:r>
              <a:rPr lang="en-US" altLang="zh-CN" dirty="0"/>
              <a:t> 1</a:t>
            </a:r>
            <a:r>
              <a:rPr lang="zh-CN" altLang="en-US" dirty="0"/>
              <a:t>）</a:t>
            </a:r>
            <a:endParaRPr lang="zh-CN" altLang="en-US" dirty="0"/>
          </a:p>
          <a:p>
            <a:pPr marL="952500" lvl="1" indent="-495300" eaLnBrk="1" hangingPunct="1"/>
            <a:r>
              <a:rPr lang="zh-CN" altLang="en-US" dirty="0"/>
              <a:t>长度为</a:t>
            </a:r>
            <a:r>
              <a:rPr lang="en-US" altLang="zh-CN" dirty="0"/>
              <a:t>n</a:t>
            </a:r>
            <a:r>
              <a:rPr lang="zh-CN" altLang="en-US" dirty="0"/>
              <a:t>的推导（</a:t>
            </a:r>
            <a:r>
              <a:rPr lang="en-US" altLang="zh-CN" dirty="0"/>
              <a:t>n</a:t>
            </a:r>
            <a:r>
              <a:rPr lang="en-US" altLang="en-US" dirty="0"/>
              <a:t>≧</a:t>
            </a:r>
            <a:r>
              <a:rPr lang="en-US" altLang="zh-CN" dirty="0"/>
              <a:t>0</a:t>
            </a:r>
            <a:r>
              <a:rPr lang="zh-CN" altLang="en-US" dirty="0"/>
              <a:t>）</a:t>
            </a:r>
            <a:endParaRPr lang="zh-CN" altLang="en-US" dirty="0"/>
          </a:p>
        </p:txBody>
      </p:sp>
      <p:sp>
        <p:nvSpPr>
          <p:cNvPr id="24580" name="AutoShape 4"/>
          <p:cNvSpPr/>
          <p:nvPr/>
        </p:nvSpPr>
        <p:spPr>
          <a:xfrm>
            <a:off x="2590800" y="1752600"/>
            <a:ext cx="504825" cy="144463"/>
          </a:xfrm>
          <a:prstGeom prst="rightArrow">
            <a:avLst>
              <a:gd name="adj1" fmla="val 50000"/>
              <a:gd name="adj2" fmla="val 87362"/>
            </a:avLst>
          </a:prstGeom>
          <a:solidFill>
            <a:srgbClr val="009900"/>
          </a:solidFill>
          <a:ln w="9525" cap="flat" cmpd="sng">
            <a:solidFill>
              <a:srgbClr val="00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grpSp>
        <p:nvGrpSpPr>
          <p:cNvPr id="24581" name="Group 5"/>
          <p:cNvGrpSpPr/>
          <p:nvPr/>
        </p:nvGrpSpPr>
        <p:grpSpPr>
          <a:xfrm>
            <a:off x="4910138" y="1905000"/>
            <a:ext cx="576262" cy="457200"/>
            <a:chOff x="1111" y="3385"/>
            <a:chExt cx="363" cy="288"/>
          </a:xfrm>
        </p:grpSpPr>
        <p:sp>
          <p:nvSpPr>
            <p:cNvPr id="24585" name="AutoShape 6"/>
            <p:cNvSpPr/>
            <p:nvPr/>
          </p:nvSpPr>
          <p:spPr>
            <a:xfrm>
              <a:off x="1111" y="3566"/>
              <a:ext cx="318" cy="91"/>
            </a:xfrm>
            <a:prstGeom prst="rightArrow">
              <a:avLst>
                <a:gd name="adj1" fmla="val 50000"/>
                <a:gd name="adj2" fmla="val 87362"/>
              </a:avLst>
            </a:prstGeom>
            <a:solidFill>
              <a:srgbClr val="009900"/>
            </a:solidFill>
            <a:ln w="9525" cap="flat" cmpd="sng">
              <a:solidFill>
                <a:srgbClr val="00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24586" name="Text Box 7"/>
            <p:cNvSpPr txBox="1"/>
            <p:nvPr/>
          </p:nvSpPr>
          <p:spPr>
            <a:xfrm>
              <a:off x="1156" y="3385"/>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en-US" altLang="zh-CN" sz="2400" dirty="0">
                  <a:solidFill>
                    <a:srgbClr val="009900"/>
                  </a:solidFill>
                  <a:latin typeface="Times New Roman" panose="02020603050405020304" pitchFamily="18" charset="0"/>
                  <a:ea typeface="宋体" panose="02010600030101010101" pitchFamily="2" charset="-122"/>
                </a:rPr>
                <a:t>+</a:t>
              </a:r>
              <a:endParaRPr lang="en-US" altLang="zh-CN" sz="2400" dirty="0">
                <a:solidFill>
                  <a:srgbClr val="009900"/>
                </a:solidFill>
                <a:latin typeface="Times New Roman" panose="02020603050405020304" pitchFamily="18" charset="0"/>
                <a:ea typeface="宋体" panose="02010600030101010101" pitchFamily="2" charset="-122"/>
              </a:endParaRPr>
            </a:p>
          </p:txBody>
        </p:sp>
      </p:grpSp>
      <p:grpSp>
        <p:nvGrpSpPr>
          <p:cNvPr id="24582" name="Group 8"/>
          <p:cNvGrpSpPr/>
          <p:nvPr/>
        </p:nvGrpSpPr>
        <p:grpSpPr>
          <a:xfrm>
            <a:off x="4648200" y="2438400"/>
            <a:ext cx="576263" cy="457200"/>
            <a:chOff x="1111" y="3385"/>
            <a:chExt cx="363" cy="288"/>
          </a:xfrm>
        </p:grpSpPr>
        <p:sp>
          <p:nvSpPr>
            <p:cNvPr id="24583" name="AutoShape 9"/>
            <p:cNvSpPr/>
            <p:nvPr/>
          </p:nvSpPr>
          <p:spPr>
            <a:xfrm>
              <a:off x="1111" y="3566"/>
              <a:ext cx="318" cy="91"/>
            </a:xfrm>
            <a:prstGeom prst="rightArrow">
              <a:avLst>
                <a:gd name="adj1" fmla="val 50000"/>
                <a:gd name="adj2" fmla="val 87362"/>
              </a:avLst>
            </a:prstGeom>
            <a:solidFill>
              <a:srgbClr val="009900"/>
            </a:solidFill>
            <a:ln w="9525" cap="flat" cmpd="sng">
              <a:solidFill>
                <a:srgbClr val="00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24584" name="Text Box 10"/>
            <p:cNvSpPr txBox="1"/>
            <p:nvPr/>
          </p:nvSpPr>
          <p:spPr>
            <a:xfrm>
              <a:off x="1156" y="3385"/>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zh-CN" altLang="en-US" sz="2400" dirty="0">
                  <a:solidFill>
                    <a:srgbClr val="009900"/>
                  </a:solidFill>
                  <a:latin typeface="Times New Roman" panose="02020603050405020304" pitchFamily="18" charset="0"/>
                  <a:ea typeface="宋体" panose="02010600030101010101" pitchFamily="2" charset="-122"/>
                </a:rPr>
                <a:t>*</a:t>
              </a:r>
              <a:endParaRPr lang="zh-CN" altLang="en-US" sz="2400" dirty="0">
                <a:solidFill>
                  <a:srgbClr val="009900"/>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96963" name="Rectangle 3"/>
          <p:cNvSpPr>
            <a:spLocks noGrp="1" noChangeArrowheads="1"/>
          </p:cNvSpPr>
          <p:nvPr>
            <p:ph idx="1"/>
          </p:nvPr>
        </p:nvSpPr>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直接推导</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zh-CN" altLang="en-US" sz="2800" b="1" i="0" u="none" strike="noStrike" kern="0" cap="none" spc="0" normalizeH="0" baseline="0" noProof="0" dirty="0">
                <a:ln>
                  <a:noFill/>
                </a:ln>
                <a:solidFill>
                  <a:schemeClr val="tx1"/>
                </a:solidFill>
                <a:effectLst/>
                <a:uLnTx/>
                <a:uFillTx/>
                <a:latin typeface="+mn-lt"/>
                <a:ea typeface="+mn-ea"/>
                <a:cs typeface="+mn-cs"/>
              </a:rPr>
              <a:t>文法</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G</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V</a:t>
            </a:r>
            <a:r>
              <a:rPr kumimoji="1" lang="en-US" altLang="zh-CN" sz="2800" b="1" i="0" u="none" strike="noStrike" kern="0" cap="none" spc="0" normalizeH="0" baseline="-25000" noProof="0" dirty="0">
                <a:ln>
                  <a:noFill/>
                </a:ln>
                <a:solidFill>
                  <a:schemeClr val="tx1"/>
                </a:solidFill>
                <a:effectLst/>
                <a:uLnTx/>
                <a:uFillTx/>
                <a:latin typeface="+mn-lt"/>
                <a:ea typeface="+mn-ea"/>
                <a:cs typeface="+mn-cs"/>
              </a:rPr>
              <a:t>N</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V</a:t>
            </a:r>
            <a:r>
              <a:rPr kumimoji="1" lang="en-US" altLang="zh-CN" sz="2800" b="1" i="0" u="none" strike="noStrike" kern="0" cap="none" spc="0" normalizeH="0" baseline="-25000" noProof="0" dirty="0">
                <a:ln>
                  <a:noFill/>
                </a:ln>
                <a:solidFill>
                  <a:schemeClr val="tx1"/>
                </a:solidFill>
                <a:effectLst/>
                <a:uLnTx/>
                <a:uFillTx/>
                <a:latin typeface="+mn-lt"/>
                <a:ea typeface="+mn-ea"/>
                <a:cs typeface="+mn-cs"/>
              </a:rPr>
              <a:t>T</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P</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S</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l-GR"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α</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l-GR"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β</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是一条规则，</a:t>
            </a:r>
            <a:r>
              <a:rPr kumimoji="1" lang="el-GR"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γ</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和</a:t>
            </a:r>
            <a:r>
              <a:rPr kumimoji="1" lang="el-GR"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δ</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是</a:t>
            </a:r>
            <a:r>
              <a:rPr kumimoji="1" lang="en-US"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V</a:t>
            </a:r>
            <a:r>
              <a:rPr kumimoji="1" lang="en-US" altLang="zh-CN" sz="2800" b="1" i="0" u="none" strike="noStrike" kern="0" cap="none" spc="0" normalizeH="0" baseline="30000" noProof="0" dirty="0">
                <a:ln>
                  <a:noFill/>
                </a:ln>
                <a:solidFill>
                  <a:schemeClr val="tx1"/>
                </a:solidFill>
                <a:effectLst/>
                <a:uLnTx/>
                <a:uFillTx/>
                <a:latin typeface="+mn-lt"/>
                <a:ea typeface="+mn-ea"/>
                <a:cs typeface="Times New Roman" panose="02020603050405020304" pitchFamily="18" charset="0"/>
              </a:rPr>
              <a:t>*</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中的任意符号，若有符号串</a:t>
            </a:r>
            <a:r>
              <a:rPr kumimoji="1" lang="en-US"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v</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a:t>
            </a:r>
            <a:r>
              <a:rPr kumimoji="1" lang="en-US" altLang="zh-CN"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w</a:t>
            </a:r>
            <a:r>
              <a:rPr kumimoji="1" lang="zh-CN" altLang="en-US" sz="2800" b="1"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满足：</a:t>
            </a:r>
            <a:r>
              <a:rPr kumimoji="1" lang="el-GR" altLang="zh-CN" sz="2800" b="1" i="0" u="none" strike="noStrike" kern="0" cap="none" spc="0" normalizeH="0" baseline="0" noProof="0" dirty="0">
                <a:ln>
                  <a:noFill/>
                </a:ln>
                <a:solidFill>
                  <a:srgbClr val="0000FF"/>
                </a:solidFill>
                <a:effectLst/>
                <a:uLnTx/>
                <a:uFillTx/>
                <a:latin typeface="+mn-lt"/>
                <a:ea typeface="+mn-ea"/>
                <a:cs typeface="+mn-cs"/>
              </a:rPr>
              <a:t>v=γαδ</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el-GR" altLang="zh-CN" sz="2800" b="1" i="0" u="none" strike="noStrike" kern="0" cap="none" spc="0" normalizeH="0" baseline="0" noProof="0" dirty="0">
                <a:ln>
                  <a:noFill/>
                </a:ln>
                <a:solidFill>
                  <a:srgbClr val="FF66CC"/>
                </a:solidFill>
                <a:effectLst/>
                <a:uLnTx/>
                <a:uFillTx/>
                <a:latin typeface="+mn-lt"/>
                <a:ea typeface="+mn-ea"/>
                <a:cs typeface="+mn-cs"/>
              </a:rPr>
              <a:t>w= γβδ</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zh-CN" altLang="el-GR" sz="2800" b="1" i="0" u="none" strike="noStrike" kern="0" cap="none" spc="0" normalizeH="0" baseline="0" noProof="0" dirty="0">
                <a:ln>
                  <a:noFill/>
                </a:ln>
                <a:solidFill>
                  <a:schemeClr val="tx1"/>
                </a:solidFill>
                <a:effectLst/>
                <a:uLnTx/>
                <a:uFillTx/>
                <a:latin typeface="+mn-lt"/>
                <a:ea typeface="+mn-ea"/>
                <a:cs typeface="+mn-cs"/>
              </a:rPr>
              <a:t>则称</a:t>
            </a:r>
            <a:r>
              <a:rPr kumimoji="1" lang="el-GR" altLang="zh-CN" sz="2800" b="1" i="0" u="none" strike="noStrike" kern="0" cap="none" spc="0" normalizeH="0" baseline="0" noProof="0" dirty="0">
                <a:ln>
                  <a:noFill/>
                </a:ln>
                <a:solidFill>
                  <a:srgbClr val="0000FF"/>
                </a:solidFill>
                <a:effectLst/>
                <a:uLnTx/>
                <a:uFillTx/>
                <a:latin typeface="+mn-lt"/>
                <a:ea typeface="+mn-ea"/>
                <a:cs typeface="+mn-cs"/>
              </a:rPr>
              <a:t>v</a:t>
            </a:r>
            <a:r>
              <a:rPr kumimoji="1" lang="zh-CN" altLang="el-GR" sz="2800" b="1" i="0" u="none" strike="noStrike" kern="0" cap="none" spc="0" normalizeH="0" baseline="0" noProof="0" dirty="0">
                <a:ln>
                  <a:noFill/>
                </a:ln>
                <a:solidFill>
                  <a:schemeClr val="tx1"/>
                </a:solidFill>
                <a:effectLst/>
                <a:uLnTx/>
                <a:uFillTx/>
                <a:latin typeface="+mn-lt"/>
                <a:ea typeface="+mn-ea"/>
                <a:cs typeface="+mn-cs"/>
              </a:rPr>
              <a:t>直接推导到</a:t>
            </a:r>
            <a:r>
              <a:rPr kumimoji="1" lang="el-GR" altLang="zh-CN" sz="2800" b="1" i="0" u="none" strike="noStrike" kern="0" cap="none" spc="0" normalizeH="0" baseline="0" noProof="0" dirty="0">
                <a:ln>
                  <a:noFill/>
                </a:ln>
                <a:solidFill>
                  <a:srgbClr val="FF66CC"/>
                </a:solidFill>
                <a:effectLst/>
                <a:uLnTx/>
                <a:uFillTx/>
                <a:latin typeface="+mn-lt"/>
                <a:ea typeface="+mn-ea"/>
                <a:cs typeface="+mn-cs"/>
              </a:rPr>
              <a:t>w</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zh-CN" altLang="el-GR" sz="2800" b="1" i="0" u="none" strike="noStrike" kern="0" cap="none" spc="0" normalizeH="0" baseline="0" noProof="0" dirty="0">
                <a:ln>
                  <a:noFill/>
                </a:ln>
                <a:solidFill>
                  <a:schemeClr val="tx1"/>
                </a:solidFill>
                <a:effectLst/>
                <a:uLnTx/>
                <a:uFillTx/>
                <a:latin typeface="+mn-lt"/>
                <a:ea typeface="+mn-ea"/>
                <a:cs typeface="+mn-cs"/>
              </a:rPr>
              <a:t>或</a:t>
            </a:r>
            <a:r>
              <a:rPr kumimoji="1" lang="el-GR" altLang="zh-CN" sz="2800" b="1" i="0" u="none" strike="noStrike" kern="0" cap="none" spc="0" normalizeH="0" baseline="0" noProof="0" dirty="0">
                <a:ln>
                  <a:noFill/>
                </a:ln>
                <a:solidFill>
                  <a:schemeClr val="tx1"/>
                </a:solidFill>
                <a:effectLst/>
                <a:uLnTx/>
                <a:uFillTx/>
                <a:latin typeface="+mn-lt"/>
                <a:ea typeface="+mn-ea"/>
                <a:cs typeface="+mn-cs"/>
              </a:rPr>
              <a:t>w</a:t>
            </a:r>
            <a:r>
              <a:rPr kumimoji="1" lang="zh-CN" altLang="el-GR" sz="2800" b="1" i="0" u="none" strike="noStrike" kern="0" cap="none" spc="0" normalizeH="0" baseline="0" noProof="0" dirty="0">
                <a:ln>
                  <a:noFill/>
                </a:ln>
                <a:solidFill>
                  <a:schemeClr val="tx1"/>
                </a:solidFill>
                <a:effectLst/>
                <a:uLnTx/>
                <a:uFillTx/>
                <a:latin typeface="+mn-lt"/>
                <a:ea typeface="+mn-ea"/>
                <a:cs typeface="+mn-cs"/>
              </a:rPr>
              <a:t>直接归约到</a:t>
            </a:r>
            <a:r>
              <a:rPr kumimoji="1" lang="el-GR" altLang="zh-CN" sz="2800" b="1" i="0" u="none" strike="noStrike" kern="0" cap="none" spc="0" normalizeH="0" baseline="0" noProof="0" dirty="0">
                <a:ln>
                  <a:noFill/>
                </a:ln>
                <a:solidFill>
                  <a:schemeClr val="tx1"/>
                </a:solidFill>
                <a:effectLst/>
                <a:uLnTx/>
                <a:uFillTx/>
                <a:latin typeface="+mn-lt"/>
                <a:ea typeface="+mn-ea"/>
                <a:cs typeface="+mn-cs"/>
              </a:rPr>
              <a:t>v</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α→β</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 v=γαδ </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γβδ=w</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 v </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w</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 v</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推导出</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w</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 w</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归约到</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v</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296971" name="Line 11"/>
          <p:cNvSpPr/>
          <p:nvPr/>
        </p:nvSpPr>
        <p:spPr>
          <a:xfrm>
            <a:off x="2162175" y="3886200"/>
            <a:ext cx="0" cy="228600"/>
          </a:xfrm>
          <a:prstGeom prst="line">
            <a:avLst/>
          </a:prstGeom>
          <a:ln w="9525" cap="flat" cmpd="sng">
            <a:solidFill>
              <a:schemeClr val="tx1"/>
            </a:solidFill>
            <a:prstDash val="solid"/>
            <a:headEnd type="none" w="med" len="med"/>
            <a:tailEnd type="triangle" w="med" len="med"/>
          </a:ln>
        </p:spPr>
      </p:sp>
      <p:sp>
        <p:nvSpPr>
          <p:cNvPr id="296972" name="Oval 12"/>
          <p:cNvSpPr/>
          <p:nvPr/>
        </p:nvSpPr>
        <p:spPr>
          <a:xfrm>
            <a:off x="1676400" y="3124200"/>
            <a:ext cx="1447800" cy="752475"/>
          </a:xfrm>
          <a:prstGeom prst="ellipse">
            <a:avLst/>
          </a:prstGeom>
          <a:noFill/>
          <a:ln w="57150" cap="flat" cmpd="sng">
            <a:solidFill>
              <a:srgbClr val="D9171F"/>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endParaRPr lang="zh-CN" altLang="en-US" dirty="0"/>
          </a:p>
        </p:txBody>
      </p:sp>
      <p:sp>
        <p:nvSpPr>
          <p:cNvPr id="26630" name="Line 4"/>
          <p:cNvSpPr/>
          <p:nvPr/>
        </p:nvSpPr>
        <p:spPr>
          <a:xfrm>
            <a:off x="4953000" y="1828800"/>
            <a:ext cx="503238" cy="0"/>
          </a:xfrm>
          <a:prstGeom prst="line">
            <a:avLst/>
          </a:prstGeom>
          <a:ln w="50800"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6963">
                                            <p:txEl>
                                              <p:charRg st="87" end="100"/>
                                            </p:txEl>
                                          </p:spTgt>
                                        </p:tgtEl>
                                        <p:attrNameLst>
                                          <p:attrName>style.visibility</p:attrName>
                                        </p:attrNameLst>
                                      </p:cBhvr>
                                      <p:to>
                                        <p:strVal val="visible"/>
                                      </p:to>
                                    </p:set>
                                    <p:animEffect transition="in" filter="randombar(horizontal)">
                                      <p:cBhvr>
                                        <p:cTn id="7" dur="500"/>
                                        <p:tgtEl>
                                          <p:spTgt spid="296963">
                                            <p:txEl>
                                              <p:charRg st="87"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6963">
                                            <p:txEl>
                                              <p:charRg st="100" end="115"/>
                                            </p:txEl>
                                          </p:spTgt>
                                        </p:tgtEl>
                                        <p:attrNameLst>
                                          <p:attrName>style.visibility</p:attrName>
                                        </p:attrNameLst>
                                      </p:cBhvr>
                                      <p:to>
                                        <p:strVal val="visible"/>
                                      </p:to>
                                    </p:set>
                                    <p:animEffect transition="in" filter="randombar(horizontal)">
                                      <p:cBhvr>
                                        <p:cTn id="12" dur="500"/>
                                        <p:tgtEl>
                                          <p:spTgt spid="296963">
                                            <p:txEl>
                                              <p:charRg st="100" end="1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96972"/>
                                        </p:tgtEl>
                                        <p:attrNameLst>
                                          <p:attrName>style.visibility</p:attrName>
                                        </p:attrNameLst>
                                      </p:cBhvr>
                                      <p:to>
                                        <p:strVal val="visible"/>
                                      </p:to>
                                    </p:set>
                                    <p:animEffect transition="in" filter="randombar(horizontal)">
                                      <p:cBhvr>
                                        <p:cTn id="17" dur="500"/>
                                        <p:tgtEl>
                                          <p:spTgt spid="29697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96971"/>
                                        </p:tgtEl>
                                        <p:attrNameLst>
                                          <p:attrName>style.visibility</p:attrName>
                                        </p:attrNameLst>
                                      </p:cBhvr>
                                      <p:to>
                                        <p:strVal val="visible"/>
                                      </p:to>
                                    </p:set>
                                    <p:animEffect transition="in" filter="randombar(horizontal)">
                                      <p:cBhvr>
                                        <p:cTn id="22" dur="500"/>
                                        <p:tgtEl>
                                          <p:spTgt spid="29697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96963">
                                            <p:txEl>
                                              <p:charRg st="115" end="121"/>
                                            </p:txEl>
                                          </p:spTgt>
                                        </p:tgtEl>
                                        <p:attrNameLst>
                                          <p:attrName>style.visibility</p:attrName>
                                        </p:attrNameLst>
                                      </p:cBhvr>
                                      <p:to>
                                        <p:strVal val="visible"/>
                                      </p:to>
                                    </p:set>
                                    <p:animEffect transition="in" filter="randombar(horizontal)">
                                      <p:cBhvr>
                                        <p:cTn id="27" dur="500"/>
                                        <p:tgtEl>
                                          <p:spTgt spid="296963">
                                            <p:txEl>
                                              <p:charRg st="115" end="12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96963">
                                            <p:txEl>
                                              <p:charRg st="121" end="128"/>
                                            </p:txEl>
                                          </p:spTgt>
                                        </p:tgtEl>
                                        <p:attrNameLst>
                                          <p:attrName>style.visibility</p:attrName>
                                        </p:attrNameLst>
                                      </p:cBhvr>
                                      <p:to>
                                        <p:strVal val="visible"/>
                                      </p:to>
                                    </p:set>
                                    <p:animEffect transition="in" filter="randombar(horizontal)">
                                      <p:cBhvr>
                                        <p:cTn id="32" dur="500"/>
                                        <p:tgtEl>
                                          <p:spTgt spid="296963">
                                            <p:txEl>
                                              <p:charRg st="121" end="1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96963">
                                            <p:txEl>
                                              <p:charRg st="128" end="135"/>
                                            </p:txEl>
                                          </p:spTgt>
                                        </p:tgtEl>
                                        <p:attrNameLst>
                                          <p:attrName>style.visibility</p:attrName>
                                        </p:attrNameLst>
                                      </p:cBhvr>
                                      <p:to>
                                        <p:strVal val="visible"/>
                                      </p:to>
                                    </p:set>
                                    <p:animEffect transition="in" filter="randombar(horizontal)">
                                      <p:cBhvr>
                                        <p:cTn id="37" dur="500"/>
                                        <p:tgtEl>
                                          <p:spTgt spid="296963">
                                            <p:txEl>
                                              <p:charRg st="128"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28675" name="Rectangle 3"/>
          <p:cNvSpPr>
            <a:spLocks noGrp="1"/>
          </p:cNvSpPr>
          <p:nvPr>
            <p:ph idx="1"/>
          </p:nvPr>
        </p:nvSpPr>
        <p:spPr/>
        <p:txBody>
          <a:bodyPr vert="horz" wrap="square" lIns="91440" tIns="45720" rIns="91440" bIns="45720" anchor="t"/>
          <a:p>
            <a:pPr eaLnBrk="1" hangingPunct="1"/>
            <a:endParaRPr lang="zh-CN" altLang="en-US" dirty="0"/>
          </a:p>
        </p:txBody>
      </p:sp>
      <p:sp>
        <p:nvSpPr>
          <p:cNvPr id="28676" name="Rectangle 4"/>
          <p:cNvSpPr/>
          <p:nvPr/>
        </p:nvSpPr>
        <p:spPr>
          <a:xfrm>
            <a:off x="0" y="0"/>
            <a:ext cx="9144000" cy="6858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endParaRPr lang="zh-CN" altLang="en-US" dirty="0"/>
          </a:p>
        </p:txBody>
      </p:sp>
      <p:sp>
        <p:nvSpPr>
          <p:cNvPr id="394245" name="Rectangle 5"/>
          <p:cNvSpPr/>
          <p:nvPr/>
        </p:nvSpPr>
        <p:spPr>
          <a:xfrm>
            <a:off x="1066800" y="2895600"/>
            <a:ext cx="6705600" cy="35036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1244600" lvl="0" indent="-1244600" eaLnBrk="1" hangingPunct="1">
              <a:spcBef>
                <a:spcPct val="0"/>
              </a:spcBef>
              <a:buClrTx/>
              <a:buFontTx/>
              <a:buNone/>
            </a:pPr>
            <a:r>
              <a:rPr lang="zh-CN" altLang="en-US" sz="2400" dirty="0"/>
              <a:t>〈句子〉 </a:t>
            </a:r>
            <a:r>
              <a:rPr lang="zh-CN" altLang="en-US" sz="3200" dirty="0">
                <a:sym typeface="Symbol" panose="05050102010706020507" pitchFamily="18" charset="2"/>
              </a:rPr>
              <a:t></a:t>
            </a:r>
            <a:r>
              <a:rPr lang="zh-CN" altLang="en-US" sz="2400" dirty="0"/>
              <a:t>〈主语〉〈谓语〉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a:t>
            </a:r>
            <a:r>
              <a:rPr lang="zh-CN" altLang="en-US" sz="2400" dirty="0"/>
              <a:t>〈代词〉〈谓语〉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你〈动词〉〈直接宾语〉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你学习〈名词〉</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我学习王明</a:t>
            </a:r>
            <a:endParaRPr lang="zh-CN" altLang="en-US" sz="2400" dirty="0"/>
          </a:p>
        </p:txBody>
      </p:sp>
      <p:sp>
        <p:nvSpPr>
          <p:cNvPr id="28678" name="Text Box 6"/>
          <p:cNvSpPr txBox="1"/>
          <p:nvPr/>
        </p:nvSpPr>
        <p:spPr>
          <a:xfrm>
            <a:off x="0" y="0"/>
            <a:ext cx="6705600" cy="265747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pic>
        <p:nvPicPr>
          <p:cNvPr id="28679" name="Picture 2"/>
          <p:cNvPicPr>
            <a:picLocks noChangeAspect="1"/>
          </p:cNvPicPr>
          <p:nvPr/>
        </p:nvPicPr>
        <p:blipFill>
          <a:blip r:embed="rId1"/>
          <a:stretch>
            <a:fillRect/>
          </a:stretch>
        </p:blipFill>
        <p:spPr>
          <a:xfrm>
            <a:off x="4876800" y="1562100"/>
            <a:ext cx="4667250" cy="1200150"/>
          </a:xfrm>
          <a:prstGeom prst="rect">
            <a:avLst/>
          </a:prstGeom>
          <a:noFill/>
          <a:ln w="9525">
            <a:noFill/>
          </a:ln>
        </p:spPr>
      </p:pic>
      <p:sp>
        <p:nvSpPr>
          <p:cNvPr id="3" name="矩形 2"/>
          <p:cNvSpPr/>
          <p:nvPr/>
        </p:nvSpPr>
        <p:spPr>
          <a:xfrm>
            <a:off x="793750" y="2911475"/>
            <a:ext cx="5461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latin typeface="宋体" panose="02010600030101010101" pitchFamily="2" charset="-122"/>
              </a:rPr>
              <a:t>ε</a:t>
            </a:r>
            <a:endParaRPr lang="zh-CN" altLang="en-US" dirty="0">
              <a:solidFill>
                <a:srgbClr val="FF0000"/>
              </a:solidFill>
            </a:endParaRPr>
          </a:p>
        </p:txBody>
      </p:sp>
      <p:sp>
        <p:nvSpPr>
          <p:cNvPr id="11" name="矩形 10"/>
          <p:cNvSpPr/>
          <p:nvPr/>
        </p:nvSpPr>
        <p:spPr>
          <a:xfrm>
            <a:off x="2133600" y="2922588"/>
            <a:ext cx="54610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latin typeface="宋体" panose="02010600030101010101" pitchFamily="2" charset="-122"/>
              </a:rPr>
              <a:t>ε</a:t>
            </a:r>
            <a:endParaRPr lang="zh-CN" altLang="en-US" dirty="0">
              <a:solidFill>
                <a:srgbClr val="FF0000"/>
              </a:solidFill>
            </a:endParaRPr>
          </a:p>
        </p:txBody>
      </p:sp>
      <p:sp>
        <p:nvSpPr>
          <p:cNvPr id="12" name="矩形 11"/>
          <p:cNvSpPr/>
          <p:nvPr/>
        </p:nvSpPr>
        <p:spPr>
          <a:xfrm>
            <a:off x="2806700" y="2933700"/>
            <a:ext cx="546100"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latin typeface="宋体" panose="02010600030101010101" pitchFamily="2" charset="-122"/>
              </a:rPr>
              <a:t>ε</a:t>
            </a:r>
            <a:endParaRPr lang="zh-CN" altLang="en-US" dirty="0">
              <a:solidFill>
                <a:srgbClr val="FF0000"/>
              </a:solidFill>
            </a:endParaRPr>
          </a:p>
        </p:txBody>
      </p:sp>
      <p:sp>
        <p:nvSpPr>
          <p:cNvPr id="13" name="矩形 12"/>
          <p:cNvSpPr/>
          <p:nvPr/>
        </p:nvSpPr>
        <p:spPr>
          <a:xfrm>
            <a:off x="5181600" y="2895600"/>
            <a:ext cx="5461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latin typeface="宋体" panose="02010600030101010101" pitchFamily="2" charset="-122"/>
              </a:rPr>
              <a:t>ε</a:t>
            </a:r>
            <a:endParaRPr lang="zh-CN" altLang="en-US" dirty="0">
              <a:solidFill>
                <a:srgbClr val="FF0000"/>
              </a:solidFill>
            </a:endParaRPr>
          </a:p>
        </p:txBody>
      </p:sp>
      <p:sp>
        <p:nvSpPr>
          <p:cNvPr id="14" name="矩形 13"/>
          <p:cNvSpPr/>
          <p:nvPr/>
        </p:nvSpPr>
        <p:spPr>
          <a:xfrm>
            <a:off x="2806700" y="3455988"/>
            <a:ext cx="5461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latin typeface="宋体" panose="02010600030101010101" pitchFamily="2" charset="-122"/>
              </a:rPr>
              <a:t>ε</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xit" presetSubtype="0" fill="hold" grpId="0" nodeType="clickEffect">
                                  <p:stCondLst>
                                    <p:cond delay="0"/>
                                  </p:stCondLst>
                                  <p:childTnLst>
                                    <p:animEffect transition="out" filter="wipe(down)">
                                      <p:cBhvr>
                                        <p:cTn id="28" dur="180" accel="50000">
                                          <p:stCondLst>
                                            <p:cond delay="1820"/>
                                          </p:stCondLst>
                                        </p:cTn>
                                        <p:tgtEl>
                                          <p:spTgt spid="13"/>
                                        </p:tgtEl>
                                      </p:cBhvr>
                                    </p:animEffect>
                                    <p:anim calcmode="lin" valueType="num">
                                      <p:cBhvr>
                                        <p:cTn id="29" dur="1822" tmFilter="0,0; 0.14,0.31; 0.43,0.73; 0.71,0.91; 1.0,1.0">
                                          <p:stCondLst>
                                            <p:cond delay="0"/>
                                          </p:stCondLst>
                                        </p:cTn>
                                        <p:tgtEl>
                                          <p:spTgt spid="13"/>
                                        </p:tgtEl>
                                        <p:attrNameLst>
                                          <p:attrName>ppt_x</p:attrName>
                                        </p:attrNameLst>
                                      </p:cBhvr>
                                      <p:tavLst>
                                        <p:tav tm="0">
                                          <p:val>
                                            <p:strVal val="ppt_x"/>
                                          </p:val>
                                        </p:tav>
                                        <p:tav tm="100000">
                                          <p:val>
                                            <p:strVal val="#ppt_x+0.25"/>
                                          </p:val>
                                        </p:tav>
                                      </p:tavLst>
                                    </p:anim>
                                    <p:anim calcmode="lin" valueType="num">
                                      <p:cBhvr>
                                        <p:cTn id="30" dur="178">
                                          <p:stCondLst>
                                            <p:cond delay="1822"/>
                                          </p:stCondLst>
                                        </p:cTn>
                                        <p:tgtEl>
                                          <p:spTgt spid="13"/>
                                        </p:tgtEl>
                                        <p:attrNameLst>
                                          <p:attrName>ppt_x</p:attrName>
                                        </p:attrNameLst>
                                      </p:cBhvr>
                                      <p:tavLst>
                                        <p:tav tm="0">
                                          <p:val>
                                            <p:strVal val="ppt_x"/>
                                          </p:val>
                                        </p:tav>
                                        <p:tav tm="100000">
                                          <p:val>
                                            <p:strVal val="ppt_x"/>
                                          </p:val>
                                        </p:tav>
                                      </p:tavLst>
                                    </p:anim>
                                    <p:anim calcmode="lin" valueType="num">
                                      <p:cBhvr>
                                        <p:cTn id="31" dur="664" tmFilter="0.0,0.0;0.25,0.07;0.50,0.2;0.75,0.467;1.0,1.0">
                                          <p:stCondLst>
                                            <p:cond delay="0"/>
                                          </p:stCondLst>
                                        </p:cTn>
                                        <p:tgtEl>
                                          <p:spTgt spid="1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2" dur="664" tmFilter="0, 0; 0.125,0.2665; 0.25,0.4; 0.375,0.465; 0.5,0.5;  0.625,0.535; 0.75,0.6; 0.875,0.7335; 1,1">
                                          <p:stCondLst>
                                            <p:cond delay="664"/>
                                          </p:stCondLst>
                                        </p:cTn>
                                        <p:tgtEl>
                                          <p:spTgt spid="1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3" dur="332" tmFilter="0, 0; 0.125,0.2665; 0.25,0.4; 0.375,0.465; 0.5,0.5;  0.625,0.535; 0.75,0.6; 0.875,0.7335; 1,1">
                                          <p:stCondLst>
                                            <p:cond delay="1324"/>
                                          </p:stCondLst>
                                        </p:cTn>
                                        <p:tgtEl>
                                          <p:spTgt spid="1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4" dur="164" tmFilter="0, 0; 0.125,0.2665; 0.25,0.4; 0.375,0.465; 0.5,0.5;  0.625,0.535; 0.75,0.6; 0.875,0.7335; 1,1">
                                          <p:stCondLst>
                                            <p:cond delay="1656"/>
                                          </p:stCondLst>
                                        </p:cTn>
                                        <p:tgtEl>
                                          <p:spTgt spid="1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5" dur="180" accel="50000">
                                          <p:stCondLst>
                                            <p:cond delay="1820"/>
                                          </p:stCondLst>
                                        </p:cTn>
                                        <p:tgtEl>
                                          <p:spTgt spid="13"/>
                                        </p:tgtEl>
                                        <p:attrNameLst>
                                          <p:attrName>ppt_y</p:attrName>
                                        </p:attrNameLst>
                                      </p:cBhvr>
                                      <p:tavLst>
                                        <p:tav tm="0">
                                          <p:val>
                                            <p:strVal val="ppt_y"/>
                                          </p:val>
                                        </p:tav>
                                        <p:tav tm="100000">
                                          <p:val>
                                            <p:strVal val="ppt_y+ppt_h"/>
                                          </p:val>
                                        </p:tav>
                                      </p:tavLst>
                                    </p:anim>
                                    <p:animScale>
                                      <p:cBhvr>
                                        <p:cTn id="36" dur="26">
                                          <p:stCondLst>
                                            <p:cond delay="620"/>
                                          </p:stCondLst>
                                        </p:cTn>
                                        <p:tgtEl>
                                          <p:spTgt spid="13"/>
                                        </p:tgtEl>
                                      </p:cBhvr>
                                      <p:to x="100000" y="60000"/>
                                    </p:animScale>
                                    <p:animScale>
                                      <p:cBhvr>
                                        <p:cTn id="37" dur="166" decel="50000">
                                          <p:stCondLst>
                                            <p:cond delay="646"/>
                                          </p:stCondLst>
                                        </p:cTn>
                                        <p:tgtEl>
                                          <p:spTgt spid="13"/>
                                        </p:tgtEl>
                                      </p:cBhvr>
                                      <p:to x="100000" y="100000"/>
                                    </p:animScale>
                                    <p:animScale>
                                      <p:cBhvr>
                                        <p:cTn id="38" dur="26">
                                          <p:stCondLst>
                                            <p:cond delay="1312"/>
                                          </p:stCondLst>
                                        </p:cTn>
                                        <p:tgtEl>
                                          <p:spTgt spid="13"/>
                                        </p:tgtEl>
                                      </p:cBhvr>
                                      <p:to x="100000" y="80000"/>
                                    </p:animScale>
                                    <p:animScale>
                                      <p:cBhvr>
                                        <p:cTn id="39" dur="166" decel="50000">
                                          <p:stCondLst>
                                            <p:cond delay="1338"/>
                                          </p:stCondLst>
                                        </p:cTn>
                                        <p:tgtEl>
                                          <p:spTgt spid="13"/>
                                        </p:tgtEl>
                                      </p:cBhvr>
                                      <p:to x="100000" y="100000"/>
                                    </p:animScale>
                                    <p:animScale>
                                      <p:cBhvr>
                                        <p:cTn id="40" dur="26">
                                          <p:stCondLst>
                                            <p:cond delay="1642"/>
                                          </p:stCondLst>
                                        </p:cTn>
                                        <p:tgtEl>
                                          <p:spTgt spid="13"/>
                                        </p:tgtEl>
                                      </p:cBhvr>
                                      <p:to x="100000" y="90000"/>
                                    </p:animScale>
                                    <p:animScale>
                                      <p:cBhvr>
                                        <p:cTn id="41" dur="166" decel="50000">
                                          <p:stCondLst>
                                            <p:cond delay="1668"/>
                                          </p:stCondLst>
                                        </p:cTn>
                                        <p:tgtEl>
                                          <p:spTgt spid="13"/>
                                        </p:tgtEl>
                                      </p:cBhvr>
                                      <p:to x="100000" y="100000"/>
                                    </p:animScale>
                                    <p:animScale>
                                      <p:cBhvr>
                                        <p:cTn id="42" dur="26">
                                          <p:stCondLst>
                                            <p:cond delay="1808"/>
                                          </p:stCondLst>
                                        </p:cTn>
                                        <p:tgtEl>
                                          <p:spTgt spid="13"/>
                                        </p:tgtEl>
                                      </p:cBhvr>
                                      <p:to x="100000" y="95000"/>
                                    </p:animScale>
                                    <p:animScale>
                                      <p:cBhvr>
                                        <p:cTn id="43" dur="166" decel="50000">
                                          <p:stCondLst>
                                            <p:cond delay="1834"/>
                                          </p:stCondLst>
                                        </p:cTn>
                                        <p:tgtEl>
                                          <p:spTgt spid="13"/>
                                        </p:tgtEl>
                                      </p:cBhvr>
                                      <p:to x="100000" y="100000"/>
                                    </p:animScale>
                                    <p:set>
                                      <p:cBhvr>
                                        <p:cTn id="44" dur="1" fill="hold">
                                          <p:stCondLst>
                                            <p:cond delay="1999"/>
                                          </p:stCondLst>
                                        </p:cTn>
                                        <p:tgtEl>
                                          <p:spTgt spid="13"/>
                                        </p:tgtEl>
                                        <p:attrNameLst>
                                          <p:attrName>style.visibility</p:attrName>
                                        </p:attrNameLst>
                                      </p:cBhvr>
                                      <p:to>
                                        <p:strVal val="hidden"/>
                                      </p:to>
                                    </p:set>
                                  </p:childTnLst>
                                </p:cTn>
                              </p:par>
                              <p:par>
                                <p:cTn id="45" presetID="26" presetClass="exit" presetSubtype="0" fill="hold" grpId="0" nodeType="withEffect">
                                  <p:stCondLst>
                                    <p:cond delay="0"/>
                                  </p:stCondLst>
                                  <p:childTnLst>
                                    <p:animEffect transition="out" filter="wipe(down)">
                                      <p:cBhvr>
                                        <p:cTn id="46" dur="180" accel="50000">
                                          <p:stCondLst>
                                            <p:cond delay="1820"/>
                                          </p:stCondLst>
                                        </p:cTn>
                                        <p:tgtEl>
                                          <p:spTgt spid="12"/>
                                        </p:tgtEl>
                                      </p:cBhvr>
                                    </p:animEffect>
                                    <p:anim calcmode="lin" valueType="num">
                                      <p:cBhvr>
                                        <p:cTn id="47" dur="1822" tmFilter="0,0; 0.14,0.31; 0.43,0.73; 0.71,0.91; 1.0,1.0">
                                          <p:stCondLst>
                                            <p:cond delay="0"/>
                                          </p:stCondLst>
                                        </p:cTn>
                                        <p:tgtEl>
                                          <p:spTgt spid="12"/>
                                        </p:tgtEl>
                                        <p:attrNameLst>
                                          <p:attrName>ppt_x</p:attrName>
                                        </p:attrNameLst>
                                      </p:cBhvr>
                                      <p:tavLst>
                                        <p:tav tm="0">
                                          <p:val>
                                            <p:strVal val="ppt_x"/>
                                          </p:val>
                                        </p:tav>
                                        <p:tav tm="100000">
                                          <p:val>
                                            <p:strVal val="#ppt_x+0.25"/>
                                          </p:val>
                                        </p:tav>
                                      </p:tavLst>
                                    </p:anim>
                                    <p:anim calcmode="lin" valueType="num">
                                      <p:cBhvr>
                                        <p:cTn id="48" dur="178">
                                          <p:stCondLst>
                                            <p:cond delay="1822"/>
                                          </p:stCondLst>
                                        </p:cTn>
                                        <p:tgtEl>
                                          <p:spTgt spid="12"/>
                                        </p:tgtEl>
                                        <p:attrNameLst>
                                          <p:attrName>ppt_x</p:attrName>
                                        </p:attrNameLst>
                                      </p:cBhvr>
                                      <p:tavLst>
                                        <p:tav tm="0">
                                          <p:val>
                                            <p:strVal val="ppt_x"/>
                                          </p:val>
                                        </p:tav>
                                        <p:tav tm="100000">
                                          <p:val>
                                            <p:strVal val="ppt_x"/>
                                          </p:val>
                                        </p:tav>
                                      </p:tavLst>
                                    </p:anim>
                                    <p:anim calcmode="lin" valueType="num">
                                      <p:cBhvr>
                                        <p:cTn id="49" dur="664" tmFilter="0.0,0.0;0.25,0.07;0.50,0.2;0.75,0.467;1.0,1.0">
                                          <p:stCondLst>
                                            <p:cond delay="0"/>
                                          </p:stCondLst>
                                        </p:cTn>
                                        <p:tgtEl>
                                          <p:spTgt spid="1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0" dur="664" tmFilter="0, 0; 0.125,0.2665; 0.25,0.4; 0.375,0.465; 0.5,0.5;  0.625,0.535; 0.75,0.6; 0.875,0.7335; 1,1">
                                          <p:stCondLst>
                                            <p:cond delay="664"/>
                                          </p:stCondLst>
                                        </p:cTn>
                                        <p:tgtEl>
                                          <p:spTgt spid="1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1" dur="332" tmFilter="0, 0; 0.125,0.2665; 0.25,0.4; 0.375,0.465; 0.5,0.5;  0.625,0.535; 0.75,0.6; 0.875,0.7335; 1,1">
                                          <p:stCondLst>
                                            <p:cond delay="1324"/>
                                          </p:stCondLst>
                                        </p:cTn>
                                        <p:tgtEl>
                                          <p:spTgt spid="1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2" dur="164" tmFilter="0, 0; 0.125,0.2665; 0.25,0.4; 0.375,0.465; 0.5,0.5;  0.625,0.535; 0.75,0.6; 0.875,0.7335; 1,1">
                                          <p:stCondLst>
                                            <p:cond delay="1656"/>
                                          </p:stCondLst>
                                        </p:cTn>
                                        <p:tgtEl>
                                          <p:spTgt spid="1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3" dur="180" accel="50000">
                                          <p:stCondLst>
                                            <p:cond delay="1820"/>
                                          </p:stCondLst>
                                        </p:cTn>
                                        <p:tgtEl>
                                          <p:spTgt spid="12"/>
                                        </p:tgtEl>
                                        <p:attrNameLst>
                                          <p:attrName>ppt_y</p:attrName>
                                        </p:attrNameLst>
                                      </p:cBhvr>
                                      <p:tavLst>
                                        <p:tav tm="0">
                                          <p:val>
                                            <p:strVal val="ppt_y"/>
                                          </p:val>
                                        </p:tav>
                                        <p:tav tm="100000">
                                          <p:val>
                                            <p:strVal val="ppt_y+ppt_h"/>
                                          </p:val>
                                        </p:tav>
                                      </p:tavLst>
                                    </p:anim>
                                    <p:animScale>
                                      <p:cBhvr>
                                        <p:cTn id="54" dur="26">
                                          <p:stCondLst>
                                            <p:cond delay="620"/>
                                          </p:stCondLst>
                                        </p:cTn>
                                        <p:tgtEl>
                                          <p:spTgt spid="12"/>
                                        </p:tgtEl>
                                      </p:cBhvr>
                                      <p:to x="100000" y="60000"/>
                                    </p:animScale>
                                    <p:animScale>
                                      <p:cBhvr>
                                        <p:cTn id="55" dur="166" decel="50000">
                                          <p:stCondLst>
                                            <p:cond delay="646"/>
                                          </p:stCondLst>
                                        </p:cTn>
                                        <p:tgtEl>
                                          <p:spTgt spid="12"/>
                                        </p:tgtEl>
                                      </p:cBhvr>
                                      <p:to x="100000" y="100000"/>
                                    </p:animScale>
                                    <p:animScale>
                                      <p:cBhvr>
                                        <p:cTn id="56" dur="26">
                                          <p:stCondLst>
                                            <p:cond delay="1312"/>
                                          </p:stCondLst>
                                        </p:cTn>
                                        <p:tgtEl>
                                          <p:spTgt spid="12"/>
                                        </p:tgtEl>
                                      </p:cBhvr>
                                      <p:to x="100000" y="80000"/>
                                    </p:animScale>
                                    <p:animScale>
                                      <p:cBhvr>
                                        <p:cTn id="57" dur="166" decel="50000">
                                          <p:stCondLst>
                                            <p:cond delay="1338"/>
                                          </p:stCondLst>
                                        </p:cTn>
                                        <p:tgtEl>
                                          <p:spTgt spid="12"/>
                                        </p:tgtEl>
                                      </p:cBhvr>
                                      <p:to x="100000" y="100000"/>
                                    </p:animScale>
                                    <p:animScale>
                                      <p:cBhvr>
                                        <p:cTn id="58" dur="26">
                                          <p:stCondLst>
                                            <p:cond delay="1642"/>
                                          </p:stCondLst>
                                        </p:cTn>
                                        <p:tgtEl>
                                          <p:spTgt spid="12"/>
                                        </p:tgtEl>
                                      </p:cBhvr>
                                      <p:to x="100000" y="90000"/>
                                    </p:animScale>
                                    <p:animScale>
                                      <p:cBhvr>
                                        <p:cTn id="59" dur="166" decel="50000">
                                          <p:stCondLst>
                                            <p:cond delay="1668"/>
                                          </p:stCondLst>
                                        </p:cTn>
                                        <p:tgtEl>
                                          <p:spTgt spid="12"/>
                                        </p:tgtEl>
                                      </p:cBhvr>
                                      <p:to x="100000" y="100000"/>
                                    </p:animScale>
                                    <p:animScale>
                                      <p:cBhvr>
                                        <p:cTn id="60" dur="26">
                                          <p:stCondLst>
                                            <p:cond delay="1808"/>
                                          </p:stCondLst>
                                        </p:cTn>
                                        <p:tgtEl>
                                          <p:spTgt spid="12"/>
                                        </p:tgtEl>
                                      </p:cBhvr>
                                      <p:to x="100000" y="95000"/>
                                    </p:animScale>
                                    <p:animScale>
                                      <p:cBhvr>
                                        <p:cTn id="61" dur="166" decel="50000">
                                          <p:stCondLst>
                                            <p:cond delay="1834"/>
                                          </p:stCondLst>
                                        </p:cTn>
                                        <p:tgtEl>
                                          <p:spTgt spid="12"/>
                                        </p:tgtEl>
                                      </p:cBhvr>
                                      <p:to x="100000" y="100000"/>
                                    </p:animScale>
                                    <p:set>
                                      <p:cBhvr>
                                        <p:cTn id="62" dur="1" fill="hold">
                                          <p:stCondLst>
                                            <p:cond delay="1999"/>
                                          </p:stCondLst>
                                        </p:cTn>
                                        <p:tgtEl>
                                          <p:spTgt spid="12"/>
                                        </p:tgtEl>
                                        <p:attrNameLst>
                                          <p:attrName>style.visibility</p:attrName>
                                        </p:attrNameLst>
                                      </p:cBhvr>
                                      <p:to>
                                        <p:strVal val="hidden"/>
                                      </p:to>
                                    </p:set>
                                  </p:childTnLst>
                                </p:cTn>
                              </p:par>
                              <p:par>
                                <p:cTn id="63" presetID="26" presetClass="exit" presetSubtype="0" fill="hold" grpId="0" nodeType="withEffect">
                                  <p:stCondLst>
                                    <p:cond delay="0"/>
                                  </p:stCondLst>
                                  <p:childTnLst>
                                    <p:animEffect transition="out" filter="wipe(down)">
                                      <p:cBhvr>
                                        <p:cTn id="64" dur="180" accel="50000">
                                          <p:stCondLst>
                                            <p:cond delay="1820"/>
                                          </p:stCondLst>
                                        </p:cTn>
                                        <p:tgtEl>
                                          <p:spTgt spid="11"/>
                                        </p:tgtEl>
                                      </p:cBhvr>
                                    </p:animEffect>
                                    <p:anim calcmode="lin" valueType="num">
                                      <p:cBhvr>
                                        <p:cTn id="65" dur="1822" tmFilter="0,0; 0.14,0.31; 0.43,0.73; 0.71,0.91; 1.0,1.0">
                                          <p:stCondLst>
                                            <p:cond delay="0"/>
                                          </p:stCondLst>
                                        </p:cTn>
                                        <p:tgtEl>
                                          <p:spTgt spid="11"/>
                                        </p:tgtEl>
                                        <p:attrNameLst>
                                          <p:attrName>ppt_x</p:attrName>
                                        </p:attrNameLst>
                                      </p:cBhvr>
                                      <p:tavLst>
                                        <p:tav tm="0">
                                          <p:val>
                                            <p:strVal val="ppt_x"/>
                                          </p:val>
                                        </p:tav>
                                        <p:tav tm="100000">
                                          <p:val>
                                            <p:strVal val="#ppt_x+0.25"/>
                                          </p:val>
                                        </p:tav>
                                      </p:tavLst>
                                    </p:anim>
                                    <p:anim calcmode="lin" valueType="num">
                                      <p:cBhvr>
                                        <p:cTn id="66" dur="178">
                                          <p:stCondLst>
                                            <p:cond delay="1822"/>
                                          </p:stCondLst>
                                        </p:cTn>
                                        <p:tgtEl>
                                          <p:spTgt spid="11"/>
                                        </p:tgtEl>
                                        <p:attrNameLst>
                                          <p:attrName>ppt_x</p:attrName>
                                        </p:attrNameLst>
                                      </p:cBhvr>
                                      <p:tavLst>
                                        <p:tav tm="0">
                                          <p:val>
                                            <p:strVal val="ppt_x"/>
                                          </p:val>
                                        </p:tav>
                                        <p:tav tm="100000">
                                          <p:val>
                                            <p:strVal val="ppt_x"/>
                                          </p:val>
                                        </p:tav>
                                      </p:tavLst>
                                    </p:anim>
                                    <p:anim calcmode="lin" valueType="num">
                                      <p:cBhvr>
                                        <p:cTn id="67" dur="664" tmFilter="0.0,0.0;0.25,0.07;0.50,0.2;0.75,0.467;1.0,1.0">
                                          <p:stCondLst>
                                            <p:cond delay="0"/>
                                          </p:stCondLst>
                                        </p:cTn>
                                        <p:tgtEl>
                                          <p:spTgt spid="1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8" dur="664" tmFilter="0, 0; 0.125,0.2665; 0.25,0.4; 0.375,0.465; 0.5,0.5;  0.625,0.535; 0.75,0.6; 0.875,0.7335; 1,1">
                                          <p:stCondLst>
                                            <p:cond delay="664"/>
                                          </p:stCondLst>
                                        </p:cTn>
                                        <p:tgtEl>
                                          <p:spTgt spid="1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9" dur="332" tmFilter="0, 0; 0.125,0.2665; 0.25,0.4; 0.375,0.465; 0.5,0.5;  0.625,0.535; 0.75,0.6; 0.875,0.7335; 1,1">
                                          <p:stCondLst>
                                            <p:cond delay="1324"/>
                                          </p:stCondLst>
                                        </p:cTn>
                                        <p:tgtEl>
                                          <p:spTgt spid="1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0" dur="164" tmFilter="0, 0; 0.125,0.2665; 0.25,0.4; 0.375,0.465; 0.5,0.5;  0.625,0.535; 0.75,0.6; 0.875,0.7335; 1,1">
                                          <p:stCondLst>
                                            <p:cond delay="1656"/>
                                          </p:stCondLst>
                                        </p:cTn>
                                        <p:tgtEl>
                                          <p:spTgt spid="1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1" dur="180" accel="50000">
                                          <p:stCondLst>
                                            <p:cond delay="1820"/>
                                          </p:stCondLst>
                                        </p:cTn>
                                        <p:tgtEl>
                                          <p:spTgt spid="11"/>
                                        </p:tgtEl>
                                        <p:attrNameLst>
                                          <p:attrName>ppt_y</p:attrName>
                                        </p:attrNameLst>
                                      </p:cBhvr>
                                      <p:tavLst>
                                        <p:tav tm="0">
                                          <p:val>
                                            <p:strVal val="ppt_y"/>
                                          </p:val>
                                        </p:tav>
                                        <p:tav tm="100000">
                                          <p:val>
                                            <p:strVal val="ppt_y+ppt_h"/>
                                          </p:val>
                                        </p:tav>
                                      </p:tavLst>
                                    </p:anim>
                                    <p:animScale>
                                      <p:cBhvr>
                                        <p:cTn id="72" dur="26">
                                          <p:stCondLst>
                                            <p:cond delay="620"/>
                                          </p:stCondLst>
                                        </p:cTn>
                                        <p:tgtEl>
                                          <p:spTgt spid="11"/>
                                        </p:tgtEl>
                                      </p:cBhvr>
                                      <p:to x="100000" y="60000"/>
                                    </p:animScale>
                                    <p:animScale>
                                      <p:cBhvr>
                                        <p:cTn id="73" dur="166" decel="50000">
                                          <p:stCondLst>
                                            <p:cond delay="646"/>
                                          </p:stCondLst>
                                        </p:cTn>
                                        <p:tgtEl>
                                          <p:spTgt spid="11"/>
                                        </p:tgtEl>
                                      </p:cBhvr>
                                      <p:to x="100000" y="100000"/>
                                    </p:animScale>
                                    <p:animScale>
                                      <p:cBhvr>
                                        <p:cTn id="74" dur="26">
                                          <p:stCondLst>
                                            <p:cond delay="1312"/>
                                          </p:stCondLst>
                                        </p:cTn>
                                        <p:tgtEl>
                                          <p:spTgt spid="11"/>
                                        </p:tgtEl>
                                      </p:cBhvr>
                                      <p:to x="100000" y="80000"/>
                                    </p:animScale>
                                    <p:animScale>
                                      <p:cBhvr>
                                        <p:cTn id="75" dur="166" decel="50000">
                                          <p:stCondLst>
                                            <p:cond delay="1338"/>
                                          </p:stCondLst>
                                        </p:cTn>
                                        <p:tgtEl>
                                          <p:spTgt spid="11"/>
                                        </p:tgtEl>
                                      </p:cBhvr>
                                      <p:to x="100000" y="100000"/>
                                    </p:animScale>
                                    <p:animScale>
                                      <p:cBhvr>
                                        <p:cTn id="76" dur="26">
                                          <p:stCondLst>
                                            <p:cond delay="1642"/>
                                          </p:stCondLst>
                                        </p:cTn>
                                        <p:tgtEl>
                                          <p:spTgt spid="11"/>
                                        </p:tgtEl>
                                      </p:cBhvr>
                                      <p:to x="100000" y="90000"/>
                                    </p:animScale>
                                    <p:animScale>
                                      <p:cBhvr>
                                        <p:cTn id="77" dur="166" decel="50000">
                                          <p:stCondLst>
                                            <p:cond delay="1668"/>
                                          </p:stCondLst>
                                        </p:cTn>
                                        <p:tgtEl>
                                          <p:spTgt spid="11"/>
                                        </p:tgtEl>
                                      </p:cBhvr>
                                      <p:to x="100000" y="100000"/>
                                    </p:animScale>
                                    <p:animScale>
                                      <p:cBhvr>
                                        <p:cTn id="78" dur="26">
                                          <p:stCondLst>
                                            <p:cond delay="1808"/>
                                          </p:stCondLst>
                                        </p:cTn>
                                        <p:tgtEl>
                                          <p:spTgt spid="11"/>
                                        </p:tgtEl>
                                      </p:cBhvr>
                                      <p:to x="100000" y="95000"/>
                                    </p:animScale>
                                    <p:animScale>
                                      <p:cBhvr>
                                        <p:cTn id="79" dur="166" decel="50000">
                                          <p:stCondLst>
                                            <p:cond delay="1834"/>
                                          </p:stCondLst>
                                        </p:cTn>
                                        <p:tgtEl>
                                          <p:spTgt spid="11"/>
                                        </p:tgtEl>
                                      </p:cBhvr>
                                      <p:to x="100000" y="100000"/>
                                    </p:animScale>
                                    <p:set>
                                      <p:cBhvr>
                                        <p:cTn id="80" dur="1" fill="hold">
                                          <p:stCondLst>
                                            <p:cond delay="1999"/>
                                          </p:stCondLst>
                                        </p:cTn>
                                        <p:tgtEl>
                                          <p:spTgt spid="11"/>
                                        </p:tgtEl>
                                        <p:attrNameLst>
                                          <p:attrName>style.visibility</p:attrName>
                                        </p:attrNameLst>
                                      </p:cBhvr>
                                      <p:to>
                                        <p:strVal val="hidden"/>
                                      </p:to>
                                    </p:set>
                                  </p:childTnLst>
                                </p:cTn>
                              </p:par>
                              <p:par>
                                <p:cTn id="81" presetID="26" presetClass="exit" presetSubtype="0" fill="hold" grpId="0" nodeType="withEffect">
                                  <p:stCondLst>
                                    <p:cond delay="0"/>
                                  </p:stCondLst>
                                  <p:childTnLst>
                                    <p:animEffect transition="out" filter="wipe(down)">
                                      <p:cBhvr>
                                        <p:cTn id="82" dur="180" accel="50000">
                                          <p:stCondLst>
                                            <p:cond delay="1820"/>
                                          </p:stCondLst>
                                        </p:cTn>
                                        <p:tgtEl>
                                          <p:spTgt spid="3"/>
                                        </p:tgtEl>
                                      </p:cBhvr>
                                    </p:animEffect>
                                    <p:anim calcmode="lin" valueType="num">
                                      <p:cBhvr>
                                        <p:cTn id="83"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4"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85"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6"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7"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8"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9"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90" dur="26">
                                          <p:stCondLst>
                                            <p:cond delay="620"/>
                                          </p:stCondLst>
                                        </p:cTn>
                                        <p:tgtEl>
                                          <p:spTgt spid="3"/>
                                        </p:tgtEl>
                                      </p:cBhvr>
                                      <p:to x="100000" y="60000"/>
                                    </p:animScale>
                                    <p:animScale>
                                      <p:cBhvr>
                                        <p:cTn id="91" dur="166" decel="50000">
                                          <p:stCondLst>
                                            <p:cond delay="646"/>
                                          </p:stCondLst>
                                        </p:cTn>
                                        <p:tgtEl>
                                          <p:spTgt spid="3"/>
                                        </p:tgtEl>
                                      </p:cBhvr>
                                      <p:to x="100000" y="100000"/>
                                    </p:animScale>
                                    <p:animScale>
                                      <p:cBhvr>
                                        <p:cTn id="92" dur="26">
                                          <p:stCondLst>
                                            <p:cond delay="1312"/>
                                          </p:stCondLst>
                                        </p:cTn>
                                        <p:tgtEl>
                                          <p:spTgt spid="3"/>
                                        </p:tgtEl>
                                      </p:cBhvr>
                                      <p:to x="100000" y="80000"/>
                                    </p:animScale>
                                    <p:animScale>
                                      <p:cBhvr>
                                        <p:cTn id="93" dur="166" decel="50000">
                                          <p:stCondLst>
                                            <p:cond delay="1338"/>
                                          </p:stCondLst>
                                        </p:cTn>
                                        <p:tgtEl>
                                          <p:spTgt spid="3"/>
                                        </p:tgtEl>
                                      </p:cBhvr>
                                      <p:to x="100000" y="100000"/>
                                    </p:animScale>
                                    <p:animScale>
                                      <p:cBhvr>
                                        <p:cTn id="94" dur="26">
                                          <p:stCondLst>
                                            <p:cond delay="1642"/>
                                          </p:stCondLst>
                                        </p:cTn>
                                        <p:tgtEl>
                                          <p:spTgt spid="3"/>
                                        </p:tgtEl>
                                      </p:cBhvr>
                                      <p:to x="100000" y="90000"/>
                                    </p:animScale>
                                    <p:animScale>
                                      <p:cBhvr>
                                        <p:cTn id="95" dur="166" decel="50000">
                                          <p:stCondLst>
                                            <p:cond delay="1668"/>
                                          </p:stCondLst>
                                        </p:cTn>
                                        <p:tgtEl>
                                          <p:spTgt spid="3"/>
                                        </p:tgtEl>
                                      </p:cBhvr>
                                      <p:to x="100000" y="100000"/>
                                    </p:animScale>
                                    <p:animScale>
                                      <p:cBhvr>
                                        <p:cTn id="96" dur="26">
                                          <p:stCondLst>
                                            <p:cond delay="1808"/>
                                          </p:stCondLst>
                                        </p:cTn>
                                        <p:tgtEl>
                                          <p:spTgt spid="3"/>
                                        </p:tgtEl>
                                      </p:cBhvr>
                                      <p:to x="100000" y="95000"/>
                                    </p:animScale>
                                    <p:animScale>
                                      <p:cBhvr>
                                        <p:cTn id="97" dur="166" decel="50000">
                                          <p:stCondLst>
                                            <p:cond delay="1834"/>
                                          </p:stCondLst>
                                        </p:cTn>
                                        <p:tgtEl>
                                          <p:spTgt spid="3"/>
                                        </p:tgtEl>
                                      </p:cBhvr>
                                      <p:to x="100000" y="100000"/>
                                    </p:animScale>
                                    <p:set>
                                      <p:cBhvr>
                                        <p:cTn id="98" dur="1" fill="hold">
                                          <p:stCondLst>
                                            <p:cond delay="1999"/>
                                          </p:stCondLst>
                                        </p:cTn>
                                        <p:tgtEl>
                                          <p:spTgt spid="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94245">
                                            <p:txEl>
                                              <p:charRg st="15" end="3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additive="base">
                                        <p:cTn id="107" dur="500" fill="hold"/>
                                        <p:tgtEl>
                                          <p:spTgt spid="12"/>
                                        </p:tgtEl>
                                        <p:attrNameLst>
                                          <p:attrName>ppt_x</p:attrName>
                                        </p:attrNameLst>
                                      </p:cBhvr>
                                      <p:tavLst>
                                        <p:tav tm="0">
                                          <p:val>
                                            <p:strVal val="#ppt_x"/>
                                          </p:val>
                                        </p:tav>
                                        <p:tav tm="100000">
                                          <p:val>
                                            <p:strVal val="#ppt_x"/>
                                          </p:val>
                                        </p:tav>
                                      </p:tavLst>
                                    </p:anim>
                                    <p:anim calcmode="lin" valueType="num">
                                      <p:cBhvr additive="base">
                                        <p:cTn id="10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3" nodeType="clickEffect">
                                  <p:stCondLst>
                                    <p:cond delay="0"/>
                                  </p:stCondLst>
                                  <p:childTnLst>
                                    <p:set>
                                      <p:cBhvr>
                                        <p:cTn id="112" dur="1" fill="hold">
                                          <p:stCondLst>
                                            <p:cond delay="0"/>
                                          </p:stCondLst>
                                        </p:cTn>
                                        <p:tgtEl>
                                          <p:spTgt spid="14"/>
                                        </p:tgtEl>
                                        <p:attrNameLst>
                                          <p:attrName>style.visibility</p:attrName>
                                        </p:attrNameLst>
                                      </p:cBhvr>
                                      <p:to>
                                        <p:strVal val="visible"/>
                                      </p:to>
                                    </p:set>
                                    <p:anim calcmode="lin" valueType="num">
                                      <p:cBhvr additive="base">
                                        <p:cTn id="113" dur="500" fill="hold"/>
                                        <p:tgtEl>
                                          <p:spTgt spid="14"/>
                                        </p:tgtEl>
                                        <p:attrNameLst>
                                          <p:attrName>ppt_x</p:attrName>
                                        </p:attrNameLst>
                                      </p:cBhvr>
                                      <p:tavLst>
                                        <p:tav tm="0">
                                          <p:val>
                                            <p:strVal val="#ppt_x"/>
                                          </p:val>
                                        </p:tav>
                                        <p:tav tm="100000">
                                          <p:val>
                                            <p:strVal val="#ppt_x"/>
                                          </p:val>
                                        </p:tav>
                                      </p:tavLst>
                                    </p:anim>
                                    <p:anim calcmode="lin" valueType="num">
                                      <p:cBhvr additive="base">
                                        <p:cTn id="1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94245">
                                            <p:txEl>
                                              <p:charRg st="34" end="5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94245">
                                            <p:txEl>
                                              <p:charRg st="51" end="7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94245">
                                            <p:txEl>
                                              <p:charRg st="74" end="9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94245">
                                            <p:txEl>
                                              <p:charRg st="95" end="1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94245">
                                            <p:txEl>
                                              <p:charRg st="114" end="131"/>
                                            </p:txEl>
                                          </p:spTgt>
                                        </p:tgtEl>
                                        <p:attrNameLst>
                                          <p:attrName>style.visibility</p:attrName>
                                        </p:attrNameLst>
                                      </p:cBhvr>
                                      <p:to>
                                        <p:strVal val="visible"/>
                                      </p:to>
                                    </p:set>
                                  </p:childTnLst>
                                </p:cTn>
                              </p:par>
                              <p:par>
                                <p:cTn id="135" presetID="2" presetClass="entr" presetSubtype="4" fill="hold" grpId="1" nodeType="withEffect">
                                  <p:stCondLst>
                                    <p:cond delay="0"/>
                                  </p:stCondLst>
                                  <p:childTnLst>
                                    <p:set>
                                      <p:cBhvr>
                                        <p:cTn id="136" dur="1" fill="hold">
                                          <p:stCondLst>
                                            <p:cond delay="0"/>
                                          </p:stCondLst>
                                        </p:cTn>
                                        <p:tgtEl>
                                          <p:spTgt spid="14"/>
                                        </p:tgtEl>
                                        <p:attrNameLst>
                                          <p:attrName>style.visibility</p:attrName>
                                        </p:attrNameLst>
                                      </p:cBhvr>
                                      <p:to>
                                        <p:strVal val="visible"/>
                                      </p:to>
                                    </p:set>
                                    <p:anim calcmode="lin" valueType="num">
                                      <p:cBhvr additive="base">
                                        <p:cTn id="137" dur="500" fill="hold"/>
                                        <p:tgtEl>
                                          <p:spTgt spid="14"/>
                                        </p:tgtEl>
                                        <p:attrNameLst>
                                          <p:attrName>ppt_x</p:attrName>
                                        </p:attrNameLst>
                                      </p:cBhvr>
                                      <p:tavLst>
                                        <p:tav tm="0">
                                          <p:val>
                                            <p:strVal val="#ppt_x"/>
                                          </p:val>
                                        </p:tav>
                                        <p:tav tm="100000">
                                          <p:val>
                                            <p:strVal val="#ppt_x"/>
                                          </p:val>
                                        </p:tav>
                                      </p:tavLst>
                                    </p:anim>
                                    <p:anim calcmode="lin" valueType="num">
                                      <p:cBhvr additive="base">
                                        <p:cTn id="138" dur="500" fill="hold"/>
                                        <p:tgtEl>
                                          <p:spTgt spid="14"/>
                                        </p:tgtEl>
                                        <p:attrNameLst>
                                          <p:attrName>ppt_y</p:attrName>
                                        </p:attrNameLst>
                                      </p:cBhvr>
                                      <p:tavLst>
                                        <p:tav tm="0">
                                          <p:val>
                                            <p:strVal val="1+#ppt_h/2"/>
                                          </p:val>
                                        </p:tav>
                                        <p:tav tm="100000">
                                          <p:val>
                                            <p:strVal val="#ppt_y"/>
                                          </p:val>
                                        </p:tav>
                                      </p:tavLst>
                                    </p:anim>
                                  </p:childTnLst>
                                </p:cTn>
                              </p:par>
                              <p:par>
                                <p:cTn id="139" presetID="26" presetClass="exit" presetSubtype="0" fill="hold" grpId="0" nodeType="withEffect">
                                  <p:stCondLst>
                                    <p:cond delay="0"/>
                                  </p:stCondLst>
                                  <p:childTnLst>
                                    <p:animEffect transition="out" filter="wipe(down)">
                                      <p:cBhvr>
                                        <p:cTn id="140" dur="180" accel="50000">
                                          <p:stCondLst>
                                            <p:cond delay="1820"/>
                                          </p:stCondLst>
                                        </p:cTn>
                                        <p:tgtEl>
                                          <p:spTgt spid="14"/>
                                        </p:tgtEl>
                                      </p:cBhvr>
                                    </p:animEffect>
                                    <p:anim calcmode="lin" valueType="num">
                                      <p:cBhvr>
                                        <p:cTn id="141" dur="1822" tmFilter="0,0; 0.14,0.31; 0.43,0.73; 0.71,0.91; 1.0,1.0">
                                          <p:stCondLst>
                                            <p:cond delay="0"/>
                                          </p:stCondLst>
                                        </p:cTn>
                                        <p:tgtEl>
                                          <p:spTgt spid="14"/>
                                        </p:tgtEl>
                                        <p:attrNameLst>
                                          <p:attrName>ppt_x</p:attrName>
                                        </p:attrNameLst>
                                      </p:cBhvr>
                                      <p:tavLst>
                                        <p:tav tm="0">
                                          <p:val>
                                            <p:strVal val="ppt_x"/>
                                          </p:val>
                                        </p:tav>
                                        <p:tav tm="100000">
                                          <p:val>
                                            <p:strVal val="#ppt_x+0.25"/>
                                          </p:val>
                                        </p:tav>
                                      </p:tavLst>
                                    </p:anim>
                                    <p:anim calcmode="lin" valueType="num">
                                      <p:cBhvr>
                                        <p:cTn id="142" dur="178">
                                          <p:stCondLst>
                                            <p:cond delay="1822"/>
                                          </p:stCondLst>
                                        </p:cTn>
                                        <p:tgtEl>
                                          <p:spTgt spid="14"/>
                                        </p:tgtEl>
                                        <p:attrNameLst>
                                          <p:attrName>ppt_x</p:attrName>
                                        </p:attrNameLst>
                                      </p:cBhvr>
                                      <p:tavLst>
                                        <p:tav tm="0">
                                          <p:val>
                                            <p:strVal val="ppt_x"/>
                                          </p:val>
                                        </p:tav>
                                        <p:tav tm="100000">
                                          <p:val>
                                            <p:strVal val="ppt_x"/>
                                          </p:val>
                                        </p:tav>
                                      </p:tavLst>
                                    </p:anim>
                                    <p:anim calcmode="lin" valueType="num">
                                      <p:cBhvr>
                                        <p:cTn id="143" dur="664" tmFilter="0.0,0.0;0.25,0.07;0.50,0.2;0.75,0.467;1.0,1.0">
                                          <p:stCondLst>
                                            <p:cond delay="0"/>
                                          </p:stCondLst>
                                        </p:cTn>
                                        <p:tgtEl>
                                          <p:spTgt spid="1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4" dur="664" tmFilter="0, 0; 0.125,0.2665; 0.25,0.4; 0.375,0.465; 0.5,0.5;  0.625,0.535; 0.75,0.6; 0.875,0.7335; 1,1">
                                          <p:stCondLst>
                                            <p:cond delay="664"/>
                                          </p:stCondLst>
                                        </p:cTn>
                                        <p:tgtEl>
                                          <p:spTgt spid="1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5" dur="332" tmFilter="0, 0; 0.125,0.2665; 0.25,0.4; 0.375,0.465; 0.5,0.5;  0.625,0.535; 0.75,0.6; 0.875,0.7335; 1,1">
                                          <p:stCondLst>
                                            <p:cond delay="1324"/>
                                          </p:stCondLst>
                                        </p:cTn>
                                        <p:tgtEl>
                                          <p:spTgt spid="1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6" dur="164" tmFilter="0, 0; 0.125,0.2665; 0.25,0.4; 0.375,0.465; 0.5,0.5;  0.625,0.535; 0.75,0.6; 0.875,0.7335; 1,1">
                                          <p:stCondLst>
                                            <p:cond delay="1656"/>
                                          </p:stCondLst>
                                        </p:cTn>
                                        <p:tgtEl>
                                          <p:spTgt spid="1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7" dur="180" accel="50000">
                                          <p:stCondLst>
                                            <p:cond delay="1820"/>
                                          </p:stCondLst>
                                        </p:cTn>
                                        <p:tgtEl>
                                          <p:spTgt spid="14"/>
                                        </p:tgtEl>
                                        <p:attrNameLst>
                                          <p:attrName>ppt_y</p:attrName>
                                        </p:attrNameLst>
                                      </p:cBhvr>
                                      <p:tavLst>
                                        <p:tav tm="0">
                                          <p:val>
                                            <p:strVal val="ppt_y"/>
                                          </p:val>
                                        </p:tav>
                                        <p:tav tm="100000">
                                          <p:val>
                                            <p:strVal val="ppt_y+ppt_h"/>
                                          </p:val>
                                        </p:tav>
                                      </p:tavLst>
                                    </p:anim>
                                    <p:animScale>
                                      <p:cBhvr>
                                        <p:cTn id="148" dur="26">
                                          <p:stCondLst>
                                            <p:cond delay="620"/>
                                          </p:stCondLst>
                                        </p:cTn>
                                        <p:tgtEl>
                                          <p:spTgt spid="14"/>
                                        </p:tgtEl>
                                      </p:cBhvr>
                                      <p:to x="100000" y="60000"/>
                                    </p:animScale>
                                    <p:animScale>
                                      <p:cBhvr>
                                        <p:cTn id="149" dur="166" decel="50000">
                                          <p:stCondLst>
                                            <p:cond delay="646"/>
                                          </p:stCondLst>
                                        </p:cTn>
                                        <p:tgtEl>
                                          <p:spTgt spid="14"/>
                                        </p:tgtEl>
                                      </p:cBhvr>
                                      <p:to x="100000" y="100000"/>
                                    </p:animScale>
                                    <p:animScale>
                                      <p:cBhvr>
                                        <p:cTn id="150" dur="26">
                                          <p:stCondLst>
                                            <p:cond delay="1312"/>
                                          </p:stCondLst>
                                        </p:cTn>
                                        <p:tgtEl>
                                          <p:spTgt spid="14"/>
                                        </p:tgtEl>
                                      </p:cBhvr>
                                      <p:to x="100000" y="80000"/>
                                    </p:animScale>
                                    <p:animScale>
                                      <p:cBhvr>
                                        <p:cTn id="151" dur="166" decel="50000">
                                          <p:stCondLst>
                                            <p:cond delay="1338"/>
                                          </p:stCondLst>
                                        </p:cTn>
                                        <p:tgtEl>
                                          <p:spTgt spid="14"/>
                                        </p:tgtEl>
                                      </p:cBhvr>
                                      <p:to x="100000" y="100000"/>
                                    </p:animScale>
                                    <p:animScale>
                                      <p:cBhvr>
                                        <p:cTn id="152" dur="26">
                                          <p:stCondLst>
                                            <p:cond delay="1642"/>
                                          </p:stCondLst>
                                        </p:cTn>
                                        <p:tgtEl>
                                          <p:spTgt spid="14"/>
                                        </p:tgtEl>
                                      </p:cBhvr>
                                      <p:to x="100000" y="90000"/>
                                    </p:animScale>
                                    <p:animScale>
                                      <p:cBhvr>
                                        <p:cTn id="153" dur="166" decel="50000">
                                          <p:stCondLst>
                                            <p:cond delay="1668"/>
                                          </p:stCondLst>
                                        </p:cTn>
                                        <p:tgtEl>
                                          <p:spTgt spid="14"/>
                                        </p:tgtEl>
                                      </p:cBhvr>
                                      <p:to x="100000" y="100000"/>
                                    </p:animScale>
                                    <p:animScale>
                                      <p:cBhvr>
                                        <p:cTn id="154" dur="26">
                                          <p:stCondLst>
                                            <p:cond delay="1808"/>
                                          </p:stCondLst>
                                        </p:cTn>
                                        <p:tgtEl>
                                          <p:spTgt spid="14"/>
                                        </p:tgtEl>
                                      </p:cBhvr>
                                      <p:to x="100000" y="95000"/>
                                    </p:animScale>
                                    <p:animScale>
                                      <p:cBhvr>
                                        <p:cTn id="155" dur="166" decel="50000">
                                          <p:stCondLst>
                                            <p:cond delay="1834"/>
                                          </p:stCondLst>
                                        </p:cTn>
                                        <p:tgtEl>
                                          <p:spTgt spid="14"/>
                                        </p:tgtEl>
                                      </p:cBhvr>
                                      <p:to x="100000" y="100000"/>
                                    </p:animScale>
                                    <p:set>
                                      <p:cBhvr>
                                        <p:cTn id="156" dur="1" fill="hold">
                                          <p:stCondLst>
                                            <p:cond delay="1999"/>
                                          </p:stCondLst>
                                        </p:cTn>
                                        <p:tgtEl>
                                          <p:spTgt spid="14"/>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2" nodeType="clickEffect">
                                  <p:stCondLst>
                                    <p:cond delay="0"/>
                                  </p:stCondLst>
                                  <p:childTnLst>
                                    <p:set>
                                      <p:cBhvr>
                                        <p:cTn id="160" dur="1" fill="hold">
                                          <p:stCondLst>
                                            <p:cond delay="0"/>
                                          </p:stCondLst>
                                        </p:cTn>
                                        <p:tgtEl>
                                          <p:spTgt spid="14"/>
                                        </p:tgtEl>
                                        <p:attrNameLst>
                                          <p:attrName>style.visibility</p:attrName>
                                        </p:attrNameLst>
                                      </p:cBhvr>
                                      <p:to>
                                        <p:strVal val="visible"/>
                                      </p:to>
                                    </p:set>
                                    <p:anim calcmode="lin" valueType="num">
                                      <p:cBhvr additive="base">
                                        <p:cTn id="161" dur="500" fill="hold"/>
                                        <p:tgtEl>
                                          <p:spTgt spid="14"/>
                                        </p:tgtEl>
                                        <p:attrNameLst>
                                          <p:attrName>ppt_x</p:attrName>
                                        </p:attrNameLst>
                                      </p:cBhvr>
                                      <p:tavLst>
                                        <p:tav tm="0">
                                          <p:val>
                                            <p:strVal val="#ppt_x"/>
                                          </p:val>
                                        </p:tav>
                                        <p:tav tm="100000">
                                          <p:val>
                                            <p:strVal val="#ppt_x"/>
                                          </p:val>
                                        </p:tav>
                                      </p:tavLst>
                                    </p:anim>
                                    <p:anim calcmode="lin" valueType="num">
                                      <p:cBhvr additive="base">
                                        <p:cTn id="1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p:bldP spid="3" grpId="0"/>
      <p:bldP spid="3" grpId="1"/>
      <p:bldP spid="11" grpId="0"/>
      <p:bldP spid="11" grpId="1"/>
      <p:bldP spid="12" grpId="0"/>
      <p:bldP spid="12" grpId="1"/>
      <p:bldP spid="12" grpId="2"/>
      <p:bldP spid="13" grpId="0"/>
      <p:bldP spid="13" grpId="1"/>
      <p:bldP spid="14" grpId="0"/>
      <p:bldP spid="14" grpId="1"/>
      <p:bldP spid="14" grpId="2"/>
      <p:bldP spid="14"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txBox="1">
            <a:spLocks noGrp="1"/>
          </p:cNvSpPr>
          <p:nvPr>
            <p:ph type="ftr" sz="quarter" idx="3"/>
          </p:nvPr>
        </p:nvSpPr>
        <p:spPr>
          <a:noFill/>
          <a:ln>
            <a:noFill/>
          </a:ln>
        </p:spPr>
        <p:txBody>
          <a:bodyPr/>
          <a:p>
            <a:pPr marL="0" indent="0"/>
            <a:r>
              <a:rPr lang="zh-CN" altLang="en-US" dirty="0">
                <a:solidFill>
                  <a:srgbClr val="FFFFFF"/>
                </a:solidFill>
                <a:latin typeface="Arial" panose="020B0604020202020204" pitchFamily="34" charset="0"/>
                <a:ea typeface="宋体" panose="02010600030101010101" pitchFamily="2" charset="-122"/>
                <a:cs typeface="+mn-cs"/>
              </a:rPr>
              <a:t>安徽大学计算机学院</a:t>
            </a:r>
            <a:endParaRPr lang="zh-CN" altLang="en-US" dirty="0">
              <a:solidFill>
                <a:srgbClr val="FFFFFF"/>
              </a:solidFill>
              <a:latin typeface="Arial" panose="020B0604020202020204" pitchFamily="34" charset="0"/>
              <a:ea typeface="宋体" panose="02010600030101010101" pitchFamily="2" charset="-122"/>
              <a:cs typeface="+mn-cs"/>
            </a:endParaRPr>
          </a:p>
        </p:txBody>
      </p:sp>
      <p:sp>
        <p:nvSpPr>
          <p:cNvPr id="5123" name="Rectangle 4"/>
          <p:cNvSpPr>
            <a:spLocks noGrp="1"/>
          </p:cNvSpPr>
          <p:nvPr>
            <p:ph type="ctrTitle"/>
          </p:nvPr>
        </p:nvSpPr>
        <p:spPr>
          <a:xfrm>
            <a:off x="228600" y="1981200"/>
            <a:ext cx="6400800" cy="762000"/>
          </a:xfrm>
        </p:spPr>
        <p:txBody>
          <a:bodyPr vert="horz" wrap="square" lIns="91440" tIns="45720" rIns="91440" bIns="45720" anchor="ctr"/>
          <a:p>
            <a:pPr eaLnBrk="1" hangingPunct="1">
              <a:buClrTx/>
              <a:buSzTx/>
              <a:buFontTx/>
            </a:pPr>
            <a:r>
              <a:rPr lang="zh-CN" altLang="en-US" sz="5000" dirty="0">
                <a:solidFill>
                  <a:srgbClr val="B8E32F"/>
                </a:solidFill>
                <a:latin typeface="+mj-lt"/>
                <a:ea typeface="宋体" panose="02010600030101010101" pitchFamily="2" charset="-122"/>
                <a:cs typeface="+mj-cs"/>
              </a:rPr>
              <a:t> </a:t>
            </a:r>
            <a:r>
              <a:rPr lang="zh-CN" altLang="en-US" sz="5000" dirty="0">
                <a:solidFill>
                  <a:schemeClr val="bg1"/>
                </a:solidFill>
                <a:latin typeface="+mj-lt"/>
                <a:ea typeface="宋体" panose="02010600030101010101" pitchFamily="2" charset="-122"/>
                <a:cs typeface="+mj-cs"/>
              </a:rPr>
              <a:t> </a:t>
            </a:r>
            <a:r>
              <a:rPr lang="en-US" altLang="zh-CN" sz="5000" dirty="0">
                <a:solidFill>
                  <a:schemeClr val="bg1"/>
                </a:solidFill>
                <a:latin typeface="+mj-lt"/>
                <a:ea typeface="宋体" panose="02010600030101010101" pitchFamily="2" charset="-122"/>
                <a:cs typeface="+mj-cs"/>
              </a:rPr>
              <a:t>2.</a:t>
            </a:r>
            <a:r>
              <a:rPr lang="zh-CN" altLang="en-US" sz="5000" dirty="0">
                <a:solidFill>
                  <a:schemeClr val="bg1"/>
                </a:solidFill>
                <a:latin typeface="+mj-lt"/>
                <a:ea typeface="宋体" panose="02010600030101010101" pitchFamily="2" charset="-122"/>
                <a:cs typeface="+mj-cs"/>
              </a:rPr>
              <a:t>文法和语言</a:t>
            </a:r>
            <a:endParaRPr lang="zh-CN" altLang="en-US" sz="5000" dirty="0">
              <a:solidFill>
                <a:schemeClr val="bg1"/>
              </a:solidFill>
              <a:latin typeface="+mj-lt"/>
              <a:ea typeface="宋体" panose="02010600030101010101" pitchFamily="2" charset="-122"/>
              <a:cs typeface="+mj-cs"/>
            </a:endParaRPr>
          </a:p>
        </p:txBody>
      </p:sp>
      <p:pic>
        <p:nvPicPr>
          <p:cNvPr id="5124" name="Picture 7" descr="icon_1"/>
          <p:cNvPicPr>
            <a:picLocks noChangeAspect="1"/>
          </p:cNvPicPr>
          <p:nvPr/>
        </p:nvPicPr>
        <p:blipFill>
          <a:blip r:embed="rId1"/>
          <a:stretch>
            <a:fillRect/>
          </a:stretch>
        </p:blipFill>
        <p:spPr>
          <a:xfrm>
            <a:off x="1619250" y="2209800"/>
            <a:ext cx="361950" cy="3905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299011" name="Rectangle 3"/>
          <p:cNvSpPr>
            <a:spLocks noGrp="1"/>
          </p:cNvSpPr>
          <p:nvPr>
            <p:ph idx="1"/>
          </p:nvPr>
        </p:nvSpPr>
        <p:spPr/>
        <p:txBody>
          <a:bodyPr vert="horz" wrap="square" lIns="91440" tIns="45720" rIns="91440" bIns="45720" anchor="t"/>
          <a:p>
            <a:pPr eaLnBrk="1" hangingPunct="1"/>
            <a:r>
              <a:rPr lang="zh-CN" altLang="en-US" dirty="0"/>
              <a:t>例：</a:t>
            </a:r>
            <a:r>
              <a:rPr lang="en-US" altLang="zh-CN" dirty="0"/>
              <a:t>G：S→0S1，S→01</a:t>
            </a:r>
            <a:endParaRPr lang="en-US" altLang="zh-CN" dirty="0"/>
          </a:p>
          <a:p>
            <a:pPr eaLnBrk="1" hangingPunct="1"/>
            <a:r>
              <a:rPr lang="zh-CN" altLang="en-US" dirty="0"/>
              <a:t>直接推导：</a:t>
            </a:r>
            <a:endParaRPr lang="en-US" altLang="zh-CN" dirty="0"/>
          </a:p>
          <a:p>
            <a:pPr eaLnBrk="1" hangingPunct="1"/>
            <a:r>
              <a:rPr lang="zh-CN" altLang="en-US" dirty="0"/>
              <a:t>0</a:t>
            </a:r>
            <a:r>
              <a:rPr lang="en-US" altLang="zh-CN" dirty="0"/>
              <a:t>S1</a:t>
            </a:r>
            <a:r>
              <a:rPr lang="en-US" altLang="zh-CN" dirty="0">
                <a:sym typeface="Symbol" panose="05050102010706020507" pitchFamily="18" charset="2"/>
              </a:rPr>
              <a:t></a:t>
            </a:r>
            <a:r>
              <a:rPr lang="en-US" altLang="zh-CN" dirty="0"/>
              <a:t>0011</a:t>
            </a:r>
            <a:endParaRPr lang="en-US" altLang="zh-CN" dirty="0"/>
          </a:p>
          <a:p>
            <a:pPr eaLnBrk="1" hangingPunct="1"/>
            <a:r>
              <a:rPr lang="en-US" altLang="zh-CN" dirty="0"/>
              <a:t>S</a:t>
            </a:r>
            <a:r>
              <a:rPr lang="en-US" altLang="zh-CN" dirty="0">
                <a:sym typeface="Symbol" panose="05050102010706020507" pitchFamily="18" charset="2"/>
              </a:rPr>
              <a:t></a:t>
            </a:r>
            <a:r>
              <a:rPr lang="en-US" altLang="zh-CN" dirty="0"/>
              <a:t>0S1</a:t>
            </a:r>
            <a:endParaRPr lang="zh-CN" altLang="en-US" dirty="0"/>
          </a:p>
          <a:p>
            <a:pPr eaLnBrk="1" hangingPunct="1"/>
            <a:r>
              <a:rPr lang="zh-CN" altLang="en-US" dirty="0"/>
              <a:t>0</a:t>
            </a:r>
            <a:r>
              <a:rPr lang="en-US" altLang="zh-CN" dirty="0"/>
              <a:t>S1</a:t>
            </a:r>
            <a:r>
              <a:rPr lang="en-US" altLang="zh-CN" dirty="0">
                <a:sym typeface="Symbol" panose="05050102010706020507" pitchFamily="18" charset="2"/>
              </a:rPr>
              <a:t></a:t>
            </a:r>
            <a:r>
              <a:rPr lang="en-US" altLang="zh-CN" dirty="0"/>
              <a:t>00S11</a:t>
            </a:r>
            <a:endParaRPr lang="en-US" altLang="zh-CN" dirty="0"/>
          </a:p>
          <a:p>
            <a:pPr eaLnBrk="1" hangingPunct="1"/>
            <a:endParaRPr lang="zh-CN" altLang="en-US" dirty="0"/>
          </a:p>
          <a:p>
            <a:pPr eaLnBrk="1" hangingPunct="1"/>
            <a:r>
              <a:rPr lang="zh-CN" altLang="en-US" dirty="0">
                <a:sym typeface="Symbol" panose="05050102010706020507" pitchFamily="18" charset="2"/>
              </a:rPr>
              <a:t>区分</a:t>
            </a:r>
            <a:r>
              <a:rPr lang="en-US" altLang="zh-CN" dirty="0"/>
              <a:t>→</a:t>
            </a:r>
            <a:r>
              <a:rPr lang="zh-CN" altLang="en-US" dirty="0"/>
              <a:t>和</a:t>
            </a:r>
            <a:r>
              <a:rPr lang="en-US" altLang="zh-CN" dirty="0">
                <a:sym typeface="Symbol" panose="05050102010706020507" pitchFamily="18" charset="2"/>
              </a:rPr>
              <a:t></a:t>
            </a:r>
            <a:endParaRPr lang="zh-CN" altLang="en-US"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9011">
                                            <p:txEl>
                                              <p:charRg st="21" end="30"/>
                                            </p:txEl>
                                          </p:spTgt>
                                        </p:tgtEl>
                                        <p:attrNameLst>
                                          <p:attrName>style.visibility</p:attrName>
                                        </p:attrNameLst>
                                      </p:cBhvr>
                                      <p:to>
                                        <p:strVal val="visible"/>
                                      </p:to>
                                    </p:set>
                                    <p:animEffect transition="in" filter="randombar(horizontal)">
                                      <p:cBhvr>
                                        <p:cTn id="7" dur="500"/>
                                        <p:tgtEl>
                                          <p:spTgt spid="299011">
                                            <p:txEl>
                                              <p:charRg st="21"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9011">
                                            <p:txEl>
                                              <p:charRg st="30" end="36"/>
                                            </p:txEl>
                                          </p:spTgt>
                                        </p:tgtEl>
                                        <p:attrNameLst>
                                          <p:attrName>style.visibility</p:attrName>
                                        </p:attrNameLst>
                                      </p:cBhvr>
                                      <p:to>
                                        <p:strVal val="visible"/>
                                      </p:to>
                                    </p:set>
                                    <p:animEffect transition="in" filter="randombar(horizontal)">
                                      <p:cBhvr>
                                        <p:cTn id="12" dur="500"/>
                                        <p:tgtEl>
                                          <p:spTgt spid="299011">
                                            <p:txEl>
                                              <p:charRg st="3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99011">
                                            <p:txEl>
                                              <p:charRg st="36" end="46"/>
                                            </p:txEl>
                                          </p:spTgt>
                                        </p:tgtEl>
                                        <p:attrNameLst>
                                          <p:attrName>style.visibility</p:attrName>
                                        </p:attrNameLst>
                                      </p:cBhvr>
                                      <p:to>
                                        <p:strVal val="visible"/>
                                      </p:to>
                                    </p:set>
                                    <p:animEffect transition="in" filter="randombar(horizontal)">
                                      <p:cBhvr>
                                        <p:cTn id="17" dur="500"/>
                                        <p:tgtEl>
                                          <p:spTgt spid="299011">
                                            <p:txEl>
                                              <p:charRg st="3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99011">
                                            <p:txEl>
                                              <p:charRg st="47" end="53"/>
                                            </p:txEl>
                                          </p:spTgt>
                                        </p:tgtEl>
                                        <p:attrNameLst>
                                          <p:attrName>style.visibility</p:attrName>
                                        </p:attrNameLst>
                                      </p:cBhvr>
                                      <p:to>
                                        <p:strVal val="visible"/>
                                      </p:to>
                                    </p:set>
                                    <p:animEffect transition="in" filter="randombar(horizontal)">
                                      <p:cBhvr>
                                        <p:cTn id="22" dur="500"/>
                                        <p:tgtEl>
                                          <p:spTgt spid="299011">
                                            <p:txEl>
                                              <p:charRg st="47"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301059" name="Rectangle 3"/>
          <p:cNvSpPr>
            <a:spLocks noGrp="1"/>
          </p:cNvSpPr>
          <p:nvPr>
            <p:ph idx="1"/>
          </p:nvPr>
        </p:nvSpPr>
        <p:spPr/>
        <p:txBody>
          <a:bodyPr vert="horz" wrap="square" lIns="91440" tIns="45720" rIns="91440" bIns="45720" anchor="t"/>
          <a:p>
            <a:pPr eaLnBrk="1" hangingPunct="1"/>
            <a:r>
              <a:rPr lang="zh-CN" altLang="en-US" dirty="0">
                <a:sym typeface="Symbol" panose="05050102010706020507" pitchFamily="18" charset="2"/>
              </a:rPr>
              <a:t>长度为</a:t>
            </a:r>
            <a:r>
              <a:rPr lang="en-US" altLang="zh-CN" dirty="0">
                <a:sym typeface="Symbol" panose="05050102010706020507" pitchFamily="18" charset="2"/>
              </a:rPr>
              <a:t>n</a:t>
            </a:r>
            <a:r>
              <a:rPr lang="zh-CN" altLang="en-US" dirty="0">
                <a:sym typeface="Symbol" panose="05050102010706020507" pitchFamily="18" charset="2"/>
              </a:rPr>
              <a:t>的推导（有限次推导）</a:t>
            </a:r>
            <a:endParaRPr lang="zh-CN" altLang="en-US" dirty="0">
              <a:sym typeface="Symbol" panose="05050102010706020507" pitchFamily="18" charset="2"/>
            </a:endParaRPr>
          </a:p>
          <a:p>
            <a:pPr eaLnBrk="1" hangingPunct="1">
              <a:buNone/>
            </a:pPr>
            <a:r>
              <a:rPr lang="zh-CN" altLang="en-US" dirty="0">
                <a:sym typeface="Symbol" panose="05050102010706020507" pitchFamily="18" charset="2"/>
              </a:rPr>
              <a:t>   若存在</a:t>
            </a:r>
            <a:r>
              <a:rPr lang="en-US" altLang="zh-CN" dirty="0">
                <a:sym typeface="Symbol" panose="05050102010706020507" pitchFamily="18" charset="2"/>
              </a:rPr>
              <a:t>v =w0 w1 ... wn=w, (n&gt;0)，</a:t>
            </a:r>
            <a:endParaRPr lang="en-US" altLang="zh-CN" dirty="0">
              <a:sym typeface="Symbol" panose="05050102010706020507" pitchFamily="18" charset="2"/>
            </a:endParaRPr>
          </a:p>
          <a:p>
            <a:pPr eaLnBrk="1" hangingPunct="1">
              <a:buNone/>
            </a:pPr>
            <a:r>
              <a:rPr lang="zh-CN" altLang="en-US" dirty="0">
                <a:sym typeface="Symbol" panose="05050102010706020507" pitchFamily="18" charset="2"/>
              </a:rPr>
              <a:t>   则称</a:t>
            </a:r>
            <a:r>
              <a:rPr lang="en-US" altLang="zh-CN" dirty="0">
                <a:sym typeface="Symbol" panose="05050102010706020507" pitchFamily="18" charset="2"/>
              </a:rPr>
              <a:t>v</a:t>
            </a:r>
            <a:r>
              <a:rPr lang="zh-CN" altLang="en-US" dirty="0">
                <a:sym typeface="Symbol" panose="05050102010706020507" pitchFamily="18" charset="2"/>
              </a:rPr>
              <a:t>推导出</a:t>
            </a:r>
            <a:r>
              <a:rPr lang="en-US" altLang="zh-CN" dirty="0">
                <a:sym typeface="Symbol" panose="05050102010706020507" pitchFamily="18" charset="2"/>
              </a:rPr>
              <a:t>w（</a:t>
            </a:r>
            <a:r>
              <a:rPr lang="zh-CN" altLang="en-US" dirty="0">
                <a:sym typeface="Symbol" panose="05050102010706020507" pitchFamily="18" charset="2"/>
              </a:rPr>
              <a:t>或</a:t>
            </a:r>
            <a:r>
              <a:rPr lang="en-US" altLang="zh-CN" dirty="0">
                <a:sym typeface="Symbol" panose="05050102010706020507" pitchFamily="18" charset="2"/>
              </a:rPr>
              <a:t>w</a:t>
            </a:r>
            <a:r>
              <a:rPr lang="zh-CN" altLang="en-US" dirty="0">
                <a:sym typeface="Symbol" panose="05050102010706020507" pitchFamily="18" charset="2"/>
              </a:rPr>
              <a:t>归约到</a:t>
            </a:r>
            <a:r>
              <a:rPr lang="en-US" altLang="zh-CN" dirty="0">
                <a:sym typeface="Symbol" panose="05050102010706020507" pitchFamily="18" charset="2"/>
              </a:rPr>
              <a:t>v）.</a:t>
            </a:r>
            <a:r>
              <a:rPr lang="zh-CN" altLang="en-US" dirty="0">
                <a:sym typeface="Symbol" panose="05050102010706020507" pitchFamily="18" charset="2"/>
              </a:rPr>
              <a:t>记作 </a:t>
            </a:r>
            <a:r>
              <a:rPr lang="en-US" altLang="zh-CN" dirty="0">
                <a:sym typeface="Symbol" panose="05050102010706020507" pitchFamily="18" charset="2"/>
              </a:rPr>
              <a:t>v   w。</a:t>
            </a:r>
            <a:endParaRPr lang="en-US" altLang="zh-CN" dirty="0">
              <a:sym typeface="Symbol" panose="05050102010706020507" pitchFamily="18" charset="2"/>
            </a:endParaRPr>
          </a:p>
          <a:p>
            <a:pPr eaLnBrk="1" hangingPunct="1"/>
            <a:r>
              <a:rPr lang="zh-CN" altLang="en-US" dirty="0">
                <a:sym typeface="Symbol" panose="05050102010706020507" pitchFamily="18" charset="2"/>
              </a:rPr>
              <a:t>若有</a:t>
            </a:r>
            <a:r>
              <a:rPr lang="en-US" altLang="zh-CN" dirty="0">
                <a:sym typeface="Symbol" panose="05050102010706020507" pitchFamily="18" charset="2"/>
              </a:rPr>
              <a:t>v   w，</a:t>
            </a:r>
            <a:r>
              <a:rPr lang="zh-CN" altLang="en-US" dirty="0">
                <a:sym typeface="Symbol" panose="05050102010706020507" pitchFamily="18" charset="2"/>
              </a:rPr>
              <a:t>或</a:t>
            </a:r>
            <a:r>
              <a:rPr lang="en-US" altLang="zh-CN" dirty="0">
                <a:sym typeface="Symbol" panose="05050102010706020507" pitchFamily="18" charset="2"/>
              </a:rPr>
              <a:t>v=w，</a:t>
            </a:r>
            <a:endParaRPr lang="en-US" altLang="zh-CN" dirty="0">
              <a:sym typeface="Symbol" panose="05050102010706020507" pitchFamily="18" charset="2"/>
            </a:endParaRPr>
          </a:p>
          <a:p>
            <a:pPr eaLnBrk="1" hangingPunct="1">
              <a:buNone/>
            </a:pPr>
            <a:r>
              <a:rPr lang="zh-CN" altLang="en-US" dirty="0">
                <a:sym typeface="Symbol" panose="05050102010706020507" pitchFamily="18" charset="2"/>
              </a:rPr>
              <a:t>    则记为</a:t>
            </a:r>
            <a:r>
              <a:rPr lang="en-US" altLang="zh-CN" dirty="0">
                <a:sym typeface="Symbol" panose="05050102010706020507" pitchFamily="18" charset="2"/>
              </a:rPr>
              <a:t>v    w</a:t>
            </a:r>
            <a:endParaRPr lang="en-US" altLang="zh-CN" dirty="0">
              <a:sym typeface="Symbol" panose="05050102010706020507" pitchFamily="18" charset="2"/>
            </a:endParaRPr>
          </a:p>
          <a:p>
            <a:pPr eaLnBrk="1" hangingPunct="1"/>
            <a:endParaRPr lang="zh-CN" altLang="en-US" dirty="0"/>
          </a:p>
        </p:txBody>
      </p:sp>
      <p:sp>
        <p:nvSpPr>
          <p:cNvPr id="30724" name="Rectangle 4"/>
          <p:cNvSpPr/>
          <p:nvPr/>
        </p:nvSpPr>
        <p:spPr>
          <a:xfrm>
            <a:off x="1447800" y="2590800"/>
            <a:ext cx="4857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30725" name="Rectangle 5"/>
          <p:cNvSpPr/>
          <p:nvPr/>
        </p:nvSpPr>
        <p:spPr>
          <a:xfrm>
            <a:off x="2362200" y="31242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30726" name="Rectangle 6"/>
          <p:cNvSpPr/>
          <p:nvPr/>
        </p:nvSpPr>
        <p:spPr>
          <a:xfrm>
            <a:off x="6705600" y="2133600"/>
            <a:ext cx="4857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grpSp>
        <p:nvGrpSpPr>
          <p:cNvPr id="301063" name="Group 7"/>
          <p:cNvGrpSpPr/>
          <p:nvPr/>
        </p:nvGrpSpPr>
        <p:grpSpPr>
          <a:xfrm>
            <a:off x="533400" y="3886200"/>
            <a:ext cx="8915400" cy="1552575"/>
            <a:chOff x="240" y="2448"/>
            <a:chExt cx="5232" cy="978"/>
          </a:xfrm>
        </p:grpSpPr>
        <p:sp>
          <p:nvSpPr>
            <p:cNvPr id="30729" name="Rectangle 8"/>
            <p:cNvSpPr/>
            <p:nvPr/>
          </p:nvSpPr>
          <p:spPr>
            <a:xfrm>
              <a:off x="240" y="2448"/>
              <a:ext cx="5232" cy="9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
                  <a:schemeClr val="accent2"/>
                </a:buClr>
                <a:buFont typeface="Monotype Sorts" pitchFamily="2" charset="2"/>
                <a:buNone/>
              </a:pPr>
              <a:r>
                <a:rPr lang="zh-CN" altLang="en-US" sz="2400" dirty="0"/>
                <a:t>例：</a:t>
              </a:r>
              <a:r>
                <a:rPr lang="en-US" altLang="zh-CN" sz="2400" dirty="0"/>
                <a:t>G： S→0S1， S→01</a:t>
              </a:r>
              <a:endParaRPr lang="en-US" altLang="zh-CN" sz="2400" dirty="0"/>
            </a:p>
            <a:p>
              <a:pPr marL="0" lvl="0" indent="0" eaLnBrk="1" hangingPunct="1">
                <a:spcBef>
                  <a:spcPct val="50000"/>
                </a:spcBef>
                <a:buClr>
                  <a:schemeClr val="accent2"/>
                </a:buClr>
                <a:buFont typeface="Monotype Sorts" pitchFamily="2" charset="2"/>
                <a:buNone/>
              </a:pPr>
              <a:r>
                <a:rPr lang="en-US" altLang="zh-CN" sz="2400" dirty="0">
                  <a:sym typeface="Symbol" panose="05050102010706020507" pitchFamily="18" charset="2"/>
                </a:rPr>
                <a:t>0S100S11000S11100001111  </a:t>
              </a:r>
              <a:r>
                <a:rPr lang="zh-CN" altLang="en-US" sz="2400" dirty="0">
                  <a:sym typeface="Symbol" panose="05050102010706020507" pitchFamily="18" charset="2"/>
                </a:rPr>
                <a:t>即 </a:t>
              </a:r>
              <a:r>
                <a:rPr lang="en-US" altLang="zh-CN" sz="2400" dirty="0">
                  <a:sym typeface="Symbol" panose="05050102010706020507" pitchFamily="18" charset="2"/>
                </a:rPr>
                <a:t>0S1  00001111</a:t>
              </a:r>
              <a:endParaRPr lang="en-US" altLang="zh-CN" sz="2400" dirty="0">
                <a:sym typeface="Symbol" panose="05050102010706020507" pitchFamily="18" charset="2"/>
              </a:endParaRPr>
            </a:p>
            <a:p>
              <a:pPr marL="0" lvl="0" indent="0" eaLnBrk="1" hangingPunct="1">
                <a:spcBef>
                  <a:spcPct val="50000"/>
                </a:spcBef>
                <a:buClr>
                  <a:schemeClr val="accent2"/>
                </a:buClr>
                <a:buFont typeface="Monotype Sorts" pitchFamily="2" charset="2"/>
                <a:buNone/>
              </a:pPr>
              <a:r>
                <a:rPr lang="zh-CN" altLang="en-US" sz="2400" dirty="0">
                  <a:sym typeface="Symbol" panose="05050102010706020507" pitchFamily="18" charset="2"/>
                </a:rPr>
                <a:t>也记作 </a:t>
              </a:r>
              <a:r>
                <a:rPr lang="en-US" altLang="zh-CN" sz="2400" dirty="0">
                  <a:sym typeface="Symbol" panose="05050102010706020507" pitchFamily="18" charset="2"/>
                </a:rPr>
                <a:t>0S1    00001111</a:t>
              </a:r>
              <a:endParaRPr lang="zh-CN" altLang="en-US" sz="2400" dirty="0">
                <a:sym typeface="Symbol" panose="05050102010706020507" pitchFamily="18" charset="2"/>
              </a:endParaRPr>
            </a:p>
          </p:txBody>
        </p:sp>
        <p:sp>
          <p:nvSpPr>
            <p:cNvPr id="30730" name="Rectangle 9"/>
            <p:cNvSpPr/>
            <p:nvPr/>
          </p:nvSpPr>
          <p:spPr>
            <a:xfrm>
              <a:off x="3560" y="2795"/>
              <a:ext cx="28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30731" name="Rectangle 10"/>
            <p:cNvSpPr/>
            <p:nvPr/>
          </p:nvSpPr>
          <p:spPr>
            <a:xfrm>
              <a:off x="1248" y="3120"/>
              <a:ext cx="28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lnSpc>
                  <a:spcPct val="50000"/>
                </a:lnSpc>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grpSp>
      <p:sp>
        <p:nvSpPr>
          <p:cNvPr id="301072" name="Oval 16"/>
          <p:cNvSpPr/>
          <p:nvPr/>
        </p:nvSpPr>
        <p:spPr>
          <a:xfrm>
            <a:off x="2438400" y="2590800"/>
            <a:ext cx="533400" cy="533400"/>
          </a:xfrm>
          <a:prstGeom prst="ellipse">
            <a:avLst/>
          </a:prstGeom>
          <a:noFill/>
          <a:ln w="57150" cap="flat" cmpd="sng">
            <a:solidFill>
              <a:srgbClr val="D9171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1059">
                                            <p:txEl>
                                              <p:charRg st="79" end="93"/>
                                            </p:txEl>
                                          </p:spTgt>
                                        </p:tgtEl>
                                        <p:attrNameLst>
                                          <p:attrName>style.visibility</p:attrName>
                                        </p:attrNameLst>
                                      </p:cBhvr>
                                      <p:to>
                                        <p:strVal val="visible"/>
                                      </p:to>
                                    </p:set>
                                    <p:animEffect transition="in" filter="randombar(horizontal)">
                                      <p:cBhvr>
                                        <p:cTn id="7" dur="500"/>
                                        <p:tgtEl>
                                          <p:spTgt spid="301059">
                                            <p:txEl>
                                              <p:charRg st="79" end="9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01059">
                                            <p:txEl>
                                              <p:charRg st="93" end="107"/>
                                            </p:txEl>
                                          </p:spTgt>
                                        </p:tgtEl>
                                        <p:attrNameLst>
                                          <p:attrName>style.visibility</p:attrName>
                                        </p:attrNameLst>
                                      </p:cBhvr>
                                      <p:to>
                                        <p:strVal val="visible"/>
                                      </p:to>
                                    </p:set>
                                    <p:animEffect transition="in" filter="randombar(horizontal)">
                                      <p:cBhvr>
                                        <p:cTn id="10" dur="500"/>
                                        <p:tgtEl>
                                          <p:spTgt spid="301059">
                                            <p:txEl>
                                              <p:charRg st="93" end="10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01072"/>
                                        </p:tgtEl>
                                        <p:attrNameLst>
                                          <p:attrName>style.visibility</p:attrName>
                                        </p:attrNameLst>
                                      </p:cBhvr>
                                      <p:to>
                                        <p:strVal val="visible"/>
                                      </p:to>
                                    </p:set>
                                    <p:animEffect transition="in" filter="randombar(horizontal)">
                                      <p:cBhvr>
                                        <p:cTn id="15" dur="500"/>
                                        <p:tgtEl>
                                          <p:spTgt spid="30107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01063"/>
                                        </p:tgtEl>
                                        <p:attrNameLst>
                                          <p:attrName>style.visibility</p:attrName>
                                        </p:attrNameLst>
                                      </p:cBhvr>
                                      <p:to>
                                        <p:strVal val="visible"/>
                                      </p:to>
                                    </p:set>
                                    <p:animEffect transition="in" filter="randombar(horizontal)">
                                      <p:cBhvr>
                                        <p:cTn id="20" dur="500"/>
                                        <p:tgtEl>
                                          <p:spTgt spid="301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31747" name="Rectangle 3"/>
          <p:cNvSpPr>
            <a:spLocks noGrp="1"/>
          </p:cNvSpPr>
          <p:nvPr>
            <p:ph idx="1"/>
          </p:nvPr>
        </p:nvSpPr>
        <p:spPr/>
        <p:txBody>
          <a:bodyPr vert="horz" wrap="square" lIns="91440" tIns="45720" rIns="91440" bIns="45720" anchor="t"/>
          <a:p>
            <a:pPr eaLnBrk="1" hangingPunct="1"/>
            <a:endParaRPr lang="zh-CN" altLang="en-US" dirty="0"/>
          </a:p>
        </p:txBody>
      </p:sp>
      <p:sp>
        <p:nvSpPr>
          <p:cNvPr id="31748" name="Rectangle 4"/>
          <p:cNvSpPr/>
          <p:nvPr/>
        </p:nvSpPr>
        <p:spPr>
          <a:xfrm>
            <a:off x="0" y="0"/>
            <a:ext cx="9144000" cy="6858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endParaRPr lang="zh-CN" altLang="en-US" dirty="0"/>
          </a:p>
        </p:txBody>
      </p:sp>
      <p:sp>
        <p:nvSpPr>
          <p:cNvPr id="394245" name="Rectangle 5"/>
          <p:cNvSpPr/>
          <p:nvPr/>
        </p:nvSpPr>
        <p:spPr>
          <a:xfrm>
            <a:off x="990600" y="2762250"/>
            <a:ext cx="6705600" cy="35036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1244600" lvl="0" indent="-1244600" eaLnBrk="1" hangingPunct="1">
              <a:spcBef>
                <a:spcPct val="0"/>
              </a:spcBef>
              <a:buClrTx/>
              <a:buFontTx/>
              <a:buNone/>
            </a:pPr>
            <a:r>
              <a:rPr lang="zh-CN" altLang="en-US" sz="2400" dirty="0"/>
              <a:t>〈句子〉 </a:t>
            </a:r>
            <a:r>
              <a:rPr lang="zh-CN" altLang="en-US" sz="3200" dirty="0">
                <a:sym typeface="Symbol" panose="05050102010706020507" pitchFamily="18" charset="2"/>
              </a:rPr>
              <a:t></a:t>
            </a:r>
            <a:r>
              <a:rPr lang="zh-CN" altLang="en-US" sz="2400" dirty="0"/>
              <a:t>〈主语〉〈谓语〉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a:t>
            </a:r>
            <a:r>
              <a:rPr lang="zh-CN" altLang="en-US" sz="2400" dirty="0"/>
              <a:t>〈代词〉〈谓语〉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你〈动词〉〈直接宾语〉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你学习〈名词〉</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我学习王明</a:t>
            </a:r>
            <a:endParaRPr lang="zh-CN" altLang="en-US" sz="2400" dirty="0"/>
          </a:p>
        </p:txBody>
      </p:sp>
      <p:sp>
        <p:nvSpPr>
          <p:cNvPr id="31750" name="Text Box 6"/>
          <p:cNvSpPr txBox="1"/>
          <p:nvPr/>
        </p:nvSpPr>
        <p:spPr>
          <a:xfrm>
            <a:off x="0" y="0"/>
            <a:ext cx="6705600" cy="265747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pic>
        <p:nvPicPr>
          <p:cNvPr id="31751" name="Picture 2"/>
          <p:cNvPicPr>
            <a:picLocks noChangeAspect="1"/>
          </p:cNvPicPr>
          <p:nvPr/>
        </p:nvPicPr>
        <p:blipFill>
          <a:blip r:embed="rId1"/>
          <a:stretch>
            <a:fillRect/>
          </a:stretch>
        </p:blipFill>
        <p:spPr>
          <a:xfrm>
            <a:off x="4876800" y="1562100"/>
            <a:ext cx="4667250" cy="1200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5">
                                            <p:txEl>
                                              <p:charRg st="15"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5">
                                            <p:txEl>
                                              <p:charRg st="34"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5">
                                            <p:txEl>
                                              <p:charRg st="51" end="7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5">
                                            <p:txEl>
                                              <p:charRg st="74"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4245">
                                            <p:txEl>
                                              <p:charRg st="95" end="1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4245">
                                            <p:txEl>
                                              <p:charRg st="114" end="1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p>
            <a:pPr eaLnBrk="1" hangingPunct="1"/>
            <a:r>
              <a:rPr lang="zh-CN" altLang="en-US" dirty="0"/>
              <a:t>语言的形式化定义</a:t>
            </a:r>
            <a:endParaRPr lang="zh-CN" altLang="en-US" dirty="0"/>
          </a:p>
        </p:txBody>
      </p:sp>
      <p:sp>
        <p:nvSpPr>
          <p:cNvPr id="302083" name="Rectangle 3"/>
          <p:cNvSpPr>
            <a:spLocks noGrp="1" noChangeArrowheads="1"/>
          </p:cNvSpPr>
          <p:nvPr>
            <p:ph idx="1"/>
          </p:nvPr>
        </p:nvSpPr>
        <p:spPr>
          <a:xfrm>
            <a:off x="152400" y="838200"/>
            <a:ext cx="7924800" cy="5257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1" lang="zh-CN" altLang="en-US" sz="2800" b="1" i="0" u="none" strike="noStrike" kern="0" cap="none" spc="0" normalizeH="0" baseline="0" noProof="0" dirty="0">
                <a:ln>
                  <a:noFill/>
                </a:ln>
                <a:solidFill>
                  <a:schemeClr val="tx1"/>
                </a:solidFill>
                <a:effectLst/>
                <a:uLnTx/>
                <a:uFillTx/>
                <a:latin typeface="+mn-lt"/>
                <a:ea typeface="+mn-ea"/>
                <a:cs typeface="+mn-cs"/>
              </a:rPr>
              <a:t>一些定义：</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r>
              <a:rPr kumimoji="1" lang="zh-CN" altLang="en-US" sz="2600" b="1" i="0" u="none" strike="noStrike" kern="0" cap="none" spc="0" normalizeH="0" baseline="0" noProof="0" dirty="0">
                <a:ln>
                  <a:noFill/>
                </a:ln>
                <a:solidFill>
                  <a:srgbClr val="FF0000"/>
                </a:solidFill>
                <a:effectLst/>
                <a:uLnTx/>
                <a:uFillTx/>
                <a:latin typeface="+mn-lt"/>
                <a:ea typeface="+mn-ea"/>
              </a:rPr>
              <a:t>句型</a:t>
            </a:r>
            <a:endParaRPr kumimoji="1" lang="en-US" altLang="zh-CN" sz="2600" b="1" i="0" u="none" strike="noStrike" kern="0" cap="none" spc="0" normalizeH="0" baseline="0" noProof="0" dirty="0">
              <a:ln>
                <a:noFill/>
              </a:ln>
              <a:solidFill>
                <a:srgbClr val="FF0000"/>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en-US" sz="2600" b="1" i="0" u="none" strike="noStrike" kern="0" cap="none" spc="0" normalizeH="0" baseline="0" noProof="0" dirty="0">
                <a:ln>
                  <a:noFill/>
                </a:ln>
                <a:solidFill>
                  <a:schemeClr val="tx1"/>
                </a:solidFill>
                <a:effectLst/>
                <a:uLnTx/>
                <a:uFillTx/>
                <a:latin typeface="+mn-lt"/>
                <a:ea typeface="+mn-ea"/>
              </a:rPr>
              <a:t>有文法</a:t>
            </a:r>
            <a:r>
              <a:rPr kumimoji="0" lang="en-US" altLang="zh-CN" sz="2600" b="1" i="0" u="none" strike="noStrike" kern="0" cap="none" spc="0" normalizeH="0" baseline="0" noProof="0" dirty="0">
                <a:ln>
                  <a:noFill/>
                </a:ln>
                <a:solidFill>
                  <a:schemeClr val="tx1"/>
                </a:solidFill>
                <a:effectLst/>
                <a:uLnTx/>
                <a:uFillTx/>
                <a:latin typeface="+mn-lt"/>
                <a:ea typeface="+mn-ea"/>
              </a:rPr>
              <a:t>G</a:t>
            </a:r>
            <a:r>
              <a:rPr kumimoji="0" lang="zh-CN" altLang="en-US" sz="2600" b="1" i="0" u="none" strike="noStrike" kern="0" cap="none" spc="0" normalizeH="0" baseline="0" noProof="0" dirty="0">
                <a:ln>
                  <a:noFill/>
                </a:ln>
                <a:solidFill>
                  <a:schemeClr val="tx1"/>
                </a:solidFill>
                <a:effectLst/>
                <a:uLnTx/>
                <a:uFillTx/>
                <a:latin typeface="+mn-lt"/>
                <a:ea typeface="+mn-ea"/>
              </a:rPr>
              <a:t>，若</a:t>
            </a:r>
            <a:r>
              <a:rPr kumimoji="0" lang="en-US" altLang="zh-CN" sz="2600" b="1" i="0" u="none" strike="noStrike" kern="0" cap="none" spc="0" normalizeH="0" baseline="0" noProof="0" dirty="0">
                <a:ln>
                  <a:noFill/>
                </a:ln>
                <a:solidFill>
                  <a:schemeClr val="tx1"/>
                </a:solidFill>
                <a:effectLst/>
                <a:uLnTx/>
                <a:uFillTx/>
                <a:latin typeface="+mn-lt"/>
                <a:ea typeface="+mn-ea"/>
              </a:rPr>
              <a:t>S </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sym typeface="Symbol" panose="05050102010706020507" pitchFamily="18" charset="2"/>
              </a:rPr>
              <a:t>=&gt;*</a:t>
            </a:r>
            <a:r>
              <a:rPr kumimoji="0" lang="en-US" altLang="zh-CN" sz="2600" b="1" i="0" u="none" strike="noStrike" kern="0" cap="none" spc="0" normalizeH="0" baseline="0" noProof="0" dirty="0">
                <a:ln>
                  <a:noFill/>
                </a:ln>
                <a:solidFill>
                  <a:schemeClr val="tx1"/>
                </a:solidFill>
                <a:effectLst/>
                <a:uLnTx/>
                <a:uFillTx/>
                <a:latin typeface="+mn-lt"/>
                <a:ea typeface="+mn-ea"/>
              </a:rPr>
              <a:t> x</a:t>
            </a:r>
            <a:r>
              <a:rPr kumimoji="0" lang="zh-CN" altLang="en-US" sz="2600" b="1" i="0" u="none" strike="noStrike" kern="0" cap="none" spc="0" normalizeH="0" baseline="0" noProof="0" dirty="0">
                <a:ln>
                  <a:noFill/>
                </a:ln>
                <a:solidFill>
                  <a:schemeClr val="tx1"/>
                </a:solidFill>
                <a:effectLst/>
                <a:uLnTx/>
                <a:uFillTx/>
                <a:latin typeface="+mn-lt"/>
                <a:ea typeface="+mn-ea"/>
              </a:rPr>
              <a:t>，则称</a:t>
            </a:r>
            <a:r>
              <a:rPr kumimoji="0" lang="en-US" altLang="zh-CN" sz="2600" b="1" i="0" u="none" strike="noStrike" kern="0" cap="none" spc="0" normalizeH="0" baseline="0" noProof="0" dirty="0">
                <a:ln>
                  <a:noFill/>
                </a:ln>
                <a:solidFill>
                  <a:schemeClr val="tx1"/>
                </a:solidFill>
                <a:effectLst/>
                <a:uLnTx/>
                <a:uFillTx/>
                <a:latin typeface="+mn-lt"/>
                <a:ea typeface="+mn-ea"/>
              </a:rPr>
              <a:t>x</a:t>
            </a:r>
            <a:r>
              <a:rPr kumimoji="0" lang="zh-CN" altLang="en-US" sz="2600" b="1" i="0" u="none" strike="noStrike" kern="0" cap="none" spc="0" normalizeH="0" baseline="0" noProof="0" dirty="0">
                <a:ln>
                  <a:noFill/>
                </a:ln>
                <a:solidFill>
                  <a:schemeClr val="tx1"/>
                </a:solidFill>
                <a:effectLst/>
                <a:uLnTx/>
                <a:uFillTx/>
                <a:latin typeface="+mn-lt"/>
                <a:ea typeface="+mn-ea"/>
              </a:rPr>
              <a:t>是文法</a:t>
            </a:r>
            <a:r>
              <a:rPr kumimoji="0" lang="en-US" altLang="zh-CN" sz="2600" b="1" i="0" u="none" strike="noStrike" kern="0" cap="none" spc="0" normalizeH="0" baseline="0" noProof="0" dirty="0">
                <a:ln>
                  <a:noFill/>
                </a:ln>
                <a:solidFill>
                  <a:schemeClr val="tx1"/>
                </a:solidFill>
                <a:effectLst/>
                <a:uLnTx/>
                <a:uFillTx/>
                <a:latin typeface="+mn-lt"/>
                <a:ea typeface="+mn-ea"/>
              </a:rPr>
              <a:t>G</a:t>
            </a:r>
            <a:r>
              <a:rPr kumimoji="0" lang="zh-CN" altLang="en-US" sz="2600" b="1" i="0" u="none" strike="noStrike" kern="0" cap="none" spc="0" normalizeH="0" baseline="0" noProof="0" dirty="0">
                <a:ln>
                  <a:noFill/>
                </a:ln>
                <a:solidFill>
                  <a:schemeClr val="tx1"/>
                </a:solidFill>
                <a:effectLst/>
                <a:uLnTx/>
                <a:uFillTx/>
                <a:latin typeface="+mn-lt"/>
                <a:ea typeface="+mn-ea"/>
              </a:rPr>
              <a:t>的句型。</a:t>
            </a:r>
            <a:endParaRPr kumimoji="1" lang="zh-CN" altLang="en-US" sz="26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r>
              <a:rPr kumimoji="1" lang="zh-CN" altLang="en-US" sz="2600" b="1" i="0" u="none" strike="noStrike" kern="0" cap="none" spc="0" normalizeH="0" baseline="0" noProof="0" dirty="0">
                <a:ln>
                  <a:noFill/>
                </a:ln>
                <a:solidFill>
                  <a:srgbClr val="FF0000"/>
                </a:solidFill>
                <a:effectLst/>
                <a:uLnTx/>
                <a:uFillTx/>
                <a:latin typeface="+mn-lt"/>
                <a:ea typeface="+mn-ea"/>
              </a:rPr>
              <a:t>句子</a:t>
            </a:r>
            <a:endParaRPr kumimoji="1" lang="en-US" altLang="zh-CN" sz="2600" b="1" i="0" u="none" strike="noStrike" kern="0" cap="none" spc="0" normalizeH="0" baseline="0" noProof="0" dirty="0">
              <a:ln>
                <a:noFill/>
              </a:ln>
              <a:solidFill>
                <a:srgbClr val="FF0000"/>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en-US" sz="2600" b="1" i="0" u="none" strike="noStrike" kern="0" cap="none" spc="0" normalizeH="0" baseline="0" noProof="0" dirty="0">
                <a:ln>
                  <a:noFill/>
                </a:ln>
                <a:solidFill>
                  <a:schemeClr val="tx1"/>
                </a:solidFill>
                <a:effectLst/>
                <a:uLnTx/>
                <a:uFillTx/>
                <a:latin typeface="+mn-lt"/>
                <a:ea typeface="+mn-ea"/>
              </a:rPr>
              <a:t>有文法</a:t>
            </a:r>
            <a:r>
              <a:rPr kumimoji="0" lang="en-US" altLang="zh-CN" sz="2600" b="1" i="0" u="none" strike="noStrike" kern="0" cap="none" spc="0" normalizeH="0" baseline="0" noProof="0" dirty="0">
                <a:ln>
                  <a:noFill/>
                </a:ln>
                <a:solidFill>
                  <a:schemeClr val="tx1"/>
                </a:solidFill>
                <a:effectLst/>
                <a:uLnTx/>
                <a:uFillTx/>
                <a:latin typeface="+mn-lt"/>
                <a:ea typeface="+mn-ea"/>
              </a:rPr>
              <a:t>G</a:t>
            </a:r>
            <a:r>
              <a:rPr kumimoji="0" lang="zh-CN" altLang="en-US" sz="2600" b="1" i="0" u="none" strike="noStrike" kern="0" cap="none" spc="0" normalizeH="0" baseline="0" noProof="0" dirty="0">
                <a:ln>
                  <a:noFill/>
                </a:ln>
                <a:solidFill>
                  <a:schemeClr val="tx1"/>
                </a:solidFill>
                <a:effectLst/>
                <a:uLnTx/>
                <a:uFillTx/>
                <a:latin typeface="+mn-lt"/>
                <a:ea typeface="+mn-ea"/>
              </a:rPr>
              <a:t>，若</a:t>
            </a:r>
            <a:r>
              <a:rPr kumimoji="0" lang="en-US" altLang="zh-CN" sz="2600" b="1" i="0" u="none" strike="noStrike" kern="0" cap="none" spc="0" normalizeH="0" baseline="0" noProof="0" dirty="0">
                <a:ln>
                  <a:noFill/>
                </a:ln>
                <a:solidFill>
                  <a:schemeClr val="tx1"/>
                </a:solidFill>
                <a:effectLst/>
                <a:uLnTx/>
                <a:uFillTx/>
                <a:latin typeface="+mn-lt"/>
                <a:ea typeface="+mn-ea"/>
              </a:rPr>
              <a:t>S </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sym typeface="Symbol" panose="05050102010706020507" pitchFamily="18" charset="2"/>
              </a:rPr>
              <a:t>=&gt;*</a:t>
            </a:r>
            <a:r>
              <a:rPr kumimoji="0" lang="en-US" altLang="zh-CN" sz="2600" b="1" i="0" u="none" strike="noStrike" kern="0" cap="none" spc="0" normalizeH="0" baseline="0" noProof="0" dirty="0">
                <a:ln>
                  <a:noFill/>
                </a:ln>
                <a:solidFill>
                  <a:schemeClr val="tx1"/>
                </a:solidFill>
                <a:effectLst/>
                <a:uLnTx/>
                <a:uFillTx/>
                <a:latin typeface="+mn-lt"/>
                <a:ea typeface="+mn-ea"/>
              </a:rPr>
              <a:t> x</a:t>
            </a:r>
            <a:r>
              <a:rPr kumimoji="0" lang="zh-CN" altLang="en-US" sz="2600" b="1" i="0" u="none" strike="noStrike" kern="0" cap="none" spc="0" normalizeH="0" baseline="0" noProof="0" dirty="0">
                <a:ln>
                  <a:noFill/>
                </a:ln>
                <a:solidFill>
                  <a:schemeClr val="tx1"/>
                </a:solidFill>
                <a:effectLst/>
                <a:uLnTx/>
                <a:uFillTx/>
                <a:latin typeface="+mn-lt"/>
                <a:ea typeface="+mn-ea"/>
              </a:rPr>
              <a:t>，且</a:t>
            </a:r>
            <a:r>
              <a:rPr kumimoji="0" lang="en-US" altLang="zh-CN" sz="2600" b="1" i="0" u="none" strike="noStrike" kern="0" cap="none" spc="0" normalizeH="0" baseline="0" noProof="0" dirty="0" err="1">
                <a:ln>
                  <a:noFill/>
                </a:ln>
                <a:solidFill>
                  <a:schemeClr val="tx1"/>
                </a:solidFill>
                <a:effectLst/>
                <a:uLnTx/>
                <a:uFillTx/>
                <a:latin typeface="+mn-lt"/>
                <a:ea typeface="+mn-ea"/>
              </a:rPr>
              <a:t>x</a:t>
            </a:r>
            <a:r>
              <a:rPr kumimoji="0" lang="en-US" altLang="zh-CN" sz="2600" b="1" i="0" u="none" strike="noStrike" kern="0" cap="none" spc="0" normalizeH="0" baseline="0" noProof="0" dirty="0" err="1">
                <a:ln>
                  <a:noFill/>
                </a:ln>
                <a:solidFill>
                  <a:schemeClr val="tx1"/>
                </a:solidFill>
                <a:effectLst/>
                <a:uLnTx/>
                <a:uFillTx/>
                <a:latin typeface="宋体" panose="02010600030101010101" pitchFamily="2" charset="-122"/>
                <a:ea typeface="+mn-ea"/>
              </a:rPr>
              <a:t>∈V</a:t>
            </a:r>
            <a:r>
              <a:rPr kumimoji="0" lang="en-US" altLang="zh-CN" sz="2600" b="1" i="0" u="none" strike="noStrike" kern="0" cap="none" spc="0" normalizeH="0" baseline="-25000" noProof="0" dirty="0" err="1">
                <a:ln>
                  <a:noFill/>
                </a:ln>
                <a:solidFill>
                  <a:schemeClr val="tx1"/>
                </a:solidFill>
                <a:effectLst/>
                <a:uLnTx/>
                <a:uFillTx/>
                <a:latin typeface="宋体" panose="02010600030101010101" pitchFamily="2" charset="-122"/>
                <a:ea typeface="+mn-ea"/>
              </a:rPr>
              <a:t>T</a:t>
            </a:r>
            <a:r>
              <a:rPr kumimoji="0" lang="en-US" altLang="zh-CN" sz="2600" b="1" i="0" u="none" strike="noStrike" kern="0" cap="none" spc="0" normalizeH="0" baseline="30000" noProof="0" dirty="0">
                <a:ln>
                  <a:noFill/>
                </a:ln>
                <a:solidFill>
                  <a:schemeClr val="tx1"/>
                </a:solidFill>
                <a:effectLst/>
                <a:uLnTx/>
                <a:uFillTx/>
                <a:latin typeface="宋体" panose="02010600030101010101" pitchFamily="2" charset="-122"/>
                <a:ea typeface="+mn-ea"/>
              </a:rPr>
              <a:t>*</a:t>
            </a:r>
            <a:r>
              <a:rPr kumimoji="0" lang="zh-CN" altLang="en-US" sz="2600" b="1" i="0" u="none" strike="noStrike" kern="0" cap="none" spc="0" normalizeH="0" baseline="0" noProof="0" dirty="0">
                <a:ln>
                  <a:noFill/>
                </a:ln>
                <a:solidFill>
                  <a:schemeClr val="tx1"/>
                </a:solidFill>
                <a:effectLst/>
                <a:uLnTx/>
                <a:uFillTx/>
                <a:latin typeface="+mn-lt"/>
                <a:ea typeface="+mn-ea"/>
              </a:rPr>
              <a:t>，则称</a:t>
            </a:r>
            <a:r>
              <a:rPr kumimoji="0" lang="en-US" altLang="zh-CN" sz="2600" b="1" i="0" u="none" strike="noStrike" kern="0" cap="none" spc="0" normalizeH="0" baseline="0" noProof="0" dirty="0">
                <a:ln>
                  <a:noFill/>
                </a:ln>
                <a:solidFill>
                  <a:schemeClr val="tx1"/>
                </a:solidFill>
                <a:effectLst/>
                <a:uLnTx/>
                <a:uFillTx/>
                <a:latin typeface="+mn-lt"/>
                <a:ea typeface="+mn-ea"/>
              </a:rPr>
              <a:t>x</a:t>
            </a:r>
            <a:r>
              <a:rPr kumimoji="0" lang="zh-CN" altLang="en-US" sz="2600" b="1" i="0" u="none" strike="noStrike" kern="0" cap="none" spc="0" normalizeH="0" baseline="0" noProof="0" dirty="0">
                <a:ln>
                  <a:noFill/>
                </a:ln>
                <a:solidFill>
                  <a:schemeClr val="tx1"/>
                </a:solidFill>
                <a:effectLst/>
                <a:uLnTx/>
                <a:uFillTx/>
                <a:latin typeface="+mn-lt"/>
                <a:ea typeface="+mn-ea"/>
              </a:rPr>
              <a:t>是文法</a:t>
            </a:r>
            <a:r>
              <a:rPr kumimoji="0" lang="en-US" altLang="zh-CN" sz="2600" b="1" i="0" u="none" strike="noStrike" kern="0" cap="none" spc="0" normalizeH="0" baseline="0" noProof="0" dirty="0">
                <a:ln>
                  <a:noFill/>
                </a:ln>
                <a:solidFill>
                  <a:schemeClr val="tx1"/>
                </a:solidFill>
                <a:effectLst/>
                <a:uLnTx/>
                <a:uFillTx/>
                <a:latin typeface="+mn-lt"/>
                <a:ea typeface="+mn-ea"/>
              </a:rPr>
              <a:t>G</a:t>
            </a:r>
            <a:r>
              <a:rPr kumimoji="0" lang="zh-CN" altLang="en-US" sz="2600" b="1" i="0" u="none" strike="noStrike" kern="0" cap="none" spc="0" normalizeH="0" baseline="0" noProof="0" dirty="0">
                <a:ln>
                  <a:noFill/>
                </a:ln>
                <a:solidFill>
                  <a:schemeClr val="tx1"/>
                </a:solidFill>
                <a:effectLst/>
                <a:uLnTx/>
                <a:uFillTx/>
                <a:latin typeface="+mn-lt"/>
                <a:ea typeface="+mn-ea"/>
              </a:rPr>
              <a:t>的句子。</a:t>
            </a:r>
            <a:endParaRPr kumimoji="0" lang="en-US" altLang="zh-CN" sz="2600" b="1"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例：</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G</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S</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0S1</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S</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01</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S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0S1 00S11 000S111 00001111</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G</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的句型</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S,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0S1 ,  00S11 ,  000S111,  00001111</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G</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的句子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00001111</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r>
              <a:rPr kumimoji="1" lang="zh-CN" altLang="en-US" sz="2800" b="1" i="0" u="none" strike="noStrike" kern="0" cap="none" spc="0" normalizeH="0" baseline="0" noProof="0" dirty="0">
                <a:ln>
                  <a:noFill/>
                </a:ln>
                <a:solidFill>
                  <a:schemeClr val="tx1"/>
                </a:solidFill>
                <a:effectLst/>
                <a:uLnTx/>
                <a:uFillTx/>
                <a:latin typeface="+mn-lt"/>
                <a:ea typeface="+mn-ea"/>
                <a:cs typeface="+mn-cs"/>
              </a:rPr>
              <a:t>区别：</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800" b="1" i="0" u="none" strike="noStrike" kern="0" cap="none" spc="0" normalizeH="0" baseline="0" noProof="0" dirty="0">
                <a:ln>
                  <a:noFill/>
                </a:ln>
                <a:solidFill>
                  <a:schemeClr val="tx1"/>
                </a:solidFill>
                <a:effectLst/>
                <a:uLnTx/>
                <a:uFillTx/>
                <a:latin typeface="+mn-lt"/>
                <a:ea typeface="+mn-ea"/>
              </a:rPr>
              <a:t>句子仅终结符组成；句型包括句子</a:t>
            </a:r>
            <a:endParaRPr kumimoji="1" lang="zh-CN" altLang="en-US" sz="28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endParaRPr kumimoji="0" lang="zh-CN" altLang="en-US" sz="2600" b="1"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02083">
                                            <p:txEl>
                                              <p:charRg st="185" end="201"/>
                                            </p:txEl>
                                          </p:spTgt>
                                        </p:tgtEl>
                                        <p:attrNameLst>
                                          <p:attrName>style.visibility</p:attrName>
                                        </p:attrNameLst>
                                      </p:cBhvr>
                                      <p:to>
                                        <p:strVal val="visible"/>
                                      </p:to>
                                    </p:set>
                                    <p:animEffect transition="in" filter="randombar(horizontal)">
                                      <p:cBhvr>
                                        <p:cTn id="7" dur="500"/>
                                        <p:tgtEl>
                                          <p:spTgt spid="302083">
                                            <p:txEl>
                                              <p:charRg st="185"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04483" name="Rectangle 3"/>
          <p:cNvSpPr>
            <a:spLocks noGrp="1"/>
          </p:cNvSpPr>
          <p:nvPr>
            <p:ph idx="1"/>
          </p:nvPr>
        </p:nvSpPr>
        <p:spPr/>
        <p:txBody>
          <a:bodyPr vert="horz" wrap="square" lIns="91440" tIns="45720" rIns="91440" bIns="45720" anchor="t"/>
          <a:p>
            <a:pPr eaLnBrk="1" hangingPunct="1"/>
            <a:r>
              <a:rPr lang="zh-CN" altLang="en-US" dirty="0"/>
              <a:t>语言</a:t>
            </a:r>
            <a:endParaRPr lang="zh-CN" altLang="en-US" dirty="0"/>
          </a:p>
          <a:p>
            <a:pPr eaLnBrk="1" hangingPunct="1">
              <a:buNone/>
            </a:pPr>
            <a:r>
              <a:rPr lang="zh-CN" altLang="en-US" sz="3200" dirty="0"/>
              <a:t>  文法</a:t>
            </a:r>
            <a:r>
              <a:rPr lang="en-US" altLang="zh-CN" sz="3200" dirty="0"/>
              <a:t>G</a:t>
            </a:r>
            <a:r>
              <a:rPr lang="zh-CN" altLang="en-US" sz="3200" dirty="0"/>
              <a:t>所产生的语言定义为集合</a:t>
            </a:r>
            <a:endParaRPr lang="en-US" altLang="zh-CN" sz="3200" dirty="0"/>
          </a:p>
          <a:p>
            <a:pPr eaLnBrk="1" hangingPunct="1"/>
            <a:endParaRPr lang="zh-CN" altLang="en-US" dirty="0"/>
          </a:p>
          <a:p>
            <a:pPr eaLnBrk="1" hangingPunct="1">
              <a:buNone/>
            </a:pPr>
            <a:r>
              <a:rPr lang="zh-CN" altLang="en-US" dirty="0"/>
              <a:t>                           </a:t>
            </a:r>
            <a:r>
              <a:rPr lang="en-US" altLang="zh-CN" dirty="0"/>
              <a:t>,</a:t>
            </a:r>
            <a:r>
              <a:rPr lang="zh-CN" altLang="en-US" dirty="0"/>
              <a:t>记为</a:t>
            </a:r>
            <a:r>
              <a:rPr lang="en-US" altLang="zh-CN" dirty="0"/>
              <a:t>L(G)</a:t>
            </a:r>
            <a:r>
              <a:rPr lang="zh-CN" altLang="en-US" dirty="0"/>
              <a:t>。</a:t>
            </a:r>
            <a:endParaRPr lang="zh-CN" altLang="en-US" dirty="0"/>
          </a:p>
          <a:p>
            <a:pPr eaLnBrk="1" hangingPunct="1"/>
            <a:r>
              <a:rPr lang="zh-CN" altLang="en-US" dirty="0"/>
              <a:t>语言是句子的集合</a:t>
            </a:r>
            <a:endParaRPr lang="zh-CN" altLang="en-US" dirty="0"/>
          </a:p>
          <a:p>
            <a:pPr eaLnBrk="1" hangingPunct="1"/>
            <a:r>
              <a:rPr lang="zh-CN" altLang="en-US" dirty="0"/>
              <a:t>句子可以从开始符号推导出来。</a:t>
            </a:r>
            <a:endParaRPr lang="zh-CN" altLang="en-US" dirty="0"/>
          </a:p>
          <a:p>
            <a:pPr eaLnBrk="1" hangingPunct="1"/>
            <a:endParaRPr lang="zh-CN" altLang="en-US" dirty="0"/>
          </a:p>
          <a:p>
            <a:pPr eaLnBrk="1" hangingPunct="1"/>
            <a:r>
              <a:rPr lang="zh-CN" altLang="en-US" dirty="0"/>
              <a:t>文法描述的语言是该文法一切句子的集合。</a:t>
            </a:r>
            <a:endParaRPr lang="zh-CN" altLang="en-US" dirty="0"/>
          </a:p>
          <a:p>
            <a:pPr eaLnBrk="1" hangingPunct="1"/>
            <a:r>
              <a:rPr lang="zh-CN" altLang="en-US" dirty="0"/>
              <a:t>若</a:t>
            </a:r>
            <a:r>
              <a:rPr lang="en-US" altLang="zh-CN" dirty="0"/>
              <a:t>L(G1)=L(G2)</a:t>
            </a:r>
            <a:r>
              <a:rPr lang="zh-CN" altLang="en-US" dirty="0"/>
              <a:t>，则称文法</a:t>
            </a:r>
            <a:r>
              <a:rPr lang="en-US" altLang="zh-CN" dirty="0"/>
              <a:t>G1</a:t>
            </a:r>
            <a:r>
              <a:rPr lang="zh-CN" altLang="en-US" dirty="0"/>
              <a:t>和</a:t>
            </a:r>
            <a:r>
              <a:rPr lang="en-US" altLang="zh-CN" dirty="0"/>
              <a:t>G2</a:t>
            </a:r>
            <a:r>
              <a:rPr lang="zh-CN" altLang="en-US" dirty="0"/>
              <a:t>是等价的。</a:t>
            </a:r>
            <a:endParaRPr lang="zh-CN" altLang="en-US" dirty="0"/>
          </a:p>
        </p:txBody>
      </p:sp>
      <p:graphicFrame>
        <p:nvGraphicFramePr>
          <p:cNvPr id="34820" name="Object 4"/>
          <p:cNvGraphicFramePr>
            <a:graphicFrameLocks noChangeAspect="1"/>
          </p:cNvGraphicFramePr>
          <p:nvPr/>
        </p:nvGraphicFramePr>
        <p:xfrm>
          <a:off x="609600" y="2209800"/>
          <a:ext cx="4267200" cy="1066800"/>
        </p:xfrm>
        <a:graphic>
          <a:graphicData uri="http://schemas.openxmlformats.org/presentationml/2006/ole">
            <mc:AlternateContent xmlns:mc="http://schemas.openxmlformats.org/markup-compatibility/2006">
              <mc:Choice xmlns:v="urn:schemas-microsoft-com:vml" Requires="v">
                <p:oleObj spid="_x0000_s3076" name="" r:id="rId1" imgW="1116965" imgH="317500" progId="Equation.DSMT4">
                  <p:embed/>
                </p:oleObj>
              </mc:Choice>
              <mc:Fallback>
                <p:oleObj name="" r:id="rId1" imgW="1116965" imgH="317500" progId="Equation.DSMT4">
                  <p:embed/>
                  <p:pic>
                    <p:nvPicPr>
                      <p:cNvPr id="0" name="图片 3075"/>
                      <p:cNvPicPr/>
                      <p:nvPr/>
                    </p:nvPicPr>
                    <p:blipFill>
                      <a:blip r:embed="rId2"/>
                      <a:stretch>
                        <a:fillRect/>
                      </a:stretch>
                    </p:blipFill>
                    <p:spPr>
                      <a:xfrm>
                        <a:off x="609600" y="2209800"/>
                        <a:ext cx="4267200" cy="1066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4483">
                                            <p:txEl>
                                              <p:charRg st="57" end="66"/>
                                            </p:txEl>
                                          </p:spTgt>
                                        </p:tgtEl>
                                        <p:attrNameLst>
                                          <p:attrName>style.visibility</p:attrName>
                                        </p:attrNameLst>
                                      </p:cBhvr>
                                      <p:to>
                                        <p:strVal val="visible"/>
                                      </p:to>
                                    </p:set>
                                    <p:animEffect transition="in" filter="randombar(horizontal)">
                                      <p:cBhvr>
                                        <p:cTn id="7" dur="500"/>
                                        <p:tgtEl>
                                          <p:spTgt spid="404483">
                                            <p:txEl>
                                              <p:charRg st="57" end="6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4483">
                                            <p:txEl>
                                              <p:charRg st="66" end="81"/>
                                            </p:txEl>
                                          </p:spTgt>
                                        </p:tgtEl>
                                        <p:attrNameLst>
                                          <p:attrName>style.visibility</p:attrName>
                                        </p:attrNameLst>
                                      </p:cBhvr>
                                      <p:to>
                                        <p:strVal val="visible"/>
                                      </p:to>
                                    </p:set>
                                    <p:animEffect transition="in" filter="randombar(horizontal)">
                                      <p:cBhvr>
                                        <p:cTn id="10" dur="500"/>
                                        <p:tgtEl>
                                          <p:spTgt spid="404483">
                                            <p:txEl>
                                              <p:charRg st="66" end="8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04483">
                                            <p:txEl>
                                              <p:charRg st="82" end="102"/>
                                            </p:txEl>
                                          </p:spTgt>
                                        </p:tgtEl>
                                        <p:attrNameLst>
                                          <p:attrName>style.visibility</p:attrName>
                                        </p:attrNameLst>
                                      </p:cBhvr>
                                      <p:to>
                                        <p:strVal val="visible"/>
                                      </p:to>
                                    </p:set>
                                    <p:animEffect transition="in" filter="randombar(horizontal)">
                                      <p:cBhvr>
                                        <p:cTn id="15" dur="500"/>
                                        <p:tgtEl>
                                          <p:spTgt spid="404483">
                                            <p:txEl>
                                              <p:charRg st="82" end="10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04483">
                                            <p:txEl>
                                              <p:charRg st="102" end="130"/>
                                            </p:txEl>
                                          </p:spTgt>
                                        </p:tgtEl>
                                        <p:attrNameLst>
                                          <p:attrName>style.visibility</p:attrName>
                                        </p:attrNameLst>
                                      </p:cBhvr>
                                      <p:to>
                                        <p:strVal val="visible"/>
                                      </p:to>
                                    </p:set>
                                    <p:animEffect transition="in" filter="randombar(horizontal)">
                                      <p:cBhvr>
                                        <p:cTn id="18" dur="500"/>
                                        <p:tgtEl>
                                          <p:spTgt spid="404483">
                                            <p:txEl>
                                              <p:charRg st="102"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06531" name="Rectangle 3"/>
          <p:cNvSpPr>
            <a:spLocks noGrp="1"/>
          </p:cNvSpPr>
          <p:nvPr>
            <p:ph idx="1"/>
          </p:nvPr>
        </p:nvSpPr>
        <p:spPr/>
        <p:txBody>
          <a:bodyPr vert="horz" wrap="square" lIns="91440" tIns="45720" rIns="91440" bIns="45720" anchor="t"/>
          <a:p>
            <a:pPr eaLnBrk="1" hangingPunct="1"/>
            <a:r>
              <a:rPr lang="zh-CN" altLang="en-US" dirty="0"/>
              <a:t>由文法推导出语言，即给定</a:t>
            </a:r>
            <a:r>
              <a:rPr lang="en-US" altLang="zh-CN" dirty="0"/>
              <a:t>G</a:t>
            </a:r>
            <a:r>
              <a:rPr lang="zh-CN" altLang="en-US" dirty="0"/>
              <a:t>，求出</a:t>
            </a:r>
            <a:r>
              <a:rPr lang="en-US" altLang="zh-CN" dirty="0"/>
              <a:t>L(G)</a:t>
            </a:r>
            <a:r>
              <a:rPr lang="zh-CN" altLang="en-US" dirty="0"/>
              <a:t>。</a:t>
            </a:r>
            <a:endParaRPr lang="zh-CN" altLang="en-US" dirty="0"/>
          </a:p>
          <a:p>
            <a:pPr eaLnBrk="1" hangingPunct="1"/>
            <a:r>
              <a:rPr lang="zh-CN" altLang="en-US" dirty="0"/>
              <a:t>例：</a:t>
            </a:r>
            <a:r>
              <a:rPr lang="en-US" altLang="zh-CN" dirty="0"/>
              <a:t>G： S→0S1， S→01</a:t>
            </a:r>
            <a:endParaRPr lang="en-US" altLang="zh-CN" dirty="0"/>
          </a:p>
          <a:p>
            <a:pPr eaLnBrk="1" hangingPunct="1">
              <a:buNone/>
            </a:pPr>
            <a:r>
              <a:rPr lang="en-US" altLang="zh-CN" dirty="0"/>
              <a:t>S </a:t>
            </a:r>
            <a:r>
              <a:rPr lang="en-US" altLang="zh-CN" dirty="0">
                <a:sym typeface="Symbol" panose="05050102010706020507" pitchFamily="18" charset="2"/>
              </a:rPr>
              <a:t></a:t>
            </a:r>
            <a:r>
              <a:rPr lang="en-US" altLang="zh-CN" dirty="0"/>
              <a:t> </a:t>
            </a:r>
            <a:r>
              <a:rPr lang="en-US" altLang="zh-CN" dirty="0">
                <a:sym typeface="Wingdings" panose="05000000000000000000" pitchFamily="2" charset="2"/>
              </a:rPr>
              <a:t>0S1 </a:t>
            </a:r>
            <a:r>
              <a:rPr lang="en-US" altLang="zh-CN" dirty="0">
                <a:sym typeface="Symbol" panose="05050102010706020507" pitchFamily="18" charset="2"/>
              </a:rPr>
              <a:t></a:t>
            </a:r>
            <a:r>
              <a:rPr lang="en-US" altLang="zh-CN" dirty="0">
                <a:sym typeface="Wingdings" panose="05000000000000000000" pitchFamily="2" charset="2"/>
              </a:rPr>
              <a:t> 00S11 </a:t>
            </a:r>
            <a:r>
              <a:rPr lang="en-US" altLang="zh-CN" dirty="0">
                <a:sym typeface="Symbol" panose="05050102010706020507" pitchFamily="18" charset="2"/>
              </a:rPr>
              <a:t>000S111 </a:t>
            </a:r>
            <a:r>
              <a:rPr lang="en-US" altLang="zh-CN" dirty="0">
                <a:latin typeface="Arial" panose="020B0604020202020204" pitchFamily="34" charset="0"/>
                <a:sym typeface="Symbol" panose="05050102010706020507" pitchFamily="18" charset="2"/>
              </a:rPr>
              <a:t>……</a:t>
            </a:r>
            <a:endParaRPr lang="en-US" altLang="zh-CN" dirty="0">
              <a:sym typeface="Symbol" panose="05050102010706020507" pitchFamily="18" charset="2"/>
            </a:endParaRPr>
          </a:p>
          <a:p>
            <a:pPr eaLnBrk="1" hangingPunct="1">
              <a:buNone/>
            </a:pPr>
            <a:r>
              <a:rPr lang="en-US" altLang="zh-CN" dirty="0"/>
              <a:t>L(G)={0</a:t>
            </a:r>
            <a:r>
              <a:rPr lang="en-US" altLang="zh-CN" baseline="30000" dirty="0"/>
              <a:t>n</a:t>
            </a:r>
            <a:r>
              <a:rPr lang="en-US" altLang="zh-CN" dirty="0"/>
              <a:t>1</a:t>
            </a:r>
            <a:r>
              <a:rPr lang="en-US" altLang="zh-CN" baseline="30000" dirty="0"/>
              <a:t>n</a:t>
            </a:r>
            <a:r>
              <a:rPr lang="en-US" altLang="zh-CN" dirty="0"/>
              <a:t>|n≥1}</a:t>
            </a:r>
            <a:endParaRPr lang="en-US" altLang="zh-CN" dirty="0"/>
          </a:p>
          <a:p>
            <a:pPr eaLnBrk="1" hangingPunct="1">
              <a:buNone/>
            </a:pPr>
            <a:endParaRPr lang="en-US" altLang="zh-CN" dirty="0">
              <a:sym typeface="Symbol" panose="05050102010706020507" pitchFamily="18" charset="2"/>
            </a:endParaRPr>
          </a:p>
          <a:p>
            <a:pPr eaLnBrk="1" hangingPunct="1">
              <a:buNone/>
            </a:pPr>
            <a:endParaRPr lang="en-US" altLang="zh-CN" dirty="0">
              <a:sym typeface="Symbol" panose="05050102010706020507" pitchFamily="18" charset="2"/>
            </a:endParaRPr>
          </a:p>
          <a:p>
            <a:pPr eaLnBrk="1" hangingPunct="1">
              <a:buNone/>
            </a:pPr>
            <a:endParaRPr lang="zh-CN" altLang="en-US" dirty="0"/>
          </a:p>
        </p:txBody>
      </p:sp>
      <p:sp>
        <p:nvSpPr>
          <p:cNvPr id="406533" name="Rectangle 5"/>
          <p:cNvSpPr/>
          <p:nvPr/>
        </p:nvSpPr>
        <p:spPr>
          <a:xfrm>
            <a:off x="0" y="3200400"/>
            <a:ext cx="8178800" cy="29718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buClrTx/>
              <a:buFontTx/>
              <a:buChar char="•"/>
            </a:pPr>
            <a:r>
              <a:rPr lang="zh-CN" altLang="en-US" dirty="0"/>
              <a:t>例   </a:t>
            </a:r>
            <a:r>
              <a:rPr lang="en-US" altLang="zh-CN" dirty="0"/>
              <a:t>G: &lt;</a:t>
            </a:r>
            <a:r>
              <a:rPr lang="zh-CN" altLang="zh-CN" dirty="0"/>
              <a:t>标识符</a:t>
            </a:r>
            <a:r>
              <a:rPr lang="zh-CN" altLang="en-US" dirty="0"/>
              <a:t>&gt;→&lt;字母&gt;</a:t>
            </a:r>
            <a:endParaRPr lang="zh-CN" altLang="en-US" dirty="0"/>
          </a:p>
          <a:p>
            <a:pPr marL="342900" lvl="0" indent="-342900" eaLnBrk="1" hangingPunct="1">
              <a:buClrTx/>
              <a:buFontTx/>
              <a:buNone/>
            </a:pPr>
            <a:r>
              <a:rPr lang="zh-CN" altLang="en-US" dirty="0"/>
              <a:t>   	  &lt;</a:t>
            </a:r>
            <a:r>
              <a:rPr lang="zh-CN" altLang="zh-CN" dirty="0"/>
              <a:t>标识符</a:t>
            </a:r>
            <a:r>
              <a:rPr lang="zh-CN" altLang="en-US" dirty="0"/>
              <a:t>&gt;→&lt;</a:t>
            </a:r>
            <a:r>
              <a:rPr lang="zh-CN" altLang="zh-CN" dirty="0"/>
              <a:t>标识符</a:t>
            </a:r>
            <a:r>
              <a:rPr lang="zh-CN" altLang="en-US" dirty="0"/>
              <a:t>&gt;&lt;字母&gt;</a:t>
            </a:r>
            <a:endParaRPr lang="zh-CN" altLang="en-US" dirty="0"/>
          </a:p>
          <a:p>
            <a:pPr marL="342900" lvl="0" indent="-342900" eaLnBrk="1" hangingPunct="1">
              <a:buClrTx/>
              <a:buFontTx/>
              <a:buNone/>
            </a:pPr>
            <a:r>
              <a:rPr lang="zh-CN" altLang="en-US" dirty="0"/>
              <a:t>		  &lt;</a:t>
            </a:r>
            <a:r>
              <a:rPr lang="zh-CN" altLang="zh-CN" dirty="0"/>
              <a:t>标识符</a:t>
            </a:r>
            <a:r>
              <a:rPr lang="zh-CN" altLang="en-US" dirty="0"/>
              <a:t>&gt;→&lt;</a:t>
            </a:r>
            <a:r>
              <a:rPr lang="zh-CN" altLang="zh-CN" dirty="0"/>
              <a:t>标识符</a:t>
            </a:r>
            <a:r>
              <a:rPr lang="zh-CN" altLang="en-US" dirty="0"/>
              <a:t>&gt;&lt;数字&gt;</a:t>
            </a:r>
            <a:endParaRPr lang="zh-CN" altLang="en-US" dirty="0"/>
          </a:p>
          <a:p>
            <a:pPr marL="342900" lvl="0" indent="-342900" eaLnBrk="1" hangingPunct="1">
              <a:buClrTx/>
              <a:buFontTx/>
              <a:buNone/>
            </a:pPr>
            <a:r>
              <a:rPr lang="zh-CN" altLang="en-US" dirty="0"/>
              <a:t>        &lt;字母&gt;→</a:t>
            </a:r>
            <a:r>
              <a:rPr lang="en-US" altLang="zh-CN" dirty="0"/>
              <a:t>a,</a:t>
            </a:r>
            <a:r>
              <a:rPr lang="en-US" altLang="zh-CN" dirty="0">
                <a:latin typeface="Times New Roman" panose="02020603050405020304" pitchFamily="18" charset="0"/>
              </a:rPr>
              <a:t>…</a:t>
            </a:r>
            <a:r>
              <a:rPr lang="en-US" altLang="zh-CN" dirty="0"/>
              <a:t>, &lt;</a:t>
            </a:r>
            <a:r>
              <a:rPr lang="zh-CN" altLang="en-US" dirty="0"/>
              <a:t>字母&gt;→</a:t>
            </a:r>
            <a:r>
              <a:rPr lang="en-US" altLang="zh-CN" dirty="0"/>
              <a:t>z</a:t>
            </a:r>
            <a:endParaRPr lang="en-US" altLang="zh-CN" dirty="0"/>
          </a:p>
          <a:p>
            <a:pPr marL="342900" lvl="0" indent="-342900" eaLnBrk="1" hangingPunct="1">
              <a:buClrTx/>
              <a:buFontTx/>
              <a:buNone/>
            </a:pPr>
            <a:r>
              <a:rPr lang="en-US" altLang="zh-CN" dirty="0"/>
              <a:t>        &lt;</a:t>
            </a:r>
            <a:r>
              <a:rPr lang="zh-CN" altLang="en-US" dirty="0"/>
              <a:t>数字&gt;→0,</a:t>
            </a:r>
            <a:r>
              <a:rPr lang="zh-CN" altLang="en-US" dirty="0">
                <a:latin typeface="Times New Roman" panose="02020603050405020304" pitchFamily="18" charset="0"/>
              </a:rPr>
              <a:t>…</a:t>
            </a:r>
            <a:r>
              <a:rPr lang="zh-CN" altLang="en-US" dirty="0"/>
              <a:t>, &lt;数字&gt;→9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6531">
                                            <p:txEl>
                                              <p:charRg st="22" end="39"/>
                                            </p:txEl>
                                          </p:spTgt>
                                        </p:tgtEl>
                                        <p:attrNameLst>
                                          <p:attrName>style.visibility</p:attrName>
                                        </p:attrNameLst>
                                      </p:cBhvr>
                                      <p:to>
                                        <p:strVal val="visible"/>
                                      </p:to>
                                    </p:set>
                                    <p:animEffect transition="in" filter="randombar(horizontal)">
                                      <p:cBhvr>
                                        <p:cTn id="7" dur="500"/>
                                        <p:tgtEl>
                                          <p:spTgt spid="406531">
                                            <p:txEl>
                                              <p:charRg st="22"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6531">
                                            <p:txEl>
                                              <p:charRg st="39" end="68"/>
                                            </p:txEl>
                                          </p:spTgt>
                                        </p:tgtEl>
                                        <p:attrNameLst>
                                          <p:attrName>style.visibility</p:attrName>
                                        </p:attrNameLst>
                                      </p:cBhvr>
                                      <p:to>
                                        <p:strVal val="visible"/>
                                      </p:to>
                                    </p:set>
                                    <p:animEffect transition="in" filter="randombar(horizontal)">
                                      <p:cBhvr>
                                        <p:cTn id="12" dur="500"/>
                                        <p:tgtEl>
                                          <p:spTgt spid="406531">
                                            <p:txEl>
                                              <p:charRg st="39"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06531">
                                            <p:txEl>
                                              <p:charRg st="68" end="84"/>
                                            </p:txEl>
                                          </p:spTgt>
                                        </p:tgtEl>
                                        <p:attrNameLst>
                                          <p:attrName>style.visibility</p:attrName>
                                        </p:attrNameLst>
                                      </p:cBhvr>
                                      <p:to>
                                        <p:strVal val="visible"/>
                                      </p:to>
                                    </p:set>
                                    <p:animEffect transition="in" filter="randombar(horizontal)">
                                      <p:cBhvr>
                                        <p:cTn id="17" dur="500"/>
                                        <p:tgtEl>
                                          <p:spTgt spid="406531">
                                            <p:txEl>
                                              <p:charRg st="68"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06533"/>
                                        </p:tgtEl>
                                        <p:attrNameLst>
                                          <p:attrName>style.visibility</p:attrName>
                                        </p:attrNameLst>
                                      </p:cBhvr>
                                      <p:to>
                                        <p:strVal val="visible"/>
                                      </p:to>
                                    </p:set>
                                    <p:animEffect transition="in" filter="randombar(horizontal)">
                                      <p:cBhvr>
                                        <p:cTn id="22" dur="500"/>
                                        <p:tgtEl>
                                          <p:spTgt spid="40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84355" name="Rectangle 3"/>
          <p:cNvSpPr>
            <a:spLocks noGrp="1"/>
          </p:cNvSpPr>
          <p:nvPr>
            <p:ph idx="1"/>
          </p:nvPr>
        </p:nvSpPr>
        <p:spPr/>
        <p:txBody>
          <a:bodyPr vert="horz" wrap="square" lIns="91440" tIns="45720" rIns="91440" bIns="45720" anchor="t"/>
          <a:p>
            <a:pPr eaLnBrk="1" hangingPunct="1"/>
            <a:r>
              <a:rPr lang="zh-CN" altLang="en-US" dirty="0"/>
              <a:t>已知文法</a:t>
            </a:r>
            <a:r>
              <a:rPr lang="en-US" altLang="zh-CN" dirty="0"/>
              <a:t>G</a:t>
            </a:r>
            <a:r>
              <a:rPr lang="zh-CN" altLang="en-US" dirty="0"/>
              <a:t>：</a:t>
            </a:r>
            <a:r>
              <a:rPr lang="en-US" altLang="zh-CN" dirty="0"/>
              <a:t>S-&gt;bA,A-&gt;aA|a</a:t>
            </a:r>
            <a:endParaRPr lang="en-US" altLang="zh-CN" dirty="0"/>
          </a:p>
          <a:p>
            <a:pPr eaLnBrk="1" hangingPunct="1">
              <a:buNone/>
            </a:pPr>
            <a:r>
              <a:rPr lang="zh-CN" altLang="en-US" dirty="0"/>
              <a:t>  推导它定义的语言。</a:t>
            </a:r>
            <a:endParaRPr lang="zh-CN" altLang="en-US" dirty="0"/>
          </a:p>
          <a:p>
            <a:pPr eaLnBrk="1" hangingPunct="1">
              <a:spcBef>
                <a:spcPct val="50000"/>
              </a:spcBef>
              <a:buClrTx/>
              <a:buFontTx/>
              <a:buNone/>
            </a:pPr>
            <a:r>
              <a:rPr lang="en-US" altLang="zh-CN" dirty="0">
                <a:sym typeface="Symbol" panose="05050102010706020507" pitchFamily="18" charset="2"/>
              </a:rPr>
              <a:t>  </a:t>
            </a:r>
            <a:r>
              <a:rPr lang="en-US" altLang="zh-CN" dirty="0">
                <a:solidFill>
                  <a:schemeClr val="bg2"/>
                </a:solidFill>
                <a:sym typeface="Symbol" panose="05050102010706020507" pitchFamily="18" charset="2"/>
              </a:rPr>
              <a:t>L(G)={ba</a:t>
            </a:r>
            <a:r>
              <a:rPr lang="en-US" altLang="zh-CN" baseline="30000" dirty="0">
                <a:solidFill>
                  <a:schemeClr val="bg2"/>
                </a:solidFill>
                <a:sym typeface="Symbol" panose="05050102010706020507" pitchFamily="18" charset="2"/>
              </a:rPr>
              <a:t>n</a:t>
            </a:r>
            <a:r>
              <a:rPr lang="en-US" altLang="zh-CN" dirty="0">
                <a:solidFill>
                  <a:schemeClr val="bg2"/>
                </a:solidFill>
                <a:sym typeface="Symbol" panose="05050102010706020507" pitchFamily="18" charset="2"/>
              </a:rPr>
              <a:t>|n≥1}</a:t>
            </a:r>
            <a:endParaRPr lang="en-US" altLang="zh-CN" dirty="0">
              <a:solidFill>
                <a:schemeClr val="bg2"/>
              </a:solidFill>
              <a:sym typeface="Symbol" panose="05050102010706020507" pitchFamily="18" charset="2"/>
            </a:endParaRPr>
          </a:p>
          <a:p>
            <a:pPr eaLnBrk="1" hangingPunct="1"/>
            <a:r>
              <a:rPr lang="zh-CN" altLang="en-US" dirty="0"/>
              <a:t>已知文法</a:t>
            </a:r>
            <a:r>
              <a:rPr lang="en-US" altLang="zh-CN" dirty="0"/>
              <a:t>G:</a:t>
            </a:r>
            <a:br>
              <a:rPr lang="en-US" altLang="zh-CN" dirty="0"/>
            </a:br>
            <a:r>
              <a:rPr lang="en-US" altLang="zh-CN" dirty="0"/>
              <a:t>S-&gt;AB</a:t>
            </a:r>
            <a:br>
              <a:rPr lang="en-US" altLang="zh-CN" dirty="0"/>
            </a:br>
            <a:r>
              <a:rPr lang="en-US" altLang="zh-CN" dirty="0"/>
              <a:t>A-&gt;aA|a</a:t>
            </a:r>
            <a:br>
              <a:rPr lang="en-US" altLang="zh-CN" dirty="0"/>
            </a:br>
            <a:r>
              <a:rPr lang="en-US" altLang="zh-CN" dirty="0"/>
              <a:t>B-&gt;bB|b</a:t>
            </a:r>
            <a:br>
              <a:rPr lang="en-US" altLang="zh-CN" dirty="0"/>
            </a:br>
            <a:r>
              <a:rPr lang="zh-CN" altLang="en-US" dirty="0"/>
              <a:t>可以推导出语言</a:t>
            </a:r>
            <a:endParaRPr lang="zh-CN" altLang="en-US" dirty="0"/>
          </a:p>
          <a:p>
            <a:pPr eaLnBrk="1" hangingPunct="1">
              <a:buNone/>
            </a:pPr>
            <a:r>
              <a:rPr lang="en-US" altLang="zh-CN" b="0" dirty="0">
                <a:solidFill>
                  <a:schemeClr val="bg2"/>
                </a:solidFill>
              </a:rPr>
              <a:t>  </a:t>
            </a:r>
            <a:r>
              <a:rPr lang="en-US" altLang="zh-CN" dirty="0">
                <a:solidFill>
                  <a:schemeClr val="bg2"/>
                </a:solidFill>
              </a:rPr>
              <a:t>L(G)={a</a:t>
            </a:r>
            <a:r>
              <a:rPr lang="en-US" altLang="zh-CN" baseline="30000" dirty="0">
                <a:solidFill>
                  <a:schemeClr val="bg2"/>
                </a:solidFill>
              </a:rPr>
              <a:t>m</a:t>
            </a:r>
            <a:r>
              <a:rPr lang="en-US" altLang="zh-CN" dirty="0">
                <a:solidFill>
                  <a:schemeClr val="bg2"/>
                </a:solidFill>
              </a:rPr>
              <a:t>b</a:t>
            </a:r>
            <a:r>
              <a:rPr lang="en-US" altLang="zh-CN" baseline="30000" dirty="0">
                <a:solidFill>
                  <a:schemeClr val="bg2"/>
                </a:solidFill>
              </a:rPr>
              <a:t>n</a:t>
            </a:r>
            <a:r>
              <a:rPr lang="en-US" altLang="zh-CN" dirty="0">
                <a:solidFill>
                  <a:schemeClr val="bg2"/>
                </a:solidFill>
              </a:rPr>
              <a:t>|m,n≥1}</a:t>
            </a:r>
            <a:endParaRPr lang="en-US" altLang="zh-CN" dirty="0">
              <a:solidFill>
                <a:schemeClr val="bg2"/>
              </a:solidFill>
              <a:sym typeface="Symbol" panose="05050102010706020507" pitchFamily="18" charset="2"/>
            </a:endParaRPr>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84355">
                                            <p:txEl>
                                              <p:charRg st="32" end="49"/>
                                            </p:txEl>
                                          </p:spTgt>
                                        </p:tgtEl>
                                        <p:attrNameLst>
                                          <p:attrName>style.visibility</p:attrName>
                                        </p:attrNameLst>
                                      </p:cBhvr>
                                      <p:to>
                                        <p:strVal val="visible"/>
                                      </p:to>
                                    </p:set>
                                    <p:animEffect transition="in" filter="randombar(horizontal)">
                                      <p:cBhvr>
                                        <p:cTn id="7" dur="500"/>
                                        <p:tgtEl>
                                          <p:spTgt spid="484355">
                                            <p:txEl>
                                              <p:charRg st="32"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84355">
                                            <p:txEl>
                                              <p:charRg st="49" end="86"/>
                                            </p:txEl>
                                          </p:spTgt>
                                        </p:tgtEl>
                                        <p:attrNameLst>
                                          <p:attrName>style.visibility</p:attrName>
                                        </p:attrNameLst>
                                      </p:cBhvr>
                                      <p:to>
                                        <p:strVal val="visible"/>
                                      </p:to>
                                    </p:set>
                                    <p:animEffect transition="in" filter="randombar(horizontal)">
                                      <p:cBhvr>
                                        <p:cTn id="12" dur="500"/>
                                        <p:tgtEl>
                                          <p:spTgt spid="484355">
                                            <p:txEl>
                                              <p:charRg st="49"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84355">
                                            <p:txEl>
                                              <p:charRg st="86" end="106"/>
                                            </p:txEl>
                                          </p:spTgt>
                                        </p:tgtEl>
                                        <p:attrNameLst>
                                          <p:attrName>style.visibility</p:attrName>
                                        </p:attrNameLst>
                                      </p:cBhvr>
                                      <p:to>
                                        <p:strVal val="visible"/>
                                      </p:to>
                                    </p:set>
                                    <p:animEffect transition="in" filter="randombar(horizontal)">
                                      <p:cBhvr>
                                        <p:cTn id="17" dur="500"/>
                                        <p:tgtEl>
                                          <p:spTgt spid="484355">
                                            <p:txEl>
                                              <p:charRg st="86"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6"/>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40963" name="Rectangle 4"/>
          <p:cNvSpPr/>
          <p:nvPr/>
        </p:nvSpPr>
        <p:spPr>
          <a:xfrm>
            <a:off x="0" y="0"/>
            <a:ext cx="7848600" cy="2338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90000"/>
              </a:lnSpc>
              <a:spcBef>
                <a:spcPct val="50000"/>
              </a:spcBef>
              <a:buClrTx/>
              <a:buFontTx/>
              <a:buChar char="•"/>
            </a:pPr>
            <a:r>
              <a:rPr lang="zh-CN" altLang="en-US" sz="2400" dirty="0">
                <a:latin typeface="Times New Roman" panose="02020603050405020304" pitchFamily="18" charset="0"/>
              </a:rPr>
              <a:t>文法</a:t>
            </a:r>
            <a:r>
              <a:rPr lang="en-US" altLang="zh-CN" sz="2400" dirty="0">
                <a:latin typeface="Times New Roman" panose="02020603050405020304" pitchFamily="18" charset="0"/>
                <a:ea typeface="宋体" panose="02010600030101010101" pitchFamily="2" charset="-122"/>
              </a:rPr>
              <a:t>G[S]：            </a:t>
            </a:r>
            <a:r>
              <a:rPr lang="en-US" altLang="zh-CN" dirty="0"/>
              <a:t>aaabbbeee</a:t>
            </a:r>
            <a:r>
              <a:rPr lang="zh-CN" altLang="en-US" dirty="0"/>
              <a:t>属于</a:t>
            </a:r>
            <a:r>
              <a:rPr lang="en-US" altLang="zh-CN" dirty="0"/>
              <a:t>G[S]</a:t>
            </a:r>
            <a:r>
              <a:rPr lang="zh-CN" altLang="en-US" dirty="0"/>
              <a:t>产生的句子</a:t>
            </a:r>
            <a:r>
              <a:rPr lang="en-US" altLang="zh-CN" dirty="0"/>
              <a:t>?</a:t>
            </a: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sz="2400" dirty="0">
                <a:latin typeface="Times New Roman" panose="02020603050405020304" pitchFamily="18" charset="0"/>
                <a:ea typeface="宋体" panose="02010600030101010101" pitchFamily="2" charset="-122"/>
              </a:rPr>
              <a:t>（1）S</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aSBE          （2）S</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aBE</a:t>
            </a:r>
            <a:endParaRPr lang="en-US" altLang="zh-CN" sz="2400" dirty="0">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sz="2400" dirty="0">
                <a:latin typeface="Times New Roman" panose="02020603050405020304" pitchFamily="18" charset="0"/>
                <a:ea typeface="宋体" panose="02010600030101010101" pitchFamily="2" charset="-122"/>
              </a:rPr>
              <a:t>（3）EB</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BE           （4）aB</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ab</a:t>
            </a:r>
            <a:endParaRPr lang="en-US" altLang="zh-CN" sz="2400" dirty="0">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sz="2400" dirty="0">
                <a:latin typeface="Times New Roman" panose="02020603050405020304" pitchFamily="18" charset="0"/>
                <a:ea typeface="宋体" panose="02010600030101010101" pitchFamily="2" charset="-122"/>
              </a:rPr>
              <a:t>（5）bB</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bb             （6）bE</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be      （7）eE</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ee</a:t>
            </a:r>
            <a:br>
              <a:rPr lang="en-US" altLang="zh-CN" sz="2400" dirty="0">
                <a:latin typeface="Times New Roman" panose="02020603050405020304" pitchFamily="18" charset="0"/>
                <a:ea typeface="宋体" panose="02010600030101010101" pitchFamily="2" charset="-122"/>
              </a:rPr>
            </a:br>
            <a:endParaRPr lang="zh-CN" altLang="en-US" sz="2400" dirty="0">
              <a:latin typeface="Times New Roman" panose="02020603050405020304" pitchFamily="18" charset="0"/>
              <a:ea typeface="宋体" panose="02010600030101010101" pitchFamily="2" charset="-122"/>
            </a:endParaRPr>
          </a:p>
        </p:txBody>
      </p:sp>
      <p:sp>
        <p:nvSpPr>
          <p:cNvPr id="412677" name="Rectangle 5"/>
          <p:cNvSpPr/>
          <p:nvPr/>
        </p:nvSpPr>
        <p:spPr>
          <a:xfrm>
            <a:off x="152400" y="2133600"/>
            <a:ext cx="9296400" cy="4675188"/>
          </a:xfrm>
          <a:prstGeom prst="rect">
            <a:avLst/>
          </a:prstGeom>
          <a:noFill/>
          <a:ln w="9525"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90000"/>
              </a:lnSpc>
              <a:spcBef>
                <a:spcPct val="50000"/>
              </a:spcBef>
              <a:buClrTx/>
              <a:buFontTx/>
              <a:buNone/>
            </a:pPr>
            <a:r>
              <a:rPr lang="en-US" altLang="zh-CN" dirty="0">
                <a:latin typeface="Times New Roman" panose="02020603050405020304" pitchFamily="18" charset="0"/>
                <a:ea typeface="宋体" panose="02010600030101010101" pitchFamily="2" charset="-122"/>
              </a:rPr>
              <a:t>  S </a:t>
            </a:r>
            <a:r>
              <a:rPr lang="en-US" altLang="zh-CN" dirty="0">
                <a:sym typeface="Symbol" panose="05050102010706020507" pitchFamily="18" charset="2"/>
              </a:rPr>
              <a:t>aSBE aaSBEBE</a:t>
            </a:r>
            <a:r>
              <a:rPr lang="en-US" altLang="zh-CN" dirty="0">
                <a:latin typeface="Times New Roman" panose="02020603050405020304" pitchFamily="18" charset="0"/>
                <a:ea typeface="宋体" panose="02010600030101010101" pitchFamily="2" charset="-122"/>
              </a:rPr>
              <a:t>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n-1</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S(BE)</a:t>
            </a:r>
            <a:r>
              <a:rPr lang="en-US" altLang="zh-CN" baseline="30000" dirty="0">
                <a:solidFill>
                  <a:srgbClr val="D9171F"/>
                </a:solidFill>
                <a:latin typeface="Times New Roman" panose="02020603050405020304" pitchFamily="18" charset="0"/>
                <a:ea typeface="宋体" panose="02010600030101010101" pitchFamily="2" charset="-122"/>
              </a:rPr>
              <a:t>n-1</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t>
            </a:r>
            <a:r>
              <a:rPr lang="zh-CN" altLang="en-US" dirty="0">
                <a:solidFill>
                  <a:srgbClr val="D9171F"/>
                </a:solidFill>
                <a:latin typeface="Times New Roman" panose="02020603050405020304" pitchFamily="18" charset="0"/>
                <a:sym typeface="Symbol" panose="05050102010706020507" pitchFamily="18" charset="2"/>
              </a:rPr>
              <a:t>使用</a:t>
            </a:r>
            <a:r>
              <a:rPr lang="zh-CN" altLang="en-US" dirty="0">
                <a:solidFill>
                  <a:srgbClr val="D9171F"/>
                </a:solidFill>
                <a:latin typeface="Times New Roman" panose="02020603050405020304" pitchFamily="18" charset="0"/>
                <a:ea typeface="宋体" panose="02010600030101010101" pitchFamily="2" charset="-122"/>
                <a:sym typeface="Symbol" panose="05050102010706020507" pitchFamily="18" charset="2"/>
              </a:rPr>
              <a:t>1</a:t>
            </a:r>
            <a:r>
              <a:rPr lang="zh-CN" altLang="en-US" dirty="0">
                <a:solidFill>
                  <a:srgbClr val="D9171F"/>
                </a:solidFill>
                <a:latin typeface="Times New Roman" panose="02020603050405020304" pitchFamily="18" charset="0"/>
                <a:sym typeface="Symbol" panose="05050102010706020507" pitchFamily="18" charset="2"/>
              </a:rPr>
              <a:t>式</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n-1</a:t>
            </a:r>
            <a:r>
              <a:rPr lang="zh-CN" altLang="en-US" dirty="0">
                <a:solidFill>
                  <a:srgbClr val="D9171F"/>
                </a:solidFill>
                <a:latin typeface="Times New Roman" panose="02020603050405020304" pitchFamily="18" charset="0"/>
                <a:sym typeface="Symbol" panose="05050102010706020507" pitchFamily="18" charset="2"/>
              </a:rPr>
              <a:t>次</a:t>
            </a:r>
            <a:r>
              <a:rPr lang="zh-CN" altLang="en-US" dirty="0">
                <a:solidFill>
                  <a:srgbClr val="D9171F"/>
                </a:solidFill>
                <a:latin typeface="Times New Roman" panose="02020603050405020304" pitchFamily="18" charset="0"/>
                <a:ea typeface="宋体" panose="02010600030101010101" pitchFamily="2" charset="-122"/>
              </a:rPr>
              <a:t>)</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ym typeface="Symbol" panose="05050102010706020507" pitchFamily="18" charset="2"/>
              </a:rPr>
              <a:t>aaaBEBEBE</a:t>
            </a:r>
            <a:r>
              <a:rPr lang="en-US" altLang="zh-CN" dirty="0">
                <a:solidFill>
                  <a:schemeClr val="accent2"/>
                </a:solidFill>
                <a:sym typeface="Symbol" panose="05050102010706020507" pitchFamily="18" charset="2"/>
              </a:rPr>
              <a:t>         </a:t>
            </a:r>
            <a:r>
              <a:rPr lang="en-US" altLang="zh-CN" dirty="0">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(BE)</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 	  (</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2</a:t>
            </a:r>
            <a:r>
              <a:rPr lang="zh-CN" altLang="en-US" dirty="0">
                <a:solidFill>
                  <a:srgbClr val="D9171F"/>
                </a:solidFill>
                <a:latin typeface="Times New Roman" panose="02020603050405020304" pitchFamily="18" charset="0"/>
              </a:rPr>
              <a:t>式</a:t>
            </a:r>
            <a:r>
              <a:rPr lang="zh-CN" altLang="en-US" dirty="0">
                <a:solidFill>
                  <a:srgbClr val="D9171F"/>
                </a:solidFill>
                <a:latin typeface="Times New Roman" panose="02020603050405020304" pitchFamily="18" charset="0"/>
                <a:ea typeface="宋体" panose="02010600030101010101" pitchFamily="2" charset="-122"/>
              </a:rPr>
              <a:t>1</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ym typeface="Symbol" panose="05050102010706020507" pitchFamily="18" charset="2"/>
              </a:rPr>
              <a:t>aaaBBEEBEaaaBBEBEEaaaBBBEEE</a:t>
            </a:r>
            <a:endParaRPr lang="en-US" altLang="zh-CN" dirty="0">
              <a:sym typeface="Symbol" panose="05050102010706020507" pitchFamily="18" charset="2"/>
            </a:endParaRPr>
          </a:p>
          <a:p>
            <a:pPr marL="0" lvl="0" indent="0" eaLnBrk="1" hangingPunct="1">
              <a:lnSpc>
                <a:spcPct val="90000"/>
              </a:lnSpc>
              <a:spcBef>
                <a:spcPct val="50000"/>
              </a:spcBef>
              <a:buClrTx/>
              <a:buFontTx/>
              <a:buNone/>
            </a:pPr>
            <a:r>
              <a:rPr lang="en-US" altLang="zh-CN" dirty="0">
                <a:solidFill>
                  <a:schemeClr val="accent2"/>
                </a:solidFill>
                <a:sym typeface="Symbol" panose="05050102010706020507" pitchFamily="18" charset="2"/>
              </a:rPr>
              <a:t>                      </a:t>
            </a:r>
            <a:r>
              <a:rPr lang="en-US" altLang="zh-CN" dirty="0">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E</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rPr>
              <a:t>	  (</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3</a:t>
            </a:r>
            <a:r>
              <a:rPr lang="zh-CN" altLang="en-US" dirty="0">
                <a:solidFill>
                  <a:srgbClr val="D9171F"/>
                </a:solidFill>
                <a:latin typeface="Times New Roman" panose="02020603050405020304" pitchFamily="18" charset="0"/>
              </a:rPr>
              <a:t>式</a:t>
            </a:r>
            <a:r>
              <a:rPr lang="en-US" altLang="zh-CN" dirty="0">
                <a:solidFill>
                  <a:srgbClr val="D9171F"/>
                </a:solidFill>
                <a:latin typeface="Times New Roman" panose="02020603050405020304" pitchFamily="18" charset="0"/>
                <a:ea typeface="宋体" panose="02010600030101010101" pitchFamily="2" charset="-122"/>
              </a:rPr>
              <a:t>m</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 )</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latin typeface="Times New Roman" panose="02020603050405020304" pitchFamily="18" charset="0"/>
                <a:ea typeface="宋体" panose="02010600030101010101" pitchFamily="2" charset="-122"/>
              </a:rPr>
              <a:t>    </a:t>
            </a:r>
            <a:r>
              <a:rPr lang="en-US" altLang="zh-CN" dirty="0">
                <a:sym typeface="Symbol" panose="05050102010706020507" pitchFamily="18" charset="2"/>
              </a:rPr>
              <a:t>aaabBBEEE</a:t>
            </a:r>
            <a:r>
              <a:rPr lang="en-US" altLang="zh-CN" dirty="0">
                <a:solidFill>
                  <a:schemeClr val="accent2"/>
                </a:solidFill>
                <a:sym typeface="Symbol" panose="05050102010706020507" pitchFamily="18" charset="2"/>
              </a:rPr>
              <a:t>         </a:t>
            </a:r>
            <a:r>
              <a:rPr lang="en-US" altLang="zh-CN" dirty="0"/>
              <a:t>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bB</a:t>
            </a:r>
            <a:r>
              <a:rPr lang="en-US" altLang="zh-CN" baseline="30000" dirty="0">
                <a:solidFill>
                  <a:srgbClr val="D9171F"/>
                </a:solidFill>
                <a:latin typeface="Times New Roman" panose="02020603050405020304" pitchFamily="18" charset="0"/>
                <a:ea typeface="宋体" panose="02010600030101010101" pitchFamily="2" charset="-122"/>
              </a:rPr>
              <a:t>n-1</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E</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rPr>
              <a:t>(</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4</a:t>
            </a:r>
            <a:r>
              <a:rPr lang="zh-CN" altLang="en-US" dirty="0">
                <a:solidFill>
                  <a:srgbClr val="D9171F"/>
                </a:solidFill>
                <a:latin typeface="Times New Roman" panose="02020603050405020304" pitchFamily="18" charset="0"/>
              </a:rPr>
              <a:t>式</a:t>
            </a:r>
            <a:r>
              <a:rPr lang="zh-CN" altLang="en-US" dirty="0">
                <a:solidFill>
                  <a:srgbClr val="D9171F"/>
                </a:solidFill>
                <a:latin typeface="Times New Roman" panose="02020603050405020304" pitchFamily="18" charset="0"/>
                <a:ea typeface="宋体" panose="02010600030101010101" pitchFamily="2" charset="-122"/>
              </a:rPr>
              <a:t>1</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 )</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sym typeface="Symbol" panose="05050102010706020507" pitchFamily="18" charset="2"/>
              </a:rPr>
              <a:t>aaabbBEEEaaabbbEEE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E</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rPr>
              <a:t>	  (</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5</a:t>
            </a:r>
            <a:r>
              <a:rPr lang="zh-CN" altLang="en-US" dirty="0">
                <a:solidFill>
                  <a:srgbClr val="D9171F"/>
                </a:solidFill>
                <a:latin typeface="Times New Roman" panose="02020603050405020304" pitchFamily="18" charset="0"/>
              </a:rPr>
              <a:t>式</a:t>
            </a:r>
            <a:r>
              <a:rPr lang="en-US" altLang="zh-CN" dirty="0">
                <a:solidFill>
                  <a:srgbClr val="D9171F"/>
                </a:solidFill>
                <a:latin typeface="Times New Roman" panose="02020603050405020304" pitchFamily="18" charset="0"/>
                <a:ea typeface="宋体" panose="02010600030101010101" pitchFamily="2" charset="-122"/>
              </a:rPr>
              <a:t>n-1</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ym typeface="Symbol" panose="05050102010706020507" pitchFamily="18" charset="2"/>
              </a:rPr>
              <a:t> aaabbbeEE 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eE</a:t>
            </a:r>
            <a:r>
              <a:rPr lang="en-US" altLang="zh-CN" baseline="30000" dirty="0">
                <a:solidFill>
                  <a:srgbClr val="D9171F"/>
                </a:solidFill>
                <a:latin typeface="Times New Roman" panose="02020603050405020304" pitchFamily="18" charset="0"/>
                <a:ea typeface="宋体" panose="02010600030101010101" pitchFamily="2" charset="-122"/>
              </a:rPr>
              <a:t>n-1</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D9171F"/>
                </a:solidFill>
                <a:latin typeface="Times New Roman" panose="02020603050405020304" pitchFamily="18" charset="0"/>
                <a:ea typeface="宋体" panose="02010600030101010101" pitchFamily="2" charset="-122"/>
              </a:rPr>
              <a:t>	  (</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6</a:t>
            </a:r>
            <a:r>
              <a:rPr lang="zh-CN" altLang="en-US" dirty="0">
                <a:solidFill>
                  <a:srgbClr val="D9171F"/>
                </a:solidFill>
                <a:latin typeface="Times New Roman" panose="02020603050405020304" pitchFamily="18" charset="0"/>
              </a:rPr>
              <a:t>式</a:t>
            </a:r>
            <a:r>
              <a:rPr lang="zh-CN" altLang="en-US" dirty="0">
                <a:solidFill>
                  <a:srgbClr val="D9171F"/>
                </a:solidFill>
                <a:latin typeface="Times New Roman" panose="02020603050405020304" pitchFamily="18" charset="0"/>
                <a:ea typeface="宋体" panose="02010600030101010101" pitchFamily="2" charset="-122"/>
              </a:rPr>
              <a:t>1</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a:t>
            </a:r>
            <a:endParaRPr lang="zh-CN" altLang="en-US" dirty="0">
              <a:solidFill>
                <a:srgbClr val="D9171F"/>
              </a:solidFill>
              <a:latin typeface="Times New Roman" panose="02020603050405020304" pitchFamily="18" charset="0"/>
              <a:ea typeface="宋体" panose="02010600030101010101" pitchFamily="2" charset="-122"/>
            </a:endParaRPr>
          </a:p>
          <a:p>
            <a:pPr marL="0" lvl="0" indent="0" eaLnBrk="1" hangingPunct="1">
              <a:lnSpc>
                <a:spcPct val="90000"/>
              </a:lnSpc>
              <a:spcBef>
                <a:spcPct val="50000"/>
              </a:spcBef>
              <a:buClrTx/>
              <a:buFontTx/>
              <a:buNone/>
            </a:pPr>
            <a:r>
              <a:rPr lang="en-US" altLang="zh-CN" dirty="0">
                <a:solidFill>
                  <a:schemeClr val="accent2"/>
                </a:solidFill>
                <a:latin typeface="Times New Roman" panose="02020603050405020304" pitchFamily="18" charset="0"/>
                <a:ea typeface="宋体" panose="02010600030101010101" pitchFamily="2" charset="-122"/>
              </a:rPr>
              <a:t>   </a:t>
            </a:r>
            <a:r>
              <a:rPr lang="en-US" altLang="zh-CN" dirty="0">
                <a:sym typeface="Symbol" panose="05050102010706020507" pitchFamily="18" charset="2"/>
              </a:rPr>
              <a:t> aaabbbeeE</a:t>
            </a:r>
            <a:r>
              <a:rPr lang="en-US" altLang="zh-CN" dirty="0"/>
              <a:t> </a:t>
            </a:r>
            <a:r>
              <a:rPr lang="en-US" altLang="zh-CN" dirty="0">
                <a:sym typeface="Symbol" panose="05050102010706020507" pitchFamily="18" charset="2"/>
              </a:rPr>
              <a:t> aaabbbeee</a:t>
            </a:r>
            <a:r>
              <a:rPr lang="en-US" altLang="zh-CN" dirty="0"/>
              <a:t> </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sym typeface="Symbol" panose="05050102010706020507" pitchFamily="18" charset="2"/>
              </a:rPr>
              <a:t>e</a:t>
            </a:r>
            <a:r>
              <a:rPr lang="en-US" altLang="zh-CN" baseline="30000" dirty="0">
                <a:solidFill>
                  <a:srgbClr val="D9171F"/>
                </a:solidFill>
                <a:latin typeface="Times New Roman" panose="02020603050405020304" pitchFamily="18" charset="0"/>
                <a:ea typeface="宋体" panose="02010600030101010101" pitchFamily="2" charset="-122"/>
              </a:rPr>
              <a:t>n</a:t>
            </a:r>
            <a:r>
              <a:rPr lang="en-US" altLang="zh-CN" dirty="0">
                <a:solidFill>
                  <a:srgbClr val="D9171F"/>
                </a:solidFill>
                <a:latin typeface="Times New Roman" panose="02020603050405020304" pitchFamily="18" charset="0"/>
                <a:ea typeface="宋体" panose="02010600030101010101" pitchFamily="2" charset="-122"/>
              </a:rPr>
              <a:t> 	  (</a:t>
            </a:r>
            <a:r>
              <a:rPr lang="zh-CN" altLang="en-US" dirty="0">
                <a:solidFill>
                  <a:srgbClr val="D9171F"/>
                </a:solidFill>
                <a:latin typeface="Times New Roman" panose="02020603050405020304" pitchFamily="18" charset="0"/>
              </a:rPr>
              <a:t>使用</a:t>
            </a:r>
            <a:r>
              <a:rPr lang="zh-CN" altLang="en-US" dirty="0">
                <a:solidFill>
                  <a:srgbClr val="D9171F"/>
                </a:solidFill>
                <a:latin typeface="Times New Roman" panose="02020603050405020304" pitchFamily="18" charset="0"/>
                <a:ea typeface="宋体" panose="02010600030101010101" pitchFamily="2" charset="-122"/>
              </a:rPr>
              <a:t>7</a:t>
            </a:r>
            <a:r>
              <a:rPr lang="zh-CN" altLang="en-US" dirty="0">
                <a:solidFill>
                  <a:srgbClr val="D9171F"/>
                </a:solidFill>
                <a:latin typeface="Times New Roman" panose="02020603050405020304" pitchFamily="18" charset="0"/>
              </a:rPr>
              <a:t>式</a:t>
            </a:r>
            <a:r>
              <a:rPr lang="en-US" altLang="zh-CN" dirty="0">
                <a:solidFill>
                  <a:srgbClr val="D9171F"/>
                </a:solidFill>
                <a:latin typeface="Times New Roman" panose="02020603050405020304" pitchFamily="18" charset="0"/>
                <a:ea typeface="宋体" panose="02010600030101010101" pitchFamily="2" charset="-122"/>
              </a:rPr>
              <a:t>n-1</a:t>
            </a:r>
            <a:r>
              <a:rPr lang="zh-CN" altLang="en-US" dirty="0">
                <a:solidFill>
                  <a:srgbClr val="D9171F"/>
                </a:solidFill>
                <a:latin typeface="Times New Roman" panose="02020603050405020304" pitchFamily="18" charset="0"/>
              </a:rPr>
              <a:t>次</a:t>
            </a:r>
            <a:r>
              <a:rPr lang="zh-CN" altLang="en-US" dirty="0">
                <a:solidFill>
                  <a:srgbClr val="D9171F"/>
                </a:solidFill>
                <a:latin typeface="Times New Roman" panose="02020603050405020304" pitchFamily="18" charset="0"/>
                <a:ea typeface="宋体" panose="02010600030101010101" pitchFamily="2" charset="-122"/>
              </a:rPr>
              <a:t>)</a:t>
            </a:r>
            <a:endParaRPr lang="zh-CN" altLang="en-US" dirty="0">
              <a:solidFill>
                <a:srgbClr val="D9171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2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2677">
                                            <p:txEl>
                                              <p:charRg st="0"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2677">
                                            <p:txEl>
                                              <p:charRg st="51"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2677">
                                            <p:txEl>
                                              <p:charRg st="97" end="13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2677">
                                            <p:txEl>
                                              <p:charRg st="132" end="17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2677">
                                            <p:txEl>
                                              <p:charRg st="176" end="22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2677">
                                            <p:txEl>
                                              <p:charRg st="224" end="27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2677">
                                            <p:txEl>
                                              <p:charRg st="270" end="31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2677">
                                            <p:txEl>
                                              <p:charRg st="318" end="3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vert="horz" wrap="square" lIns="91440" tIns="45720" rIns="91440" bIns="45720" anchor="ctr"/>
          <a:p>
            <a:pPr eaLnBrk="1" hangingPunct="1"/>
            <a:r>
              <a:rPr lang="zh-CN" altLang="en-US" dirty="0"/>
              <a:t>练习</a:t>
            </a:r>
            <a:endParaRPr lang="zh-CN" altLang="en-US" dirty="0"/>
          </a:p>
        </p:txBody>
      </p:sp>
      <p:sp>
        <p:nvSpPr>
          <p:cNvPr id="41987" name="Rectangle 3"/>
          <p:cNvSpPr>
            <a:spLocks noGrp="1"/>
          </p:cNvSpPr>
          <p:nvPr>
            <p:ph idx="1"/>
          </p:nvPr>
        </p:nvSpPr>
        <p:spPr/>
        <p:txBody>
          <a:bodyPr vert="horz" wrap="square" lIns="91440" tIns="45720" rIns="91440" bIns="45720" anchor="t"/>
          <a:p>
            <a:pPr eaLnBrk="1" hangingPunct="1"/>
            <a:r>
              <a:rPr lang="zh-CN" altLang="en-US" dirty="0"/>
              <a:t>习题</a:t>
            </a:r>
            <a:r>
              <a:rPr lang="en-US" altLang="zh-CN" dirty="0"/>
              <a:t>1</a:t>
            </a:r>
            <a:endParaRPr lang="en-US" altLang="zh-CN" dirty="0"/>
          </a:p>
          <a:p>
            <a:pPr eaLnBrk="1" hangingPunct="1"/>
            <a:r>
              <a:rPr lang="zh-CN" altLang="en-US" dirty="0"/>
              <a:t>习题</a:t>
            </a:r>
            <a:r>
              <a:rPr lang="en-US" altLang="zh-CN" dirty="0"/>
              <a:t>2</a:t>
            </a:r>
            <a:endParaRPr lang="en-US" altLang="zh-CN" dirty="0"/>
          </a:p>
          <a:p>
            <a:pPr eaLnBrk="1" hangingPunct="1"/>
            <a:r>
              <a:rPr lang="zh-CN" altLang="en-US" dirty="0"/>
              <a:t>习题</a:t>
            </a:r>
            <a:r>
              <a:rPr lang="en-US" altLang="zh-CN" dirty="0"/>
              <a:t>5(</a:t>
            </a:r>
            <a:r>
              <a:rPr lang="zh-CN" altLang="en-US" dirty="0"/>
              <a:t>第二版是习题</a:t>
            </a:r>
            <a:r>
              <a:rPr lang="en-US" altLang="zh-CN" dirty="0"/>
              <a:t>4)</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ctr"/>
          <a:p>
            <a:pPr>
              <a:buNone/>
            </a:pPr>
            <a:r>
              <a:rPr lang="zh-CN" altLang="en-US" dirty="0"/>
              <a:t>练习</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已知文法</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G[S]:</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S</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aSb</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Sc</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写出语言。</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已知文法</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G[S]:</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S</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a</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SaB</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BaS</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写出语言。</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p>
            <a:pPr eaLnBrk="1" hangingPunct="1"/>
            <a:r>
              <a:rPr lang="en-US" altLang="zh-CN" dirty="0"/>
              <a:t>2.1</a:t>
            </a:r>
            <a:r>
              <a:rPr lang="zh-CN" altLang="en-US" dirty="0"/>
              <a:t>文法的直观概念</a:t>
            </a:r>
            <a:endParaRPr lang="zh-CN" altLang="en-US" dirty="0"/>
          </a:p>
        </p:txBody>
      </p:sp>
      <p:sp>
        <p:nvSpPr>
          <p:cNvPr id="292867" name="Rectangle 3"/>
          <p:cNvSpPr>
            <a:spLocks noGrp="1"/>
          </p:cNvSpPr>
          <p:nvPr>
            <p:ph idx="1"/>
          </p:nvPr>
        </p:nvSpPr>
        <p:spPr/>
        <p:txBody>
          <a:bodyPr vert="horz" wrap="square" lIns="91440" tIns="45720" rIns="91440" bIns="45720" anchor="t"/>
          <a:p>
            <a:pPr eaLnBrk="1" hangingPunct="1">
              <a:buNone/>
            </a:pPr>
            <a:r>
              <a:rPr lang="zh-CN" altLang="en-US" dirty="0"/>
              <a:t>  什么是语言？</a:t>
            </a:r>
            <a:endParaRPr lang="zh-CN" altLang="en-US" dirty="0"/>
          </a:p>
          <a:p>
            <a:pPr eaLnBrk="1" hangingPunct="1"/>
            <a:r>
              <a:rPr lang="zh-CN" altLang="en-US" dirty="0"/>
              <a:t>语言是由句子组成的集合。</a:t>
            </a:r>
            <a:endParaRPr lang="zh-CN" altLang="en-US" dirty="0"/>
          </a:p>
          <a:p>
            <a:pPr lvl="1" eaLnBrk="1" hangingPunct="1"/>
            <a:r>
              <a:rPr lang="zh-CN" altLang="en-US" sz="2800" dirty="0">
                <a:solidFill>
                  <a:srgbClr val="FF0000"/>
                </a:solidFill>
              </a:rPr>
              <a:t>汉语</a:t>
            </a:r>
            <a:r>
              <a:rPr lang="zh-CN" altLang="en-US" sz="2800" dirty="0"/>
              <a:t>--所有符合汉语语法的句子的全体</a:t>
            </a:r>
            <a:endParaRPr lang="zh-CN" altLang="en-US" sz="2800" dirty="0"/>
          </a:p>
          <a:p>
            <a:pPr lvl="1" eaLnBrk="1" hangingPunct="1"/>
            <a:r>
              <a:rPr lang="zh-CN" altLang="en-US" sz="2800" dirty="0">
                <a:solidFill>
                  <a:srgbClr val="FF0000"/>
                </a:solidFill>
              </a:rPr>
              <a:t>英语</a:t>
            </a:r>
            <a:r>
              <a:rPr lang="zh-CN" altLang="en-US" sz="2800" dirty="0"/>
              <a:t>--所有符合英语语法的句子的全体</a:t>
            </a:r>
            <a:endParaRPr lang="zh-CN" altLang="en-US" sz="2800" dirty="0"/>
          </a:p>
          <a:p>
            <a:pPr lvl="1" eaLnBrk="1" hangingPunct="1"/>
            <a:r>
              <a:rPr lang="zh-CN" altLang="en-US" sz="2800" dirty="0">
                <a:solidFill>
                  <a:srgbClr val="FF0000"/>
                </a:solidFill>
              </a:rPr>
              <a:t>程序设计语言</a:t>
            </a:r>
            <a:r>
              <a:rPr lang="zh-CN" altLang="en-US" sz="2800" dirty="0"/>
              <a:t>--所有符合该语言语法的</a:t>
            </a:r>
            <a:r>
              <a:rPr lang="zh-CN" altLang="en-US" sz="2800" dirty="0">
                <a:solidFill>
                  <a:srgbClr val="FF0000"/>
                </a:solidFill>
              </a:rPr>
              <a:t>程序</a:t>
            </a:r>
            <a:r>
              <a:rPr lang="zh-CN" altLang="en-US" sz="2800" dirty="0"/>
              <a:t>的全体</a:t>
            </a:r>
            <a:endParaRPr lang="zh-CN" altLang="en-US" sz="2800" dirty="0"/>
          </a:p>
          <a:p>
            <a:pPr eaLnBrk="1" hangingPunct="1"/>
            <a:r>
              <a:rPr lang="zh-CN" altLang="en-US" sz="3000" dirty="0"/>
              <a:t>如何表述语言？</a:t>
            </a:r>
            <a:endParaRPr lang="zh-CN" altLang="en-US" sz="3000" dirty="0"/>
          </a:p>
          <a:p>
            <a:pPr lvl="1" eaLnBrk="1" hangingPunct="1"/>
            <a:r>
              <a:rPr lang="zh-CN" altLang="en-US" sz="2800" dirty="0"/>
              <a:t>如果语言只有有穷个句子，枚举即可；</a:t>
            </a:r>
            <a:endParaRPr lang="en-US" altLang="zh-CN" sz="2800" dirty="0"/>
          </a:p>
          <a:p>
            <a:pPr lvl="1" eaLnBrk="1" hangingPunct="1"/>
            <a:r>
              <a:rPr lang="zh-CN" altLang="en-US" sz="2800" dirty="0"/>
              <a:t>否则，使用文法。</a:t>
            </a:r>
            <a:endParaRPr lang="zh-CN" altLang="en-US" sz="2800"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2867">
                                            <p:txEl>
                                              <p:charRg st="9" end="22"/>
                                            </p:txEl>
                                          </p:spTgt>
                                        </p:tgtEl>
                                        <p:attrNameLst>
                                          <p:attrName>style.visibility</p:attrName>
                                        </p:attrNameLst>
                                      </p:cBhvr>
                                      <p:to>
                                        <p:strVal val="visible"/>
                                      </p:to>
                                    </p:set>
                                    <p:animEffect transition="in" filter="randombar(horizontal)">
                                      <p:cBhvr>
                                        <p:cTn id="7" dur="500"/>
                                        <p:tgtEl>
                                          <p:spTgt spid="292867">
                                            <p:txEl>
                                              <p:charRg st="9"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2867">
                                            <p:txEl>
                                              <p:charRg st="22" end="41"/>
                                            </p:txEl>
                                          </p:spTgt>
                                        </p:tgtEl>
                                        <p:attrNameLst>
                                          <p:attrName>style.visibility</p:attrName>
                                        </p:attrNameLst>
                                      </p:cBhvr>
                                      <p:to>
                                        <p:strVal val="visible"/>
                                      </p:to>
                                    </p:set>
                                    <p:animEffect transition="in" filter="randombar(horizontal)">
                                      <p:cBhvr>
                                        <p:cTn id="12" dur="500"/>
                                        <p:tgtEl>
                                          <p:spTgt spid="292867">
                                            <p:txEl>
                                              <p:charRg st="22" end="4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92867">
                                            <p:txEl>
                                              <p:charRg st="41" end="60"/>
                                            </p:txEl>
                                          </p:spTgt>
                                        </p:tgtEl>
                                        <p:attrNameLst>
                                          <p:attrName>style.visibility</p:attrName>
                                        </p:attrNameLst>
                                      </p:cBhvr>
                                      <p:to>
                                        <p:strVal val="visible"/>
                                      </p:to>
                                    </p:set>
                                    <p:animEffect transition="in" filter="randombar(horizontal)">
                                      <p:cBhvr>
                                        <p:cTn id="15" dur="500"/>
                                        <p:tgtEl>
                                          <p:spTgt spid="292867">
                                            <p:txEl>
                                              <p:charRg st="41" end="6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92867">
                                            <p:txEl>
                                              <p:charRg st="60" end="84"/>
                                            </p:txEl>
                                          </p:spTgt>
                                        </p:tgtEl>
                                        <p:attrNameLst>
                                          <p:attrName>style.visibility</p:attrName>
                                        </p:attrNameLst>
                                      </p:cBhvr>
                                      <p:to>
                                        <p:strVal val="visible"/>
                                      </p:to>
                                    </p:set>
                                    <p:animEffect transition="in" filter="randombar(horizontal)">
                                      <p:cBhvr>
                                        <p:cTn id="18" dur="500"/>
                                        <p:tgtEl>
                                          <p:spTgt spid="292867">
                                            <p:txEl>
                                              <p:charRg st="60" end="8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92867">
                                            <p:txEl>
                                              <p:charRg st="84" end="92"/>
                                            </p:txEl>
                                          </p:spTgt>
                                        </p:tgtEl>
                                        <p:attrNameLst>
                                          <p:attrName>style.visibility</p:attrName>
                                        </p:attrNameLst>
                                      </p:cBhvr>
                                      <p:to>
                                        <p:strVal val="visible"/>
                                      </p:to>
                                    </p:set>
                                    <p:animEffect transition="in" filter="randombar(horizontal)">
                                      <p:cBhvr>
                                        <p:cTn id="23" dur="500"/>
                                        <p:tgtEl>
                                          <p:spTgt spid="292867">
                                            <p:txEl>
                                              <p:charRg st="84" end="9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92867">
                                            <p:txEl>
                                              <p:charRg st="92" end="110"/>
                                            </p:txEl>
                                          </p:spTgt>
                                        </p:tgtEl>
                                        <p:attrNameLst>
                                          <p:attrName>style.visibility</p:attrName>
                                        </p:attrNameLst>
                                      </p:cBhvr>
                                      <p:to>
                                        <p:strVal val="visible"/>
                                      </p:to>
                                    </p:set>
                                    <p:animEffect transition="in" filter="randombar(horizontal)">
                                      <p:cBhvr>
                                        <p:cTn id="28" dur="500"/>
                                        <p:tgtEl>
                                          <p:spTgt spid="292867">
                                            <p:txEl>
                                              <p:charRg st="92" end="1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92867">
                                            <p:txEl>
                                              <p:charRg st="110" end="119"/>
                                            </p:txEl>
                                          </p:spTgt>
                                        </p:tgtEl>
                                        <p:attrNameLst>
                                          <p:attrName>style.visibility</p:attrName>
                                        </p:attrNameLst>
                                      </p:cBhvr>
                                      <p:to>
                                        <p:strVal val="visible"/>
                                      </p:to>
                                    </p:set>
                                    <p:animEffect transition="in" filter="randombar(horizontal)">
                                      <p:cBhvr>
                                        <p:cTn id="33" dur="500"/>
                                        <p:tgtEl>
                                          <p:spTgt spid="292867">
                                            <p:txEl>
                                              <p:charRg st="110"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p:txBody>
          <a:bodyPr vert="horz" wrap="square" lIns="91440" tIns="45720" rIns="91440" bIns="45720" anchor="ctr"/>
          <a:p>
            <a:pPr eaLnBrk="1" hangingPunct="1"/>
            <a:r>
              <a:rPr lang="en-US" altLang="zh-CN" sz="2800" dirty="0"/>
              <a:t>2.4</a:t>
            </a:r>
            <a:r>
              <a:rPr lang="zh-CN" altLang="en-US" sz="2800" dirty="0"/>
              <a:t>文法的类型</a:t>
            </a:r>
            <a:endParaRPr lang="zh-CN" altLang="en-US" sz="2800" dirty="0"/>
          </a:p>
        </p:txBody>
      </p:sp>
      <p:sp>
        <p:nvSpPr>
          <p:cNvPr id="475139" name="Rectangle 3"/>
          <p:cNvSpPr>
            <a:spLocks noGrp="1"/>
          </p:cNvSpPr>
          <p:nvPr>
            <p:ph idx="1"/>
          </p:nvPr>
        </p:nvSpPr>
        <p:spPr/>
        <p:txBody>
          <a:bodyPr vert="horz" wrap="square" lIns="91440" tIns="45720" rIns="91440" bIns="45720" anchor="t"/>
          <a:p>
            <a:pPr eaLnBrk="1" hangingPunct="1">
              <a:lnSpc>
                <a:spcPct val="90000"/>
              </a:lnSpc>
            </a:pPr>
            <a:r>
              <a:rPr lang="zh-CN" altLang="en-US" dirty="0"/>
              <a:t>通过对产生式施加不同的限制，</a:t>
            </a:r>
            <a:r>
              <a:rPr lang="en-US" altLang="zh-CN" dirty="0"/>
              <a:t>Chomsky</a:t>
            </a:r>
            <a:r>
              <a:rPr lang="zh-CN" altLang="en-US" dirty="0"/>
              <a:t>将文法分为四种类型：</a:t>
            </a:r>
            <a:endParaRPr lang="zh-CN" altLang="en-US" dirty="0"/>
          </a:p>
          <a:p>
            <a:pPr lvl="1" eaLnBrk="1" hangingPunct="1">
              <a:lnSpc>
                <a:spcPct val="90000"/>
              </a:lnSpc>
            </a:pPr>
            <a:r>
              <a:rPr lang="en-US" altLang="zh-CN" dirty="0"/>
              <a:t>0</a:t>
            </a:r>
            <a:r>
              <a:rPr lang="zh-CN" altLang="en-US" dirty="0"/>
              <a:t>型文法：每个产生式左部至少有一个为非终结符。</a:t>
            </a:r>
            <a:r>
              <a:rPr lang="zh-CN" altLang="en-US" dirty="0">
                <a:latin typeface="宋体" panose="02010600030101010101" pitchFamily="2" charset="-122"/>
              </a:rPr>
              <a:t>（短语文法）</a:t>
            </a:r>
            <a:endParaRPr lang="en-US" altLang="zh-CN" dirty="0">
              <a:latin typeface="宋体" panose="02010600030101010101" pitchFamily="2" charset="-122"/>
            </a:endParaRPr>
          </a:p>
          <a:p>
            <a:pPr lvl="1" eaLnBrk="1" hangingPunct="1">
              <a:lnSpc>
                <a:spcPct val="90000"/>
              </a:lnSpc>
            </a:pPr>
            <a:r>
              <a:rPr lang="en-US" altLang="zh-CN" dirty="0">
                <a:latin typeface="宋体" panose="02010600030101010101" pitchFamily="2" charset="-122"/>
              </a:rPr>
              <a:t>1</a:t>
            </a:r>
            <a:r>
              <a:rPr lang="zh-CN" altLang="en-US" dirty="0">
                <a:latin typeface="宋体" panose="02010600030101010101" pitchFamily="2" charset="-122"/>
              </a:rPr>
              <a:t>型文法：</a:t>
            </a:r>
            <a:r>
              <a:rPr lang="zh-CN" altLang="en-US" dirty="0"/>
              <a:t>产生式右部长于左部</a:t>
            </a:r>
            <a:r>
              <a:rPr lang="zh-CN" altLang="en-US" dirty="0">
                <a:latin typeface="宋体" panose="02010600030101010101" pitchFamily="2" charset="-122"/>
              </a:rPr>
              <a:t>， 仅仅 </a:t>
            </a:r>
            <a:r>
              <a:rPr lang="en-US" altLang="zh-CN" dirty="0">
                <a:latin typeface="宋体" panose="02010600030101010101" pitchFamily="2" charset="-122"/>
              </a:rPr>
              <a:t>S→ε</a:t>
            </a:r>
            <a:r>
              <a:rPr lang="zh-CN" altLang="en-US" dirty="0">
                <a:latin typeface="宋体" panose="02010600030101010101" pitchFamily="2" charset="-122"/>
              </a:rPr>
              <a:t>除外（上下文</a:t>
            </a:r>
            <a:r>
              <a:rPr lang="zh-CN" altLang="en-US" dirty="0">
                <a:solidFill>
                  <a:srgbClr val="FF0000"/>
                </a:solidFill>
                <a:latin typeface="宋体" panose="02010600030101010101" pitchFamily="2" charset="-122"/>
              </a:rPr>
              <a:t>有关</a:t>
            </a:r>
            <a:r>
              <a:rPr lang="zh-CN" altLang="en-US" dirty="0">
                <a:latin typeface="宋体" panose="02010600030101010101" pitchFamily="2" charset="-122"/>
              </a:rPr>
              <a:t>文法）</a:t>
            </a:r>
            <a:endParaRPr lang="zh-CN" altLang="en-US" dirty="0">
              <a:latin typeface="宋体" panose="02010600030101010101" pitchFamily="2" charset="-122"/>
            </a:endParaRPr>
          </a:p>
          <a:p>
            <a:pPr lvl="1" eaLnBrk="1" hangingPunct="1">
              <a:lnSpc>
                <a:spcPct val="90000"/>
              </a:lnSpc>
            </a:pPr>
            <a:r>
              <a:rPr lang="en-US" altLang="zh-CN" dirty="0">
                <a:latin typeface="宋体" panose="02010600030101010101" pitchFamily="2" charset="-122"/>
              </a:rPr>
              <a:t>2</a:t>
            </a:r>
            <a:r>
              <a:rPr lang="zh-CN" altLang="en-US" dirty="0">
                <a:latin typeface="宋体" panose="02010600030101010101" pitchFamily="2" charset="-122"/>
              </a:rPr>
              <a:t>型文法：每一个</a:t>
            </a:r>
            <a:r>
              <a:rPr lang="zh-CN" altLang="en-US" dirty="0"/>
              <a:t>产生式左部是</a:t>
            </a:r>
            <a:r>
              <a:rPr lang="zh-CN" altLang="en-US" dirty="0">
                <a:solidFill>
                  <a:srgbClr val="D9171F"/>
                </a:solidFill>
              </a:rPr>
              <a:t>一个</a:t>
            </a:r>
            <a:r>
              <a:rPr lang="zh-CN" altLang="en-US" dirty="0"/>
              <a:t>非终结符。</a:t>
            </a:r>
            <a:r>
              <a:rPr lang="en-US" altLang="zh-CN" dirty="0">
                <a:latin typeface="宋体" panose="02010600030101010101" pitchFamily="2" charset="-122"/>
              </a:rPr>
              <a:t> </a:t>
            </a:r>
            <a:r>
              <a:rPr lang="zh-CN" altLang="en-US" dirty="0">
                <a:latin typeface="宋体" panose="02010600030101010101" pitchFamily="2" charset="-122"/>
              </a:rPr>
              <a:t>（上下文</a:t>
            </a:r>
            <a:r>
              <a:rPr lang="zh-CN" altLang="en-US" dirty="0">
                <a:solidFill>
                  <a:srgbClr val="FF0000"/>
                </a:solidFill>
                <a:latin typeface="宋体" panose="02010600030101010101" pitchFamily="2" charset="-122"/>
              </a:rPr>
              <a:t>无关</a:t>
            </a:r>
            <a:r>
              <a:rPr lang="zh-CN" altLang="en-US" dirty="0">
                <a:latin typeface="宋体" panose="02010600030101010101" pitchFamily="2" charset="-122"/>
              </a:rPr>
              <a:t>文法），</a:t>
            </a:r>
            <a:r>
              <a:rPr lang="zh-CN" altLang="en-US" dirty="0">
                <a:solidFill>
                  <a:srgbClr val="D9171F"/>
                </a:solidFill>
                <a:latin typeface="宋体" panose="02010600030101010101" pitchFamily="2" charset="-122"/>
              </a:rPr>
              <a:t>描述程序设计语言语法。</a:t>
            </a:r>
            <a:endParaRPr lang="zh-CN" altLang="en-US" dirty="0">
              <a:solidFill>
                <a:srgbClr val="D9171F"/>
              </a:solidFill>
              <a:latin typeface="宋体" panose="02010600030101010101" pitchFamily="2" charset="-122"/>
            </a:endParaRPr>
          </a:p>
          <a:p>
            <a:pPr lvl="1" eaLnBrk="1" hangingPunct="1">
              <a:lnSpc>
                <a:spcPct val="90000"/>
              </a:lnSpc>
            </a:pPr>
            <a:r>
              <a:rPr lang="en-US" altLang="zh-CN" dirty="0">
                <a:latin typeface="宋体" panose="02010600030101010101" pitchFamily="2" charset="-122"/>
              </a:rPr>
              <a:t>3</a:t>
            </a:r>
            <a:r>
              <a:rPr lang="zh-CN" altLang="en-US" dirty="0">
                <a:latin typeface="宋体" panose="02010600030101010101" pitchFamily="2" charset="-122"/>
              </a:rPr>
              <a:t>型文法：产生式形如</a:t>
            </a:r>
            <a:r>
              <a:rPr lang="en-US" altLang="zh-CN" dirty="0">
                <a:latin typeface="宋体" panose="02010600030101010101" pitchFamily="2" charset="-122"/>
              </a:rPr>
              <a:t>A→aB</a:t>
            </a:r>
            <a:r>
              <a:rPr lang="zh-CN" altLang="zh-CN" dirty="0">
                <a:latin typeface="宋体" panose="02010600030101010101" pitchFamily="2" charset="-122"/>
              </a:rPr>
              <a:t>或</a:t>
            </a:r>
            <a:r>
              <a:rPr lang="en-US" altLang="zh-CN" dirty="0">
                <a:latin typeface="宋体" panose="02010600030101010101" pitchFamily="2" charset="-122"/>
              </a:rPr>
              <a:t>A→a</a:t>
            </a:r>
            <a:r>
              <a:rPr lang="zh-CN" altLang="en-US" dirty="0">
                <a:latin typeface="宋体" panose="02010600030101010101" pitchFamily="2" charset="-122"/>
              </a:rPr>
              <a:t>（正规文法）</a:t>
            </a:r>
            <a:endParaRPr lang="zh-CN" altLang="en-US" dirty="0">
              <a:latin typeface="宋体" panose="02010600030101010101" pitchFamily="2" charset="-122"/>
            </a:endParaRPr>
          </a:p>
          <a:p>
            <a:pPr lvl="1" eaLnBrk="1" hangingPunct="1">
              <a:lnSpc>
                <a:spcPct val="90000"/>
              </a:lnSpc>
              <a:buNone/>
            </a:pPr>
            <a:r>
              <a:rPr lang="zh-CN" altLang="en-US" dirty="0">
                <a:latin typeface="宋体" panose="02010600030101010101" pitchFamily="2" charset="-122"/>
              </a:rPr>
              <a:t>			  或产生式形如</a:t>
            </a:r>
            <a:r>
              <a:rPr lang="en-US" altLang="zh-CN" dirty="0">
                <a:latin typeface="宋体" panose="02010600030101010101" pitchFamily="2" charset="-122"/>
              </a:rPr>
              <a:t>A→Ba</a:t>
            </a:r>
            <a:r>
              <a:rPr lang="zh-CN" altLang="zh-CN" dirty="0">
                <a:latin typeface="宋体" panose="02010600030101010101" pitchFamily="2" charset="-122"/>
              </a:rPr>
              <a:t>或</a:t>
            </a:r>
            <a:r>
              <a:rPr lang="en-US" altLang="zh-CN" dirty="0">
                <a:latin typeface="宋体" panose="02010600030101010101" pitchFamily="2" charset="-122"/>
              </a:rPr>
              <a:t>A→a</a:t>
            </a:r>
            <a:endParaRPr lang="zh-CN" altLang="en-US" dirty="0">
              <a:latin typeface="宋体" panose="02010600030101010101" pitchFamily="2" charset="-122"/>
            </a:endParaRPr>
          </a:p>
          <a:p>
            <a:pPr eaLnBrk="1" hangingPunct="1">
              <a:lnSpc>
                <a:spcPct val="90000"/>
              </a:lnSpc>
            </a:pPr>
            <a:r>
              <a:rPr lang="en-US" altLang="zh-CN" dirty="0">
                <a:latin typeface="宋体" panose="02010600030101010101" pitchFamily="2" charset="-122"/>
              </a:rPr>
              <a:t>4</a:t>
            </a:r>
            <a:r>
              <a:rPr lang="zh-CN" altLang="en-US" dirty="0">
                <a:latin typeface="宋体" panose="02010600030101010101" pitchFamily="2" charset="-122"/>
              </a:rPr>
              <a:t>个文法类的定义是逐渐增加限制的</a:t>
            </a:r>
            <a:endParaRPr lang="en-US" altLang="zh-CN" dirty="0">
              <a:latin typeface="宋体" panose="02010600030101010101" pitchFamily="2" charset="-122"/>
            </a:endParaRPr>
          </a:p>
          <a:p>
            <a:pPr eaLnBrk="1" hangingPunct="1">
              <a:lnSpc>
                <a:spcPct val="90000"/>
              </a:lnSpc>
            </a:pPr>
            <a:r>
              <a:rPr lang="zh-CN" altLang="en-US" dirty="0">
                <a:latin typeface="宋体" panose="02010600030101010101" pitchFamily="2" charset="-122"/>
              </a:rPr>
              <a:t>每个</a:t>
            </a:r>
            <a:r>
              <a:rPr lang="en-US" altLang="zh-CN" dirty="0">
                <a:latin typeface="宋体" panose="02010600030101010101" pitchFamily="2" charset="-122"/>
              </a:rPr>
              <a:t>3</a:t>
            </a:r>
            <a:r>
              <a:rPr lang="zh-CN" altLang="en-US" dirty="0">
                <a:latin typeface="宋体" panose="02010600030101010101" pitchFamily="2" charset="-122"/>
              </a:rPr>
              <a:t>型文法都是</a:t>
            </a:r>
            <a:r>
              <a:rPr lang="en-US" altLang="zh-CN" dirty="0">
                <a:latin typeface="宋体" panose="02010600030101010101" pitchFamily="2" charset="-122"/>
              </a:rPr>
              <a:t>2</a:t>
            </a:r>
            <a:r>
              <a:rPr lang="zh-CN" altLang="en-US" dirty="0">
                <a:latin typeface="宋体" panose="02010600030101010101" pitchFamily="2" charset="-122"/>
              </a:rPr>
              <a:t>型文法，每个</a:t>
            </a:r>
            <a:r>
              <a:rPr lang="en-US" altLang="zh-CN" dirty="0">
                <a:latin typeface="宋体" panose="02010600030101010101" pitchFamily="2" charset="-122"/>
              </a:rPr>
              <a:t>2</a:t>
            </a:r>
            <a:r>
              <a:rPr lang="zh-CN" altLang="en-US" dirty="0">
                <a:latin typeface="宋体" panose="02010600030101010101" pitchFamily="2" charset="-122"/>
              </a:rPr>
              <a:t>型文法都是</a:t>
            </a:r>
            <a:r>
              <a:rPr lang="en-US" altLang="zh-CN" dirty="0">
                <a:latin typeface="宋体" panose="02010600030101010101" pitchFamily="2" charset="-122"/>
              </a:rPr>
              <a:t>1</a:t>
            </a:r>
            <a:r>
              <a:rPr lang="zh-CN" altLang="en-US" dirty="0">
                <a:latin typeface="宋体" panose="02010600030101010101" pitchFamily="2" charset="-122"/>
              </a:rPr>
              <a:t>型文法，每个</a:t>
            </a:r>
            <a:r>
              <a:rPr lang="en-US" altLang="zh-CN" dirty="0">
                <a:latin typeface="宋体" panose="02010600030101010101" pitchFamily="2" charset="-122"/>
              </a:rPr>
              <a:t>1</a:t>
            </a:r>
            <a:r>
              <a:rPr lang="zh-CN" altLang="en-US" dirty="0">
                <a:latin typeface="宋体" panose="02010600030101010101" pitchFamily="2" charset="-122"/>
              </a:rPr>
              <a:t>型文法都是</a:t>
            </a:r>
            <a:r>
              <a:rPr lang="en-US" altLang="zh-CN" dirty="0">
                <a:latin typeface="宋体" panose="02010600030101010101" pitchFamily="2" charset="-122"/>
              </a:rPr>
              <a:t>0</a:t>
            </a:r>
            <a:r>
              <a:rPr lang="zh-CN" altLang="en-US" dirty="0">
                <a:latin typeface="宋体" panose="02010600030101010101" pitchFamily="2" charset="-122"/>
              </a:rPr>
              <a:t>型文法。</a:t>
            </a:r>
            <a:endParaRPr lang="zh-CN" altLang="en-US" dirty="0">
              <a:latin typeface="宋体" panose="02010600030101010101" pitchFamily="2" charset="-122"/>
            </a:endParaRPr>
          </a:p>
        </p:txBody>
      </p:sp>
      <p:grpSp>
        <p:nvGrpSpPr>
          <p:cNvPr id="4" name="组合 3"/>
          <p:cNvGrpSpPr/>
          <p:nvPr/>
        </p:nvGrpSpPr>
        <p:grpSpPr>
          <a:xfrm>
            <a:off x="4854575" y="3048000"/>
            <a:ext cx="3371850" cy="523875"/>
            <a:chOff x="1524000" y="3733800"/>
            <a:chExt cx="3371436" cy="523220"/>
          </a:xfrm>
        </p:grpSpPr>
        <p:sp>
          <p:nvSpPr>
            <p:cNvPr id="44040" name="TextBox 4"/>
            <p:cNvSpPr txBox="1"/>
            <p:nvPr/>
          </p:nvSpPr>
          <p:spPr>
            <a:xfrm>
              <a:off x="1524000" y="3733800"/>
              <a:ext cx="3371436" cy="523220"/>
            </a:xfrm>
            <a:prstGeom prst="rect">
              <a:avLst/>
            </a:prstGeom>
            <a:solidFill>
              <a:schemeClr val="accent2"/>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rPr>
                <a:t>α</a:t>
              </a:r>
              <a:r>
                <a:rPr lang="en-US" altLang="zh-CN" baseline="-25000" dirty="0">
                  <a:solidFill>
                    <a:srgbClr val="FF0000"/>
                  </a:solidFill>
                </a:rPr>
                <a:t>1</a:t>
              </a:r>
              <a:r>
                <a:rPr lang="en-US" altLang="zh-CN" dirty="0">
                  <a:solidFill>
                    <a:srgbClr val="FF0000"/>
                  </a:solidFill>
                </a:rPr>
                <a:t>Aα</a:t>
              </a:r>
              <a:r>
                <a:rPr lang="en-US" altLang="zh-CN" baseline="-25000" dirty="0">
                  <a:solidFill>
                    <a:srgbClr val="FF0000"/>
                  </a:solidFill>
                </a:rPr>
                <a:t>2</a:t>
              </a:r>
              <a:r>
                <a:rPr lang="zh-CN" altLang="en-US" dirty="0">
                  <a:solidFill>
                    <a:srgbClr val="FF0000"/>
                  </a:solidFill>
                </a:rPr>
                <a:t>　　</a:t>
              </a:r>
              <a:r>
                <a:rPr lang="en-US" altLang="zh-CN" dirty="0">
                  <a:solidFill>
                    <a:srgbClr val="FF0000"/>
                  </a:solidFill>
                </a:rPr>
                <a:t>α</a:t>
              </a:r>
              <a:r>
                <a:rPr lang="en-US" altLang="zh-CN" baseline="-25000" dirty="0">
                  <a:solidFill>
                    <a:srgbClr val="FF0000"/>
                  </a:solidFill>
                </a:rPr>
                <a:t>1</a:t>
              </a:r>
              <a:r>
                <a:rPr lang="en-US" altLang="zh-CN" dirty="0">
                  <a:solidFill>
                    <a:srgbClr val="FF0000"/>
                  </a:solidFill>
                </a:rPr>
                <a:t>βα</a:t>
              </a:r>
              <a:r>
                <a:rPr lang="en-US" altLang="zh-CN" baseline="-25000" dirty="0">
                  <a:solidFill>
                    <a:srgbClr val="FF0000"/>
                  </a:solidFill>
                </a:rPr>
                <a:t>2</a:t>
              </a:r>
              <a:endParaRPr lang="zh-CN" altLang="en-US" dirty="0">
                <a:solidFill>
                  <a:srgbClr val="FF0000"/>
                </a:solidFill>
              </a:endParaRPr>
            </a:p>
          </p:txBody>
        </p:sp>
        <p:sp>
          <p:nvSpPr>
            <p:cNvPr id="44041" name="Line 5"/>
            <p:cNvSpPr/>
            <p:nvPr/>
          </p:nvSpPr>
          <p:spPr>
            <a:xfrm>
              <a:off x="2952704" y="3995410"/>
              <a:ext cx="503238" cy="0"/>
            </a:xfrm>
            <a:prstGeom prst="line">
              <a:avLst/>
            </a:prstGeom>
            <a:ln w="50800" cap="flat" cmpd="sng">
              <a:solidFill>
                <a:srgbClr val="FF0000"/>
              </a:solidFill>
              <a:prstDash val="solid"/>
              <a:headEnd type="none" w="med" len="med"/>
              <a:tailEnd type="triangle" w="med" len="med"/>
            </a:ln>
          </p:spPr>
        </p:sp>
      </p:grpSp>
      <p:grpSp>
        <p:nvGrpSpPr>
          <p:cNvPr id="7" name="组合 6"/>
          <p:cNvGrpSpPr/>
          <p:nvPr/>
        </p:nvGrpSpPr>
        <p:grpSpPr>
          <a:xfrm>
            <a:off x="7658100" y="3556000"/>
            <a:ext cx="1447800" cy="523875"/>
            <a:chOff x="1524000" y="3733800"/>
            <a:chExt cx="1447832" cy="523220"/>
          </a:xfrm>
        </p:grpSpPr>
        <p:sp>
          <p:nvSpPr>
            <p:cNvPr id="44038" name="TextBox 7"/>
            <p:cNvSpPr txBox="1"/>
            <p:nvPr/>
          </p:nvSpPr>
          <p:spPr>
            <a:xfrm>
              <a:off x="1524000" y="3733800"/>
              <a:ext cx="1447832" cy="523220"/>
            </a:xfrm>
            <a:prstGeom prst="rect">
              <a:avLst/>
            </a:prstGeom>
            <a:solidFill>
              <a:schemeClr val="accent2"/>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rgbClr val="FF0000"/>
                  </a:solidFill>
                </a:rPr>
                <a:t>A</a:t>
              </a:r>
              <a:r>
                <a:rPr lang="zh-CN" altLang="en-US" dirty="0">
                  <a:solidFill>
                    <a:srgbClr val="FF0000"/>
                  </a:solidFill>
                </a:rPr>
                <a:t>　　</a:t>
              </a:r>
              <a:r>
                <a:rPr lang="en-US" altLang="zh-CN" dirty="0">
                  <a:solidFill>
                    <a:srgbClr val="FF0000"/>
                  </a:solidFill>
                </a:rPr>
                <a:t>β</a:t>
              </a:r>
              <a:endParaRPr lang="zh-CN" altLang="en-US" dirty="0">
                <a:solidFill>
                  <a:srgbClr val="FF0000"/>
                </a:solidFill>
              </a:endParaRPr>
            </a:p>
          </p:txBody>
        </p:sp>
        <p:sp>
          <p:nvSpPr>
            <p:cNvPr id="44039" name="Line 5"/>
            <p:cNvSpPr/>
            <p:nvPr/>
          </p:nvSpPr>
          <p:spPr>
            <a:xfrm>
              <a:off x="1881219" y="3995410"/>
              <a:ext cx="503238" cy="0"/>
            </a:xfrm>
            <a:prstGeom prst="line">
              <a:avLst/>
            </a:prstGeom>
            <a:ln w="50800" cap="flat" cmpd="sng">
              <a:solidFill>
                <a:srgbClr val="FF00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5139">
                                            <p:txEl>
                                              <p:charRg st="62" end="96"/>
                                            </p:txEl>
                                          </p:spTgt>
                                        </p:tgtEl>
                                        <p:attrNameLst>
                                          <p:attrName>style.visibility</p:attrName>
                                        </p:attrNameLst>
                                      </p:cBhvr>
                                      <p:to>
                                        <p:strVal val="visible"/>
                                      </p:to>
                                    </p:set>
                                    <p:animEffect transition="in" filter="randombar(horizontal)">
                                      <p:cBhvr>
                                        <p:cTn id="7" dur="500"/>
                                        <p:tgtEl>
                                          <p:spTgt spid="475139">
                                            <p:txEl>
                                              <p:charRg st="62"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75139">
                                            <p:txEl>
                                              <p:charRg st="96" end="140"/>
                                            </p:txEl>
                                          </p:spTgt>
                                        </p:tgtEl>
                                        <p:attrNameLst>
                                          <p:attrName>style.visibility</p:attrName>
                                        </p:attrNameLst>
                                      </p:cBhvr>
                                      <p:to>
                                        <p:strVal val="visible"/>
                                      </p:to>
                                    </p:set>
                                    <p:animEffect transition="in" filter="randombar(horizontal)">
                                      <p:cBhvr>
                                        <p:cTn id="18" dur="500"/>
                                        <p:tgtEl>
                                          <p:spTgt spid="475139">
                                            <p:txEl>
                                              <p:charRg st="96" end="14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75139">
                                            <p:txEl>
                                              <p:charRg st="140" end="165"/>
                                            </p:txEl>
                                          </p:spTgt>
                                        </p:tgtEl>
                                        <p:attrNameLst>
                                          <p:attrName>style.visibility</p:attrName>
                                        </p:attrNameLst>
                                      </p:cBhvr>
                                      <p:to>
                                        <p:strVal val="visible"/>
                                      </p:to>
                                    </p:set>
                                    <p:animEffect transition="in" filter="randombar(horizontal)">
                                      <p:cBhvr>
                                        <p:cTn id="29" dur="500"/>
                                        <p:tgtEl>
                                          <p:spTgt spid="475139">
                                            <p:txEl>
                                              <p:charRg st="140" end="16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75139">
                                            <p:txEl>
                                              <p:charRg st="165" end="185"/>
                                            </p:txEl>
                                          </p:spTgt>
                                        </p:tgtEl>
                                        <p:attrNameLst>
                                          <p:attrName>style.visibility</p:attrName>
                                        </p:attrNameLst>
                                      </p:cBhvr>
                                      <p:to>
                                        <p:strVal val="visible"/>
                                      </p:to>
                                    </p:set>
                                    <p:animEffect transition="in" filter="randombar(horizontal)">
                                      <p:cBhvr>
                                        <p:cTn id="34" dur="500"/>
                                        <p:tgtEl>
                                          <p:spTgt spid="475139">
                                            <p:txEl>
                                              <p:charRg st="165" end="18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75139">
                                            <p:txEl>
                                              <p:charRg st="185" end="202"/>
                                            </p:txEl>
                                          </p:spTgt>
                                        </p:tgtEl>
                                        <p:attrNameLst>
                                          <p:attrName>style.visibility</p:attrName>
                                        </p:attrNameLst>
                                      </p:cBhvr>
                                      <p:to>
                                        <p:strVal val="visible"/>
                                      </p:to>
                                    </p:set>
                                    <p:animEffect transition="in" filter="randombar(horizontal)">
                                      <p:cBhvr>
                                        <p:cTn id="39" dur="500"/>
                                        <p:tgtEl>
                                          <p:spTgt spid="475139">
                                            <p:txEl>
                                              <p:charRg st="185" end="20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475139">
                                            <p:txEl>
                                              <p:charRg st="202" end="242"/>
                                            </p:txEl>
                                          </p:spTgt>
                                        </p:tgtEl>
                                        <p:attrNameLst>
                                          <p:attrName>style.visibility</p:attrName>
                                        </p:attrNameLst>
                                      </p:cBhvr>
                                      <p:to>
                                        <p:strVal val="visible"/>
                                      </p:to>
                                    </p:set>
                                    <p:animEffect transition="in" filter="randombar(horizontal)">
                                      <p:cBhvr>
                                        <p:cTn id="44" dur="500"/>
                                        <p:tgtEl>
                                          <p:spTgt spid="475139">
                                            <p:txEl>
                                              <p:charRg st="202" end="2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1440" tIns="45720" rIns="91440" bIns="45720" anchor="ctr"/>
          <a:p>
            <a:pPr eaLnBrk="1" hangingPunct="1"/>
            <a:r>
              <a:rPr lang="zh-CN" altLang="en-US" dirty="0"/>
              <a:t>练习：判断下列文法属于哪个类型？</a:t>
            </a:r>
            <a:endParaRPr lang="zh-CN" altLang="en-US" dirty="0"/>
          </a:p>
        </p:txBody>
      </p:sp>
      <p:sp>
        <p:nvSpPr>
          <p:cNvPr id="46083" name="Rectangle 3"/>
          <p:cNvSpPr>
            <a:spLocks noGrp="1"/>
          </p:cNvSpPr>
          <p:nvPr>
            <p:ph idx="1"/>
          </p:nvPr>
        </p:nvSpPr>
        <p:spPr/>
        <p:txBody>
          <a:bodyPr vert="horz" wrap="square" lIns="91440" tIns="45720" rIns="91440" bIns="45720" anchor="t"/>
          <a:p>
            <a:pPr eaLnBrk="1" hangingPunct="1">
              <a:buNone/>
            </a:pPr>
            <a:r>
              <a:rPr lang="zh-CN" altLang="en-US" dirty="0">
                <a:latin typeface="宋体" panose="02010600030101010101" pitchFamily="2" charset="-122"/>
              </a:rPr>
              <a:t>方法：</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先判断是否是</a:t>
            </a:r>
            <a:r>
              <a:rPr lang="en-US" altLang="zh-CN" dirty="0">
                <a:latin typeface="宋体" panose="02010600030101010101" pitchFamily="2" charset="-122"/>
              </a:rPr>
              <a:t>3</a:t>
            </a:r>
            <a:r>
              <a:rPr lang="zh-CN" altLang="en-US" dirty="0">
                <a:latin typeface="宋体" panose="02010600030101010101" pitchFamily="2" charset="-122"/>
              </a:rPr>
              <a:t>型文法？再判断是否是</a:t>
            </a:r>
            <a:r>
              <a:rPr lang="en-US" altLang="zh-CN" dirty="0">
                <a:latin typeface="宋体" panose="02010600030101010101" pitchFamily="2" charset="-122"/>
              </a:rPr>
              <a:t>2</a:t>
            </a:r>
            <a:r>
              <a:rPr lang="zh-CN" altLang="en-US" dirty="0">
                <a:latin typeface="宋体" panose="02010600030101010101" pitchFamily="2" charset="-122"/>
              </a:rPr>
              <a:t>型文法？再判断是否是</a:t>
            </a:r>
            <a:r>
              <a:rPr lang="en-US" altLang="zh-CN" dirty="0">
                <a:latin typeface="宋体" panose="02010600030101010101" pitchFamily="2" charset="-122"/>
              </a:rPr>
              <a:t>1</a:t>
            </a:r>
            <a:r>
              <a:rPr lang="zh-CN" altLang="en-US" dirty="0">
                <a:latin typeface="宋体" panose="02010600030101010101" pitchFamily="2" charset="-122"/>
              </a:rPr>
              <a:t>型文法？最后判断是否是</a:t>
            </a:r>
            <a:r>
              <a:rPr lang="en-US" altLang="zh-CN" dirty="0">
                <a:latin typeface="宋体" panose="02010600030101010101" pitchFamily="2" charset="-122"/>
              </a:rPr>
              <a:t>0</a:t>
            </a:r>
            <a:r>
              <a:rPr lang="zh-CN" altLang="en-US" dirty="0">
                <a:latin typeface="宋体" panose="02010600030101010101" pitchFamily="2" charset="-122"/>
              </a:rPr>
              <a:t>型文法？</a:t>
            </a:r>
            <a:endParaRPr lang="zh-CN" altLang="en-US"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例题</a:t>
            </a:r>
            <a:r>
              <a:rPr lang="en-US" altLang="zh-CN" dirty="0">
                <a:latin typeface="宋体" panose="02010600030101010101" pitchFamily="2" charset="-122"/>
              </a:rPr>
              <a:t>2.4</a:t>
            </a:r>
            <a:endParaRPr lang="en-US" altLang="zh-CN" dirty="0">
              <a:latin typeface="宋体" panose="02010600030101010101" pitchFamily="2" charset="-122"/>
            </a:endParaRPr>
          </a:p>
          <a:p>
            <a:pPr eaLnBrk="1" hangingPunct="1">
              <a:buNone/>
            </a:pPr>
            <a:r>
              <a:rPr lang="zh-CN" altLang="en-US" dirty="0">
                <a:latin typeface="宋体" panose="02010600030101010101" pitchFamily="2" charset="-122"/>
              </a:rPr>
              <a:t>例题</a:t>
            </a:r>
            <a:r>
              <a:rPr lang="en-US" altLang="zh-CN" dirty="0">
                <a:latin typeface="宋体" panose="02010600030101010101" pitchFamily="2" charset="-122"/>
              </a:rPr>
              <a:t>2.5</a:t>
            </a:r>
            <a:endParaRPr lang="en-US" altLang="zh-CN" dirty="0">
              <a:latin typeface="宋体" panose="02010600030101010101" pitchFamily="2" charset="-122"/>
            </a:endParaRPr>
          </a:p>
          <a:p>
            <a:pPr eaLnBrk="1" hangingPunct="1"/>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91440" tIns="45720" rIns="91440" bIns="45720" anchor="ctr"/>
          <a:p>
            <a:pPr eaLnBrk="1" hangingPunct="1"/>
            <a:r>
              <a:rPr lang="zh-CN" altLang="en-US" dirty="0"/>
              <a:t>练习：判断下列文法属于哪个类型？</a:t>
            </a:r>
            <a:endParaRPr lang="zh-CN" altLang="en-US" dirty="0"/>
          </a:p>
        </p:txBody>
      </p:sp>
      <p:sp>
        <p:nvSpPr>
          <p:cNvPr id="47107" name="Rectangle 3"/>
          <p:cNvSpPr>
            <a:spLocks noGrp="1"/>
          </p:cNvSpPr>
          <p:nvPr>
            <p:ph idx="1"/>
          </p:nvPr>
        </p:nvSpPr>
        <p:spPr/>
        <p:txBody>
          <a:bodyPr vert="horz" wrap="square" lIns="91440" tIns="45720" rIns="91440" bIns="45720" anchor="t"/>
          <a:p>
            <a:pPr eaLnBrk="1" hangingPunct="1">
              <a:buNone/>
            </a:pPr>
            <a:r>
              <a:rPr lang="zh-CN" altLang="en-US" dirty="0">
                <a:latin typeface="宋体" panose="02010600030101010101" pitchFamily="2" charset="-122"/>
              </a:rPr>
              <a:t>文法</a:t>
            </a:r>
            <a:r>
              <a:rPr lang="en-US" altLang="zh-CN" dirty="0">
                <a:latin typeface="宋体" panose="02010600030101010101" pitchFamily="2" charset="-122"/>
              </a:rPr>
              <a:t>G[S]</a:t>
            </a:r>
            <a:r>
              <a:rPr lang="zh-CN" altLang="en-US" dirty="0">
                <a:latin typeface="宋体" panose="02010600030101010101" pitchFamily="2" charset="-122"/>
              </a:rPr>
              <a:t>：	 </a:t>
            </a:r>
            <a:r>
              <a:rPr lang="en-US" altLang="zh-CN" dirty="0">
                <a:latin typeface="宋体" panose="02010600030101010101" pitchFamily="2" charset="-122"/>
              </a:rPr>
              <a:t>S→CD		Ab→bA</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C→aCA		Ba→aB</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C→bCB		Bb→bB</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AD→aD		 C→a</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BD→bD		 D→b</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Aa→bD</a:t>
            </a:r>
            <a:endParaRPr lang="en-US" altLang="zh-CN" dirty="0">
              <a:latin typeface="宋体" panose="02010600030101010101" pitchFamily="2" charset="-122"/>
            </a:endParaRPr>
          </a:p>
          <a:p>
            <a:pPr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8131" name="Rectangle 3"/>
          <p:cNvSpPr>
            <a:spLocks noGrp="1"/>
          </p:cNvSpPr>
          <p:nvPr>
            <p:ph idx="1"/>
          </p:nvPr>
        </p:nvSpPr>
        <p:spPr/>
        <p:txBody>
          <a:bodyPr vert="horz" wrap="square" lIns="91440" tIns="45720" rIns="91440" bIns="45720" anchor="t"/>
          <a:p>
            <a:pPr eaLnBrk="1" hangingPunct="1">
              <a:buNone/>
            </a:pPr>
            <a:endParaRPr lang="zh-CN" altLang="en-US" dirty="0">
              <a:latin typeface="宋体" panose="02010600030101010101" pitchFamily="2" charset="-122"/>
            </a:endParaRPr>
          </a:p>
          <a:p>
            <a:pPr eaLnBrk="1" hangingPunct="1">
              <a:buNone/>
            </a:pPr>
            <a:r>
              <a:rPr lang="zh-CN" altLang="en-US" dirty="0"/>
              <a:t>   </a:t>
            </a:r>
            <a:endParaRPr lang="zh-CN" altLang="en-US" dirty="0">
              <a:latin typeface="宋体" panose="02010600030101010101" pitchFamily="2" charset="-122"/>
            </a:endParaRPr>
          </a:p>
          <a:p>
            <a:pPr eaLnBrk="1" hangingPunct="1">
              <a:buNone/>
            </a:pPr>
            <a:r>
              <a:rPr lang="zh-CN" altLang="en-US" dirty="0"/>
              <a:t>   文法</a:t>
            </a:r>
            <a:r>
              <a:rPr lang="en-US" altLang="zh-CN" dirty="0"/>
              <a:t>G[S]</a:t>
            </a:r>
            <a:r>
              <a:rPr lang="zh-CN" altLang="en-US" dirty="0"/>
              <a:t>：	</a:t>
            </a:r>
            <a:r>
              <a:rPr lang="en-US" altLang="zh-CN" dirty="0"/>
              <a:t>S</a:t>
            </a:r>
            <a:r>
              <a:rPr lang="en-US" altLang="zh-CN" dirty="0">
                <a:latin typeface="宋体" panose="02010600030101010101" pitchFamily="2" charset="-122"/>
              </a:rPr>
              <a:t>→AB</a:t>
            </a:r>
            <a:endParaRPr lang="en-US" altLang="zh-CN" dirty="0"/>
          </a:p>
          <a:p>
            <a:pPr eaLnBrk="1" hangingPunct="1">
              <a:buNone/>
            </a:pPr>
            <a:r>
              <a:rPr lang="en-US" altLang="zh-CN" dirty="0"/>
              <a:t>				A</a:t>
            </a:r>
            <a:r>
              <a:rPr lang="en-US" altLang="zh-CN" dirty="0">
                <a:latin typeface="宋体" panose="02010600030101010101" pitchFamily="2" charset="-122"/>
              </a:rPr>
              <a:t>→BS|0</a:t>
            </a:r>
            <a:endParaRPr lang="en-US" altLang="zh-CN" dirty="0"/>
          </a:p>
          <a:p>
            <a:pPr eaLnBrk="1" hangingPunct="1">
              <a:buNone/>
            </a:pPr>
            <a:r>
              <a:rPr lang="en-US" altLang="zh-CN" dirty="0"/>
              <a:t>				B</a:t>
            </a:r>
            <a:r>
              <a:rPr lang="en-US" altLang="zh-CN" dirty="0">
                <a:latin typeface="宋体" panose="02010600030101010101" pitchFamily="2" charset="-122"/>
              </a:rPr>
              <a:t>→SA|1</a:t>
            </a:r>
            <a:endParaRPr lang="en-US" altLang="zh-CN" dirty="0"/>
          </a:p>
          <a:p>
            <a:pPr eaLnBrk="1" hangingPunct="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9155" name="Rectangle 3"/>
          <p:cNvSpPr>
            <a:spLocks noGrp="1"/>
          </p:cNvSpPr>
          <p:nvPr>
            <p:ph idx="1"/>
          </p:nvPr>
        </p:nvSpPr>
        <p:spPr/>
        <p:txBody>
          <a:bodyPr vert="horz" wrap="square" lIns="91440" tIns="45720" rIns="91440" bIns="45720" anchor="t"/>
          <a:p>
            <a:pPr eaLnBrk="1" hangingPunct="1">
              <a:buNone/>
            </a:pPr>
            <a:r>
              <a:rPr lang="en-US" altLang="zh-CN" dirty="0"/>
              <a:t>G[I]</a:t>
            </a:r>
            <a:r>
              <a:rPr lang="zh-CN" altLang="en-US" dirty="0"/>
              <a:t>：	</a:t>
            </a:r>
            <a:r>
              <a:rPr lang="en-US" altLang="zh-CN" dirty="0"/>
              <a:t>I </a:t>
            </a:r>
            <a:r>
              <a:rPr lang="en-US" altLang="zh-CN" dirty="0">
                <a:latin typeface="宋体" panose="02010600030101010101" pitchFamily="2" charset="-122"/>
              </a:rPr>
              <a:t>→ lT</a:t>
            </a:r>
            <a:endParaRPr lang="en-US" altLang="zh-CN" dirty="0"/>
          </a:p>
          <a:p>
            <a:pPr eaLnBrk="1" hangingPunct="1">
              <a:buNone/>
            </a:pPr>
            <a:r>
              <a:rPr lang="en-US" altLang="zh-CN" dirty="0"/>
              <a:t>			I </a:t>
            </a:r>
            <a:r>
              <a:rPr lang="en-US" altLang="zh-CN" dirty="0">
                <a:latin typeface="宋体" panose="02010600030101010101" pitchFamily="2" charset="-122"/>
              </a:rPr>
              <a:t>→ l</a:t>
            </a:r>
            <a:endParaRPr lang="en-US" altLang="zh-CN" dirty="0"/>
          </a:p>
          <a:p>
            <a:pPr eaLnBrk="1" hangingPunct="1">
              <a:buNone/>
            </a:pPr>
            <a:r>
              <a:rPr lang="en-US" altLang="zh-CN" dirty="0"/>
              <a:t>			T </a:t>
            </a:r>
            <a:r>
              <a:rPr lang="en-US" altLang="zh-CN" dirty="0">
                <a:latin typeface="宋体" panose="02010600030101010101" pitchFamily="2" charset="-122"/>
              </a:rPr>
              <a:t>→ lT</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a:t>
            </a:r>
            <a:r>
              <a:rPr lang="en-US" altLang="zh-CN" dirty="0"/>
              <a:t>T </a:t>
            </a:r>
            <a:r>
              <a:rPr lang="en-US" altLang="zh-CN" dirty="0">
                <a:latin typeface="宋体" panose="02010600030101010101" pitchFamily="2" charset="-122"/>
              </a:rPr>
              <a:t>→ dT</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a:t>
            </a:r>
            <a:r>
              <a:rPr lang="en-US" altLang="zh-CN" dirty="0"/>
              <a:t>T </a:t>
            </a:r>
            <a:r>
              <a:rPr lang="en-US" altLang="zh-CN" dirty="0">
                <a:latin typeface="宋体" panose="02010600030101010101" pitchFamily="2" charset="-122"/>
              </a:rPr>
              <a:t>→ l</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			</a:t>
            </a:r>
            <a:r>
              <a:rPr lang="en-US" altLang="zh-CN" dirty="0"/>
              <a:t>T </a:t>
            </a:r>
            <a:r>
              <a:rPr lang="en-US" altLang="zh-CN" dirty="0">
                <a:latin typeface="宋体" panose="02010600030101010101" pitchFamily="2" charset="-122"/>
              </a:rPr>
              <a:t>→ d</a:t>
            </a:r>
            <a:endParaRPr lang="en-US" altLang="zh-CN" dirty="0"/>
          </a:p>
          <a:p>
            <a:pPr eaLnBrk="1" hangingPunct="1">
              <a:buNone/>
            </a:pPr>
            <a:r>
              <a:rPr lang="en-US" altLang="zh-CN" dirty="0"/>
              <a:t>G[S]</a:t>
            </a:r>
            <a:r>
              <a:rPr lang="zh-CN" altLang="en-US" dirty="0"/>
              <a:t>：	</a:t>
            </a:r>
            <a:endParaRPr lang="zh-CN" altLang="en-US" dirty="0"/>
          </a:p>
          <a:p>
            <a:pPr eaLnBrk="1" hangingPunct="1">
              <a:buNone/>
            </a:pPr>
            <a:r>
              <a:rPr lang="zh-CN" altLang="en-US" dirty="0"/>
              <a:t>        </a:t>
            </a:r>
            <a:r>
              <a:rPr lang="en-US" altLang="zh-CN" dirty="0"/>
              <a:t>S</a:t>
            </a:r>
            <a:r>
              <a:rPr lang="en-US" altLang="zh-CN" dirty="0">
                <a:latin typeface="宋体" panose="02010600030101010101" pitchFamily="2" charset="-122"/>
              </a:rPr>
              <a:t>→0A|1B|0</a:t>
            </a:r>
            <a:endParaRPr lang="en-US" altLang="zh-CN" dirty="0"/>
          </a:p>
          <a:p>
            <a:pPr eaLnBrk="1" hangingPunct="1">
              <a:buNone/>
            </a:pPr>
            <a:r>
              <a:rPr lang="en-US" altLang="zh-CN" dirty="0"/>
              <a:t>		   A</a:t>
            </a:r>
            <a:r>
              <a:rPr lang="en-US" altLang="zh-CN" dirty="0">
                <a:latin typeface="宋体" panose="02010600030101010101" pitchFamily="2" charset="-122"/>
              </a:rPr>
              <a:t>→0A|1B|0S</a:t>
            </a:r>
            <a:endParaRPr lang="en-US" altLang="zh-CN" dirty="0"/>
          </a:p>
          <a:p>
            <a:pPr eaLnBrk="1" hangingPunct="1">
              <a:buNone/>
            </a:pPr>
            <a:r>
              <a:rPr lang="en-US" altLang="zh-CN" dirty="0"/>
              <a:t>		   B</a:t>
            </a:r>
            <a:r>
              <a:rPr lang="en-US" altLang="zh-CN" dirty="0">
                <a:latin typeface="宋体" panose="02010600030101010101" pitchFamily="2" charset="-122"/>
              </a:rPr>
              <a:t>→1B|1|0</a:t>
            </a:r>
            <a:endParaRPr lang="en-US" altLang="zh-CN" dirty="0"/>
          </a:p>
          <a:p>
            <a:pPr eaLnBrk="1" hangingPunct="1">
              <a:buNone/>
            </a:pP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p:txBody>
          <a:bodyPr vert="horz" wrap="square" lIns="91440" tIns="45720" rIns="91440" bIns="45720" anchor="ctr"/>
          <a:p>
            <a:pPr eaLnBrk="1" hangingPunct="1"/>
            <a:r>
              <a:rPr lang="zh-CN" altLang="en-US" sz="2800" dirty="0"/>
              <a:t>练习：判断下列文法属于哪个类型？</a:t>
            </a:r>
            <a:endParaRPr lang="zh-CN" altLang="en-US" sz="2800" dirty="0"/>
          </a:p>
        </p:txBody>
      </p:sp>
      <p:sp>
        <p:nvSpPr>
          <p:cNvPr id="50179" name="Rectangle 3"/>
          <p:cNvSpPr>
            <a:spLocks noGrp="1"/>
          </p:cNvSpPr>
          <p:nvPr>
            <p:ph idx="1"/>
          </p:nvPr>
        </p:nvSpPr>
        <p:spPr/>
        <p:txBody>
          <a:bodyPr vert="horz" wrap="square" lIns="91440" tIns="45720" rIns="91440" bIns="45720" anchor="t"/>
          <a:p>
            <a:pPr marL="533400" indent="-533400" eaLnBrk="1" hangingPunct="1">
              <a:buNone/>
            </a:pPr>
            <a:r>
              <a:rPr lang="en-US" altLang="zh-CN" dirty="0"/>
              <a:t> G[S]:</a:t>
            </a:r>
            <a:br>
              <a:rPr lang="en-US" altLang="zh-CN" dirty="0"/>
            </a:br>
            <a:r>
              <a:rPr lang="en-US" altLang="zh-CN" dirty="0"/>
              <a:t>S</a:t>
            </a:r>
            <a:r>
              <a:rPr lang="en-US" altLang="zh-CN" dirty="0">
                <a:sym typeface="Symbol" panose="05050102010706020507" pitchFamily="18" charset="2"/>
              </a:rPr>
              <a:t>aS</a:t>
            </a:r>
            <a:br>
              <a:rPr lang="en-US" altLang="zh-CN" dirty="0">
                <a:sym typeface="Symbol" panose="05050102010706020507" pitchFamily="18" charset="2"/>
              </a:rPr>
            </a:br>
            <a:r>
              <a:rPr lang="en-US" altLang="zh-CN" dirty="0">
                <a:sym typeface="Symbol" panose="05050102010706020507" pitchFamily="18" charset="2"/>
              </a:rPr>
              <a:t>SBa</a:t>
            </a:r>
            <a:br>
              <a:rPr lang="en-US" altLang="zh-CN" dirty="0">
                <a:sym typeface="Symbol" panose="05050102010706020507" pitchFamily="18" charset="2"/>
              </a:rPr>
            </a:br>
            <a:r>
              <a:rPr lang="en-US" altLang="zh-CN" dirty="0">
                <a:sym typeface="Symbol" panose="05050102010706020507" pitchFamily="18" charset="2"/>
              </a:rPr>
              <a:t>Bab</a:t>
            </a:r>
            <a:br>
              <a:rPr lang="en-US" altLang="zh-CN" dirty="0">
                <a:sym typeface="Symbol" panose="05050102010706020507" pitchFamily="18" charset="2"/>
              </a:rPr>
            </a:br>
            <a:r>
              <a:rPr lang="en-US" altLang="zh-CN" dirty="0">
                <a:sym typeface="Symbol" panose="05050102010706020507" pitchFamily="18" charset="2"/>
              </a:rPr>
              <a:t>Eb</a:t>
            </a:r>
            <a:br>
              <a:rPr lang="en-US" altLang="zh-CN" dirty="0">
                <a:sym typeface="Symbol" panose="05050102010706020507" pitchFamily="18" charset="2"/>
              </a:rPr>
            </a:br>
            <a:r>
              <a:rPr lang="en-US" altLang="zh-CN" dirty="0">
                <a:sym typeface="Symbol" panose="05050102010706020507" pitchFamily="18" charset="2"/>
              </a:rPr>
              <a:t>E</a:t>
            </a:r>
            <a:endParaRPr lang="en-US" altLang="zh-CN" dirty="0">
              <a:sym typeface="Symbol" panose="05050102010706020507" pitchFamily="18" charset="2"/>
            </a:endParaRPr>
          </a:p>
          <a:p>
            <a:pPr marL="533400" indent="-533400" eaLnBrk="1" hangingPunct="1">
              <a:buNone/>
            </a:pPr>
            <a:endParaRPr lang="en-US" altLang="zh-CN" dirty="0">
              <a:sym typeface="Wingdings" panose="05000000000000000000" pitchFamily="2" charset="2"/>
            </a:endParaRPr>
          </a:p>
          <a:p>
            <a:pPr marL="533400" indent="-533400" eaLnBrk="1" hangingPunct="1"/>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p>
            <a:pPr eaLnBrk="1" hangingPunct="1"/>
            <a:r>
              <a:rPr lang="zh-CN" altLang="en-US" sz="2800" dirty="0"/>
              <a:t>总结</a:t>
            </a:r>
            <a:endParaRPr lang="zh-CN" altLang="en-US" sz="2800" dirty="0"/>
          </a:p>
        </p:txBody>
      </p:sp>
      <p:sp>
        <p:nvSpPr>
          <p:cNvPr id="51203" name="Rectangle 3"/>
          <p:cNvSpPr>
            <a:spLocks noGrp="1"/>
          </p:cNvSpPr>
          <p:nvPr>
            <p:ph idx="1"/>
          </p:nvPr>
        </p:nvSpPr>
        <p:spPr/>
        <p:txBody>
          <a:bodyPr vert="horz" wrap="square" lIns="91440" tIns="45720" rIns="91440" bIns="45720" anchor="t"/>
          <a:p>
            <a:pPr eaLnBrk="1" hangingPunct="1"/>
            <a:r>
              <a:rPr lang="en-US" altLang="zh-CN" dirty="0"/>
              <a:t>0</a:t>
            </a:r>
            <a:r>
              <a:rPr lang="zh-CN" altLang="en-US" dirty="0"/>
              <a:t>、</a:t>
            </a:r>
            <a:r>
              <a:rPr lang="en-US" altLang="zh-CN" dirty="0"/>
              <a:t>1</a:t>
            </a:r>
            <a:r>
              <a:rPr lang="zh-CN" altLang="en-US" dirty="0"/>
              <a:t>型文法规则太少，随意性大；</a:t>
            </a:r>
            <a:endParaRPr lang="zh-CN" altLang="en-US" dirty="0"/>
          </a:p>
          <a:p>
            <a:pPr eaLnBrk="1" hangingPunct="1"/>
            <a:r>
              <a:rPr lang="en-US" altLang="zh-CN" dirty="0"/>
              <a:t>3</a:t>
            </a:r>
            <a:r>
              <a:rPr lang="zh-CN" altLang="en-US" dirty="0"/>
              <a:t>型文法：描述词法规则；</a:t>
            </a:r>
            <a:endParaRPr lang="zh-CN" altLang="en-US" dirty="0"/>
          </a:p>
          <a:p>
            <a:pPr eaLnBrk="1" hangingPunct="1"/>
            <a:r>
              <a:rPr lang="en-US" altLang="zh-CN" dirty="0"/>
              <a:t>2</a:t>
            </a:r>
            <a:r>
              <a:rPr lang="zh-CN" altLang="en-US" dirty="0"/>
              <a:t>型文法：描述语法规则。</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副标题 4"/>
          <p:cNvSpPr>
            <a:spLocks noGrp="1"/>
          </p:cNvSpPr>
          <p:nvPr>
            <p:ph type="subTitle" idx="1"/>
          </p:nvPr>
        </p:nvSpPr>
        <p:spPr/>
        <p:txBody>
          <a:bodyPr vert="horz" wrap="square" lIns="91440" tIns="45720" rIns="91440" bIns="45720" anchor="t"/>
          <a:p>
            <a:pPr>
              <a:buSzTx/>
            </a:pPr>
            <a:endParaRPr lang="zh-CN" altLang="en-US" dirty="0">
              <a:solidFill>
                <a:srgbClr val="FFFFFF"/>
              </a:solidFill>
              <a:latin typeface="+mn-lt"/>
              <a:ea typeface="+mn-ea"/>
              <a:cs typeface="+mn-cs"/>
            </a:endParaRPr>
          </a:p>
        </p:txBody>
      </p:sp>
      <p:sp>
        <p:nvSpPr>
          <p:cNvPr id="52227" name="标题 3"/>
          <p:cNvSpPr>
            <a:spLocks noGrp="1"/>
          </p:cNvSpPr>
          <p:nvPr>
            <p:ph type="ctrTitle"/>
          </p:nvPr>
        </p:nvSpPr>
        <p:spPr/>
        <p:txBody>
          <a:bodyPr vert="horz" wrap="square" lIns="91440" tIns="45720" rIns="91440" bIns="45720" anchor="ctr"/>
          <a:p>
            <a:pPr>
              <a:buClrTx/>
              <a:buSzTx/>
              <a:buFontTx/>
            </a:pPr>
            <a:r>
              <a:rPr lang="zh-CN" altLang="en-US" dirty="0">
                <a:solidFill>
                  <a:srgbClr val="FFFFFF"/>
                </a:solidFill>
                <a:latin typeface="+mj-lt"/>
                <a:ea typeface="+mj-ea"/>
                <a:cs typeface="+mj-cs"/>
              </a:rPr>
              <a:t>语法分析基础</a:t>
            </a:r>
            <a:endParaRPr lang="zh-CN" altLang="en-US" dirty="0">
              <a:solidFill>
                <a:srgbClr val="FFFFFF"/>
              </a:solidFill>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p>
            <a:pPr eaLnBrk="1" hangingPunct="1"/>
            <a:r>
              <a:rPr lang="zh-CN" altLang="en-US" sz="2800" dirty="0"/>
              <a:t>语法分析基础</a:t>
            </a:r>
            <a:endParaRPr lang="zh-CN" altLang="en-US" sz="2800" dirty="0"/>
          </a:p>
        </p:txBody>
      </p:sp>
      <p:sp>
        <p:nvSpPr>
          <p:cNvPr id="378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型文法有足够的能力描述当今程序设计语言的</a:t>
            </a:r>
            <a:r>
              <a:rPr kumimoji="0" lang="zh-CN" altLang="en-US" sz="2800" b="1" i="0" u="none" strike="noStrike" kern="0" cap="none" spc="0" normalizeH="0" baseline="0" noProof="0" dirty="0">
                <a:ln>
                  <a:noFill/>
                </a:ln>
                <a:solidFill>
                  <a:srgbClr val="FF0000"/>
                </a:solidFill>
                <a:effectLst/>
                <a:uLnTx/>
                <a:uFillTx/>
                <a:latin typeface="+mn-lt"/>
                <a:ea typeface="+mn-ea"/>
                <a:cs typeface="+mn-cs"/>
              </a:rPr>
              <a:t>语法</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结构。</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算术表达式</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G[E]:</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err="1">
                <a:ln>
                  <a:noFill/>
                </a:ln>
                <a:solidFill>
                  <a:schemeClr val="tx1"/>
                </a:solidFill>
                <a:effectLst/>
                <a:uLnTx/>
                <a:uFillTx/>
                <a:latin typeface="+mn-lt"/>
                <a:ea typeface="+mn-ea"/>
                <a:cs typeface="+mn-cs"/>
              </a:rPr>
              <a:t>E</a:t>
            </a:r>
            <a:r>
              <a:rPr kumimoji="0" lang="en-US" altLang="zh-CN" sz="24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i</a:t>
            </a:r>
            <a:endPar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	E</a:t>
            </a:r>
            <a:r>
              <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E+E</a:t>
            </a:r>
            <a:endPar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EE*E</a:t>
            </a:r>
            <a:endPar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E(E)</a:t>
            </a:r>
            <a:endPar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    </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描述了由变量，</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，*，（，）组成的一类算术表达式的语法结构。</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ctr"/>
          <a:p>
            <a:pPr eaLnBrk="1" hangingPunct="1"/>
            <a:r>
              <a:rPr lang="zh-CN" altLang="en-US" sz="2800" dirty="0"/>
              <a:t>语法分析基础</a:t>
            </a:r>
            <a:endParaRPr lang="zh-CN" altLang="en-US" sz="2800" dirty="0"/>
          </a:p>
        </p:txBody>
      </p:sp>
      <p:sp>
        <p:nvSpPr>
          <p:cNvPr id="37891" name="Rectangle 3"/>
          <p:cNvSpPr>
            <a:spLocks noGrp="1" noChangeArrowheads="1"/>
          </p:cNvSpPr>
          <p:nvPr>
            <p:ph idx="1"/>
          </p:nvPr>
        </p:nvSpPr>
        <p:spPr>
          <a:xfrm>
            <a:off x="152400" y="1066800"/>
            <a:ext cx="8153400" cy="5257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语句</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赋值语句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条件语句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当型循环语句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赋值语句</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赋值语句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a:t>
            </a:r>
            <a:r>
              <a:rPr kumimoji="0" lang="en-US" altLang="zh-CN" sz="28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i</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:=E</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条件语句</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条件语句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if&lt;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条件</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&gt;then&lt;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			if&lt;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条件</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&gt;then&lt;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&gt;else&lt;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条件</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&gt;E&lt;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关系运算符</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&gt;E</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关系运算符</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&gt;==|&lt;|&lt;=|&gt;|&gt;=|&lt;&gt;</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当型循环语句</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当型循环语句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&gt;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while&lt;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条件</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&gt;do&lt;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语句</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&gt;</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lIns="91440" tIns="45720" rIns="91440" bIns="45720" anchor="ctr"/>
          <a:p>
            <a:pPr eaLnBrk="1" hangingPunct="1"/>
            <a:r>
              <a:rPr lang="en-US" altLang="zh-CN" dirty="0"/>
              <a:t>2.1</a:t>
            </a:r>
            <a:r>
              <a:rPr lang="zh-CN" altLang="en-US" dirty="0"/>
              <a:t>文法的直观概念</a:t>
            </a:r>
            <a:endParaRPr lang="zh-CN" altLang="en-US" dirty="0"/>
          </a:p>
        </p:txBody>
      </p:sp>
      <p:sp>
        <p:nvSpPr>
          <p:cNvPr id="287749" name="Text Box 5"/>
          <p:cNvSpPr txBox="1"/>
          <p:nvPr/>
        </p:nvSpPr>
        <p:spPr>
          <a:xfrm>
            <a:off x="762000" y="2276475"/>
            <a:ext cx="6705600" cy="37528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5000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5000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5000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5000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5000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5000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sp>
        <p:nvSpPr>
          <p:cNvPr id="7172" name="Rectangle 6"/>
          <p:cNvSpPr>
            <a:spLocks noGrp="1"/>
          </p:cNvSpPr>
          <p:nvPr>
            <p:ph idx="1"/>
          </p:nvPr>
        </p:nvSpPr>
        <p:spPr/>
        <p:txBody>
          <a:bodyPr vert="horz" wrap="square" lIns="91440" tIns="45720" rIns="91440" bIns="45720" anchor="t"/>
          <a:p>
            <a:pPr eaLnBrk="1" hangingPunct="1"/>
            <a:r>
              <a:rPr lang="zh-CN" altLang="en-US" dirty="0"/>
              <a:t>  文法是一些规则，以有限的规则描述无限的句子集合。</a:t>
            </a:r>
            <a:endParaRPr lang="zh-CN" altLang="en-US" dirty="0"/>
          </a:p>
        </p:txBody>
      </p:sp>
      <p:sp>
        <p:nvSpPr>
          <p:cNvPr id="5" name="Text Box 5"/>
          <p:cNvSpPr txBox="1"/>
          <p:nvPr/>
        </p:nvSpPr>
        <p:spPr>
          <a:xfrm>
            <a:off x="762000" y="2276475"/>
            <a:ext cx="6705600" cy="37528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t>〈句子〉::=〈主语〉〈谓语〉</a:t>
            </a:r>
            <a:endParaRPr lang="zh-CN" altLang="en-US" sz="2400" dirty="0"/>
          </a:p>
          <a:p>
            <a:pPr marL="0" lvl="0" indent="0" eaLnBrk="1" hangingPunct="1">
              <a:spcBef>
                <a:spcPct val="50000"/>
              </a:spcBef>
              <a:buClrTx/>
              <a:buFontTx/>
              <a:buNone/>
            </a:pPr>
            <a:r>
              <a:rPr lang="zh-CN" altLang="en-US" sz="2400" dirty="0"/>
              <a:t>〈主语〉::=〈代词〉|〈名词〉</a:t>
            </a:r>
            <a:endParaRPr lang="zh-CN" altLang="en-US" sz="2400" dirty="0"/>
          </a:p>
          <a:p>
            <a:pPr marL="0" lvl="0" indent="0" eaLnBrk="1" hangingPunct="1">
              <a:spcBef>
                <a:spcPct val="50000"/>
              </a:spcBef>
              <a:buClrTx/>
              <a:buFontTx/>
              <a:buNone/>
            </a:pPr>
            <a:r>
              <a:rPr lang="zh-CN" altLang="en-US" sz="2400" dirty="0"/>
              <a:t>〈代词〉::= 你 | 我 | 他</a:t>
            </a:r>
            <a:endParaRPr lang="zh-CN" altLang="en-US" sz="2400" dirty="0"/>
          </a:p>
          <a:p>
            <a:pPr marL="0" lvl="0" indent="0" eaLnBrk="1" hangingPunct="1">
              <a:spcBef>
                <a:spcPct val="50000"/>
              </a:spcBef>
              <a:buClrTx/>
              <a:buFontTx/>
              <a:buNone/>
            </a:pPr>
            <a:r>
              <a:rPr lang="zh-CN" altLang="en-US" sz="2400" dirty="0"/>
              <a:t>〈名词〉::= 王明 | 大学生 | 工人 | 英语</a:t>
            </a:r>
            <a:endParaRPr lang="zh-CN" altLang="en-US" sz="2400" dirty="0"/>
          </a:p>
          <a:p>
            <a:pPr marL="0" lvl="0" indent="0" eaLnBrk="1" hangingPunct="1">
              <a:spcBef>
                <a:spcPct val="50000"/>
              </a:spcBef>
              <a:buClrTx/>
              <a:buFontTx/>
              <a:buNone/>
            </a:pPr>
            <a:r>
              <a:rPr lang="zh-CN" altLang="en-US" sz="2400" dirty="0"/>
              <a:t>〈谓语〉::=〈动词〉〈直接宾语〉</a:t>
            </a:r>
            <a:endParaRPr lang="zh-CN" altLang="en-US" sz="2400" dirty="0"/>
          </a:p>
          <a:p>
            <a:pPr marL="0" lvl="0" indent="0" eaLnBrk="1" hangingPunct="1">
              <a:spcBef>
                <a:spcPct val="50000"/>
              </a:spcBef>
              <a:buClrTx/>
              <a:buFontTx/>
              <a:buNone/>
            </a:pPr>
            <a:r>
              <a:rPr lang="zh-CN" altLang="en-US" sz="2400" dirty="0"/>
              <a:t>〈动词〉::= 是 | 学习</a:t>
            </a:r>
            <a:endParaRPr lang="zh-CN" altLang="en-US" sz="2400" dirty="0"/>
          </a:p>
          <a:p>
            <a:pPr marL="0" lvl="0" indent="0" eaLnBrk="1" hangingPunct="1">
              <a:spcBef>
                <a:spcPct val="50000"/>
              </a:spcBef>
              <a:buClrTx/>
              <a:buFontTx/>
              <a:buNone/>
            </a:pPr>
            <a:r>
              <a:rPr lang="zh-CN" altLang="en-US" sz="2400" dirty="0"/>
              <a:t>〈直接宾语〉::=〈代词〉|〈名词〉</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p>
            <a:pPr eaLnBrk="1" hangingPunct="1"/>
            <a:r>
              <a:rPr lang="en-US" altLang="zh-CN" sz="2800" dirty="0"/>
              <a:t>2.5</a:t>
            </a:r>
            <a:r>
              <a:rPr lang="zh-CN" altLang="en-US" sz="2800" dirty="0"/>
              <a:t>上下文无关文法及其语法树</a:t>
            </a:r>
            <a:endParaRPr lang="zh-CN" altLang="en-US" sz="2800" dirty="0"/>
          </a:p>
        </p:txBody>
      </p:sp>
      <p:sp>
        <p:nvSpPr>
          <p:cNvPr id="307203" name="Rectangle 3"/>
          <p:cNvSpPr>
            <a:spLocks noGrp="1"/>
          </p:cNvSpPr>
          <p:nvPr>
            <p:ph idx="1"/>
          </p:nvPr>
        </p:nvSpPr>
        <p:spPr/>
        <p:txBody>
          <a:bodyPr vert="horz" wrap="square" lIns="91440" tIns="45720" rIns="91440" bIns="45720" anchor="t"/>
          <a:p>
            <a:pPr eaLnBrk="1" hangingPunct="1"/>
            <a:r>
              <a:rPr lang="zh-CN" altLang="en-US" dirty="0"/>
              <a:t>语法树（定义见书）</a:t>
            </a:r>
            <a:endParaRPr lang="zh-CN" altLang="en-US" dirty="0"/>
          </a:p>
          <a:p>
            <a:pPr marL="692150" lvl="1" indent="-347345">
              <a:buNone/>
            </a:pPr>
            <a:r>
              <a:rPr lang="en-US" altLang="zh-CN" dirty="0"/>
              <a:t>1</a:t>
            </a:r>
            <a:r>
              <a:rPr lang="zh-CN" altLang="en-US" dirty="0"/>
              <a:t>、每个结点的标记都是</a:t>
            </a:r>
            <a:r>
              <a:rPr lang="en-US" altLang="zh-CN" dirty="0"/>
              <a:t>V</a:t>
            </a:r>
            <a:r>
              <a:rPr lang="zh-CN" altLang="en-US" dirty="0"/>
              <a:t>中的一个符号；</a:t>
            </a:r>
            <a:endParaRPr lang="zh-CN" altLang="en-US" dirty="0"/>
          </a:p>
          <a:p>
            <a:pPr marL="692150" lvl="1" indent="-347345">
              <a:buFontTx/>
              <a:buNone/>
            </a:pPr>
            <a:endParaRPr lang="zh-CN" altLang="en-US" sz="1000" dirty="0"/>
          </a:p>
          <a:p>
            <a:pPr marL="692150" lvl="1" indent="-347345">
              <a:buClr>
                <a:srgbClr val="3780BD"/>
              </a:buClr>
              <a:buNone/>
            </a:pPr>
            <a:r>
              <a:rPr lang="en-US" altLang="zh-CN" dirty="0"/>
              <a:t>2</a:t>
            </a:r>
            <a:r>
              <a:rPr lang="zh-CN" altLang="en-US" dirty="0"/>
              <a:t>、</a:t>
            </a:r>
            <a:r>
              <a:rPr lang="zh-CN" altLang="en-US" dirty="0">
                <a:solidFill>
                  <a:srgbClr val="30311D"/>
                </a:solidFill>
              </a:rPr>
              <a:t>根结点的标记是</a:t>
            </a:r>
            <a:r>
              <a:rPr lang="zh-CN" altLang="en-US" dirty="0">
                <a:solidFill>
                  <a:srgbClr val="FF3300"/>
                </a:solidFill>
              </a:rPr>
              <a:t>开始符号</a:t>
            </a:r>
            <a:r>
              <a:rPr lang="en-US" altLang="zh-CN" dirty="0">
                <a:solidFill>
                  <a:srgbClr val="30311D"/>
                </a:solidFill>
              </a:rPr>
              <a:t>S</a:t>
            </a:r>
            <a:r>
              <a:rPr lang="zh-CN" altLang="en-US" dirty="0">
                <a:solidFill>
                  <a:srgbClr val="30311D"/>
                </a:solidFill>
              </a:rPr>
              <a:t>；</a:t>
            </a:r>
            <a:endParaRPr lang="zh-CN" altLang="en-US" dirty="0">
              <a:solidFill>
                <a:srgbClr val="30311D"/>
              </a:solidFill>
            </a:endParaRPr>
          </a:p>
          <a:p>
            <a:pPr marL="692150" lvl="1" indent="-347345">
              <a:buFontTx/>
              <a:buNone/>
            </a:pPr>
            <a:endParaRPr lang="zh-CN" altLang="en-US" sz="1000" dirty="0"/>
          </a:p>
          <a:p>
            <a:pPr marL="692150" lvl="1" indent="-347345">
              <a:buNone/>
            </a:pPr>
            <a:r>
              <a:rPr lang="en-US" altLang="zh-CN" dirty="0"/>
              <a:t>3</a:t>
            </a:r>
            <a:r>
              <a:rPr lang="zh-CN" altLang="en-US" dirty="0"/>
              <a:t>、若一标记为</a:t>
            </a:r>
            <a:r>
              <a:rPr lang="en-US" altLang="zh-CN" dirty="0"/>
              <a:t>A</a:t>
            </a:r>
            <a:r>
              <a:rPr lang="zh-CN" altLang="en-US" dirty="0"/>
              <a:t>的结点至少有一个除它以外的子孙，则</a:t>
            </a:r>
            <a:r>
              <a:rPr lang="en-US" altLang="zh-CN" dirty="0"/>
              <a:t>A∈V</a:t>
            </a:r>
            <a:r>
              <a:rPr lang="en-US" altLang="zh-CN" baseline="-25000" dirty="0"/>
              <a:t>N</a:t>
            </a:r>
            <a:endParaRPr lang="en-US" altLang="zh-CN" baseline="-25000" dirty="0"/>
          </a:p>
          <a:p>
            <a:pPr marL="692150" lvl="1" indent="-347345">
              <a:buFontTx/>
              <a:buNone/>
            </a:pPr>
            <a:r>
              <a:rPr lang="en-US" altLang="zh-CN" dirty="0"/>
              <a:t>4</a:t>
            </a:r>
            <a:r>
              <a:rPr lang="zh-CN" altLang="en-US" dirty="0"/>
              <a:t>、若一棵子树的根结点为</a:t>
            </a:r>
            <a:r>
              <a:rPr lang="en-US" altLang="zh-CN" dirty="0"/>
              <a:t>A</a:t>
            </a:r>
            <a:r>
              <a:rPr lang="zh-CN" altLang="en-US" dirty="0"/>
              <a:t>，且其所有直接子孙的标记  从左向右的排列次序为</a:t>
            </a:r>
            <a:r>
              <a:rPr lang="en-US" altLang="zh-CN" dirty="0"/>
              <a:t>A</a:t>
            </a:r>
            <a:r>
              <a:rPr lang="en-US" altLang="zh-CN" baseline="-25000" dirty="0"/>
              <a:t>1</a:t>
            </a:r>
            <a:r>
              <a:rPr lang="en-US" altLang="zh-CN" dirty="0"/>
              <a:t>A</a:t>
            </a:r>
            <a:r>
              <a:rPr lang="en-US" altLang="zh-CN" baseline="-25000" dirty="0"/>
              <a:t>2</a:t>
            </a:r>
            <a:r>
              <a:rPr lang="en-US" altLang="zh-CN" dirty="0">
                <a:latin typeface="Times New Roman" panose="02020603050405020304" pitchFamily="18" charset="0"/>
              </a:rPr>
              <a:t>…</a:t>
            </a:r>
            <a:r>
              <a:rPr lang="en-US" altLang="zh-CN" dirty="0"/>
              <a:t>A</a:t>
            </a:r>
            <a:r>
              <a:rPr lang="en-US" altLang="zh-CN" baseline="-25000" dirty="0"/>
              <a:t>R</a:t>
            </a:r>
            <a:r>
              <a:rPr lang="en-US" altLang="zh-CN" dirty="0"/>
              <a:t> </a:t>
            </a:r>
            <a:r>
              <a:rPr lang="zh-CN" altLang="en-US" dirty="0"/>
              <a:t>，那么</a:t>
            </a:r>
            <a:endParaRPr lang="zh-CN" altLang="en-US" dirty="0"/>
          </a:p>
          <a:p>
            <a:pPr marL="692150" lvl="1" indent="-347345">
              <a:buFontTx/>
              <a:buNone/>
            </a:pPr>
            <a:r>
              <a:rPr lang="zh-CN" altLang="en-US" dirty="0">
                <a:latin typeface="Times New Roman" panose="02020603050405020304" pitchFamily="18" charset="0"/>
              </a:rPr>
              <a:t>    </a:t>
            </a:r>
            <a:r>
              <a:rPr lang="en-US" altLang="zh-CN" dirty="0"/>
              <a:t>A→A</a:t>
            </a:r>
            <a:r>
              <a:rPr lang="en-US" altLang="zh-CN" baseline="-25000" dirty="0"/>
              <a:t>1</a:t>
            </a:r>
            <a:r>
              <a:rPr lang="en-US" altLang="zh-CN" dirty="0"/>
              <a:t>A</a:t>
            </a:r>
            <a:r>
              <a:rPr lang="en-US" altLang="zh-CN" baseline="-25000" dirty="0"/>
              <a:t>2</a:t>
            </a:r>
            <a:r>
              <a:rPr lang="en-US" altLang="zh-CN" dirty="0">
                <a:latin typeface="Arial" panose="020B0604020202020204" pitchFamily="34" charset="0"/>
              </a:rPr>
              <a:t>…</a:t>
            </a:r>
            <a:r>
              <a:rPr lang="en-US" altLang="zh-CN" dirty="0"/>
              <a:t>A</a:t>
            </a:r>
            <a:r>
              <a:rPr lang="en-US" altLang="zh-CN" baseline="-25000" dirty="0"/>
              <a:t>R</a:t>
            </a:r>
            <a:r>
              <a:rPr lang="zh-CN" altLang="en-US" dirty="0"/>
              <a:t>一定是</a:t>
            </a:r>
            <a:r>
              <a:rPr lang="en-US" altLang="zh-CN" dirty="0"/>
              <a:t>P</a:t>
            </a:r>
            <a:r>
              <a:rPr lang="zh-CN" altLang="en-US" dirty="0"/>
              <a:t>中的一条规则；</a:t>
            </a:r>
            <a:endParaRPr lang="zh-CN" altLang="en-US"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203">
                                            <p:txEl>
                                              <p:charRg st="0" end="10"/>
                                            </p:txEl>
                                          </p:spTgt>
                                        </p:tgtEl>
                                        <p:attrNameLst>
                                          <p:attrName>style.visibility</p:attrName>
                                        </p:attrNameLst>
                                      </p:cBhvr>
                                      <p:to>
                                        <p:strVal val="visible"/>
                                      </p:to>
                                    </p:set>
                                    <p:animEffect transition="in" filter="randombar(horizontal)">
                                      <p:cBhvr>
                                        <p:cTn id="7" dur="500"/>
                                        <p:tgtEl>
                                          <p:spTgt spid="30720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203">
                                            <p:txEl>
                                              <p:charRg st="10" end="30"/>
                                            </p:txEl>
                                          </p:spTgt>
                                        </p:tgtEl>
                                        <p:attrNameLst>
                                          <p:attrName>style.visibility</p:attrName>
                                        </p:attrNameLst>
                                      </p:cBhvr>
                                      <p:to>
                                        <p:strVal val="visible"/>
                                      </p:to>
                                    </p:set>
                                    <p:animEffect transition="in" filter="randombar(horizontal)">
                                      <p:cBhvr>
                                        <p:cTn id="12" dur="500"/>
                                        <p:tgtEl>
                                          <p:spTgt spid="307203">
                                            <p:txEl>
                                              <p:charRg st="1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203">
                                            <p:txEl>
                                              <p:charRg st="31" end="47"/>
                                            </p:txEl>
                                          </p:spTgt>
                                        </p:tgtEl>
                                        <p:attrNameLst>
                                          <p:attrName>style.visibility</p:attrName>
                                        </p:attrNameLst>
                                      </p:cBhvr>
                                      <p:to>
                                        <p:strVal val="visible"/>
                                      </p:to>
                                    </p:set>
                                    <p:animEffect transition="in" filter="randombar(horizontal)">
                                      <p:cBhvr>
                                        <p:cTn id="17" dur="500"/>
                                        <p:tgtEl>
                                          <p:spTgt spid="307203">
                                            <p:txEl>
                                              <p:charRg st="31"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07203">
                                            <p:txEl>
                                              <p:charRg st="48" end="78"/>
                                            </p:txEl>
                                          </p:spTgt>
                                        </p:tgtEl>
                                        <p:attrNameLst>
                                          <p:attrName>style.visibility</p:attrName>
                                        </p:attrNameLst>
                                      </p:cBhvr>
                                      <p:to>
                                        <p:strVal val="visible"/>
                                      </p:to>
                                    </p:set>
                                    <p:animEffect transition="in" filter="randombar(horizontal)">
                                      <p:cBhvr>
                                        <p:cTn id="22" dur="500"/>
                                        <p:tgtEl>
                                          <p:spTgt spid="307203">
                                            <p:txEl>
                                              <p:charRg st="48"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07203">
                                            <p:txEl>
                                              <p:charRg st="78" end="127"/>
                                            </p:txEl>
                                          </p:spTgt>
                                        </p:tgtEl>
                                        <p:attrNameLst>
                                          <p:attrName>style.visibility</p:attrName>
                                        </p:attrNameLst>
                                      </p:cBhvr>
                                      <p:to>
                                        <p:strVal val="visible"/>
                                      </p:to>
                                    </p:set>
                                    <p:animEffect transition="in" filter="randombar(horizontal)">
                                      <p:cBhvr>
                                        <p:cTn id="27" dur="500"/>
                                        <p:tgtEl>
                                          <p:spTgt spid="307203">
                                            <p:txEl>
                                              <p:charRg st="78"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07203">
                                            <p:txEl>
                                              <p:charRg st="127" end="152"/>
                                            </p:txEl>
                                          </p:spTgt>
                                        </p:tgtEl>
                                        <p:attrNameLst>
                                          <p:attrName>style.visibility</p:attrName>
                                        </p:attrNameLst>
                                      </p:cBhvr>
                                      <p:to>
                                        <p:strVal val="visible"/>
                                      </p:to>
                                    </p:set>
                                    <p:animEffect transition="in" filter="randombar(horizontal)">
                                      <p:cBhvr>
                                        <p:cTn id="32" dur="500"/>
                                        <p:tgtEl>
                                          <p:spTgt spid="307203">
                                            <p:txEl>
                                              <p:charRg st="127"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ctr"/>
          <a:p>
            <a:pPr eaLnBrk="1" hangingPunct="1"/>
            <a:r>
              <a:rPr lang="en-US" altLang="zh-CN" sz="2800" dirty="0"/>
              <a:t>2.5</a:t>
            </a:r>
            <a:r>
              <a:rPr lang="zh-CN" altLang="en-US" sz="2800" dirty="0"/>
              <a:t>上下文无关文法及其语法树</a:t>
            </a:r>
            <a:endParaRPr lang="zh-CN" altLang="en-US" sz="2800" dirty="0"/>
          </a:p>
        </p:txBody>
      </p:sp>
      <p:sp>
        <p:nvSpPr>
          <p:cNvPr id="3072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语法树</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描述上下文无关文法的句型推导的直观工具。</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600" b="1" i="0" u="none" strike="noStrike" kern="0" cap="none" spc="0" normalizeH="0" baseline="0" noProof="0" dirty="0">
                <a:ln>
                  <a:noFill/>
                </a:ln>
                <a:solidFill>
                  <a:schemeClr val="tx1"/>
                </a:solidFill>
                <a:effectLst/>
                <a:uLnTx/>
                <a:uFillTx/>
                <a:latin typeface="+mn-lt"/>
                <a:ea typeface="+mn-ea"/>
              </a:rPr>
              <a:t>利用语法树可以判断某文法是否可以推导出某句型或句子。</a:t>
            </a:r>
            <a:endParaRPr kumimoji="0" lang="zh-CN" altLang="en-US" sz="2600" b="1"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4" name="Text Box 6"/>
          <p:cNvSpPr txBox="1"/>
          <p:nvPr/>
        </p:nvSpPr>
        <p:spPr>
          <a:xfrm>
            <a:off x="228600" y="3213100"/>
            <a:ext cx="2819400" cy="2678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dirty="0">
                <a:latin typeface="Times New Roman" panose="02020603050405020304" pitchFamily="18" charset="0"/>
                <a:ea typeface="宋体" panose="02010600030101010101" pitchFamily="2" charset="-122"/>
              </a:rPr>
              <a:t>  </a:t>
            </a:r>
            <a:r>
              <a:rPr lang="zh-CN" altLang="en-US" dirty="0"/>
              <a:t>例:</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G[S]: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SbA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a:t>
            </a:r>
            <a:endParaRPr lang="en-US" altLang="zh-CN" dirty="0">
              <a:latin typeface="Times New Roman" panose="02020603050405020304" pitchFamily="18" charset="0"/>
              <a:ea typeface="宋体" panose="02010600030101010101" pitchFamily="2" charset="-122"/>
            </a:endParaRPr>
          </a:p>
        </p:txBody>
      </p:sp>
      <p:sp>
        <p:nvSpPr>
          <p:cNvPr id="5" name="Text Box 19"/>
          <p:cNvSpPr txBox="1"/>
          <p:nvPr/>
        </p:nvSpPr>
        <p:spPr>
          <a:xfrm>
            <a:off x="3810000" y="4433888"/>
            <a:ext cx="3657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句型</a:t>
            </a:r>
            <a:r>
              <a:rPr lang="en-US" altLang="zh-CN" dirty="0">
                <a:latin typeface="Times New Roman" panose="02020603050405020304" pitchFamily="18" charset="0"/>
                <a:ea typeface="宋体" panose="02010600030101010101" pitchFamily="2" charset="-122"/>
              </a:rPr>
              <a:t>aabbaa</a:t>
            </a:r>
            <a:r>
              <a:rPr lang="zh-CN" altLang="en-US" dirty="0">
                <a:latin typeface="Times New Roman" panose="02020603050405020304" pitchFamily="18" charset="0"/>
              </a:rPr>
              <a:t>的语法树</a:t>
            </a:r>
            <a:endParaRPr lang="zh-CN" altLang="en-US"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203">
                                            <p:txEl>
                                              <p:charRg st="0" end="4"/>
                                            </p:txEl>
                                          </p:spTgt>
                                        </p:tgtEl>
                                        <p:attrNameLst>
                                          <p:attrName>style.visibility</p:attrName>
                                        </p:attrNameLst>
                                      </p:cBhvr>
                                      <p:to>
                                        <p:strVal val="visible"/>
                                      </p:to>
                                    </p:set>
                                    <p:animEffect transition="in" filter="randombar(horizontal)">
                                      <p:cBhvr>
                                        <p:cTn id="7" dur="500"/>
                                        <p:tgtEl>
                                          <p:spTgt spid="307203">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203">
                                            <p:txEl>
                                              <p:charRg st="4" end="27"/>
                                            </p:txEl>
                                          </p:spTgt>
                                        </p:tgtEl>
                                        <p:attrNameLst>
                                          <p:attrName>style.visibility</p:attrName>
                                        </p:attrNameLst>
                                      </p:cBhvr>
                                      <p:to>
                                        <p:strVal val="visible"/>
                                      </p:to>
                                    </p:set>
                                    <p:animEffect transition="in" filter="randombar(horizontal)">
                                      <p:cBhvr>
                                        <p:cTn id="12" dur="500"/>
                                        <p:tgtEl>
                                          <p:spTgt spid="307203">
                                            <p:txEl>
                                              <p:charRg st="4" end="27"/>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07203">
                                            <p:txEl>
                                              <p:charRg st="27" end="54"/>
                                            </p:txEl>
                                          </p:spTgt>
                                        </p:tgtEl>
                                        <p:attrNameLst>
                                          <p:attrName>style.visibility</p:attrName>
                                        </p:attrNameLst>
                                      </p:cBhvr>
                                      <p:to>
                                        <p:strVal val="visible"/>
                                      </p:to>
                                    </p:set>
                                    <p:animEffect transition="in" filter="randombar(horizontal)">
                                      <p:cBhvr>
                                        <p:cTn id="15" dur="500"/>
                                        <p:tgtEl>
                                          <p:spTgt spid="307203">
                                            <p:txEl>
                                              <p:charRg st="27" end="5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57347" name="Rectangle 3"/>
          <p:cNvSpPr>
            <a:spLocks noGrp="1"/>
          </p:cNvSpPr>
          <p:nvPr>
            <p:ph idx="1"/>
          </p:nvPr>
        </p:nvSpPr>
        <p:spPr/>
        <p:txBody>
          <a:bodyPr vert="horz" wrap="square" lIns="91440" tIns="45720" rIns="91440" bIns="45720" anchor="t"/>
          <a:p>
            <a:pPr eaLnBrk="1" hangingPunct="1"/>
            <a:endParaRPr lang="zh-CN" altLang="en-US" dirty="0"/>
          </a:p>
        </p:txBody>
      </p:sp>
      <p:sp>
        <p:nvSpPr>
          <p:cNvPr id="57348" name="Rectangle 4"/>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422917" name="Rectangle 5"/>
          <p:cNvSpPr/>
          <p:nvPr/>
        </p:nvSpPr>
        <p:spPr>
          <a:xfrm>
            <a:off x="3429000" y="0"/>
            <a:ext cx="4724400" cy="3200400"/>
          </a:xfrm>
          <a:prstGeom prst="rect">
            <a:avLst/>
          </a:prstGeom>
          <a:solidFill>
            <a:schemeClr val="bg1"/>
          </a:solidFill>
          <a:ln w="9525" cap="flat" cmpd="sng">
            <a:solidFill>
              <a:schemeClr val="tx1"/>
            </a:solidFill>
            <a:prstDash val="solid"/>
            <a:miter/>
            <a:headEnd type="none" w="med" len="med"/>
            <a:tailEnd type="none" w="med" len="med"/>
          </a:ln>
          <a:effectLst>
            <a:outerShdw dist="117088" dir="2963922"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422918" name="Text Box 6"/>
          <p:cNvSpPr txBox="1"/>
          <p:nvPr/>
        </p:nvSpPr>
        <p:spPr>
          <a:xfrm>
            <a:off x="0" y="0"/>
            <a:ext cx="2819400" cy="3211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dirty="0">
                <a:latin typeface="Times New Roman" panose="02020603050405020304" pitchFamily="18" charset="0"/>
                <a:ea typeface="宋体" panose="02010600030101010101" pitchFamily="2" charset="-122"/>
              </a:rPr>
              <a:t>  </a:t>
            </a:r>
            <a:r>
              <a:rPr lang="zh-CN" altLang="en-US" dirty="0"/>
              <a:t>例:</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G[S]: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SbA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SS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a:t>
            </a:r>
            <a:endParaRPr lang="en-US" altLang="zh-CN" dirty="0">
              <a:latin typeface="Times New Roman" panose="02020603050405020304" pitchFamily="18" charset="0"/>
              <a:ea typeface="宋体" panose="02010600030101010101" pitchFamily="2" charset="-122"/>
            </a:endParaRPr>
          </a:p>
        </p:txBody>
      </p:sp>
      <p:grpSp>
        <p:nvGrpSpPr>
          <p:cNvPr id="422919" name="Group 7"/>
          <p:cNvGrpSpPr/>
          <p:nvPr/>
        </p:nvGrpSpPr>
        <p:grpSpPr>
          <a:xfrm>
            <a:off x="3657600" y="795338"/>
            <a:ext cx="4191000" cy="2100262"/>
            <a:chOff x="2640" y="1584"/>
            <a:chExt cx="2640" cy="1323"/>
          </a:xfrm>
        </p:grpSpPr>
        <p:sp>
          <p:nvSpPr>
            <p:cNvPr id="57354" name="Text Box 8"/>
            <p:cNvSpPr txBox="1"/>
            <p:nvPr/>
          </p:nvSpPr>
          <p:spPr>
            <a:xfrm>
              <a:off x="2640" y="1584"/>
              <a:ext cx="2640" cy="132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A        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S        b      A      a</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b      a</a:t>
              </a:r>
              <a:endParaRPr lang="en-US" altLang="zh-CN" sz="2400" dirty="0">
                <a:latin typeface="Times New Roman" panose="02020603050405020304" pitchFamily="18" charset="0"/>
                <a:ea typeface="宋体" panose="02010600030101010101" pitchFamily="2" charset="-122"/>
              </a:endParaRPr>
            </a:p>
          </p:txBody>
        </p:sp>
        <p:sp>
          <p:nvSpPr>
            <p:cNvPr id="57355" name="Line 9"/>
            <p:cNvSpPr/>
            <p:nvPr/>
          </p:nvSpPr>
          <p:spPr>
            <a:xfrm>
              <a:off x="3936" y="1824"/>
              <a:ext cx="0" cy="144"/>
            </a:xfrm>
            <a:prstGeom prst="line">
              <a:avLst/>
            </a:prstGeom>
            <a:ln w="9525" cap="flat" cmpd="sng">
              <a:solidFill>
                <a:schemeClr val="tx1"/>
              </a:solidFill>
              <a:prstDash val="solid"/>
              <a:headEnd type="none" w="med" len="med"/>
              <a:tailEnd type="none" w="med" len="med"/>
            </a:ln>
          </p:spPr>
        </p:sp>
        <p:sp>
          <p:nvSpPr>
            <p:cNvPr id="57356" name="Line 10"/>
            <p:cNvSpPr/>
            <p:nvPr/>
          </p:nvSpPr>
          <p:spPr>
            <a:xfrm flipH="1">
              <a:off x="3360" y="1824"/>
              <a:ext cx="576" cy="192"/>
            </a:xfrm>
            <a:prstGeom prst="line">
              <a:avLst/>
            </a:prstGeom>
            <a:ln w="9525" cap="flat" cmpd="sng">
              <a:solidFill>
                <a:schemeClr val="tx1"/>
              </a:solidFill>
              <a:prstDash val="solid"/>
              <a:headEnd type="none" w="med" len="med"/>
              <a:tailEnd type="none" w="med" len="med"/>
            </a:ln>
          </p:spPr>
        </p:sp>
        <p:sp>
          <p:nvSpPr>
            <p:cNvPr id="57357" name="Line 11"/>
            <p:cNvSpPr/>
            <p:nvPr/>
          </p:nvSpPr>
          <p:spPr>
            <a:xfrm>
              <a:off x="3936" y="1824"/>
              <a:ext cx="528" cy="144"/>
            </a:xfrm>
            <a:prstGeom prst="line">
              <a:avLst/>
            </a:prstGeom>
            <a:ln w="9525" cap="flat" cmpd="sng">
              <a:solidFill>
                <a:schemeClr val="tx1"/>
              </a:solidFill>
              <a:prstDash val="solid"/>
              <a:headEnd type="none" w="med" len="med"/>
              <a:tailEnd type="none" w="med" len="med"/>
            </a:ln>
          </p:spPr>
        </p:sp>
        <p:sp>
          <p:nvSpPr>
            <p:cNvPr id="57358" name="Line 12"/>
            <p:cNvSpPr/>
            <p:nvPr/>
          </p:nvSpPr>
          <p:spPr>
            <a:xfrm>
              <a:off x="3936" y="2160"/>
              <a:ext cx="0" cy="144"/>
            </a:xfrm>
            <a:prstGeom prst="line">
              <a:avLst/>
            </a:prstGeom>
            <a:ln w="9525" cap="flat" cmpd="sng">
              <a:solidFill>
                <a:schemeClr val="tx1"/>
              </a:solidFill>
              <a:prstDash val="solid"/>
              <a:headEnd type="none" w="med" len="med"/>
              <a:tailEnd type="none" w="med" len="med"/>
            </a:ln>
          </p:spPr>
        </p:sp>
        <p:sp>
          <p:nvSpPr>
            <p:cNvPr id="57359" name="Line 13"/>
            <p:cNvSpPr/>
            <p:nvPr/>
          </p:nvSpPr>
          <p:spPr>
            <a:xfrm flipH="1">
              <a:off x="3504" y="2160"/>
              <a:ext cx="432" cy="144"/>
            </a:xfrm>
            <a:prstGeom prst="line">
              <a:avLst/>
            </a:prstGeom>
            <a:ln w="9525" cap="flat" cmpd="sng">
              <a:solidFill>
                <a:schemeClr val="tx1"/>
              </a:solidFill>
              <a:prstDash val="solid"/>
              <a:headEnd type="none" w="med" len="med"/>
              <a:tailEnd type="none" w="med" len="med"/>
            </a:ln>
          </p:spPr>
        </p:sp>
        <p:sp>
          <p:nvSpPr>
            <p:cNvPr id="57360" name="Line 14"/>
            <p:cNvSpPr/>
            <p:nvPr/>
          </p:nvSpPr>
          <p:spPr>
            <a:xfrm>
              <a:off x="3936" y="2160"/>
              <a:ext cx="432" cy="144"/>
            </a:xfrm>
            <a:prstGeom prst="line">
              <a:avLst/>
            </a:prstGeom>
            <a:ln w="9525" cap="flat" cmpd="sng">
              <a:solidFill>
                <a:schemeClr val="tx1"/>
              </a:solidFill>
              <a:prstDash val="solid"/>
              <a:headEnd type="none" w="med" len="med"/>
              <a:tailEnd type="none" w="med" len="med"/>
            </a:ln>
          </p:spPr>
        </p:sp>
        <p:sp>
          <p:nvSpPr>
            <p:cNvPr id="57361" name="Line 15"/>
            <p:cNvSpPr/>
            <p:nvPr/>
          </p:nvSpPr>
          <p:spPr>
            <a:xfrm>
              <a:off x="4560" y="2160"/>
              <a:ext cx="240" cy="192"/>
            </a:xfrm>
            <a:prstGeom prst="line">
              <a:avLst/>
            </a:prstGeom>
            <a:ln w="9525" cap="flat" cmpd="sng">
              <a:solidFill>
                <a:schemeClr val="tx1"/>
              </a:solidFill>
              <a:prstDash val="solid"/>
              <a:headEnd type="none" w="med" len="med"/>
              <a:tailEnd type="none" w="med" len="med"/>
            </a:ln>
          </p:spPr>
        </p:sp>
        <p:sp>
          <p:nvSpPr>
            <p:cNvPr id="57362" name="Line 16"/>
            <p:cNvSpPr/>
            <p:nvPr/>
          </p:nvSpPr>
          <p:spPr>
            <a:xfrm>
              <a:off x="3456" y="2496"/>
              <a:ext cx="0" cy="192"/>
            </a:xfrm>
            <a:prstGeom prst="line">
              <a:avLst/>
            </a:prstGeom>
            <a:ln w="9525" cap="flat" cmpd="sng">
              <a:solidFill>
                <a:schemeClr val="tx1"/>
              </a:solidFill>
              <a:prstDash val="solid"/>
              <a:headEnd type="none" w="med" len="med"/>
              <a:tailEnd type="none" w="med" len="med"/>
            </a:ln>
          </p:spPr>
        </p:sp>
        <p:sp>
          <p:nvSpPr>
            <p:cNvPr id="57363" name="Line 17"/>
            <p:cNvSpPr/>
            <p:nvPr/>
          </p:nvSpPr>
          <p:spPr>
            <a:xfrm flipH="1">
              <a:off x="4176" y="2496"/>
              <a:ext cx="192" cy="192"/>
            </a:xfrm>
            <a:prstGeom prst="line">
              <a:avLst/>
            </a:prstGeom>
            <a:ln w="9525" cap="flat" cmpd="sng">
              <a:solidFill>
                <a:schemeClr val="tx1"/>
              </a:solidFill>
              <a:prstDash val="solid"/>
              <a:headEnd type="none" w="med" len="med"/>
              <a:tailEnd type="none" w="med" len="med"/>
            </a:ln>
          </p:spPr>
        </p:sp>
        <p:sp>
          <p:nvSpPr>
            <p:cNvPr id="57364" name="Line 18"/>
            <p:cNvSpPr/>
            <p:nvPr/>
          </p:nvSpPr>
          <p:spPr>
            <a:xfrm>
              <a:off x="4368" y="2496"/>
              <a:ext cx="192" cy="192"/>
            </a:xfrm>
            <a:prstGeom prst="line">
              <a:avLst/>
            </a:prstGeom>
            <a:ln w="9525" cap="flat" cmpd="sng">
              <a:solidFill>
                <a:schemeClr val="tx1"/>
              </a:solidFill>
              <a:prstDash val="solid"/>
              <a:headEnd type="none" w="med" len="med"/>
              <a:tailEnd type="none" w="med" len="med"/>
            </a:ln>
          </p:spPr>
        </p:sp>
      </p:grpSp>
      <p:sp>
        <p:nvSpPr>
          <p:cNvPr id="422931" name="Text Box 19"/>
          <p:cNvSpPr txBox="1"/>
          <p:nvPr/>
        </p:nvSpPr>
        <p:spPr>
          <a:xfrm>
            <a:off x="4114800" y="338138"/>
            <a:ext cx="3657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000" dirty="0">
                <a:latin typeface="Times New Roman" panose="02020603050405020304" pitchFamily="18" charset="0"/>
              </a:rPr>
              <a:t>句型</a:t>
            </a:r>
            <a:r>
              <a:rPr lang="en-US" altLang="zh-CN" sz="2000" dirty="0">
                <a:latin typeface="Times New Roman" panose="02020603050405020304" pitchFamily="18" charset="0"/>
                <a:ea typeface="宋体" panose="02010600030101010101" pitchFamily="2" charset="-122"/>
              </a:rPr>
              <a:t>aabbaa</a:t>
            </a:r>
            <a:r>
              <a:rPr lang="zh-CN" altLang="en-US" sz="2000" dirty="0">
                <a:latin typeface="Times New Roman" panose="02020603050405020304" pitchFamily="18" charset="0"/>
              </a:rPr>
              <a:t>的语法树（推导树）</a:t>
            </a:r>
            <a:endParaRPr lang="zh-CN" altLang="en-US" sz="2000" dirty="0">
              <a:latin typeface="Times New Roman" panose="02020603050405020304" pitchFamily="18" charset="0"/>
              <a:sym typeface="Symbol" panose="05050102010706020507" pitchFamily="18" charset="2"/>
            </a:endParaRPr>
          </a:p>
        </p:txBody>
      </p:sp>
      <p:sp>
        <p:nvSpPr>
          <p:cNvPr id="422932" name="Text Box 20"/>
          <p:cNvSpPr txBox="1"/>
          <p:nvPr/>
        </p:nvSpPr>
        <p:spPr>
          <a:xfrm>
            <a:off x="533400" y="3429000"/>
            <a:ext cx="8229600" cy="299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80000"/>
              </a:lnSpc>
              <a:spcBef>
                <a:spcPct val="50000"/>
              </a:spcBef>
              <a:buClrTx/>
              <a:buFontTx/>
              <a:buNone/>
            </a:pPr>
            <a:r>
              <a:rPr lang="en-US" altLang="zh-CN" dirty="0">
                <a:latin typeface="Times New Roman" panose="02020603050405020304" pitchFamily="18" charset="0"/>
              </a:rPr>
              <a:t>(1)</a:t>
            </a:r>
            <a:r>
              <a:rPr lang="zh-CN" altLang="en-US" dirty="0">
                <a:latin typeface="Times New Roman" panose="02020603050405020304" pitchFamily="18" charset="0"/>
              </a:rPr>
              <a:t>每个结点都是</a:t>
            </a:r>
            <a:r>
              <a:rPr lang="en-US" altLang="zh-CN" dirty="0">
                <a:latin typeface="Times New Roman" panose="02020603050405020304" pitchFamily="18" charset="0"/>
              </a:rPr>
              <a:t>V</a:t>
            </a:r>
            <a:r>
              <a:rPr lang="zh-CN" altLang="en-US" dirty="0">
                <a:latin typeface="Times New Roman" panose="02020603050405020304" pitchFamily="18" charset="0"/>
              </a:rPr>
              <a:t>中的符号；</a:t>
            </a:r>
            <a:endParaRPr lang="zh-CN" altLang="en-US" dirty="0">
              <a:latin typeface="Times New Roman" panose="02020603050405020304" pitchFamily="18" charset="0"/>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rPr>
              <a:t>(2)</a:t>
            </a:r>
            <a:r>
              <a:rPr lang="zh-CN" altLang="en-US" dirty="0">
                <a:latin typeface="Times New Roman" panose="02020603050405020304" pitchFamily="18" charset="0"/>
              </a:rPr>
              <a:t>根的标记为开始符号</a:t>
            </a:r>
            <a:r>
              <a:rPr lang="en-US" altLang="zh-CN" dirty="0">
                <a:latin typeface="Times New Roman" panose="02020603050405020304" pitchFamily="18" charset="0"/>
              </a:rPr>
              <a:t>S;</a:t>
            </a:r>
            <a:endParaRPr lang="en-US" altLang="zh-CN" dirty="0">
              <a:latin typeface="Times New Roman" panose="02020603050405020304" pitchFamily="18" charset="0"/>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rPr>
              <a:t>(3)A</a:t>
            </a:r>
            <a:r>
              <a:rPr lang="zh-CN" altLang="en-US" dirty="0">
                <a:latin typeface="Times New Roman" panose="02020603050405020304" pitchFamily="18" charset="0"/>
              </a:rPr>
              <a:t>有</a:t>
            </a:r>
            <a:r>
              <a:rPr lang="en-US" altLang="zh-CN" dirty="0">
                <a:latin typeface="Times New Roman" panose="02020603050405020304" pitchFamily="18" charset="0"/>
              </a:rPr>
              <a:t>S,b,A</a:t>
            </a:r>
            <a:r>
              <a:rPr lang="zh-CN" altLang="en-US" dirty="0">
                <a:latin typeface="Times New Roman" panose="02020603050405020304" pitchFamily="18" charset="0"/>
              </a:rPr>
              <a:t>三个直接子孙，</a:t>
            </a:r>
            <a:r>
              <a:rPr lang="en-US" altLang="zh-CN" dirty="0">
                <a:latin typeface="Times New Roman" panose="02020603050405020304" pitchFamily="18" charset="0"/>
              </a:rPr>
              <a:t>A</a:t>
            </a:r>
            <a:r>
              <a:rPr lang="zh-CN" altLang="en-US" dirty="0">
                <a:latin typeface="Times New Roman" panose="02020603050405020304" pitchFamily="18" charset="0"/>
              </a:rPr>
              <a:t>肯定是非终结符；</a:t>
            </a:r>
            <a:endParaRPr lang="zh-CN" altLang="en-US" dirty="0">
              <a:latin typeface="Times New Roman" panose="02020603050405020304" pitchFamily="18" charset="0"/>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rPr>
              <a:t>(4)S</a:t>
            </a:r>
            <a:r>
              <a:rPr lang="zh-CN" altLang="en-US" dirty="0">
                <a:latin typeface="Times New Roman" panose="02020603050405020304" pitchFamily="18" charset="0"/>
              </a:rPr>
              <a:t>有</a:t>
            </a:r>
            <a:r>
              <a:rPr lang="en-US" altLang="zh-CN" dirty="0">
                <a:latin typeface="Times New Roman" panose="02020603050405020304" pitchFamily="18" charset="0"/>
              </a:rPr>
              <a:t>a,A,S</a:t>
            </a:r>
            <a:r>
              <a:rPr lang="zh-CN" altLang="en-US" dirty="0">
                <a:latin typeface="Times New Roman" panose="02020603050405020304" pitchFamily="18" charset="0"/>
              </a:rPr>
              <a:t>三个直接子孙，</a:t>
            </a:r>
            <a:r>
              <a:rPr lang="en-US" altLang="zh-CN" dirty="0">
                <a:latin typeface="Times New Roman" panose="02020603050405020304" pitchFamily="18" charset="0"/>
              </a:rPr>
              <a:t>S</a:t>
            </a:r>
            <a:r>
              <a:rPr lang="en-US" altLang="zh-CN" dirty="0">
                <a:latin typeface="Times New Roman" panose="02020603050405020304" pitchFamily="18" charset="0"/>
                <a:sym typeface="Wingdings" panose="05000000000000000000" pitchFamily="2" charset="2"/>
              </a:rPr>
              <a:t>aAS</a:t>
            </a:r>
            <a:r>
              <a:rPr lang="zh-CN" altLang="en-US" dirty="0">
                <a:latin typeface="Times New Roman" panose="02020603050405020304" pitchFamily="18" charset="0"/>
                <a:sym typeface="Wingdings" panose="05000000000000000000" pitchFamily="2" charset="2"/>
              </a:rPr>
              <a:t>一定是一规则。</a:t>
            </a:r>
            <a:endParaRPr lang="zh-CN" altLang="en-US" dirty="0">
              <a:latin typeface="Times New Roman" panose="02020603050405020304" pitchFamily="18" charset="0"/>
              <a:sym typeface="Wingdings" panose="05000000000000000000" pitchFamily="2" charset="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sym typeface="Wingdings" panose="05000000000000000000" pitchFamily="2" charset="2"/>
              </a:rPr>
              <a:t>(5)</a:t>
            </a:r>
            <a:r>
              <a:rPr lang="zh-CN" altLang="en-US" dirty="0">
                <a:latin typeface="Times New Roman" panose="02020603050405020304" pitchFamily="18" charset="0"/>
              </a:rPr>
              <a:t>从左到右读出推导树的叶子标记，所得的句型为推导树的结果。也把该推导树称为该句型的语法树。</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2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29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29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22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22932">
                                            <p:txEl>
                                              <p:charRg st="0" end="16"/>
                                            </p:txEl>
                                          </p:spTgt>
                                        </p:tgtEl>
                                        <p:attrNameLst>
                                          <p:attrName>style.visibility</p:attrName>
                                        </p:attrNameLst>
                                      </p:cBhvr>
                                      <p:to>
                                        <p:strVal val="visible"/>
                                      </p:to>
                                    </p:set>
                                    <p:animEffect transition="in" filter="randombar(horizontal)">
                                      <p:cBhvr>
                                        <p:cTn id="23" dur="500"/>
                                        <p:tgtEl>
                                          <p:spTgt spid="422932">
                                            <p:txEl>
                                              <p:charRg st="0" end="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22932">
                                            <p:txEl>
                                              <p:charRg st="16" end="31"/>
                                            </p:txEl>
                                          </p:spTgt>
                                        </p:tgtEl>
                                        <p:attrNameLst>
                                          <p:attrName>style.visibility</p:attrName>
                                        </p:attrNameLst>
                                      </p:cBhvr>
                                      <p:to>
                                        <p:strVal val="visible"/>
                                      </p:to>
                                    </p:set>
                                    <p:animEffect transition="in" filter="randombar(horizontal)">
                                      <p:cBhvr>
                                        <p:cTn id="28" dur="500"/>
                                        <p:tgtEl>
                                          <p:spTgt spid="422932">
                                            <p:txEl>
                                              <p:charRg st="16" end="3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22932">
                                            <p:txEl>
                                              <p:charRg st="31" end="58"/>
                                            </p:txEl>
                                          </p:spTgt>
                                        </p:tgtEl>
                                        <p:attrNameLst>
                                          <p:attrName>style.visibility</p:attrName>
                                        </p:attrNameLst>
                                      </p:cBhvr>
                                      <p:to>
                                        <p:strVal val="visible"/>
                                      </p:to>
                                    </p:set>
                                    <p:animEffect transition="in" filter="randombar(horizontal)">
                                      <p:cBhvr>
                                        <p:cTn id="33" dur="500"/>
                                        <p:tgtEl>
                                          <p:spTgt spid="422932">
                                            <p:txEl>
                                              <p:charRg st="31" end="5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22932">
                                            <p:txEl>
                                              <p:charRg st="58" end="88"/>
                                            </p:txEl>
                                          </p:spTgt>
                                        </p:tgtEl>
                                        <p:attrNameLst>
                                          <p:attrName>style.visibility</p:attrName>
                                        </p:attrNameLst>
                                      </p:cBhvr>
                                      <p:to>
                                        <p:strVal val="visible"/>
                                      </p:to>
                                    </p:set>
                                    <p:animEffect transition="in" filter="randombar(horizontal)">
                                      <p:cBhvr>
                                        <p:cTn id="38" dur="500"/>
                                        <p:tgtEl>
                                          <p:spTgt spid="422932">
                                            <p:txEl>
                                              <p:charRg st="58" end="8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22932">
                                            <p:txEl>
                                              <p:charRg st="88" end="136"/>
                                            </p:txEl>
                                          </p:spTgt>
                                        </p:tgtEl>
                                        <p:attrNameLst>
                                          <p:attrName>style.visibility</p:attrName>
                                        </p:attrNameLst>
                                      </p:cBhvr>
                                      <p:to>
                                        <p:strVal val="visible"/>
                                      </p:to>
                                    </p:set>
                                    <p:animEffect transition="in" filter="randombar(horizontal)">
                                      <p:cBhvr>
                                        <p:cTn id="43" dur="500"/>
                                        <p:tgtEl>
                                          <p:spTgt spid="422932">
                                            <p:txEl>
                                              <p:charRg st="88"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7" grpId="0" animBg="1"/>
      <p:bldP spid="422918" grpId="0"/>
      <p:bldP spid="4229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ctr"/>
          <a:p>
            <a:r>
              <a:rPr lang="zh-CN" altLang="en-US" dirty="0"/>
              <a:t>复习</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文法</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G[Z]: </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Z</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aZb|ab</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语言</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Z</a:t>
            </a:r>
            <a:r>
              <a:rPr kumimoji="1" lang="en-US" altLang="zh-CN" sz="2800" b="1" i="0" u="none" strike="noStrike" kern="0" cap="none" spc="0" normalizeH="0" baseline="0" noProof="0" dirty="0" err="1">
                <a:ln>
                  <a:noFill/>
                </a:ln>
                <a:solidFill>
                  <a:schemeClr val="tx1"/>
                </a:solidFill>
                <a:effectLst/>
                <a:uLnTx/>
                <a:uFillTx/>
                <a:latin typeface="+mn-lt"/>
                <a:ea typeface="+mn-ea"/>
                <a:cs typeface="+mn-cs"/>
                <a:sym typeface="Symbol" panose="05050102010706020507" pitchFamily="18" charset="2"/>
              </a:rPr>
              <a:t>aZb</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1" lang="en-US" altLang="zh-CN" sz="2800" b="1" i="0" u="none" strike="noStrike" kern="0" cap="none" spc="0" normalizeH="0" baseline="0" noProof="0" dirty="0" err="1">
                <a:ln>
                  <a:noFill/>
                </a:ln>
                <a:solidFill>
                  <a:schemeClr val="tx1"/>
                </a:solidFill>
                <a:effectLst/>
                <a:uLnTx/>
                <a:uFillTx/>
                <a:latin typeface="+mn-lt"/>
                <a:ea typeface="+mn-ea"/>
                <a:cs typeface="+mn-cs"/>
                <a:sym typeface="Symbol" panose="05050102010706020507" pitchFamily="18" charset="2"/>
              </a:rPr>
              <a:t>aaZbb</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1" lang="en-US" altLang="zh-CN" sz="2800" b="1" i="0" u="none" strike="noStrike" kern="0" cap="none" spc="0" normalizeH="0" baseline="0" noProof="0" dirty="0" err="1">
                <a:ln>
                  <a:noFill/>
                </a:ln>
                <a:solidFill>
                  <a:schemeClr val="tx1"/>
                </a:solidFill>
                <a:effectLst/>
                <a:uLnTx/>
                <a:uFillTx/>
                <a:latin typeface="+mn-lt"/>
                <a:ea typeface="+mn-ea"/>
                <a:cs typeface="+mn-cs"/>
                <a:sym typeface="Symbol" panose="05050102010706020507" pitchFamily="18" charset="2"/>
              </a:rPr>
              <a:t>aaaZbbb</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 a…</a:t>
            </a:r>
            <a:r>
              <a:rPr kumimoji="1" lang="en-US" altLang="zh-CN" sz="2800" b="1" i="0" u="none" strike="noStrike" kern="0" cap="none" spc="0" normalizeH="0" baseline="0" noProof="0" dirty="0" err="1">
                <a:ln>
                  <a:noFill/>
                </a:ln>
                <a:solidFill>
                  <a:schemeClr val="tx1"/>
                </a:solidFill>
                <a:effectLst/>
                <a:uLnTx/>
                <a:uFillTx/>
                <a:latin typeface="+mn-lt"/>
                <a:ea typeface="+mn-ea"/>
                <a:cs typeface="+mn-cs"/>
                <a:sym typeface="Symbol" panose="05050102010706020507" pitchFamily="18" charset="2"/>
              </a:rPr>
              <a:t>ab</a:t>
            </a:r>
            <a:r>
              <a:rPr kumimoji="1"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…b</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L(G[Z])={</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a</a:t>
            </a:r>
            <a:r>
              <a:rPr kumimoji="0" lang="en-US" altLang="zh-CN" sz="2800" b="1" i="0" u="none" strike="noStrike" kern="0" cap="none" spc="0" normalizeH="0" baseline="30000" noProof="0" dirty="0" err="1">
                <a:ln>
                  <a:noFill/>
                </a:ln>
                <a:solidFill>
                  <a:schemeClr val="tx1"/>
                </a:solidFill>
                <a:effectLst/>
                <a:uLnTx/>
                <a:uFillTx/>
                <a:latin typeface="+mn-lt"/>
                <a:ea typeface="+mn-ea"/>
                <a:cs typeface="+mn-cs"/>
              </a:rPr>
              <a:t>n</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b</a:t>
            </a:r>
            <a:r>
              <a:rPr kumimoji="0" lang="en-US" altLang="zh-CN" sz="2800" b="1" i="0" u="none" strike="noStrike" kern="0" cap="none" spc="0" normalizeH="0" baseline="30000" noProof="0" dirty="0" err="1">
                <a:ln>
                  <a:noFill/>
                </a:ln>
                <a:solidFill>
                  <a:schemeClr val="tx1"/>
                </a:solidFill>
                <a:effectLst/>
                <a:uLnTx/>
                <a:uFillTx/>
                <a:latin typeface="+mn-lt"/>
                <a:ea typeface="+mn-ea"/>
                <a:cs typeface="+mn-cs"/>
              </a:rPr>
              <a:t>n</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|n</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&gt;=1}</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文法的分类</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词法规则是正规文法</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型</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S</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aS|a</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或者</a:t>
            </a:r>
            <a:r>
              <a:rPr kumimoji="0" lang="en-US" altLang="zh-CN" sz="2800" b="1" i="0" u="none" strike="noStrike" kern="0" cap="none" spc="0" normalizeH="0" baseline="0" noProof="0" dirty="0" err="1">
                <a:ln>
                  <a:noFill/>
                </a:ln>
                <a:solidFill>
                  <a:schemeClr val="tx1"/>
                </a:solidFill>
                <a:effectLst/>
                <a:uLnTx/>
                <a:uFillTx/>
                <a:latin typeface="+mn-lt"/>
                <a:ea typeface="+mn-ea"/>
                <a:cs typeface="+mn-cs"/>
                <a:sym typeface="Wingdings" panose="05000000000000000000" pitchFamily="2" charset="2"/>
              </a:rPr>
              <a:t>SSa|a</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语法规则是上下文无关文法</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型</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S-&gt;…</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59395" name="Rectangle 3"/>
          <p:cNvSpPr>
            <a:spLocks noGrp="1"/>
          </p:cNvSpPr>
          <p:nvPr>
            <p:ph idx="1"/>
          </p:nvPr>
        </p:nvSpPr>
        <p:spPr/>
        <p:txBody>
          <a:bodyPr vert="horz" wrap="square" lIns="91440" tIns="45720" rIns="91440" bIns="45720" anchor="t"/>
          <a:p>
            <a:pPr eaLnBrk="1" hangingPunct="1"/>
            <a:endParaRPr lang="zh-CN" altLang="en-US" dirty="0"/>
          </a:p>
        </p:txBody>
      </p:sp>
      <p:sp>
        <p:nvSpPr>
          <p:cNvPr id="59396" name="Rectangle 4"/>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491526" name="Text Box 6"/>
          <p:cNvSpPr txBox="1"/>
          <p:nvPr/>
        </p:nvSpPr>
        <p:spPr>
          <a:xfrm>
            <a:off x="0" y="0"/>
            <a:ext cx="2819400" cy="3211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dirty="0">
                <a:latin typeface="Times New Roman" panose="02020603050405020304" pitchFamily="18" charset="0"/>
                <a:ea typeface="宋体" panose="02010600030101010101" pitchFamily="2" charset="-122"/>
              </a:rPr>
              <a:t>  </a:t>
            </a:r>
            <a:r>
              <a:rPr lang="zh-CN" altLang="en-US" dirty="0"/>
              <a:t>例:</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G[S]: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SbA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SS</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S</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80000"/>
              </a:lnSpc>
              <a:spcBef>
                <a:spcPct val="50000"/>
              </a:spcBef>
              <a:buClrTx/>
              <a:buFontTx/>
              <a:buNone/>
            </a:pPr>
            <a:r>
              <a:rPr lang="en-US" altLang="zh-CN" dirty="0">
                <a:latin typeface="Times New Roman" panose="02020603050405020304" pitchFamily="18" charset="0"/>
                <a:ea typeface="宋体" panose="02010600030101010101" pitchFamily="2" charset="-122"/>
              </a:rPr>
              <a:t>	A</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a:t>
            </a:r>
            <a:endParaRPr lang="en-US" altLang="zh-CN" dirty="0">
              <a:latin typeface="Times New Roman" panose="02020603050405020304" pitchFamily="18" charset="0"/>
              <a:ea typeface="宋体" panose="02010600030101010101" pitchFamily="2" charset="-122"/>
            </a:endParaRPr>
          </a:p>
        </p:txBody>
      </p:sp>
      <p:sp>
        <p:nvSpPr>
          <p:cNvPr id="491539" name="Text Box 19"/>
          <p:cNvSpPr txBox="1"/>
          <p:nvPr/>
        </p:nvSpPr>
        <p:spPr>
          <a:xfrm>
            <a:off x="1676400" y="4038600"/>
            <a:ext cx="6172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3200" dirty="0">
                <a:latin typeface="Times New Roman" panose="02020603050405020304" pitchFamily="18" charset="0"/>
              </a:rPr>
              <a:t>句型</a:t>
            </a:r>
            <a:r>
              <a:rPr lang="en-US" altLang="zh-CN" sz="3200" dirty="0">
                <a:latin typeface="Times New Roman" panose="02020603050405020304" pitchFamily="18" charset="0"/>
                <a:ea typeface="宋体" panose="02010600030101010101" pitchFamily="2" charset="-122"/>
              </a:rPr>
              <a:t>aSSa</a:t>
            </a:r>
            <a:r>
              <a:rPr lang="zh-CN" altLang="en-US" sz="3200" dirty="0">
                <a:latin typeface="Times New Roman" panose="02020603050405020304" pitchFamily="18" charset="0"/>
              </a:rPr>
              <a:t>的语法树</a:t>
            </a:r>
            <a:r>
              <a:rPr lang="en-US" altLang="zh-CN" sz="3200" dirty="0">
                <a:latin typeface="Times New Roman" panose="02020603050405020304" pitchFamily="18" charset="0"/>
              </a:rPr>
              <a:t>?</a:t>
            </a:r>
            <a:endParaRPr lang="en-US" altLang="zh-CN" sz="3200"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p:bldP spid="49153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60419" name="Rectangle 3"/>
          <p:cNvSpPr>
            <a:spLocks noGrp="1"/>
          </p:cNvSpPr>
          <p:nvPr>
            <p:ph idx="1"/>
          </p:nvPr>
        </p:nvSpPr>
        <p:spPr/>
        <p:txBody>
          <a:bodyPr vert="horz" wrap="square" lIns="91440" tIns="45720" rIns="91440" bIns="45720" anchor="t"/>
          <a:p>
            <a:pPr eaLnBrk="1" hangingPunct="1"/>
            <a:r>
              <a:rPr lang="zh-CN" altLang="en-US" dirty="0"/>
              <a:t>根结点：</a:t>
            </a:r>
            <a:r>
              <a:rPr lang="en-US" altLang="zh-CN" dirty="0">
                <a:solidFill>
                  <a:srgbClr val="3333FF"/>
                </a:solidFill>
              </a:rPr>
              <a:t>?</a:t>
            </a:r>
            <a:endParaRPr lang="en-US" altLang="zh-CN" dirty="0"/>
          </a:p>
          <a:p>
            <a:pPr eaLnBrk="1" hangingPunct="1"/>
            <a:r>
              <a:rPr lang="zh-CN" altLang="en-US" dirty="0"/>
              <a:t>中间结点：</a:t>
            </a:r>
            <a:r>
              <a:rPr lang="en-US" altLang="zh-CN" dirty="0">
                <a:solidFill>
                  <a:srgbClr val="3333FF"/>
                </a:solidFill>
              </a:rPr>
              <a:t>?</a:t>
            </a:r>
            <a:endParaRPr lang="en-US" altLang="zh-CN" dirty="0"/>
          </a:p>
          <a:p>
            <a:pPr eaLnBrk="1" hangingPunct="1"/>
            <a:r>
              <a:rPr lang="zh-CN" altLang="en-US" dirty="0"/>
              <a:t>叶结点：</a:t>
            </a:r>
            <a:r>
              <a:rPr lang="en-US" altLang="zh-CN" dirty="0">
                <a:solidFill>
                  <a:srgbClr val="3333FF"/>
                </a:solidFill>
              </a:rPr>
              <a:t>?</a:t>
            </a:r>
            <a:endParaRPr lang="en-US" altLang="zh-CN" dirty="0">
              <a:solidFill>
                <a:srgbClr val="3333FF"/>
              </a:solidFill>
            </a:endParaRPr>
          </a:p>
          <a:p>
            <a:pPr eaLnBrk="1" hangingPunct="1"/>
            <a:r>
              <a:rPr lang="zh-CN" altLang="en-US" dirty="0"/>
              <a:t>只有非终结符结点有孩子结点。</a:t>
            </a:r>
            <a:endParaRPr lang="zh-CN" altLang="en-US" dirty="0"/>
          </a:p>
          <a:p>
            <a:pPr eaLnBrk="1" hangingPunct="1"/>
            <a:r>
              <a:rPr lang="zh-CN" altLang="en-US" dirty="0"/>
              <a:t>若树的所有叶结点上的标记从左到右排列为字符串</a:t>
            </a:r>
            <a:r>
              <a:rPr lang="en-US" altLang="zh-CN" dirty="0"/>
              <a:t>w</a:t>
            </a:r>
            <a:r>
              <a:rPr lang="zh-CN" altLang="en-US" dirty="0"/>
              <a:t>，则</a:t>
            </a:r>
            <a:r>
              <a:rPr lang="en-US" altLang="zh-CN" dirty="0"/>
              <a:t>w</a:t>
            </a:r>
            <a:r>
              <a:rPr lang="zh-CN" altLang="en-US" dirty="0"/>
              <a:t>是文法</a:t>
            </a:r>
            <a:r>
              <a:rPr lang="en-US" altLang="zh-CN" dirty="0"/>
              <a:t>G</a:t>
            </a:r>
            <a:r>
              <a:rPr lang="zh-CN" altLang="en-US" dirty="0"/>
              <a:t>的</a:t>
            </a:r>
            <a:r>
              <a:rPr lang="zh-CN" altLang="en-US" dirty="0">
                <a:solidFill>
                  <a:srgbClr val="FF3399"/>
                </a:solidFill>
              </a:rPr>
              <a:t>句型</a:t>
            </a:r>
            <a:r>
              <a:rPr lang="zh-CN" altLang="en-US" dirty="0"/>
              <a:t>；若</a:t>
            </a:r>
            <a:r>
              <a:rPr lang="en-US" altLang="zh-CN" dirty="0"/>
              <a:t>w</a:t>
            </a:r>
            <a:r>
              <a:rPr lang="zh-CN" altLang="en-US" dirty="0"/>
              <a:t>中仅含</a:t>
            </a:r>
            <a:r>
              <a:rPr lang="zh-CN" altLang="en-US" dirty="0">
                <a:solidFill>
                  <a:srgbClr val="FF3399"/>
                </a:solidFill>
              </a:rPr>
              <a:t>终结符号</a:t>
            </a:r>
            <a:r>
              <a:rPr lang="zh-CN" altLang="en-US" dirty="0"/>
              <a:t>，则</a:t>
            </a:r>
            <a:r>
              <a:rPr lang="en-US" altLang="zh-CN" dirty="0"/>
              <a:t>w</a:t>
            </a:r>
            <a:r>
              <a:rPr lang="zh-CN" altLang="en-US" dirty="0"/>
              <a:t>为文法</a:t>
            </a:r>
            <a:r>
              <a:rPr lang="en-US" altLang="zh-CN" dirty="0"/>
              <a:t>G</a:t>
            </a:r>
            <a:r>
              <a:rPr lang="zh-CN" altLang="en-US" dirty="0"/>
              <a:t>所产生的</a:t>
            </a:r>
            <a:r>
              <a:rPr lang="zh-CN" altLang="en-US" dirty="0">
                <a:solidFill>
                  <a:srgbClr val="FF3399"/>
                </a:solidFill>
              </a:rPr>
              <a:t>句子</a:t>
            </a:r>
            <a:r>
              <a:rPr lang="zh-CN" altLang="en-US" dirty="0"/>
              <a:t>。</a:t>
            </a:r>
            <a:endParaRPr lang="zh-CN" altLang="en-US" dirty="0"/>
          </a:p>
          <a:p>
            <a:pPr eaLnBrk="1" hangingPunct="1"/>
            <a:endParaRPr lang="zh-CN" altLang="en-US" dirty="0"/>
          </a:p>
          <a:p>
            <a:pPr eaLnBrk="1" hangingPunct="1"/>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p:txBody>
          <a:bodyPr vert="horz" wrap="square" lIns="91440" tIns="45720" rIns="91440" bIns="45720" anchor="ctr"/>
          <a:p>
            <a:pPr eaLnBrk="1" hangingPunct="1"/>
            <a:r>
              <a:rPr lang="zh-CN" altLang="en-US" sz="2800" dirty="0"/>
              <a:t>练习</a:t>
            </a:r>
            <a:endParaRPr lang="zh-CN" altLang="en-US" sz="2800" dirty="0"/>
          </a:p>
        </p:txBody>
      </p:sp>
      <p:sp>
        <p:nvSpPr>
          <p:cNvPr id="61443" name="Rectangle 3"/>
          <p:cNvSpPr>
            <a:spLocks noGrp="1"/>
          </p:cNvSpPr>
          <p:nvPr>
            <p:ph idx="1"/>
          </p:nvPr>
        </p:nvSpPr>
        <p:spPr/>
        <p:txBody>
          <a:bodyPr vert="horz" wrap="square" lIns="91440" tIns="45720" rIns="91440" bIns="45720" anchor="t"/>
          <a:p>
            <a:pPr eaLnBrk="1" hangingPunct="1"/>
            <a:r>
              <a:rPr lang="zh-CN" altLang="en-US" dirty="0"/>
              <a:t>习题</a:t>
            </a:r>
            <a:r>
              <a:rPr lang="en-US" altLang="zh-CN" dirty="0"/>
              <a:t>6</a:t>
            </a:r>
            <a:r>
              <a:rPr lang="zh-CN" altLang="en-US" dirty="0"/>
              <a:t>（</a:t>
            </a:r>
            <a:r>
              <a:rPr lang="en-US" altLang="zh-CN" dirty="0"/>
              <a:t>5</a:t>
            </a:r>
            <a:r>
              <a:rPr lang="zh-CN" altLang="en-US" dirty="0"/>
              <a:t>），</a:t>
            </a:r>
            <a:r>
              <a:rPr lang="en-US" altLang="zh-CN" dirty="0"/>
              <a:t>8</a:t>
            </a:r>
            <a:r>
              <a:rPr lang="zh-CN" altLang="en-US" dirty="0"/>
              <a:t>（</a:t>
            </a:r>
            <a:r>
              <a:rPr lang="en-US" altLang="zh-CN" dirty="0"/>
              <a:t>1</a:t>
            </a:r>
            <a:r>
              <a:rPr lang="zh-CN" altLang="en-US" dirty="0"/>
              <a:t>）</a:t>
            </a:r>
            <a:endParaRPr lang="en-US" altLang="zh-CN" dirty="0"/>
          </a:p>
          <a:p>
            <a:pPr eaLnBrk="1" hangingPunct="1"/>
            <a:r>
              <a:rPr lang="zh-CN" altLang="en-US" dirty="0"/>
              <a:t>第二版是</a:t>
            </a:r>
            <a:r>
              <a:rPr lang="en-US" altLang="zh-CN" dirty="0"/>
              <a:t>9(1)</a:t>
            </a:r>
            <a:endParaRPr lang="zh-CN" altLang="en-US" dirty="0"/>
          </a:p>
          <a:p>
            <a:pPr eaLnBrk="1" hangingPunct="1"/>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62467" name="Rectangle 3"/>
          <p:cNvSpPr>
            <a:spLocks noGrp="1"/>
          </p:cNvSpPr>
          <p:nvPr>
            <p:ph idx="1"/>
          </p:nvPr>
        </p:nvSpPr>
        <p:spPr/>
        <p:txBody>
          <a:bodyPr vert="horz" wrap="square" lIns="91440" tIns="45720" rIns="91440" bIns="45720" anchor="t"/>
          <a:p>
            <a:pPr eaLnBrk="1" hangingPunct="1"/>
            <a:endParaRPr lang="zh-CN" altLang="en-US" dirty="0"/>
          </a:p>
        </p:txBody>
      </p:sp>
      <p:sp>
        <p:nvSpPr>
          <p:cNvPr id="62468" name="Rectangle 5"/>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62469" name="Rectangle 6"/>
          <p:cNvSpPr/>
          <p:nvPr/>
        </p:nvSpPr>
        <p:spPr>
          <a:xfrm>
            <a:off x="3733800" y="76200"/>
            <a:ext cx="4724400" cy="3200400"/>
          </a:xfrm>
          <a:prstGeom prst="rect">
            <a:avLst/>
          </a:prstGeom>
          <a:solidFill>
            <a:schemeClr val="bg1"/>
          </a:solidFill>
          <a:ln w="9525" cap="flat" cmpd="sng">
            <a:solidFill>
              <a:schemeClr val="tx1"/>
            </a:solidFill>
            <a:prstDash val="solid"/>
            <a:miter/>
            <a:headEnd type="none" w="med" len="med"/>
            <a:tailEnd type="none" w="med" len="med"/>
          </a:ln>
          <a:effectLst>
            <a:outerShdw dist="117088" dir="2963922"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62470" name="Rectangle 7"/>
          <p:cNvSpPr/>
          <p:nvPr/>
        </p:nvSpPr>
        <p:spPr>
          <a:xfrm>
            <a:off x="533400" y="3429000"/>
            <a:ext cx="7772400" cy="685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buNone/>
            </a:pPr>
            <a:r>
              <a:rPr lang="zh-CN" altLang="en-US" dirty="0"/>
              <a:t>  语法树只表示了在推导过程中施用了哪个产生式和施用在哪个非终结符上，但是并没有给出施用产生式的顺序。</a:t>
            </a:r>
            <a:endParaRPr lang="zh-CN" altLang="en-US" dirty="0"/>
          </a:p>
          <a:p>
            <a:pPr marL="342900" lvl="0" indent="-342900" eaLnBrk="1" hangingPunct="1">
              <a:buNone/>
            </a:pPr>
            <a:endParaRPr lang="zh-CN" altLang="en-US" dirty="0"/>
          </a:p>
        </p:txBody>
      </p:sp>
      <p:sp>
        <p:nvSpPr>
          <p:cNvPr id="62471" name="Text Box 8"/>
          <p:cNvSpPr txBox="1"/>
          <p:nvPr/>
        </p:nvSpPr>
        <p:spPr>
          <a:xfrm>
            <a:off x="457200" y="76200"/>
            <a:ext cx="2819400" cy="3195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例: </a:t>
            </a:r>
            <a:r>
              <a:rPr lang="en-US" altLang="zh-CN" sz="2400" dirty="0">
                <a:latin typeface="Times New Roman" panose="02020603050405020304" pitchFamily="18" charset="0"/>
                <a:ea typeface="宋体" panose="02010600030101010101" pitchFamily="2" charset="-122"/>
              </a:rPr>
              <a:t>G[S]: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S</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SbA</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SS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S</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ba</a:t>
            </a:r>
            <a:endParaRPr lang="en-US" altLang="zh-CN" sz="2400" dirty="0">
              <a:latin typeface="Times New Roman" panose="02020603050405020304" pitchFamily="18" charset="0"/>
              <a:ea typeface="宋体" panose="02010600030101010101" pitchFamily="2" charset="-122"/>
            </a:endParaRPr>
          </a:p>
        </p:txBody>
      </p:sp>
      <p:sp>
        <p:nvSpPr>
          <p:cNvPr id="62472" name="Text Box 9"/>
          <p:cNvSpPr txBox="1"/>
          <p:nvPr/>
        </p:nvSpPr>
        <p:spPr>
          <a:xfrm>
            <a:off x="3886200" y="838200"/>
            <a:ext cx="41910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A        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S        b      A      a</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b      a</a:t>
            </a:r>
            <a:endParaRPr lang="en-US" altLang="zh-CN" sz="2400" dirty="0">
              <a:latin typeface="Times New Roman" panose="02020603050405020304" pitchFamily="18" charset="0"/>
              <a:ea typeface="宋体" panose="02010600030101010101" pitchFamily="2" charset="-122"/>
            </a:endParaRPr>
          </a:p>
        </p:txBody>
      </p:sp>
      <p:sp>
        <p:nvSpPr>
          <p:cNvPr id="62473" name="Line 10"/>
          <p:cNvSpPr/>
          <p:nvPr/>
        </p:nvSpPr>
        <p:spPr>
          <a:xfrm>
            <a:off x="5943600" y="1219200"/>
            <a:ext cx="0" cy="228600"/>
          </a:xfrm>
          <a:prstGeom prst="line">
            <a:avLst/>
          </a:prstGeom>
          <a:ln w="9525" cap="flat" cmpd="sng">
            <a:solidFill>
              <a:schemeClr val="tx1"/>
            </a:solidFill>
            <a:prstDash val="solid"/>
            <a:headEnd type="none" w="med" len="med"/>
            <a:tailEnd type="none" w="med" len="med"/>
          </a:ln>
        </p:spPr>
      </p:sp>
      <p:sp>
        <p:nvSpPr>
          <p:cNvPr id="62474" name="Line 11"/>
          <p:cNvSpPr/>
          <p:nvPr/>
        </p:nvSpPr>
        <p:spPr>
          <a:xfrm flipH="1">
            <a:off x="5029200" y="1219200"/>
            <a:ext cx="914400" cy="304800"/>
          </a:xfrm>
          <a:prstGeom prst="line">
            <a:avLst/>
          </a:prstGeom>
          <a:ln w="9525" cap="flat" cmpd="sng">
            <a:solidFill>
              <a:schemeClr val="tx1"/>
            </a:solidFill>
            <a:prstDash val="solid"/>
            <a:headEnd type="none" w="med" len="med"/>
            <a:tailEnd type="none" w="med" len="med"/>
          </a:ln>
        </p:spPr>
      </p:sp>
      <p:sp>
        <p:nvSpPr>
          <p:cNvPr id="62475" name="Line 12"/>
          <p:cNvSpPr/>
          <p:nvPr/>
        </p:nvSpPr>
        <p:spPr>
          <a:xfrm>
            <a:off x="5943600" y="1219200"/>
            <a:ext cx="838200" cy="228600"/>
          </a:xfrm>
          <a:prstGeom prst="line">
            <a:avLst/>
          </a:prstGeom>
          <a:ln w="9525" cap="flat" cmpd="sng">
            <a:solidFill>
              <a:schemeClr val="tx1"/>
            </a:solidFill>
            <a:prstDash val="solid"/>
            <a:headEnd type="none" w="med" len="med"/>
            <a:tailEnd type="none" w="med" len="med"/>
          </a:ln>
        </p:spPr>
      </p:sp>
      <p:sp>
        <p:nvSpPr>
          <p:cNvPr id="62476" name="Line 13"/>
          <p:cNvSpPr/>
          <p:nvPr/>
        </p:nvSpPr>
        <p:spPr>
          <a:xfrm>
            <a:off x="5943600" y="1752600"/>
            <a:ext cx="0" cy="228600"/>
          </a:xfrm>
          <a:prstGeom prst="line">
            <a:avLst/>
          </a:prstGeom>
          <a:ln w="9525" cap="flat" cmpd="sng">
            <a:solidFill>
              <a:schemeClr val="tx1"/>
            </a:solidFill>
            <a:prstDash val="solid"/>
            <a:headEnd type="none" w="med" len="med"/>
            <a:tailEnd type="none" w="med" len="med"/>
          </a:ln>
        </p:spPr>
      </p:sp>
      <p:sp>
        <p:nvSpPr>
          <p:cNvPr id="62477" name="Line 14"/>
          <p:cNvSpPr/>
          <p:nvPr/>
        </p:nvSpPr>
        <p:spPr>
          <a:xfrm flipH="1">
            <a:off x="5257800" y="1752600"/>
            <a:ext cx="685800" cy="228600"/>
          </a:xfrm>
          <a:prstGeom prst="line">
            <a:avLst/>
          </a:prstGeom>
          <a:ln w="9525" cap="flat" cmpd="sng">
            <a:solidFill>
              <a:schemeClr val="tx1"/>
            </a:solidFill>
            <a:prstDash val="solid"/>
            <a:headEnd type="none" w="med" len="med"/>
            <a:tailEnd type="none" w="med" len="med"/>
          </a:ln>
        </p:spPr>
      </p:sp>
      <p:sp>
        <p:nvSpPr>
          <p:cNvPr id="62478" name="Line 15"/>
          <p:cNvSpPr/>
          <p:nvPr/>
        </p:nvSpPr>
        <p:spPr>
          <a:xfrm>
            <a:off x="5943600" y="1752600"/>
            <a:ext cx="685800" cy="228600"/>
          </a:xfrm>
          <a:prstGeom prst="line">
            <a:avLst/>
          </a:prstGeom>
          <a:ln w="9525" cap="flat" cmpd="sng">
            <a:solidFill>
              <a:schemeClr val="tx1"/>
            </a:solidFill>
            <a:prstDash val="solid"/>
            <a:headEnd type="none" w="med" len="med"/>
            <a:tailEnd type="none" w="med" len="med"/>
          </a:ln>
        </p:spPr>
      </p:sp>
      <p:sp>
        <p:nvSpPr>
          <p:cNvPr id="62479" name="Line 16"/>
          <p:cNvSpPr/>
          <p:nvPr/>
        </p:nvSpPr>
        <p:spPr>
          <a:xfrm>
            <a:off x="6934200" y="1752600"/>
            <a:ext cx="381000" cy="304800"/>
          </a:xfrm>
          <a:prstGeom prst="line">
            <a:avLst/>
          </a:prstGeom>
          <a:ln w="9525" cap="flat" cmpd="sng">
            <a:solidFill>
              <a:schemeClr val="tx1"/>
            </a:solidFill>
            <a:prstDash val="solid"/>
            <a:headEnd type="none" w="med" len="med"/>
            <a:tailEnd type="none" w="med" len="med"/>
          </a:ln>
        </p:spPr>
      </p:sp>
      <p:sp>
        <p:nvSpPr>
          <p:cNvPr id="62480" name="Line 17"/>
          <p:cNvSpPr/>
          <p:nvPr/>
        </p:nvSpPr>
        <p:spPr>
          <a:xfrm>
            <a:off x="5181600" y="2286000"/>
            <a:ext cx="0" cy="304800"/>
          </a:xfrm>
          <a:prstGeom prst="line">
            <a:avLst/>
          </a:prstGeom>
          <a:ln w="9525" cap="flat" cmpd="sng">
            <a:solidFill>
              <a:schemeClr val="tx1"/>
            </a:solidFill>
            <a:prstDash val="solid"/>
            <a:headEnd type="none" w="med" len="med"/>
            <a:tailEnd type="none" w="med" len="med"/>
          </a:ln>
        </p:spPr>
      </p:sp>
      <p:sp>
        <p:nvSpPr>
          <p:cNvPr id="62481" name="Line 18"/>
          <p:cNvSpPr/>
          <p:nvPr/>
        </p:nvSpPr>
        <p:spPr>
          <a:xfrm flipH="1">
            <a:off x="6324600" y="2286000"/>
            <a:ext cx="304800" cy="304800"/>
          </a:xfrm>
          <a:prstGeom prst="line">
            <a:avLst/>
          </a:prstGeom>
          <a:ln w="9525" cap="flat" cmpd="sng">
            <a:solidFill>
              <a:schemeClr val="tx1"/>
            </a:solidFill>
            <a:prstDash val="solid"/>
            <a:headEnd type="none" w="med" len="med"/>
            <a:tailEnd type="none" w="med" len="med"/>
          </a:ln>
        </p:spPr>
      </p:sp>
      <p:sp>
        <p:nvSpPr>
          <p:cNvPr id="62482" name="Line 19"/>
          <p:cNvSpPr/>
          <p:nvPr/>
        </p:nvSpPr>
        <p:spPr>
          <a:xfrm>
            <a:off x="6629400" y="2286000"/>
            <a:ext cx="304800" cy="304800"/>
          </a:xfrm>
          <a:prstGeom prst="line">
            <a:avLst/>
          </a:prstGeom>
          <a:ln w="9525" cap="flat" cmpd="sng">
            <a:solidFill>
              <a:schemeClr val="tx1"/>
            </a:solidFill>
            <a:prstDash val="solid"/>
            <a:headEnd type="none" w="med" len="med"/>
            <a:tailEnd type="none" w="med" len="med"/>
          </a:ln>
        </p:spPr>
      </p:sp>
      <p:sp>
        <p:nvSpPr>
          <p:cNvPr id="62483" name="Text Box 20"/>
          <p:cNvSpPr txBox="1"/>
          <p:nvPr/>
        </p:nvSpPr>
        <p:spPr>
          <a:xfrm>
            <a:off x="4343400" y="381000"/>
            <a:ext cx="3657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000" dirty="0">
                <a:latin typeface="Times New Roman" panose="02020603050405020304" pitchFamily="18" charset="0"/>
              </a:rPr>
              <a:t>句型</a:t>
            </a:r>
            <a:r>
              <a:rPr lang="en-US" altLang="zh-CN" sz="2000" dirty="0">
                <a:solidFill>
                  <a:schemeClr val="accent2"/>
                </a:solidFill>
                <a:latin typeface="Times New Roman" panose="02020603050405020304" pitchFamily="18" charset="0"/>
                <a:ea typeface="宋体" panose="02010600030101010101" pitchFamily="2" charset="-122"/>
              </a:rPr>
              <a:t>aabbaa</a:t>
            </a:r>
            <a:r>
              <a:rPr lang="zh-CN" altLang="en-US" sz="2000" dirty="0">
                <a:latin typeface="Times New Roman" panose="02020603050405020304" pitchFamily="18" charset="0"/>
              </a:rPr>
              <a:t>的语法树（推导树）</a:t>
            </a:r>
            <a:endParaRPr lang="zh-CN" altLang="en-US" sz="2000" dirty="0">
              <a:latin typeface="Times New Roman" panose="02020603050405020304" pitchFamily="18" charset="0"/>
              <a:sym typeface="Symbol" panose="05050102010706020507" pitchFamily="18" charset="2"/>
            </a:endParaRPr>
          </a:p>
        </p:txBody>
      </p:sp>
      <p:sp>
        <p:nvSpPr>
          <p:cNvPr id="423957" name="Text Box 21"/>
          <p:cNvSpPr txBox="1"/>
          <p:nvPr/>
        </p:nvSpPr>
        <p:spPr>
          <a:xfrm>
            <a:off x="1295400" y="4876800"/>
            <a:ext cx="71628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sym typeface="Symbol" panose="05050102010706020507" pitchFamily="18" charset="2"/>
              </a:rPr>
              <a:t>aASaAaaSbAaaSbbaaaabbaa</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SaASaSbASaabASaabbaSaabbaa</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SaASaSbASaSbAaaabAaaabbaa</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3957">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3957">
                                            <p:txEl>
                                              <p:charRg st="30" end="6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3957">
                                            <p:txEl>
                                              <p:charRg st="62"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63491" name="Rectangle 3"/>
          <p:cNvSpPr>
            <a:spLocks noGrp="1"/>
          </p:cNvSpPr>
          <p:nvPr>
            <p:ph idx="1"/>
          </p:nvPr>
        </p:nvSpPr>
        <p:spPr/>
        <p:txBody>
          <a:bodyPr vert="horz" wrap="square" lIns="91440" tIns="45720" rIns="91440" bIns="45720" anchor="t"/>
          <a:p>
            <a:pPr eaLnBrk="1" hangingPunct="1"/>
            <a:endParaRPr lang="zh-CN" altLang="en-US" dirty="0"/>
          </a:p>
        </p:txBody>
      </p:sp>
      <p:sp>
        <p:nvSpPr>
          <p:cNvPr id="63492" name="Rectangle 4"/>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424965" name="Rectangle 5"/>
          <p:cNvSpPr/>
          <p:nvPr/>
        </p:nvSpPr>
        <p:spPr>
          <a:xfrm>
            <a:off x="457200" y="0"/>
            <a:ext cx="7848600" cy="2895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buNone/>
            </a:pPr>
            <a:r>
              <a:rPr lang="zh-CN" altLang="en-US" dirty="0"/>
              <a:t>定义：</a:t>
            </a:r>
            <a:endParaRPr lang="zh-CN" altLang="en-US" dirty="0"/>
          </a:p>
          <a:p>
            <a:pPr marL="342900" lvl="0" indent="-342900" eaLnBrk="1" hangingPunct="1">
              <a:buNone/>
            </a:pPr>
            <a:r>
              <a:rPr lang="zh-CN" altLang="en-US" dirty="0"/>
              <a:t>  最左（最右）推导：</a:t>
            </a:r>
            <a:endParaRPr lang="zh-CN" altLang="en-US" dirty="0"/>
          </a:p>
          <a:p>
            <a:pPr marL="342900" lvl="0" indent="-342900" eaLnBrk="1" hangingPunct="1">
              <a:buNone/>
            </a:pPr>
            <a:r>
              <a:rPr lang="zh-CN" altLang="en-US" dirty="0"/>
              <a:t>  在推导的任何一步</a:t>
            </a:r>
            <a:r>
              <a:rPr lang="en-US" altLang="zh-CN" dirty="0"/>
              <a:t>α</a:t>
            </a:r>
            <a:r>
              <a:rPr lang="en-US" altLang="zh-CN" dirty="0">
                <a:sym typeface="Symbol" panose="05050102010706020507" pitchFamily="18" charset="2"/>
              </a:rPr>
              <a:t></a:t>
            </a:r>
            <a:r>
              <a:rPr lang="en-US" altLang="zh-CN" dirty="0"/>
              <a:t>β，</a:t>
            </a:r>
            <a:r>
              <a:rPr lang="zh-CN" altLang="en-US" dirty="0"/>
              <a:t>其中</a:t>
            </a:r>
            <a:r>
              <a:rPr lang="en-US" altLang="zh-CN" dirty="0"/>
              <a:t>α、β</a:t>
            </a:r>
            <a:r>
              <a:rPr lang="zh-CN" altLang="en-US" dirty="0"/>
              <a:t>是句型，都是对</a:t>
            </a:r>
            <a:r>
              <a:rPr lang="en-US" altLang="zh-CN" dirty="0"/>
              <a:t>α</a:t>
            </a:r>
            <a:r>
              <a:rPr lang="zh-CN" altLang="en-US" dirty="0">
                <a:sym typeface="Symbol" panose="05050102010706020507" pitchFamily="18" charset="2"/>
              </a:rPr>
              <a:t>中的最左（右）非终结符进行替换。</a:t>
            </a:r>
            <a:endParaRPr lang="zh-CN" altLang="en-US" dirty="0">
              <a:sym typeface="Symbol" panose="05050102010706020507" pitchFamily="18" charset="2"/>
            </a:endParaRPr>
          </a:p>
          <a:p>
            <a:pPr marL="342900" lvl="0" indent="-342900" eaLnBrk="1" hangingPunct="1">
              <a:buChar char="v"/>
            </a:pPr>
            <a:r>
              <a:rPr lang="zh-CN" altLang="en-US" dirty="0">
                <a:sym typeface="Symbol" panose="05050102010706020507" pitchFamily="18" charset="2"/>
              </a:rPr>
              <a:t>最右推导被称为规范推导。</a:t>
            </a:r>
            <a:endParaRPr lang="zh-CN" altLang="en-US" dirty="0">
              <a:sym typeface="Symbol" panose="05050102010706020507" pitchFamily="18" charset="2"/>
            </a:endParaRPr>
          </a:p>
          <a:p>
            <a:pPr marL="342900" lvl="0" indent="-342900" eaLnBrk="1" hangingPunct="1">
              <a:buChar char="v"/>
            </a:pPr>
            <a:r>
              <a:rPr lang="zh-CN" altLang="en-US" dirty="0">
                <a:sym typeface="Symbol" panose="05050102010706020507" pitchFamily="18" charset="2"/>
              </a:rPr>
              <a:t>由规范推导所得的句型称为规范句型</a:t>
            </a:r>
            <a:endParaRPr lang="zh-CN" altLang="en-US" dirty="0"/>
          </a:p>
          <a:p>
            <a:pPr marL="342900" lvl="0" indent="-342900" eaLnBrk="1" hangingPunct="1">
              <a:buChar char="v"/>
            </a:pPr>
            <a:endParaRPr lang="zh-CN" altLang="en-US" dirty="0"/>
          </a:p>
        </p:txBody>
      </p:sp>
      <p:sp>
        <p:nvSpPr>
          <p:cNvPr id="424966" name="Text Box 6"/>
          <p:cNvSpPr txBox="1"/>
          <p:nvPr/>
        </p:nvSpPr>
        <p:spPr>
          <a:xfrm>
            <a:off x="731838" y="4343400"/>
            <a:ext cx="78486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例题：</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习题</a:t>
            </a:r>
            <a:r>
              <a:rPr lang="en-US" altLang="zh-CN" sz="2400" dirty="0">
                <a:latin typeface="Times New Roman" panose="02020603050405020304" pitchFamily="18" charset="0"/>
                <a:ea typeface="宋体" panose="02010600030101010101" pitchFamily="2" charset="-122"/>
                <a:sym typeface="Symbol" panose="05050102010706020507" pitchFamily="18" charset="2"/>
              </a:rPr>
              <a:t>11</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1</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2</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第二版是习题</a:t>
            </a:r>
            <a:r>
              <a:rPr lang="en-US" altLang="zh-CN" sz="2400" dirty="0">
                <a:latin typeface="Times New Roman" panose="02020603050405020304" pitchFamily="18" charset="0"/>
                <a:ea typeface="宋体" panose="02010600030101010101" pitchFamily="2" charset="-122"/>
                <a:sym typeface="Symbol" panose="05050102010706020507" pitchFamily="18" charset="2"/>
              </a:rPr>
              <a:t>13(1)(2)</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4965">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4965">
                                            <p:txEl>
                                              <p:charRg st="4"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4965">
                                            <p:txEl>
                                              <p:charRg st="16" end="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4965">
                                            <p:txEl>
                                              <p:charRg st="60"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4965">
                                            <p:txEl>
                                              <p:charRg st="73" end="9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4966">
                                            <p:txEl>
                                              <p:charRg st="0"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4966">
                                            <p:txEl>
                                              <p:charRg st="4"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4966">
                                            <p:txEl>
                                              <p:charRg st="15"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bldLvl="5" build="p"/>
      <p:bldP spid="42496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p:txBody>
          <a:bodyPr vert="horz" wrap="square" lIns="91440" tIns="45720" rIns="91440" bIns="45720" anchor="ctr"/>
          <a:p>
            <a:r>
              <a:rPr lang="zh-CN" altLang="en-US" dirty="0"/>
              <a:t>复习</a:t>
            </a:r>
            <a:endParaRPr lang="zh-CN" altLang="en-US" dirty="0"/>
          </a:p>
        </p:txBody>
      </p:sp>
      <p:sp>
        <p:nvSpPr>
          <p:cNvPr id="64515" name="内容占位符 2"/>
          <p:cNvSpPr>
            <a:spLocks noGrp="1"/>
          </p:cNvSpPr>
          <p:nvPr>
            <p:ph idx="1"/>
          </p:nvPr>
        </p:nvSpPr>
        <p:spPr>
          <a:xfrm>
            <a:off x="539750" y="1628775"/>
            <a:ext cx="8229600" cy="4525963"/>
          </a:xfrm>
        </p:spPr>
        <p:txBody>
          <a:bodyPr vert="horz" wrap="square" lIns="91440" tIns="45720" rIns="91440" bIns="45720" anchor="t"/>
          <a:p>
            <a:r>
              <a:rPr lang="en-US" altLang="zh-CN" dirty="0"/>
              <a:t>G[S]</a:t>
            </a:r>
            <a:r>
              <a:rPr lang="zh-CN" altLang="zh-CN" dirty="0"/>
              <a:t>： </a:t>
            </a:r>
            <a:endParaRPr lang="zh-CN" altLang="zh-CN" dirty="0"/>
          </a:p>
          <a:p>
            <a:r>
              <a:rPr lang="en-US" altLang="zh-CN" dirty="0"/>
              <a:t>   S</a:t>
            </a:r>
            <a:r>
              <a:rPr lang="zh-CN" altLang="zh-CN" dirty="0"/>
              <a:t>→</a:t>
            </a:r>
            <a:r>
              <a:rPr lang="en-US" altLang="zh-CN" dirty="0"/>
              <a:t>a|(T)</a:t>
            </a:r>
            <a:endParaRPr lang="zh-CN" altLang="zh-CN" dirty="0"/>
          </a:p>
          <a:p>
            <a:r>
              <a:rPr lang="en-US" altLang="zh-CN" dirty="0"/>
              <a:t>   T</a:t>
            </a:r>
            <a:r>
              <a:rPr lang="zh-CN" altLang="zh-CN" dirty="0"/>
              <a:t>→</a:t>
            </a:r>
            <a:r>
              <a:rPr lang="en-US" altLang="zh-CN" dirty="0"/>
              <a:t>T,S|S</a:t>
            </a:r>
            <a:endParaRPr lang="zh-CN" altLang="zh-CN" dirty="0"/>
          </a:p>
          <a:p>
            <a:r>
              <a:rPr lang="zh-CN" altLang="en-US" dirty="0"/>
              <a:t>句型</a:t>
            </a:r>
            <a:r>
              <a:rPr lang="en-US" altLang="zh-CN" dirty="0"/>
              <a:t>((T,S),a)</a:t>
            </a:r>
            <a:r>
              <a:rPr lang="zh-CN" altLang="en-US" dirty="0"/>
              <a:t>语法树</a:t>
            </a:r>
            <a:endParaRPr lang="en-US" altLang="zh-CN" dirty="0"/>
          </a:p>
          <a:p>
            <a:r>
              <a:rPr lang="zh-CN" altLang="en-US" dirty="0"/>
              <a:t>推导过程</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9219" name="Rectangle 3"/>
          <p:cNvSpPr>
            <a:spLocks noGrp="1"/>
          </p:cNvSpPr>
          <p:nvPr>
            <p:ph idx="1"/>
          </p:nvPr>
        </p:nvSpPr>
        <p:spPr/>
        <p:txBody>
          <a:bodyPr vert="horz" wrap="square" lIns="91440" tIns="45720" rIns="91440" bIns="45720" anchor="t"/>
          <a:p>
            <a:pPr eaLnBrk="1" hangingPunct="1"/>
            <a:endParaRPr lang="zh-CN" altLang="en-US" dirty="0"/>
          </a:p>
        </p:txBody>
      </p:sp>
      <p:sp>
        <p:nvSpPr>
          <p:cNvPr id="9220" name="Rectangle 4"/>
          <p:cNvSpPr/>
          <p:nvPr/>
        </p:nvSpPr>
        <p:spPr>
          <a:xfrm>
            <a:off x="0" y="0"/>
            <a:ext cx="9144000" cy="6858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291845" name="Rectangle 5"/>
          <p:cNvSpPr/>
          <p:nvPr/>
        </p:nvSpPr>
        <p:spPr>
          <a:xfrm>
            <a:off x="1066800" y="2895600"/>
            <a:ext cx="6705600" cy="35036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1244600" lvl="0" indent="-1244600" eaLnBrk="1" hangingPunct="1">
              <a:spcBef>
                <a:spcPct val="0"/>
              </a:spcBef>
              <a:buClrTx/>
              <a:buFontTx/>
              <a:buNone/>
            </a:pPr>
            <a:r>
              <a:rPr lang="zh-CN" altLang="en-US" sz="2400" dirty="0"/>
              <a:t>〈句子〉 </a:t>
            </a:r>
            <a:r>
              <a:rPr lang="zh-CN" altLang="en-US" sz="3200" dirty="0">
                <a:sym typeface="Symbol" panose="05050102010706020507" pitchFamily="18" charset="2"/>
              </a:rPr>
              <a:t></a:t>
            </a:r>
            <a:r>
              <a:rPr lang="zh-CN" altLang="en-US" sz="2400" dirty="0"/>
              <a:t>〈主语〉〈谓语〉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a:t>
            </a:r>
            <a:r>
              <a:rPr lang="zh-CN" altLang="en-US" sz="2400" dirty="0"/>
              <a:t>〈代词〉〈谓语〉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我〈动词〉〈直接宾语〉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我是〈直接宾语〉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我是〈名词〉</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我是大学生</a:t>
            </a:r>
            <a:endParaRPr lang="zh-CN" altLang="en-US" sz="2400" dirty="0"/>
          </a:p>
        </p:txBody>
      </p:sp>
      <p:sp>
        <p:nvSpPr>
          <p:cNvPr id="9222" name="Text Box 6"/>
          <p:cNvSpPr txBox="1"/>
          <p:nvPr/>
        </p:nvSpPr>
        <p:spPr>
          <a:xfrm>
            <a:off x="1066800" y="152400"/>
            <a:ext cx="6705600" cy="26574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sp>
        <p:nvSpPr>
          <p:cNvPr id="9223" name="矩形 1"/>
          <p:cNvSpPr/>
          <p:nvPr/>
        </p:nvSpPr>
        <p:spPr>
          <a:xfrm>
            <a:off x="1066800" y="6302375"/>
            <a:ext cx="76644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zh-CN" altLang="en-US" sz="2000" dirty="0">
                <a:solidFill>
                  <a:srgbClr val="FF0000"/>
                </a:solidFill>
                <a:sym typeface="Symbol" panose="05050102010706020507" pitchFamily="18" charset="2"/>
              </a:rPr>
              <a:t>表示为使用一条规则，代替左边的某个符号，产生右边的符号串</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5">
                                            <p:txEl>
                                              <p:charRg st="15"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1845">
                                            <p:txEl>
                                              <p:charRg st="34"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1845">
                                            <p:txEl>
                                              <p:charRg st="51" end="7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1845">
                                            <p:txEl>
                                              <p:charRg st="74" end="9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1845">
                                            <p:txEl>
                                              <p:charRg st="94" end="1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1845">
                                            <p:txEl>
                                              <p:charRg st="112"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65539" name="Rectangle 3"/>
          <p:cNvSpPr>
            <a:spLocks noGrp="1"/>
          </p:cNvSpPr>
          <p:nvPr>
            <p:ph idx="1"/>
          </p:nvPr>
        </p:nvSpPr>
        <p:spPr/>
        <p:txBody>
          <a:bodyPr vert="horz" wrap="square" lIns="91440" tIns="45720" rIns="91440" bIns="45720" anchor="t"/>
          <a:p>
            <a:pPr eaLnBrk="1" hangingPunct="1"/>
            <a:endParaRPr lang="zh-CN" altLang="en-US" dirty="0"/>
          </a:p>
        </p:txBody>
      </p:sp>
      <p:sp>
        <p:nvSpPr>
          <p:cNvPr id="65540" name="Rectangle 4"/>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65541" name="Rectangle 5"/>
          <p:cNvSpPr/>
          <p:nvPr/>
        </p:nvSpPr>
        <p:spPr>
          <a:xfrm>
            <a:off x="615950" y="304800"/>
            <a:ext cx="7772400" cy="685800"/>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dirty="0"/>
              <a:t>问题：一个句型是否对应唯一的一棵语法树？</a:t>
            </a:r>
            <a:endParaRPr lang="zh-CN" altLang="en-US" dirty="0"/>
          </a:p>
        </p:txBody>
      </p:sp>
      <p:sp>
        <p:nvSpPr>
          <p:cNvPr id="425990" name="Rectangle 6"/>
          <p:cNvSpPr/>
          <p:nvPr/>
        </p:nvSpPr>
        <p:spPr>
          <a:xfrm>
            <a:off x="673100" y="1268413"/>
            <a:ext cx="2819400" cy="2762250"/>
          </a:xfrm>
          <a:prstGeom prst="rect">
            <a:avLst/>
          </a:prstGeom>
          <a:noFill/>
          <a:ln w="9525" cap="flat" cmpd="sng">
            <a:solidFill>
              <a:srgbClr val="D9171F"/>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r>
              <a:rPr lang="zh-CN" altLang="en-US" dirty="0"/>
              <a:t>例：</a:t>
            </a:r>
            <a:r>
              <a:rPr lang="en-US" altLang="zh-CN" dirty="0">
                <a:latin typeface="宋体" panose="02010600030101010101" pitchFamily="2" charset="-122"/>
              </a:rPr>
              <a:t>G[E]:</a:t>
            </a:r>
            <a:br>
              <a:rPr lang="en-US" altLang="zh-CN" dirty="0">
                <a:latin typeface="宋体" panose="02010600030101010101" pitchFamily="2" charset="-122"/>
              </a:rPr>
            </a:br>
            <a:r>
              <a:rPr lang="en-US" altLang="zh-CN" dirty="0">
                <a:latin typeface="宋体" panose="02010600030101010101" pitchFamily="2" charset="-122"/>
              </a:rPr>
              <a:t>	E → i</a:t>
            </a:r>
            <a:endParaRPr lang="en-US" altLang="zh-CN" dirty="0">
              <a:latin typeface="宋体" panose="02010600030101010101" pitchFamily="2" charset="-122"/>
            </a:endParaRPr>
          </a:p>
          <a:p>
            <a:pPr marL="342900" lvl="0" indent="-342900" eaLnBrk="1" hangingPunct="1">
              <a:buNone/>
            </a:pPr>
            <a:r>
              <a:rPr lang="en-US" altLang="zh-CN" dirty="0">
                <a:latin typeface="宋体" panose="02010600030101010101" pitchFamily="2" charset="-122"/>
              </a:rPr>
              <a:t>		E → E+E</a:t>
            </a:r>
            <a:endParaRPr lang="en-US" altLang="zh-CN" dirty="0">
              <a:latin typeface="宋体" panose="02010600030101010101" pitchFamily="2" charset="-122"/>
            </a:endParaRPr>
          </a:p>
          <a:p>
            <a:pPr marL="342900" lvl="0" indent="-342900" eaLnBrk="1" hangingPunct="1">
              <a:buNone/>
            </a:pPr>
            <a:r>
              <a:rPr lang="en-US" altLang="zh-CN" dirty="0">
                <a:latin typeface="宋体" panose="02010600030101010101" pitchFamily="2" charset="-122"/>
              </a:rPr>
              <a:t>		E → E*E</a:t>
            </a:r>
            <a:endParaRPr lang="en-US" altLang="zh-CN" dirty="0">
              <a:latin typeface="宋体" panose="02010600030101010101" pitchFamily="2" charset="-122"/>
            </a:endParaRPr>
          </a:p>
          <a:p>
            <a:pPr marL="342900" lvl="0" indent="-342900" eaLnBrk="1" hangingPunct="1">
              <a:buNone/>
            </a:pPr>
            <a:r>
              <a:rPr lang="en-US" altLang="zh-CN" dirty="0">
                <a:latin typeface="宋体" panose="02010600030101010101" pitchFamily="2" charset="-122"/>
              </a:rPr>
              <a:t>		E → (E)</a:t>
            </a:r>
            <a:endParaRPr lang="en-US" altLang="zh-CN" dirty="0">
              <a:latin typeface="宋体" panose="02010600030101010101" pitchFamily="2" charset="-122"/>
            </a:endParaRPr>
          </a:p>
          <a:p>
            <a:pPr marL="342900" lvl="0" indent="-342900" eaLnBrk="1" hangingPunct="1">
              <a:buNone/>
            </a:pPr>
            <a:endParaRPr lang="zh-CN" altLang="en-US" dirty="0">
              <a:latin typeface="宋体" panose="02010600030101010101" pitchFamily="2" charset="-122"/>
            </a:endParaRPr>
          </a:p>
        </p:txBody>
      </p:sp>
      <p:sp>
        <p:nvSpPr>
          <p:cNvPr id="425991" name="Rectangle 7"/>
          <p:cNvSpPr/>
          <p:nvPr/>
        </p:nvSpPr>
        <p:spPr>
          <a:xfrm>
            <a:off x="3810000" y="1219200"/>
            <a:ext cx="4800600" cy="274320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grpSp>
        <p:nvGrpSpPr>
          <p:cNvPr id="425992" name="Group 8"/>
          <p:cNvGrpSpPr/>
          <p:nvPr/>
        </p:nvGrpSpPr>
        <p:grpSpPr>
          <a:xfrm>
            <a:off x="3810000" y="1314450"/>
            <a:ext cx="2286000" cy="2443163"/>
            <a:chOff x="2400" y="828"/>
            <a:chExt cx="1440" cy="1539"/>
          </a:xfrm>
        </p:grpSpPr>
        <p:sp>
          <p:nvSpPr>
            <p:cNvPr id="65559" name="Text Box 9"/>
            <p:cNvSpPr txBox="1"/>
            <p:nvPr/>
          </p:nvSpPr>
          <p:spPr>
            <a:xfrm>
              <a:off x="2400" y="828"/>
              <a:ext cx="1440" cy="153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E</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E + E</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E * E i</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i   i</a:t>
              </a:r>
              <a:endParaRPr lang="en-US" altLang="zh-CN" dirty="0">
                <a:latin typeface="宋体" panose="02010600030101010101" pitchFamily="2" charset="-122"/>
                <a:ea typeface="宋体" panose="02010600030101010101" pitchFamily="2" charset="-122"/>
              </a:endParaRPr>
            </a:p>
          </p:txBody>
        </p:sp>
        <p:sp>
          <p:nvSpPr>
            <p:cNvPr id="65560" name="Line 10"/>
            <p:cNvSpPr/>
            <p:nvPr/>
          </p:nvSpPr>
          <p:spPr>
            <a:xfrm>
              <a:off x="3168" y="1116"/>
              <a:ext cx="0" cy="192"/>
            </a:xfrm>
            <a:prstGeom prst="line">
              <a:avLst/>
            </a:prstGeom>
            <a:ln w="9525" cap="flat" cmpd="sng">
              <a:solidFill>
                <a:schemeClr val="tx1"/>
              </a:solidFill>
              <a:prstDash val="solid"/>
              <a:headEnd type="none" w="med" len="med"/>
              <a:tailEnd type="none" w="med" len="med"/>
            </a:ln>
          </p:spPr>
        </p:sp>
        <p:sp>
          <p:nvSpPr>
            <p:cNvPr id="65561" name="Line 11"/>
            <p:cNvSpPr/>
            <p:nvPr/>
          </p:nvSpPr>
          <p:spPr>
            <a:xfrm flipH="1">
              <a:off x="2976" y="1116"/>
              <a:ext cx="192" cy="192"/>
            </a:xfrm>
            <a:prstGeom prst="line">
              <a:avLst/>
            </a:prstGeom>
            <a:ln w="9525" cap="flat" cmpd="sng">
              <a:solidFill>
                <a:schemeClr val="tx1"/>
              </a:solidFill>
              <a:prstDash val="solid"/>
              <a:headEnd type="none" w="med" len="med"/>
              <a:tailEnd type="none" w="med" len="med"/>
            </a:ln>
          </p:spPr>
        </p:sp>
        <p:sp>
          <p:nvSpPr>
            <p:cNvPr id="65562" name="Line 12"/>
            <p:cNvSpPr/>
            <p:nvPr/>
          </p:nvSpPr>
          <p:spPr>
            <a:xfrm>
              <a:off x="3168" y="1116"/>
              <a:ext cx="240" cy="192"/>
            </a:xfrm>
            <a:prstGeom prst="line">
              <a:avLst/>
            </a:prstGeom>
            <a:ln w="9525" cap="flat" cmpd="sng">
              <a:solidFill>
                <a:schemeClr val="tx1"/>
              </a:solidFill>
              <a:prstDash val="solid"/>
              <a:headEnd type="none" w="med" len="med"/>
              <a:tailEnd type="none" w="med" len="med"/>
            </a:ln>
          </p:spPr>
        </p:sp>
        <p:sp>
          <p:nvSpPr>
            <p:cNvPr id="65563" name="Line 13"/>
            <p:cNvSpPr/>
            <p:nvPr/>
          </p:nvSpPr>
          <p:spPr>
            <a:xfrm>
              <a:off x="2976" y="1500"/>
              <a:ext cx="0" cy="192"/>
            </a:xfrm>
            <a:prstGeom prst="line">
              <a:avLst/>
            </a:prstGeom>
            <a:ln w="9525" cap="flat" cmpd="sng">
              <a:solidFill>
                <a:schemeClr val="tx1"/>
              </a:solidFill>
              <a:prstDash val="solid"/>
              <a:headEnd type="none" w="med" len="med"/>
              <a:tailEnd type="none" w="med" len="med"/>
            </a:ln>
          </p:spPr>
        </p:sp>
        <p:sp>
          <p:nvSpPr>
            <p:cNvPr id="65564" name="Line 14"/>
            <p:cNvSpPr/>
            <p:nvPr/>
          </p:nvSpPr>
          <p:spPr>
            <a:xfrm flipH="1">
              <a:off x="2736" y="1500"/>
              <a:ext cx="240" cy="192"/>
            </a:xfrm>
            <a:prstGeom prst="line">
              <a:avLst/>
            </a:prstGeom>
            <a:ln w="9525" cap="flat" cmpd="sng">
              <a:solidFill>
                <a:schemeClr val="tx1"/>
              </a:solidFill>
              <a:prstDash val="solid"/>
              <a:headEnd type="none" w="med" len="med"/>
              <a:tailEnd type="none" w="med" len="med"/>
            </a:ln>
          </p:spPr>
        </p:sp>
        <p:sp>
          <p:nvSpPr>
            <p:cNvPr id="65565" name="Line 15"/>
            <p:cNvSpPr/>
            <p:nvPr/>
          </p:nvSpPr>
          <p:spPr>
            <a:xfrm>
              <a:off x="2976" y="1500"/>
              <a:ext cx="192" cy="192"/>
            </a:xfrm>
            <a:prstGeom prst="line">
              <a:avLst/>
            </a:prstGeom>
            <a:ln w="9525" cap="flat" cmpd="sng">
              <a:solidFill>
                <a:schemeClr val="tx1"/>
              </a:solidFill>
              <a:prstDash val="solid"/>
              <a:headEnd type="none" w="med" len="med"/>
              <a:tailEnd type="none" w="med" len="med"/>
            </a:ln>
          </p:spPr>
        </p:sp>
        <p:sp>
          <p:nvSpPr>
            <p:cNvPr id="65566" name="Line 16"/>
            <p:cNvSpPr/>
            <p:nvPr/>
          </p:nvSpPr>
          <p:spPr>
            <a:xfrm>
              <a:off x="3408" y="1500"/>
              <a:ext cx="0" cy="192"/>
            </a:xfrm>
            <a:prstGeom prst="line">
              <a:avLst/>
            </a:prstGeom>
            <a:ln w="9525" cap="flat" cmpd="sng">
              <a:solidFill>
                <a:schemeClr val="tx1"/>
              </a:solidFill>
              <a:prstDash val="solid"/>
              <a:headEnd type="none" w="med" len="med"/>
              <a:tailEnd type="none" w="med" len="med"/>
            </a:ln>
          </p:spPr>
        </p:sp>
        <p:sp>
          <p:nvSpPr>
            <p:cNvPr id="65567" name="Line 17"/>
            <p:cNvSpPr/>
            <p:nvPr/>
          </p:nvSpPr>
          <p:spPr>
            <a:xfrm>
              <a:off x="2736" y="1932"/>
              <a:ext cx="0" cy="144"/>
            </a:xfrm>
            <a:prstGeom prst="line">
              <a:avLst/>
            </a:prstGeom>
            <a:ln w="9525" cap="flat" cmpd="sng">
              <a:solidFill>
                <a:schemeClr val="tx1"/>
              </a:solidFill>
              <a:prstDash val="solid"/>
              <a:headEnd type="none" w="med" len="med"/>
              <a:tailEnd type="none" w="med" len="med"/>
            </a:ln>
          </p:spPr>
        </p:sp>
        <p:sp>
          <p:nvSpPr>
            <p:cNvPr id="65568" name="Line 18"/>
            <p:cNvSpPr/>
            <p:nvPr/>
          </p:nvSpPr>
          <p:spPr>
            <a:xfrm>
              <a:off x="3168" y="1932"/>
              <a:ext cx="0" cy="144"/>
            </a:xfrm>
            <a:prstGeom prst="line">
              <a:avLst/>
            </a:prstGeom>
            <a:ln w="9525" cap="flat" cmpd="sng">
              <a:solidFill>
                <a:schemeClr val="tx1"/>
              </a:solidFill>
              <a:prstDash val="solid"/>
              <a:headEnd type="none" w="med" len="med"/>
              <a:tailEnd type="none" w="med" len="med"/>
            </a:ln>
          </p:spPr>
        </p:sp>
      </p:grpSp>
      <p:grpSp>
        <p:nvGrpSpPr>
          <p:cNvPr id="426003" name="Group 19"/>
          <p:cNvGrpSpPr/>
          <p:nvPr/>
        </p:nvGrpSpPr>
        <p:grpSpPr>
          <a:xfrm>
            <a:off x="6172200" y="1314450"/>
            <a:ext cx="2286000" cy="2443163"/>
            <a:chOff x="3888" y="828"/>
            <a:chExt cx="1440" cy="1539"/>
          </a:xfrm>
        </p:grpSpPr>
        <p:sp>
          <p:nvSpPr>
            <p:cNvPr id="65549" name="Text Box 20"/>
            <p:cNvSpPr txBox="1"/>
            <p:nvPr/>
          </p:nvSpPr>
          <p:spPr>
            <a:xfrm>
              <a:off x="3888" y="828"/>
              <a:ext cx="1440" cy="153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E</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E * E</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i E + E</a:t>
              </a:r>
              <a:endParaRPr lang="en-US" altLang="zh-CN" dirty="0">
                <a:latin typeface="宋体" panose="02010600030101010101" pitchFamily="2" charset="-122"/>
                <a:ea typeface="宋体" panose="02010600030101010101" pitchFamily="2" charset="-122"/>
              </a:endParaRPr>
            </a:p>
            <a:p>
              <a:pPr marL="0" lvl="0" indent="0" eaLnBrk="1" hangingPunct="1">
                <a:spcBef>
                  <a:spcPct val="50000"/>
                </a:spcBef>
                <a:buClrTx/>
                <a:buFontTx/>
                <a:buNone/>
              </a:pPr>
              <a:r>
                <a:rPr lang="en-US" altLang="zh-CN" dirty="0">
                  <a:latin typeface="宋体" panose="02010600030101010101" pitchFamily="2" charset="-122"/>
                  <a:ea typeface="宋体" panose="02010600030101010101" pitchFamily="2" charset="-122"/>
                </a:rPr>
                <a:t>      i   i</a:t>
              </a:r>
              <a:endParaRPr lang="en-US" altLang="zh-CN" dirty="0">
                <a:latin typeface="宋体" panose="02010600030101010101" pitchFamily="2" charset="-122"/>
                <a:ea typeface="宋体" panose="02010600030101010101" pitchFamily="2" charset="-122"/>
              </a:endParaRPr>
            </a:p>
          </p:txBody>
        </p:sp>
        <p:sp>
          <p:nvSpPr>
            <p:cNvPr id="65550" name="Line 21"/>
            <p:cNvSpPr/>
            <p:nvPr/>
          </p:nvSpPr>
          <p:spPr>
            <a:xfrm>
              <a:off x="4656" y="1116"/>
              <a:ext cx="0" cy="192"/>
            </a:xfrm>
            <a:prstGeom prst="line">
              <a:avLst/>
            </a:prstGeom>
            <a:ln w="9525" cap="flat" cmpd="sng">
              <a:solidFill>
                <a:schemeClr val="tx1"/>
              </a:solidFill>
              <a:prstDash val="solid"/>
              <a:headEnd type="none" w="med" len="med"/>
              <a:tailEnd type="none" w="med" len="med"/>
            </a:ln>
          </p:spPr>
        </p:sp>
        <p:sp>
          <p:nvSpPr>
            <p:cNvPr id="65551" name="Line 22"/>
            <p:cNvSpPr/>
            <p:nvPr/>
          </p:nvSpPr>
          <p:spPr>
            <a:xfrm flipH="1">
              <a:off x="4464" y="1116"/>
              <a:ext cx="192" cy="144"/>
            </a:xfrm>
            <a:prstGeom prst="line">
              <a:avLst/>
            </a:prstGeom>
            <a:ln w="9525" cap="flat" cmpd="sng">
              <a:solidFill>
                <a:schemeClr val="tx1"/>
              </a:solidFill>
              <a:prstDash val="solid"/>
              <a:headEnd type="none" w="med" len="med"/>
              <a:tailEnd type="none" w="med" len="med"/>
            </a:ln>
          </p:spPr>
        </p:sp>
        <p:sp>
          <p:nvSpPr>
            <p:cNvPr id="65552" name="Line 23"/>
            <p:cNvSpPr/>
            <p:nvPr/>
          </p:nvSpPr>
          <p:spPr>
            <a:xfrm>
              <a:off x="4656" y="1116"/>
              <a:ext cx="240" cy="144"/>
            </a:xfrm>
            <a:prstGeom prst="line">
              <a:avLst/>
            </a:prstGeom>
            <a:ln w="9525" cap="flat" cmpd="sng">
              <a:solidFill>
                <a:schemeClr val="tx1"/>
              </a:solidFill>
              <a:prstDash val="solid"/>
              <a:headEnd type="none" w="med" len="med"/>
              <a:tailEnd type="none" w="med" len="med"/>
            </a:ln>
          </p:spPr>
        </p:sp>
        <p:sp>
          <p:nvSpPr>
            <p:cNvPr id="65553" name="Line 24"/>
            <p:cNvSpPr/>
            <p:nvPr/>
          </p:nvSpPr>
          <p:spPr>
            <a:xfrm>
              <a:off x="4464" y="1500"/>
              <a:ext cx="0" cy="192"/>
            </a:xfrm>
            <a:prstGeom prst="line">
              <a:avLst/>
            </a:prstGeom>
            <a:ln w="9525" cap="flat" cmpd="sng">
              <a:solidFill>
                <a:schemeClr val="tx1"/>
              </a:solidFill>
              <a:prstDash val="solid"/>
              <a:headEnd type="none" w="med" len="med"/>
              <a:tailEnd type="none" w="med" len="med"/>
            </a:ln>
          </p:spPr>
        </p:sp>
        <p:sp>
          <p:nvSpPr>
            <p:cNvPr id="65554" name="Line 25"/>
            <p:cNvSpPr/>
            <p:nvPr/>
          </p:nvSpPr>
          <p:spPr>
            <a:xfrm>
              <a:off x="4896" y="1500"/>
              <a:ext cx="0" cy="240"/>
            </a:xfrm>
            <a:prstGeom prst="line">
              <a:avLst/>
            </a:prstGeom>
            <a:ln w="9525" cap="flat" cmpd="sng">
              <a:solidFill>
                <a:schemeClr val="tx1"/>
              </a:solidFill>
              <a:prstDash val="solid"/>
              <a:headEnd type="none" w="med" len="med"/>
              <a:tailEnd type="none" w="med" len="med"/>
            </a:ln>
          </p:spPr>
        </p:sp>
        <p:sp>
          <p:nvSpPr>
            <p:cNvPr id="65555" name="Line 26"/>
            <p:cNvSpPr/>
            <p:nvPr/>
          </p:nvSpPr>
          <p:spPr>
            <a:xfrm flipH="1">
              <a:off x="4656" y="1500"/>
              <a:ext cx="240" cy="192"/>
            </a:xfrm>
            <a:prstGeom prst="line">
              <a:avLst/>
            </a:prstGeom>
            <a:ln w="9525" cap="flat" cmpd="sng">
              <a:solidFill>
                <a:schemeClr val="tx1"/>
              </a:solidFill>
              <a:prstDash val="solid"/>
              <a:headEnd type="none" w="med" len="med"/>
              <a:tailEnd type="none" w="med" len="med"/>
            </a:ln>
          </p:spPr>
        </p:sp>
        <p:sp>
          <p:nvSpPr>
            <p:cNvPr id="65556" name="Line 27"/>
            <p:cNvSpPr/>
            <p:nvPr/>
          </p:nvSpPr>
          <p:spPr>
            <a:xfrm>
              <a:off x="4896" y="1500"/>
              <a:ext cx="240" cy="192"/>
            </a:xfrm>
            <a:prstGeom prst="line">
              <a:avLst/>
            </a:prstGeom>
            <a:ln w="9525" cap="flat" cmpd="sng">
              <a:solidFill>
                <a:schemeClr val="tx1"/>
              </a:solidFill>
              <a:prstDash val="solid"/>
              <a:headEnd type="none" w="med" len="med"/>
              <a:tailEnd type="none" w="med" len="med"/>
            </a:ln>
          </p:spPr>
        </p:sp>
        <p:sp>
          <p:nvSpPr>
            <p:cNvPr id="65557" name="Line 28"/>
            <p:cNvSpPr/>
            <p:nvPr/>
          </p:nvSpPr>
          <p:spPr>
            <a:xfrm>
              <a:off x="4656" y="1932"/>
              <a:ext cx="0" cy="144"/>
            </a:xfrm>
            <a:prstGeom prst="line">
              <a:avLst/>
            </a:prstGeom>
            <a:ln w="9525" cap="flat" cmpd="sng">
              <a:solidFill>
                <a:schemeClr val="tx1"/>
              </a:solidFill>
              <a:prstDash val="solid"/>
              <a:headEnd type="none" w="med" len="med"/>
              <a:tailEnd type="none" w="med" len="med"/>
            </a:ln>
          </p:spPr>
        </p:sp>
        <p:sp>
          <p:nvSpPr>
            <p:cNvPr id="65558" name="Line 29"/>
            <p:cNvSpPr/>
            <p:nvPr/>
          </p:nvSpPr>
          <p:spPr>
            <a:xfrm>
              <a:off x="5136" y="1932"/>
              <a:ext cx="0" cy="144"/>
            </a:xfrm>
            <a:prstGeom prst="line">
              <a:avLst/>
            </a:prstGeom>
            <a:ln w="9525" cap="flat" cmpd="sng">
              <a:solidFill>
                <a:schemeClr val="tx1"/>
              </a:solidFill>
              <a:prstDash val="solid"/>
              <a:headEnd type="none" w="med" len="med"/>
              <a:tailEnd type="none" w="med" len="med"/>
            </a:ln>
          </p:spPr>
        </p:sp>
      </p:grpSp>
      <p:sp>
        <p:nvSpPr>
          <p:cNvPr id="426014" name="Text Box 30"/>
          <p:cNvSpPr txBox="1"/>
          <p:nvPr/>
        </p:nvSpPr>
        <p:spPr>
          <a:xfrm>
            <a:off x="611188" y="4362450"/>
            <a:ext cx="784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rPr>
              <a:t>句型</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i*i+i </a:t>
            </a:r>
            <a:r>
              <a:rPr lang="zh-CN" altLang="en-US" sz="2400" dirty="0">
                <a:latin typeface="Times New Roman" panose="02020603050405020304" pitchFamily="18" charset="0"/>
              </a:rPr>
              <a:t>的两个不同的最左推导</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426015" name="Rectangle 31"/>
          <p:cNvSpPr/>
          <p:nvPr/>
        </p:nvSpPr>
        <p:spPr>
          <a:xfrm>
            <a:off x="592138" y="5486400"/>
            <a:ext cx="80946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zh-CN" sz="2400" dirty="0">
                <a:latin typeface="Times New Roman" panose="02020603050405020304" pitchFamily="18" charset="0"/>
                <a:sym typeface="Symbol" panose="05050102010706020507" pitchFamily="18" charset="2"/>
              </a:rPr>
              <a:t>推导</a:t>
            </a:r>
            <a:r>
              <a:rPr lang="zh-CN" altLang="zh-CN" sz="2400" dirty="0">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E  E*E  i*E  i*E+E  i*i+E i*i+i</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426016" name="Rectangle 32"/>
          <p:cNvSpPr/>
          <p:nvPr/>
        </p:nvSpPr>
        <p:spPr>
          <a:xfrm>
            <a:off x="611188" y="4876800"/>
            <a:ext cx="80756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rPr>
              <a:t>推导</a:t>
            </a:r>
            <a:r>
              <a:rPr lang="zh-CN" altLang="en-US" sz="24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E </a:t>
            </a:r>
            <a:r>
              <a:rPr lang="en-US" altLang="zh-CN" sz="2400" dirty="0">
                <a:latin typeface="Times New Roman" panose="02020603050405020304" pitchFamily="18" charset="0"/>
                <a:ea typeface="宋体" panose="02010600030101010101" pitchFamily="2" charset="-122"/>
                <a:sym typeface="Symbol" panose="05050102010706020507" pitchFamily="18" charset="2"/>
              </a:rPr>
              <a:t> E+E  E*E+E  i*E+E  i*i+E  i*i+i</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60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60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59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259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60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26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0" grpId="0"/>
      <p:bldP spid="425991" grpId="0" animBg="1"/>
      <p:bldP spid="426014" grpId="0"/>
      <p:bldP spid="426015" grpId="0"/>
      <p:bldP spid="4260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ctr"/>
          <a:p>
            <a:pPr eaLnBrk="1" hangingPunct="1"/>
            <a:r>
              <a:rPr lang="zh-CN" altLang="en-US" sz="2800" dirty="0"/>
              <a:t>二义文法</a:t>
            </a:r>
            <a:endParaRPr lang="zh-CN" altLang="en-US" sz="2800" dirty="0"/>
          </a:p>
        </p:txBody>
      </p:sp>
      <p:sp>
        <p:nvSpPr>
          <p:cNvPr id="427011" name="Rectangle 3"/>
          <p:cNvSpPr>
            <a:spLocks noGrp="1"/>
          </p:cNvSpPr>
          <p:nvPr>
            <p:ph idx="1"/>
          </p:nvPr>
        </p:nvSpPr>
        <p:spPr/>
        <p:txBody>
          <a:bodyPr vert="horz" wrap="square" lIns="91440" tIns="45720" rIns="91440" bIns="45720" anchor="t"/>
          <a:p>
            <a:pPr eaLnBrk="1" hangingPunct="1"/>
            <a:r>
              <a:rPr lang="zh-CN" altLang="zh-CN" dirty="0"/>
              <a:t>若一个文法存在某个句子对应两棵不同的语法树，则称这个文法是二义的。</a:t>
            </a:r>
            <a:br>
              <a:rPr lang="zh-CN" altLang="zh-CN" dirty="0"/>
            </a:br>
            <a:r>
              <a:rPr lang="zh-CN" altLang="zh-CN" dirty="0"/>
              <a:t>或者，若一个文法存在某个句子有两个不同的最左（右）推导，则称这个文法是二义的。</a:t>
            </a:r>
            <a:endParaRPr lang="zh-CN" altLang="en-US" dirty="0"/>
          </a:p>
          <a:p>
            <a:pPr eaLnBrk="1" hangingPunct="1">
              <a:spcBef>
                <a:spcPct val="60000"/>
              </a:spcBef>
              <a:buClr>
                <a:srgbClr val="FFFF00"/>
              </a:buClr>
              <a:buFont typeface="Wingdings" panose="05000000000000000000" pitchFamily="2" charset="2"/>
              <a:buChar char="Ø"/>
            </a:pPr>
            <a:endParaRPr lang="zh-CN" altLang="en-US"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7011">
                                            <p:txEl>
                                              <p:charRg st="0" end="74"/>
                                            </p:txEl>
                                          </p:spTgt>
                                        </p:tgtEl>
                                        <p:attrNameLst>
                                          <p:attrName>style.visibility</p:attrName>
                                        </p:attrNameLst>
                                      </p:cBhvr>
                                      <p:to>
                                        <p:strVal val="visible"/>
                                      </p:to>
                                    </p:set>
                                    <p:animEffect transition="in" filter="randombar(horizontal)">
                                      <p:cBhvr>
                                        <p:cTn id="7" dur="500"/>
                                        <p:tgtEl>
                                          <p:spTgt spid="427011">
                                            <p:txEl>
                                              <p:charRg st="0"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67587" name="Rectangle 3"/>
          <p:cNvSpPr>
            <a:spLocks noGrp="1"/>
          </p:cNvSpPr>
          <p:nvPr>
            <p:ph idx="1"/>
          </p:nvPr>
        </p:nvSpPr>
        <p:spPr/>
        <p:txBody>
          <a:bodyPr vert="horz" wrap="square" lIns="91440" tIns="45720" rIns="91440" bIns="45720" anchor="t"/>
          <a:p>
            <a:pPr eaLnBrk="1" hangingPunct="1"/>
            <a:r>
              <a:rPr lang="zh-CN" altLang="en-US" dirty="0"/>
              <a:t>证明文法具有二义性的方法：</a:t>
            </a:r>
            <a:endParaRPr lang="zh-CN" altLang="en-US" dirty="0"/>
          </a:p>
          <a:p>
            <a:pPr eaLnBrk="1" hangingPunct="1">
              <a:buNone/>
            </a:pPr>
            <a:r>
              <a:rPr lang="zh-CN" altLang="en-US" dirty="0"/>
              <a:t>  找出同一句子的两个不同语法树；</a:t>
            </a:r>
            <a:endParaRPr lang="zh-CN" altLang="en-US" dirty="0"/>
          </a:p>
          <a:p>
            <a:pPr eaLnBrk="1" hangingPunct="1">
              <a:buNone/>
            </a:pPr>
            <a:r>
              <a:rPr lang="zh-CN" altLang="en-US" dirty="0"/>
              <a:t>或找出同一句子的两个不同的最左推导；</a:t>
            </a:r>
            <a:endParaRPr lang="zh-CN" altLang="en-US" dirty="0"/>
          </a:p>
          <a:p>
            <a:pPr eaLnBrk="1" hangingPunct="1">
              <a:buNone/>
            </a:pPr>
            <a:r>
              <a:rPr lang="zh-CN" altLang="en-US" dirty="0"/>
              <a:t>或找出同一句子的两个不同的最右推导。</a:t>
            </a:r>
            <a:endParaRPr lang="zh-CN" altLang="en-US" dirty="0"/>
          </a:p>
          <a:p>
            <a:pPr eaLnBrk="1" hangingPunct="1">
              <a:buNone/>
            </a:pPr>
            <a:endParaRPr lang="zh-CN" altLang="en-US" dirty="0"/>
          </a:p>
          <a:p>
            <a:pPr eaLnBrk="1" hangingPunct="1"/>
            <a:r>
              <a:rPr lang="zh-CN" altLang="en-US" dirty="0"/>
              <a:t>习题</a:t>
            </a:r>
            <a:r>
              <a:rPr lang="en-US" altLang="zh-CN" dirty="0"/>
              <a:t>7</a:t>
            </a:r>
            <a:endParaRPr lang="en-US" altLang="zh-CN" dirty="0"/>
          </a:p>
          <a:p>
            <a:pPr eaLnBrk="1" hangingPunct="1"/>
            <a:r>
              <a:rPr lang="zh-CN" altLang="en-US" dirty="0"/>
              <a:t>第二版是习题</a:t>
            </a:r>
            <a:r>
              <a:rPr lang="en-US" altLang="zh-CN" dirty="0"/>
              <a:t>8</a:t>
            </a:r>
            <a:endParaRPr lang="zh-CN" altLang="en-US" dirty="0"/>
          </a:p>
          <a:p>
            <a:pPr eaLnBrk="1" hangingPunct="1">
              <a:buNone/>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p:txBody>
          <a:bodyPr vert="horz" wrap="square" lIns="91440" tIns="45720" rIns="91440" bIns="45720" anchor="ctr"/>
          <a:p>
            <a:pPr eaLnBrk="1" hangingPunct="1"/>
            <a:r>
              <a:rPr lang="zh-CN" altLang="en-US" dirty="0"/>
              <a:t>如何消除文法二义性</a:t>
            </a:r>
            <a:endParaRPr lang="zh-CN" altLang="en-US" dirty="0"/>
          </a:p>
        </p:txBody>
      </p:sp>
      <p:sp>
        <p:nvSpPr>
          <p:cNvPr id="428035" name="Rectangle 3"/>
          <p:cNvSpPr>
            <a:spLocks noGrp="1"/>
          </p:cNvSpPr>
          <p:nvPr>
            <p:ph idx="1"/>
          </p:nvPr>
        </p:nvSpPr>
        <p:spPr/>
        <p:txBody>
          <a:bodyPr vert="horz" wrap="square" lIns="91440" tIns="45720" rIns="91440" bIns="45720" anchor="t"/>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buNone/>
            </a:pPr>
            <a:r>
              <a:rPr lang="zh-CN" altLang="en-US" dirty="0"/>
              <a:t>  构造一个等价的无二义性文法，将消除二义性的规则合并到文法中；</a:t>
            </a:r>
            <a:endParaRPr lang="zh-CN" altLang="en-US" dirty="0"/>
          </a:p>
          <a:p>
            <a:pPr eaLnBrk="1" hangingPunct="1">
              <a:buNone/>
            </a:pPr>
            <a:r>
              <a:rPr lang="zh-CN" altLang="en-US" dirty="0"/>
              <a:t>  将*的优先性高于</a:t>
            </a:r>
            <a:r>
              <a:rPr lang="en-US" altLang="zh-CN" dirty="0"/>
              <a:t>+</a:t>
            </a:r>
            <a:r>
              <a:rPr lang="zh-CN" altLang="en-US" dirty="0"/>
              <a:t>，且服从左结合的规则融入到新文法中</a:t>
            </a:r>
            <a:endParaRPr lang="zh-CN" altLang="en-US" dirty="0"/>
          </a:p>
        </p:txBody>
      </p:sp>
      <p:sp>
        <p:nvSpPr>
          <p:cNvPr id="68612" name="Rectangle 4"/>
          <p:cNvSpPr/>
          <p:nvPr/>
        </p:nvSpPr>
        <p:spPr>
          <a:xfrm>
            <a:off x="381000" y="1447800"/>
            <a:ext cx="3200400" cy="1809750"/>
          </a:xfrm>
          <a:prstGeom prst="rect">
            <a:avLst/>
          </a:prstGeom>
          <a:noFill/>
          <a:ln w="9525" cap="flat" cmpd="sng">
            <a:solidFill>
              <a:srgbClr val="D9171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t>G[E]: E → i</a:t>
            </a:r>
            <a:endParaRPr lang="en-US" altLang="zh-CN" dirty="0"/>
          </a:p>
          <a:p>
            <a:pPr marL="0" lvl="0" indent="0" eaLnBrk="1" hangingPunct="1">
              <a:spcBef>
                <a:spcPct val="0"/>
              </a:spcBef>
              <a:buClrTx/>
              <a:buFontTx/>
              <a:buNone/>
            </a:pPr>
            <a:r>
              <a:rPr lang="en-US" altLang="zh-CN" dirty="0"/>
              <a:t>      E → E+E</a:t>
            </a:r>
            <a:endParaRPr lang="en-US" altLang="zh-CN" dirty="0"/>
          </a:p>
          <a:p>
            <a:pPr marL="0" lvl="0" indent="0" eaLnBrk="1" hangingPunct="1">
              <a:spcBef>
                <a:spcPct val="0"/>
              </a:spcBef>
              <a:buClrTx/>
              <a:buFontTx/>
              <a:buNone/>
            </a:pPr>
            <a:r>
              <a:rPr lang="zh-CN" altLang="en-US" dirty="0"/>
              <a:t>      </a:t>
            </a:r>
            <a:r>
              <a:rPr lang="en-US" altLang="zh-CN" dirty="0"/>
              <a:t>E → E*E</a:t>
            </a:r>
            <a:endParaRPr lang="en-US" altLang="zh-CN" dirty="0"/>
          </a:p>
          <a:p>
            <a:pPr marL="0" lvl="0" indent="0" eaLnBrk="1" hangingPunct="1">
              <a:spcBef>
                <a:spcPct val="0"/>
              </a:spcBef>
              <a:buClrTx/>
              <a:buFontTx/>
              <a:buNone/>
            </a:pPr>
            <a:r>
              <a:rPr lang="en-US" altLang="zh-CN" dirty="0"/>
              <a:t>      E → (E)</a:t>
            </a:r>
            <a:endParaRPr lang="zh-CN" altLang="en-US" dirty="0"/>
          </a:p>
        </p:txBody>
      </p:sp>
      <p:sp>
        <p:nvSpPr>
          <p:cNvPr id="428037" name="Rectangle 5"/>
          <p:cNvSpPr/>
          <p:nvPr/>
        </p:nvSpPr>
        <p:spPr>
          <a:xfrm>
            <a:off x="4056063" y="1665288"/>
            <a:ext cx="4572000" cy="1382712"/>
          </a:xfrm>
          <a:prstGeom prst="rect">
            <a:avLst/>
          </a:prstGeom>
          <a:noFill/>
          <a:ln w="9525" cap="flat" cmpd="sng">
            <a:solidFill>
              <a:srgbClr val="D9171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t>G[E]: E →E+T | T</a:t>
            </a:r>
            <a:endParaRPr lang="en-US" altLang="zh-CN" dirty="0"/>
          </a:p>
          <a:p>
            <a:pPr marL="0" lvl="0" indent="0" eaLnBrk="1" hangingPunct="1">
              <a:spcBef>
                <a:spcPct val="0"/>
              </a:spcBef>
              <a:buClrTx/>
              <a:buFontTx/>
              <a:buNone/>
            </a:pPr>
            <a:r>
              <a:rPr lang="en-US" altLang="zh-CN" dirty="0"/>
              <a:t>	 T → T*F|F</a:t>
            </a:r>
            <a:endParaRPr lang="en-US" altLang="zh-CN" dirty="0"/>
          </a:p>
          <a:p>
            <a:pPr marL="0" lvl="0" indent="0" eaLnBrk="1" hangingPunct="1">
              <a:spcBef>
                <a:spcPct val="0"/>
              </a:spcBef>
              <a:buClrTx/>
              <a:buFontTx/>
              <a:buNone/>
            </a:pPr>
            <a:r>
              <a:rPr lang="en-US" altLang="zh-CN" dirty="0"/>
              <a:t>	 F → （E）|i</a:t>
            </a:r>
            <a:endParaRPr lang="zh-CN" altLang="en-US" dirty="0"/>
          </a:p>
        </p:txBody>
      </p:sp>
      <p:sp>
        <p:nvSpPr>
          <p:cNvPr id="428038" name="Line 6"/>
          <p:cNvSpPr/>
          <p:nvPr/>
        </p:nvSpPr>
        <p:spPr>
          <a:xfrm>
            <a:off x="3352800" y="2362200"/>
            <a:ext cx="762000" cy="0"/>
          </a:xfrm>
          <a:prstGeom prst="line">
            <a:avLst/>
          </a:prstGeom>
          <a:ln w="57150" cap="flat" cmpd="sng">
            <a:solidFill>
              <a:srgbClr val="D9171F"/>
            </a:solidFill>
            <a:prstDash val="solid"/>
            <a:headEnd type="none" w="med" len="med"/>
            <a:tailEnd type="triangle" w="med" len="med"/>
          </a:ln>
        </p:spPr>
      </p:sp>
      <p:sp>
        <p:nvSpPr>
          <p:cNvPr id="428039" name="Rectangle 7"/>
          <p:cNvSpPr/>
          <p:nvPr/>
        </p:nvSpPr>
        <p:spPr>
          <a:xfrm>
            <a:off x="2971800" y="5562600"/>
            <a:ext cx="3740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eaLnBrk="1" hangingPunct="1">
              <a:buNone/>
            </a:pPr>
            <a:r>
              <a:rPr lang="zh-CN" altLang="en-US" dirty="0"/>
              <a:t>句型 </a:t>
            </a:r>
            <a:r>
              <a:rPr lang="en-US" altLang="zh-CN" dirty="0"/>
              <a:t>i*i+i</a:t>
            </a:r>
            <a:r>
              <a:rPr lang="zh-CN" altLang="en-US" dirty="0"/>
              <a:t>的语法树？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8035">
                                            <p:txEl>
                                              <p:charRg st="5" end="38"/>
                                            </p:txEl>
                                          </p:spTgt>
                                        </p:tgtEl>
                                        <p:attrNameLst>
                                          <p:attrName>style.visibility</p:attrName>
                                        </p:attrNameLst>
                                      </p:cBhvr>
                                      <p:to>
                                        <p:strVal val="visible"/>
                                      </p:to>
                                    </p:set>
                                    <p:animEffect transition="in" filter="randombar(horizontal)">
                                      <p:cBhvr>
                                        <p:cTn id="7" dur="500"/>
                                        <p:tgtEl>
                                          <p:spTgt spid="428035">
                                            <p:txEl>
                                              <p:charRg st="5"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28035">
                                            <p:txEl>
                                              <p:charRg st="38" end="67"/>
                                            </p:txEl>
                                          </p:spTgt>
                                        </p:tgtEl>
                                        <p:attrNameLst>
                                          <p:attrName>style.visibility</p:attrName>
                                        </p:attrNameLst>
                                      </p:cBhvr>
                                      <p:to>
                                        <p:strVal val="visible"/>
                                      </p:to>
                                    </p:set>
                                    <p:animEffect transition="in" filter="randombar(horizontal)">
                                      <p:cBhvr>
                                        <p:cTn id="12" dur="500"/>
                                        <p:tgtEl>
                                          <p:spTgt spid="428035">
                                            <p:txEl>
                                              <p:charRg st="38"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280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80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28039"/>
                                        </p:tgtEl>
                                        <p:attrNameLst>
                                          <p:attrName>style.visibility</p:attrName>
                                        </p:attrNameLst>
                                      </p:cBhvr>
                                      <p:to>
                                        <p:strVal val="visible"/>
                                      </p:to>
                                    </p:set>
                                    <p:animEffect transition="in" filter="randombar(horizontal)">
                                      <p:cBhvr>
                                        <p:cTn id="25" dur="500"/>
                                        <p:tgtEl>
                                          <p:spTgt spid="428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animBg="1"/>
      <p:bldP spid="42803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p:txBody>
          <a:bodyPr vert="horz" wrap="square" lIns="91440" tIns="45720" rIns="91440" bIns="45720" anchor="ctr"/>
          <a:p>
            <a:pPr eaLnBrk="1" hangingPunct="1"/>
            <a:r>
              <a:rPr lang="zh-CN" altLang="en-US" sz="2400" dirty="0"/>
              <a:t>自上而下的语法分析</a:t>
            </a:r>
            <a:endParaRPr lang="zh-CN" altLang="en-US" sz="2400" dirty="0"/>
          </a:p>
        </p:txBody>
      </p:sp>
      <p:sp>
        <p:nvSpPr>
          <p:cNvPr id="69635" name="Rectangle 3"/>
          <p:cNvSpPr>
            <a:spLocks noGrp="1"/>
          </p:cNvSpPr>
          <p:nvPr>
            <p:ph idx="1"/>
          </p:nvPr>
        </p:nvSpPr>
        <p:spPr/>
        <p:txBody>
          <a:bodyPr vert="horz" wrap="square" lIns="91440" tIns="45720" rIns="91440" bIns="45720" anchor="t"/>
          <a:p>
            <a:pPr eaLnBrk="1" hangingPunct="1"/>
            <a:r>
              <a:rPr lang="zh-CN" altLang="en-US" sz="2400" dirty="0"/>
              <a:t>从文法的开始符号出发，反复使用各种产生式，寻找与输入符号串匹配的推导。</a:t>
            </a:r>
            <a:endParaRPr lang="zh-CN" altLang="en-US" sz="2400" dirty="0"/>
          </a:p>
          <a:p>
            <a:pPr eaLnBrk="1" hangingPunct="1"/>
            <a:r>
              <a:rPr lang="zh-CN" altLang="en-US" sz="2400" dirty="0"/>
              <a:t>例：文法</a:t>
            </a:r>
            <a:r>
              <a:rPr lang="en-US" altLang="zh-CN" sz="2400" dirty="0"/>
              <a:t>G：S </a:t>
            </a:r>
            <a:r>
              <a:rPr lang="en-US" altLang="zh-CN" sz="2400" dirty="0">
                <a:latin typeface="宋体" panose="02010600030101010101" pitchFamily="2" charset="-122"/>
              </a:rPr>
              <a:t>→ </a:t>
            </a:r>
            <a:r>
              <a:rPr lang="en-US" altLang="zh-CN" sz="2400" dirty="0"/>
              <a:t>cAd</a:t>
            </a:r>
            <a:br>
              <a:rPr lang="en-US" altLang="zh-CN" sz="2400" dirty="0"/>
            </a:br>
            <a:r>
              <a:rPr lang="en-US" altLang="zh-CN" sz="2400" dirty="0"/>
              <a:t>           A </a:t>
            </a:r>
            <a:r>
              <a:rPr lang="en-US" altLang="zh-CN" sz="2400" dirty="0">
                <a:latin typeface="宋体" panose="02010600030101010101" pitchFamily="2" charset="-122"/>
              </a:rPr>
              <a:t>→ </a:t>
            </a:r>
            <a:r>
              <a:rPr lang="en-US" altLang="zh-CN" sz="2400" dirty="0"/>
              <a:t>ab</a:t>
            </a:r>
            <a:br>
              <a:rPr lang="en-US" altLang="zh-CN" sz="2400" dirty="0"/>
            </a:br>
            <a:r>
              <a:rPr lang="en-US" altLang="zh-CN" sz="2400" dirty="0"/>
              <a:t>           A </a:t>
            </a:r>
            <a:r>
              <a:rPr lang="en-US" altLang="zh-CN" sz="2400" dirty="0">
                <a:latin typeface="宋体" panose="02010600030101010101" pitchFamily="2" charset="-122"/>
              </a:rPr>
              <a:t>→ </a:t>
            </a:r>
            <a:r>
              <a:rPr lang="en-US" altLang="zh-CN" sz="2400" dirty="0"/>
              <a:t>a</a:t>
            </a:r>
            <a:br>
              <a:rPr lang="en-US" altLang="zh-CN" sz="2400" dirty="0"/>
            </a:br>
            <a:r>
              <a:rPr lang="zh-CN" altLang="en-US" sz="2400" dirty="0"/>
              <a:t>识别输入串 </a:t>
            </a:r>
            <a:r>
              <a:rPr lang="en-US" altLang="zh-CN" sz="2400" dirty="0"/>
              <a:t>w = cabd </a:t>
            </a:r>
            <a:r>
              <a:rPr lang="zh-CN" altLang="en-US" sz="2400" dirty="0"/>
              <a:t>是否该文法的句子</a:t>
            </a:r>
            <a:endParaRPr lang="zh-CN" altLang="en-US" sz="2400" dirty="0"/>
          </a:p>
          <a:p>
            <a:pPr eaLnBrk="1" hangingPunct="1"/>
            <a:endParaRPr lang="zh-CN" altLang="en-US" sz="2400" b="0" dirty="0"/>
          </a:p>
        </p:txBody>
      </p:sp>
      <p:grpSp>
        <p:nvGrpSpPr>
          <p:cNvPr id="430084" name="Group 4"/>
          <p:cNvGrpSpPr/>
          <p:nvPr/>
        </p:nvGrpSpPr>
        <p:grpSpPr>
          <a:xfrm>
            <a:off x="152400" y="3762375"/>
            <a:ext cx="8153400" cy="1979613"/>
            <a:chOff x="240" y="2208"/>
            <a:chExt cx="5136" cy="1247"/>
          </a:xfrm>
        </p:grpSpPr>
        <p:sp>
          <p:nvSpPr>
            <p:cNvPr id="69643" name="Rectangle 5"/>
            <p:cNvSpPr/>
            <p:nvPr/>
          </p:nvSpPr>
          <p:spPr>
            <a:xfrm>
              <a:off x="480" y="2208"/>
              <a:ext cx="4800" cy="1152"/>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69644" name="Text Box 6"/>
            <p:cNvSpPr txBox="1"/>
            <p:nvPr/>
          </p:nvSpPr>
          <p:spPr>
            <a:xfrm>
              <a:off x="240" y="2304"/>
              <a:ext cx="5136" cy="11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			S			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c	A	d	c	A	d</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b</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endParaRPr lang="zh-CN" altLang="en-US" sz="1200" dirty="0">
                <a:solidFill>
                  <a:schemeClr val="bg1"/>
                </a:solidFill>
                <a:latin typeface="Times New Roman" panose="02020603050405020304" pitchFamily="18" charset="0"/>
                <a:ea typeface="宋体" panose="02010600030101010101" pitchFamily="2" charset="-122"/>
              </a:endParaRPr>
            </a:p>
          </p:txBody>
        </p:sp>
        <p:sp>
          <p:nvSpPr>
            <p:cNvPr id="69645" name="Line 7"/>
            <p:cNvSpPr/>
            <p:nvPr/>
          </p:nvSpPr>
          <p:spPr>
            <a:xfrm>
              <a:off x="2640" y="2544"/>
              <a:ext cx="0" cy="144"/>
            </a:xfrm>
            <a:prstGeom prst="line">
              <a:avLst/>
            </a:prstGeom>
            <a:ln w="9525" cap="flat" cmpd="sng">
              <a:solidFill>
                <a:schemeClr val="tx1"/>
              </a:solidFill>
              <a:prstDash val="solid"/>
              <a:headEnd type="none" w="med" len="med"/>
              <a:tailEnd type="none" w="med" len="med"/>
            </a:ln>
          </p:spPr>
        </p:sp>
        <p:sp>
          <p:nvSpPr>
            <p:cNvPr id="69646" name="Line 8"/>
            <p:cNvSpPr/>
            <p:nvPr/>
          </p:nvSpPr>
          <p:spPr>
            <a:xfrm flipH="1">
              <a:off x="2112" y="2544"/>
              <a:ext cx="528" cy="144"/>
            </a:xfrm>
            <a:prstGeom prst="line">
              <a:avLst/>
            </a:prstGeom>
            <a:ln w="9525" cap="flat" cmpd="sng">
              <a:solidFill>
                <a:schemeClr val="tx1"/>
              </a:solidFill>
              <a:prstDash val="solid"/>
              <a:headEnd type="none" w="med" len="med"/>
              <a:tailEnd type="none" w="med" len="med"/>
            </a:ln>
          </p:spPr>
        </p:sp>
        <p:sp>
          <p:nvSpPr>
            <p:cNvPr id="69647" name="Line 9"/>
            <p:cNvSpPr/>
            <p:nvPr/>
          </p:nvSpPr>
          <p:spPr>
            <a:xfrm>
              <a:off x="2640" y="2544"/>
              <a:ext cx="624" cy="144"/>
            </a:xfrm>
            <a:prstGeom prst="line">
              <a:avLst/>
            </a:prstGeom>
            <a:ln w="9525" cap="flat" cmpd="sng">
              <a:solidFill>
                <a:schemeClr val="tx1"/>
              </a:solidFill>
              <a:prstDash val="solid"/>
              <a:headEnd type="none" w="med" len="med"/>
              <a:tailEnd type="none" w="med" len="med"/>
            </a:ln>
          </p:spPr>
        </p:sp>
        <p:sp>
          <p:nvSpPr>
            <p:cNvPr id="69648" name="Line 10"/>
            <p:cNvSpPr/>
            <p:nvPr/>
          </p:nvSpPr>
          <p:spPr>
            <a:xfrm>
              <a:off x="4368" y="2544"/>
              <a:ext cx="0" cy="144"/>
            </a:xfrm>
            <a:prstGeom prst="line">
              <a:avLst/>
            </a:prstGeom>
            <a:ln w="9525" cap="flat" cmpd="sng">
              <a:solidFill>
                <a:schemeClr val="tx1"/>
              </a:solidFill>
              <a:prstDash val="solid"/>
              <a:headEnd type="none" w="med" len="med"/>
              <a:tailEnd type="none" w="med" len="med"/>
            </a:ln>
          </p:spPr>
        </p:sp>
        <p:sp>
          <p:nvSpPr>
            <p:cNvPr id="69649" name="Line 11"/>
            <p:cNvSpPr/>
            <p:nvPr/>
          </p:nvSpPr>
          <p:spPr>
            <a:xfrm flipH="1">
              <a:off x="3792" y="2544"/>
              <a:ext cx="576" cy="144"/>
            </a:xfrm>
            <a:prstGeom prst="line">
              <a:avLst/>
            </a:prstGeom>
            <a:ln w="9525" cap="flat" cmpd="sng">
              <a:solidFill>
                <a:schemeClr val="tx1"/>
              </a:solidFill>
              <a:prstDash val="solid"/>
              <a:headEnd type="none" w="med" len="med"/>
              <a:tailEnd type="none" w="med" len="med"/>
            </a:ln>
          </p:spPr>
        </p:sp>
        <p:sp>
          <p:nvSpPr>
            <p:cNvPr id="69650" name="Line 12"/>
            <p:cNvSpPr/>
            <p:nvPr/>
          </p:nvSpPr>
          <p:spPr>
            <a:xfrm>
              <a:off x="4368" y="2544"/>
              <a:ext cx="576" cy="144"/>
            </a:xfrm>
            <a:prstGeom prst="line">
              <a:avLst/>
            </a:prstGeom>
            <a:ln w="9525" cap="flat" cmpd="sng">
              <a:solidFill>
                <a:schemeClr val="tx1"/>
              </a:solidFill>
              <a:prstDash val="solid"/>
              <a:headEnd type="none" w="med" len="med"/>
              <a:tailEnd type="none" w="med" len="med"/>
            </a:ln>
          </p:spPr>
        </p:sp>
        <p:sp>
          <p:nvSpPr>
            <p:cNvPr id="69651" name="Line 13"/>
            <p:cNvSpPr/>
            <p:nvPr/>
          </p:nvSpPr>
          <p:spPr>
            <a:xfrm flipH="1">
              <a:off x="4224" y="2880"/>
              <a:ext cx="192" cy="192"/>
            </a:xfrm>
            <a:prstGeom prst="line">
              <a:avLst/>
            </a:prstGeom>
            <a:ln w="9525" cap="flat" cmpd="sng">
              <a:solidFill>
                <a:schemeClr val="tx1"/>
              </a:solidFill>
              <a:prstDash val="solid"/>
              <a:headEnd type="none" w="med" len="med"/>
              <a:tailEnd type="none" w="med" len="med"/>
            </a:ln>
          </p:spPr>
        </p:sp>
        <p:sp>
          <p:nvSpPr>
            <p:cNvPr id="69652" name="Line 14"/>
            <p:cNvSpPr/>
            <p:nvPr/>
          </p:nvSpPr>
          <p:spPr>
            <a:xfrm>
              <a:off x="4416" y="2880"/>
              <a:ext cx="240" cy="192"/>
            </a:xfrm>
            <a:prstGeom prst="line">
              <a:avLst/>
            </a:prstGeom>
            <a:ln w="9525" cap="flat" cmpd="sng">
              <a:solidFill>
                <a:schemeClr val="tx1"/>
              </a:solidFill>
              <a:prstDash val="solid"/>
              <a:headEnd type="none" w="med" len="med"/>
              <a:tailEnd type="none" w="med" len="med"/>
            </a:ln>
          </p:spPr>
        </p:sp>
      </p:grpSp>
      <p:sp>
        <p:nvSpPr>
          <p:cNvPr id="430095" name="Rectangle 15"/>
          <p:cNvSpPr/>
          <p:nvPr/>
        </p:nvSpPr>
        <p:spPr>
          <a:xfrm>
            <a:off x="609600" y="5851525"/>
            <a:ext cx="1962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推导过程</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30096" name="Rectangle 16"/>
          <p:cNvSpPr/>
          <p:nvPr/>
        </p:nvSpPr>
        <p:spPr>
          <a:xfrm>
            <a:off x="4265613" y="5867400"/>
            <a:ext cx="915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rPr>
              <a:t>cabd</a:t>
            </a:r>
            <a:endParaRPr lang="en-US" altLang="zh-CN" dirty="0">
              <a:latin typeface="Times New Roman" panose="02020603050405020304" pitchFamily="18" charset="0"/>
              <a:ea typeface="宋体" panose="02010600030101010101" pitchFamily="2" charset="-122"/>
            </a:endParaRPr>
          </a:p>
        </p:txBody>
      </p:sp>
      <p:sp>
        <p:nvSpPr>
          <p:cNvPr id="430097" name="Rectangle 17"/>
          <p:cNvSpPr/>
          <p:nvPr/>
        </p:nvSpPr>
        <p:spPr>
          <a:xfrm>
            <a:off x="3810000" y="5881688"/>
            <a:ext cx="5349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
        <p:nvSpPr>
          <p:cNvPr id="430098" name="Rectangle 18"/>
          <p:cNvSpPr/>
          <p:nvPr/>
        </p:nvSpPr>
        <p:spPr>
          <a:xfrm>
            <a:off x="3124200" y="5881688"/>
            <a:ext cx="7969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cAd</a:t>
            </a:r>
            <a:endParaRPr lang="zh-CN" altLang="en-US" dirty="0">
              <a:latin typeface="Times New Roman" panose="02020603050405020304" pitchFamily="18" charset="0"/>
              <a:ea typeface="宋体" panose="02010600030101010101" pitchFamily="2" charset="-122"/>
            </a:endParaRPr>
          </a:p>
        </p:txBody>
      </p:sp>
      <p:sp>
        <p:nvSpPr>
          <p:cNvPr id="430099" name="Rectangle 19"/>
          <p:cNvSpPr/>
          <p:nvPr/>
        </p:nvSpPr>
        <p:spPr>
          <a:xfrm>
            <a:off x="2590800" y="5881688"/>
            <a:ext cx="6238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sym typeface="Symbol" panose="05050102010706020507" pitchFamily="18" charset="2"/>
            </a:endParaRPr>
          </a:p>
        </p:txBody>
      </p:sp>
      <p:sp>
        <p:nvSpPr>
          <p:cNvPr id="430100" name="Rectangle 20"/>
          <p:cNvSpPr/>
          <p:nvPr/>
        </p:nvSpPr>
        <p:spPr>
          <a:xfrm>
            <a:off x="2286000" y="5881688"/>
            <a:ext cx="3825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S</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00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0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95" grpId="0"/>
      <p:bldP spid="430096" grpId="0"/>
      <p:bldP spid="430097" grpId="0"/>
      <p:bldP spid="430098" grpId="0"/>
      <p:bldP spid="430099" grpId="0"/>
      <p:bldP spid="430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p:txBody>
          <a:bodyPr vert="horz" wrap="square" lIns="91440" tIns="45720" rIns="91440" bIns="45720" anchor="ctr"/>
          <a:p>
            <a:pPr eaLnBrk="1" hangingPunct="1"/>
            <a:r>
              <a:rPr lang="zh-CN" altLang="en-US" sz="2400" dirty="0"/>
              <a:t>自上而下的语法分析</a:t>
            </a:r>
            <a:endParaRPr lang="zh-CN" altLang="en-US" sz="2400" dirty="0"/>
          </a:p>
        </p:txBody>
      </p:sp>
      <p:sp>
        <p:nvSpPr>
          <p:cNvPr id="70659" name="Rectangle 3"/>
          <p:cNvSpPr>
            <a:spLocks noGrp="1"/>
          </p:cNvSpPr>
          <p:nvPr>
            <p:ph idx="1"/>
          </p:nvPr>
        </p:nvSpPr>
        <p:spPr/>
        <p:txBody>
          <a:bodyPr vert="horz" wrap="square" lIns="91440" tIns="45720" rIns="91440" bIns="45720" anchor="t"/>
          <a:p>
            <a:pPr eaLnBrk="1" hangingPunct="1"/>
            <a:r>
              <a:rPr lang="zh-CN" altLang="en-US" sz="2400" dirty="0"/>
              <a:t>例：文法</a:t>
            </a:r>
            <a:r>
              <a:rPr lang="en-US" altLang="zh-CN" sz="2400" dirty="0"/>
              <a:t>G：S </a:t>
            </a:r>
            <a:r>
              <a:rPr lang="en-US" altLang="zh-CN" sz="2400" dirty="0">
                <a:latin typeface="宋体" panose="02010600030101010101" pitchFamily="2" charset="-122"/>
              </a:rPr>
              <a:t>→ </a:t>
            </a:r>
            <a:r>
              <a:rPr lang="en-US" altLang="zh-CN" sz="2400" dirty="0"/>
              <a:t>cAd</a:t>
            </a:r>
            <a:br>
              <a:rPr lang="en-US" altLang="zh-CN" sz="2400" dirty="0"/>
            </a:br>
            <a:r>
              <a:rPr lang="en-US" altLang="zh-CN" sz="2400" dirty="0"/>
              <a:t>           A </a:t>
            </a:r>
            <a:r>
              <a:rPr lang="en-US" altLang="zh-CN" sz="2400" dirty="0">
                <a:latin typeface="宋体" panose="02010600030101010101" pitchFamily="2" charset="-122"/>
              </a:rPr>
              <a:t>→ </a:t>
            </a:r>
            <a:r>
              <a:rPr lang="en-US" altLang="zh-CN" sz="2400" dirty="0"/>
              <a:t>ab</a:t>
            </a:r>
            <a:br>
              <a:rPr lang="en-US" altLang="zh-CN" sz="2400" dirty="0"/>
            </a:br>
            <a:r>
              <a:rPr lang="en-US" altLang="zh-CN" sz="2400" dirty="0"/>
              <a:t>           A </a:t>
            </a:r>
            <a:r>
              <a:rPr lang="en-US" altLang="zh-CN" sz="2400" dirty="0">
                <a:latin typeface="宋体" panose="02010600030101010101" pitchFamily="2" charset="-122"/>
              </a:rPr>
              <a:t>→ </a:t>
            </a:r>
            <a:r>
              <a:rPr lang="en-US" altLang="zh-CN" sz="2400" dirty="0"/>
              <a:t>a</a:t>
            </a:r>
            <a:br>
              <a:rPr lang="en-US" altLang="zh-CN" sz="2400" dirty="0"/>
            </a:br>
            <a:r>
              <a:rPr lang="zh-CN" altLang="en-US" sz="2400" dirty="0"/>
              <a:t>识别输入串 </a:t>
            </a:r>
            <a:r>
              <a:rPr lang="en-US" altLang="zh-CN" sz="2400" dirty="0"/>
              <a:t>w = cabd </a:t>
            </a:r>
            <a:r>
              <a:rPr lang="zh-CN" altLang="en-US" sz="2400" dirty="0"/>
              <a:t>是否该文法的句子</a:t>
            </a:r>
            <a:endParaRPr lang="zh-CN" altLang="en-US" sz="2400" dirty="0"/>
          </a:p>
          <a:p>
            <a:pPr eaLnBrk="1" hangingPunct="1"/>
            <a:endParaRPr lang="zh-CN" altLang="en-US" sz="2400" b="0" dirty="0"/>
          </a:p>
        </p:txBody>
      </p:sp>
      <p:sp>
        <p:nvSpPr>
          <p:cNvPr id="70660" name="Rectangle 5"/>
          <p:cNvSpPr/>
          <p:nvPr/>
        </p:nvSpPr>
        <p:spPr>
          <a:xfrm>
            <a:off x="228600" y="2819400"/>
            <a:ext cx="7620000" cy="182880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70661" name="Text Box 6"/>
          <p:cNvSpPr txBox="1"/>
          <p:nvPr/>
        </p:nvSpPr>
        <p:spPr>
          <a:xfrm>
            <a:off x="152400" y="2819400"/>
            <a:ext cx="81534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			S			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c	A	d	c	A	d</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a:t>
            </a:r>
            <a:endParaRPr lang="zh-CN" altLang="en-US" sz="1200" dirty="0">
              <a:solidFill>
                <a:schemeClr val="bg1"/>
              </a:solidFill>
              <a:latin typeface="Times New Roman" panose="02020603050405020304" pitchFamily="18" charset="0"/>
              <a:ea typeface="宋体" panose="02010600030101010101" pitchFamily="2" charset="-122"/>
            </a:endParaRPr>
          </a:p>
        </p:txBody>
      </p:sp>
      <p:sp>
        <p:nvSpPr>
          <p:cNvPr id="70662" name="Line 7"/>
          <p:cNvSpPr/>
          <p:nvPr/>
        </p:nvSpPr>
        <p:spPr>
          <a:xfrm>
            <a:off x="3962400" y="3200400"/>
            <a:ext cx="0" cy="228600"/>
          </a:xfrm>
          <a:prstGeom prst="line">
            <a:avLst/>
          </a:prstGeom>
          <a:ln w="9525" cap="flat" cmpd="sng">
            <a:solidFill>
              <a:schemeClr val="tx1"/>
            </a:solidFill>
            <a:prstDash val="solid"/>
            <a:headEnd type="none" w="med" len="med"/>
            <a:tailEnd type="none" w="med" len="med"/>
          </a:ln>
        </p:spPr>
      </p:sp>
      <p:sp>
        <p:nvSpPr>
          <p:cNvPr id="70663" name="Line 8"/>
          <p:cNvSpPr/>
          <p:nvPr/>
        </p:nvSpPr>
        <p:spPr>
          <a:xfrm flipH="1">
            <a:off x="3124200" y="3200400"/>
            <a:ext cx="838200" cy="228600"/>
          </a:xfrm>
          <a:prstGeom prst="line">
            <a:avLst/>
          </a:prstGeom>
          <a:ln w="9525" cap="flat" cmpd="sng">
            <a:solidFill>
              <a:schemeClr val="tx1"/>
            </a:solidFill>
            <a:prstDash val="solid"/>
            <a:headEnd type="none" w="med" len="med"/>
            <a:tailEnd type="none" w="med" len="med"/>
          </a:ln>
        </p:spPr>
      </p:sp>
      <p:sp>
        <p:nvSpPr>
          <p:cNvPr id="70664" name="Line 9"/>
          <p:cNvSpPr/>
          <p:nvPr/>
        </p:nvSpPr>
        <p:spPr>
          <a:xfrm>
            <a:off x="3962400" y="3200400"/>
            <a:ext cx="990600" cy="228600"/>
          </a:xfrm>
          <a:prstGeom prst="line">
            <a:avLst/>
          </a:prstGeom>
          <a:ln w="9525" cap="flat" cmpd="sng">
            <a:solidFill>
              <a:schemeClr val="tx1"/>
            </a:solidFill>
            <a:prstDash val="solid"/>
            <a:headEnd type="none" w="med" len="med"/>
            <a:tailEnd type="none" w="med" len="med"/>
          </a:ln>
        </p:spPr>
      </p:sp>
      <p:sp>
        <p:nvSpPr>
          <p:cNvPr id="70665" name="Line 10"/>
          <p:cNvSpPr/>
          <p:nvPr/>
        </p:nvSpPr>
        <p:spPr>
          <a:xfrm>
            <a:off x="6705600" y="3200400"/>
            <a:ext cx="0" cy="228600"/>
          </a:xfrm>
          <a:prstGeom prst="line">
            <a:avLst/>
          </a:prstGeom>
          <a:ln w="9525" cap="flat" cmpd="sng">
            <a:solidFill>
              <a:schemeClr val="tx1"/>
            </a:solidFill>
            <a:prstDash val="solid"/>
            <a:headEnd type="none" w="med" len="med"/>
            <a:tailEnd type="none" w="med" len="med"/>
          </a:ln>
        </p:spPr>
      </p:sp>
      <p:sp>
        <p:nvSpPr>
          <p:cNvPr id="70666" name="Line 11"/>
          <p:cNvSpPr/>
          <p:nvPr/>
        </p:nvSpPr>
        <p:spPr>
          <a:xfrm flipH="1">
            <a:off x="5791200" y="3200400"/>
            <a:ext cx="914400" cy="228600"/>
          </a:xfrm>
          <a:prstGeom prst="line">
            <a:avLst/>
          </a:prstGeom>
          <a:ln w="9525" cap="flat" cmpd="sng">
            <a:solidFill>
              <a:schemeClr val="tx1"/>
            </a:solidFill>
            <a:prstDash val="solid"/>
            <a:headEnd type="none" w="med" len="med"/>
            <a:tailEnd type="none" w="med" len="med"/>
          </a:ln>
        </p:spPr>
      </p:sp>
      <p:sp>
        <p:nvSpPr>
          <p:cNvPr id="70667" name="Line 12"/>
          <p:cNvSpPr/>
          <p:nvPr/>
        </p:nvSpPr>
        <p:spPr>
          <a:xfrm>
            <a:off x="6705600" y="3200400"/>
            <a:ext cx="914400" cy="228600"/>
          </a:xfrm>
          <a:prstGeom prst="line">
            <a:avLst/>
          </a:prstGeom>
          <a:ln w="9525" cap="flat" cmpd="sng">
            <a:solidFill>
              <a:schemeClr val="tx1"/>
            </a:solidFill>
            <a:prstDash val="solid"/>
            <a:headEnd type="none" w="med" len="med"/>
            <a:tailEnd type="none" w="med" len="med"/>
          </a:ln>
        </p:spPr>
      </p:sp>
      <p:sp>
        <p:nvSpPr>
          <p:cNvPr id="70668" name="Line 13"/>
          <p:cNvSpPr/>
          <p:nvPr/>
        </p:nvSpPr>
        <p:spPr>
          <a:xfrm flipH="1">
            <a:off x="6477000" y="3733800"/>
            <a:ext cx="304800" cy="304800"/>
          </a:xfrm>
          <a:prstGeom prst="line">
            <a:avLst/>
          </a:prstGeom>
          <a:ln w="9525" cap="flat" cmpd="sng">
            <a:solidFill>
              <a:schemeClr val="tx1"/>
            </a:solidFill>
            <a:prstDash val="solid"/>
            <a:headEnd type="none" w="med" len="med"/>
            <a:tailEnd type="none" w="med" len="med"/>
          </a:ln>
        </p:spPr>
      </p:sp>
      <p:sp>
        <p:nvSpPr>
          <p:cNvPr id="498703" name="Rectangle 15"/>
          <p:cNvSpPr/>
          <p:nvPr/>
        </p:nvSpPr>
        <p:spPr>
          <a:xfrm>
            <a:off x="609600" y="5851525"/>
            <a:ext cx="1962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推导过程</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98704" name="Rectangle 16"/>
          <p:cNvSpPr/>
          <p:nvPr/>
        </p:nvSpPr>
        <p:spPr>
          <a:xfrm>
            <a:off x="4265613" y="5867400"/>
            <a:ext cx="717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rPr>
              <a:t>cad</a:t>
            </a:r>
            <a:endParaRPr lang="en-US" altLang="zh-CN" dirty="0">
              <a:latin typeface="Times New Roman" panose="02020603050405020304" pitchFamily="18" charset="0"/>
              <a:ea typeface="宋体" panose="02010600030101010101" pitchFamily="2" charset="-122"/>
            </a:endParaRPr>
          </a:p>
        </p:txBody>
      </p:sp>
      <p:sp>
        <p:nvSpPr>
          <p:cNvPr id="498705" name="Rectangle 17"/>
          <p:cNvSpPr/>
          <p:nvPr/>
        </p:nvSpPr>
        <p:spPr>
          <a:xfrm>
            <a:off x="3810000" y="5881688"/>
            <a:ext cx="5349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
        <p:nvSpPr>
          <p:cNvPr id="498706" name="Rectangle 18"/>
          <p:cNvSpPr/>
          <p:nvPr/>
        </p:nvSpPr>
        <p:spPr>
          <a:xfrm>
            <a:off x="3124200" y="5881688"/>
            <a:ext cx="7969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cAd</a:t>
            </a:r>
            <a:endParaRPr lang="zh-CN" altLang="en-US" dirty="0">
              <a:latin typeface="Times New Roman" panose="02020603050405020304" pitchFamily="18" charset="0"/>
              <a:ea typeface="宋体" panose="02010600030101010101" pitchFamily="2" charset="-122"/>
            </a:endParaRPr>
          </a:p>
        </p:txBody>
      </p:sp>
      <p:sp>
        <p:nvSpPr>
          <p:cNvPr id="498707" name="Rectangle 19"/>
          <p:cNvSpPr/>
          <p:nvPr/>
        </p:nvSpPr>
        <p:spPr>
          <a:xfrm>
            <a:off x="2590800" y="5881688"/>
            <a:ext cx="6238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sym typeface="Symbol" panose="05050102010706020507" pitchFamily="18" charset="2"/>
            </a:endParaRPr>
          </a:p>
        </p:txBody>
      </p:sp>
      <p:sp>
        <p:nvSpPr>
          <p:cNvPr id="498708" name="Rectangle 20"/>
          <p:cNvSpPr/>
          <p:nvPr/>
        </p:nvSpPr>
        <p:spPr>
          <a:xfrm>
            <a:off x="2286000" y="5881688"/>
            <a:ext cx="3825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S</a:t>
            </a:r>
            <a:endParaRPr lang="zh-CN" altLang="en-US" dirty="0">
              <a:latin typeface="Times New Roman" panose="02020603050405020304" pitchFamily="18" charset="0"/>
              <a:ea typeface="宋体" panose="02010600030101010101" pitchFamily="2" charset="-122"/>
            </a:endParaRPr>
          </a:p>
        </p:txBody>
      </p:sp>
      <p:sp>
        <p:nvSpPr>
          <p:cNvPr id="70675" name="TextBox 1"/>
          <p:cNvSpPr txBox="1"/>
          <p:nvPr/>
        </p:nvSpPr>
        <p:spPr>
          <a:xfrm>
            <a:off x="5562600" y="5881688"/>
            <a:ext cx="1811338" cy="523875"/>
          </a:xfrm>
          <a:prstGeom prst="rect">
            <a:avLst/>
          </a:prstGeom>
          <a:solidFill>
            <a:schemeClr val="accent2"/>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en-US" altLang="zh-CN" dirty="0">
                <a:solidFill>
                  <a:schemeClr val="bg1"/>
                </a:solidFill>
              </a:rPr>
              <a:t>LL(1)</a:t>
            </a:r>
            <a:r>
              <a:rPr lang="zh-CN" altLang="en-US" dirty="0">
                <a:solidFill>
                  <a:schemeClr val="bg1"/>
                </a:solidFill>
              </a:rPr>
              <a:t>文法</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8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87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87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87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87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8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03" grpId="0"/>
      <p:bldP spid="498704" grpId="0"/>
      <p:bldP spid="498705" grpId="0"/>
      <p:bldP spid="498706" grpId="0"/>
      <p:bldP spid="498707" grpId="0"/>
      <p:bldP spid="49870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p:txBody>
          <a:bodyPr vert="horz" wrap="square" lIns="91440" tIns="45720" rIns="91440" bIns="45720" anchor="ctr"/>
          <a:p>
            <a:pPr eaLnBrk="1" hangingPunct="1"/>
            <a:r>
              <a:rPr lang="zh-CN" altLang="en-US" sz="2400" dirty="0"/>
              <a:t>自下而上的语法分析</a:t>
            </a:r>
            <a:endParaRPr lang="zh-CN" altLang="en-US" sz="2400" dirty="0"/>
          </a:p>
        </p:txBody>
      </p:sp>
      <p:sp>
        <p:nvSpPr>
          <p:cNvPr id="71683" name="Rectangle 3"/>
          <p:cNvSpPr>
            <a:spLocks noGrp="1"/>
          </p:cNvSpPr>
          <p:nvPr>
            <p:ph idx="1"/>
          </p:nvPr>
        </p:nvSpPr>
        <p:spPr/>
        <p:txBody>
          <a:bodyPr vert="horz" wrap="square" lIns="91440" tIns="45720" rIns="91440" bIns="45720" anchor="t"/>
          <a:p>
            <a:pPr eaLnBrk="1" hangingPunct="1"/>
            <a:r>
              <a:rPr lang="zh-CN" altLang="en-US" sz="2400" dirty="0"/>
              <a:t>从输入符号串开始，逐步进行归约，直至归约到文法的开始符号。</a:t>
            </a:r>
            <a:endParaRPr lang="zh-CN" altLang="en-US" sz="2400" dirty="0"/>
          </a:p>
          <a:p>
            <a:pPr eaLnBrk="1" hangingPunct="1"/>
            <a:r>
              <a:rPr lang="zh-CN" altLang="en-US" dirty="0"/>
              <a:t>例：文法</a:t>
            </a:r>
            <a:r>
              <a:rPr lang="en-US" altLang="zh-CN" dirty="0"/>
              <a:t>G：S </a:t>
            </a:r>
            <a:r>
              <a:rPr lang="en-US" altLang="zh-CN" dirty="0">
                <a:latin typeface="宋体" panose="02010600030101010101" pitchFamily="2" charset="-122"/>
              </a:rPr>
              <a:t>→ </a:t>
            </a:r>
            <a:r>
              <a:rPr lang="en-US" altLang="zh-CN" dirty="0"/>
              <a:t>cAd</a:t>
            </a:r>
            <a:br>
              <a:rPr lang="en-US" altLang="zh-CN" dirty="0"/>
            </a:br>
            <a:r>
              <a:rPr lang="en-US" altLang="zh-CN" dirty="0"/>
              <a:t>           A </a:t>
            </a:r>
            <a:r>
              <a:rPr lang="en-US" altLang="zh-CN" dirty="0">
                <a:latin typeface="宋体" panose="02010600030101010101" pitchFamily="2" charset="-122"/>
              </a:rPr>
              <a:t>→ </a:t>
            </a:r>
            <a:r>
              <a:rPr lang="en-US" altLang="zh-CN" dirty="0"/>
              <a:t>ab</a:t>
            </a:r>
            <a:br>
              <a:rPr lang="en-US" altLang="zh-CN" dirty="0"/>
            </a:br>
            <a:r>
              <a:rPr lang="en-US" altLang="zh-CN" dirty="0"/>
              <a:t>           A </a:t>
            </a:r>
            <a:r>
              <a:rPr lang="en-US" altLang="zh-CN" dirty="0">
                <a:latin typeface="宋体" panose="02010600030101010101" pitchFamily="2" charset="-122"/>
              </a:rPr>
              <a:t>→ </a:t>
            </a:r>
            <a:r>
              <a:rPr lang="en-US" altLang="zh-CN" dirty="0"/>
              <a:t>a</a:t>
            </a:r>
            <a:br>
              <a:rPr lang="en-US" altLang="zh-CN" dirty="0"/>
            </a:br>
            <a:r>
              <a:rPr lang="zh-CN" altLang="en-US" dirty="0"/>
              <a:t>识别输入串 </a:t>
            </a:r>
            <a:r>
              <a:rPr lang="en-US" altLang="zh-CN" dirty="0"/>
              <a:t>w = cabd </a:t>
            </a:r>
            <a:r>
              <a:rPr lang="zh-CN" altLang="en-US" dirty="0"/>
              <a:t>是否该文法的句子</a:t>
            </a:r>
            <a:endParaRPr lang="zh-CN" altLang="en-US" dirty="0"/>
          </a:p>
        </p:txBody>
      </p:sp>
      <p:grpSp>
        <p:nvGrpSpPr>
          <p:cNvPr id="431108" name="Group 4"/>
          <p:cNvGrpSpPr/>
          <p:nvPr/>
        </p:nvGrpSpPr>
        <p:grpSpPr>
          <a:xfrm>
            <a:off x="152400" y="3810000"/>
            <a:ext cx="8305800" cy="1846263"/>
            <a:chOff x="288" y="2304"/>
            <a:chExt cx="5232" cy="1163"/>
          </a:xfrm>
        </p:grpSpPr>
        <p:sp>
          <p:nvSpPr>
            <p:cNvPr id="71691" name="Rectangle 5"/>
            <p:cNvSpPr/>
            <p:nvPr/>
          </p:nvSpPr>
          <p:spPr>
            <a:xfrm>
              <a:off x="288" y="2304"/>
              <a:ext cx="5184" cy="1056"/>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71692" name="Text Box 6"/>
            <p:cNvSpPr txBox="1"/>
            <p:nvPr/>
          </p:nvSpPr>
          <p:spPr>
            <a:xfrm>
              <a:off x="384" y="2316"/>
              <a:ext cx="5136" cy="11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A	</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c    a      b     d	  c     a      b     d  	  c     a      b     d </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endParaRPr lang="zh-CN" altLang="en-US" sz="1200" dirty="0">
                <a:latin typeface="Times New Roman" panose="02020603050405020304" pitchFamily="18" charset="0"/>
                <a:ea typeface="宋体" panose="02010600030101010101" pitchFamily="2" charset="-122"/>
              </a:endParaRPr>
            </a:p>
          </p:txBody>
        </p:sp>
        <p:sp>
          <p:nvSpPr>
            <p:cNvPr id="71693" name="Line 7"/>
            <p:cNvSpPr/>
            <p:nvPr/>
          </p:nvSpPr>
          <p:spPr>
            <a:xfrm>
              <a:off x="4512" y="2556"/>
              <a:ext cx="0" cy="144"/>
            </a:xfrm>
            <a:prstGeom prst="line">
              <a:avLst/>
            </a:prstGeom>
            <a:ln w="9525" cap="flat" cmpd="sng">
              <a:solidFill>
                <a:schemeClr val="tx1"/>
              </a:solidFill>
              <a:prstDash val="solid"/>
              <a:headEnd type="none" w="med" len="med"/>
              <a:tailEnd type="none" w="med" len="med"/>
            </a:ln>
          </p:spPr>
        </p:sp>
        <p:sp>
          <p:nvSpPr>
            <p:cNvPr id="71694" name="Line 8"/>
            <p:cNvSpPr/>
            <p:nvPr/>
          </p:nvSpPr>
          <p:spPr>
            <a:xfrm flipH="1">
              <a:off x="4032" y="2556"/>
              <a:ext cx="480" cy="480"/>
            </a:xfrm>
            <a:prstGeom prst="line">
              <a:avLst/>
            </a:prstGeom>
            <a:ln w="9525" cap="flat" cmpd="sng">
              <a:solidFill>
                <a:schemeClr val="tx1"/>
              </a:solidFill>
              <a:prstDash val="solid"/>
              <a:headEnd type="none" w="med" len="med"/>
              <a:tailEnd type="none" w="med" len="med"/>
            </a:ln>
          </p:spPr>
        </p:sp>
        <p:sp>
          <p:nvSpPr>
            <p:cNvPr id="71695" name="Line 9"/>
            <p:cNvSpPr/>
            <p:nvPr/>
          </p:nvSpPr>
          <p:spPr>
            <a:xfrm>
              <a:off x="4512" y="2556"/>
              <a:ext cx="624" cy="480"/>
            </a:xfrm>
            <a:prstGeom prst="line">
              <a:avLst/>
            </a:prstGeom>
            <a:ln w="9525" cap="flat" cmpd="sng">
              <a:solidFill>
                <a:schemeClr val="tx1"/>
              </a:solidFill>
              <a:prstDash val="solid"/>
              <a:headEnd type="none" w="med" len="med"/>
              <a:tailEnd type="none" w="med" len="med"/>
            </a:ln>
          </p:spPr>
        </p:sp>
        <p:sp>
          <p:nvSpPr>
            <p:cNvPr id="71696" name="Line 10"/>
            <p:cNvSpPr/>
            <p:nvPr/>
          </p:nvSpPr>
          <p:spPr>
            <a:xfrm flipH="1">
              <a:off x="4368" y="2892"/>
              <a:ext cx="192" cy="192"/>
            </a:xfrm>
            <a:prstGeom prst="line">
              <a:avLst/>
            </a:prstGeom>
            <a:ln w="9525" cap="flat" cmpd="sng">
              <a:solidFill>
                <a:schemeClr val="tx1"/>
              </a:solidFill>
              <a:prstDash val="solid"/>
              <a:headEnd type="none" w="med" len="med"/>
              <a:tailEnd type="none" w="med" len="med"/>
            </a:ln>
          </p:spPr>
        </p:sp>
        <p:sp>
          <p:nvSpPr>
            <p:cNvPr id="71697" name="Line 11"/>
            <p:cNvSpPr/>
            <p:nvPr/>
          </p:nvSpPr>
          <p:spPr>
            <a:xfrm>
              <a:off x="4560" y="2892"/>
              <a:ext cx="240" cy="192"/>
            </a:xfrm>
            <a:prstGeom prst="line">
              <a:avLst/>
            </a:prstGeom>
            <a:ln w="9525" cap="flat" cmpd="sng">
              <a:solidFill>
                <a:schemeClr val="tx1"/>
              </a:solidFill>
              <a:prstDash val="solid"/>
              <a:headEnd type="none" w="med" len="med"/>
              <a:tailEnd type="none" w="med" len="med"/>
            </a:ln>
          </p:spPr>
        </p:sp>
        <p:sp>
          <p:nvSpPr>
            <p:cNvPr id="71698" name="Line 12"/>
            <p:cNvSpPr/>
            <p:nvPr/>
          </p:nvSpPr>
          <p:spPr>
            <a:xfrm flipH="1">
              <a:off x="2640" y="2892"/>
              <a:ext cx="192" cy="192"/>
            </a:xfrm>
            <a:prstGeom prst="line">
              <a:avLst/>
            </a:prstGeom>
            <a:ln w="9525" cap="flat" cmpd="sng">
              <a:solidFill>
                <a:schemeClr val="tx1"/>
              </a:solidFill>
              <a:prstDash val="solid"/>
              <a:headEnd type="none" w="med" len="med"/>
              <a:tailEnd type="none" w="med" len="med"/>
            </a:ln>
          </p:spPr>
        </p:sp>
        <p:sp>
          <p:nvSpPr>
            <p:cNvPr id="71699" name="Line 13"/>
            <p:cNvSpPr/>
            <p:nvPr/>
          </p:nvSpPr>
          <p:spPr>
            <a:xfrm>
              <a:off x="2832" y="2892"/>
              <a:ext cx="192" cy="144"/>
            </a:xfrm>
            <a:prstGeom prst="line">
              <a:avLst/>
            </a:prstGeom>
            <a:ln w="9525" cap="flat" cmpd="sng">
              <a:solidFill>
                <a:schemeClr val="tx1"/>
              </a:solidFill>
              <a:prstDash val="solid"/>
              <a:headEnd type="none" w="med" len="med"/>
              <a:tailEnd type="none" w="med" len="med"/>
            </a:ln>
          </p:spPr>
        </p:sp>
      </p:grpSp>
      <p:sp>
        <p:nvSpPr>
          <p:cNvPr id="431118" name="Rectangle 14"/>
          <p:cNvSpPr/>
          <p:nvPr/>
        </p:nvSpPr>
        <p:spPr>
          <a:xfrm>
            <a:off x="255588" y="5800725"/>
            <a:ext cx="19875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归约过程</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31119" name="Rectangle 15"/>
          <p:cNvSpPr/>
          <p:nvPr/>
        </p:nvSpPr>
        <p:spPr>
          <a:xfrm>
            <a:off x="3989388" y="5791200"/>
            <a:ext cx="915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rPr>
              <a:t>cabd</a:t>
            </a:r>
            <a:endParaRPr lang="en-US" altLang="zh-CN" dirty="0">
              <a:latin typeface="Times New Roman" panose="02020603050405020304" pitchFamily="18" charset="0"/>
              <a:ea typeface="宋体" panose="02010600030101010101" pitchFamily="2" charset="-122"/>
            </a:endParaRPr>
          </a:p>
        </p:txBody>
      </p:sp>
      <p:sp>
        <p:nvSpPr>
          <p:cNvPr id="431120" name="Rectangle 16"/>
          <p:cNvSpPr/>
          <p:nvPr/>
        </p:nvSpPr>
        <p:spPr>
          <a:xfrm>
            <a:off x="3532188" y="5791200"/>
            <a:ext cx="534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sym typeface="Symbol" panose="05050102010706020507" pitchFamily="18" charset="2"/>
            </a:endParaRPr>
          </a:p>
        </p:txBody>
      </p:sp>
      <p:sp>
        <p:nvSpPr>
          <p:cNvPr id="431121" name="Rectangle 17"/>
          <p:cNvSpPr/>
          <p:nvPr/>
        </p:nvSpPr>
        <p:spPr>
          <a:xfrm>
            <a:off x="2770188" y="5805488"/>
            <a:ext cx="7969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cAd</a:t>
            </a:r>
            <a:endParaRPr lang="zh-CN" altLang="en-US" dirty="0">
              <a:latin typeface="Times New Roman" panose="02020603050405020304" pitchFamily="18" charset="0"/>
              <a:ea typeface="宋体" panose="02010600030101010101" pitchFamily="2" charset="-122"/>
            </a:endParaRPr>
          </a:p>
        </p:txBody>
      </p:sp>
      <p:sp>
        <p:nvSpPr>
          <p:cNvPr id="431122" name="Rectangle 18"/>
          <p:cNvSpPr/>
          <p:nvPr/>
        </p:nvSpPr>
        <p:spPr>
          <a:xfrm>
            <a:off x="2236788" y="5805488"/>
            <a:ext cx="6238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sym typeface="Symbol" panose="05050102010706020507" pitchFamily="18" charset="2"/>
            </a:endParaRPr>
          </a:p>
        </p:txBody>
      </p:sp>
      <p:sp>
        <p:nvSpPr>
          <p:cNvPr id="431123" name="Rectangle 19"/>
          <p:cNvSpPr/>
          <p:nvPr/>
        </p:nvSpPr>
        <p:spPr>
          <a:xfrm>
            <a:off x="2008188" y="5805488"/>
            <a:ext cx="3825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S</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1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1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1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11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1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8" grpId="0"/>
      <p:bldP spid="431119" grpId="0"/>
      <p:bldP spid="431120" grpId="0"/>
      <p:bldP spid="431121" grpId="0"/>
      <p:bldP spid="431122" grpId="0"/>
      <p:bldP spid="4311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p:txBody>
          <a:bodyPr vert="horz" wrap="square" lIns="91440" tIns="45720" rIns="91440" bIns="45720" anchor="ctr"/>
          <a:p>
            <a:pPr eaLnBrk="1" hangingPunct="1"/>
            <a:r>
              <a:rPr lang="zh-CN" altLang="en-US" sz="2400" dirty="0"/>
              <a:t>自下而上的语法分析</a:t>
            </a:r>
            <a:endParaRPr lang="zh-CN" altLang="en-US" sz="2400" dirty="0"/>
          </a:p>
        </p:txBody>
      </p:sp>
      <p:sp>
        <p:nvSpPr>
          <p:cNvPr id="72707" name="Rectangle 3"/>
          <p:cNvSpPr>
            <a:spLocks noGrp="1"/>
          </p:cNvSpPr>
          <p:nvPr>
            <p:ph idx="1"/>
          </p:nvPr>
        </p:nvSpPr>
        <p:spPr/>
        <p:txBody>
          <a:bodyPr vert="horz" wrap="square" lIns="91440" tIns="45720" rIns="91440" bIns="45720" anchor="t"/>
          <a:p>
            <a:pPr eaLnBrk="1" hangingPunct="1"/>
            <a:r>
              <a:rPr lang="zh-CN" altLang="en-US" dirty="0"/>
              <a:t>例：文法</a:t>
            </a:r>
            <a:r>
              <a:rPr lang="en-US" altLang="zh-CN" dirty="0"/>
              <a:t>G：S </a:t>
            </a:r>
            <a:r>
              <a:rPr lang="en-US" altLang="zh-CN" dirty="0">
                <a:latin typeface="宋体" panose="02010600030101010101" pitchFamily="2" charset="-122"/>
              </a:rPr>
              <a:t>→ </a:t>
            </a:r>
            <a:r>
              <a:rPr lang="en-US" altLang="zh-CN" dirty="0"/>
              <a:t>cAd</a:t>
            </a:r>
            <a:br>
              <a:rPr lang="en-US" altLang="zh-CN" dirty="0"/>
            </a:br>
            <a:r>
              <a:rPr lang="en-US" altLang="zh-CN" dirty="0"/>
              <a:t>           A </a:t>
            </a:r>
            <a:r>
              <a:rPr lang="en-US" altLang="zh-CN" dirty="0">
                <a:latin typeface="宋体" panose="02010600030101010101" pitchFamily="2" charset="-122"/>
              </a:rPr>
              <a:t>→ </a:t>
            </a:r>
            <a:r>
              <a:rPr lang="en-US" altLang="zh-CN" dirty="0"/>
              <a:t>ab</a:t>
            </a:r>
            <a:br>
              <a:rPr lang="en-US" altLang="zh-CN" dirty="0"/>
            </a:br>
            <a:r>
              <a:rPr lang="en-US" altLang="zh-CN" dirty="0"/>
              <a:t>           A </a:t>
            </a:r>
            <a:r>
              <a:rPr lang="en-US" altLang="zh-CN" dirty="0">
                <a:latin typeface="宋体" panose="02010600030101010101" pitchFamily="2" charset="-122"/>
              </a:rPr>
              <a:t>→ </a:t>
            </a:r>
            <a:r>
              <a:rPr lang="en-US" altLang="zh-CN" dirty="0"/>
              <a:t>a</a:t>
            </a:r>
            <a:br>
              <a:rPr lang="en-US" altLang="zh-CN" dirty="0"/>
            </a:br>
            <a:r>
              <a:rPr lang="zh-CN" altLang="en-US" dirty="0"/>
              <a:t>识别输入串 </a:t>
            </a:r>
            <a:r>
              <a:rPr lang="en-US" altLang="zh-CN" dirty="0"/>
              <a:t>w = cabd </a:t>
            </a:r>
            <a:r>
              <a:rPr lang="zh-CN" altLang="en-US" dirty="0"/>
              <a:t>是否该文法的句子</a:t>
            </a:r>
            <a:endParaRPr lang="zh-CN" altLang="en-US" dirty="0"/>
          </a:p>
        </p:txBody>
      </p:sp>
      <p:sp>
        <p:nvSpPr>
          <p:cNvPr id="72708" name="Rectangle 5"/>
          <p:cNvSpPr/>
          <p:nvPr/>
        </p:nvSpPr>
        <p:spPr>
          <a:xfrm>
            <a:off x="152400" y="3810000"/>
            <a:ext cx="8229600" cy="167640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72709" name="Text Box 6"/>
          <p:cNvSpPr txBox="1"/>
          <p:nvPr/>
        </p:nvSpPr>
        <p:spPr>
          <a:xfrm>
            <a:off x="304800" y="3829050"/>
            <a:ext cx="8153400" cy="1827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A			A	</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r>
              <a:rPr lang="en-US" altLang="zh-CN" sz="2400" dirty="0">
                <a:latin typeface="Times New Roman" panose="02020603050405020304" pitchFamily="18" charset="0"/>
                <a:ea typeface="宋体" panose="02010600030101010101" pitchFamily="2" charset="-122"/>
              </a:rPr>
              <a:t>  c    a      b     d	  c     a      b     d  	  c     a      b     d </a:t>
            </a:r>
            <a:endParaRPr lang="en-US" altLang="zh-CN" sz="2400" dirty="0">
              <a:latin typeface="Times New Roman" panose="02020603050405020304" pitchFamily="18" charset="0"/>
              <a:ea typeface="宋体" panose="02010600030101010101" pitchFamily="2" charset="-122"/>
            </a:endParaRPr>
          </a:p>
          <a:p>
            <a:pPr marL="0" lvl="0" indent="0" eaLnBrk="1" hangingPunct="1">
              <a:spcBef>
                <a:spcPct val="50000"/>
              </a:spcBef>
              <a:buClrTx/>
              <a:buFontTx/>
              <a:buNone/>
            </a:pPr>
            <a:endParaRPr lang="zh-CN" altLang="en-US" sz="1200" dirty="0">
              <a:latin typeface="Times New Roman" panose="02020603050405020304" pitchFamily="18" charset="0"/>
              <a:ea typeface="宋体" panose="02010600030101010101" pitchFamily="2" charset="-122"/>
            </a:endParaRPr>
          </a:p>
        </p:txBody>
      </p:sp>
      <p:sp>
        <p:nvSpPr>
          <p:cNvPr id="72710" name="Line 10"/>
          <p:cNvSpPr/>
          <p:nvPr/>
        </p:nvSpPr>
        <p:spPr>
          <a:xfrm flipH="1">
            <a:off x="6629400" y="4743450"/>
            <a:ext cx="304800" cy="304800"/>
          </a:xfrm>
          <a:prstGeom prst="line">
            <a:avLst/>
          </a:prstGeom>
          <a:ln w="9525" cap="flat" cmpd="sng">
            <a:solidFill>
              <a:schemeClr val="tx1"/>
            </a:solidFill>
            <a:prstDash val="solid"/>
            <a:headEnd type="none" w="med" len="med"/>
            <a:tailEnd type="none" w="med" len="med"/>
          </a:ln>
        </p:spPr>
      </p:sp>
      <p:sp>
        <p:nvSpPr>
          <p:cNvPr id="72711" name="Line 12"/>
          <p:cNvSpPr/>
          <p:nvPr/>
        </p:nvSpPr>
        <p:spPr>
          <a:xfrm flipH="1">
            <a:off x="3886200" y="4743450"/>
            <a:ext cx="304800" cy="304800"/>
          </a:xfrm>
          <a:prstGeom prst="line">
            <a:avLst/>
          </a:prstGeom>
          <a:ln w="9525" cap="flat" cmpd="sng">
            <a:solidFill>
              <a:schemeClr val="tx1"/>
            </a:solidFill>
            <a:prstDash val="solid"/>
            <a:headEnd type="none" w="med" len="med"/>
            <a:tailEnd type="none" w="med" len="med"/>
          </a:ln>
        </p:spPr>
      </p:sp>
      <p:sp>
        <p:nvSpPr>
          <p:cNvPr id="499726" name="Rectangle 14"/>
          <p:cNvSpPr/>
          <p:nvPr/>
        </p:nvSpPr>
        <p:spPr>
          <a:xfrm>
            <a:off x="255588" y="5800725"/>
            <a:ext cx="19875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归约过程</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99727" name="Rectangle 15"/>
          <p:cNvSpPr/>
          <p:nvPr/>
        </p:nvSpPr>
        <p:spPr>
          <a:xfrm>
            <a:off x="3989388" y="5791200"/>
            <a:ext cx="915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ea typeface="宋体" panose="02010600030101010101" pitchFamily="2" charset="-122"/>
              </a:rPr>
              <a:t>cabd</a:t>
            </a:r>
            <a:endParaRPr lang="en-US" altLang="zh-CN" dirty="0">
              <a:latin typeface="Times New Roman" panose="02020603050405020304" pitchFamily="18" charset="0"/>
              <a:ea typeface="宋体" panose="02010600030101010101" pitchFamily="2" charset="-122"/>
            </a:endParaRPr>
          </a:p>
        </p:txBody>
      </p:sp>
      <p:sp>
        <p:nvSpPr>
          <p:cNvPr id="499728" name="Rectangle 16"/>
          <p:cNvSpPr/>
          <p:nvPr/>
        </p:nvSpPr>
        <p:spPr>
          <a:xfrm>
            <a:off x="3532188" y="5791200"/>
            <a:ext cx="534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sym typeface="Symbol" panose="05050102010706020507" pitchFamily="18" charset="2"/>
            </a:endParaRPr>
          </a:p>
        </p:txBody>
      </p:sp>
      <p:sp>
        <p:nvSpPr>
          <p:cNvPr id="499729" name="Rectangle 17"/>
          <p:cNvSpPr/>
          <p:nvPr/>
        </p:nvSpPr>
        <p:spPr>
          <a:xfrm>
            <a:off x="2770188" y="5805488"/>
            <a:ext cx="9953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ea typeface="宋体" panose="02010600030101010101" pitchFamily="2" charset="-122"/>
              </a:rPr>
              <a:t>cAbd</a:t>
            </a:r>
            <a:endParaRPr lang="zh-CN" altLang="en-US" dirty="0">
              <a:latin typeface="Times New Roman" panose="02020603050405020304" pitchFamily="18" charset="0"/>
              <a:ea typeface="宋体" panose="02010600030101010101" pitchFamily="2" charset="-122"/>
            </a:endParaRPr>
          </a:p>
        </p:txBody>
      </p:sp>
      <p:sp>
        <p:nvSpPr>
          <p:cNvPr id="72716" name="TextBox 11"/>
          <p:cNvSpPr txBox="1"/>
          <p:nvPr/>
        </p:nvSpPr>
        <p:spPr>
          <a:xfrm>
            <a:off x="5562600" y="5881688"/>
            <a:ext cx="906463" cy="523875"/>
          </a:xfrm>
          <a:prstGeom prst="rect">
            <a:avLst/>
          </a:prstGeom>
          <a:solidFill>
            <a:schemeClr val="accent2"/>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zh-CN" altLang="en-US" dirty="0">
                <a:solidFill>
                  <a:schemeClr val="bg1"/>
                </a:solidFill>
              </a:rPr>
              <a:t>句柄</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97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9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6" grpId="0"/>
      <p:bldP spid="499727" grpId="0"/>
      <p:bldP spid="499728" grpId="0"/>
      <p:bldP spid="4997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73731" name="Rectangle 3"/>
          <p:cNvSpPr>
            <a:spLocks noGrp="1"/>
          </p:cNvSpPr>
          <p:nvPr>
            <p:ph idx="1"/>
          </p:nvPr>
        </p:nvSpPr>
        <p:spPr/>
        <p:txBody>
          <a:bodyPr vert="horz" wrap="square" lIns="91440" tIns="45720" rIns="91440" bIns="45720" anchor="t"/>
          <a:p>
            <a:pPr eaLnBrk="1" hangingPunct="1"/>
            <a:r>
              <a:rPr lang="zh-CN" altLang="en-US" dirty="0"/>
              <a:t>短语、直接短语、句柄的定义</a:t>
            </a:r>
            <a:endParaRPr lang="zh-CN" altLang="en-US" dirty="0"/>
          </a:p>
          <a:p>
            <a:pPr lvl="1" algn="just">
              <a:buClr>
                <a:srgbClr val="0066FF"/>
              </a:buClr>
              <a:buFont typeface="Wingdings" panose="05000000000000000000" pitchFamily="2" charset="2"/>
              <a:buChar char="l"/>
            </a:pPr>
            <a:r>
              <a:rPr lang="zh-CN" altLang="en-US" dirty="0"/>
              <a:t>	</a:t>
            </a:r>
            <a:r>
              <a:rPr lang="zh-CN" altLang="en-US" sz="3200" dirty="0"/>
              <a:t>设</a:t>
            </a:r>
            <a:r>
              <a:rPr lang="en-US" altLang="zh-CN" sz="3200" dirty="0"/>
              <a:t>αβδ</a:t>
            </a:r>
            <a:r>
              <a:rPr lang="zh-CN" altLang="en-US" sz="3200" dirty="0"/>
              <a:t>是文法</a:t>
            </a:r>
            <a:r>
              <a:rPr lang="en-US" altLang="zh-CN" sz="3200" dirty="0"/>
              <a:t>G[S]</a:t>
            </a:r>
            <a:r>
              <a:rPr lang="zh-CN" altLang="en-US" sz="3200" dirty="0"/>
              <a:t>中的一个句型，如果有</a:t>
            </a:r>
            <a:r>
              <a:rPr lang="en-US" altLang="zh-CN" sz="3200" dirty="0"/>
              <a:t>S=</a:t>
            </a:r>
            <a:r>
              <a:rPr lang="en-US" altLang="zh-CN" sz="3200" baseline="30000" dirty="0"/>
              <a:t>*</a:t>
            </a:r>
            <a:r>
              <a:rPr lang="en-US" altLang="zh-CN" sz="3200" dirty="0"/>
              <a:t>&gt;αAδ</a:t>
            </a:r>
            <a:r>
              <a:rPr lang="zh-CN" altLang="en-US" sz="3200" dirty="0"/>
              <a:t>且</a:t>
            </a:r>
            <a:r>
              <a:rPr lang="en-US" altLang="zh-CN" sz="3200" dirty="0"/>
              <a:t>A=</a:t>
            </a:r>
            <a:r>
              <a:rPr lang="en-US" altLang="zh-CN" sz="3200" baseline="30000" dirty="0"/>
              <a:t>+</a:t>
            </a:r>
            <a:r>
              <a:rPr lang="en-US" altLang="zh-CN" sz="3200" dirty="0"/>
              <a:t>&gt;β</a:t>
            </a:r>
            <a:r>
              <a:rPr lang="zh-CN" altLang="en-US" sz="3200" dirty="0"/>
              <a:t>，则称</a:t>
            </a:r>
            <a:r>
              <a:rPr lang="en-US" altLang="zh-CN" sz="3200" dirty="0"/>
              <a:t>β</a:t>
            </a:r>
            <a:r>
              <a:rPr lang="zh-CN" altLang="en-US" sz="3200" dirty="0"/>
              <a:t>是句型</a:t>
            </a:r>
            <a:r>
              <a:rPr lang="en-US" altLang="zh-CN" sz="3200" dirty="0"/>
              <a:t>αβδ</a:t>
            </a:r>
            <a:r>
              <a:rPr lang="zh-CN" altLang="en-US" sz="3200" dirty="0"/>
              <a:t>相对于非终结符</a:t>
            </a:r>
            <a:r>
              <a:rPr lang="en-US" altLang="zh-CN" sz="3200" dirty="0"/>
              <a:t>A</a:t>
            </a:r>
            <a:r>
              <a:rPr lang="zh-CN" altLang="en-US" sz="3200" dirty="0"/>
              <a:t>的</a:t>
            </a:r>
            <a:r>
              <a:rPr lang="zh-CN" altLang="en-US" sz="3200" dirty="0">
                <a:solidFill>
                  <a:srgbClr val="FF0000"/>
                </a:solidFill>
              </a:rPr>
              <a:t>短语</a:t>
            </a:r>
            <a:r>
              <a:rPr lang="zh-CN" altLang="en-US" sz="3200" dirty="0"/>
              <a:t>。</a:t>
            </a:r>
            <a:endParaRPr lang="zh-CN" altLang="en-US" sz="3200" dirty="0"/>
          </a:p>
          <a:p>
            <a:pPr lvl="1" algn="just">
              <a:buClr>
                <a:srgbClr val="0066FF"/>
              </a:buClr>
              <a:buFont typeface="Wingdings" panose="05000000000000000000" pitchFamily="2" charset="2"/>
              <a:buChar char="l"/>
            </a:pPr>
            <a:r>
              <a:rPr lang="zh-CN" altLang="en-US" sz="3200" dirty="0"/>
              <a:t>	特别的如有</a:t>
            </a:r>
            <a:r>
              <a:rPr lang="en-US" altLang="zh-CN" sz="3200" dirty="0"/>
              <a:t>A=&gt;β</a:t>
            </a:r>
            <a:r>
              <a:rPr lang="zh-CN" altLang="en-US" sz="3200" dirty="0"/>
              <a:t>，则称</a:t>
            </a:r>
            <a:r>
              <a:rPr lang="en-US" altLang="zh-CN" sz="3200" dirty="0"/>
              <a:t>β</a:t>
            </a:r>
            <a:r>
              <a:rPr lang="zh-CN" altLang="en-US" sz="3200" dirty="0"/>
              <a:t>是句型</a:t>
            </a:r>
            <a:r>
              <a:rPr lang="en-US" altLang="zh-CN" sz="3200" dirty="0"/>
              <a:t>αβδ</a:t>
            </a:r>
            <a:r>
              <a:rPr lang="zh-CN" altLang="en-US" sz="3200" dirty="0"/>
              <a:t>相对于规则</a:t>
            </a:r>
            <a:r>
              <a:rPr lang="en-US" altLang="zh-CN" sz="3200" dirty="0"/>
              <a:t>A→β</a:t>
            </a:r>
            <a:r>
              <a:rPr lang="zh-CN" altLang="en-US" sz="3200" dirty="0"/>
              <a:t>的</a:t>
            </a:r>
            <a:r>
              <a:rPr lang="zh-CN" altLang="en-US" sz="3200" dirty="0">
                <a:solidFill>
                  <a:srgbClr val="FF0000"/>
                </a:solidFill>
              </a:rPr>
              <a:t>直接短语</a:t>
            </a:r>
            <a:r>
              <a:rPr lang="zh-CN" altLang="en-US" sz="3200" dirty="0"/>
              <a:t>。</a:t>
            </a:r>
            <a:endParaRPr lang="zh-CN" altLang="en-US" sz="3200" dirty="0"/>
          </a:p>
          <a:p>
            <a:pPr lvl="1" algn="just">
              <a:buClr>
                <a:srgbClr val="0066FF"/>
              </a:buClr>
              <a:buFont typeface="Wingdings" panose="05000000000000000000" pitchFamily="2" charset="2"/>
              <a:buChar char="l"/>
            </a:pPr>
            <a:r>
              <a:rPr lang="zh-CN" altLang="en-US" sz="3200" dirty="0"/>
              <a:t>	一个句型的最左直接短语称为该句型的</a:t>
            </a:r>
            <a:r>
              <a:rPr lang="zh-CN" altLang="en-US" sz="3200" dirty="0">
                <a:solidFill>
                  <a:srgbClr val="FF0000"/>
                </a:solidFill>
              </a:rPr>
              <a:t>句柄</a:t>
            </a:r>
            <a:r>
              <a:rPr lang="en-US" altLang="zh-CN" sz="3200" dirty="0">
                <a:solidFill>
                  <a:srgbClr val="FF0000"/>
                </a:solidFill>
              </a:rPr>
              <a:t>(Handle)</a:t>
            </a:r>
            <a:r>
              <a:rPr lang="zh-CN" altLang="en-US" sz="3200" dirty="0"/>
              <a:t>。</a:t>
            </a:r>
            <a:endParaRPr lang="zh-CN" altLang="en-US" sz="3200" dirty="0"/>
          </a:p>
          <a:p>
            <a:pPr lvl="1" algn="just">
              <a:buClr>
                <a:srgbClr val="FF0000"/>
              </a:buClr>
              <a:buBlip>
                <a:blip r:embed="rId1"/>
              </a:buBlip>
            </a:pPr>
            <a:r>
              <a:rPr lang="zh-CN" altLang="en-US" sz="3200" dirty="0"/>
              <a:t>句柄就是</a:t>
            </a:r>
            <a:r>
              <a:rPr lang="zh-CN" altLang="en-US" sz="3200" dirty="0">
                <a:latin typeface="Arial" panose="020B0604020202020204" pitchFamily="34" charset="0"/>
              </a:rPr>
              <a:t>“</a:t>
            </a:r>
            <a:r>
              <a:rPr lang="zh-CN" altLang="en-US" sz="3200" dirty="0">
                <a:solidFill>
                  <a:srgbClr val="FF00FF"/>
                </a:solidFill>
              </a:rPr>
              <a:t>可归约串</a:t>
            </a:r>
            <a:r>
              <a:rPr lang="zh-CN" altLang="en-US" sz="3200" dirty="0">
                <a:latin typeface="Arial" panose="020B0604020202020204" pitchFamily="34" charset="0"/>
              </a:rPr>
              <a:t>”</a:t>
            </a:r>
            <a:endParaRPr lang="zh-CN" altLang="en-US" sz="3200" dirty="0"/>
          </a:p>
          <a:p>
            <a:pPr eaLnBrk="1" hangingPunct="1">
              <a:buNone/>
            </a:pPr>
            <a:endParaRPr lang="zh-CN" altLang="en-US" dirty="0"/>
          </a:p>
          <a:p>
            <a:pPr eaLnBrk="1" hangingPunct="1">
              <a:buNone/>
            </a:pP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39"/>
          <p:cNvSpPr/>
          <p:nvPr/>
        </p:nvSpPr>
        <p:spPr>
          <a:xfrm>
            <a:off x="0" y="0"/>
            <a:ext cx="9144000" cy="6858000"/>
          </a:xfrm>
          <a:prstGeom prst="rect">
            <a:avLst/>
          </a:prstGeom>
          <a:solidFill>
            <a:schemeClr val="bg1"/>
          </a:solid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74755" name="Rectangle 2"/>
          <p:cNvSpPr/>
          <p:nvPr/>
        </p:nvSpPr>
        <p:spPr>
          <a:xfrm>
            <a:off x="323850" y="1844675"/>
            <a:ext cx="5111750"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Char char="Ø"/>
            </a:pPr>
            <a:r>
              <a:rPr lang="zh-CN" altLang="en-US" dirty="0"/>
              <a:t>例</a:t>
            </a:r>
            <a:r>
              <a:rPr lang="en-US" altLang="zh-CN" dirty="0"/>
              <a:t>G[E]:   E </a:t>
            </a:r>
            <a:r>
              <a:rPr lang="zh-CN" altLang="en-US" dirty="0"/>
              <a:t>　</a:t>
            </a:r>
            <a:r>
              <a:rPr lang="en-US" altLang="zh-CN" dirty="0"/>
              <a:t>T|E+T</a:t>
            </a:r>
            <a:endParaRPr lang="en-US" altLang="zh-CN" dirty="0"/>
          </a:p>
          <a:p>
            <a:pPr marL="0" lvl="0" indent="0">
              <a:spcBef>
                <a:spcPct val="50000"/>
              </a:spcBef>
              <a:buClrTx/>
              <a:buFontTx/>
              <a:buNone/>
            </a:pPr>
            <a:r>
              <a:rPr lang="zh-CN" altLang="en-US" dirty="0"/>
              <a:t>　　　　    </a:t>
            </a:r>
            <a:r>
              <a:rPr lang="en-US" altLang="zh-CN" dirty="0"/>
              <a:t>T </a:t>
            </a:r>
            <a:r>
              <a:rPr lang="zh-CN" altLang="en-US" dirty="0"/>
              <a:t>　</a:t>
            </a:r>
            <a:r>
              <a:rPr lang="en-US" altLang="zh-CN" dirty="0"/>
              <a:t>F|T*F</a:t>
            </a:r>
            <a:endParaRPr lang="en-US" altLang="zh-CN" dirty="0"/>
          </a:p>
          <a:p>
            <a:pPr marL="0" lvl="0" indent="0">
              <a:spcBef>
                <a:spcPct val="50000"/>
              </a:spcBef>
              <a:buClrTx/>
              <a:buFontTx/>
              <a:buNone/>
            </a:pPr>
            <a:r>
              <a:rPr lang="en-US" altLang="zh-CN" dirty="0"/>
              <a:t>            F  </a:t>
            </a:r>
            <a:r>
              <a:rPr lang="zh-CN" altLang="en-US" dirty="0"/>
              <a:t>（</a:t>
            </a:r>
            <a:r>
              <a:rPr lang="en-US" altLang="zh-CN" dirty="0"/>
              <a:t>E</a:t>
            </a:r>
            <a:r>
              <a:rPr lang="zh-CN" altLang="en-US" dirty="0"/>
              <a:t>）</a:t>
            </a:r>
            <a:r>
              <a:rPr lang="en-US" altLang="zh-CN" dirty="0"/>
              <a:t>|i</a:t>
            </a:r>
            <a:endParaRPr lang="en-US" altLang="zh-CN" dirty="0"/>
          </a:p>
          <a:p>
            <a:pPr marL="0" lvl="0" indent="0">
              <a:spcBef>
                <a:spcPct val="50000"/>
              </a:spcBef>
              <a:buClrTx/>
              <a:buFontTx/>
              <a:buNone/>
            </a:pPr>
            <a:r>
              <a:rPr lang="zh-CN" altLang="en-US" dirty="0"/>
              <a:t>　句型</a:t>
            </a:r>
            <a:r>
              <a:rPr lang="en-US" altLang="zh-CN" dirty="0"/>
              <a:t>i*i+i</a:t>
            </a:r>
            <a:endParaRPr lang="en-US" altLang="zh-CN" dirty="0"/>
          </a:p>
          <a:p>
            <a:pPr marL="0" lvl="0" indent="0">
              <a:spcBef>
                <a:spcPct val="50000"/>
              </a:spcBef>
              <a:buClrTx/>
              <a:buChar char="Ø"/>
            </a:pPr>
            <a:endParaRPr lang="en-US" altLang="zh-CN" dirty="0"/>
          </a:p>
          <a:p>
            <a:pPr marL="0" lvl="0" indent="0">
              <a:spcBef>
                <a:spcPct val="50000"/>
              </a:spcBef>
              <a:buClrTx/>
              <a:buChar char="Ø"/>
            </a:pPr>
            <a:endParaRPr lang="zh-CN" altLang="en-US" sz="2400" dirty="0">
              <a:latin typeface="Times New Roman" panose="02020603050405020304" pitchFamily="18" charset="0"/>
              <a:ea typeface="宋体" panose="02010600030101010101" pitchFamily="2" charset="-122"/>
            </a:endParaRPr>
          </a:p>
        </p:txBody>
      </p:sp>
      <p:sp>
        <p:nvSpPr>
          <p:cNvPr id="74756" name="Line 3"/>
          <p:cNvSpPr/>
          <p:nvPr/>
        </p:nvSpPr>
        <p:spPr>
          <a:xfrm>
            <a:off x="2771775" y="2133600"/>
            <a:ext cx="431800" cy="0"/>
          </a:xfrm>
          <a:prstGeom prst="line">
            <a:avLst/>
          </a:prstGeom>
          <a:ln w="50800" cap="flat" cmpd="sng">
            <a:solidFill>
              <a:srgbClr val="FF0000"/>
            </a:solidFill>
            <a:prstDash val="solid"/>
            <a:headEnd type="none" w="med" len="med"/>
            <a:tailEnd type="triangle" w="med" len="med"/>
          </a:ln>
        </p:spPr>
      </p:sp>
      <p:sp>
        <p:nvSpPr>
          <p:cNvPr id="74757" name="Line 4"/>
          <p:cNvSpPr/>
          <p:nvPr/>
        </p:nvSpPr>
        <p:spPr>
          <a:xfrm>
            <a:off x="2771775" y="3429000"/>
            <a:ext cx="503238" cy="0"/>
          </a:xfrm>
          <a:prstGeom prst="line">
            <a:avLst/>
          </a:prstGeom>
          <a:ln w="50800" cap="flat" cmpd="sng">
            <a:solidFill>
              <a:srgbClr val="FF0000"/>
            </a:solidFill>
            <a:prstDash val="solid"/>
            <a:headEnd type="none" w="med" len="med"/>
            <a:tailEnd type="triangle" w="med" len="med"/>
          </a:ln>
        </p:spPr>
      </p:sp>
      <p:sp>
        <p:nvSpPr>
          <p:cNvPr id="74758" name="Line 5"/>
          <p:cNvSpPr/>
          <p:nvPr/>
        </p:nvSpPr>
        <p:spPr>
          <a:xfrm>
            <a:off x="2771775" y="2781300"/>
            <a:ext cx="504825" cy="0"/>
          </a:xfrm>
          <a:prstGeom prst="line">
            <a:avLst/>
          </a:prstGeom>
          <a:ln w="50800" cap="flat" cmpd="sng">
            <a:solidFill>
              <a:srgbClr val="FF0000"/>
            </a:solidFill>
            <a:prstDash val="solid"/>
            <a:headEnd type="none" w="med" len="med"/>
            <a:tailEnd type="triangle" w="med" len="med"/>
          </a:ln>
        </p:spPr>
      </p:sp>
      <p:grpSp>
        <p:nvGrpSpPr>
          <p:cNvPr id="500742" name="Group 6"/>
          <p:cNvGrpSpPr/>
          <p:nvPr/>
        </p:nvGrpSpPr>
        <p:grpSpPr>
          <a:xfrm>
            <a:off x="5508625" y="188913"/>
            <a:ext cx="3246438" cy="4735512"/>
            <a:chOff x="2835" y="323"/>
            <a:chExt cx="1835" cy="2736"/>
          </a:xfrm>
        </p:grpSpPr>
        <p:sp>
          <p:nvSpPr>
            <p:cNvPr id="74767" name="Line 7"/>
            <p:cNvSpPr/>
            <p:nvPr/>
          </p:nvSpPr>
          <p:spPr>
            <a:xfrm flipH="1">
              <a:off x="4558" y="1117"/>
              <a:ext cx="0" cy="363"/>
            </a:xfrm>
            <a:prstGeom prst="line">
              <a:avLst/>
            </a:prstGeom>
            <a:ln w="9525" cap="flat" cmpd="sng">
              <a:solidFill>
                <a:schemeClr val="tx1"/>
              </a:solidFill>
              <a:prstDash val="solid"/>
              <a:headEnd type="none" w="med" len="med"/>
              <a:tailEnd type="none" w="med" len="med"/>
            </a:ln>
          </p:spPr>
        </p:sp>
        <p:sp>
          <p:nvSpPr>
            <p:cNvPr id="74768" name="Rectangle 8"/>
            <p:cNvSpPr/>
            <p:nvPr/>
          </p:nvSpPr>
          <p:spPr>
            <a:xfrm>
              <a:off x="3855" y="323"/>
              <a:ext cx="21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74769" name="Line 9"/>
            <p:cNvSpPr/>
            <p:nvPr/>
          </p:nvSpPr>
          <p:spPr>
            <a:xfrm flipH="1">
              <a:off x="3470" y="572"/>
              <a:ext cx="545" cy="273"/>
            </a:xfrm>
            <a:prstGeom prst="line">
              <a:avLst/>
            </a:prstGeom>
            <a:ln w="9525" cap="flat" cmpd="sng">
              <a:solidFill>
                <a:schemeClr val="tx1"/>
              </a:solidFill>
              <a:prstDash val="solid"/>
              <a:headEnd type="none" w="med" len="med"/>
              <a:tailEnd type="none" w="med" len="med"/>
            </a:ln>
          </p:spPr>
        </p:sp>
        <p:sp>
          <p:nvSpPr>
            <p:cNvPr id="74770" name="Line 10"/>
            <p:cNvSpPr/>
            <p:nvPr/>
          </p:nvSpPr>
          <p:spPr>
            <a:xfrm>
              <a:off x="4014" y="572"/>
              <a:ext cx="45" cy="2178"/>
            </a:xfrm>
            <a:prstGeom prst="line">
              <a:avLst/>
            </a:prstGeom>
            <a:ln w="9525" cap="flat" cmpd="sng">
              <a:solidFill>
                <a:schemeClr val="tx1"/>
              </a:solidFill>
              <a:prstDash val="solid"/>
              <a:headEnd type="none" w="med" len="med"/>
              <a:tailEnd type="none" w="med" len="med"/>
            </a:ln>
          </p:spPr>
        </p:sp>
        <p:sp>
          <p:nvSpPr>
            <p:cNvPr id="74771" name="Line 11"/>
            <p:cNvSpPr/>
            <p:nvPr/>
          </p:nvSpPr>
          <p:spPr>
            <a:xfrm>
              <a:off x="4014" y="572"/>
              <a:ext cx="499" cy="318"/>
            </a:xfrm>
            <a:prstGeom prst="line">
              <a:avLst/>
            </a:prstGeom>
            <a:ln w="9525" cap="flat" cmpd="sng">
              <a:solidFill>
                <a:schemeClr val="tx1"/>
              </a:solidFill>
              <a:prstDash val="solid"/>
              <a:headEnd type="none" w="med" len="med"/>
              <a:tailEnd type="none" w="med" len="med"/>
            </a:ln>
          </p:spPr>
        </p:sp>
        <p:sp>
          <p:nvSpPr>
            <p:cNvPr id="74772" name="Rectangle 12"/>
            <p:cNvSpPr/>
            <p:nvPr/>
          </p:nvSpPr>
          <p:spPr>
            <a:xfrm>
              <a:off x="4422" y="845"/>
              <a:ext cx="21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T</a:t>
              </a:r>
              <a:endParaRPr lang="en-US" altLang="zh-CN" sz="2400" dirty="0">
                <a:latin typeface="Times New Roman" panose="02020603050405020304" pitchFamily="18" charset="0"/>
                <a:ea typeface="宋体" panose="02010600030101010101" pitchFamily="2" charset="-122"/>
              </a:endParaRPr>
            </a:p>
          </p:txBody>
        </p:sp>
        <p:sp>
          <p:nvSpPr>
            <p:cNvPr id="74773" name="Rectangle 13"/>
            <p:cNvSpPr/>
            <p:nvPr/>
          </p:nvSpPr>
          <p:spPr>
            <a:xfrm>
              <a:off x="4461" y="1464"/>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4774" name="Rectangle 14"/>
            <p:cNvSpPr/>
            <p:nvPr/>
          </p:nvSpPr>
          <p:spPr>
            <a:xfrm>
              <a:off x="3288" y="2795"/>
              <a:ext cx="190"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74775" name="Line 15"/>
            <p:cNvSpPr/>
            <p:nvPr/>
          </p:nvSpPr>
          <p:spPr>
            <a:xfrm flipH="1">
              <a:off x="4558" y="1752"/>
              <a:ext cx="0" cy="952"/>
            </a:xfrm>
            <a:prstGeom prst="line">
              <a:avLst/>
            </a:prstGeom>
            <a:ln w="9525" cap="flat" cmpd="sng">
              <a:solidFill>
                <a:schemeClr val="tx1"/>
              </a:solidFill>
              <a:prstDash val="solid"/>
              <a:headEnd type="none" w="med" len="med"/>
              <a:tailEnd type="none" w="med" len="med"/>
            </a:ln>
          </p:spPr>
        </p:sp>
        <p:sp>
          <p:nvSpPr>
            <p:cNvPr id="74776" name="Rectangle 16"/>
            <p:cNvSpPr/>
            <p:nvPr/>
          </p:nvSpPr>
          <p:spPr>
            <a:xfrm>
              <a:off x="4422" y="2734"/>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en-US" altLang="zh-CN" sz="24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74777" name="Rectangle 17"/>
            <p:cNvSpPr/>
            <p:nvPr/>
          </p:nvSpPr>
          <p:spPr>
            <a:xfrm>
              <a:off x="3970" y="2750"/>
              <a:ext cx="202"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74778" name="Rectangle 18"/>
            <p:cNvSpPr/>
            <p:nvPr/>
          </p:nvSpPr>
          <p:spPr>
            <a:xfrm>
              <a:off x="3288" y="845"/>
              <a:ext cx="21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74779" name="Line 19"/>
            <p:cNvSpPr/>
            <p:nvPr/>
          </p:nvSpPr>
          <p:spPr>
            <a:xfrm flipH="1">
              <a:off x="3379" y="1117"/>
              <a:ext cx="0" cy="363"/>
            </a:xfrm>
            <a:prstGeom prst="line">
              <a:avLst/>
            </a:prstGeom>
            <a:ln w="9525" cap="flat" cmpd="sng">
              <a:solidFill>
                <a:schemeClr val="tx1"/>
              </a:solidFill>
              <a:prstDash val="solid"/>
              <a:headEnd type="none" w="med" len="med"/>
              <a:tailEnd type="none" w="med" len="med"/>
            </a:ln>
          </p:spPr>
        </p:sp>
        <p:sp>
          <p:nvSpPr>
            <p:cNvPr id="74780" name="Rectangle 20"/>
            <p:cNvSpPr/>
            <p:nvPr/>
          </p:nvSpPr>
          <p:spPr>
            <a:xfrm>
              <a:off x="3243" y="1480"/>
              <a:ext cx="21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T</a:t>
              </a:r>
              <a:endParaRPr lang="en-US" altLang="zh-CN" sz="2400" dirty="0">
                <a:latin typeface="Times New Roman" panose="02020603050405020304" pitchFamily="18" charset="0"/>
                <a:ea typeface="宋体" panose="02010600030101010101" pitchFamily="2" charset="-122"/>
              </a:endParaRPr>
            </a:p>
          </p:txBody>
        </p:sp>
        <p:sp>
          <p:nvSpPr>
            <p:cNvPr id="74781" name="Line 21"/>
            <p:cNvSpPr/>
            <p:nvPr/>
          </p:nvSpPr>
          <p:spPr>
            <a:xfrm flipH="1">
              <a:off x="3016" y="1706"/>
              <a:ext cx="364" cy="182"/>
            </a:xfrm>
            <a:prstGeom prst="line">
              <a:avLst/>
            </a:prstGeom>
            <a:ln w="9525" cap="flat" cmpd="sng">
              <a:solidFill>
                <a:schemeClr val="tx1"/>
              </a:solidFill>
              <a:prstDash val="solid"/>
              <a:headEnd type="none" w="med" len="med"/>
              <a:tailEnd type="none" w="med" len="med"/>
            </a:ln>
          </p:spPr>
        </p:sp>
        <p:sp>
          <p:nvSpPr>
            <p:cNvPr id="74782" name="Line 22"/>
            <p:cNvSpPr/>
            <p:nvPr/>
          </p:nvSpPr>
          <p:spPr>
            <a:xfrm>
              <a:off x="3379" y="1706"/>
              <a:ext cx="0" cy="1044"/>
            </a:xfrm>
            <a:prstGeom prst="line">
              <a:avLst/>
            </a:prstGeom>
            <a:ln w="9525" cap="flat" cmpd="sng">
              <a:solidFill>
                <a:schemeClr val="tx1"/>
              </a:solidFill>
              <a:prstDash val="solid"/>
              <a:headEnd type="none" w="med" len="med"/>
              <a:tailEnd type="none" w="med" len="med"/>
            </a:ln>
          </p:spPr>
        </p:sp>
        <p:sp>
          <p:nvSpPr>
            <p:cNvPr id="74783" name="Line 23"/>
            <p:cNvSpPr/>
            <p:nvPr/>
          </p:nvSpPr>
          <p:spPr>
            <a:xfrm>
              <a:off x="3379" y="1706"/>
              <a:ext cx="317" cy="227"/>
            </a:xfrm>
            <a:prstGeom prst="line">
              <a:avLst/>
            </a:prstGeom>
            <a:ln w="9525" cap="flat" cmpd="sng">
              <a:solidFill>
                <a:schemeClr val="tx1"/>
              </a:solidFill>
              <a:prstDash val="solid"/>
              <a:headEnd type="none" w="med" len="med"/>
              <a:tailEnd type="none" w="med" len="med"/>
            </a:ln>
          </p:spPr>
        </p:sp>
        <p:sp>
          <p:nvSpPr>
            <p:cNvPr id="74784" name="Rectangle 24"/>
            <p:cNvSpPr/>
            <p:nvPr/>
          </p:nvSpPr>
          <p:spPr>
            <a:xfrm>
              <a:off x="2835" y="1888"/>
              <a:ext cx="21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T</a:t>
              </a:r>
              <a:endParaRPr lang="en-US" altLang="zh-CN" sz="2400" dirty="0">
                <a:latin typeface="Times New Roman" panose="02020603050405020304" pitchFamily="18" charset="0"/>
                <a:ea typeface="宋体" panose="02010600030101010101" pitchFamily="2" charset="-122"/>
              </a:endParaRPr>
            </a:p>
          </p:txBody>
        </p:sp>
        <p:sp>
          <p:nvSpPr>
            <p:cNvPr id="74785" name="Rectangle 25"/>
            <p:cNvSpPr/>
            <p:nvPr/>
          </p:nvSpPr>
          <p:spPr>
            <a:xfrm>
              <a:off x="3606" y="1933"/>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4786" name="Line 26"/>
            <p:cNvSpPr/>
            <p:nvPr/>
          </p:nvSpPr>
          <p:spPr>
            <a:xfrm flipH="1">
              <a:off x="2971" y="2115"/>
              <a:ext cx="0" cy="227"/>
            </a:xfrm>
            <a:prstGeom prst="line">
              <a:avLst/>
            </a:prstGeom>
            <a:ln w="9525" cap="flat" cmpd="sng">
              <a:solidFill>
                <a:schemeClr val="tx1"/>
              </a:solidFill>
              <a:prstDash val="solid"/>
              <a:headEnd type="none" w="med" len="med"/>
              <a:tailEnd type="none" w="med" len="med"/>
            </a:ln>
          </p:spPr>
        </p:sp>
        <p:sp>
          <p:nvSpPr>
            <p:cNvPr id="74787" name="Rectangle 27"/>
            <p:cNvSpPr/>
            <p:nvPr/>
          </p:nvSpPr>
          <p:spPr>
            <a:xfrm>
              <a:off x="2835" y="2296"/>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4788" name="Line 28"/>
            <p:cNvSpPr/>
            <p:nvPr/>
          </p:nvSpPr>
          <p:spPr>
            <a:xfrm flipH="1">
              <a:off x="2971" y="2523"/>
              <a:ext cx="0" cy="227"/>
            </a:xfrm>
            <a:prstGeom prst="line">
              <a:avLst/>
            </a:prstGeom>
            <a:ln w="9525" cap="flat" cmpd="sng">
              <a:solidFill>
                <a:schemeClr val="tx1"/>
              </a:solidFill>
              <a:prstDash val="solid"/>
              <a:headEnd type="none" w="med" len="med"/>
              <a:tailEnd type="none" w="med" len="med"/>
            </a:ln>
          </p:spPr>
        </p:sp>
        <p:sp>
          <p:nvSpPr>
            <p:cNvPr id="74789" name="Rectangle 29"/>
            <p:cNvSpPr/>
            <p:nvPr/>
          </p:nvSpPr>
          <p:spPr>
            <a:xfrm>
              <a:off x="2835" y="2750"/>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en-US" altLang="zh-CN" sz="24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74790" name="Line 30"/>
            <p:cNvSpPr/>
            <p:nvPr/>
          </p:nvSpPr>
          <p:spPr>
            <a:xfrm flipH="1">
              <a:off x="3696" y="2205"/>
              <a:ext cx="0" cy="545"/>
            </a:xfrm>
            <a:prstGeom prst="line">
              <a:avLst/>
            </a:prstGeom>
            <a:ln w="9525" cap="flat" cmpd="sng">
              <a:solidFill>
                <a:schemeClr val="tx1"/>
              </a:solidFill>
              <a:prstDash val="solid"/>
              <a:headEnd type="none" w="med" len="med"/>
              <a:tailEnd type="none" w="med" len="med"/>
            </a:ln>
          </p:spPr>
        </p:sp>
        <p:sp>
          <p:nvSpPr>
            <p:cNvPr id="74791" name="Rectangle 31"/>
            <p:cNvSpPr/>
            <p:nvPr/>
          </p:nvSpPr>
          <p:spPr>
            <a:xfrm>
              <a:off x="3560" y="2750"/>
              <a:ext cx="20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FontTx/>
                <a:buNone/>
              </a:pPr>
              <a:r>
                <a:rPr lang="en-US" altLang="zh-CN" sz="24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grpSp>
      <p:sp>
        <p:nvSpPr>
          <p:cNvPr id="500768" name="Rectangle 32"/>
          <p:cNvSpPr/>
          <p:nvPr/>
        </p:nvSpPr>
        <p:spPr>
          <a:xfrm>
            <a:off x="395288" y="5300663"/>
            <a:ext cx="63373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solidFill>
                  <a:srgbClr val="FF3300"/>
                </a:solidFill>
              </a:rPr>
              <a:t>短语：</a:t>
            </a:r>
            <a:r>
              <a:rPr lang="en-US" altLang="zh-CN" sz="2400" dirty="0"/>
              <a:t>i</a:t>
            </a:r>
            <a:r>
              <a:rPr lang="en-US" altLang="zh-CN" sz="2400" baseline="-25000" dirty="0"/>
              <a:t>1</a:t>
            </a:r>
            <a:r>
              <a:rPr lang="zh-CN" altLang="en-US" sz="2400" dirty="0"/>
              <a:t>、</a:t>
            </a:r>
            <a:r>
              <a:rPr lang="en-US" altLang="zh-CN" sz="2400" dirty="0"/>
              <a:t>i</a:t>
            </a:r>
            <a:r>
              <a:rPr lang="en-US" altLang="zh-CN" sz="2400" baseline="-25000" dirty="0"/>
              <a:t>2</a:t>
            </a:r>
            <a:r>
              <a:rPr lang="en-US" altLang="zh-CN" sz="2400" dirty="0"/>
              <a:t> </a:t>
            </a:r>
            <a:r>
              <a:rPr lang="zh-CN" altLang="en-US" sz="2400" dirty="0"/>
              <a:t>、</a:t>
            </a:r>
            <a:r>
              <a:rPr lang="en-US" altLang="zh-CN" sz="2400" dirty="0"/>
              <a:t>i</a:t>
            </a:r>
            <a:r>
              <a:rPr lang="en-US" altLang="zh-CN" sz="2400" baseline="-25000" dirty="0"/>
              <a:t>3</a:t>
            </a:r>
            <a:r>
              <a:rPr lang="en-US" altLang="zh-CN" sz="2400" dirty="0"/>
              <a:t> </a:t>
            </a:r>
            <a:r>
              <a:rPr lang="zh-CN" altLang="en-US" sz="2400" dirty="0"/>
              <a:t>、</a:t>
            </a:r>
            <a:r>
              <a:rPr lang="en-US" altLang="zh-CN" sz="2400" dirty="0"/>
              <a:t>i</a:t>
            </a:r>
            <a:r>
              <a:rPr lang="en-US" altLang="zh-CN" sz="2400" baseline="-25000" dirty="0"/>
              <a:t>1</a:t>
            </a:r>
            <a:r>
              <a:rPr lang="en-US" altLang="zh-CN" sz="2400" dirty="0"/>
              <a:t>*i</a:t>
            </a:r>
            <a:r>
              <a:rPr lang="en-US" altLang="zh-CN" sz="2400" baseline="-25000" dirty="0"/>
              <a:t>2</a:t>
            </a:r>
            <a:r>
              <a:rPr lang="en-US" altLang="zh-CN" sz="2400" dirty="0"/>
              <a:t> </a:t>
            </a:r>
            <a:r>
              <a:rPr lang="zh-CN" altLang="en-US" sz="2400" dirty="0"/>
              <a:t>、</a:t>
            </a:r>
            <a:r>
              <a:rPr lang="en-US" altLang="zh-CN" sz="2400" dirty="0"/>
              <a:t>i</a:t>
            </a:r>
            <a:r>
              <a:rPr lang="en-US" altLang="zh-CN" sz="2400" baseline="-25000" dirty="0"/>
              <a:t>1</a:t>
            </a:r>
            <a:r>
              <a:rPr lang="en-US" altLang="zh-CN" sz="2400" dirty="0"/>
              <a:t>*i</a:t>
            </a:r>
            <a:r>
              <a:rPr lang="en-US" altLang="zh-CN" sz="2400" baseline="-25000" dirty="0"/>
              <a:t>2</a:t>
            </a:r>
            <a:r>
              <a:rPr lang="en-US" altLang="zh-CN" sz="2400" dirty="0"/>
              <a:t>+i</a:t>
            </a:r>
            <a:r>
              <a:rPr lang="en-US" altLang="zh-CN" sz="2400" baseline="-25000" dirty="0"/>
              <a:t>3</a:t>
            </a:r>
            <a:endParaRPr lang="en-US" altLang="zh-CN" sz="2400" baseline="-25000" dirty="0"/>
          </a:p>
          <a:p>
            <a:pPr marL="0" lvl="0" indent="0" eaLnBrk="1" hangingPunct="1">
              <a:spcBef>
                <a:spcPct val="0"/>
              </a:spcBef>
              <a:buClrTx/>
              <a:buFontTx/>
              <a:buNone/>
            </a:pPr>
            <a:r>
              <a:rPr lang="zh-CN" altLang="en-US" sz="2400" dirty="0">
                <a:solidFill>
                  <a:srgbClr val="FF3300"/>
                </a:solidFill>
              </a:rPr>
              <a:t>直接短语：</a:t>
            </a:r>
            <a:r>
              <a:rPr lang="en-US" altLang="zh-CN" sz="2400" dirty="0"/>
              <a:t>i</a:t>
            </a:r>
            <a:r>
              <a:rPr lang="en-US" altLang="zh-CN" sz="2400" baseline="-25000" dirty="0"/>
              <a:t>1</a:t>
            </a:r>
            <a:r>
              <a:rPr lang="en-US" altLang="zh-CN" sz="2400" dirty="0"/>
              <a:t> </a:t>
            </a:r>
            <a:r>
              <a:rPr lang="zh-CN" altLang="en-US" sz="2400" dirty="0"/>
              <a:t>、</a:t>
            </a:r>
            <a:r>
              <a:rPr lang="en-US" altLang="zh-CN" sz="2400" dirty="0"/>
              <a:t>i</a:t>
            </a:r>
            <a:r>
              <a:rPr lang="en-US" altLang="zh-CN" sz="2400" baseline="-25000" dirty="0"/>
              <a:t>2</a:t>
            </a:r>
            <a:r>
              <a:rPr lang="en-US" altLang="zh-CN" sz="2400" dirty="0"/>
              <a:t> </a:t>
            </a:r>
            <a:r>
              <a:rPr lang="zh-CN" altLang="en-US" sz="2400" dirty="0"/>
              <a:t>、</a:t>
            </a:r>
            <a:r>
              <a:rPr lang="en-US" altLang="zh-CN" sz="2400" dirty="0"/>
              <a:t>i</a:t>
            </a:r>
            <a:r>
              <a:rPr lang="en-US" altLang="zh-CN" sz="2400" baseline="-25000" dirty="0"/>
              <a:t>3</a:t>
            </a:r>
            <a:endParaRPr lang="en-US" altLang="zh-CN" sz="2400" baseline="-25000" dirty="0"/>
          </a:p>
          <a:p>
            <a:pPr marL="0" lvl="0" indent="0" eaLnBrk="1" hangingPunct="1">
              <a:spcBef>
                <a:spcPct val="0"/>
              </a:spcBef>
              <a:buClrTx/>
              <a:buFontTx/>
              <a:buNone/>
            </a:pPr>
            <a:r>
              <a:rPr lang="zh-CN" altLang="en-US" sz="2400" dirty="0">
                <a:solidFill>
                  <a:srgbClr val="FF3300"/>
                </a:solidFill>
              </a:rPr>
              <a:t>句柄：</a:t>
            </a:r>
            <a:r>
              <a:rPr lang="en-US" altLang="zh-CN" sz="2400" dirty="0"/>
              <a:t>i</a:t>
            </a:r>
            <a:r>
              <a:rPr lang="en-US" altLang="zh-CN" sz="2400" baseline="-25000" dirty="0"/>
              <a:t>1</a:t>
            </a:r>
            <a:endParaRPr lang="en-US" altLang="zh-CN" sz="2400" baseline="-25000" dirty="0"/>
          </a:p>
        </p:txBody>
      </p:sp>
      <p:sp>
        <p:nvSpPr>
          <p:cNvPr id="500769" name="Rectangle 33"/>
          <p:cNvSpPr/>
          <p:nvPr/>
        </p:nvSpPr>
        <p:spPr>
          <a:xfrm>
            <a:off x="5292725" y="3644900"/>
            <a:ext cx="685800" cy="1439863"/>
          </a:xfrm>
          <a:prstGeom prst="rect">
            <a:avLst/>
          </a:prstGeom>
          <a:noFill/>
          <a:ln w="19050" cap="flat" cmpd="sng">
            <a:solidFill>
              <a:srgbClr val="FF0000"/>
            </a:solidFill>
            <a:prstDash val="sysDot"/>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500770" name="Rectangle 34"/>
          <p:cNvSpPr/>
          <p:nvPr/>
        </p:nvSpPr>
        <p:spPr>
          <a:xfrm>
            <a:off x="6732588" y="2924175"/>
            <a:ext cx="685800" cy="2160588"/>
          </a:xfrm>
          <a:prstGeom prst="rect">
            <a:avLst/>
          </a:prstGeom>
          <a:noFill/>
          <a:ln w="19050" cap="flat" cmpd="sng">
            <a:solidFill>
              <a:srgbClr val="FF0000"/>
            </a:solidFill>
            <a:prstDash val="sysDot"/>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500771" name="Rectangle 35"/>
          <p:cNvSpPr/>
          <p:nvPr/>
        </p:nvSpPr>
        <p:spPr>
          <a:xfrm>
            <a:off x="8101013" y="2205038"/>
            <a:ext cx="685800" cy="2952750"/>
          </a:xfrm>
          <a:prstGeom prst="rect">
            <a:avLst/>
          </a:prstGeom>
          <a:noFill/>
          <a:ln w="19050" cap="flat" cmpd="sng">
            <a:solidFill>
              <a:srgbClr val="FF0000"/>
            </a:solidFill>
            <a:prstDash val="sysDot"/>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500772" name="Rectangle 36"/>
          <p:cNvSpPr/>
          <p:nvPr/>
        </p:nvSpPr>
        <p:spPr>
          <a:xfrm>
            <a:off x="5435600" y="4437063"/>
            <a:ext cx="1800225" cy="865187"/>
          </a:xfrm>
          <a:prstGeom prst="rect">
            <a:avLst/>
          </a:prstGeom>
          <a:noFill/>
          <a:ln w="19050" cap="flat" cmpd="sng">
            <a:solidFill>
              <a:srgbClr val="FF0000"/>
            </a:solidFill>
            <a:prstDash val="sysDot"/>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500773" name="Rectangle 37"/>
          <p:cNvSpPr/>
          <p:nvPr/>
        </p:nvSpPr>
        <p:spPr>
          <a:xfrm>
            <a:off x="5076825" y="4365625"/>
            <a:ext cx="3887788" cy="863600"/>
          </a:xfrm>
          <a:prstGeom prst="rect">
            <a:avLst/>
          </a:prstGeom>
          <a:noFill/>
          <a:ln w="19050" cap="flat" cmpd="sng">
            <a:solidFill>
              <a:srgbClr val="FF0000"/>
            </a:solidFill>
            <a:prstDash val="sysDot"/>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500774" name="Text Box 38"/>
          <p:cNvSpPr txBox="1"/>
          <p:nvPr/>
        </p:nvSpPr>
        <p:spPr>
          <a:xfrm>
            <a:off x="5435600" y="4437063"/>
            <a:ext cx="431800" cy="466725"/>
          </a:xfrm>
          <a:prstGeom prst="rect">
            <a:avLst/>
          </a:prstGeom>
          <a:solidFill>
            <a:srgbClr val="FFFF99"/>
          </a:solidFill>
          <a:ln w="9525" cap="flat" cmpd="sng">
            <a:solidFill>
              <a:srgbClr val="FFFF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sz="24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742"/>
                                        </p:tgtEl>
                                        <p:attrNameLst>
                                          <p:attrName>style.visibility</p:attrName>
                                        </p:attrNameLst>
                                      </p:cBhvr>
                                      <p:to>
                                        <p:strVal val="visible"/>
                                      </p:to>
                                    </p:set>
                                    <p:animEffect transition="in" filter="blinds(horizontal)">
                                      <p:cBhvr>
                                        <p:cTn id="7" dur="500"/>
                                        <p:tgtEl>
                                          <p:spTgt spid="5007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0769"/>
                                        </p:tgtEl>
                                        <p:attrNameLst>
                                          <p:attrName>style.visibility</p:attrName>
                                        </p:attrNameLst>
                                      </p:cBhvr>
                                      <p:to>
                                        <p:strVal val="visible"/>
                                      </p:to>
                                    </p:set>
                                    <p:animEffect transition="in" filter="wipe(down)">
                                      <p:cBhvr>
                                        <p:cTn id="12" dur="500"/>
                                        <p:tgtEl>
                                          <p:spTgt spid="5007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00770"/>
                                        </p:tgtEl>
                                        <p:attrNameLst>
                                          <p:attrName>style.visibility</p:attrName>
                                        </p:attrNameLst>
                                      </p:cBhvr>
                                      <p:to>
                                        <p:strVal val="visible"/>
                                      </p:to>
                                    </p:set>
                                    <p:animEffect transition="in" filter="wipe(down)">
                                      <p:cBhvr>
                                        <p:cTn id="17" dur="500"/>
                                        <p:tgtEl>
                                          <p:spTgt spid="5007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00771"/>
                                        </p:tgtEl>
                                        <p:attrNameLst>
                                          <p:attrName>style.visibility</p:attrName>
                                        </p:attrNameLst>
                                      </p:cBhvr>
                                      <p:to>
                                        <p:strVal val="visible"/>
                                      </p:to>
                                    </p:set>
                                    <p:animEffect transition="in" filter="wipe(down)">
                                      <p:cBhvr>
                                        <p:cTn id="22" dur="500"/>
                                        <p:tgtEl>
                                          <p:spTgt spid="5007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00772"/>
                                        </p:tgtEl>
                                        <p:attrNameLst>
                                          <p:attrName>style.visibility</p:attrName>
                                        </p:attrNameLst>
                                      </p:cBhvr>
                                      <p:to>
                                        <p:strVal val="visible"/>
                                      </p:to>
                                    </p:set>
                                    <p:animEffect transition="in" filter="wipe(down)">
                                      <p:cBhvr>
                                        <p:cTn id="27" dur="500"/>
                                        <p:tgtEl>
                                          <p:spTgt spid="5007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00773"/>
                                        </p:tgtEl>
                                        <p:attrNameLst>
                                          <p:attrName>style.visibility</p:attrName>
                                        </p:attrNameLst>
                                      </p:cBhvr>
                                      <p:to>
                                        <p:strVal val="visible"/>
                                      </p:to>
                                    </p:set>
                                    <p:animEffect transition="in" filter="wipe(down)">
                                      <p:cBhvr>
                                        <p:cTn id="32" dur="500"/>
                                        <p:tgtEl>
                                          <p:spTgt spid="50077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0768">
                                            <p:txEl>
                                              <p:charRg st="0" end="30"/>
                                            </p:txEl>
                                          </p:spTgt>
                                        </p:tgtEl>
                                        <p:attrNameLst>
                                          <p:attrName>style.visibility</p:attrName>
                                        </p:attrNameLst>
                                      </p:cBhvr>
                                      <p:to>
                                        <p:strVal val="visible"/>
                                      </p:to>
                                    </p:set>
                                    <p:anim calcmode="lin" valueType="num">
                                      <p:cBhvr additive="base">
                                        <p:cTn id="37" dur="500" fill="hold"/>
                                        <p:tgtEl>
                                          <p:spTgt spid="500768">
                                            <p:txEl>
                                              <p:charRg st="0" end="3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076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1" nodeType="clickEffect">
                                  <p:stCondLst>
                                    <p:cond delay="0"/>
                                  </p:stCondLst>
                                  <p:childTnLst>
                                    <p:set>
                                      <p:cBhvr>
                                        <p:cTn id="42" dur="1" fill="hold">
                                          <p:stCondLst>
                                            <p:cond delay="0"/>
                                          </p:stCondLst>
                                        </p:cTn>
                                        <p:tgtEl>
                                          <p:spTgt spid="500769"/>
                                        </p:tgtEl>
                                        <p:attrNameLst>
                                          <p:attrName>style.visibility</p:attrName>
                                        </p:attrNameLst>
                                      </p:cBhvr>
                                      <p:to>
                                        <p:strVal val="visible"/>
                                      </p:to>
                                    </p:set>
                                    <p:animEffect transition="in" filter="wipe(down)">
                                      <p:cBhvr>
                                        <p:cTn id="43" dur="500"/>
                                        <p:tgtEl>
                                          <p:spTgt spid="500769"/>
                                        </p:tgtEl>
                                      </p:cBhvr>
                                    </p:animEffect>
                                  </p:childTnLst>
                                  <p:subTnLst>
                                    <p:animClr clrSpc="rgb" dir="cw">
                                      <p:cBhvr override="childStyle">
                                        <p:cTn dur="1" fill="hold" display="0" masterRel="nextClick" afterEffect="1"/>
                                        <p:tgtEl>
                                          <p:spTgt spid="500769"/>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1" nodeType="clickEffect">
                                  <p:stCondLst>
                                    <p:cond delay="0"/>
                                  </p:stCondLst>
                                  <p:childTnLst>
                                    <p:set>
                                      <p:cBhvr>
                                        <p:cTn id="47" dur="1" fill="hold">
                                          <p:stCondLst>
                                            <p:cond delay="0"/>
                                          </p:stCondLst>
                                        </p:cTn>
                                        <p:tgtEl>
                                          <p:spTgt spid="500770"/>
                                        </p:tgtEl>
                                        <p:attrNameLst>
                                          <p:attrName>style.visibility</p:attrName>
                                        </p:attrNameLst>
                                      </p:cBhvr>
                                      <p:to>
                                        <p:strVal val="visible"/>
                                      </p:to>
                                    </p:set>
                                    <p:animEffect transition="in" filter="wipe(down)">
                                      <p:cBhvr>
                                        <p:cTn id="48" dur="500"/>
                                        <p:tgtEl>
                                          <p:spTgt spid="500770"/>
                                        </p:tgtEl>
                                      </p:cBhvr>
                                    </p:animEffect>
                                  </p:childTnLst>
                                  <p:subTnLst>
                                    <p:animClr clrSpc="rgb" dir="cw">
                                      <p:cBhvr override="childStyle">
                                        <p:cTn dur="1" fill="hold" display="0" masterRel="nextClick" afterEffect="1"/>
                                        <p:tgtEl>
                                          <p:spTgt spid="500770"/>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1" nodeType="clickEffect">
                                  <p:stCondLst>
                                    <p:cond delay="0"/>
                                  </p:stCondLst>
                                  <p:childTnLst>
                                    <p:set>
                                      <p:cBhvr>
                                        <p:cTn id="52" dur="1" fill="hold">
                                          <p:stCondLst>
                                            <p:cond delay="0"/>
                                          </p:stCondLst>
                                        </p:cTn>
                                        <p:tgtEl>
                                          <p:spTgt spid="500771"/>
                                        </p:tgtEl>
                                        <p:attrNameLst>
                                          <p:attrName>style.visibility</p:attrName>
                                        </p:attrNameLst>
                                      </p:cBhvr>
                                      <p:to>
                                        <p:strVal val="visible"/>
                                      </p:to>
                                    </p:set>
                                    <p:animEffect transition="in" filter="wipe(down)">
                                      <p:cBhvr>
                                        <p:cTn id="53" dur="500"/>
                                        <p:tgtEl>
                                          <p:spTgt spid="500771"/>
                                        </p:tgtEl>
                                      </p:cBhvr>
                                    </p:animEffect>
                                  </p:childTnLst>
                                  <p:subTnLst>
                                    <p:animClr clrSpc="rgb" dir="cw">
                                      <p:cBhvr override="childStyle">
                                        <p:cTn dur="1" fill="hold" display="0" masterRel="nextClick" afterEffect="1"/>
                                        <p:tgtEl>
                                          <p:spTgt spid="500771"/>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00768">
                                            <p:txEl>
                                              <p:charRg st="30" end="46"/>
                                            </p:txEl>
                                          </p:spTgt>
                                        </p:tgtEl>
                                        <p:attrNameLst>
                                          <p:attrName>style.visibility</p:attrName>
                                        </p:attrNameLst>
                                      </p:cBhvr>
                                      <p:to>
                                        <p:strVal val="visible"/>
                                      </p:to>
                                    </p:set>
                                    <p:anim calcmode="lin" valueType="num">
                                      <p:cBhvr additive="base">
                                        <p:cTn id="58" dur="500" fill="hold"/>
                                        <p:tgtEl>
                                          <p:spTgt spid="500768">
                                            <p:txEl>
                                              <p:charRg st="30" end="4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00768">
                                            <p:txEl>
                                              <p:charRg st="30" end="4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00774"/>
                                        </p:tgtEl>
                                        <p:attrNameLst>
                                          <p:attrName>style.visibility</p:attrName>
                                        </p:attrNameLst>
                                      </p:cBhvr>
                                      <p:to>
                                        <p:strVal val="visible"/>
                                      </p:to>
                                    </p:set>
                                    <p:animEffect transition="in" filter="dissolve">
                                      <p:cBhvr>
                                        <p:cTn id="64" dur="500"/>
                                        <p:tgtEl>
                                          <p:spTgt spid="500774"/>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00768">
                                            <p:txEl>
                                              <p:charRg st="46" end="52"/>
                                            </p:txEl>
                                          </p:spTgt>
                                        </p:tgtEl>
                                        <p:attrNameLst>
                                          <p:attrName>style.visibility</p:attrName>
                                        </p:attrNameLst>
                                      </p:cBhvr>
                                      <p:to>
                                        <p:strVal val="visible"/>
                                      </p:to>
                                    </p:set>
                                    <p:anim calcmode="lin" valueType="num">
                                      <p:cBhvr additive="base">
                                        <p:cTn id="69" dur="500" fill="hold"/>
                                        <p:tgtEl>
                                          <p:spTgt spid="500768">
                                            <p:txEl>
                                              <p:charRg st="46" end="5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00768">
                                            <p:txEl>
                                              <p:charRg st="46"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69" grpId="0" animBg="1"/>
      <p:bldP spid="500769" grpId="1" animBg="1"/>
      <p:bldP spid="500770" grpId="0" animBg="1"/>
      <p:bldP spid="500770" grpId="1" animBg="1"/>
      <p:bldP spid="500771" grpId="0" animBg="1"/>
      <p:bldP spid="500771" grpId="1" animBg="1"/>
      <p:bldP spid="500772" grpId="0" animBg="1"/>
      <p:bldP spid="500773" grpId="0" animBg="1"/>
      <p:bldP spid="5007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10243" name="Rectangle 3"/>
          <p:cNvSpPr>
            <a:spLocks noGrp="1"/>
          </p:cNvSpPr>
          <p:nvPr>
            <p:ph idx="1"/>
          </p:nvPr>
        </p:nvSpPr>
        <p:spPr/>
        <p:txBody>
          <a:bodyPr vert="horz" wrap="square" lIns="91440" tIns="45720" rIns="91440" bIns="45720" anchor="t"/>
          <a:p>
            <a:pPr eaLnBrk="1" hangingPunct="1"/>
            <a:endParaRPr lang="zh-CN" altLang="en-US" dirty="0"/>
          </a:p>
        </p:txBody>
      </p:sp>
      <p:sp>
        <p:nvSpPr>
          <p:cNvPr id="10244" name="Rectangle 4"/>
          <p:cNvSpPr/>
          <p:nvPr/>
        </p:nvSpPr>
        <p:spPr>
          <a:xfrm>
            <a:off x="0" y="0"/>
            <a:ext cx="9144000" cy="6858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endParaRPr lang="zh-CN" altLang="en-US" dirty="0"/>
          </a:p>
        </p:txBody>
      </p:sp>
      <p:sp>
        <p:nvSpPr>
          <p:cNvPr id="394245" name="Rectangle 5"/>
          <p:cNvSpPr/>
          <p:nvPr/>
        </p:nvSpPr>
        <p:spPr>
          <a:xfrm>
            <a:off x="1066800" y="2895600"/>
            <a:ext cx="6705600" cy="35036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1244600" lvl="0" indent="-1244600" eaLnBrk="1" hangingPunct="1">
              <a:spcBef>
                <a:spcPct val="0"/>
              </a:spcBef>
              <a:buClrTx/>
              <a:buFontTx/>
              <a:buNone/>
            </a:pPr>
            <a:r>
              <a:rPr lang="zh-CN" altLang="en-US" sz="2400" dirty="0"/>
              <a:t>〈句子〉 </a:t>
            </a:r>
            <a:r>
              <a:rPr lang="zh-CN" altLang="en-US" sz="3200" dirty="0">
                <a:sym typeface="Symbol" panose="05050102010706020507" pitchFamily="18" charset="2"/>
              </a:rPr>
              <a:t></a:t>
            </a:r>
            <a:r>
              <a:rPr lang="zh-CN" altLang="en-US" sz="2400" dirty="0"/>
              <a:t>〈主语〉〈谓语〉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a:t>
            </a:r>
            <a:r>
              <a:rPr lang="zh-CN" altLang="en-US" sz="2400" dirty="0"/>
              <a:t>〈代词〉〈谓语〉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你〈谓语〉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你〈动词〉〈直接宾语〉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你学习〈直接宾语〉</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你学习〈名词〉</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 </a:t>
            </a:r>
            <a:r>
              <a:rPr lang="zh-CN" altLang="en-US" sz="2400" dirty="0"/>
              <a:t>我学习王明</a:t>
            </a:r>
            <a:endParaRPr lang="zh-CN" altLang="en-US" sz="2400" dirty="0"/>
          </a:p>
        </p:txBody>
      </p:sp>
      <p:sp>
        <p:nvSpPr>
          <p:cNvPr id="394248" name="Rectangle 8"/>
          <p:cNvSpPr/>
          <p:nvPr/>
        </p:nvSpPr>
        <p:spPr>
          <a:xfrm>
            <a:off x="7426325" y="5454650"/>
            <a:ext cx="5397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r>
              <a:rPr lang="zh-CN" altLang="en-US" dirty="0"/>
              <a:t>？</a:t>
            </a:r>
            <a:endParaRPr lang="zh-CN" altLang="en-US" dirty="0"/>
          </a:p>
        </p:txBody>
      </p:sp>
      <p:sp>
        <p:nvSpPr>
          <p:cNvPr id="10247" name="Text Box 6"/>
          <p:cNvSpPr txBox="1"/>
          <p:nvPr/>
        </p:nvSpPr>
        <p:spPr>
          <a:xfrm>
            <a:off x="1066800" y="152400"/>
            <a:ext cx="6705600" cy="26574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5">
                                            <p:txEl>
                                              <p:charRg st="15"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5">
                                            <p:txEl>
                                              <p:charRg st="34"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5">
                                            <p:txEl>
                                              <p:charRg st="51" end="7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5">
                                            <p:txEl>
                                              <p:charRg st="74"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4245">
                                            <p:txEl>
                                              <p:charRg st="95" end="1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4245">
                                            <p:txEl>
                                              <p:charRg st="114" end="13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94248"/>
                                        </p:tgtEl>
                                        <p:attrNameLst>
                                          <p:attrName>style.visibility</p:attrName>
                                        </p:attrNameLst>
                                      </p:cBhvr>
                                      <p:to>
                                        <p:strVal val="visible"/>
                                      </p:to>
                                    </p:set>
                                    <p:animEffect transition="in" filter="randombar(horizontal)">
                                      <p:cBhvr>
                                        <p:cTn id="35" dur="500"/>
                                        <p:tgtEl>
                                          <p:spTgt spid="394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p:bldP spid="3942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9"/>
          <p:cNvSpPr/>
          <p:nvPr/>
        </p:nvSpPr>
        <p:spPr>
          <a:xfrm>
            <a:off x="0" y="0"/>
            <a:ext cx="9144000" cy="6858000"/>
          </a:xfrm>
          <a:prstGeom prst="rect">
            <a:avLst/>
          </a:prstGeom>
          <a:solidFill>
            <a:schemeClr val="bg1"/>
          </a:solid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endParaRPr lang="zh-CN" altLang="en-US" dirty="0"/>
          </a:p>
        </p:txBody>
      </p:sp>
      <p:sp>
        <p:nvSpPr>
          <p:cNvPr id="75779" name="Rectangle 2"/>
          <p:cNvSpPr/>
          <p:nvPr/>
        </p:nvSpPr>
        <p:spPr>
          <a:xfrm>
            <a:off x="323850" y="1844675"/>
            <a:ext cx="5111750"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spcBef>
                <a:spcPct val="50000"/>
              </a:spcBef>
              <a:buClrTx/>
              <a:buChar char="Ø"/>
            </a:pPr>
            <a:r>
              <a:rPr lang="zh-CN" altLang="en-US" dirty="0"/>
              <a:t>例</a:t>
            </a:r>
            <a:r>
              <a:rPr lang="en-US" altLang="zh-CN" dirty="0"/>
              <a:t>G[E]:   E </a:t>
            </a:r>
            <a:r>
              <a:rPr lang="zh-CN" altLang="en-US" dirty="0"/>
              <a:t>　</a:t>
            </a:r>
            <a:r>
              <a:rPr lang="en-US" altLang="zh-CN" dirty="0"/>
              <a:t>T|E+T|E-T</a:t>
            </a:r>
            <a:endParaRPr lang="en-US" altLang="zh-CN" dirty="0"/>
          </a:p>
          <a:p>
            <a:pPr marL="0" lvl="0" indent="0">
              <a:spcBef>
                <a:spcPct val="50000"/>
              </a:spcBef>
              <a:buClrTx/>
              <a:buFontTx/>
              <a:buNone/>
            </a:pPr>
            <a:r>
              <a:rPr lang="zh-CN" altLang="en-US" dirty="0"/>
              <a:t>　　　　    </a:t>
            </a:r>
            <a:r>
              <a:rPr lang="en-US" altLang="zh-CN" dirty="0"/>
              <a:t>T </a:t>
            </a:r>
            <a:r>
              <a:rPr lang="zh-CN" altLang="en-US" dirty="0"/>
              <a:t>　</a:t>
            </a:r>
            <a:r>
              <a:rPr lang="en-US" altLang="zh-CN" dirty="0"/>
              <a:t>F|T*F|T/F</a:t>
            </a:r>
            <a:endParaRPr lang="en-US" altLang="zh-CN" dirty="0"/>
          </a:p>
          <a:p>
            <a:pPr marL="0" lvl="0" indent="0">
              <a:spcBef>
                <a:spcPct val="50000"/>
              </a:spcBef>
              <a:buClrTx/>
              <a:buFontTx/>
              <a:buNone/>
            </a:pPr>
            <a:r>
              <a:rPr lang="en-US" altLang="zh-CN" dirty="0"/>
              <a:t>            F  </a:t>
            </a:r>
            <a:r>
              <a:rPr lang="zh-CN" altLang="en-US" dirty="0"/>
              <a:t>（</a:t>
            </a:r>
            <a:r>
              <a:rPr lang="en-US" altLang="zh-CN" dirty="0"/>
              <a:t>E</a:t>
            </a:r>
            <a:r>
              <a:rPr lang="zh-CN" altLang="en-US" dirty="0"/>
              <a:t>）</a:t>
            </a:r>
            <a:r>
              <a:rPr lang="en-US" altLang="zh-CN" dirty="0"/>
              <a:t>|i</a:t>
            </a:r>
            <a:endParaRPr lang="en-US" altLang="zh-CN" dirty="0"/>
          </a:p>
          <a:p>
            <a:pPr marL="0" lvl="0" indent="0">
              <a:spcBef>
                <a:spcPct val="50000"/>
              </a:spcBef>
              <a:buClrTx/>
              <a:buFontTx/>
              <a:buNone/>
            </a:pPr>
            <a:r>
              <a:rPr lang="zh-CN" altLang="en-US" dirty="0"/>
              <a:t>　句型</a:t>
            </a:r>
            <a:r>
              <a:rPr lang="en-US" altLang="zh-CN" dirty="0"/>
              <a:t>T+T*F+i</a:t>
            </a:r>
            <a:endParaRPr lang="en-US" altLang="zh-CN" dirty="0"/>
          </a:p>
          <a:p>
            <a:pPr marL="0" lvl="0" indent="0">
              <a:spcBef>
                <a:spcPct val="50000"/>
              </a:spcBef>
              <a:buClrTx/>
              <a:buChar char="Ø"/>
            </a:pPr>
            <a:endParaRPr lang="en-US" altLang="zh-CN" dirty="0"/>
          </a:p>
          <a:p>
            <a:pPr marL="0" lvl="0" indent="0">
              <a:spcBef>
                <a:spcPct val="50000"/>
              </a:spcBef>
              <a:buClrTx/>
              <a:buChar char="Ø"/>
            </a:pPr>
            <a:endParaRPr lang="zh-CN" altLang="en-US" sz="2400" dirty="0">
              <a:latin typeface="Times New Roman" panose="02020603050405020304" pitchFamily="18" charset="0"/>
              <a:ea typeface="宋体" panose="02010600030101010101" pitchFamily="2" charset="-122"/>
            </a:endParaRPr>
          </a:p>
        </p:txBody>
      </p:sp>
      <p:sp>
        <p:nvSpPr>
          <p:cNvPr id="75780" name="Line 3"/>
          <p:cNvSpPr/>
          <p:nvPr/>
        </p:nvSpPr>
        <p:spPr>
          <a:xfrm>
            <a:off x="2771775" y="2133600"/>
            <a:ext cx="431800" cy="0"/>
          </a:xfrm>
          <a:prstGeom prst="line">
            <a:avLst/>
          </a:prstGeom>
          <a:ln w="50800" cap="flat" cmpd="sng">
            <a:solidFill>
              <a:srgbClr val="FF0000"/>
            </a:solidFill>
            <a:prstDash val="solid"/>
            <a:headEnd type="none" w="med" len="med"/>
            <a:tailEnd type="triangle" w="med" len="med"/>
          </a:ln>
        </p:spPr>
      </p:sp>
      <p:sp>
        <p:nvSpPr>
          <p:cNvPr id="75781" name="Line 4"/>
          <p:cNvSpPr/>
          <p:nvPr/>
        </p:nvSpPr>
        <p:spPr>
          <a:xfrm>
            <a:off x="2771775" y="3429000"/>
            <a:ext cx="503238" cy="0"/>
          </a:xfrm>
          <a:prstGeom prst="line">
            <a:avLst/>
          </a:prstGeom>
          <a:ln w="50800" cap="flat" cmpd="sng">
            <a:solidFill>
              <a:srgbClr val="FF0000"/>
            </a:solidFill>
            <a:prstDash val="solid"/>
            <a:headEnd type="none" w="med" len="med"/>
            <a:tailEnd type="triangle" w="med" len="med"/>
          </a:ln>
        </p:spPr>
      </p:sp>
      <p:sp>
        <p:nvSpPr>
          <p:cNvPr id="75782" name="Line 5"/>
          <p:cNvSpPr/>
          <p:nvPr/>
        </p:nvSpPr>
        <p:spPr>
          <a:xfrm>
            <a:off x="2771775" y="2781300"/>
            <a:ext cx="504825" cy="0"/>
          </a:xfrm>
          <a:prstGeom prst="line">
            <a:avLst/>
          </a:prstGeom>
          <a:ln w="50800" cap="flat" cmpd="sng">
            <a:solidFill>
              <a:srgbClr val="FF0000"/>
            </a:solidFill>
            <a:prstDash val="solid"/>
            <a:headEnd type="none" w="med" len="med"/>
            <a:tailEnd type="triangle" w="med" len="med"/>
          </a:ln>
        </p:spPr>
      </p:sp>
      <p:sp>
        <p:nvSpPr>
          <p:cNvPr id="500768" name="Rectangle 32"/>
          <p:cNvSpPr/>
          <p:nvPr/>
        </p:nvSpPr>
        <p:spPr>
          <a:xfrm>
            <a:off x="395288" y="5300663"/>
            <a:ext cx="63373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solidFill>
                  <a:srgbClr val="FF3300"/>
                </a:solidFill>
              </a:rPr>
              <a:t>短语：</a:t>
            </a:r>
            <a:r>
              <a:rPr lang="en-US" altLang="zh-CN" sz="2400" dirty="0">
                <a:solidFill>
                  <a:srgbClr val="FF3300"/>
                </a:solidFill>
              </a:rPr>
              <a:t>?</a:t>
            </a:r>
            <a:endParaRPr lang="en-US" altLang="zh-CN" sz="2400" dirty="0">
              <a:solidFill>
                <a:srgbClr val="FF3300"/>
              </a:solidFill>
            </a:endParaRPr>
          </a:p>
          <a:p>
            <a:pPr marL="0" lvl="0" indent="0" eaLnBrk="1" hangingPunct="1">
              <a:spcBef>
                <a:spcPct val="0"/>
              </a:spcBef>
              <a:buClrTx/>
              <a:buFontTx/>
              <a:buNone/>
            </a:pPr>
            <a:r>
              <a:rPr lang="zh-CN" altLang="en-US" sz="2400" dirty="0">
                <a:solidFill>
                  <a:srgbClr val="FF3300"/>
                </a:solidFill>
              </a:rPr>
              <a:t>直接短语：</a:t>
            </a:r>
            <a:r>
              <a:rPr lang="en-US" altLang="zh-CN" sz="2400" dirty="0"/>
              <a:t>?</a:t>
            </a:r>
            <a:endParaRPr lang="en-US" altLang="zh-CN" sz="2400" baseline="-25000" dirty="0"/>
          </a:p>
          <a:p>
            <a:pPr marL="0" lvl="0" indent="0" eaLnBrk="1" hangingPunct="1">
              <a:spcBef>
                <a:spcPct val="0"/>
              </a:spcBef>
              <a:buClrTx/>
              <a:buFontTx/>
              <a:buNone/>
            </a:pPr>
            <a:r>
              <a:rPr lang="zh-CN" altLang="en-US" sz="2400" dirty="0">
                <a:solidFill>
                  <a:srgbClr val="FF3300"/>
                </a:solidFill>
              </a:rPr>
              <a:t>句柄：</a:t>
            </a:r>
            <a:r>
              <a:rPr lang="en-US" altLang="zh-CN" sz="2400" dirty="0"/>
              <a:t>?</a:t>
            </a:r>
            <a:endParaRPr lang="en-US" altLang="zh-CN" sz="24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0768">
                                            <p:txEl>
                                              <p:charRg st="0" end="5"/>
                                            </p:txEl>
                                          </p:spTgt>
                                        </p:tgtEl>
                                        <p:attrNameLst>
                                          <p:attrName>style.visibility</p:attrName>
                                        </p:attrNameLst>
                                      </p:cBhvr>
                                      <p:to>
                                        <p:strVal val="visible"/>
                                      </p:to>
                                    </p:set>
                                    <p:anim calcmode="lin" valueType="num">
                                      <p:cBhvr additive="base">
                                        <p:cTn id="7" dur="500" fill="hold"/>
                                        <p:tgtEl>
                                          <p:spTgt spid="500768">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0768">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0768">
                                            <p:txEl>
                                              <p:charRg st="5" end="12"/>
                                            </p:txEl>
                                          </p:spTgt>
                                        </p:tgtEl>
                                        <p:attrNameLst>
                                          <p:attrName>style.visibility</p:attrName>
                                        </p:attrNameLst>
                                      </p:cBhvr>
                                      <p:to>
                                        <p:strVal val="visible"/>
                                      </p:to>
                                    </p:set>
                                    <p:anim calcmode="lin" valueType="num">
                                      <p:cBhvr additive="base">
                                        <p:cTn id="13" dur="500" fill="hold"/>
                                        <p:tgtEl>
                                          <p:spTgt spid="500768">
                                            <p:txEl>
                                              <p:charRg st="5"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0768">
                                            <p:txEl>
                                              <p:charRg st="5"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0768">
                                            <p:txEl>
                                              <p:charRg st="12" end="17"/>
                                            </p:txEl>
                                          </p:spTgt>
                                        </p:tgtEl>
                                        <p:attrNameLst>
                                          <p:attrName>style.visibility</p:attrName>
                                        </p:attrNameLst>
                                      </p:cBhvr>
                                      <p:to>
                                        <p:strVal val="visible"/>
                                      </p:to>
                                    </p:set>
                                    <p:anim calcmode="lin" valueType="num">
                                      <p:cBhvr additive="base">
                                        <p:cTn id="19" dur="500" fill="hold"/>
                                        <p:tgtEl>
                                          <p:spTgt spid="500768">
                                            <p:txEl>
                                              <p:charRg st="12"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0768">
                                            <p:txEl>
                                              <p:charRg st="12"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501763" name="Rectangle 3"/>
          <p:cNvSpPr>
            <a:spLocks noGrp="1"/>
          </p:cNvSpPr>
          <p:nvPr>
            <p:ph idx="1"/>
          </p:nvPr>
        </p:nvSpPr>
        <p:spPr/>
        <p:txBody>
          <a:bodyPr vert="horz" wrap="square" lIns="91440" tIns="45720" rIns="91440" bIns="45720" anchor="t"/>
          <a:p>
            <a:pPr eaLnBrk="1" hangingPunct="1"/>
            <a:r>
              <a:rPr lang="zh-CN" altLang="en-US" dirty="0"/>
              <a:t>如何用语法树理解短语、直接短语、句柄？</a:t>
            </a:r>
            <a:endParaRPr lang="zh-CN" altLang="en-US" dirty="0"/>
          </a:p>
          <a:p>
            <a:pPr eaLnBrk="1" hangingPunct="1">
              <a:buNone/>
            </a:pPr>
            <a:r>
              <a:rPr lang="zh-CN" altLang="en-US" dirty="0"/>
              <a:t>1、语法树中</a:t>
            </a:r>
            <a:r>
              <a:rPr lang="zh-CN" altLang="en-US" dirty="0">
                <a:solidFill>
                  <a:schemeClr val="tx2"/>
                </a:solidFill>
              </a:rPr>
              <a:t>一棵子树</a:t>
            </a:r>
            <a:r>
              <a:rPr lang="zh-CN" altLang="en-US" dirty="0"/>
              <a:t>的所有叶子从左向右排列起来形成一个相对于子树根的短语。</a:t>
            </a:r>
            <a:endParaRPr lang="zh-CN" altLang="en-US" dirty="0"/>
          </a:p>
          <a:p>
            <a:pPr eaLnBrk="1" hangingPunct="1">
              <a:buNone/>
            </a:pPr>
            <a:r>
              <a:rPr lang="zh-CN" altLang="en-US" dirty="0"/>
              <a:t>2、只有</a:t>
            </a:r>
            <a:r>
              <a:rPr lang="zh-CN" altLang="en-US" dirty="0">
                <a:solidFill>
                  <a:schemeClr val="tx2"/>
                </a:solidFill>
              </a:rPr>
              <a:t>父子两代</a:t>
            </a:r>
            <a:r>
              <a:rPr lang="zh-CN" altLang="en-US" dirty="0"/>
              <a:t>的短语为直接短语。</a:t>
            </a:r>
            <a:endParaRPr lang="zh-CN" altLang="en-US" dirty="0"/>
          </a:p>
          <a:p>
            <a:pPr eaLnBrk="1" hangingPunct="1">
              <a:buNone/>
            </a:pPr>
            <a:r>
              <a:rPr lang="zh-CN" altLang="en-US" dirty="0"/>
              <a:t>3、一个句型的分析树中，最</a:t>
            </a:r>
            <a:r>
              <a:rPr lang="zh-CN" altLang="en-US" dirty="0">
                <a:solidFill>
                  <a:schemeClr val="tx2"/>
                </a:solidFill>
              </a:rPr>
              <a:t>左边</a:t>
            </a:r>
            <a:r>
              <a:rPr lang="zh-CN" altLang="en-US" dirty="0"/>
              <a:t>的只有父子两代的子树的叶子从左向右排列起来构成此句型的句柄。</a:t>
            </a:r>
            <a:endParaRPr lang="zh-CN" altLang="en-US" dirty="0"/>
          </a:p>
          <a:p>
            <a:pPr eaLnBrk="1" hangingPunct="1">
              <a:buNone/>
            </a:pPr>
            <a:r>
              <a:rPr lang="zh-CN" altLang="en-US" dirty="0">
                <a:sym typeface="Symbol" panose="05050102010706020507" pitchFamily="18" charset="2"/>
              </a:rPr>
              <a:t>习题</a:t>
            </a:r>
            <a:r>
              <a:rPr lang="en-US" altLang="zh-CN" dirty="0">
                <a:sym typeface="Symbol" panose="05050102010706020507" pitchFamily="18" charset="2"/>
              </a:rPr>
              <a:t>10</a:t>
            </a:r>
            <a:r>
              <a:rPr lang="zh-CN" altLang="en-US" dirty="0">
                <a:sym typeface="Symbol" panose="05050102010706020507" pitchFamily="18" charset="2"/>
              </a:rPr>
              <a:t>，</a:t>
            </a:r>
            <a:r>
              <a:rPr lang="en-US" altLang="zh-CN" dirty="0">
                <a:sym typeface="Symbol" panose="05050102010706020507" pitchFamily="18" charset="2"/>
              </a:rPr>
              <a:t>11</a:t>
            </a:r>
            <a:r>
              <a:rPr lang="zh-CN" altLang="en-US" dirty="0">
                <a:sym typeface="Symbol" panose="05050102010706020507" pitchFamily="18" charset="2"/>
              </a:rPr>
              <a:t>（</a:t>
            </a:r>
            <a:r>
              <a:rPr lang="en-US" altLang="zh-CN" dirty="0">
                <a:sym typeface="Symbol" panose="05050102010706020507" pitchFamily="18" charset="2"/>
              </a:rPr>
              <a:t>3</a:t>
            </a:r>
            <a:r>
              <a:rPr lang="zh-CN" altLang="en-US" dirty="0">
                <a:sym typeface="Symbol" panose="05050102010706020507" pitchFamily="18" charset="2"/>
              </a:rPr>
              <a:t>）</a:t>
            </a:r>
            <a:endParaRPr lang="en-US" altLang="zh-CN" dirty="0">
              <a:sym typeface="Symbol" panose="05050102010706020507" pitchFamily="18" charset="2"/>
            </a:endParaRPr>
          </a:p>
          <a:p>
            <a:pPr eaLnBrk="1" hangingPunct="1">
              <a:buNone/>
            </a:pPr>
            <a:r>
              <a:rPr lang="zh-CN" altLang="en-US" dirty="0">
                <a:sym typeface="Symbol" panose="05050102010706020507" pitchFamily="18" charset="2"/>
              </a:rPr>
              <a:t>第二版是</a:t>
            </a:r>
            <a:r>
              <a:rPr lang="en-US" altLang="zh-CN" dirty="0">
                <a:sym typeface="Symbol" panose="05050102010706020507" pitchFamily="18" charset="2"/>
              </a:rPr>
              <a:t>11,13(1)</a:t>
            </a:r>
            <a:endParaRPr lang="zh-CN" altLang="en-US" dirty="0"/>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1763">
                                            <p:txEl>
                                              <p:charRg st="20" end="58"/>
                                            </p:txEl>
                                          </p:spTgt>
                                        </p:tgtEl>
                                        <p:attrNameLst>
                                          <p:attrName>style.visibility</p:attrName>
                                        </p:attrNameLst>
                                      </p:cBhvr>
                                      <p:to>
                                        <p:strVal val="visible"/>
                                      </p:to>
                                    </p:set>
                                    <p:animEffect transition="in" filter="randombar(horizontal)">
                                      <p:cBhvr>
                                        <p:cTn id="7" dur="500"/>
                                        <p:tgtEl>
                                          <p:spTgt spid="501763">
                                            <p:txEl>
                                              <p:charRg st="20"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01763">
                                            <p:txEl>
                                              <p:charRg st="58" end="76"/>
                                            </p:txEl>
                                          </p:spTgt>
                                        </p:tgtEl>
                                        <p:attrNameLst>
                                          <p:attrName>style.visibility</p:attrName>
                                        </p:attrNameLst>
                                      </p:cBhvr>
                                      <p:to>
                                        <p:strVal val="visible"/>
                                      </p:to>
                                    </p:set>
                                    <p:animEffect transition="in" filter="randombar(horizontal)">
                                      <p:cBhvr>
                                        <p:cTn id="12" dur="500"/>
                                        <p:tgtEl>
                                          <p:spTgt spid="501763">
                                            <p:txEl>
                                              <p:charRg st="5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01763">
                                            <p:txEl>
                                              <p:charRg st="76" end="122"/>
                                            </p:txEl>
                                          </p:spTgt>
                                        </p:tgtEl>
                                        <p:attrNameLst>
                                          <p:attrName>style.visibility</p:attrName>
                                        </p:attrNameLst>
                                      </p:cBhvr>
                                      <p:to>
                                        <p:strVal val="visible"/>
                                      </p:to>
                                    </p:set>
                                    <p:animEffect transition="in" filter="randombar(horizontal)">
                                      <p:cBhvr>
                                        <p:cTn id="17" dur="500"/>
                                        <p:tgtEl>
                                          <p:spTgt spid="501763">
                                            <p:txEl>
                                              <p:charRg st="76"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01763">
                                            <p:txEl>
                                              <p:charRg st="122" end="133"/>
                                            </p:txEl>
                                          </p:spTgt>
                                        </p:tgtEl>
                                        <p:attrNameLst>
                                          <p:attrName>style.visibility</p:attrName>
                                        </p:attrNameLst>
                                      </p:cBhvr>
                                      <p:to>
                                        <p:strVal val="visible"/>
                                      </p:to>
                                    </p:set>
                                    <p:animEffect transition="in" filter="randombar(horizontal)">
                                      <p:cBhvr>
                                        <p:cTn id="22" dur="500"/>
                                        <p:tgtEl>
                                          <p:spTgt spid="501763">
                                            <p:txEl>
                                              <p:charRg st="122" end="1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01763">
                                            <p:txEl>
                                              <p:charRg st="133" end="146"/>
                                            </p:txEl>
                                          </p:spTgt>
                                        </p:tgtEl>
                                        <p:attrNameLst>
                                          <p:attrName>style.visibility</p:attrName>
                                        </p:attrNameLst>
                                      </p:cBhvr>
                                      <p:to>
                                        <p:strVal val="visible"/>
                                      </p:to>
                                    </p:set>
                                    <p:animEffect transition="in" filter="randombar(horizontal)">
                                      <p:cBhvr>
                                        <p:cTn id="27" dur="500"/>
                                        <p:tgtEl>
                                          <p:spTgt spid="501763">
                                            <p:txEl>
                                              <p:charRg st="133"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p:txBody>
          <a:bodyPr vert="horz" wrap="square" lIns="91440" tIns="45720" rIns="91440" bIns="45720" anchor="ctr"/>
          <a:p>
            <a:pPr eaLnBrk="1" hangingPunct="1"/>
            <a:r>
              <a:rPr lang="en-US" altLang="zh-CN" sz="2800" dirty="0"/>
              <a:t>3.7</a:t>
            </a:r>
            <a:r>
              <a:rPr lang="zh-CN" altLang="en-US" sz="2800" dirty="0"/>
              <a:t>有关文法实用中的一些说明</a:t>
            </a:r>
            <a:endParaRPr lang="zh-CN" altLang="en-US" sz="2800" dirty="0"/>
          </a:p>
        </p:txBody>
      </p:sp>
      <p:sp>
        <p:nvSpPr>
          <p:cNvPr id="436227" name="Rectangle 3"/>
          <p:cNvSpPr>
            <a:spLocks noGrp="1"/>
          </p:cNvSpPr>
          <p:nvPr>
            <p:ph idx="1"/>
          </p:nvPr>
        </p:nvSpPr>
        <p:spPr>
          <a:xfrm>
            <a:off x="152400" y="1066800"/>
            <a:ext cx="7924800" cy="6019800"/>
          </a:xfrm>
        </p:spPr>
        <p:txBody>
          <a:bodyPr vert="horz" wrap="square" lIns="91440" tIns="45720" rIns="91440" bIns="45720" anchor="t"/>
          <a:p>
            <a:pPr eaLnBrk="1" hangingPunct="1">
              <a:buNone/>
            </a:pPr>
            <a:r>
              <a:rPr lang="zh-CN" altLang="en-US" dirty="0"/>
              <a:t>①文法中不得含有</a:t>
            </a:r>
            <a:r>
              <a:rPr lang="zh-CN" altLang="en-US" u="sng" dirty="0"/>
              <a:t>有害规则</a:t>
            </a:r>
            <a:r>
              <a:rPr lang="zh-CN" altLang="en-US" dirty="0"/>
              <a:t>和</a:t>
            </a:r>
            <a:r>
              <a:rPr lang="zh-CN" altLang="en-US" u="sng" dirty="0"/>
              <a:t>多余规则。</a:t>
            </a:r>
            <a:endParaRPr lang="zh-CN" altLang="en-US" u="sng" dirty="0"/>
          </a:p>
          <a:p>
            <a:pPr eaLnBrk="1" hangingPunct="1">
              <a:buNone/>
            </a:pPr>
            <a:r>
              <a:rPr lang="zh-CN" altLang="en-US" dirty="0">
                <a:latin typeface="Arial" panose="020B0604020202020204" pitchFamily="34" charset="0"/>
              </a:rPr>
              <a:t>“</a:t>
            </a:r>
            <a:r>
              <a:rPr lang="zh-CN" altLang="en-US" dirty="0"/>
              <a:t>有害规则</a:t>
            </a:r>
            <a:r>
              <a:rPr lang="zh-CN" altLang="en-US" dirty="0">
                <a:latin typeface="Arial" panose="020B0604020202020204" pitchFamily="34" charset="0"/>
              </a:rPr>
              <a:t>”</a:t>
            </a:r>
            <a:r>
              <a:rPr lang="zh-CN" altLang="en-US" dirty="0"/>
              <a:t>：形如</a:t>
            </a:r>
            <a:r>
              <a:rPr lang="en-US" altLang="zh-CN" dirty="0"/>
              <a:t>U→U</a:t>
            </a:r>
            <a:r>
              <a:rPr lang="zh-CN" altLang="en-US" dirty="0"/>
              <a:t>的产生式。会引起文法的二义性，而无任何用处。</a:t>
            </a:r>
            <a:endParaRPr lang="en-US" altLang="zh-CN" dirty="0"/>
          </a:p>
          <a:p>
            <a:pPr eaLnBrk="1" hangingPunct="1">
              <a:buNone/>
            </a:pPr>
            <a:endParaRPr lang="zh-CN" altLang="en-US" dirty="0"/>
          </a:p>
        </p:txBody>
      </p:sp>
      <p:grpSp>
        <p:nvGrpSpPr>
          <p:cNvPr id="436228" name="Group 4"/>
          <p:cNvGrpSpPr/>
          <p:nvPr/>
        </p:nvGrpSpPr>
        <p:grpSpPr>
          <a:xfrm>
            <a:off x="685800" y="3276600"/>
            <a:ext cx="8001000" cy="2957513"/>
            <a:chOff x="432" y="1776"/>
            <a:chExt cx="5040" cy="1863"/>
          </a:xfrm>
        </p:grpSpPr>
        <p:sp>
          <p:nvSpPr>
            <p:cNvPr id="77829" name="Text Box 5"/>
            <p:cNvSpPr txBox="1"/>
            <p:nvPr/>
          </p:nvSpPr>
          <p:spPr>
            <a:xfrm>
              <a:off x="432" y="1776"/>
              <a:ext cx="50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Times New Roman" panose="02020603050405020304" pitchFamily="18" charset="0"/>
                </a:rPr>
                <a:t>  例如存在</a:t>
              </a:r>
              <a:r>
                <a:rPr lang="en-US" altLang="zh-CN" dirty="0">
                  <a:latin typeface="Times New Roman" panose="02020603050405020304" pitchFamily="18" charset="0"/>
                </a:rPr>
                <a:t>U::=U</a:t>
              </a:r>
              <a:r>
                <a:rPr lang="zh-CN" altLang="en-US" dirty="0">
                  <a:latin typeface="Times New Roman" panose="02020603050405020304" pitchFamily="18" charset="0"/>
                </a:rPr>
                <a:t>， </a:t>
              </a:r>
              <a:r>
                <a:rPr lang="en-US" altLang="zh-CN" dirty="0">
                  <a:latin typeface="Times New Roman" panose="02020603050405020304" pitchFamily="18" charset="0"/>
                </a:rPr>
                <a:t>U::= a | b,</a:t>
              </a:r>
              <a:r>
                <a:rPr lang="zh-CN" altLang="en-US" dirty="0">
                  <a:latin typeface="Times New Roman" panose="02020603050405020304" pitchFamily="18" charset="0"/>
                </a:rPr>
                <a:t>则有两棵语法树：</a:t>
              </a:r>
              <a:endParaRPr lang="zh-CN" altLang="en-US" dirty="0">
                <a:latin typeface="Times New Roman" panose="02020603050405020304" pitchFamily="18" charset="0"/>
              </a:endParaRPr>
            </a:p>
          </p:txBody>
        </p:sp>
        <p:grpSp>
          <p:nvGrpSpPr>
            <p:cNvPr id="77830" name="Group 6"/>
            <p:cNvGrpSpPr/>
            <p:nvPr/>
          </p:nvGrpSpPr>
          <p:grpSpPr>
            <a:xfrm>
              <a:off x="1584" y="2400"/>
              <a:ext cx="288" cy="855"/>
              <a:chOff x="1200" y="2400"/>
              <a:chExt cx="288" cy="855"/>
            </a:xfrm>
          </p:grpSpPr>
          <p:sp>
            <p:nvSpPr>
              <p:cNvPr id="77837" name="Text Box 7"/>
              <p:cNvSpPr txBox="1"/>
              <p:nvPr/>
            </p:nvSpPr>
            <p:spPr>
              <a:xfrm>
                <a:off x="1200" y="2400"/>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rPr>
                  <a:t>U</a:t>
                </a:r>
                <a:endParaRPr lang="en-US" altLang="zh-CN" dirty="0">
                  <a:latin typeface="Times New Roman" panose="02020603050405020304" pitchFamily="18" charset="0"/>
                </a:endParaRPr>
              </a:p>
            </p:txBody>
          </p:sp>
          <p:sp>
            <p:nvSpPr>
              <p:cNvPr id="77838" name="Text Box 8"/>
              <p:cNvSpPr txBox="1"/>
              <p:nvPr/>
            </p:nvSpPr>
            <p:spPr>
              <a:xfrm>
                <a:off x="1248" y="2928"/>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77839" name="Line 9"/>
              <p:cNvSpPr/>
              <p:nvPr/>
            </p:nvSpPr>
            <p:spPr>
              <a:xfrm>
                <a:off x="1344" y="2688"/>
                <a:ext cx="0" cy="288"/>
              </a:xfrm>
              <a:prstGeom prst="line">
                <a:avLst/>
              </a:prstGeom>
              <a:ln w="9525" cap="flat" cmpd="sng">
                <a:solidFill>
                  <a:schemeClr val="tx1"/>
                </a:solidFill>
                <a:prstDash val="solid"/>
                <a:headEnd type="none" w="med" len="med"/>
                <a:tailEnd type="none" w="med" len="med"/>
              </a:ln>
            </p:spPr>
          </p:sp>
        </p:grpSp>
        <p:grpSp>
          <p:nvGrpSpPr>
            <p:cNvPr id="77831" name="Group 10"/>
            <p:cNvGrpSpPr/>
            <p:nvPr/>
          </p:nvGrpSpPr>
          <p:grpSpPr>
            <a:xfrm>
              <a:off x="3312" y="2352"/>
              <a:ext cx="240" cy="1287"/>
              <a:chOff x="3600" y="2400"/>
              <a:chExt cx="240" cy="1287"/>
            </a:xfrm>
          </p:grpSpPr>
          <p:sp>
            <p:nvSpPr>
              <p:cNvPr id="77832" name="Text Box 11"/>
              <p:cNvSpPr txBox="1"/>
              <p:nvPr/>
            </p:nvSpPr>
            <p:spPr>
              <a:xfrm>
                <a:off x="3600" y="2400"/>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rPr>
                  <a:t>U</a:t>
                </a:r>
                <a:endParaRPr lang="en-US" altLang="zh-CN" dirty="0">
                  <a:latin typeface="Times New Roman" panose="02020603050405020304" pitchFamily="18" charset="0"/>
                </a:endParaRPr>
              </a:p>
            </p:txBody>
          </p:sp>
          <p:sp>
            <p:nvSpPr>
              <p:cNvPr id="77833" name="Text Box 12"/>
              <p:cNvSpPr txBox="1"/>
              <p:nvPr/>
            </p:nvSpPr>
            <p:spPr>
              <a:xfrm>
                <a:off x="3600" y="2880"/>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rPr>
                  <a:t>U</a:t>
                </a:r>
                <a:endParaRPr lang="en-US" altLang="zh-CN" dirty="0">
                  <a:latin typeface="Times New Roman" panose="02020603050405020304" pitchFamily="18" charset="0"/>
                </a:endParaRPr>
              </a:p>
            </p:txBody>
          </p:sp>
          <p:sp>
            <p:nvSpPr>
              <p:cNvPr id="77834" name="Text Box 13"/>
              <p:cNvSpPr txBox="1"/>
              <p:nvPr/>
            </p:nvSpPr>
            <p:spPr>
              <a:xfrm>
                <a:off x="3600" y="3360"/>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77835" name="Line 14"/>
              <p:cNvSpPr/>
              <p:nvPr/>
            </p:nvSpPr>
            <p:spPr>
              <a:xfrm>
                <a:off x="3696" y="2640"/>
                <a:ext cx="0" cy="288"/>
              </a:xfrm>
              <a:prstGeom prst="line">
                <a:avLst/>
              </a:prstGeom>
              <a:ln w="9525" cap="flat" cmpd="sng">
                <a:solidFill>
                  <a:schemeClr val="tx1"/>
                </a:solidFill>
                <a:prstDash val="solid"/>
                <a:headEnd type="none" w="med" len="med"/>
                <a:tailEnd type="none" w="med" len="med"/>
              </a:ln>
            </p:spPr>
          </p:sp>
          <p:sp>
            <p:nvSpPr>
              <p:cNvPr id="77836" name="Line 15"/>
              <p:cNvSpPr/>
              <p:nvPr/>
            </p:nvSpPr>
            <p:spPr>
              <a:xfrm>
                <a:off x="3696" y="3168"/>
                <a:ext cx="0" cy="288"/>
              </a:xfrm>
              <a:prstGeom prst="line">
                <a:avLst/>
              </a:prstGeom>
              <a:ln w="952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6227">
                                            <p:txEl>
                                              <p:charRg st="19" end="54"/>
                                            </p:txEl>
                                          </p:spTgt>
                                        </p:tgtEl>
                                        <p:attrNameLst>
                                          <p:attrName>style.visibility</p:attrName>
                                        </p:attrNameLst>
                                      </p:cBhvr>
                                      <p:to>
                                        <p:strVal val="visible"/>
                                      </p:to>
                                    </p:set>
                                    <p:animEffect transition="in" filter="randombar(horizontal)">
                                      <p:cBhvr>
                                        <p:cTn id="7" dur="500"/>
                                        <p:tgtEl>
                                          <p:spTgt spid="436227">
                                            <p:txEl>
                                              <p:charRg st="19"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36228"/>
                                        </p:tgtEl>
                                        <p:attrNameLst>
                                          <p:attrName>style.visibility</p:attrName>
                                        </p:attrNameLst>
                                      </p:cBhvr>
                                      <p:to>
                                        <p:strVal val="visible"/>
                                      </p:to>
                                    </p:set>
                                    <p:animEffect transition="in" filter="blinds(vertical)">
                                      <p:cBhvr>
                                        <p:cTn id="12" dur="500"/>
                                        <p:tgtEl>
                                          <p:spTgt spid="436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p:txBody>
          <a:bodyPr vert="horz" wrap="square" lIns="91440" tIns="45720" rIns="91440" bIns="45720" anchor="ctr"/>
          <a:p>
            <a:pPr eaLnBrk="1" hangingPunct="1"/>
            <a:r>
              <a:rPr lang="en-US" altLang="zh-CN" sz="2800" dirty="0"/>
              <a:t>3.7</a:t>
            </a:r>
            <a:r>
              <a:rPr lang="zh-CN" altLang="en-US" sz="2800" dirty="0"/>
              <a:t>有关文法实用中的一些说明</a:t>
            </a:r>
            <a:endParaRPr lang="zh-CN" altLang="en-US" sz="2800" dirty="0"/>
          </a:p>
        </p:txBody>
      </p:sp>
      <p:sp>
        <p:nvSpPr>
          <p:cNvPr id="79875" name="Rectangle 3"/>
          <p:cNvSpPr>
            <a:spLocks noGrp="1"/>
          </p:cNvSpPr>
          <p:nvPr>
            <p:ph idx="1"/>
          </p:nvPr>
        </p:nvSpPr>
        <p:spPr>
          <a:xfrm>
            <a:off x="152400" y="1066800"/>
            <a:ext cx="7924800" cy="6019800"/>
          </a:xfrm>
        </p:spPr>
        <p:txBody>
          <a:bodyPr vert="horz" wrap="square" lIns="91440" tIns="45720" rIns="91440" bIns="45720" anchor="t"/>
          <a:p>
            <a:pPr eaLnBrk="1" hangingPunct="1">
              <a:buNone/>
            </a:pPr>
            <a:r>
              <a:rPr lang="zh-CN" altLang="en-US" dirty="0"/>
              <a:t>①文法中不得含有</a:t>
            </a:r>
            <a:r>
              <a:rPr lang="zh-CN" altLang="en-US" u="sng" dirty="0"/>
              <a:t>有害规则</a:t>
            </a:r>
            <a:r>
              <a:rPr lang="zh-CN" altLang="en-US" dirty="0"/>
              <a:t>和</a:t>
            </a:r>
            <a:r>
              <a:rPr lang="zh-CN" altLang="en-US" u="sng" dirty="0"/>
              <a:t>多余规则。</a:t>
            </a:r>
            <a:endParaRPr lang="zh-CN" altLang="en-US" u="sng" dirty="0"/>
          </a:p>
          <a:p>
            <a:pPr eaLnBrk="1" hangingPunct="1">
              <a:buNone/>
            </a:pPr>
            <a:r>
              <a:rPr lang="zh-CN" altLang="en-US" dirty="0">
                <a:latin typeface="Arial" panose="020B0604020202020204" pitchFamily="34" charset="0"/>
              </a:rPr>
              <a:t>“</a:t>
            </a:r>
            <a:r>
              <a:rPr lang="zh-CN" altLang="en-US" dirty="0"/>
              <a:t>多余规则</a:t>
            </a:r>
            <a:r>
              <a:rPr lang="zh-CN" altLang="en-US" dirty="0">
                <a:latin typeface="Arial" panose="020B0604020202020204" pitchFamily="34" charset="0"/>
              </a:rPr>
              <a:t>”</a:t>
            </a:r>
            <a:r>
              <a:rPr lang="zh-CN" altLang="en-US" dirty="0"/>
              <a:t>：指文法中任何句子的推导都不会用到的规则。</a:t>
            </a:r>
            <a:endParaRPr lang="zh-CN" altLang="en-US" dirty="0"/>
          </a:p>
          <a:p>
            <a:pPr eaLnBrk="1" hangingPunct="1">
              <a:buNone/>
            </a:pPr>
            <a:r>
              <a:rPr lang="zh-CN" altLang="en-US" dirty="0"/>
              <a:t>  1）文法中某些非终结符不在任何规则的右部出现，该非终结符称为不可到达的。</a:t>
            </a:r>
            <a:endParaRPr lang="zh-CN" altLang="en-US" dirty="0"/>
          </a:p>
          <a:p>
            <a:pPr eaLnBrk="1" hangingPunct="1">
              <a:buNone/>
            </a:pPr>
            <a:r>
              <a:rPr lang="zh-CN" altLang="en-US" dirty="0"/>
              <a:t>  2）文法中某些非终结符，由它不能推出终结符号串来，称为不可终止的。</a:t>
            </a:r>
            <a:endParaRPr lang="zh-CN" altLang="en-US" dirty="0"/>
          </a:p>
          <a:p>
            <a:pPr eaLnBrk="1" hangingPunct="1">
              <a:buNone/>
            </a:pPr>
            <a:endParaRPr lang="zh-CN" altLang="en-US" dirty="0"/>
          </a:p>
        </p:txBody>
      </p:sp>
      <p:sp>
        <p:nvSpPr>
          <p:cNvPr id="505860" name="Text Box 4"/>
          <p:cNvSpPr txBox="1"/>
          <p:nvPr/>
        </p:nvSpPr>
        <p:spPr>
          <a:xfrm>
            <a:off x="0" y="4800600"/>
            <a:ext cx="8305800" cy="1673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90000"/>
              </a:lnSpc>
              <a:spcBef>
                <a:spcPct val="50000"/>
              </a:spcBef>
              <a:buClrTx/>
              <a:buFontTx/>
              <a:buNone/>
            </a:pPr>
            <a:r>
              <a:rPr lang="zh-CN" altLang="en-US" dirty="0">
                <a:latin typeface="Times New Roman" panose="02020603050405020304" pitchFamily="18" charset="0"/>
              </a:rPr>
              <a:t>   例如给定</a:t>
            </a:r>
            <a:r>
              <a:rPr lang="en-US" altLang="zh-CN" dirty="0">
                <a:latin typeface="Times New Roman" panose="02020603050405020304" pitchFamily="18" charset="0"/>
              </a:rPr>
              <a:t>G[S]</a:t>
            </a:r>
            <a:r>
              <a:rPr lang="zh-CN" altLang="en-US" dirty="0">
                <a:latin typeface="Times New Roman" panose="02020603050405020304" pitchFamily="18" charset="0"/>
              </a:rPr>
              <a:t>，若其中关于</a:t>
            </a:r>
            <a:r>
              <a:rPr lang="en-US" altLang="zh-CN" dirty="0">
                <a:latin typeface="Times New Roman" panose="02020603050405020304" pitchFamily="18" charset="0"/>
              </a:rPr>
              <a:t>U</a:t>
            </a:r>
            <a:r>
              <a:rPr lang="zh-CN" altLang="en-US" dirty="0">
                <a:latin typeface="Times New Roman" panose="02020603050405020304" pitchFamily="18" charset="0"/>
              </a:rPr>
              <a:t>的规则</a:t>
            </a:r>
            <a:r>
              <a:rPr lang="zh-CN" altLang="en-US" dirty="0">
                <a:solidFill>
                  <a:srgbClr val="FF0000"/>
                </a:solidFill>
                <a:latin typeface="Times New Roman" panose="02020603050405020304" pitchFamily="18" charset="0"/>
              </a:rPr>
              <a:t>只</a:t>
            </a:r>
            <a:r>
              <a:rPr lang="zh-CN" altLang="en-US" dirty="0">
                <a:latin typeface="Times New Roman" panose="02020603050405020304" pitchFamily="18" charset="0"/>
              </a:rPr>
              <a:t>有如下一条：</a:t>
            </a:r>
            <a:endParaRPr lang="zh-CN" altLang="en-US" dirty="0">
              <a:latin typeface="Times New Roman" panose="02020603050405020304" pitchFamily="18" charset="0"/>
            </a:endParaRPr>
          </a:p>
          <a:p>
            <a:pPr marL="0" lvl="0" indent="0" eaLnBrk="1" hangingPunct="1">
              <a:lnSpc>
                <a:spcPct val="90000"/>
              </a:lnSpc>
              <a:spcBef>
                <a:spcPct val="50000"/>
              </a:spcBef>
              <a:buClrTx/>
              <a:buFontTx/>
              <a:buNone/>
            </a:pPr>
            <a:r>
              <a:rPr lang="zh-CN" altLang="en-US" dirty="0">
                <a:latin typeface="Times New Roman" panose="02020603050405020304" pitchFamily="18" charset="0"/>
              </a:rPr>
              <a:t>	        	 </a:t>
            </a:r>
            <a:r>
              <a:rPr lang="en-US" altLang="zh-CN" dirty="0">
                <a:latin typeface="Times New Roman" panose="02020603050405020304" pitchFamily="18" charset="0"/>
              </a:rPr>
              <a:t>U::=xUy</a:t>
            </a:r>
            <a:endParaRPr lang="en-US" altLang="zh-CN" dirty="0">
              <a:latin typeface="Times New Roman" panose="02020603050405020304" pitchFamily="18" charset="0"/>
            </a:endParaRPr>
          </a:p>
          <a:p>
            <a:pPr marL="0" lvl="0" indent="0" eaLnBrk="1" hangingPunct="1">
              <a:lnSpc>
                <a:spcPct val="90000"/>
              </a:lnSpc>
              <a:spcBef>
                <a:spcPct val="50000"/>
              </a:spcBef>
              <a:buClrTx/>
              <a:buFontTx/>
              <a:buNone/>
            </a:pPr>
            <a:r>
              <a:rPr lang="en-US" altLang="zh-CN" dirty="0">
                <a:latin typeface="Times New Roman" panose="02020603050405020304" pitchFamily="18" charset="0"/>
              </a:rPr>
              <a:t>    </a:t>
            </a:r>
            <a:r>
              <a:rPr lang="zh-CN" altLang="en-US" dirty="0">
                <a:latin typeface="Times New Roman" panose="02020603050405020304" pitchFamily="18" charset="0"/>
              </a:rPr>
              <a:t>该规则是多余规则。</a:t>
            </a:r>
            <a:endParaRPr lang="zh-CN" altLang="en-US" dirty="0">
              <a:latin typeface="Times New Roman" panose="02020603050405020304" pitchFamily="18" charset="0"/>
            </a:endParaRPr>
          </a:p>
        </p:txBody>
      </p:sp>
      <p:sp>
        <p:nvSpPr>
          <p:cNvPr id="505861" name="AutoShape 5"/>
          <p:cNvSpPr/>
          <p:nvPr/>
        </p:nvSpPr>
        <p:spPr>
          <a:xfrm>
            <a:off x="4572000" y="3352800"/>
            <a:ext cx="3643313" cy="914400"/>
          </a:xfrm>
          <a:prstGeom prst="wedgeRoundRectCallout">
            <a:avLst>
              <a:gd name="adj1" fmla="val -81634"/>
              <a:gd name="adj2" fmla="val 206773"/>
              <a:gd name="adj3" fmla="val 16667"/>
            </a:avLst>
          </a:prstGeom>
          <a:solidFill>
            <a:srgbClr val="FFFF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algn="ctr" eaLnBrk="1" hangingPunct="1">
              <a:spcBef>
                <a:spcPct val="0"/>
              </a:spcBef>
              <a:buClrTx/>
              <a:buFontTx/>
              <a:buNone/>
            </a:pPr>
            <a:r>
              <a:rPr lang="zh-CN" altLang="en-US" dirty="0">
                <a:latin typeface="Times New Roman" panose="02020603050405020304" pitchFamily="18" charset="0"/>
              </a:rPr>
              <a:t>若还有</a:t>
            </a:r>
            <a:r>
              <a:rPr lang="en-US" altLang="zh-CN" dirty="0">
                <a:latin typeface="Times New Roman" panose="02020603050405020304" pitchFamily="18" charset="0"/>
              </a:rPr>
              <a:t>U::=a</a:t>
            </a:r>
            <a:r>
              <a:rPr lang="zh-CN" altLang="en-US" dirty="0">
                <a:latin typeface="Times New Roman" panose="02020603050405020304" pitchFamily="18" charset="0"/>
              </a:rPr>
              <a:t>，则此规则</a:t>
            </a:r>
            <a:endParaRPr lang="zh-CN" altLang="en-US" dirty="0">
              <a:latin typeface="Times New Roman" panose="02020603050405020304" pitchFamily="18" charset="0"/>
            </a:endParaRPr>
          </a:p>
          <a:p>
            <a:pPr marL="0" lvl="0" indent="0" algn="ctr" eaLnBrk="1" hangingPunct="1">
              <a:spcBef>
                <a:spcPct val="0"/>
              </a:spcBef>
              <a:buClrTx/>
              <a:buFontTx/>
              <a:buNone/>
            </a:pPr>
            <a:r>
              <a:rPr lang="zh-CN" altLang="en-US" dirty="0">
                <a:latin typeface="Times New Roman" panose="02020603050405020304" pitchFamily="18" charset="0"/>
              </a:rPr>
              <a:t>并非不可终止</a:t>
            </a:r>
            <a:endParaRPr lang="zh-CN" altLang="en-US" dirty="0">
              <a:latin typeface="Times New Roman" panose="02020603050405020304" pitchFamily="18" charset="0"/>
            </a:endParaRPr>
          </a:p>
        </p:txBody>
      </p:sp>
      <p:sp>
        <p:nvSpPr>
          <p:cNvPr id="505862" name="Line 6"/>
          <p:cNvSpPr/>
          <p:nvPr/>
        </p:nvSpPr>
        <p:spPr>
          <a:xfrm flipV="1">
            <a:off x="3810000" y="3352800"/>
            <a:ext cx="1981200" cy="76200"/>
          </a:xfrm>
          <a:prstGeom prst="line">
            <a:avLst/>
          </a:prstGeom>
          <a:ln w="38100" cap="flat" cmpd="sng">
            <a:solidFill>
              <a:srgbClr val="D9171F"/>
            </a:solidFill>
            <a:prstDash val="solid"/>
            <a:headEnd type="none" w="med" len="med"/>
            <a:tailEnd type="none" w="med" len="med"/>
          </a:ln>
        </p:spPr>
      </p:sp>
      <p:sp>
        <p:nvSpPr>
          <p:cNvPr id="505863" name="Line 7"/>
          <p:cNvSpPr/>
          <p:nvPr/>
        </p:nvSpPr>
        <p:spPr>
          <a:xfrm flipV="1">
            <a:off x="2743200" y="4343400"/>
            <a:ext cx="1981200" cy="76200"/>
          </a:xfrm>
          <a:prstGeom prst="line">
            <a:avLst/>
          </a:prstGeom>
          <a:ln w="38100" cap="flat" cmpd="sng">
            <a:solidFill>
              <a:srgbClr val="D9171F"/>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5862"/>
                                        </p:tgtEl>
                                        <p:attrNameLst>
                                          <p:attrName>style.visibility</p:attrName>
                                        </p:attrNameLst>
                                      </p:cBhvr>
                                      <p:to>
                                        <p:strVal val="visible"/>
                                      </p:to>
                                    </p:set>
                                    <p:animEffect transition="in" filter="randombar(horizontal)">
                                      <p:cBhvr>
                                        <p:cTn id="7" dur="500"/>
                                        <p:tgtEl>
                                          <p:spTgt spid="5058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05863"/>
                                        </p:tgtEl>
                                        <p:attrNameLst>
                                          <p:attrName>style.visibility</p:attrName>
                                        </p:attrNameLst>
                                      </p:cBhvr>
                                      <p:to>
                                        <p:strVal val="visible"/>
                                      </p:to>
                                    </p:set>
                                    <p:animEffect transition="in" filter="randombar(horizontal)">
                                      <p:cBhvr>
                                        <p:cTn id="12" dur="500"/>
                                        <p:tgtEl>
                                          <p:spTgt spid="5058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5860"/>
                                        </p:tgtEl>
                                        <p:attrNameLst>
                                          <p:attrName>style.visibility</p:attrName>
                                        </p:attrNameLst>
                                      </p:cBhvr>
                                      <p:to>
                                        <p:strVal val="visible"/>
                                      </p:to>
                                    </p:set>
                                    <p:animEffect transition="in" filter="dissolve">
                                      <p:cBhvr>
                                        <p:cTn id="17" dur="500"/>
                                        <p:tgtEl>
                                          <p:spTgt spid="5058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05861"/>
                                        </p:tgtEl>
                                        <p:attrNameLst>
                                          <p:attrName>style.visibility</p:attrName>
                                        </p:attrNameLst>
                                      </p:cBhvr>
                                      <p:to>
                                        <p:strVal val="visible"/>
                                      </p:to>
                                    </p:set>
                                    <p:animEffect transition="in" filter="wipe(right)">
                                      <p:cBhvr>
                                        <p:cTn id="22" dur="500"/>
                                        <p:tgtEl>
                                          <p:spTgt spid="505861"/>
                                        </p:tgtEl>
                                      </p:cBhvr>
                                    </p:animEffect>
                                  </p:childTnLst>
                                  <p:subTnLst>
                                    <p:set>
                                      <p:cBhvr override="childStyle">
                                        <p:cTn dur="1" fill="hold" display="0" masterRel="nextClick" afterEffect="1"/>
                                        <p:tgtEl>
                                          <p:spTgt spid="5058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p:bldP spid="50586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p:txBody>
          <a:bodyPr vert="horz" wrap="square" lIns="91440" tIns="45720" rIns="91440" bIns="45720" anchor="ctr"/>
          <a:p>
            <a:pPr eaLnBrk="1" hangingPunct="1"/>
            <a:r>
              <a:rPr lang="zh-CN" altLang="en-US" sz="2800" dirty="0"/>
              <a:t>文法化简的步骤</a:t>
            </a:r>
            <a:endParaRPr lang="zh-CN" altLang="en-US" sz="2800" dirty="0"/>
          </a:p>
        </p:txBody>
      </p:sp>
      <p:sp>
        <p:nvSpPr>
          <p:cNvPr id="81923" name="Rectangle 3"/>
          <p:cNvSpPr>
            <a:spLocks noGrp="1"/>
          </p:cNvSpPr>
          <p:nvPr>
            <p:ph idx="1"/>
          </p:nvPr>
        </p:nvSpPr>
        <p:spPr/>
        <p:txBody>
          <a:bodyPr vert="horz" wrap="square" lIns="91440" tIns="45720" rIns="91440" bIns="45720" anchor="t"/>
          <a:p>
            <a:pPr eaLnBrk="1" hangingPunct="1">
              <a:buClr>
                <a:srgbClr val="FF66FF"/>
              </a:buClr>
              <a:buFont typeface="Wingdings" panose="05000000000000000000" pitchFamily="2" charset="2"/>
              <a:buChar char="u"/>
            </a:pPr>
            <a:r>
              <a:rPr lang="zh-CN" altLang="en-US" dirty="0"/>
              <a:t>查找有无形如</a:t>
            </a:r>
            <a:r>
              <a:rPr lang="en-US" altLang="zh-CN" dirty="0"/>
              <a:t>P</a:t>
            </a:r>
            <a:r>
              <a:rPr lang="en-US" altLang="zh-CN" dirty="0">
                <a:sym typeface="Symbol" panose="05050102010706020507" pitchFamily="18" charset="2"/>
              </a:rPr>
              <a:t></a:t>
            </a:r>
            <a:r>
              <a:rPr lang="en-US" altLang="zh-CN" dirty="0"/>
              <a:t>P</a:t>
            </a:r>
            <a:r>
              <a:rPr lang="zh-CN" altLang="en-US" dirty="0"/>
              <a:t>的产生式，若有则删除；</a:t>
            </a:r>
            <a:endParaRPr lang="zh-CN" altLang="en-US" dirty="0"/>
          </a:p>
          <a:p>
            <a:pPr eaLnBrk="1" hangingPunct="1">
              <a:buClr>
                <a:srgbClr val="FF66FF"/>
              </a:buClr>
              <a:buFont typeface="Wingdings" panose="05000000000000000000" pitchFamily="2" charset="2"/>
              <a:buChar char="u"/>
            </a:pPr>
            <a:endParaRPr lang="zh-CN" altLang="en-US" sz="900" dirty="0"/>
          </a:p>
          <a:p>
            <a:pPr eaLnBrk="1" hangingPunct="1">
              <a:buClr>
                <a:srgbClr val="FF66FF"/>
              </a:buClr>
              <a:buFont typeface="Wingdings" panose="05000000000000000000" pitchFamily="2" charset="2"/>
              <a:buChar char="u"/>
            </a:pPr>
            <a:r>
              <a:rPr lang="zh-CN" altLang="en-US" dirty="0"/>
              <a:t>若某个产生式在推导过程中永远不会被用到，删除它；</a:t>
            </a:r>
            <a:endParaRPr lang="zh-CN" altLang="en-US" dirty="0"/>
          </a:p>
          <a:p>
            <a:pPr eaLnBrk="1" hangingPunct="1">
              <a:buClr>
                <a:srgbClr val="FF66FF"/>
              </a:buClr>
              <a:buFont typeface="Wingdings" panose="05000000000000000000" pitchFamily="2" charset="2"/>
              <a:buChar char="u"/>
            </a:pPr>
            <a:endParaRPr lang="zh-CN" altLang="en-US" sz="900" dirty="0"/>
          </a:p>
          <a:p>
            <a:pPr eaLnBrk="1" hangingPunct="1">
              <a:buClr>
                <a:srgbClr val="FF66FF"/>
              </a:buClr>
              <a:buFont typeface="Wingdings" panose="05000000000000000000" pitchFamily="2" charset="2"/>
              <a:buChar char="u"/>
            </a:pPr>
            <a:r>
              <a:rPr lang="zh-CN" altLang="en-US" dirty="0"/>
              <a:t>若某个产生式在推导过程中不能从中导出终结符，删除它。</a:t>
            </a:r>
            <a:endParaRPr lang="zh-CN" altLang="en-US" dirty="0"/>
          </a:p>
          <a:p>
            <a:pPr eaLnBrk="1" hangingPunct="1">
              <a:buClr>
                <a:srgbClr val="FF66FF"/>
              </a:buClr>
              <a:buFont typeface="Wingdings" panose="05000000000000000000" pitchFamily="2" charset="2"/>
              <a:buChar char="u"/>
            </a:pPr>
            <a:endParaRPr lang="zh-CN" altLang="en-US" sz="900" dirty="0"/>
          </a:p>
          <a:p>
            <a:pPr eaLnBrk="1" hangingPunct="1">
              <a:buClr>
                <a:srgbClr val="FF66FF"/>
              </a:buClr>
              <a:buFont typeface="Wingdings" panose="05000000000000000000" pitchFamily="2" charset="2"/>
              <a:buChar char="u"/>
            </a:pPr>
            <a:r>
              <a:rPr lang="zh-CN" altLang="en-US" dirty="0"/>
              <a:t>最后，整理所有剩余产生式，就得到简化的文法。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p:txBody>
          <a:bodyPr vert="horz" wrap="square" lIns="91440" tIns="45720" rIns="91440" bIns="45720" anchor="ctr"/>
          <a:p>
            <a:pPr eaLnBrk="1" hangingPunct="1"/>
            <a:endParaRPr lang="zh-CN" altLang="en-US" sz="2800" dirty="0"/>
          </a:p>
        </p:txBody>
      </p:sp>
      <p:sp>
        <p:nvSpPr>
          <p:cNvPr id="82947" name="Rectangle 3"/>
          <p:cNvSpPr>
            <a:spLocks noGrp="1"/>
          </p:cNvSpPr>
          <p:nvPr>
            <p:ph idx="1"/>
          </p:nvPr>
        </p:nvSpPr>
        <p:spPr/>
        <p:txBody>
          <a:bodyPr vert="horz" wrap="square" lIns="91440" tIns="45720" rIns="91440" bIns="45720" anchor="t"/>
          <a:p>
            <a:pPr eaLnBrk="1" hangingPunct="1">
              <a:buClr>
                <a:srgbClr val="FF66FF"/>
              </a:buClr>
              <a:buNone/>
            </a:pPr>
            <a:r>
              <a:rPr lang="zh-CN" altLang="en-US" dirty="0"/>
              <a:t>例</a:t>
            </a:r>
            <a:r>
              <a:rPr lang="en-US" altLang="zh-CN" dirty="0"/>
              <a:t>2.10</a:t>
            </a:r>
            <a:endParaRPr lang="en-US" altLang="zh-CN" dirty="0"/>
          </a:p>
          <a:p>
            <a:pPr eaLnBrk="1" hangingPunct="1">
              <a:buClr>
                <a:srgbClr val="FF66FF"/>
              </a:buClr>
              <a:buNone/>
            </a:pP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p:txBody>
          <a:bodyPr vert="horz" wrap="square" lIns="91440" tIns="45720" rIns="91440" bIns="45720" anchor="ctr"/>
          <a:p>
            <a:pPr eaLnBrk="1" hangingPunct="1"/>
            <a:r>
              <a:rPr lang="zh-CN" altLang="en-US" dirty="0"/>
              <a:t>练习</a:t>
            </a:r>
            <a:endParaRPr lang="zh-CN" altLang="en-US" dirty="0"/>
          </a:p>
        </p:txBody>
      </p:sp>
      <p:sp>
        <p:nvSpPr>
          <p:cNvPr id="83971" name="Rectangle 3"/>
          <p:cNvSpPr>
            <a:spLocks noGrp="1"/>
          </p:cNvSpPr>
          <p:nvPr>
            <p:ph idx="1"/>
          </p:nvPr>
        </p:nvSpPr>
        <p:spPr/>
        <p:txBody>
          <a:bodyPr vert="horz" wrap="square" lIns="91440" tIns="45720" rIns="91440" bIns="45720" anchor="t"/>
          <a:p>
            <a:pPr eaLnBrk="1" hangingPunct="1">
              <a:buNone/>
            </a:pPr>
            <a:r>
              <a:rPr lang="zh-CN" altLang="en-US" dirty="0"/>
              <a:t>文法</a:t>
            </a:r>
            <a:r>
              <a:rPr lang="en-US" altLang="zh-CN" dirty="0"/>
              <a:t>G[S] </a:t>
            </a:r>
            <a:r>
              <a:rPr lang="zh-CN" altLang="en-US" dirty="0"/>
              <a:t>：	 </a:t>
            </a:r>
            <a:endParaRPr lang="zh-CN" altLang="en-US" dirty="0"/>
          </a:p>
          <a:p>
            <a:pPr eaLnBrk="1" hangingPunct="1">
              <a:buNone/>
            </a:pPr>
            <a:r>
              <a:rPr lang="zh-CN" altLang="en-US" dirty="0"/>
              <a:t>  </a:t>
            </a:r>
            <a:r>
              <a:rPr lang="en-US" altLang="zh-CN" dirty="0"/>
              <a:t>1) S→Be</a:t>
            </a:r>
            <a:endParaRPr lang="en-US" altLang="zh-CN" dirty="0"/>
          </a:p>
          <a:p>
            <a:pPr eaLnBrk="1" hangingPunct="1">
              <a:buNone/>
            </a:pPr>
            <a:r>
              <a:rPr lang="en-US" altLang="zh-CN" dirty="0"/>
              <a:t>	2) S→Ec</a:t>
            </a:r>
            <a:endParaRPr lang="en-US" altLang="zh-CN" dirty="0"/>
          </a:p>
          <a:p>
            <a:pPr eaLnBrk="1" hangingPunct="1">
              <a:buNone/>
            </a:pPr>
            <a:r>
              <a:rPr lang="en-US" altLang="zh-CN" dirty="0"/>
              <a:t> 	3) A→Ae</a:t>
            </a:r>
            <a:endParaRPr lang="en-US" altLang="zh-CN" dirty="0"/>
          </a:p>
          <a:p>
            <a:pPr eaLnBrk="1" hangingPunct="1">
              <a:buNone/>
            </a:pPr>
            <a:r>
              <a:rPr lang="en-US" altLang="zh-CN" dirty="0"/>
              <a:t>	4) A→e 	</a:t>
            </a:r>
            <a:endParaRPr lang="en-US" altLang="zh-CN" dirty="0"/>
          </a:p>
          <a:p>
            <a:pPr eaLnBrk="1" hangingPunct="1">
              <a:buNone/>
            </a:pPr>
            <a:r>
              <a:rPr lang="en-US" altLang="zh-CN" dirty="0"/>
              <a:t>  5) A→A</a:t>
            </a:r>
            <a:endParaRPr lang="en-US" altLang="zh-CN" dirty="0"/>
          </a:p>
          <a:p>
            <a:pPr eaLnBrk="1" hangingPunct="1">
              <a:buNone/>
            </a:pPr>
            <a:r>
              <a:rPr lang="en-US" altLang="zh-CN" dirty="0"/>
              <a:t>  6) B→Ce</a:t>
            </a:r>
            <a:endParaRPr lang="en-US" altLang="zh-CN" dirty="0"/>
          </a:p>
          <a:p>
            <a:pPr eaLnBrk="1" hangingPunct="1">
              <a:buNone/>
            </a:pPr>
            <a:r>
              <a:rPr lang="en-US" altLang="zh-CN" dirty="0"/>
              <a:t>	7) B→Af 	</a:t>
            </a:r>
            <a:endParaRPr lang="en-US" altLang="zh-CN" dirty="0"/>
          </a:p>
          <a:p>
            <a:pPr eaLnBrk="1" hangingPunct="1">
              <a:buNone/>
            </a:pPr>
            <a:r>
              <a:rPr lang="en-US" altLang="zh-CN" dirty="0"/>
              <a:t>  8) C→Cf</a:t>
            </a:r>
            <a:endParaRPr lang="en-US" altLang="zh-CN" dirty="0"/>
          </a:p>
          <a:p>
            <a:pPr eaLnBrk="1" hangingPunct="1">
              <a:buNone/>
            </a:pPr>
            <a:r>
              <a:rPr lang="en-US" altLang="zh-CN" dirty="0"/>
              <a:t>  9</a:t>
            </a:r>
            <a:r>
              <a:rPr lang="zh-CN" altLang="en-US" dirty="0"/>
              <a:t>）</a:t>
            </a:r>
            <a:r>
              <a:rPr lang="en-US" altLang="zh-CN" dirty="0"/>
              <a:t>D→f</a:t>
            </a:r>
            <a:endParaRPr lang="en-US" altLang="zh-CN" dirty="0"/>
          </a:p>
          <a:p>
            <a:pPr eaLnBrk="1" hangingPunct="1">
              <a:buNone/>
            </a:pPr>
            <a:r>
              <a:rPr lang="en-US" altLang="zh-CN" dirty="0"/>
              <a:t> </a:t>
            </a:r>
            <a:endParaRPr lang="en-US" altLang="zh-CN" dirty="0"/>
          </a:p>
          <a:p>
            <a:pPr eaLnBrk="1" hangingPunct="1"/>
            <a:endParaRPr lang="zh-CN" altLang="en-US" dirty="0"/>
          </a:p>
        </p:txBody>
      </p:sp>
      <p:sp>
        <p:nvSpPr>
          <p:cNvPr id="508932" name="Text Box 4"/>
          <p:cNvSpPr txBox="1"/>
          <p:nvPr/>
        </p:nvSpPr>
        <p:spPr>
          <a:xfrm>
            <a:off x="5181600" y="1981200"/>
            <a:ext cx="2160588" cy="2679700"/>
          </a:xfrm>
          <a:prstGeom prst="rect">
            <a:avLst/>
          </a:prstGeom>
          <a:solidFill>
            <a:srgbClr val="CCFFCC"/>
          </a:solidFill>
          <a:ln w="9525" cap="flat" cmpd="sng">
            <a:solidFill>
              <a:srgbClr val="FFCC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lnSpc>
                <a:spcPct val="90000"/>
              </a:lnSpc>
              <a:buClrTx/>
              <a:buFontTx/>
              <a:buNone/>
            </a:pPr>
            <a:r>
              <a:rPr lang="en-US" altLang="zh-CN" sz="3200" dirty="0">
                <a:solidFill>
                  <a:schemeClr val="tx2"/>
                </a:solidFill>
              </a:rPr>
              <a:t>G[S]:</a:t>
            </a:r>
            <a:r>
              <a:rPr lang="en-US" altLang="zh-CN" sz="3200" dirty="0">
                <a:solidFill>
                  <a:schemeClr val="bg1"/>
                </a:solidFill>
              </a:rPr>
              <a:t> </a:t>
            </a:r>
            <a:endParaRPr lang="en-US" altLang="zh-CN" sz="3200" dirty="0">
              <a:solidFill>
                <a:schemeClr val="bg1"/>
              </a:solidFill>
            </a:endParaRPr>
          </a:p>
          <a:p>
            <a:pPr marL="0" lvl="0" indent="0" eaLnBrk="1" hangingPunct="1">
              <a:lnSpc>
                <a:spcPct val="90000"/>
              </a:lnSpc>
              <a:buClrTx/>
              <a:buFontTx/>
              <a:buNone/>
            </a:pPr>
            <a:r>
              <a:rPr lang="en-US" altLang="zh-CN" sz="3200" dirty="0">
                <a:solidFill>
                  <a:schemeClr val="tx2"/>
                </a:solidFill>
              </a:rPr>
              <a:t>S→Be</a:t>
            </a:r>
            <a:endParaRPr lang="en-US" altLang="zh-CN" sz="3200" dirty="0">
              <a:solidFill>
                <a:schemeClr val="tx2"/>
              </a:solidFill>
            </a:endParaRPr>
          </a:p>
          <a:p>
            <a:pPr marL="0" lvl="0" indent="0" eaLnBrk="1" hangingPunct="1">
              <a:lnSpc>
                <a:spcPct val="90000"/>
              </a:lnSpc>
              <a:buClrTx/>
              <a:buFontTx/>
              <a:buNone/>
            </a:pPr>
            <a:r>
              <a:rPr lang="en-US" altLang="zh-CN" sz="3200" dirty="0">
                <a:solidFill>
                  <a:schemeClr val="tx2"/>
                </a:solidFill>
              </a:rPr>
              <a:t>A→Ae</a:t>
            </a:r>
            <a:endParaRPr lang="en-US" altLang="zh-CN" sz="3200" dirty="0">
              <a:solidFill>
                <a:schemeClr val="tx2"/>
              </a:solidFill>
            </a:endParaRPr>
          </a:p>
          <a:p>
            <a:pPr marL="0" lvl="0" indent="0" eaLnBrk="1" hangingPunct="1">
              <a:lnSpc>
                <a:spcPct val="90000"/>
              </a:lnSpc>
              <a:buClrTx/>
              <a:buFontTx/>
              <a:buNone/>
            </a:pPr>
            <a:r>
              <a:rPr lang="en-US" altLang="zh-CN" sz="3200" dirty="0">
                <a:solidFill>
                  <a:schemeClr val="tx2"/>
                </a:solidFill>
              </a:rPr>
              <a:t>A→e</a:t>
            </a:r>
            <a:endParaRPr lang="en-US" altLang="zh-CN" sz="3200" dirty="0">
              <a:solidFill>
                <a:schemeClr val="tx2"/>
              </a:solidFill>
            </a:endParaRPr>
          </a:p>
          <a:p>
            <a:pPr marL="0" lvl="0" indent="0" eaLnBrk="1" hangingPunct="1">
              <a:lnSpc>
                <a:spcPct val="90000"/>
              </a:lnSpc>
              <a:buClrTx/>
              <a:buFontTx/>
              <a:buNone/>
            </a:pPr>
            <a:r>
              <a:rPr lang="en-US" altLang="zh-CN" sz="3200" dirty="0">
                <a:solidFill>
                  <a:schemeClr val="tx2"/>
                </a:solidFill>
              </a:rPr>
              <a:t>B→Af</a:t>
            </a:r>
            <a:endParaRPr lang="en-US" altLang="zh-CN" sz="3200" dirty="0">
              <a:solidFill>
                <a:schemeClr val="tx2"/>
              </a:solidFill>
            </a:endParaRPr>
          </a:p>
        </p:txBody>
      </p:sp>
      <p:sp>
        <p:nvSpPr>
          <p:cNvPr id="508934" name="Line 6"/>
          <p:cNvSpPr/>
          <p:nvPr/>
        </p:nvSpPr>
        <p:spPr>
          <a:xfrm>
            <a:off x="533400" y="3886200"/>
            <a:ext cx="2286000" cy="0"/>
          </a:xfrm>
          <a:prstGeom prst="line">
            <a:avLst/>
          </a:prstGeom>
          <a:ln w="57150" cap="flat" cmpd="sng">
            <a:solidFill>
              <a:srgbClr val="D9171F"/>
            </a:solidFill>
            <a:prstDash val="solid"/>
            <a:headEnd type="none" w="med" len="med"/>
            <a:tailEnd type="none" w="med" len="med"/>
          </a:ln>
        </p:spPr>
      </p:sp>
      <p:sp>
        <p:nvSpPr>
          <p:cNvPr id="508935" name="Line 7"/>
          <p:cNvSpPr/>
          <p:nvPr/>
        </p:nvSpPr>
        <p:spPr>
          <a:xfrm>
            <a:off x="457200" y="5943600"/>
            <a:ext cx="2286000" cy="0"/>
          </a:xfrm>
          <a:prstGeom prst="line">
            <a:avLst/>
          </a:prstGeom>
          <a:ln w="57150" cap="flat" cmpd="sng">
            <a:solidFill>
              <a:srgbClr val="D9171F"/>
            </a:solidFill>
            <a:prstDash val="solid"/>
            <a:headEnd type="none" w="med" len="med"/>
            <a:tailEnd type="none" w="med" len="med"/>
          </a:ln>
        </p:spPr>
      </p:sp>
      <p:sp>
        <p:nvSpPr>
          <p:cNvPr id="508936" name="Line 8"/>
          <p:cNvSpPr/>
          <p:nvPr/>
        </p:nvSpPr>
        <p:spPr>
          <a:xfrm>
            <a:off x="457200" y="5486400"/>
            <a:ext cx="2286000" cy="0"/>
          </a:xfrm>
          <a:prstGeom prst="line">
            <a:avLst/>
          </a:prstGeom>
          <a:ln w="57150" cap="flat" cmpd="sng">
            <a:solidFill>
              <a:srgbClr val="D9171F"/>
            </a:solidFill>
            <a:prstDash val="solid"/>
            <a:headEnd type="none" w="med" len="med"/>
            <a:tailEnd type="none" w="med" len="med"/>
          </a:ln>
        </p:spPr>
      </p:sp>
      <p:sp>
        <p:nvSpPr>
          <p:cNvPr id="508937" name="Line 9"/>
          <p:cNvSpPr/>
          <p:nvPr/>
        </p:nvSpPr>
        <p:spPr>
          <a:xfrm>
            <a:off x="381000" y="4419600"/>
            <a:ext cx="2286000" cy="0"/>
          </a:xfrm>
          <a:prstGeom prst="line">
            <a:avLst/>
          </a:prstGeom>
          <a:ln w="57150" cap="flat" cmpd="sng">
            <a:solidFill>
              <a:srgbClr val="D9171F"/>
            </a:solidFill>
            <a:prstDash val="solid"/>
            <a:headEnd type="none" w="med" len="med"/>
            <a:tailEnd type="none" w="med" len="med"/>
          </a:ln>
        </p:spPr>
      </p:sp>
      <p:sp>
        <p:nvSpPr>
          <p:cNvPr id="508938" name="Line 10"/>
          <p:cNvSpPr/>
          <p:nvPr/>
        </p:nvSpPr>
        <p:spPr>
          <a:xfrm>
            <a:off x="457200" y="2286000"/>
            <a:ext cx="2286000" cy="0"/>
          </a:xfrm>
          <a:prstGeom prst="line">
            <a:avLst/>
          </a:prstGeom>
          <a:ln w="57150" cap="flat" cmpd="sng">
            <a:solidFill>
              <a:srgbClr val="D9171F"/>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8934"/>
                                        </p:tgtEl>
                                        <p:attrNameLst>
                                          <p:attrName>style.visibility</p:attrName>
                                        </p:attrNameLst>
                                      </p:cBhvr>
                                      <p:to>
                                        <p:strVal val="visible"/>
                                      </p:to>
                                    </p:set>
                                    <p:animEffect transition="in" filter="randombar(horizontal)">
                                      <p:cBhvr>
                                        <p:cTn id="7" dur="500"/>
                                        <p:tgtEl>
                                          <p:spTgt spid="5089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08935"/>
                                        </p:tgtEl>
                                        <p:attrNameLst>
                                          <p:attrName>style.visibility</p:attrName>
                                        </p:attrNameLst>
                                      </p:cBhvr>
                                      <p:to>
                                        <p:strVal val="visible"/>
                                      </p:to>
                                    </p:set>
                                    <p:animEffect transition="in" filter="randombar(horizontal)">
                                      <p:cBhvr>
                                        <p:cTn id="12" dur="500"/>
                                        <p:tgtEl>
                                          <p:spTgt spid="5089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08936"/>
                                        </p:tgtEl>
                                        <p:attrNameLst>
                                          <p:attrName>style.visibility</p:attrName>
                                        </p:attrNameLst>
                                      </p:cBhvr>
                                      <p:to>
                                        <p:strVal val="visible"/>
                                      </p:to>
                                    </p:set>
                                    <p:animEffect transition="in" filter="randombar(horizontal)">
                                      <p:cBhvr>
                                        <p:cTn id="17" dur="500"/>
                                        <p:tgtEl>
                                          <p:spTgt spid="5089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08937"/>
                                        </p:tgtEl>
                                        <p:attrNameLst>
                                          <p:attrName>style.visibility</p:attrName>
                                        </p:attrNameLst>
                                      </p:cBhvr>
                                      <p:to>
                                        <p:strVal val="visible"/>
                                      </p:to>
                                    </p:set>
                                    <p:animEffect transition="in" filter="randombar(horizontal)">
                                      <p:cBhvr>
                                        <p:cTn id="22" dur="500"/>
                                        <p:tgtEl>
                                          <p:spTgt spid="50893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08938"/>
                                        </p:tgtEl>
                                        <p:attrNameLst>
                                          <p:attrName>style.visibility</p:attrName>
                                        </p:attrNameLst>
                                      </p:cBhvr>
                                      <p:to>
                                        <p:strVal val="visible"/>
                                      </p:to>
                                    </p:set>
                                    <p:animEffect transition="in" filter="randombar(horizontal)">
                                      <p:cBhvr>
                                        <p:cTn id="27" dur="500"/>
                                        <p:tgtEl>
                                          <p:spTgt spid="5089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8932"/>
                                        </p:tgtEl>
                                        <p:attrNameLst>
                                          <p:attrName>style.visibility</p:attrName>
                                        </p:attrNameLst>
                                      </p:cBhvr>
                                      <p:to>
                                        <p:strVal val="visible"/>
                                      </p:to>
                                    </p:set>
                                    <p:animEffect transition="in" filter="dissolve">
                                      <p:cBhvr>
                                        <p:cTn id="32" dur="500"/>
                                        <p:tgtEl>
                                          <p:spTgt spid="50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84995" name="Rectangle 4"/>
          <p:cNvSpPr/>
          <p:nvPr>
            <p:ph idx="1"/>
          </p:nvPr>
        </p:nvSpPr>
        <p:spPr/>
        <p:txBody>
          <a:bodyPr vert="horz" wrap="square" lIns="91440" tIns="45720" rIns="91440" bIns="45720" anchor="t"/>
          <a:p>
            <a:pPr eaLnBrk="1" hangingPunct="1">
              <a:buNone/>
            </a:pPr>
            <a:r>
              <a:rPr lang="zh-CN" altLang="en-US" dirty="0"/>
              <a:t>②对于文法</a:t>
            </a:r>
            <a:r>
              <a:rPr lang="en-US" altLang="zh-CN" dirty="0"/>
              <a:t>G[S]，</a:t>
            </a:r>
            <a:r>
              <a:rPr lang="zh-CN" altLang="en-US" dirty="0"/>
              <a:t>为了保证任一非终结符</a:t>
            </a:r>
            <a:r>
              <a:rPr lang="en-US" altLang="zh-CN" dirty="0"/>
              <a:t>A</a:t>
            </a:r>
            <a:r>
              <a:rPr lang="zh-CN" altLang="en-US" dirty="0"/>
              <a:t>在句子推导中出现，必须满足如下两个条件：</a:t>
            </a:r>
            <a:endParaRPr lang="zh-CN" altLang="en-US" dirty="0"/>
          </a:p>
          <a:p>
            <a:pPr eaLnBrk="1" hangingPunct="1">
              <a:buNone/>
            </a:pPr>
            <a:r>
              <a:rPr lang="zh-CN" altLang="en-US" dirty="0"/>
              <a:t>  1）</a:t>
            </a:r>
            <a:r>
              <a:rPr lang="en-US" altLang="zh-CN" dirty="0"/>
              <a:t>A</a:t>
            </a:r>
            <a:r>
              <a:rPr lang="zh-CN" altLang="en-US" dirty="0"/>
              <a:t>必须在某句型中出现。</a:t>
            </a:r>
            <a:endParaRPr lang="zh-CN" altLang="en-US" dirty="0"/>
          </a:p>
          <a:p>
            <a:pPr eaLnBrk="1" hangingPunct="1">
              <a:buNone/>
            </a:pPr>
            <a:r>
              <a:rPr lang="zh-CN" altLang="en-US" dirty="0"/>
              <a:t>  2）必须能从</a:t>
            </a:r>
            <a:r>
              <a:rPr lang="en-US" altLang="zh-CN" dirty="0"/>
              <a:t>A</a:t>
            </a:r>
            <a:r>
              <a:rPr lang="zh-CN" altLang="en-US" dirty="0"/>
              <a:t>推出终结符号串</a:t>
            </a:r>
            <a:r>
              <a:rPr lang="en-US" altLang="zh-CN" dirty="0"/>
              <a:t>t</a:t>
            </a:r>
            <a:r>
              <a:rPr lang="zh-CN" altLang="en-US" dirty="0"/>
              <a:t>来。</a:t>
            </a:r>
            <a:endParaRPr lang="zh-CN" altLang="en-US" dirty="0"/>
          </a:p>
        </p:txBody>
      </p:sp>
      <p:sp>
        <p:nvSpPr>
          <p:cNvPr id="509957" name="Rectangle 5"/>
          <p:cNvSpPr/>
          <p:nvPr/>
        </p:nvSpPr>
        <p:spPr>
          <a:xfrm>
            <a:off x="6553200" y="2514600"/>
            <a:ext cx="12509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r>
              <a:rPr lang="zh-CN" altLang="en-US" dirty="0"/>
              <a:t>可终止</a:t>
            </a:r>
            <a:endParaRPr lang="zh-CN" altLang="en-US" dirty="0"/>
          </a:p>
        </p:txBody>
      </p:sp>
      <p:sp>
        <p:nvSpPr>
          <p:cNvPr id="509958" name="Rectangle 6"/>
          <p:cNvSpPr/>
          <p:nvPr/>
        </p:nvSpPr>
        <p:spPr>
          <a:xfrm>
            <a:off x="6553200" y="1981200"/>
            <a:ext cx="12509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r>
              <a:rPr lang="zh-CN" altLang="en-US" dirty="0"/>
              <a:t>可到达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randombar(horizontal)">
                                      <p:cBhvr>
                                        <p:cTn id="7" dur="500"/>
                                        <p:tgtEl>
                                          <p:spTgt spid="50995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09957"/>
                                        </p:tgtEl>
                                        <p:attrNameLst>
                                          <p:attrName>style.visibility</p:attrName>
                                        </p:attrNameLst>
                                      </p:cBhvr>
                                      <p:to>
                                        <p:strVal val="visible"/>
                                      </p:to>
                                    </p:set>
                                    <p:animEffect transition="in" filter="randombar(horizontal)">
                                      <p:cBhvr>
                                        <p:cTn id="12" dur="500"/>
                                        <p:tgtEl>
                                          <p:spTgt spid="509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p:bldP spid="50995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43827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2、上下文无关文法中的</a:t>
            </a:r>
            <a:r>
              <a:rPr kumimoji="0" lang="en-US" altLang="zh-CN" sz="2800" b="1" i="0" u="none" strike="noStrike" kern="0" cap="none" spc="0" normalizeH="0" baseline="0" noProof="0">
                <a:ln>
                  <a:noFill/>
                </a:ln>
                <a:solidFill>
                  <a:schemeClr val="tx1"/>
                </a:solidFill>
                <a:effectLst/>
                <a:uLnTx/>
                <a:uFillTx/>
                <a:latin typeface="+mn-lt"/>
                <a:ea typeface="+mn-ea"/>
                <a:cs typeface="+mn-cs"/>
              </a:rPr>
              <a:t>ε</a:t>
            </a:r>
            <a:r>
              <a:rPr kumimoji="0" lang="zh-CN" altLang="en-US" sz="2800" b="1" i="0" u="none" strike="noStrike" kern="0" cap="none" spc="0" normalizeH="0" baseline="0" noProof="0">
                <a:ln>
                  <a:noFill/>
                </a:ln>
                <a:solidFill>
                  <a:schemeClr val="tx1"/>
                </a:solidFill>
                <a:effectLst/>
                <a:uLnTx/>
                <a:uFillTx/>
                <a:latin typeface="+mn-lt"/>
                <a:ea typeface="+mn-ea"/>
                <a:cs typeface="+mn-cs"/>
              </a:rPr>
              <a:t>规则</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具有形式</a:t>
            </a:r>
            <a:r>
              <a:rPr kumimoji="0" lang="en-US" altLang="zh-CN" sz="2800" b="1" i="0" u="none" strike="noStrike" kern="0" cap="none" spc="0" normalizeH="0" baseline="0" noProof="0">
                <a:ln>
                  <a:noFill/>
                </a:ln>
                <a:solidFill>
                  <a:schemeClr val="tx1"/>
                </a:solidFill>
                <a:effectLst/>
                <a:uLnTx/>
                <a:uFillTx/>
                <a:latin typeface="+mn-lt"/>
                <a:ea typeface="+mn-ea"/>
                <a:cs typeface="+mn-cs"/>
              </a:rPr>
              <a:t>A→ε</a:t>
            </a:r>
            <a:r>
              <a:rPr kumimoji="0" lang="zh-CN" altLang="en-US" sz="2800" b="1" i="0" u="none" strike="noStrike" kern="0" cap="none" spc="0" normalizeH="0" baseline="0" noProof="0">
                <a:ln>
                  <a:noFill/>
                </a:ln>
                <a:solidFill>
                  <a:schemeClr val="tx1"/>
                </a:solidFill>
                <a:effectLst/>
                <a:uLnTx/>
                <a:uFillTx/>
                <a:latin typeface="+mn-lt"/>
                <a:ea typeface="+mn-ea"/>
                <a:cs typeface="+mn-cs"/>
              </a:rPr>
              <a:t>的规则称为</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ε</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规则</a:t>
            </a:r>
            <a:r>
              <a:rPr kumimoji="0" lang="zh-CN" altLang="en-US" sz="2800" b="1" i="0" u="none" strike="noStrike" kern="0" cap="none" spc="0" normalizeH="0" baseline="0" noProof="0">
                <a:ln>
                  <a:noFill/>
                </a:ln>
                <a:solidFill>
                  <a:schemeClr val="tx1"/>
                </a:solidFill>
                <a:effectLst/>
                <a:uLnTx/>
                <a:uFillTx/>
                <a:latin typeface="+mn-lt"/>
                <a:ea typeface="+mn-ea"/>
                <a:cs typeface="+mn-cs"/>
              </a:rPr>
              <a:t>，其中</a:t>
            </a:r>
            <a:r>
              <a:rPr kumimoji="0" lang="en-US" altLang="zh-CN" sz="2800" b="1" i="0" u="none" strike="noStrike" kern="0" cap="none" spc="0" normalizeH="0" baseline="0" noProof="0">
                <a:ln>
                  <a:noFill/>
                </a:ln>
                <a:solidFill>
                  <a:schemeClr val="tx1"/>
                </a:solidFill>
                <a:effectLst/>
                <a:uLnTx/>
                <a:uFillTx/>
                <a:latin typeface="+mn-lt"/>
                <a:ea typeface="+mn-ea"/>
                <a:cs typeface="+mn-cs"/>
              </a:rPr>
              <a:t>A∈V</a:t>
            </a:r>
            <a:r>
              <a:rPr kumimoji="0" lang="en-US" altLang="zh-CN" sz="2800" b="1" i="0" u="none" strike="noStrike" kern="0" cap="none" spc="0" normalizeH="0" baseline="-25000" noProof="0">
                <a:ln>
                  <a:noFill/>
                </a:ln>
                <a:solidFill>
                  <a:schemeClr val="tx1"/>
                </a:solidFill>
                <a:effectLst/>
                <a:uLnTx/>
                <a:uFillTx/>
                <a:latin typeface="+mn-lt"/>
                <a:ea typeface="+mn-ea"/>
                <a:cs typeface="+mn-cs"/>
              </a:rPr>
              <a:t>N</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某些著作和讲义中限制这种规则的出现。因为</a:t>
            </a:r>
            <a:r>
              <a:rPr kumimoji="0" lang="en-US" altLang="zh-CN" sz="2800" b="1" i="0" u="none" strike="noStrike" kern="0" cap="none" spc="0" normalizeH="0" baseline="0" noProof="0">
                <a:ln>
                  <a:noFill/>
                </a:ln>
                <a:solidFill>
                  <a:schemeClr val="tx1"/>
                </a:solidFill>
                <a:effectLst/>
                <a:uLnTx/>
                <a:uFillTx/>
                <a:latin typeface="+mn-lt"/>
                <a:ea typeface="+mn-ea"/>
                <a:cs typeface="+mn-cs"/>
              </a:rPr>
              <a:t>ε</a:t>
            </a:r>
            <a:r>
              <a:rPr kumimoji="0" lang="zh-CN" altLang="en-US" sz="2800" b="1" i="0" u="none" strike="noStrike" kern="0" cap="none" spc="0" normalizeH="0" baseline="0" noProof="0">
                <a:ln>
                  <a:noFill/>
                </a:ln>
                <a:solidFill>
                  <a:schemeClr val="tx1"/>
                </a:solidFill>
                <a:effectLst/>
                <a:uLnTx/>
                <a:uFillTx/>
                <a:latin typeface="+mn-lt"/>
                <a:ea typeface="+mn-ea"/>
                <a:cs typeface="+mn-cs"/>
              </a:rPr>
              <a:t>规则会使有关文法的一些讨论和证明变得复杂</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两种定义的唯一差别是</a:t>
            </a:r>
            <a:r>
              <a:rPr kumimoji="0" lang="en-US" altLang="zh-CN" sz="2800" b="1" i="0" u="none" strike="noStrike" kern="0" cap="none" spc="0" normalizeH="0" baseline="0" noProof="0">
                <a:ln>
                  <a:noFill/>
                </a:ln>
                <a:solidFill>
                  <a:schemeClr val="tx1"/>
                </a:solidFill>
                <a:effectLst/>
                <a:uLnTx/>
                <a:uFillTx/>
                <a:latin typeface="+mn-lt"/>
                <a:ea typeface="+mn-ea"/>
                <a:cs typeface="+mn-cs"/>
              </a:rPr>
              <a:t>ε</a:t>
            </a:r>
            <a:r>
              <a:rPr kumimoji="0" lang="zh-CN" altLang="en-US" sz="2800" b="1" i="0" u="none" strike="noStrike" kern="0" cap="none" spc="0" normalizeH="0" baseline="0" noProof="0">
                <a:ln>
                  <a:noFill/>
                </a:ln>
                <a:solidFill>
                  <a:schemeClr val="tx1"/>
                </a:solidFill>
                <a:effectLst/>
                <a:uLnTx/>
                <a:uFillTx/>
                <a:latin typeface="+mn-lt"/>
                <a:ea typeface="+mn-ea"/>
                <a:cs typeface="+mn-cs"/>
              </a:rPr>
              <a:t>句子在不在语言中。</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如果语言</a:t>
            </a:r>
            <a:r>
              <a:rPr kumimoji="1" lang="en-US" altLang="zh-CN" sz="2800" b="1" i="0" u="none" strike="noStrike" kern="0" cap="none" spc="0" normalizeH="0" baseline="0" noProof="0">
                <a:ln>
                  <a:noFill/>
                </a:ln>
                <a:solidFill>
                  <a:schemeClr val="tx1"/>
                </a:solidFill>
                <a:effectLst/>
                <a:uLnTx/>
                <a:uFillTx/>
                <a:latin typeface="+mn-lt"/>
                <a:ea typeface="+mn-ea"/>
                <a:cs typeface="+mn-cs"/>
              </a:rPr>
              <a:t>L</a:t>
            </a:r>
            <a:r>
              <a:rPr kumimoji="1" lang="zh-CN" altLang="en-US" sz="2800" b="1" i="0" u="none" strike="noStrike" kern="0" cap="none" spc="0" normalizeH="0" baseline="0" noProof="0">
                <a:ln>
                  <a:noFill/>
                </a:ln>
                <a:solidFill>
                  <a:schemeClr val="tx1"/>
                </a:solidFill>
                <a:effectLst/>
                <a:uLnTx/>
                <a:uFillTx/>
                <a:latin typeface="+mn-lt"/>
                <a:ea typeface="+mn-ea"/>
                <a:cs typeface="+mn-cs"/>
              </a:rPr>
              <a:t>有一个有穷的描述，则</a:t>
            </a:r>
            <a:r>
              <a:rPr kumimoji="1" lang="en-US" altLang="zh-CN" sz="2800" b="1" i="0" u="none" strike="noStrike" kern="0" cap="none" spc="0" normalizeH="0" baseline="0" noProof="0">
                <a:ln>
                  <a:noFill/>
                </a:ln>
                <a:solidFill>
                  <a:schemeClr val="tx1"/>
                </a:solidFill>
                <a:effectLst/>
                <a:uLnTx/>
                <a:uFillTx/>
                <a:latin typeface="+mn-lt"/>
                <a:ea typeface="+mn-ea"/>
                <a:cs typeface="+mn-cs"/>
              </a:rPr>
              <a:t>L∪{ε}</a:t>
            </a:r>
            <a:r>
              <a:rPr kumimoji="1" lang="zh-CN" altLang="en-US" sz="2800" b="1" i="0" u="none" strike="noStrike" kern="0" cap="none" spc="0" normalizeH="0" baseline="0" noProof="0">
                <a:ln>
                  <a:noFill/>
                </a:ln>
                <a:solidFill>
                  <a:schemeClr val="tx1"/>
                </a:solidFill>
                <a:effectLst/>
                <a:uLnTx/>
                <a:uFillTx/>
                <a:latin typeface="+mn-lt"/>
                <a:ea typeface="+mn-ea"/>
                <a:cs typeface="+mn-cs"/>
              </a:rPr>
              <a:t>也同样有一个有穷描述。并且可以证明，若</a:t>
            </a:r>
            <a:r>
              <a:rPr kumimoji="1" lang="en-US" altLang="zh-CN" sz="2800" b="1" i="0" u="none" strike="noStrike" kern="0" cap="none" spc="0" normalizeH="0" baseline="0" noProof="0">
                <a:ln>
                  <a:noFill/>
                </a:ln>
                <a:solidFill>
                  <a:schemeClr val="tx1"/>
                </a:solidFill>
                <a:effectLst/>
                <a:uLnTx/>
                <a:uFillTx/>
                <a:latin typeface="+mn-lt"/>
                <a:ea typeface="+mn-ea"/>
                <a:cs typeface="+mn-cs"/>
              </a:rPr>
              <a:t>L</a:t>
            </a:r>
            <a:r>
              <a:rPr kumimoji="1" lang="zh-CN" altLang="en-US" sz="2800" b="1" i="0" u="none" strike="noStrike" kern="0" cap="none" spc="0" normalizeH="0" baseline="0" noProof="0">
                <a:ln>
                  <a:noFill/>
                </a:ln>
                <a:solidFill>
                  <a:schemeClr val="tx1"/>
                </a:solidFill>
                <a:effectLst/>
                <a:uLnTx/>
                <a:uFillTx/>
                <a:latin typeface="+mn-lt"/>
                <a:ea typeface="+mn-ea"/>
                <a:cs typeface="+mn-cs"/>
              </a:rPr>
              <a:t>是上下文有关语言、上下文无关语言或正规语言，则</a:t>
            </a:r>
            <a:r>
              <a:rPr kumimoji="1" lang="en-US" altLang="zh-CN" sz="2800" b="1" i="0" u="none" strike="noStrike" kern="0" cap="none" spc="0" normalizeH="0" baseline="0" noProof="0">
                <a:ln>
                  <a:noFill/>
                </a:ln>
                <a:solidFill>
                  <a:schemeClr val="tx1"/>
                </a:solidFill>
                <a:effectLst/>
                <a:uLnTx/>
                <a:uFillTx/>
                <a:latin typeface="+mn-lt"/>
                <a:ea typeface="+mn-ea"/>
                <a:cs typeface="+mn-cs"/>
              </a:rPr>
              <a:t>L∪{ε}</a:t>
            </a:r>
            <a:r>
              <a:rPr kumimoji="1" lang="zh-CN" altLang="en-US" sz="2800" b="1" i="0" u="none" strike="noStrike" kern="0" cap="none" spc="0" normalizeH="0" baseline="0" noProof="0">
                <a:ln>
                  <a:noFill/>
                </a:ln>
                <a:solidFill>
                  <a:schemeClr val="tx1"/>
                </a:solidFill>
                <a:effectLst/>
                <a:uLnTx/>
                <a:uFillTx/>
                <a:latin typeface="+mn-lt"/>
                <a:ea typeface="+mn-ea"/>
                <a:cs typeface="+mn-cs"/>
              </a:rPr>
              <a:t>和</a:t>
            </a:r>
            <a:r>
              <a:rPr kumimoji="1" lang="en-US" altLang="zh-CN" sz="2800" b="1" i="0" u="none" strike="noStrike" kern="0" cap="none" spc="0" normalizeH="0" baseline="0" noProof="0">
                <a:ln>
                  <a:noFill/>
                </a:ln>
                <a:solidFill>
                  <a:schemeClr val="tx1"/>
                </a:solidFill>
                <a:effectLst/>
                <a:uLnTx/>
                <a:uFillTx/>
                <a:latin typeface="+mn-lt"/>
                <a:ea typeface="+mn-ea"/>
                <a:cs typeface="+mn-cs"/>
              </a:rPr>
              <a:t>L-{ε}</a:t>
            </a:r>
            <a:r>
              <a:rPr kumimoji="1" lang="zh-CN" altLang="en-US" sz="2800" b="1" i="0" u="none" strike="noStrike" kern="0" cap="none" spc="0" normalizeH="0" baseline="0" noProof="0">
                <a:ln>
                  <a:noFill/>
                </a:ln>
                <a:solidFill>
                  <a:schemeClr val="tx1"/>
                </a:solidFill>
                <a:effectLst/>
                <a:uLnTx/>
                <a:uFillTx/>
                <a:latin typeface="+mn-lt"/>
                <a:ea typeface="+mn-ea"/>
                <a:cs typeface="+mn-cs"/>
              </a:rPr>
              <a:t>分别是上下文有关语言、上下文无关语言和正规语言</a:t>
            </a:r>
            <a:endParaRPr kumimoji="1" lang="zh-CN" altLang="en-US"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8275">
                                            <p:txEl>
                                              <p:charRg st="15" end="38"/>
                                            </p:txEl>
                                          </p:spTgt>
                                        </p:tgtEl>
                                        <p:attrNameLst>
                                          <p:attrName>style.visibility</p:attrName>
                                        </p:attrNameLst>
                                      </p:cBhvr>
                                      <p:to>
                                        <p:strVal val="visible"/>
                                      </p:to>
                                    </p:set>
                                    <p:animEffect transition="in" filter="randombar(horizontal)">
                                      <p:cBhvr>
                                        <p:cTn id="7" dur="500"/>
                                        <p:tgtEl>
                                          <p:spTgt spid="438275">
                                            <p:txEl>
                                              <p:charRg st="15"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8275">
                                            <p:txEl>
                                              <p:charRg st="38" end="80"/>
                                            </p:txEl>
                                          </p:spTgt>
                                        </p:tgtEl>
                                        <p:attrNameLst>
                                          <p:attrName>style.visibility</p:attrName>
                                        </p:attrNameLst>
                                      </p:cBhvr>
                                      <p:to>
                                        <p:strVal val="visible"/>
                                      </p:to>
                                    </p:set>
                                    <p:animEffect transition="in" filter="randombar(horizontal)">
                                      <p:cBhvr>
                                        <p:cTn id="12" dur="500"/>
                                        <p:tgtEl>
                                          <p:spTgt spid="438275">
                                            <p:txEl>
                                              <p:charRg st="38"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8275">
                                            <p:txEl>
                                              <p:charRg st="80" end="101"/>
                                            </p:txEl>
                                          </p:spTgt>
                                        </p:tgtEl>
                                        <p:attrNameLst>
                                          <p:attrName>style.visibility</p:attrName>
                                        </p:attrNameLst>
                                      </p:cBhvr>
                                      <p:to>
                                        <p:strVal val="visible"/>
                                      </p:to>
                                    </p:set>
                                    <p:animEffect transition="in" filter="randombar(horizontal)">
                                      <p:cBhvr>
                                        <p:cTn id="17" dur="500"/>
                                        <p:tgtEl>
                                          <p:spTgt spid="438275">
                                            <p:txEl>
                                              <p:charRg st="80"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38275">
                                            <p:txEl>
                                              <p:charRg st="101" end="199"/>
                                            </p:txEl>
                                          </p:spTgt>
                                        </p:tgtEl>
                                        <p:attrNameLst>
                                          <p:attrName>style.visibility</p:attrName>
                                        </p:attrNameLst>
                                      </p:cBhvr>
                                      <p:to>
                                        <p:strVal val="visible"/>
                                      </p:to>
                                    </p:set>
                                    <p:animEffect transition="in" filter="randombar(horizontal)">
                                      <p:cBhvr>
                                        <p:cTn id="22" dur="500"/>
                                        <p:tgtEl>
                                          <p:spTgt spid="438275">
                                            <p:txEl>
                                              <p:charRg st="101"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p:txBody>
          <a:bodyPr vert="horz" wrap="square" lIns="91440" tIns="45720" rIns="91440" bIns="45720" anchor="ctr"/>
          <a:p>
            <a:pPr eaLnBrk="1" hangingPunct="1"/>
            <a:r>
              <a:rPr lang="zh-CN" altLang="en-US" dirty="0"/>
              <a:t>难点</a:t>
            </a:r>
            <a:endParaRPr lang="zh-CN" altLang="en-US" dirty="0"/>
          </a:p>
        </p:txBody>
      </p:sp>
      <p:sp>
        <p:nvSpPr>
          <p:cNvPr id="514051" name="Rectangle 3"/>
          <p:cNvSpPr>
            <a:spLocks noGrp="1"/>
          </p:cNvSpPr>
          <p:nvPr>
            <p:ph idx="1"/>
          </p:nvPr>
        </p:nvSpPr>
        <p:spPr/>
        <p:txBody>
          <a:bodyPr vert="horz" wrap="square" lIns="91440" tIns="45720" rIns="91440" bIns="45720" anchor="t"/>
          <a:p>
            <a:pPr marL="533400" indent="-533400" eaLnBrk="1" hangingPunct="1"/>
            <a:r>
              <a:rPr lang="zh-CN" altLang="en-US" dirty="0"/>
              <a:t>给定语言，写出上下文无关文法（</a:t>
            </a:r>
            <a:r>
              <a:rPr lang="en-US" altLang="zh-CN" dirty="0"/>
              <a:t>2</a:t>
            </a:r>
            <a:r>
              <a:rPr lang="zh-CN" altLang="en-US" dirty="0"/>
              <a:t>型文法）</a:t>
            </a:r>
            <a:endParaRPr lang="zh-CN" altLang="en-US" dirty="0"/>
          </a:p>
          <a:p>
            <a:pPr marL="533400" indent="-533400" eaLnBrk="1" hangingPunct="1"/>
            <a:r>
              <a:rPr lang="en-US" altLang="zh-CN" dirty="0"/>
              <a:t>P47 2</a:t>
            </a:r>
            <a:endParaRPr lang="en-US" altLang="zh-CN" dirty="0"/>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  n&gt;=1</a:t>
            </a:r>
            <a:r>
              <a:rPr lang="en-US" altLang="zh-CN" dirty="0"/>
              <a:t>             A</a:t>
            </a:r>
            <a:r>
              <a:rPr lang="en-US" altLang="zh-CN" dirty="0">
                <a:sym typeface="Wingdings" panose="05000000000000000000" pitchFamily="2" charset="2"/>
              </a:rPr>
              <a:t>aA|a</a:t>
            </a:r>
            <a:endParaRPr lang="en-US" altLang="zh-CN" dirty="0">
              <a:sym typeface="Wingdings" panose="05000000000000000000" pitchFamily="2" charset="2"/>
            </a:endParaRPr>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  n&gt;=0             A</a:t>
            </a:r>
            <a:r>
              <a:rPr lang="en-US" altLang="zh-CN" dirty="0"/>
              <a:t>aA|ε</a:t>
            </a:r>
            <a:endParaRPr lang="en-US" altLang="zh-CN" dirty="0"/>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b</a:t>
            </a:r>
            <a:r>
              <a:rPr lang="en-US" altLang="zh-CN" baseline="30000" dirty="0">
                <a:sym typeface="Wingdings" panose="05000000000000000000" pitchFamily="2" charset="2"/>
              </a:rPr>
              <a:t>n</a:t>
            </a:r>
            <a:r>
              <a:rPr lang="en-US" altLang="zh-CN" dirty="0">
                <a:sym typeface="Wingdings" panose="05000000000000000000" pitchFamily="2" charset="2"/>
              </a:rPr>
              <a:t>  n&gt;=0          </a:t>
            </a:r>
            <a:r>
              <a:rPr lang="en-US" altLang="zh-CN" dirty="0"/>
              <a:t> </a:t>
            </a:r>
            <a:r>
              <a:rPr lang="en-US" altLang="zh-CN" dirty="0">
                <a:sym typeface="Wingdings" panose="05000000000000000000" pitchFamily="2" charset="2"/>
              </a:rPr>
              <a:t>AaAb|</a:t>
            </a:r>
            <a:r>
              <a:rPr lang="en-US" altLang="zh-CN" dirty="0"/>
              <a:t>ε</a:t>
            </a:r>
            <a:endParaRPr lang="en-US" altLang="zh-CN" dirty="0"/>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b</a:t>
            </a:r>
            <a:r>
              <a:rPr lang="en-US" altLang="zh-CN" baseline="30000" dirty="0">
                <a:sym typeface="Wingdings" panose="05000000000000000000" pitchFamily="2" charset="2"/>
              </a:rPr>
              <a:t>n</a:t>
            </a:r>
            <a:r>
              <a:rPr lang="en-US" altLang="zh-CN" dirty="0">
                <a:sym typeface="Wingdings" panose="05000000000000000000" pitchFamily="2" charset="2"/>
              </a:rPr>
              <a:t>  n&gt;=1</a:t>
            </a:r>
            <a:r>
              <a:rPr lang="en-US" altLang="zh-CN" dirty="0"/>
              <a:t>           A</a:t>
            </a:r>
            <a:r>
              <a:rPr lang="en-US" altLang="zh-CN" dirty="0">
                <a:sym typeface="Wingdings" panose="05000000000000000000" pitchFamily="2" charset="2"/>
              </a:rPr>
              <a:t>aAb|ab</a:t>
            </a:r>
            <a:endParaRPr lang="en-US" altLang="zh-CN" dirty="0">
              <a:sym typeface="Wingdings" panose="05000000000000000000" pitchFamily="2" charset="2"/>
            </a:endParaRPr>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b</a:t>
            </a:r>
            <a:r>
              <a:rPr lang="en-US" altLang="zh-CN" baseline="30000" dirty="0">
                <a:sym typeface="Wingdings" panose="05000000000000000000" pitchFamily="2" charset="2"/>
              </a:rPr>
              <a:t>m</a:t>
            </a:r>
            <a:r>
              <a:rPr lang="en-US" altLang="zh-CN" dirty="0">
                <a:sym typeface="Wingdings" panose="05000000000000000000" pitchFamily="2" charset="2"/>
              </a:rPr>
              <a:t>  n,m&gt;=0         AaA|B,BbB|</a:t>
            </a:r>
            <a:r>
              <a:rPr lang="en-US" altLang="zh-CN" dirty="0"/>
              <a:t>ε</a:t>
            </a:r>
            <a:endParaRPr lang="en-US" altLang="zh-CN" dirty="0">
              <a:sym typeface="Wingdings" panose="05000000000000000000" pitchFamily="2" charset="2"/>
            </a:endParaRPr>
          </a:p>
          <a:p>
            <a:pPr marL="533400" indent="-533400" eaLnBrk="1" hangingPunct="1">
              <a:buFont typeface="Wingdings" panose="05000000000000000000" pitchFamily="2" charset="2"/>
              <a:buAutoNum type="arabicPeriod"/>
            </a:pPr>
            <a:r>
              <a:rPr lang="en-US" altLang="zh-CN" dirty="0">
                <a:sym typeface="Wingdings" panose="05000000000000000000" pitchFamily="2" charset="2"/>
              </a:rPr>
              <a:t>a</a:t>
            </a:r>
            <a:r>
              <a:rPr lang="en-US" altLang="zh-CN" baseline="30000" dirty="0">
                <a:sym typeface="Wingdings" panose="05000000000000000000" pitchFamily="2" charset="2"/>
              </a:rPr>
              <a:t>n</a:t>
            </a:r>
            <a:r>
              <a:rPr lang="en-US" altLang="zh-CN" dirty="0">
                <a:sym typeface="Wingdings" panose="05000000000000000000" pitchFamily="2" charset="2"/>
              </a:rPr>
              <a:t>b</a:t>
            </a:r>
            <a:r>
              <a:rPr lang="en-US" altLang="zh-CN" baseline="30000" dirty="0">
                <a:sym typeface="Wingdings" panose="05000000000000000000" pitchFamily="2" charset="2"/>
              </a:rPr>
              <a:t>m</a:t>
            </a:r>
            <a:r>
              <a:rPr lang="en-US" altLang="zh-CN" dirty="0">
                <a:sym typeface="Wingdings" panose="05000000000000000000" pitchFamily="2" charset="2"/>
              </a:rPr>
              <a:t>c</a:t>
            </a:r>
            <a:r>
              <a:rPr lang="en-US" altLang="zh-CN" baseline="30000" dirty="0">
                <a:sym typeface="Wingdings" panose="05000000000000000000" pitchFamily="2" charset="2"/>
              </a:rPr>
              <a:t>p</a:t>
            </a:r>
            <a:r>
              <a:rPr lang="en-US" altLang="zh-CN" dirty="0">
                <a:sym typeface="Wingdings" panose="05000000000000000000" pitchFamily="2" charset="2"/>
              </a:rPr>
              <a:t> n,m,p≥0                     				A→aA|B,B→bB|C,C→cC|ε</a:t>
            </a:r>
            <a:endParaRPr lang="en-US" altLang="zh-CN" dirty="0">
              <a:sym typeface="Wingdings" panose="05000000000000000000" pitchFamily="2" charset="2"/>
            </a:endParaRPr>
          </a:p>
          <a:p>
            <a:pPr marL="533400" indent="-533400" eaLnBrk="1" hangingPunct="1">
              <a:buFont typeface="Wingdings" panose="05000000000000000000" pitchFamily="2" charset="2"/>
              <a:buAutoNum type="arabicPeriod"/>
            </a:pPr>
            <a:endParaRPr lang="en-US" altLang="zh-CN"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4051">
                                            <p:txEl>
                                              <p:charRg st="27" end="55"/>
                                            </p:txEl>
                                          </p:spTgt>
                                        </p:tgtEl>
                                        <p:attrNameLst>
                                          <p:attrName>style.visibility</p:attrName>
                                        </p:attrNameLst>
                                      </p:cBhvr>
                                      <p:to>
                                        <p:strVal val="visible"/>
                                      </p:to>
                                    </p:set>
                                    <p:animEffect transition="in" filter="randombar(horizontal)">
                                      <p:cBhvr>
                                        <p:cTn id="7" dur="500"/>
                                        <p:tgtEl>
                                          <p:spTgt spid="514051">
                                            <p:txEl>
                                              <p:charRg st="27"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4051">
                                            <p:txEl>
                                              <p:charRg st="55" end="83"/>
                                            </p:txEl>
                                          </p:spTgt>
                                        </p:tgtEl>
                                        <p:attrNameLst>
                                          <p:attrName>style.visibility</p:attrName>
                                        </p:attrNameLst>
                                      </p:cBhvr>
                                      <p:to>
                                        <p:strVal val="visible"/>
                                      </p:to>
                                    </p:set>
                                    <p:animEffect transition="in" filter="randombar(horizontal)">
                                      <p:cBhvr>
                                        <p:cTn id="12" dur="500"/>
                                        <p:tgtEl>
                                          <p:spTgt spid="514051">
                                            <p:txEl>
                                              <p:charRg st="55"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4051">
                                            <p:txEl>
                                              <p:charRg st="83" end="112"/>
                                            </p:txEl>
                                          </p:spTgt>
                                        </p:tgtEl>
                                        <p:attrNameLst>
                                          <p:attrName>style.visibility</p:attrName>
                                        </p:attrNameLst>
                                      </p:cBhvr>
                                      <p:to>
                                        <p:strVal val="visible"/>
                                      </p:to>
                                    </p:set>
                                    <p:animEffect transition="in" filter="randombar(horizontal)">
                                      <p:cBhvr>
                                        <p:cTn id="17" dur="500"/>
                                        <p:tgtEl>
                                          <p:spTgt spid="514051">
                                            <p:txEl>
                                              <p:charRg st="83" end="1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14051">
                                            <p:txEl>
                                              <p:charRg st="112" end="142"/>
                                            </p:txEl>
                                          </p:spTgt>
                                        </p:tgtEl>
                                        <p:attrNameLst>
                                          <p:attrName>style.visibility</p:attrName>
                                        </p:attrNameLst>
                                      </p:cBhvr>
                                      <p:to>
                                        <p:strVal val="visible"/>
                                      </p:to>
                                    </p:set>
                                    <p:animEffect transition="in" filter="randombar(horizontal)">
                                      <p:cBhvr>
                                        <p:cTn id="22" dur="500"/>
                                        <p:tgtEl>
                                          <p:spTgt spid="514051">
                                            <p:txEl>
                                              <p:charRg st="112" end="1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14051">
                                            <p:txEl>
                                              <p:charRg st="142" end="177"/>
                                            </p:txEl>
                                          </p:spTgt>
                                        </p:tgtEl>
                                        <p:attrNameLst>
                                          <p:attrName>style.visibility</p:attrName>
                                        </p:attrNameLst>
                                      </p:cBhvr>
                                      <p:to>
                                        <p:strVal val="visible"/>
                                      </p:to>
                                    </p:set>
                                    <p:animEffect transition="in" filter="randombar(horizontal)">
                                      <p:cBhvr>
                                        <p:cTn id="27" dur="500"/>
                                        <p:tgtEl>
                                          <p:spTgt spid="514051">
                                            <p:txEl>
                                              <p:charRg st="142" end="1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14051">
                                            <p:txEl>
                                              <p:charRg st="177" end="237"/>
                                            </p:txEl>
                                          </p:spTgt>
                                        </p:tgtEl>
                                        <p:attrNameLst>
                                          <p:attrName>style.visibility</p:attrName>
                                        </p:attrNameLst>
                                      </p:cBhvr>
                                      <p:to>
                                        <p:strVal val="visible"/>
                                      </p:to>
                                    </p:set>
                                    <p:animEffect transition="in" filter="randombar(horizontal)">
                                      <p:cBhvr>
                                        <p:cTn id="32" dur="500"/>
                                        <p:tgtEl>
                                          <p:spTgt spid="514051">
                                            <p:txEl>
                                              <p:charRg st="177"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11267" name="Rectangle 3"/>
          <p:cNvSpPr>
            <a:spLocks noGrp="1"/>
          </p:cNvSpPr>
          <p:nvPr>
            <p:ph idx="1"/>
          </p:nvPr>
        </p:nvSpPr>
        <p:spPr/>
        <p:txBody>
          <a:bodyPr vert="horz" wrap="square" lIns="91440" tIns="45720" rIns="91440" bIns="45720" anchor="t"/>
          <a:p>
            <a:pPr eaLnBrk="1" hangingPunct="1"/>
            <a:endParaRPr lang="zh-CN" altLang="en-US" dirty="0"/>
          </a:p>
        </p:txBody>
      </p:sp>
      <p:sp>
        <p:nvSpPr>
          <p:cNvPr id="11268" name="Rectangle 4"/>
          <p:cNvSpPr/>
          <p:nvPr/>
        </p:nvSpPr>
        <p:spPr>
          <a:xfrm>
            <a:off x="0" y="0"/>
            <a:ext cx="9144000" cy="6858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endParaRPr lang="zh-CN" altLang="en-US" dirty="0"/>
          </a:p>
        </p:txBody>
      </p:sp>
      <p:sp>
        <p:nvSpPr>
          <p:cNvPr id="394245" name="Rectangle 5"/>
          <p:cNvSpPr/>
          <p:nvPr/>
        </p:nvSpPr>
        <p:spPr>
          <a:xfrm>
            <a:off x="914400" y="1490663"/>
            <a:ext cx="6705600"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1244600" lvl="0" indent="-1244600" eaLnBrk="1" hangingPunct="1">
              <a:spcBef>
                <a:spcPct val="0"/>
              </a:spcBef>
              <a:buClrTx/>
              <a:buFontTx/>
              <a:buNone/>
            </a:pPr>
            <a:r>
              <a:rPr lang="en-US" altLang="zh-CN" sz="2400" dirty="0"/>
              <a:t>S</a:t>
            </a:r>
            <a:r>
              <a:rPr lang="zh-CN" altLang="en-US" sz="2400" dirty="0"/>
              <a:t> </a:t>
            </a:r>
            <a:r>
              <a:rPr lang="zh-CN" altLang="en-US" sz="3200" dirty="0">
                <a:sym typeface="Symbol" panose="05050102010706020507" pitchFamily="18" charset="2"/>
              </a:rPr>
              <a:t></a:t>
            </a:r>
            <a:r>
              <a:rPr lang="en-US" altLang="zh-CN" sz="2400" dirty="0">
                <a:sym typeface="Symbol" panose="05050102010706020507" pitchFamily="18" charset="2"/>
              </a:rPr>
              <a:t>0S1</a:t>
            </a:r>
            <a:endParaRPr lang="zh-CN" altLang="en-US" sz="2400" dirty="0"/>
          </a:p>
          <a:p>
            <a:pPr marL="1244600" lvl="0" indent="-1244600" eaLnBrk="1" hangingPunct="1">
              <a:spcBef>
                <a:spcPct val="0"/>
              </a:spcBef>
              <a:buClrTx/>
              <a:buFontTx/>
              <a:buNone/>
            </a:pPr>
            <a:r>
              <a:rPr lang="zh-CN" altLang="en-US" sz="2400" dirty="0"/>
              <a:t>  </a:t>
            </a:r>
            <a:r>
              <a:rPr lang="zh-CN" altLang="en-US" sz="3200" dirty="0">
                <a:sym typeface="Symbol" panose="05050102010706020507" pitchFamily="18" charset="2"/>
              </a:rPr>
              <a:t></a:t>
            </a:r>
            <a:r>
              <a:rPr lang="en-US" altLang="zh-CN" sz="2400" dirty="0"/>
              <a:t>00S11</a:t>
            </a:r>
            <a:endParaRPr lang="en-US" altLang="zh-CN" sz="2400" dirty="0"/>
          </a:p>
          <a:p>
            <a:pPr marL="1244600" lvl="0" indent="-1244600" eaLnBrk="1" hangingPunct="1">
              <a:spcBef>
                <a:spcPct val="0"/>
              </a:spcBef>
              <a:buClrTx/>
              <a:buNone/>
            </a:pPr>
            <a:r>
              <a:rPr lang="en-US" altLang="zh-CN" sz="3200" dirty="0">
                <a:sym typeface="Symbol" panose="05050102010706020507" pitchFamily="18" charset="2"/>
              </a:rPr>
              <a:t>  </a:t>
            </a:r>
            <a:r>
              <a:rPr lang="zh-CN" altLang="en-US" sz="3200" dirty="0">
                <a:sym typeface="Symbol" panose="05050102010706020507" pitchFamily="18" charset="2"/>
              </a:rPr>
              <a:t></a:t>
            </a:r>
            <a:r>
              <a:rPr lang="en-US" altLang="zh-CN" sz="2400" dirty="0"/>
              <a:t>000111</a:t>
            </a:r>
            <a:endParaRPr lang="en-US" altLang="zh-CN" sz="2400" dirty="0"/>
          </a:p>
          <a:p>
            <a:pPr marL="1244600" lvl="0" indent="-1244600" eaLnBrk="1" hangingPunct="1">
              <a:spcBef>
                <a:spcPct val="0"/>
              </a:spcBef>
              <a:buClrTx/>
              <a:buFontTx/>
              <a:buNone/>
            </a:pPr>
            <a:endParaRPr lang="zh-CN" altLang="en-US" sz="2400" dirty="0"/>
          </a:p>
        </p:txBody>
      </p:sp>
      <p:sp>
        <p:nvSpPr>
          <p:cNvPr id="394248" name="Rectangle 8"/>
          <p:cNvSpPr/>
          <p:nvPr/>
        </p:nvSpPr>
        <p:spPr>
          <a:xfrm>
            <a:off x="6629400" y="2057400"/>
            <a:ext cx="5397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342900" lvl="0" indent="-342900" algn="ctr" eaLnBrk="1" hangingPunct="1">
              <a:buNone/>
            </a:pPr>
            <a:r>
              <a:rPr lang="zh-CN" altLang="en-US" dirty="0"/>
              <a:t>？</a:t>
            </a:r>
            <a:endParaRPr lang="zh-CN" altLang="en-US" dirty="0"/>
          </a:p>
        </p:txBody>
      </p:sp>
      <p:sp>
        <p:nvSpPr>
          <p:cNvPr id="2" name="矩形 1"/>
          <p:cNvSpPr/>
          <p:nvPr/>
        </p:nvSpPr>
        <p:spPr>
          <a:xfrm>
            <a:off x="1062038" y="4833938"/>
            <a:ext cx="76962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buNone/>
            </a:pPr>
            <a:r>
              <a:rPr lang="zh-CN" altLang="en-US" sz="2400" dirty="0">
                <a:solidFill>
                  <a:srgbClr val="FF0000"/>
                </a:solidFill>
              </a:rPr>
              <a:t>文法是一些规则，以有限的规则描述无限的句子集合。</a:t>
            </a:r>
            <a:endParaRPr lang="zh-CN" altLang="en-US" sz="2400" dirty="0">
              <a:solidFill>
                <a:srgbClr val="FF0000"/>
              </a:solidFill>
            </a:endParaRPr>
          </a:p>
        </p:txBody>
      </p:sp>
      <p:sp>
        <p:nvSpPr>
          <p:cNvPr id="11272" name="Text Box 6"/>
          <p:cNvSpPr txBox="1"/>
          <p:nvPr/>
        </p:nvSpPr>
        <p:spPr>
          <a:xfrm>
            <a:off x="1066800" y="152400"/>
            <a:ext cx="6705600" cy="46196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en-US" altLang="zh-CN" sz="2400" dirty="0">
                <a:sym typeface="Wingdings" panose="05000000000000000000" pitchFamily="2" charset="2"/>
              </a:rPr>
              <a:t>S</a:t>
            </a:r>
            <a:r>
              <a:rPr lang="en-US" altLang="zh-CN" sz="2400" dirty="0"/>
              <a:t>0S1|01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5">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5">
                                            <p:txEl>
                                              <p:charRg st="7"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5">
                                            <p:txEl>
                                              <p:charRg st="16" end="2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94248"/>
                                        </p:tgtEl>
                                        <p:attrNameLst>
                                          <p:attrName>style.visibility</p:attrName>
                                        </p:attrNameLst>
                                      </p:cBhvr>
                                      <p:to>
                                        <p:strVal val="visible"/>
                                      </p:to>
                                    </p:set>
                                    <p:animEffect transition="in" filter="randombar(horizontal)">
                                      <p:cBhvr>
                                        <p:cTn id="19" dur="500"/>
                                        <p:tgtEl>
                                          <p:spTgt spid="39424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p:bldP spid="394248"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p:txBody>
          <a:bodyPr vert="horz" wrap="square" lIns="91440" tIns="45720" rIns="91440" bIns="45720" anchor="ctr"/>
          <a:p>
            <a:r>
              <a:rPr lang="zh-CN" altLang="en-US" dirty="0"/>
              <a:t>例题</a:t>
            </a:r>
            <a:r>
              <a:rPr lang="en-US" altLang="zh-CN" dirty="0"/>
              <a:t>1</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zh-CN" sz="2800" b="1" i="0" u="none" strike="noStrike" kern="0" cap="none" spc="0" normalizeH="0" baseline="0" noProof="0" dirty="0">
                <a:ln>
                  <a:noFill/>
                </a:ln>
                <a:solidFill>
                  <a:schemeClr val="tx1"/>
                </a:solidFill>
                <a:effectLst/>
                <a:uLnTx/>
                <a:uFillTx/>
                <a:latin typeface="+mn-lt"/>
                <a:ea typeface="+mn-ea"/>
                <a:cs typeface="+mn-cs"/>
              </a:rPr>
              <a:t>构造一个</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2</a:t>
            </a:r>
            <a:r>
              <a:rPr kumimoji="0" lang="zh-CN" altLang="zh-CN" sz="2800" b="1" i="0" u="none" strike="noStrike" kern="0" cap="none" spc="0" normalizeH="0" baseline="0" noProof="0" dirty="0">
                <a:ln>
                  <a:noFill/>
                </a:ln>
                <a:solidFill>
                  <a:schemeClr val="tx1"/>
                </a:solidFill>
                <a:effectLst/>
                <a:uLnTx/>
                <a:uFillTx/>
                <a:latin typeface="+mn-lt"/>
                <a:ea typeface="+mn-ea"/>
                <a:cs typeface="+mn-cs"/>
              </a:rPr>
              <a:t>型文法使其语言为</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L(G)={ a</a:t>
            </a:r>
            <a:r>
              <a:rPr kumimoji="0" lang="en-US" altLang="zh-CN" sz="2800" b="1" i="0" u="none" strike="noStrike" kern="0" cap="none" spc="0" normalizeH="0" baseline="30000" noProof="0" dirty="0">
                <a:ln>
                  <a:noFill/>
                </a:ln>
                <a:solidFill>
                  <a:schemeClr val="tx1"/>
                </a:solidFill>
                <a:effectLst/>
                <a:uLnTx/>
                <a:uFillTx/>
                <a:latin typeface="+mn-lt"/>
                <a:ea typeface="+mn-ea"/>
                <a:cs typeface="+mn-cs"/>
              </a:rPr>
              <a:t>n</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b</a:t>
            </a:r>
            <a:r>
              <a:rPr kumimoji="0" lang="en-US" altLang="zh-CN" sz="2800" b="1" i="0" u="none" strike="noStrike" kern="0" cap="none" spc="0" normalizeH="0" baseline="30000" noProof="0" dirty="0">
                <a:ln>
                  <a:noFill/>
                </a:ln>
                <a:solidFill>
                  <a:schemeClr val="tx1"/>
                </a:solidFill>
                <a:effectLst/>
                <a:uLnTx/>
                <a:uFillTx/>
                <a:latin typeface="+mn-lt"/>
                <a:ea typeface="+mn-ea"/>
                <a:cs typeface="+mn-cs"/>
              </a:rPr>
              <a:t>2m</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c</a:t>
            </a:r>
            <a:r>
              <a:rPr kumimoji="0" lang="en-US" altLang="zh-CN" sz="2800" b="1" i="0" u="none" strike="noStrike" kern="0" cap="none" spc="0" normalizeH="0" baseline="30000" noProof="0" dirty="0">
                <a:ln>
                  <a:noFill/>
                </a:ln>
                <a:solidFill>
                  <a:schemeClr val="tx1"/>
                </a:solidFill>
                <a:effectLst/>
                <a:uLnTx/>
                <a:uFillTx/>
                <a:latin typeface="+mn-lt"/>
                <a:ea typeface="+mn-ea"/>
                <a:cs typeface="+mn-cs"/>
              </a:rPr>
              <a:t>m</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a:ln>
                  <a:noFill/>
                </a:ln>
                <a:solidFill>
                  <a:schemeClr val="tx1"/>
                </a:solidFill>
                <a:effectLst/>
                <a:uLnTx/>
                <a:uFillTx/>
                <a:latin typeface="+mn-lt"/>
                <a:ea typeface="+mn-ea"/>
                <a:cs typeface="+mn-cs"/>
              </a:rPr>
              <a:t>m,n</a:t>
            </a:r>
            <a:r>
              <a:rPr kumimoji="0" lang="zh-CN" altLang="zh-CN" sz="2800" b="1"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0}</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600" b="1" i="0" u="none" strike="noStrike" kern="0" cap="none" spc="0" normalizeH="0" baseline="0" noProof="0" dirty="0">
                <a:ln>
                  <a:noFill/>
                </a:ln>
                <a:solidFill>
                  <a:schemeClr val="tx1"/>
                </a:solidFill>
                <a:effectLst/>
                <a:uLnTx/>
                <a:uFillTx/>
                <a:latin typeface="+mn-lt"/>
                <a:ea typeface="+mn-ea"/>
              </a:rPr>
              <a:t>S </a:t>
            </a:r>
            <a:r>
              <a:rPr kumimoji="0" lang="en-US" altLang="zh-CN" sz="2600" b="1" i="0" u="none" strike="noStrike" kern="0" cap="none" spc="0" normalizeH="0" baseline="0" noProof="0" dirty="0">
                <a:ln>
                  <a:noFill/>
                </a:ln>
                <a:solidFill>
                  <a:schemeClr val="tx1"/>
                </a:solidFill>
                <a:effectLst/>
                <a:uLnTx/>
                <a:uFillTx/>
                <a:latin typeface="+mn-lt"/>
                <a:ea typeface="+mn-ea"/>
                <a:sym typeface="Symbol" panose="05050102010706020507"/>
              </a:rPr>
              <a:t></a:t>
            </a:r>
            <a:r>
              <a:rPr kumimoji="0" lang="en-US" altLang="zh-CN" sz="2600" b="1" i="0" u="none" strike="noStrike" kern="0" cap="none" spc="0" normalizeH="0" baseline="0" noProof="0" dirty="0">
                <a:ln>
                  <a:noFill/>
                </a:ln>
                <a:solidFill>
                  <a:schemeClr val="tx1"/>
                </a:solidFill>
                <a:effectLst/>
                <a:uLnTx/>
                <a:uFillTx/>
                <a:latin typeface="+mn-lt"/>
                <a:ea typeface="+mn-ea"/>
              </a:rPr>
              <a:t> AB   </a:t>
            </a:r>
            <a:endParaRPr kumimoji="0" lang="zh-CN" altLang="zh-CN" sz="26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600" b="1" i="0" u="none" strike="noStrike" kern="0" cap="none" spc="0" normalizeH="0" baseline="0" noProof="0" dirty="0" err="1">
                <a:ln>
                  <a:noFill/>
                </a:ln>
                <a:solidFill>
                  <a:schemeClr val="tx1"/>
                </a:solidFill>
                <a:effectLst/>
                <a:uLnTx/>
                <a:uFillTx/>
                <a:latin typeface="+mn-lt"/>
                <a:ea typeface="+mn-ea"/>
              </a:rPr>
              <a:t>A</a:t>
            </a:r>
            <a:r>
              <a:rPr kumimoji="0" lang="en-US" altLang="zh-CN" sz="2600" b="1" i="0" u="none" strike="noStrike" kern="0" cap="none" spc="0" normalizeH="0" baseline="0" noProof="0" dirty="0" err="1">
                <a:ln>
                  <a:noFill/>
                </a:ln>
                <a:solidFill>
                  <a:schemeClr val="tx1"/>
                </a:solidFill>
                <a:effectLst/>
                <a:uLnTx/>
                <a:uFillTx/>
                <a:latin typeface="+mn-lt"/>
                <a:ea typeface="+mn-ea"/>
                <a:sym typeface="Symbol" panose="05050102010706020507"/>
              </a:rPr>
              <a:t></a:t>
            </a:r>
            <a:r>
              <a:rPr kumimoji="0" lang="en-US" altLang="zh-CN" sz="2600" b="1" i="0" u="none" strike="noStrike" kern="0" cap="none" spc="0" normalizeH="0" baseline="0" noProof="0" dirty="0" err="1">
                <a:ln>
                  <a:noFill/>
                </a:ln>
                <a:solidFill>
                  <a:schemeClr val="tx1"/>
                </a:solidFill>
                <a:effectLst/>
                <a:uLnTx/>
                <a:uFillTx/>
                <a:latin typeface="+mn-lt"/>
                <a:ea typeface="+mn-ea"/>
              </a:rPr>
              <a:t>aA</a:t>
            </a:r>
            <a:r>
              <a:rPr kumimoji="0" lang="en-US" altLang="zh-CN" sz="2600" b="1" i="0" u="none" strike="noStrike" kern="0" cap="none" spc="0" normalizeH="0" baseline="0" noProof="0" dirty="0">
                <a:ln>
                  <a:noFill/>
                </a:ln>
                <a:solidFill>
                  <a:schemeClr val="tx1"/>
                </a:solidFill>
                <a:effectLst/>
                <a:uLnTx/>
                <a:uFillTx/>
                <a:latin typeface="+mn-lt"/>
                <a:ea typeface="+mn-ea"/>
              </a:rPr>
              <a:t>| Ɛ   </a:t>
            </a:r>
            <a:endParaRPr kumimoji="0" lang="zh-CN" altLang="zh-CN" sz="26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600" b="1" i="0" u="none" strike="noStrike" kern="0" cap="none" spc="0" normalizeH="0" baseline="0" noProof="0" dirty="0" err="1">
                <a:ln>
                  <a:noFill/>
                </a:ln>
                <a:solidFill>
                  <a:schemeClr val="tx1"/>
                </a:solidFill>
                <a:effectLst/>
                <a:uLnTx/>
                <a:uFillTx/>
                <a:latin typeface="+mn-lt"/>
                <a:ea typeface="+mn-ea"/>
              </a:rPr>
              <a:t>B</a:t>
            </a:r>
            <a:r>
              <a:rPr kumimoji="0" lang="en-US" altLang="zh-CN" sz="2600" b="1" i="0" u="none" strike="noStrike" kern="0" cap="none" spc="0" normalizeH="0" baseline="0" noProof="0" dirty="0" err="1">
                <a:ln>
                  <a:noFill/>
                </a:ln>
                <a:solidFill>
                  <a:schemeClr val="tx1"/>
                </a:solidFill>
                <a:effectLst/>
                <a:uLnTx/>
                <a:uFillTx/>
                <a:latin typeface="+mn-lt"/>
                <a:ea typeface="+mn-ea"/>
                <a:sym typeface="Symbol" panose="05050102010706020507"/>
              </a:rPr>
              <a:t></a:t>
            </a:r>
            <a:r>
              <a:rPr kumimoji="0" lang="en-US" altLang="zh-CN" sz="2600" b="1" i="0" u="none" strike="noStrike" kern="0" cap="none" spc="0" normalizeH="0" baseline="0" noProof="0" dirty="0" err="1">
                <a:ln>
                  <a:noFill/>
                </a:ln>
                <a:solidFill>
                  <a:schemeClr val="tx1"/>
                </a:solidFill>
                <a:effectLst/>
                <a:uLnTx/>
                <a:uFillTx/>
                <a:latin typeface="+mn-lt"/>
                <a:ea typeface="+mn-ea"/>
              </a:rPr>
              <a:t>bbBc</a:t>
            </a:r>
            <a:r>
              <a:rPr kumimoji="0" lang="en-US" altLang="zh-CN" sz="2600" b="1" i="0" u="none" strike="noStrike" kern="0" cap="none" spc="0" normalizeH="0" baseline="0" noProof="0" dirty="0">
                <a:ln>
                  <a:noFill/>
                </a:ln>
                <a:solidFill>
                  <a:schemeClr val="tx1"/>
                </a:solidFill>
                <a:effectLst/>
                <a:uLnTx/>
                <a:uFillTx/>
                <a:latin typeface="+mn-lt"/>
                <a:ea typeface="+mn-ea"/>
              </a:rPr>
              <a:t>| Ɛ</a:t>
            </a:r>
            <a:endParaRPr kumimoji="0" lang="zh-CN" altLang="zh-CN" sz="2600" b="1" i="0" u="none" strike="noStrike" kern="0" cap="none" spc="0" normalizeH="0" baseline="0" noProof="0" dirty="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39" end="4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49" end="6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60" end="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ctr"/>
          <a:p>
            <a:r>
              <a:rPr lang="zh-CN" altLang="en-US" dirty="0"/>
              <a:t>例题</a:t>
            </a:r>
            <a:r>
              <a:rPr lang="en-US" altLang="zh-CN" dirty="0"/>
              <a:t>2</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zh-CN" sz="3000" b="1" i="0" u="none" strike="noStrike" kern="0" cap="none" spc="0" normalizeH="0" baseline="0" noProof="0" dirty="0">
                <a:ln>
                  <a:noFill/>
                </a:ln>
                <a:solidFill>
                  <a:schemeClr val="tx1"/>
                </a:solidFill>
                <a:effectLst/>
                <a:uLnTx/>
                <a:uFillTx/>
                <a:latin typeface="+mn-lt"/>
                <a:ea typeface="+mn-ea"/>
                <a:cs typeface="+mn-cs"/>
              </a:rPr>
              <a:t>构造语言</a:t>
            </a:r>
            <a:r>
              <a:rPr kumimoji="0" lang="en-US" altLang="zh-CN" sz="3000" b="1" i="0" u="none" strike="noStrike" kern="0" cap="none" spc="0" normalizeH="0" baseline="0" noProof="0" dirty="0">
                <a:ln>
                  <a:noFill/>
                </a:ln>
                <a:solidFill>
                  <a:schemeClr val="tx1"/>
                </a:solidFill>
                <a:effectLst/>
                <a:uLnTx/>
                <a:uFillTx/>
                <a:latin typeface="+mn-lt"/>
                <a:ea typeface="+mn-ea"/>
                <a:cs typeface="+mn-cs"/>
              </a:rPr>
              <a:t>L={</a:t>
            </a:r>
            <a:r>
              <a:rPr kumimoji="0" lang="en-US" altLang="zh-CN" sz="3000" b="1" i="0" u="none" strike="noStrike" kern="0" cap="none" spc="0" normalizeH="0" baseline="0" noProof="0" dirty="0" err="1">
                <a:ln>
                  <a:noFill/>
                </a:ln>
                <a:solidFill>
                  <a:schemeClr val="tx1"/>
                </a:solidFill>
                <a:effectLst/>
                <a:uLnTx/>
                <a:uFillTx/>
                <a:latin typeface="+mn-lt"/>
                <a:ea typeface="+mn-ea"/>
                <a:cs typeface="+mn-cs"/>
              </a:rPr>
              <a:t>a</a:t>
            </a:r>
            <a:r>
              <a:rPr kumimoji="0" lang="en-US" altLang="zh-CN" sz="3000" b="1" i="0" u="none" strike="noStrike" kern="0" cap="none" spc="0" normalizeH="0" baseline="30000" noProof="0" dirty="0" err="1">
                <a:ln>
                  <a:noFill/>
                </a:ln>
                <a:solidFill>
                  <a:schemeClr val="tx1"/>
                </a:solidFill>
                <a:effectLst/>
                <a:uLnTx/>
                <a:uFillTx/>
                <a:latin typeface="+mn-lt"/>
                <a:ea typeface="+mn-ea"/>
                <a:cs typeface="+mn-cs"/>
              </a:rPr>
              <a:t>m</a:t>
            </a:r>
            <a:r>
              <a:rPr kumimoji="0" lang="en-US" altLang="zh-CN" sz="3000" b="1" i="0" u="none" strike="noStrike" kern="0" cap="none" spc="0" normalizeH="0" baseline="0" noProof="0" dirty="0" err="1">
                <a:ln>
                  <a:noFill/>
                </a:ln>
                <a:solidFill>
                  <a:schemeClr val="tx1"/>
                </a:solidFill>
                <a:effectLst/>
                <a:uLnTx/>
                <a:uFillTx/>
                <a:latin typeface="+mn-lt"/>
                <a:ea typeface="+mn-ea"/>
                <a:cs typeface="+mn-cs"/>
              </a:rPr>
              <a:t>ba</a:t>
            </a:r>
            <a:r>
              <a:rPr kumimoji="0" lang="en-US" altLang="zh-CN" sz="3000" b="1" i="0" u="none" strike="noStrike" kern="0" cap="none" spc="0" normalizeH="0" baseline="30000" noProof="0" dirty="0" err="1">
                <a:ln>
                  <a:noFill/>
                </a:ln>
                <a:solidFill>
                  <a:schemeClr val="tx1"/>
                </a:solidFill>
                <a:effectLst/>
                <a:uLnTx/>
                <a:uFillTx/>
                <a:latin typeface="+mn-lt"/>
                <a:ea typeface="+mn-ea"/>
                <a:cs typeface="+mn-cs"/>
              </a:rPr>
              <a:t>n</a:t>
            </a:r>
            <a:r>
              <a:rPr kumimoji="0" lang="en-US" altLang="zh-CN" sz="3000" b="1" i="0" u="none" strike="noStrike" kern="0" cap="none" spc="0" normalizeH="0" baseline="0" noProof="0" dirty="0" err="1">
                <a:ln>
                  <a:noFill/>
                </a:ln>
                <a:solidFill>
                  <a:schemeClr val="tx1"/>
                </a:solidFill>
                <a:effectLst/>
                <a:uLnTx/>
                <a:uFillTx/>
                <a:latin typeface="+mn-lt"/>
                <a:ea typeface="+mn-ea"/>
                <a:cs typeface="+mn-cs"/>
              </a:rPr>
              <a:t>|m,n</a:t>
            </a:r>
            <a:r>
              <a:rPr kumimoji="0" lang="en-US" altLang="zh-CN" sz="3000" b="1" i="0" u="none" strike="noStrike" kern="0" cap="none" spc="0" normalizeH="0" baseline="0" noProof="0" dirty="0">
                <a:ln>
                  <a:noFill/>
                </a:ln>
                <a:solidFill>
                  <a:schemeClr val="tx1"/>
                </a:solidFill>
                <a:effectLst/>
                <a:uLnTx/>
                <a:uFillTx/>
                <a:latin typeface="+mn-lt"/>
                <a:ea typeface="+mn-ea"/>
                <a:cs typeface="+mn-cs"/>
              </a:rPr>
              <a:t>&gt;=0}</a:t>
            </a:r>
            <a:r>
              <a:rPr kumimoji="0" lang="zh-CN" altLang="zh-CN" sz="3000" b="1" i="0" u="none" strike="noStrike" kern="0" cap="none" spc="0" normalizeH="0" baseline="0" noProof="0" dirty="0">
                <a:ln>
                  <a:noFill/>
                </a:ln>
                <a:solidFill>
                  <a:schemeClr val="tx1"/>
                </a:solidFill>
                <a:effectLst/>
                <a:uLnTx/>
                <a:uFillTx/>
                <a:latin typeface="+mn-lt"/>
                <a:ea typeface="+mn-ea"/>
                <a:cs typeface="+mn-cs"/>
              </a:rPr>
              <a:t>的正规文法。</a:t>
            </a:r>
            <a:endParaRPr kumimoji="0" lang="zh-CN" altLang="zh-CN" sz="2200" b="1" i="0" u="none" strike="noStrike" kern="0" cap="none" spc="0" normalizeH="0" baseline="0" noProof="0" dirty="0">
              <a:ln>
                <a:noFill/>
              </a:ln>
              <a:solidFill>
                <a:schemeClr val="tx1"/>
              </a:solidFill>
              <a:effectLst/>
              <a:uLnTx/>
              <a:uFillTx/>
              <a:latin typeface="+mn-lt"/>
              <a:ea typeface="+mn-ea"/>
              <a:cs typeface="+mn-cs"/>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600" b="1" i="0" u="none" strike="noStrike" kern="0" cap="none" spc="0" normalizeH="0" baseline="0" noProof="0" dirty="0">
                <a:ln>
                  <a:noFill/>
                </a:ln>
                <a:solidFill>
                  <a:schemeClr val="tx1"/>
                </a:solidFill>
                <a:effectLst/>
                <a:uLnTx/>
                <a:uFillTx/>
                <a:latin typeface="+mn-lt"/>
                <a:ea typeface="+mn-ea"/>
              </a:rPr>
              <a:t> S</a:t>
            </a:r>
            <a:r>
              <a:rPr kumimoji="0" lang="zh-CN" altLang="zh-CN" sz="2600" b="1" i="0" u="none" strike="noStrike" kern="0" cap="none" spc="0" normalizeH="0" baseline="0" noProof="0" dirty="0">
                <a:ln>
                  <a:noFill/>
                </a:ln>
                <a:solidFill>
                  <a:schemeClr val="tx1"/>
                </a:solidFill>
                <a:effectLst/>
                <a:uLnTx/>
                <a:uFillTx/>
                <a:latin typeface="+mn-lt"/>
                <a:ea typeface="+mn-ea"/>
              </a:rPr>
              <a:t>→</a:t>
            </a:r>
            <a:r>
              <a:rPr kumimoji="0" lang="en-US" altLang="zh-CN" sz="2600" b="1" i="0" u="none" strike="noStrike" kern="0" cap="none" spc="0" normalizeH="0" baseline="0" noProof="0" dirty="0" err="1">
                <a:ln>
                  <a:noFill/>
                </a:ln>
                <a:solidFill>
                  <a:schemeClr val="tx1"/>
                </a:solidFill>
                <a:effectLst/>
                <a:uLnTx/>
                <a:uFillTx/>
                <a:latin typeface="+mn-lt"/>
                <a:ea typeface="+mn-ea"/>
              </a:rPr>
              <a:t>aS|bB</a:t>
            </a:r>
            <a:endParaRPr kumimoji="0" lang="zh-CN" altLang="zh-CN" sz="26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600" b="1" i="0" u="none" strike="noStrike" kern="0" cap="none" spc="0" normalizeH="0" baseline="0" noProof="0" dirty="0">
                <a:ln>
                  <a:noFill/>
                </a:ln>
                <a:solidFill>
                  <a:schemeClr val="tx1"/>
                </a:solidFill>
                <a:effectLst/>
                <a:uLnTx/>
                <a:uFillTx/>
                <a:latin typeface="+mn-lt"/>
                <a:ea typeface="+mn-ea"/>
              </a:rPr>
              <a:t> B</a:t>
            </a:r>
            <a:r>
              <a:rPr kumimoji="0" lang="zh-CN" altLang="zh-CN" sz="2600" b="1" i="0" u="none" strike="noStrike" kern="0" cap="none" spc="0" normalizeH="0" baseline="0" noProof="0" dirty="0">
                <a:ln>
                  <a:noFill/>
                </a:ln>
                <a:solidFill>
                  <a:schemeClr val="tx1"/>
                </a:solidFill>
                <a:effectLst/>
                <a:uLnTx/>
                <a:uFillTx/>
                <a:latin typeface="+mn-lt"/>
                <a:ea typeface="+mn-ea"/>
              </a:rPr>
              <a:t>→</a:t>
            </a:r>
            <a:r>
              <a:rPr kumimoji="0" lang="en-US" altLang="zh-CN" sz="2600" b="1" i="0" u="none" strike="noStrike" kern="0" cap="none" spc="0" normalizeH="0" baseline="0" noProof="0" dirty="0" err="1">
                <a:ln>
                  <a:noFill/>
                </a:ln>
                <a:solidFill>
                  <a:schemeClr val="tx1"/>
                </a:solidFill>
                <a:effectLst/>
                <a:uLnTx/>
                <a:uFillTx/>
                <a:latin typeface="+mn-lt"/>
                <a:ea typeface="+mn-ea"/>
              </a:rPr>
              <a:t>aB</a:t>
            </a:r>
            <a:r>
              <a:rPr kumimoji="0" lang="en-US" altLang="zh-CN" sz="2600" b="1" i="0" u="none" strike="noStrike" kern="0" cap="none" spc="0" normalizeH="0" baseline="0" noProof="0" dirty="0">
                <a:ln>
                  <a:noFill/>
                </a:ln>
                <a:solidFill>
                  <a:schemeClr val="tx1"/>
                </a:solidFill>
                <a:effectLst/>
                <a:uLnTx/>
                <a:uFillTx/>
                <a:latin typeface="+mn-lt"/>
                <a:ea typeface="+mn-ea"/>
              </a:rPr>
              <a:t>|</a:t>
            </a:r>
            <a:r>
              <a:rPr kumimoji="0" lang="zh-CN" altLang="zh-CN" sz="2600" b="1" i="0" u="none" strike="noStrike" kern="0" cap="none" spc="0" normalizeH="0" baseline="0" noProof="0" dirty="0">
                <a:ln>
                  <a:noFill/>
                </a:ln>
                <a:solidFill>
                  <a:schemeClr val="tx1"/>
                </a:solidFill>
                <a:effectLst/>
                <a:uLnTx/>
                <a:uFillTx/>
                <a:latin typeface="+mn-lt"/>
                <a:ea typeface="+mn-ea"/>
              </a:rPr>
              <a:t>ε</a:t>
            </a:r>
            <a:endParaRPr kumimoji="0" lang="zh-CN" altLang="zh-CN" sz="2600" b="1" i="0" u="none" strike="noStrike" kern="0" cap="none" spc="0" normalizeH="0" baseline="0" noProof="0" dirty="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7" end="3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36" end="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p:txBody>
          <a:bodyPr vert="horz" wrap="square" lIns="91440" tIns="45720" rIns="91440" bIns="45720" anchor="ctr"/>
          <a:p>
            <a:r>
              <a:rPr lang="zh-CN" altLang="en-US" dirty="0"/>
              <a:t>例题</a:t>
            </a:r>
            <a:r>
              <a:rPr lang="en-US" altLang="zh-CN" dirty="0"/>
              <a:t>3</a:t>
            </a:r>
            <a:endParaRPr lang="zh-CN" altLang="en-US" dirty="0"/>
          </a:p>
        </p:txBody>
      </p:sp>
      <p:sp>
        <p:nvSpPr>
          <p:cNvPr id="3" name="内容占位符 2"/>
          <p:cNvSpPr>
            <a:spLocks noGrp="1"/>
          </p:cNvSpPr>
          <p:nvPr>
            <p:ph idx="1"/>
          </p:nvPr>
        </p:nvSpPr>
        <p:spPr>
          <a:xfrm>
            <a:off x="161925" y="1056640"/>
            <a:ext cx="79248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r>
              <a:rPr kumimoji="0" lang="zh-CN" altLang="zh-CN" sz="3000" b="1" i="0" u="none" strike="noStrike" kern="0" cap="none" spc="0" normalizeH="0" baseline="0" noProof="0" dirty="0">
                <a:ln>
                  <a:noFill/>
                </a:ln>
                <a:solidFill>
                  <a:schemeClr val="tx1"/>
                </a:solidFill>
                <a:effectLst/>
                <a:uLnTx/>
                <a:uFillTx/>
                <a:latin typeface="+mn-lt"/>
                <a:ea typeface="+mn-ea"/>
                <a:cs typeface="+mn-cs"/>
              </a:rPr>
              <a:t>构造一个上下文无关文法，使其语言是能被</a:t>
            </a:r>
            <a:r>
              <a:rPr kumimoji="0" lang="en-US" altLang="zh-CN" sz="3000" b="1" i="0" u="none" strike="noStrike" kern="0" cap="none" spc="0" normalizeH="0" baseline="0" noProof="0" dirty="0">
                <a:ln>
                  <a:noFill/>
                </a:ln>
                <a:solidFill>
                  <a:schemeClr val="tx1"/>
                </a:solidFill>
                <a:effectLst/>
                <a:uLnTx/>
                <a:uFillTx/>
                <a:latin typeface="+mn-lt"/>
                <a:ea typeface="+mn-ea"/>
                <a:cs typeface="+mn-cs"/>
              </a:rPr>
              <a:t>5</a:t>
            </a:r>
            <a:r>
              <a:rPr kumimoji="0" lang="zh-CN" altLang="zh-CN" sz="3000" b="1" i="0" u="none" strike="noStrike" kern="0" cap="none" spc="0" normalizeH="0" baseline="0" noProof="0" dirty="0">
                <a:ln>
                  <a:noFill/>
                </a:ln>
                <a:solidFill>
                  <a:schemeClr val="tx1"/>
                </a:solidFill>
                <a:effectLst/>
                <a:uLnTx/>
                <a:uFillTx/>
                <a:latin typeface="+mn-lt"/>
                <a:ea typeface="+mn-ea"/>
                <a:cs typeface="+mn-cs"/>
              </a:rPr>
              <a:t>整除，且不以</a:t>
            </a:r>
            <a:r>
              <a:rPr kumimoji="0" lang="en-US" altLang="zh-CN" sz="3000" b="1" i="0" u="none" strike="noStrike" kern="0" cap="none" spc="0" normalizeH="0" baseline="0" noProof="0" dirty="0">
                <a:ln>
                  <a:noFill/>
                </a:ln>
                <a:solidFill>
                  <a:schemeClr val="tx1"/>
                </a:solidFill>
                <a:effectLst/>
                <a:uLnTx/>
                <a:uFillTx/>
                <a:latin typeface="+mn-lt"/>
                <a:ea typeface="+mn-ea"/>
                <a:cs typeface="+mn-cs"/>
              </a:rPr>
              <a:t>0</a:t>
            </a:r>
            <a:r>
              <a:rPr kumimoji="0" lang="zh-CN" altLang="zh-CN" sz="3000" b="1" i="0" u="none" strike="noStrike" kern="0" cap="none" spc="0" normalizeH="0" baseline="0" noProof="0" dirty="0">
                <a:ln>
                  <a:noFill/>
                </a:ln>
                <a:solidFill>
                  <a:schemeClr val="tx1"/>
                </a:solidFill>
                <a:effectLst/>
                <a:uLnTx/>
                <a:uFillTx/>
                <a:latin typeface="+mn-lt"/>
                <a:ea typeface="+mn-ea"/>
                <a:cs typeface="+mn-cs"/>
              </a:rPr>
              <a:t>开头的无符号整数的集合。</a:t>
            </a:r>
            <a:endParaRPr kumimoji="0" lang="en-US" altLang="zh-CN" sz="3000" b="1" i="0" u="none" strike="noStrike" kern="0" cap="none" spc="0" normalizeH="0" baseline="0" noProof="0" dirty="0">
              <a:ln>
                <a:noFill/>
              </a:ln>
              <a:solidFill>
                <a:schemeClr val="tx1"/>
              </a:solidFill>
              <a:effectLst/>
              <a:uLnTx/>
              <a:uFillTx/>
              <a:latin typeface="+mn-lt"/>
              <a:ea typeface="+mn-ea"/>
              <a:cs typeface="+mn-cs"/>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S-&gt;AB|5</a:t>
            </a:r>
            <a:endParaRPr kumimoji="0" lang="zh-CN" altLang="zh-CN" sz="24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B-&gt;0|5</a:t>
            </a:r>
            <a:endParaRPr kumimoji="0" lang="zh-CN" altLang="zh-CN" sz="24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A-&gt;AD|N</a:t>
            </a:r>
            <a:endParaRPr kumimoji="0" lang="zh-CN" altLang="zh-CN" sz="24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N-&gt;1|2|3|4|5|6|7|8|9</a:t>
            </a:r>
            <a:endParaRPr kumimoji="0" lang="zh-CN" altLang="zh-CN" sz="2400" b="1" i="0" u="none" strike="noStrike" kern="0" cap="none" spc="0" normalizeH="0" baseline="0" noProof="0" dirty="0">
              <a:ln>
                <a:noFill/>
              </a:ln>
              <a:solidFill>
                <a:schemeClr val="tx1"/>
              </a:solidFill>
              <a:effectLst/>
              <a:uLnTx/>
              <a:uFillTx/>
              <a:latin typeface="+mn-lt"/>
              <a:ea typeface="+mn-ea"/>
            </a:endParaRPr>
          </a:p>
          <a:p>
            <a:pPr marL="400050" marR="0" lvl="1"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D-&gt;0|N</a:t>
            </a:r>
            <a:endParaRPr kumimoji="0" lang="zh-CN" altLang="zh-CN" sz="2400" b="1"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v"/>
              <a:defRPr/>
            </a:pPr>
            <a:endParaRPr kumimoji="0" lang="zh-CN" altLang="zh-CN" sz="2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3612515" y="4666615"/>
            <a:ext cx="3093085" cy="1814830"/>
          </a:xfrm>
          <a:prstGeom prst="rect">
            <a:avLst/>
          </a:prstGeom>
          <a:noFill/>
        </p:spPr>
        <p:txBody>
          <a:bodyPr wrap="square" rtlCol="0">
            <a:spAutoFit/>
          </a:bodyPr>
          <a:p>
            <a:r>
              <a:rPr lang="en-US" altLang="zh-CN"/>
              <a:t>S→AB|5</a:t>
            </a:r>
            <a:endParaRPr lang="en-US" altLang="zh-CN"/>
          </a:p>
          <a:p>
            <a:r>
              <a:rPr lang="en-US" altLang="zh-CN"/>
              <a:t>B→0|5</a:t>
            </a:r>
            <a:endParaRPr lang="en-US" altLang="zh-CN"/>
          </a:p>
          <a:p>
            <a:r>
              <a:rPr lang="en-US" altLang="zh-CN"/>
              <a:t>A→1|2|...|9</a:t>
            </a:r>
            <a:endParaRPr lang="en-US" altLang="zh-CN"/>
          </a:p>
          <a:p>
            <a:endParaRPr lang="en-US" altLang="zh-CN"/>
          </a:p>
        </p:txBody>
      </p:sp>
      <p:sp>
        <p:nvSpPr>
          <p:cNvPr id="4" name="文本框 3"/>
          <p:cNvSpPr txBox="1"/>
          <p:nvPr/>
        </p:nvSpPr>
        <p:spPr>
          <a:xfrm>
            <a:off x="5932170" y="4597400"/>
            <a:ext cx="2154555" cy="521970"/>
          </a:xfrm>
          <a:prstGeom prst="rect">
            <a:avLst/>
          </a:prstGeom>
          <a:noFill/>
        </p:spPr>
        <p:txBody>
          <a:bodyPr wrap="square" rtlCol="0">
            <a:spAutoFit/>
          </a:bodyPr>
          <a:p>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40" end="4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48" end="5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55" end="6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63" end="8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charRg st="84" end="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p:txBody>
          <a:bodyPr vert="horz" wrap="square" lIns="91440" tIns="45720" rIns="91440" bIns="45720" anchor="ctr"/>
          <a:p>
            <a:pPr eaLnBrk="1" hangingPunct="1"/>
            <a:r>
              <a:rPr lang="zh-CN" altLang="en-US" sz="2800" dirty="0"/>
              <a:t>复习</a:t>
            </a:r>
            <a:endParaRPr lang="zh-CN" altLang="en-US" sz="2800" dirty="0"/>
          </a:p>
        </p:txBody>
      </p:sp>
      <p:sp>
        <p:nvSpPr>
          <p:cNvPr id="467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文法是什么？形式化定义为？</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语言是什么？形式化定义为？</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给定文法</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G</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，如何判断其表示的语言</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L(G)</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  从文法</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G</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的开始符号，根据规则进行推导，找出其中规律性，给出</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L(G).</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给定一个句子，如何判断其是否是符合该文法的句子？</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推导的方法，能推导出来，即是。否则不是。</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endParaRPr kumimoji="0" lang="zh-CN" altLang="en-US" sz="2600" b="1"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91440" tIns="45720" rIns="91440" bIns="45720" anchor="ctr"/>
          <a:p>
            <a:pPr eaLnBrk="1" hangingPunct="1"/>
            <a:r>
              <a:rPr lang="zh-CN" altLang="en-US" sz="2800" dirty="0"/>
              <a:t>复习</a:t>
            </a:r>
            <a:endParaRPr lang="zh-CN" altLang="en-US" sz="2800" dirty="0"/>
          </a:p>
        </p:txBody>
      </p:sp>
      <p:sp>
        <p:nvSpPr>
          <p:cNvPr id="510979" name="Rectangle 3"/>
          <p:cNvSpPr>
            <a:spLocks noGrp="1"/>
          </p:cNvSpPr>
          <p:nvPr>
            <p:ph idx="1"/>
          </p:nvPr>
        </p:nvSpPr>
        <p:spPr/>
        <p:txBody>
          <a:bodyPr vert="horz" wrap="square" lIns="91440" tIns="45720" rIns="91440" bIns="45720" anchor="t"/>
          <a:p>
            <a:pPr eaLnBrk="1" hangingPunct="1"/>
            <a:r>
              <a:rPr lang="en-US" altLang="zh-CN" dirty="0"/>
              <a:t>4</a:t>
            </a:r>
            <a:r>
              <a:rPr lang="zh-CN" altLang="en-US" dirty="0"/>
              <a:t>类文法各自特点。</a:t>
            </a:r>
            <a:endParaRPr lang="zh-CN" altLang="en-US" dirty="0"/>
          </a:p>
          <a:p>
            <a:pPr eaLnBrk="1" hangingPunct="1"/>
            <a:r>
              <a:rPr lang="en-US" altLang="zh-CN" dirty="0"/>
              <a:t>0</a:t>
            </a:r>
            <a:r>
              <a:rPr lang="zh-CN" altLang="en-US" dirty="0"/>
              <a:t>型、</a:t>
            </a:r>
            <a:r>
              <a:rPr lang="en-US" altLang="zh-CN" dirty="0"/>
              <a:t>1</a:t>
            </a:r>
            <a:r>
              <a:rPr lang="zh-CN" altLang="en-US" dirty="0"/>
              <a:t>型、</a:t>
            </a:r>
            <a:r>
              <a:rPr lang="en-US" altLang="zh-CN" dirty="0"/>
              <a:t>2</a:t>
            </a:r>
            <a:r>
              <a:rPr lang="zh-CN" altLang="en-US" dirty="0"/>
              <a:t>型、</a:t>
            </a:r>
            <a:r>
              <a:rPr lang="en-US" altLang="zh-CN" dirty="0"/>
              <a:t>3</a:t>
            </a:r>
            <a:r>
              <a:rPr lang="zh-CN" altLang="en-US" dirty="0"/>
              <a:t>型文法分别是对产生式增加了一些限制，并且逐级增加。</a:t>
            </a:r>
            <a:endParaRPr lang="zh-CN" altLang="en-US" dirty="0"/>
          </a:p>
          <a:p>
            <a:pPr eaLnBrk="1" hangingPunct="1"/>
            <a:r>
              <a:rPr lang="zh-CN" altLang="en-US" dirty="0"/>
              <a:t>题型</a:t>
            </a:r>
            <a:r>
              <a:rPr lang="en-US" altLang="zh-CN" dirty="0"/>
              <a:t>1</a:t>
            </a:r>
            <a:r>
              <a:rPr lang="zh-CN" altLang="en-US" dirty="0"/>
              <a:t>：判断文法属于什么类型？</a:t>
            </a:r>
            <a:endParaRPr lang="zh-CN" altLang="en-US" dirty="0"/>
          </a:p>
          <a:p>
            <a:pPr eaLnBrk="1" hangingPunct="1"/>
            <a:r>
              <a:rPr lang="zh-CN" altLang="en-US" dirty="0"/>
              <a:t>题型</a:t>
            </a:r>
            <a:r>
              <a:rPr lang="en-US" altLang="zh-CN" dirty="0"/>
              <a:t>2</a:t>
            </a:r>
            <a:r>
              <a:rPr lang="zh-CN" altLang="en-US" dirty="0"/>
              <a:t>：给定文法</a:t>
            </a:r>
            <a:r>
              <a:rPr lang="en-US" altLang="zh-CN" dirty="0"/>
              <a:t>G</a:t>
            </a:r>
            <a:r>
              <a:rPr lang="zh-CN" altLang="en-US" dirty="0"/>
              <a:t>和某句型</a:t>
            </a:r>
            <a:r>
              <a:rPr lang="en-US" altLang="zh-CN" dirty="0"/>
              <a:t>w</a:t>
            </a:r>
            <a:r>
              <a:rPr lang="zh-CN" altLang="en-US" dirty="0"/>
              <a:t>，画出句型</a:t>
            </a:r>
            <a:r>
              <a:rPr lang="en-US" altLang="zh-CN" dirty="0"/>
              <a:t>w</a:t>
            </a:r>
            <a:r>
              <a:rPr lang="zh-CN" altLang="en-US" dirty="0"/>
              <a:t>的语法树（推导树）</a:t>
            </a:r>
            <a:r>
              <a:rPr lang="en-US" altLang="zh-CN" dirty="0"/>
              <a:t>--</a:t>
            </a:r>
            <a:r>
              <a:rPr lang="zh-CN" altLang="en-US" dirty="0"/>
              <a:t>句型的推导过程。</a:t>
            </a:r>
            <a:endParaRPr lang="zh-CN" altLang="en-US" dirty="0"/>
          </a:p>
          <a:p>
            <a:pPr eaLnBrk="1" hangingPunct="1"/>
            <a:r>
              <a:rPr lang="zh-CN" altLang="en-US" dirty="0"/>
              <a:t>题型</a:t>
            </a:r>
            <a:r>
              <a:rPr lang="en-US" altLang="zh-CN" dirty="0"/>
              <a:t>3</a:t>
            </a:r>
            <a:r>
              <a:rPr lang="zh-CN" altLang="en-US" dirty="0"/>
              <a:t>：给定文法</a:t>
            </a:r>
            <a:r>
              <a:rPr lang="en-US" altLang="zh-CN" dirty="0"/>
              <a:t>G</a:t>
            </a:r>
            <a:r>
              <a:rPr lang="zh-CN" altLang="en-US" dirty="0"/>
              <a:t>和某句型</a:t>
            </a:r>
            <a:r>
              <a:rPr lang="en-US" altLang="zh-CN" dirty="0"/>
              <a:t>w</a:t>
            </a:r>
            <a:r>
              <a:rPr lang="zh-CN" altLang="en-US" dirty="0"/>
              <a:t>，写出句型</a:t>
            </a:r>
            <a:r>
              <a:rPr lang="en-US" altLang="zh-CN" dirty="0"/>
              <a:t>w</a:t>
            </a:r>
            <a:r>
              <a:rPr lang="zh-CN" altLang="en-US" dirty="0"/>
              <a:t>的最左推导或最右推导。</a:t>
            </a:r>
            <a:endParaRPr lang="zh-CN" altLang="en-US" dirty="0"/>
          </a:p>
          <a:p>
            <a:pPr eaLnBrk="1" hangingPunct="1"/>
            <a:r>
              <a:rPr lang="zh-CN" altLang="en-US" dirty="0"/>
              <a:t>题型</a:t>
            </a:r>
            <a:r>
              <a:rPr lang="en-US" altLang="zh-CN" dirty="0"/>
              <a:t>4</a:t>
            </a:r>
            <a:r>
              <a:rPr lang="zh-CN" altLang="en-US" dirty="0"/>
              <a:t>：证明某文法具有二义性。</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0979">
                                            <p:txEl>
                                              <p:charRg st="10" end="46"/>
                                            </p:txEl>
                                          </p:spTgt>
                                        </p:tgtEl>
                                        <p:attrNameLst>
                                          <p:attrName>style.visibility</p:attrName>
                                        </p:attrNameLst>
                                      </p:cBhvr>
                                      <p:to>
                                        <p:strVal val="visible"/>
                                      </p:to>
                                    </p:set>
                                    <p:animEffect transition="in" filter="randombar(horizontal)">
                                      <p:cBhvr>
                                        <p:cTn id="7" dur="500"/>
                                        <p:tgtEl>
                                          <p:spTgt spid="510979">
                                            <p:txEl>
                                              <p:charRg st="1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0979">
                                            <p:txEl>
                                              <p:charRg st="46" end="62"/>
                                            </p:txEl>
                                          </p:spTgt>
                                        </p:tgtEl>
                                        <p:attrNameLst>
                                          <p:attrName>style.visibility</p:attrName>
                                        </p:attrNameLst>
                                      </p:cBhvr>
                                      <p:to>
                                        <p:strVal val="visible"/>
                                      </p:to>
                                    </p:set>
                                    <p:animEffect transition="in" filter="randombar(horizontal)">
                                      <p:cBhvr>
                                        <p:cTn id="12" dur="500"/>
                                        <p:tgtEl>
                                          <p:spTgt spid="510979">
                                            <p:txEl>
                                              <p:charRg st="46"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0979">
                                            <p:txEl>
                                              <p:charRg st="62" end="102"/>
                                            </p:txEl>
                                          </p:spTgt>
                                        </p:tgtEl>
                                        <p:attrNameLst>
                                          <p:attrName>style.visibility</p:attrName>
                                        </p:attrNameLst>
                                      </p:cBhvr>
                                      <p:to>
                                        <p:strVal val="visible"/>
                                      </p:to>
                                    </p:set>
                                    <p:animEffect transition="in" filter="randombar(horizontal)">
                                      <p:cBhvr>
                                        <p:cTn id="17" dur="500"/>
                                        <p:tgtEl>
                                          <p:spTgt spid="510979">
                                            <p:txEl>
                                              <p:charRg st="62"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10979">
                                            <p:txEl>
                                              <p:charRg st="102" end="134"/>
                                            </p:txEl>
                                          </p:spTgt>
                                        </p:tgtEl>
                                        <p:attrNameLst>
                                          <p:attrName>style.visibility</p:attrName>
                                        </p:attrNameLst>
                                      </p:cBhvr>
                                      <p:to>
                                        <p:strVal val="visible"/>
                                      </p:to>
                                    </p:set>
                                    <p:animEffect transition="in" filter="randombar(horizontal)">
                                      <p:cBhvr>
                                        <p:cTn id="22" dur="500"/>
                                        <p:tgtEl>
                                          <p:spTgt spid="510979">
                                            <p:txEl>
                                              <p:charRg st="102"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10979">
                                            <p:txEl>
                                              <p:charRg st="134" end="150"/>
                                            </p:txEl>
                                          </p:spTgt>
                                        </p:tgtEl>
                                        <p:attrNameLst>
                                          <p:attrName>style.visibility</p:attrName>
                                        </p:attrNameLst>
                                      </p:cBhvr>
                                      <p:to>
                                        <p:strVal val="visible"/>
                                      </p:to>
                                    </p:set>
                                    <p:animEffect transition="in" filter="randombar(horizontal)">
                                      <p:cBhvr>
                                        <p:cTn id="27" dur="500"/>
                                        <p:tgtEl>
                                          <p:spTgt spid="510979">
                                            <p:txEl>
                                              <p:charRg st="134"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p:txBody>
          <a:bodyPr vert="horz" wrap="square" lIns="91440" tIns="45720" rIns="91440" bIns="45720" anchor="ctr"/>
          <a:p>
            <a:pPr eaLnBrk="1" hangingPunct="1"/>
            <a:r>
              <a:rPr lang="zh-CN" altLang="en-US" sz="2800" dirty="0"/>
              <a:t>复习</a:t>
            </a:r>
            <a:endParaRPr lang="zh-CN" altLang="en-US" sz="2800" dirty="0"/>
          </a:p>
        </p:txBody>
      </p:sp>
      <p:sp>
        <p:nvSpPr>
          <p:cNvPr id="518147" name="Rectangle 3"/>
          <p:cNvSpPr>
            <a:spLocks noGrp="1"/>
          </p:cNvSpPr>
          <p:nvPr>
            <p:ph idx="1"/>
          </p:nvPr>
        </p:nvSpPr>
        <p:spPr/>
        <p:txBody>
          <a:bodyPr vert="horz" wrap="square" lIns="91440" tIns="45720" rIns="91440" bIns="45720" anchor="t"/>
          <a:p>
            <a:pPr eaLnBrk="1" hangingPunct="1"/>
            <a:r>
              <a:rPr lang="zh-CN" altLang="en-US" dirty="0"/>
              <a:t>句型分析指的是？方法有？每种方法存在什么问题。</a:t>
            </a:r>
            <a:endParaRPr lang="zh-CN" altLang="en-US" dirty="0"/>
          </a:p>
          <a:p>
            <a:pPr eaLnBrk="1" hangingPunct="1"/>
            <a:r>
              <a:rPr lang="zh-CN" altLang="en-US" dirty="0"/>
              <a:t>短语、直接短语、句柄。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8147">
                                            <p:txEl>
                                              <p:charRg st="0" end="24"/>
                                            </p:txEl>
                                          </p:spTgt>
                                        </p:tgtEl>
                                        <p:attrNameLst>
                                          <p:attrName>style.visibility</p:attrName>
                                        </p:attrNameLst>
                                      </p:cBhvr>
                                      <p:to>
                                        <p:strVal val="visible"/>
                                      </p:to>
                                    </p:set>
                                    <p:animEffect transition="in" filter="randombar(horizontal)">
                                      <p:cBhvr>
                                        <p:cTn id="7" dur="500"/>
                                        <p:tgtEl>
                                          <p:spTgt spid="518147">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8147">
                                            <p:txEl>
                                              <p:charRg st="24" end="36"/>
                                            </p:txEl>
                                          </p:spTgt>
                                        </p:tgtEl>
                                        <p:attrNameLst>
                                          <p:attrName>style.visibility</p:attrName>
                                        </p:attrNameLst>
                                      </p:cBhvr>
                                      <p:to>
                                        <p:strVal val="visible"/>
                                      </p:to>
                                    </p:set>
                                    <p:animEffect transition="in" filter="randombar(horizontal)">
                                      <p:cBhvr>
                                        <p:cTn id="12" dur="500"/>
                                        <p:tgtEl>
                                          <p:spTgt spid="518147">
                                            <p:txEl>
                                              <p:charRg st="24"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94915" name="Rectangle 3"/>
          <p:cNvSpPr>
            <a:spLocks noGrp="1"/>
          </p:cNvSpPr>
          <p:nvPr>
            <p:ph idx="1"/>
          </p:nvPr>
        </p:nvSpPr>
        <p:spPr/>
        <p:txBody>
          <a:bodyPr vert="horz" wrap="square" lIns="91440" tIns="45720" rIns="91440" bIns="45720" anchor="t"/>
          <a:p>
            <a:pPr eaLnBrk="1" hangingPunct="1"/>
            <a:r>
              <a:rPr lang="zh-CN" altLang="en-US" dirty="0"/>
              <a:t>文法</a:t>
            </a:r>
            <a:r>
              <a:rPr lang="en-US" altLang="zh-CN" dirty="0"/>
              <a:t>G</a:t>
            </a:r>
            <a:r>
              <a:rPr lang="zh-CN" altLang="en-US" dirty="0"/>
              <a:t>定义为四元组（</a:t>
            </a:r>
            <a:r>
              <a:rPr lang="en-US" altLang="zh-CN" dirty="0"/>
              <a:t>V</a:t>
            </a:r>
            <a:r>
              <a:rPr lang="en-US" altLang="zh-CN" baseline="-25000" dirty="0"/>
              <a:t>N</a:t>
            </a:r>
            <a:r>
              <a:rPr lang="en-US" altLang="zh-CN" dirty="0"/>
              <a:t>，V</a:t>
            </a:r>
            <a:r>
              <a:rPr lang="en-US" altLang="zh-CN" baseline="-25000" dirty="0"/>
              <a:t>T</a:t>
            </a:r>
            <a:r>
              <a:rPr lang="en-US" altLang="zh-CN" dirty="0"/>
              <a:t>，P，S）</a:t>
            </a:r>
            <a:endParaRPr lang="en-US" altLang="zh-CN" dirty="0"/>
          </a:p>
          <a:p>
            <a:pPr lvl="1" eaLnBrk="1" hangingPunct="1"/>
            <a:r>
              <a:rPr lang="en-US" altLang="zh-CN" dirty="0"/>
              <a:t>  V</a:t>
            </a:r>
            <a:r>
              <a:rPr lang="en-US" altLang="zh-CN" baseline="-25000" dirty="0"/>
              <a:t>N</a:t>
            </a:r>
            <a:r>
              <a:rPr lang="en-US" altLang="zh-CN" dirty="0"/>
              <a:t> ：</a:t>
            </a:r>
            <a:r>
              <a:rPr lang="zh-CN" altLang="en-US" dirty="0"/>
              <a:t>非终结符集</a:t>
            </a:r>
            <a:endParaRPr lang="zh-CN" altLang="en-US" dirty="0"/>
          </a:p>
          <a:p>
            <a:pPr lvl="1" eaLnBrk="1" hangingPunct="1"/>
            <a:r>
              <a:rPr lang="en-US" altLang="zh-CN" dirty="0"/>
              <a:t>  V</a:t>
            </a:r>
            <a:r>
              <a:rPr lang="en-US" altLang="zh-CN" baseline="-25000" dirty="0"/>
              <a:t>T</a:t>
            </a:r>
            <a:r>
              <a:rPr lang="en-US" altLang="zh-CN" dirty="0"/>
              <a:t>： </a:t>
            </a:r>
            <a:r>
              <a:rPr lang="zh-CN" altLang="en-US" dirty="0"/>
              <a:t>终结符集</a:t>
            </a:r>
            <a:endParaRPr lang="zh-CN" altLang="en-US" dirty="0"/>
          </a:p>
          <a:p>
            <a:pPr lvl="1" eaLnBrk="1" hangingPunct="1"/>
            <a:r>
              <a:rPr lang="en-US" altLang="zh-CN" dirty="0"/>
              <a:t>  P： </a:t>
            </a:r>
            <a:r>
              <a:rPr lang="zh-CN" altLang="en-US" dirty="0"/>
              <a:t>产生式（规则）集合</a:t>
            </a:r>
            <a:endParaRPr lang="zh-CN" altLang="en-US" dirty="0"/>
          </a:p>
          <a:p>
            <a:pPr lvl="1" eaLnBrk="1" hangingPunct="1"/>
            <a:r>
              <a:rPr lang="en-US" altLang="zh-CN" dirty="0"/>
              <a:t>  S： </a:t>
            </a:r>
            <a:r>
              <a:rPr lang="zh-CN" altLang="en-US" dirty="0"/>
              <a:t>开始符号（识别符号）</a:t>
            </a:r>
            <a:endParaRPr lang="zh-CN" altLang="en-US" dirty="0"/>
          </a:p>
          <a:p>
            <a:pPr eaLnBrk="1" hangingPunct="1"/>
            <a:endParaRPr lang="zh-CN" altLang="en-US" dirty="0"/>
          </a:p>
        </p:txBody>
      </p:sp>
      <p:sp>
        <p:nvSpPr>
          <p:cNvPr id="12292" name="Text Box 6"/>
          <p:cNvSpPr txBox="1"/>
          <p:nvPr/>
        </p:nvSpPr>
        <p:spPr>
          <a:xfrm>
            <a:off x="533400" y="3733800"/>
            <a:ext cx="6705600" cy="26574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stStyle>
          <a:p>
            <a:pPr marL="0" lvl="0" indent="0" eaLnBrk="1" hangingPunct="1">
              <a:spcBef>
                <a:spcPct val="0"/>
              </a:spcBef>
              <a:buClrTx/>
              <a:buFontTx/>
              <a:buNone/>
            </a:pPr>
            <a:r>
              <a:rPr lang="zh-CN" altLang="en-US" sz="2400" dirty="0"/>
              <a:t>〈句子〉</a:t>
            </a:r>
            <a:r>
              <a:rPr lang="en-US" altLang="zh-CN" sz="2400" dirty="0">
                <a:sym typeface="Wingdings" panose="05000000000000000000" pitchFamily="2" charset="2"/>
              </a:rPr>
              <a:t></a:t>
            </a:r>
            <a:r>
              <a:rPr lang="zh-CN" altLang="en-US" sz="2400" dirty="0"/>
              <a:t>〈主语〉〈谓语〉</a:t>
            </a:r>
            <a:endParaRPr lang="zh-CN" altLang="en-US" sz="2400" dirty="0"/>
          </a:p>
          <a:p>
            <a:pPr marL="0" lvl="0" indent="0" eaLnBrk="1" hangingPunct="1">
              <a:spcBef>
                <a:spcPct val="0"/>
              </a:spcBef>
              <a:buClrTx/>
              <a:buFontTx/>
              <a:buNone/>
            </a:pPr>
            <a:r>
              <a:rPr lang="zh-CN" altLang="en-US" sz="2400" dirty="0"/>
              <a:t>〈主语〉</a:t>
            </a:r>
            <a:r>
              <a:rPr lang="en-US" altLang="zh-CN" sz="2400" dirty="0">
                <a:sym typeface="Wingdings" panose="05000000000000000000" pitchFamily="2" charset="2"/>
              </a:rPr>
              <a:t></a:t>
            </a:r>
            <a:r>
              <a:rPr lang="zh-CN" altLang="en-US" sz="2400" dirty="0"/>
              <a:t>〈代词〉|〈名词〉</a:t>
            </a:r>
            <a:endParaRPr lang="zh-CN" altLang="en-US" sz="2400" dirty="0"/>
          </a:p>
          <a:p>
            <a:pPr marL="0" lvl="0" indent="0" eaLnBrk="1" hangingPunct="1">
              <a:spcBef>
                <a:spcPct val="0"/>
              </a:spcBef>
              <a:buClrTx/>
              <a:buFontTx/>
              <a:buNone/>
            </a:pPr>
            <a:r>
              <a:rPr lang="zh-CN" altLang="en-US" sz="2400" dirty="0"/>
              <a:t>〈代词〉</a:t>
            </a:r>
            <a:r>
              <a:rPr lang="en-US" altLang="zh-CN" sz="2400" dirty="0">
                <a:sym typeface="Wingdings" panose="05000000000000000000" pitchFamily="2" charset="2"/>
              </a:rPr>
              <a:t></a:t>
            </a:r>
            <a:r>
              <a:rPr lang="zh-CN" altLang="en-US" sz="2400" dirty="0"/>
              <a:t> 你 | 我 | 他</a:t>
            </a:r>
            <a:endParaRPr lang="zh-CN" altLang="en-US" sz="2400" dirty="0"/>
          </a:p>
          <a:p>
            <a:pPr marL="0" lvl="0" indent="0" eaLnBrk="1" hangingPunct="1">
              <a:spcBef>
                <a:spcPct val="0"/>
              </a:spcBef>
              <a:buClrTx/>
              <a:buFontTx/>
              <a:buNone/>
            </a:pPr>
            <a:r>
              <a:rPr lang="zh-CN" altLang="en-US" sz="2400" dirty="0"/>
              <a:t>〈名词〉</a:t>
            </a:r>
            <a:r>
              <a:rPr lang="en-US" altLang="zh-CN" sz="2400" dirty="0">
                <a:sym typeface="Wingdings" panose="05000000000000000000" pitchFamily="2" charset="2"/>
              </a:rPr>
              <a:t></a:t>
            </a:r>
            <a:r>
              <a:rPr lang="zh-CN" altLang="en-US" sz="2400" dirty="0"/>
              <a:t> 王明 | 大学生 | 工人 | 英语</a:t>
            </a:r>
            <a:endParaRPr lang="zh-CN" altLang="en-US" sz="2400" dirty="0"/>
          </a:p>
          <a:p>
            <a:pPr marL="0" lvl="0" indent="0" eaLnBrk="1" hangingPunct="1">
              <a:spcBef>
                <a:spcPct val="0"/>
              </a:spcBef>
              <a:buClrTx/>
              <a:buFontTx/>
              <a:buNone/>
            </a:pPr>
            <a:r>
              <a:rPr lang="zh-CN" altLang="en-US" sz="2400" dirty="0"/>
              <a:t>〈谓语〉</a:t>
            </a:r>
            <a:r>
              <a:rPr lang="en-US" altLang="zh-CN" sz="2400" dirty="0">
                <a:sym typeface="Wingdings" panose="05000000000000000000" pitchFamily="2" charset="2"/>
              </a:rPr>
              <a:t></a:t>
            </a:r>
            <a:r>
              <a:rPr lang="zh-CN" altLang="en-US" sz="2400" dirty="0"/>
              <a:t>〈动词〉〈直接宾语〉</a:t>
            </a:r>
            <a:endParaRPr lang="zh-CN" altLang="en-US" sz="2400" dirty="0"/>
          </a:p>
          <a:p>
            <a:pPr marL="0" lvl="0" indent="0" eaLnBrk="1" hangingPunct="1">
              <a:spcBef>
                <a:spcPct val="0"/>
              </a:spcBef>
              <a:buClrTx/>
              <a:buFontTx/>
              <a:buNone/>
            </a:pPr>
            <a:r>
              <a:rPr lang="zh-CN" altLang="en-US" sz="2400" dirty="0"/>
              <a:t>〈动词〉</a:t>
            </a:r>
            <a:r>
              <a:rPr lang="en-US" altLang="zh-CN" sz="2400" dirty="0">
                <a:sym typeface="Wingdings" panose="05000000000000000000" pitchFamily="2" charset="2"/>
              </a:rPr>
              <a:t></a:t>
            </a:r>
            <a:r>
              <a:rPr lang="zh-CN" altLang="en-US" sz="2400" dirty="0"/>
              <a:t> 是 | 学习</a:t>
            </a:r>
            <a:endParaRPr lang="zh-CN" altLang="en-US" sz="2400" dirty="0"/>
          </a:p>
          <a:p>
            <a:pPr marL="0" lvl="0" indent="0" eaLnBrk="1" hangingPunct="1">
              <a:spcBef>
                <a:spcPct val="0"/>
              </a:spcBef>
              <a:buClrTx/>
              <a:buFontTx/>
              <a:buNone/>
            </a:pPr>
            <a:r>
              <a:rPr lang="zh-CN" altLang="en-US" sz="2400" dirty="0"/>
              <a:t>〈直接宾语〉</a:t>
            </a:r>
            <a:r>
              <a:rPr lang="en-US" altLang="zh-CN" sz="2400" dirty="0">
                <a:sym typeface="Wingdings" panose="05000000000000000000" pitchFamily="2" charset="2"/>
              </a:rPr>
              <a:t></a:t>
            </a:r>
            <a:r>
              <a:rPr lang="zh-CN" altLang="en-US" sz="2400" dirty="0"/>
              <a:t>〈代词〉|〈名词〉</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4915">
                                            <p:txEl>
                                              <p:charRg st="21" end="33"/>
                                            </p:txEl>
                                          </p:spTgt>
                                        </p:tgtEl>
                                        <p:attrNameLst>
                                          <p:attrName>style.visibility</p:attrName>
                                        </p:attrNameLst>
                                      </p:cBhvr>
                                      <p:to>
                                        <p:strVal val="visible"/>
                                      </p:to>
                                    </p:set>
                                    <p:animEffect transition="in" filter="randombar(horizontal)">
                                      <p:cBhvr>
                                        <p:cTn id="7" dur="500"/>
                                        <p:tgtEl>
                                          <p:spTgt spid="294915">
                                            <p:txEl>
                                              <p:charRg st="21"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4915">
                                            <p:txEl>
                                              <p:charRg st="33" end="44"/>
                                            </p:txEl>
                                          </p:spTgt>
                                        </p:tgtEl>
                                        <p:attrNameLst>
                                          <p:attrName>style.visibility</p:attrName>
                                        </p:attrNameLst>
                                      </p:cBhvr>
                                      <p:to>
                                        <p:strVal val="visible"/>
                                      </p:to>
                                    </p:set>
                                    <p:animEffect transition="in" filter="checkerboard(across)">
                                      <p:cBhvr>
                                        <p:cTn id="12" dur="500"/>
                                        <p:tgtEl>
                                          <p:spTgt spid="294915">
                                            <p:txEl>
                                              <p:charRg st="33"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94915">
                                            <p:txEl>
                                              <p:charRg st="44" end="59"/>
                                            </p:txEl>
                                          </p:spTgt>
                                        </p:tgtEl>
                                        <p:attrNameLst>
                                          <p:attrName>style.visibility</p:attrName>
                                        </p:attrNameLst>
                                      </p:cBhvr>
                                      <p:to>
                                        <p:strVal val="visible"/>
                                      </p:to>
                                    </p:set>
                                    <p:animEffect transition="in" filter="randombar(horizontal)">
                                      <p:cBhvr>
                                        <p:cTn id="17" dur="500"/>
                                        <p:tgtEl>
                                          <p:spTgt spid="294915">
                                            <p:txEl>
                                              <p:charRg st="44"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94915">
                                            <p:txEl>
                                              <p:charRg st="59" end="75"/>
                                            </p:txEl>
                                          </p:spTgt>
                                        </p:tgtEl>
                                        <p:attrNameLst>
                                          <p:attrName>style.visibility</p:attrName>
                                        </p:attrNameLst>
                                      </p:cBhvr>
                                      <p:to>
                                        <p:strVal val="visible"/>
                                      </p:to>
                                    </p:set>
                                    <p:animEffect transition="in" filter="randombar(horizontal)">
                                      <p:cBhvr>
                                        <p:cTn id="22" dur="500"/>
                                        <p:tgtEl>
                                          <p:spTgt spid="294915">
                                            <p:txEl>
                                              <p:charRg st="59"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r>
              <a:rPr lang="en-US" altLang="zh-CN" sz="2800" dirty="0"/>
              <a:t>2.3</a:t>
            </a:r>
            <a:r>
              <a:rPr lang="zh-CN" altLang="en-US" sz="2800" dirty="0"/>
              <a:t>文法和语言的形式定义</a:t>
            </a:r>
            <a:endParaRPr lang="zh-CN" altLang="en-US" sz="2800" dirty="0"/>
          </a:p>
        </p:txBody>
      </p:sp>
      <p:sp>
        <p:nvSpPr>
          <p:cNvPr id="294915" name="Rectangle 3"/>
          <p:cNvSpPr>
            <a:spLocks noGrp="1"/>
          </p:cNvSpPr>
          <p:nvPr>
            <p:ph idx="1"/>
          </p:nvPr>
        </p:nvSpPr>
        <p:spPr/>
        <p:txBody>
          <a:bodyPr vert="horz" wrap="square" lIns="91440" tIns="45720" rIns="91440" bIns="45720" anchor="t"/>
          <a:p>
            <a:pPr eaLnBrk="1" hangingPunct="1"/>
            <a:r>
              <a:rPr lang="zh-CN" altLang="en-US" dirty="0"/>
              <a:t>注意事项：</a:t>
            </a:r>
            <a:endParaRPr lang="en-US" altLang="zh-CN" dirty="0"/>
          </a:p>
          <a:p>
            <a:pPr lvl="1" eaLnBrk="1" hangingPunct="1"/>
            <a:r>
              <a:rPr lang="en-US" altLang="zh-CN" dirty="0"/>
              <a:t>V= V</a:t>
            </a:r>
            <a:r>
              <a:rPr lang="en-US" altLang="zh-CN" baseline="-25000" dirty="0"/>
              <a:t>N</a:t>
            </a:r>
            <a:r>
              <a:rPr lang="en-US" altLang="zh-CN" dirty="0"/>
              <a:t>∪V</a:t>
            </a:r>
            <a:r>
              <a:rPr lang="en-US" altLang="zh-CN" baseline="-25000" dirty="0"/>
              <a:t>T</a:t>
            </a:r>
            <a:r>
              <a:rPr lang="en-US" altLang="zh-CN" dirty="0"/>
              <a:t>，</a:t>
            </a:r>
            <a:r>
              <a:rPr lang="zh-CN" altLang="en-US" dirty="0"/>
              <a:t>称为文法</a:t>
            </a:r>
            <a:r>
              <a:rPr lang="en-US" altLang="zh-CN" dirty="0"/>
              <a:t>G</a:t>
            </a:r>
            <a:r>
              <a:rPr lang="zh-CN" altLang="en-US" dirty="0"/>
              <a:t>的字母表（字汇表）</a:t>
            </a:r>
            <a:endParaRPr lang="zh-CN" altLang="en-US" dirty="0"/>
          </a:p>
          <a:p>
            <a:pPr lvl="1" eaLnBrk="1" hangingPunct="1"/>
            <a:r>
              <a:rPr lang="en-US" altLang="zh-CN" dirty="0"/>
              <a:t>V</a:t>
            </a:r>
            <a:r>
              <a:rPr lang="en-US" altLang="zh-CN" baseline="-25000" dirty="0"/>
              <a:t>N</a:t>
            </a:r>
            <a:r>
              <a:rPr lang="en-US" altLang="zh-CN" dirty="0"/>
              <a:t>∩V</a:t>
            </a:r>
            <a:r>
              <a:rPr lang="en-US" altLang="zh-CN" baseline="-25000" dirty="0"/>
              <a:t>T</a:t>
            </a:r>
            <a:r>
              <a:rPr lang="en-US" altLang="zh-CN" dirty="0"/>
              <a:t>=φ</a:t>
            </a:r>
            <a:endParaRPr lang="en-US" altLang="zh-CN" dirty="0"/>
          </a:p>
          <a:p>
            <a:pPr lvl="1" eaLnBrk="1" hangingPunct="1"/>
            <a:r>
              <a:rPr lang="en-US" altLang="zh-CN" dirty="0"/>
              <a:t>S∈V</a:t>
            </a:r>
            <a:r>
              <a:rPr lang="en-US" altLang="zh-CN" baseline="-25000" dirty="0"/>
              <a:t>N </a:t>
            </a:r>
            <a:r>
              <a:rPr lang="en-US" altLang="zh-CN" dirty="0"/>
              <a:t>，</a:t>
            </a:r>
            <a:r>
              <a:rPr lang="en-US" altLang="zh-CN" baseline="-25000" dirty="0"/>
              <a:t> </a:t>
            </a:r>
            <a:r>
              <a:rPr lang="en-US" altLang="zh-CN" dirty="0"/>
              <a:t>S</a:t>
            </a:r>
            <a:r>
              <a:rPr lang="zh-CN" altLang="en-US" dirty="0"/>
              <a:t>至少在一条规则中作为左部出现</a:t>
            </a:r>
            <a:endParaRPr lang="zh-CN" altLang="en-US" dirty="0"/>
          </a:p>
          <a:p>
            <a:pPr lvl="1" eaLnBrk="1" hangingPunct="1"/>
            <a:r>
              <a:rPr lang="en-US" altLang="zh-CN" dirty="0"/>
              <a:t>P</a:t>
            </a:r>
            <a:r>
              <a:rPr lang="zh-CN" altLang="en-US" dirty="0"/>
              <a:t>中每条规则：</a:t>
            </a:r>
            <a:endParaRPr lang="zh-CN" altLang="en-US" dirty="0"/>
          </a:p>
          <a:p>
            <a:pPr lvl="1" eaLnBrk="1" hangingPunct="1">
              <a:buNone/>
            </a:pPr>
            <a:r>
              <a:rPr lang="en-US" altLang="zh-CN" dirty="0"/>
              <a:t>  α→β</a:t>
            </a:r>
            <a:r>
              <a:rPr lang="zh-CN" altLang="en-US" dirty="0"/>
              <a:t>，其中</a:t>
            </a:r>
            <a:r>
              <a:rPr lang="en-US" altLang="zh-CN" dirty="0"/>
              <a:t>α∈V*</a:t>
            </a:r>
            <a:r>
              <a:rPr lang="zh-CN" altLang="en-US" dirty="0"/>
              <a:t>，且至少包含一个非终结符； </a:t>
            </a:r>
            <a:r>
              <a:rPr lang="en-US" altLang="zh-CN" dirty="0"/>
              <a:t>β∈V*</a:t>
            </a:r>
            <a:endParaRPr lang="en-US" altLang="zh-CN" dirty="0"/>
          </a:p>
          <a:p>
            <a:pPr lvl="1" eaLnBrk="1" hangingPunct="1">
              <a:buNone/>
            </a:pPr>
            <a:endParaRPr lang="en-US" altLang="zh-CN" dirty="0"/>
          </a:p>
          <a:p>
            <a:pPr lvl="1" eaLnBrk="1" hangingPunct="1">
              <a:buNone/>
            </a:pPr>
            <a:r>
              <a:rPr lang="zh-CN" altLang="en-US" dirty="0">
                <a:latin typeface="Times New Roman" panose="02020603050405020304" pitchFamily="18" charset="0"/>
                <a:ea typeface="宋体" panose="02010600030101010101" pitchFamily="2" charset="-122"/>
              </a:rPr>
              <a:t>假设</a:t>
            </a:r>
            <a:r>
              <a:rPr lang="en-US" altLang="zh-CN" dirty="0">
                <a:latin typeface="Times New Roman" panose="02020603050405020304" pitchFamily="18" charset="0"/>
                <a:ea typeface="宋体" panose="02010600030101010101" pitchFamily="2" charset="-122"/>
              </a:rPr>
              <a:t>V={0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a:p>
            <a:pPr lvl="1" eaLnBrk="1" hangingPunct="1">
              <a:buNone/>
            </a:pPr>
            <a:r>
              <a:rPr lang="en-US" altLang="zh-CN" dirty="0"/>
              <a:t>V</a:t>
            </a:r>
            <a:r>
              <a:rPr lang="zh-CN" altLang="en-US" dirty="0"/>
              <a:t>*</a:t>
            </a:r>
            <a:r>
              <a:rPr lang="en-US" altLang="zh-CN" dirty="0"/>
              <a:t>=</a:t>
            </a:r>
            <a:r>
              <a:rPr lang="zh-CN" altLang="en-US" dirty="0"/>
              <a:t>？</a:t>
            </a:r>
            <a:endParaRPr lang="en-US" altLang="zh-CN" dirty="0"/>
          </a:p>
          <a:p>
            <a:pPr lvl="1" eaLnBrk="1" hangingPunct="1">
              <a:buNone/>
            </a:pP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4915">
                                            <p:txEl>
                                              <p:charRg st="0" end="6"/>
                                            </p:txEl>
                                          </p:spTgt>
                                        </p:tgtEl>
                                        <p:attrNameLst>
                                          <p:attrName>style.visibility</p:attrName>
                                        </p:attrNameLst>
                                      </p:cBhvr>
                                      <p:to>
                                        <p:strVal val="visible"/>
                                      </p:to>
                                    </p:set>
                                    <p:animEffect transition="in" filter="randombar(horizontal)">
                                      <p:cBhvr>
                                        <p:cTn id="7" dur="500"/>
                                        <p:tgtEl>
                                          <p:spTgt spid="29491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4915">
                                            <p:txEl>
                                              <p:charRg st="6" end="30"/>
                                            </p:txEl>
                                          </p:spTgt>
                                        </p:tgtEl>
                                        <p:attrNameLst>
                                          <p:attrName>style.visibility</p:attrName>
                                        </p:attrNameLst>
                                      </p:cBhvr>
                                      <p:to>
                                        <p:strVal val="visible"/>
                                      </p:to>
                                    </p:set>
                                    <p:animEffect transition="in" filter="randombar(horizontal)">
                                      <p:cBhvr>
                                        <p:cTn id="12" dur="500"/>
                                        <p:tgtEl>
                                          <p:spTgt spid="294915">
                                            <p:txEl>
                                              <p:charRg st="6"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94915">
                                            <p:txEl>
                                              <p:charRg st="30" end="38"/>
                                            </p:txEl>
                                          </p:spTgt>
                                        </p:tgtEl>
                                        <p:attrNameLst>
                                          <p:attrName>style.visibility</p:attrName>
                                        </p:attrNameLst>
                                      </p:cBhvr>
                                      <p:to>
                                        <p:strVal val="visible"/>
                                      </p:to>
                                    </p:set>
                                    <p:animEffect transition="in" filter="randombar(horizontal)">
                                      <p:cBhvr>
                                        <p:cTn id="17" dur="500"/>
                                        <p:tgtEl>
                                          <p:spTgt spid="294915">
                                            <p:txEl>
                                              <p:charRg st="30"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94915">
                                            <p:txEl>
                                              <p:charRg st="38" end="61"/>
                                            </p:txEl>
                                          </p:spTgt>
                                        </p:tgtEl>
                                        <p:attrNameLst>
                                          <p:attrName>style.visibility</p:attrName>
                                        </p:attrNameLst>
                                      </p:cBhvr>
                                      <p:to>
                                        <p:strVal val="visible"/>
                                      </p:to>
                                    </p:set>
                                    <p:animEffect transition="in" filter="randombar(horizontal)">
                                      <p:cBhvr>
                                        <p:cTn id="22" dur="500"/>
                                        <p:tgtEl>
                                          <p:spTgt spid="294915">
                                            <p:txEl>
                                              <p:charRg st="38" end="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94915">
                                            <p:txEl>
                                              <p:charRg st="61" end="69"/>
                                            </p:txEl>
                                          </p:spTgt>
                                        </p:tgtEl>
                                        <p:attrNameLst>
                                          <p:attrName>style.visibility</p:attrName>
                                        </p:attrNameLst>
                                      </p:cBhvr>
                                      <p:to>
                                        <p:strVal val="visible"/>
                                      </p:to>
                                    </p:set>
                                    <p:animEffect transition="in" filter="randombar(horizontal)">
                                      <p:cBhvr>
                                        <p:cTn id="27" dur="500"/>
                                        <p:tgtEl>
                                          <p:spTgt spid="294915">
                                            <p:txEl>
                                              <p:charRg st="61"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94915">
                                            <p:txEl>
                                              <p:charRg st="69" end="100"/>
                                            </p:txEl>
                                          </p:spTgt>
                                        </p:tgtEl>
                                        <p:attrNameLst>
                                          <p:attrName>style.visibility</p:attrName>
                                        </p:attrNameLst>
                                      </p:cBhvr>
                                      <p:to>
                                        <p:strVal val="visible"/>
                                      </p:to>
                                    </p:set>
                                    <p:animEffect transition="in" filter="randombar(horizontal)">
                                      <p:cBhvr>
                                        <p:cTn id="32" dur="500"/>
                                        <p:tgtEl>
                                          <p:spTgt spid="294915">
                                            <p:txEl>
                                              <p:charRg st="69" end="1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94915">
                                            <p:txEl>
                                              <p:charRg st="101" end="111"/>
                                            </p:txEl>
                                          </p:spTgt>
                                        </p:tgtEl>
                                        <p:attrNameLst>
                                          <p:attrName>style.visibility</p:attrName>
                                        </p:attrNameLst>
                                      </p:cBhvr>
                                      <p:to>
                                        <p:strVal val="visible"/>
                                      </p:to>
                                    </p:set>
                                    <p:animEffect transition="in" filter="randombar(horizontal)">
                                      <p:cBhvr>
                                        <p:cTn id="37" dur="500"/>
                                        <p:tgtEl>
                                          <p:spTgt spid="294915">
                                            <p:txEl>
                                              <p:charRg st="101" end="1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94915">
                                            <p:txEl>
                                              <p:charRg st="111" end="116"/>
                                            </p:txEl>
                                          </p:spTgt>
                                        </p:tgtEl>
                                        <p:attrNameLst>
                                          <p:attrName>style.visibility</p:attrName>
                                        </p:attrNameLst>
                                      </p:cBhvr>
                                      <p:to>
                                        <p:strVal val="visible"/>
                                      </p:to>
                                    </p:set>
                                    <p:animEffect transition="in" filter="randombar(horizontal)">
                                      <p:cBhvr>
                                        <p:cTn id="42" dur="500"/>
                                        <p:tgtEl>
                                          <p:spTgt spid="294915">
                                            <p:txEl>
                                              <p:charRg st="111"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82TGp_food_light_ani">
  <a:themeElements>
    <a:clrScheme name="282TGp_food_light_ani 2">
      <a:dk1>
        <a:srgbClr val="30311D"/>
      </a:dk1>
      <a:lt1>
        <a:srgbClr val="FFFFFF"/>
      </a:lt1>
      <a:dk2>
        <a:srgbClr val="333399"/>
      </a:dk2>
      <a:lt2>
        <a:srgbClr val="C0C0C0"/>
      </a:lt2>
      <a:accent1>
        <a:srgbClr val="3780BD"/>
      </a:accent1>
      <a:accent2>
        <a:srgbClr val="98C13D"/>
      </a:accent2>
      <a:accent3>
        <a:srgbClr val="FFFFFF"/>
      </a:accent3>
      <a:accent4>
        <a:srgbClr val="272817"/>
      </a:accent4>
      <a:accent5>
        <a:srgbClr val="AEC0DB"/>
      </a:accent5>
      <a:accent6>
        <a:srgbClr val="89AF36"/>
      </a:accent6>
      <a:hlink>
        <a:srgbClr val="266378"/>
      </a:hlink>
      <a:folHlink>
        <a:srgbClr val="6B8D2F"/>
      </a:folHlink>
    </a:clrScheme>
    <a:fontScheme name="282TGp_food_light_ani">
      <a:majorFont>
        <a:latin typeface="楷体_GB2312"/>
        <a:ea typeface="楷体_GB2312"/>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282TGp_food_light_ani 1">
        <a:dk1>
          <a:srgbClr val="000000"/>
        </a:dk1>
        <a:lt1>
          <a:srgbClr val="FFFFFF"/>
        </a:lt1>
        <a:dk2>
          <a:srgbClr val="193583"/>
        </a:dk2>
        <a:lt2>
          <a:srgbClr val="C0C0C0"/>
        </a:lt2>
        <a:accent1>
          <a:srgbClr val="66B13D"/>
        </a:accent1>
        <a:accent2>
          <a:srgbClr val="EBD531"/>
        </a:accent2>
        <a:accent3>
          <a:srgbClr val="FFFFFF"/>
        </a:accent3>
        <a:accent4>
          <a:srgbClr val="000000"/>
        </a:accent4>
        <a:accent5>
          <a:srgbClr val="B8D5AF"/>
        </a:accent5>
        <a:accent6>
          <a:srgbClr val="D5C12B"/>
        </a:accent6>
        <a:hlink>
          <a:srgbClr val="04884E"/>
        </a:hlink>
        <a:folHlink>
          <a:srgbClr val="FF9600"/>
        </a:folHlink>
      </a:clrScheme>
      <a:clrMap bg1="lt1" tx1="dk1" bg2="lt2" tx2="dk2" accent1="accent1" accent2="accent2" accent3="accent3" accent4="accent4" accent5="accent5" accent6="accent6" hlink="hlink" folHlink="folHlink"/>
    </a:extraClrScheme>
    <a:extraClrScheme>
      <a:clrScheme name="282TGp_food_light_ani 2">
        <a:dk1>
          <a:srgbClr val="30311D"/>
        </a:dk1>
        <a:lt1>
          <a:srgbClr val="FFFFFF"/>
        </a:lt1>
        <a:dk2>
          <a:srgbClr val="333399"/>
        </a:dk2>
        <a:lt2>
          <a:srgbClr val="C0C0C0"/>
        </a:lt2>
        <a:accent1>
          <a:srgbClr val="3780BD"/>
        </a:accent1>
        <a:accent2>
          <a:srgbClr val="98C13D"/>
        </a:accent2>
        <a:accent3>
          <a:srgbClr val="FFFFFF"/>
        </a:accent3>
        <a:accent4>
          <a:srgbClr val="272817"/>
        </a:accent4>
        <a:accent5>
          <a:srgbClr val="AEC0DB"/>
        </a:accent5>
        <a:accent6>
          <a:srgbClr val="89AF36"/>
        </a:accent6>
        <a:hlink>
          <a:srgbClr val="266378"/>
        </a:hlink>
        <a:folHlink>
          <a:srgbClr val="6B8D2F"/>
        </a:folHlink>
      </a:clrScheme>
      <a:clrMap bg1="lt1" tx1="dk1" bg2="lt2" tx2="dk2" accent1="accent1" accent2="accent2" accent3="accent3" accent4="accent4" accent5="accent5" accent6="accent6" hlink="hlink" folHlink="folHlink"/>
    </a:extraClrScheme>
    <a:extraClrScheme>
      <a:clrScheme name="282TGp_food_light_ani 3">
        <a:dk1>
          <a:srgbClr val="000000"/>
        </a:dk1>
        <a:lt1>
          <a:srgbClr val="FFFFFF"/>
        </a:lt1>
        <a:dk2>
          <a:srgbClr val="1367BB"/>
        </a:dk2>
        <a:lt2>
          <a:srgbClr val="C0C0C0"/>
        </a:lt2>
        <a:accent1>
          <a:srgbClr val="009999"/>
        </a:accent1>
        <a:accent2>
          <a:srgbClr val="E06918"/>
        </a:accent2>
        <a:accent3>
          <a:srgbClr val="FFFFFF"/>
        </a:accent3>
        <a:accent4>
          <a:srgbClr val="000000"/>
        </a:accent4>
        <a:accent5>
          <a:srgbClr val="AACACA"/>
        </a:accent5>
        <a:accent6>
          <a:srgbClr val="CB5E15"/>
        </a:accent6>
        <a:hlink>
          <a:srgbClr val="006866"/>
        </a:hlink>
        <a:folHlink>
          <a:srgbClr val="94451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9898</Words>
  <Application>WPS 演示</Application>
  <PresentationFormat>全屏显示(4:3)</PresentationFormat>
  <Paragraphs>962</Paragraphs>
  <Slides>75</Slides>
  <Notes>13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92" baseType="lpstr">
      <vt:lpstr>Arial</vt:lpstr>
      <vt:lpstr>宋体</vt:lpstr>
      <vt:lpstr>Wingdings</vt:lpstr>
      <vt:lpstr>楷体_GB2312</vt:lpstr>
      <vt:lpstr>Verdana</vt:lpstr>
      <vt:lpstr>Symbol</vt:lpstr>
      <vt:lpstr>Times New Roman</vt:lpstr>
      <vt:lpstr>新宋体</vt:lpstr>
      <vt:lpstr>微软雅黑</vt:lpstr>
      <vt:lpstr>Arial Unicode MS</vt:lpstr>
      <vt:lpstr>Monotype Sorts</vt:lpstr>
      <vt:lpstr>Wingdings</vt:lpstr>
      <vt:lpstr>Symbol</vt:lpstr>
      <vt:lpstr>Symbol</vt:lpstr>
      <vt:lpstr>楷体_GB2312</vt:lpstr>
      <vt:lpstr>282TGp_food_light_ani</vt:lpstr>
      <vt:lpstr>Equation.DSMT4</vt:lpstr>
      <vt:lpstr>PowerPoint 演示文稿</vt:lpstr>
      <vt:lpstr>  2.文法和语言</vt:lpstr>
      <vt:lpstr>2.1文法的直观概念</vt:lpstr>
      <vt:lpstr>2.1文法的直观概念</vt:lpstr>
      <vt:lpstr>PowerPoint 演示文稿</vt:lpstr>
      <vt:lpstr>PowerPoint 演示文稿</vt:lpstr>
      <vt:lpstr>PowerPoint 演示文稿</vt:lpstr>
      <vt:lpstr>2.3文法和语言的形式定义</vt:lpstr>
      <vt:lpstr>2.3文法和语言的形式定义</vt:lpstr>
      <vt:lpstr>2.3文法和语言的形式定义</vt:lpstr>
      <vt:lpstr>2.3文法和语言的形式定义</vt:lpstr>
      <vt:lpstr>2.3文法和语言的形式定义</vt:lpstr>
      <vt:lpstr>2.3文法和语言的形式定义</vt:lpstr>
      <vt:lpstr>PowerPoint 演示文稿</vt:lpstr>
      <vt:lpstr>参考</vt:lpstr>
      <vt:lpstr>总结文法形式化定义</vt:lpstr>
      <vt:lpstr>2.3文法和语言的形式定义</vt:lpstr>
      <vt:lpstr>2.3文法和语言的形式定义</vt:lpstr>
      <vt:lpstr>PowerPoint 演示文稿</vt:lpstr>
      <vt:lpstr>PowerPoint 演示文稿</vt:lpstr>
      <vt:lpstr>PowerPoint 演示文稿</vt:lpstr>
      <vt:lpstr>PowerPoint 演示文稿</vt:lpstr>
      <vt:lpstr>语言的形式化定义</vt:lpstr>
      <vt:lpstr>PowerPoint 演示文稿</vt:lpstr>
      <vt:lpstr>PowerPoint 演示文稿</vt:lpstr>
      <vt:lpstr>PowerPoint 演示文稿</vt:lpstr>
      <vt:lpstr>PowerPoint 演示文稿</vt:lpstr>
      <vt:lpstr>练习</vt:lpstr>
      <vt:lpstr>练习</vt:lpstr>
      <vt:lpstr>2.4文法的类型</vt:lpstr>
      <vt:lpstr>练习：判断下列文法属于哪个类型？</vt:lpstr>
      <vt:lpstr>练习：判断下列文法属于哪个类型？</vt:lpstr>
      <vt:lpstr>PowerPoint 演示文稿</vt:lpstr>
      <vt:lpstr>PowerPoint 演示文稿</vt:lpstr>
      <vt:lpstr>练习：判断下列文法属于哪个类型？</vt:lpstr>
      <vt:lpstr>总结</vt:lpstr>
      <vt:lpstr>语法分析基础</vt:lpstr>
      <vt:lpstr>语法分析基础</vt:lpstr>
      <vt:lpstr>语法分析基础</vt:lpstr>
      <vt:lpstr>2.5上下文无关文法及其语法树</vt:lpstr>
      <vt:lpstr>2.5上下文无关文法及其语法树</vt:lpstr>
      <vt:lpstr>PowerPoint 演示文稿</vt:lpstr>
      <vt:lpstr>复习</vt:lpstr>
      <vt:lpstr>PowerPoint 演示文稿</vt:lpstr>
      <vt:lpstr>PowerPoint 演示文稿</vt:lpstr>
      <vt:lpstr>练习</vt:lpstr>
      <vt:lpstr>PowerPoint 演示文稿</vt:lpstr>
      <vt:lpstr>PowerPoint 演示文稿</vt:lpstr>
      <vt:lpstr>复习</vt:lpstr>
      <vt:lpstr>PowerPoint 演示文稿</vt:lpstr>
      <vt:lpstr>二义文法</vt:lpstr>
      <vt:lpstr>PowerPoint 演示文稿</vt:lpstr>
      <vt:lpstr>如何消除文法二义性</vt:lpstr>
      <vt:lpstr>自上而下的语法分析</vt:lpstr>
      <vt:lpstr>自上而下的语法分析</vt:lpstr>
      <vt:lpstr>自下而上的语法分析</vt:lpstr>
      <vt:lpstr>自下而上的语法分析</vt:lpstr>
      <vt:lpstr>PowerPoint 演示文稿</vt:lpstr>
      <vt:lpstr>PowerPoint 演示文稿</vt:lpstr>
      <vt:lpstr>PowerPoint 演示文稿</vt:lpstr>
      <vt:lpstr>PowerPoint 演示文稿</vt:lpstr>
      <vt:lpstr>3.7有关文法实用中的一些说明</vt:lpstr>
      <vt:lpstr>3.7有关文法实用中的一些说明</vt:lpstr>
      <vt:lpstr>文法化简的步骤</vt:lpstr>
      <vt:lpstr>PowerPoint 演示文稿</vt:lpstr>
      <vt:lpstr>练习</vt:lpstr>
      <vt:lpstr>PowerPoint 演示文稿</vt:lpstr>
      <vt:lpstr>PowerPoint 演示文稿</vt:lpstr>
      <vt:lpstr>难点</vt:lpstr>
      <vt:lpstr>例题1</vt:lpstr>
      <vt:lpstr>例题2</vt:lpstr>
      <vt:lpstr>例题3</vt:lpstr>
      <vt:lpstr>复习</vt:lpstr>
      <vt:lpstr>复习</vt:lpstr>
      <vt:lpstr>复习</vt:lpstr>
    </vt:vector>
  </TitlesOfParts>
  <Company>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Test PC</dc:creator>
  <cp:lastModifiedBy>TenMoons</cp:lastModifiedBy>
  <cp:revision>572</cp:revision>
  <dcterms:created xsi:type="dcterms:W3CDTF">2005-11-30T10:23:00Z</dcterms:created>
  <dcterms:modified xsi:type="dcterms:W3CDTF">2019-09-22T03:19:56Z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