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0" r:id="rId3"/>
    <p:sldId id="271" r:id="rId4"/>
    <p:sldId id="292" r:id="rId5"/>
    <p:sldId id="276" r:id="rId6"/>
    <p:sldId id="277" r:id="rId7"/>
    <p:sldId id="272" r:id="rId8"/>
    <p:sldId id="295" r:id="rId9"/>
    <p:sldId id="283" r:id="rId10"/>
    <p:sldId id="296" r:id="rId11"/>
    <p:sldId id="297" r:id="rId12"/>
    <p:sldId id="284" r:id="rId13"/>
    <p:sldId id="273" r:id="rId14"/>
    <p:sldId id="288" r:id="rId15"/>
    <p:sldId id="275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6318" autoAdjust="0"/>
  </p:normalViewPr>
  <p:slideViewPr>
    <p:cSldViewPr snapToGrid="0">
      <p:cViewPr varScale="1">
        <p:scale>
          <a:sx n="82" d="100"/>
          <a:sy n="82" d="100"/>
        </p:scale>
        <p:origin x="85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80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7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78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1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84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0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7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2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1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74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5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99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7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95710" y="3569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alphaModFix amt="6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2306393" y="2201777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130088" y="1283276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161517" y="3200400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4957503" y="2474728"/>
            <a:ext cx="6560322" cy="19005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期末复习经验</a:t>
            </a:r>
            <a:endParaRPr lang="en-US" altLang="zh-CN" sz="7500" spc="300" dirty="0">
              <a:solidFill>
                <a:srgbClr val="29292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44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(</a:t>
            </a:r>
            <a:r>
              <a:rPr lang="zh-CN" altLang="en-US" sz="44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并不一定有用</a:t>
            </a:r>
            <a:r>
              <a:rPr lang="en-US" altLang="zh-CN" sz="44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)</a:t>
            </a:r>
            <a:endParaRPr sz="4400" spc="300" dirty="0">
              <a:solidFill>
                <a:srgbClr val="29292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6585053" y="4467463"/>
            <a:ext cx="2922749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2400" spc="225" dirty="0">
                <a:solidFill>
                  <a:srgbClr val="292929"/>
                </a:solidFill>
                <a:cs typeface="+mn-ea"/>
                <a:sym typeface="+mn-lt"/>
              </a:rPr>
              <a:t>18</a:t>
            </a:r>
            <a:r>
              <a:rPr lang="zh-CN" altLang="en-US" sz="2400" spc="225" dirty="0">
                <a:solidFill>
                  <a:srgbClr val="292929"/>
                </a:solidFill>
                <a:cs typeface="+mn-ea"/>
                <a:sym typeface="+mn-lt"/>
              </a:rPr>
              <a:t>级新闻 谢婉琳</a:t>
            </a:r>
            <a:endParaRPr sz="2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D0AFB9-F1B4-4D05-90D6-2624EA97AAB8}"/>
              </a:ext>
            </a:extLst>
          </p:cNvPr>
          <p:cNvSpPr/>
          <p:nvPr/>
        </p:nvSpPr>
        <p:spPr>
          <a:xfrm flipH="1">
            <a:off x="11310076" y="5102405"/>
            <a:ext cx="415498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pc="225" dirty="0">
                <a:solidFill>
                  <a:srgbClr val="292929"/>
                </a:solidFill>
                <a:cs typeface="+mn-ea"/>
                <a:sym typeface="+mn-lt"/>
              </a:rPr>
              <a:t>EXAMS</a:t>
            </a:r>
            <a:endParaRPr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7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媒介素养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612ACFF5-5E2D-4296-ADF3-159A3C5392F2}"/>
              </a:ext>
            </a:extLst>
          </p:cNvPr>
          <p:cNvSpPr/>
          <p:nvPr/>
        </p:nvSpPr>
        <p:spPr>
          <a:xfrm>
            <a:off x="2014742" y="1076890"/>
            <a:ext cx="3670935" cy="69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看书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E972F0CA-553C-41F1-9417-4DE13CD7FC6B}"/>
              </a:ext>
            </a:extLst>
          </p:cNvPr>
          <p:cNvSpPr/>
          <p:nvPr/>
        </p:nvSpPr>
        <p:spPr>
          <a:xfrm>
            <a:off x="1906575" y="1908191"/>
            <a:ext cx="4636131" cy="239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比新闻史轻松很多</a:t>
            </a:r>
            <a:endParaRPr lang="en-US" altLang="zh-CN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171450" indent="-171450" algn="l" defTabSz="1828800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如果平时就看书，翻翻书了解每个重点部分的位置</a:t>
            </a:r>
            <a:endParaRPr lang="en-US" altLang="zh-CN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171450" indent="-171450" algn="l" defTabSz="1828800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如果没有认真看，在书上画画重点，熟悉它</a:t>
            </a: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171450" indent="-171450" defTabSz="1828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看书的过程中找到可以串联的一些章节</a:t>
            </a:r>
            <a:endParaRPr lang="id-ID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F7F5A466-9B25-4169-B722-89189036D08D}"/>
              </a:ext>
            </a:extLst>
          </p:cNvPr>
          <p:cNvSpPr/>
          <p:nvPr/>
        </p:nvSpPr>
        <p:spPr>
          <a:xfrm>
            <a:off x="1122198" y="2523455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7B15C29-CAC4-49F4-9686-27E1B348F710}"/>
              </a:ext>
            </a:extLst>
          </p:cNvPr>
          <p:cNvSpPr/>
          <p:nvPr/>
        </p:nvSpPr>
        <p:spPr>
          <a:xfrm>
            <a:off x="1122198" y="4408617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C58E60E4-D978-4396-9FCA-9D7BA98F9EF2}"/>
              </a:ext>
            </a:extLst>
          </p:cNvPr>
          <p:cNvSpPr/>
          <p:nvPr/>
        </p:nvSpPr>
        <p:spPr>
          <a:xfrm>
            <a:off x="1927151" y="4572941"/>
            <a:ext cx="3670935" cy="69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搜刮重点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7A2A3008-4C58-4E3C-8863-31AD59A76323}"/>
              </a:ext>
            </a:extLst>
          </p:cNvPr>
          <p:cNvSpPr/>
          <p:nvPr/>
        </p:nvSpPr>
        <p:spPr>
          <a:xfrm>
            <a:off x="1927151" y="5346068"/>
            <a:ext cx="3670935" cy="106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竖起耳朵听听老师说啥是重点</a:t>
            </a:r>
            <a:endParaRPr lang="en-US" altLang="zh-CN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问问隔壁班化了啥重点</a:t>
            </a:r>
            <a:endParaRPr lang="id-ID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21090FAA-0C4F-4E38-BE1E-2CD319A23056}"/>
              </a:ext>
            </a:extLst>
          </p:cNvPr>
          <p:cNvSpPr/>
          <p:nvPr/>
        </p:nvSpPr>
        <p:spPr>
          <a:xfrm>
            <a:off x="6563283" y="214736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8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2292B276-B34E-4C93-8BC4-E71180F98FC2}"/>
              </a:ext>
            </a:extLst>
          </p:cNvPr>
          <p:cNvSpPr/>
          <p:nvPr/>
        </p:nvSpPr>
        <p:spPr>
          <a:xfrm>
            <a:off x="6563283" y="4032525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8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3D92A7A2-52F9-42EA-BBAE-AAFDBE8D0612}"/>
              </a:ext>
            </a:extLst>
          </p:cNvPr>
          <p:cNvSpPr/>
          <p:nvPr/>
        </p:nvSpPr>
        <p:spPr>
          <a:xfrm>
            <a:off x="7398866" y="1042108"/>
            <a:ext cx="3670935" cy="69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看评论文章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28">
            <a:extLst>
              <a:ext uri="{FF2B5EF4-FFF2-40B4-BE49-F238E27FC236}">
                <a16:creationId xmlns:a16="http://schemas.microsoft.com/office/drawing/2014/main" id="{C38A2949-B39D-4504-807D-A61DA0B574AE}"/>
              </a:ext>
            </a:extLst>
          </p:cNvPr>
          <p:cNvSpPr/>
          <p:nvPr/>
        </p:nvSpPr>
        <p:spPr>
          <a:xfrm>
            <a:off x="7398866" y="1937322"/>
            <a:ext cx="3670935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看看</a:t>
            </a:r>
            <a:r>
              <a:rPr lang="zh-CN" altLang="en-US" dirty="0"/>
              <a:t>一些新闻写作的公众号，集中突破</a:t>
            </a:r>
            <a:endParaRPr lang="en-US" altLang="zh-CN" dirty="0"/>
          </a:p>
          <a:p>
            <a:pPr defTabSz="1828800">
              <a:lnSpc>
                <a:spcPct val="120000"/>
              </a:lnSpc>
            </a:pPr>
            <a:endParaRPr lang="en-US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defTabSz="1828800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看到你喜欢的或者启发你的，收藏或打印</a:t>
            </a:r>
            <a:endParaRPr lang="id-ID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87B2D70D-EFD4-4B0E-A564-453A1E36E4E5}"/>
              </a:ext>
            </a:extLst>
          </p:cNvPr>
          <p:cNvSpPr/>
          <p:nvPr/>
        </p:nvSpPr>
        <p:spPr>
          <a:xfrm>
            <a:off x="7398866" y="4419648"/>
            <a:ext cx="3670935" cy="69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准备好资料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4D2FAA4E-4692-4D80-86ED-EB6AA33FEC64}"/>
              </a:ext>
            </a:extLst>
          </p:cNvPr>
          <p:cNvSpPr/>
          <p:nvPr/>
        </p:nvSpPr>
        <p:spPr>
          <a:xfrm>
            <a:off x="7398866" y="5134195"/>
            <a:ext cx="4189754" cy="172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书本</a:t>
            </a:r>
            <a:endParaRPr lang="en-US" altLang="zh-CN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打印资料（记得提前看）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还有开放性试题 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e.g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你最喜欢的公众号</a:t>
            </a:r>
          </a:p>
          <a:p>
            <a:pPr algn="l" defTabSz="1828800" rtl="0">
              <a:lnSpc>
                <a:spcPct val="120000"/>
              </a:lnSpc>
            </a:pPr>
            <a:endParaRPr lang="id-ID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61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大学计算机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612ACFF5-5E2D-4296-ADF3-159A3C5392F2}"/>
              </a:ext>
            </a:extLst>
          </p:cNvPr>
          <p:cNvSpPr/>
          <p:nvPr/>
        </p:nvSpPr>
        <p:spPr>
          <a:xfrm>
            <a:off x="5325405" y="3927506"/>
            <a:ext cx="3670935" cy="632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机房刷题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E972F0CA-553C-41F1-9417-4DE13CD7FC6B}"/>
              </a:ext>
            </a:extLst>
          </p:cNvPr>
          <p:cNvSpPr/>
          <p:nvPr/>
        </p:nvSpPr>
        <p:spPr>
          <a:xfrm>
            <a:off x="5360292" y="4718808"/>
            <a:ext cx="2727414" cy="953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defTabSz="1828800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结伴占座</a:t>
            </a:r>
            <a:endParaRPr lang="en-US" altLang="zh-CN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171450" indent="-171450" algn="l" defTabSz="1828800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三节课后下课可以刷题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171450" indent="-171450" algn="l" defTabSz="1828800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晚上可以刷题</a:t>
            </a:r>
            <a:endParaRPr lang="id-ID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F7F5A466-9B25-4169-B722-89189036D08D}"/>
              </a:ext>
            </a:extLst>
          </p:cNvPr>
          <p:cNvSpPr/>
          <p:nvPr/>
        </p:nvSpPr>
        <p:spPr>
          <a:xfrm>
            <a:off x="4370729" y="4467001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4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7B15C29-CAC4-49F4-9686-27E1B348F710}"/>
              </a:ext>
            </a:extLst>
          </p:cNvPr>
          <p:cNvSpPr/>
          <p:nvPr/>
        </p:nvSpPr>
        <p:spPr>
          <a:xfrm>
            <a:off x="1252826" y="2511781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4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C58E60E4-D978-4396-9FCA-9D7BA98F9EF2}"/>
              </a:ext>
            </a:extLst>
          </p:cNvPr>
          <p:cNvSpPr/>
          <p:nvPr/>
        </p:nvSpPr>
        <p:spPr>
          <a:xfrm>
            <a:off x="2029714" y="1949752"/>
            <a:ext cx="3670935" cy="632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老师要求的作业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7A2A3008-4C58-4E3C-8863-31AD59A76323}"/>
              </a:ext>
            </a:extLst>
          </p:cNvPr>
          <p:cNvSpPr/>
          <p:nvPr/>
        </p:nvSpPr>
        <p:spPr>
          <a:xfrm>
            <a:off x="2091026" y="2841981"/>
            <a:ext cx="3670935" cy="65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因老师而定</a:t>
            </a:r>
            <a:endParaRPr lang="en-US" altLang="zh-CN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如果有一定要做！！！</a:t>
            </a:r>
            <a:endParaRPr lang="id-ID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CB03A0FE-4A27-434B-A668-2928BF310A27}"/>
              </a:ext>
            </a:extLst>
          </p:cNvPr>
          <p:cNvSpPr/>
          <p:nvPr/>
        </p:nvSpPr>
        <p:spPr>
          <a:xfrm>
            <a:off x="8265506" y="1865864"/>
            <a:ext cx="3670935" cy="632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理论知识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F10D090B-B89A-465D-81F4-009B59ECC8E0}"/>
              </a:ext>
            </a:extLst>
          </p:cNvPr>
          <p:cNvSpPr/>
          <p:nvPr/>
        </p:nvSpPr>
        <p:spPr>
          <a:xfrm>
            <a:off x="8265506" y="2747740"/>
            <a:ext cx="3670935" cy="65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defTabSz="1828800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刷题</a:t>
            </a:r>
            <a:endParaRPr lang="en-US" altLang="zh-CN" sz="16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171450" indent="-171450" algn="l" defTabSz="1828800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看书或者看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PPT</a:t>
            </a:r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21090FAA-0C4F-4E38-BE1E-2CD319A23056}"/>
              </a:ext>
            </a:extLst>
          </p:cNvPr>
          <p:cNvSpPr/>
          <p:nvPr/>
        </p:nvSpPr>
        <p:spPr>
          <a:xfrm>
            <a:off x="7427306" y="255852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4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2E132C-4469-4EB5-9072-CA4BD1358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506" y="3930935"/>
            <a:ext cx="2392932" cy="23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英语</a:t>
            </a: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9AA28805-4B81-46DC-8072-457443DCC610}"/>
              </a:ext>
            </a:extLst>
          </p:cNvPr>
          <p:cNvSpPr/>
          <p:nvPr/>
        </p:nvSpPr>
        <p:spPr>
          <a:xfrm>
            <a:off x="992841" y="1745673"/>
            <a:ext cx="3140500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8E405EE4-51CF-46C8-BCEC-15A465F246BB}"/>
              </a:ext>
            </a:extLst>
          </p:cNvPr>
          <p:cNvSpPr/>
          <p:nvPr/>
        </p:nvSpPr>
        <p:spPr>
          <a:xfrm>
            <a:off x="4525750" y="1745673"/>
            <a:ext cx="3140500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72F6BA68-A088-4E18-91B1-9BAB09B5F681}"/>
              </a:ext>
            </a:extLst>
          </p:cNvPr>
          <p:cNvSpPr/>
          <p:nvPr/>
        </p:nvSpPr>
        <p:spPr>
          <a:xfrm>
            <a:off x="8058659" y="1745672"/>
            <a:ext cx="3140500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06">
            <a:extLst>
              <a:ext uri="{FF2B5EF4-FFF2-40B4-BE49-F238E27FC236}">
                <a16:creationId xmlns:a16="http://schemas.microsoft.com/office/drawing/2014/main" id="{486FA7D5-83C9-4B2D-A57C-0671BF0BF21E}"/>
              </a:ext>
            </a:extLst>
          </p:cNvPr>
          <p:cNvSpPr>
            <a:spLocks noEditPoints="1"/>
          </p:cNvSpPr>
          <p:nvPr/>
        </p:nvSpPr>
        <p:spPr bwMode="auto">
          <a:xfrm>
            <a:off x="5555520" y="2257692"/>
            <a:ext cx="1181348" cy="745222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400" kern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Group 86">
            <a:extLst>
              <a:ext uri="{FF2B5EF4-FFF2-40B4-BE49-F238E27FC236}">
                <a16:creationId xmlns:a16="http://schemas.microsoft.com/office/drawing/2014/main" id="{DBD5850A-C25E-4F4D-B0C8-1B0D3ACC5217}"/>
              </a:ext>
            </a:extLst>
          </p:cNvPr>
          <p:cNvGrpSpPr/>
          <p:nvPr/>
        </p:nvGrpSpPr>
        <p:grpSpPr>
          <a:xfrm>
            <a:off x="2045848" y="2374840"/>
            <a:ext cx="979516" cy="628074"/>
            <a:chOff x="1626118" y="4887786"/>
            <a:chExt cx="361614" cy="232148"/>
          </a:xfrm>
          <a:solidFill>
            <a:srgbClr val="FFD966"/>
          </a:solidFill>
        </p:grpSpPr>
        <p:sp>
          <p:nvSpPr>
            <p:cNvPr id="11" name="Freeform 114">
              <a:extLst>
                <a:ext uri="{FF2B5EF4-FFF2-40B4-BE49-F238E27FC236}">
                  <a16:creationId xmlns:a16="http://schemas.microsoft.com/office/drawing/2014/main" id="{FBD39047-1FF4-4899-B34F-55043794EFEE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400" kern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15">
              <a:extLst>
                <a:ext uri="{FF2B5EF4-FFF2-40B4-BE49-F238E27FC236}">
                  <a16:creationId xmlns:a16="http://schemas.microsoft.com/office/drawing/2014/main" id="{540F6203-5541-4A80-8AD6-939E08E22652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400" kern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16">
              <a:extLst>
                <a:ext uri="{FF2B5EF4-FFF2-40B4-BE49-F238E27FC236}">
                  <a16:creationId xmlns:a16="http://schemas.microsoft.com/office/drawing/2014/main" id="{43B156C2-7040-4670-A54D-36578A4F9A4B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400" kern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7">
              <a:extLst>
                <a:ext uri="{FF2B5EF4-FFF2-40B4-BE49-F238E27FC236}">
                  <a16:creationId xmlns:a16="http://schemas.microsoft.com/office/drawing/2014/main" id="{D855ADEB-66B7-4ACC-A726-3983AB4F55C7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400" kern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Freeform 149">
            <a:extLst>
              <a:ext uri="{FF2B5EF4-FFF2-40B4-BE49-F238E27FC236}">
                <a16:creationId xmlns:a16="http://schemas.microsoft.com/office/drawing/2014/main" id="{A70877CE-A582-4927-AE9A-2C5F951ED91A}"/>
              </a:ext>
            </a:extLst>
          </p:cNvPr>
          <p:cNvSpPr/>
          <p:nvPr/>
        </p:nvSpPr>
        <p:spPr bwMode="auto">
          <a:xfrm>
            <a:off x="9256177" y="2158961"/>
            <a:ext cx="849666" cy="849666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400" kern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8B02B7F-38CE-42E8-A1B0-6BA7679B15CD}"/>
              </a:ext>
            </a:extLst>
          </p:cNvPr>
          <p:cNvGrpSpPr/>
          <p:nvPr/>
        </p:nvGrpSpPr>
        <p:grpSpPr>
          <a:xfrm flipH="1">
            <a:off x="992841" y="3135211"/>
            <a:ext cx="3140500" cy="2072688"/>
            <a:chOff x="8365024" y="1759903"/>
            <a:chExt cx="2501951" cy="149029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7D4DAED-089A-48DD-99AB-C2D99491C2F4}"/>
                </a:ext>
              </a:extLst>
            </p:cNvPr>
            <p:cNvSpPr/>
            <p:nvPr/>
          </p:nvSpPr>
          <p:spPr>
            <a:xfrm>
              <a:off x="8365024" y="1759903"/>
              <a:ext cx="2501951" cy="7779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看书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一定好好看课文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48521A6-AD4E-482B-B194-D9CA17B45BA9}"/>
                </a:ext>
              </a:extLst>
            </p:cNvPr>
            <p:cNvSpPr txBox="1"/>
            <p:nvPr/>
          </p:nvSpPr>
          <p:spPr>
            <a:xfrm>
              <a:off x="8753877" y="2593915"/>
              <a:ext cx="1768040" cy="6562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读课文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背单词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看课后习题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E92B715-A123-4472-926A-BF14C3A49894}"/>
              </a:ext>
            </a:extLst>
          </p:cNvPr>
          <p:cNvGrpSpPr/>
          <p:nvPr/>
        </p:nvGrpSpPr>
        <p:grpSpPr>
          <a:xfrm flipH="1">
            <a:off x="4577851" y="3300518"/>
            <a:ext cx="3140500" cy="1964874"/>
            <a:chOff x="8385402" y="2039264"/>
            <a:chExt cx="2501951" cy="141277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E98EBB5-1FDE-4020-83F1-939E18486C86}"/>
                </a:ext>
              </a:extLst>
            </p:cNvPr>
            <p:cNvSpPr/>
            <p:nvPr/>
          </p:nvSpPr>
          <p:spPr>
            <a:xfrm>
              <a:off x="8385402" y="2039264"/>
              <a:ext cx="2501951" cy="4061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应试建议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D43D0B7-80BF-4745-AEBB-5ECB7F64B406}"/>
                </a:ext>
              </a:extLst>
            </p:cNvPr>
            <p:cNvSpPr txBox="1"/>
            <p:nvPr/>
          </p:nvSpPr>
          <p:spPr>
            <a:xfrm>
              <a:off x="8753877" y="2593915"/>
              <a:ext cx="1768040" cy="8581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按照文件摸索题型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Eg.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翻译文段来源课本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（快去翻译课本文章吧）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332FB7E-B59A-454F-9D38-B7D2D5C03B16}"/>
              </a:ext>
            </a:extLst>
          </p:cNvPr>
          <p:cNvGrpSpPr/>
          <p:nvPr/>
        </p:nvGrpSpPr>
        <p:grpSpPr>
          <a:xfrm flipH="1">
            <a:off x="8110760" y="3759150"/>
            <a:ext cx="3140500" cy="913069"/>
            <a:chOff x="8386921" y="2190006"/>
            <a:chExt cx="2501951" cy="65650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D0372BD-EF28-42D2-8FC7-035145CA1862}"/>
                </a:ext>
              </a:extLst>
            </p:cNvPr>
            <p:cNvSpPr/>
            <p:nvPr/>
          </p:nvSpPr>
          <p:spPr>
            <a:xfrm>
              <a:off x="8386921" y="2190006"/>
              <a:ext cx="2501951" cy="4061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保持“手热”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DE93BC-EBFB-40FF-811E-A2ED0CCE6E8E}"/>
                </a:ext>
              </a:extLst>
            </p:cNvPr>
            <p:cNvSpPr txBox="1"/>
            <p:nvPr/>
          </p:nvSpPr>
          <p:spPr>
            <a:xfrm>
              <a:off x="8753877" y="2593915"/>
              <a:ext cx="1768040" cy="2526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考前做一点题目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8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142677" y="3052193"/>
            <a:ext cx="7175356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关于考试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6145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零零碎碎的建议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FB0965C-2BC6-4227-A660-3AAED328D1EF}"/>
              </a:ext>
            </a:extLst>
          </p:cNvPr>
          <p:cNvGrpSpPr/>
          <p:nvPr/>
        </p:nvGrpSpPr>
        <p:grpSpPr>
          <a:xfrm>
            <a:off x="1100339" y="3408244"/>
            <a:ext cx="792000" cy="792000"/>
            <a:chOff x="4267200" y="3009900"/>
            <a:chExt cx="792000" cy="792000"/>
          </a:xfrm>
          <a:solidFill>
            <a:srgbClr val="FFD966"/>
          </a:solidFill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0DD17C2-120E-44C7-B311-0D0CC0094898}"/>
                </a:ext>
              </a:extLst>
            </p:cNvPr>
            <p:cNvSpPr/>
            <p:nvPr/>
          </p:nvSpPr>
          <p:spPr>
            <a:xfrm>
              <a:off x="42672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01">
              <a:extLst>
                <a:ext uri="{FF2B5EF4-FFF2-40B4-BE49-F238E27FC236}">
                  <a16:creationId xmlns:a16="http://schemas.microsoft.com/office/drawing/2014/main" id="{B55865C5-5E13-4F30-BD80-36A6DED62D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6837" y="3243975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146560E-EADE-4CD1-A9BE-FD097004938A}"/>
              </a:ext>
            </a:extLst>
          </p:cNvPr>
          <p:cNvGrpSpPr/>
          <p:nvPr/>
        </p:nvGrpSpPr>
        <p:grpSpPr>
          <a:xfrm>
            <a:off x="1100338" y="483802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8AF73AB-7661-445C-BAB4-C3739D74F710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6339651-28FC-4862-AE39-2D2265F871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CC15AD-B6F9-4C12-BC01-60A53DD9283F}"/>
              </a:ext>
            </a:extLst>
          </p:cNvPr>
          <p:cNvGrpSpPr/>
          <p:nvPr/>
        </p:nvGrpSpPr>
        <p:grpSpPr>
          <a:xfrm>
            <a:off x="1100339" y="196449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EA8AA56-564A-4AC2-B441-CAB69EC5F92E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D99DA9D-20B0-4DF3-9362-F8F620089B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CA759A6-B8E4-448A-9EFB-C6631D2CAA9E}"/>
              </a:ext>
            </a:extLst>
          </p:cNvPr>
          <p:cNvSpPr txBox="1"/>
          <p:nvPr/>
        </p:nvSpPr>
        <p:spPr>
          <a:xfrm>
            <a:off x="2111174" y="1902173"/>
            <a:ext cx="2234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b="0" spc="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放轻松</a:t>
            </a:r>
            <a:endParaRPr kumimoji="0" lang="zh-CN" altLang="en-US" sz="28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6A63495E-C392-483C-B435-CF58A7D7EEEC}"/>
              </a:ext>
            </a:extLst>
          </p:cNvPr>
          <p:cNvSpPr txBox="1"/>
          <p:nvPr/>
        </p:nvSpPr>
        <p:spPr>
          <a:xfrm>
            <a:off x="2126615" y="2275205"/>
            <a:ext cx="355346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心态放平 期末考试没那么困难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平时准备扎实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A8DC06-CFB0-4C65-82B1-C06353CD94D3}"/>
              </a:ext>
            </a:extLst>
          </p:cNvPr>
          <p:cNvSpPr txBox="1"/>
          <p:nvPr/>
        </p:nvSpPr>
        <p:spPr>
          <a:xfrm>
            <a:off x="2126414" y="3292231"/>
            <a:ext cx="2234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b="0" spc="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准备好</a:t>
            </a:r>
            <a:endParaRPr kumimoji="0" lang="zh-CN" altLang="en-US" sz="28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211089B6-56B5-4B67-B99C-08FA522E6643}"/>
              </a:ext>
            </a:extLst>
          </p:cNvPr>
          <p:cNvSpPr txBox="1"/>
          <p:nvPr/>
        </p:nvSpPr>
        <p:spPr>
          <a:xfrm>
            <a:off x="2141854" y="3665220"/>
            <a:ext cx="41360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记得查考试时间 以此安排最后的复习（抱佛脚）顺序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英语听力考试一定要带备用电池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36E915-47A9-4C3E-A55A-3961A035593B}"/>
              </a:ext>
            </a:extLst>
          </p:cNvPr>
          <p:cNvSpPr txBox="1"/>
          <p:nvPr/>
        </p:nvSpPr>
        <p:spPr>
          <a:xfrm>
            <a:off x="2141854" y="4929929"/>
            <a:ext cx="2234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b="0" spc="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集中精神</a:t>
            </a:r>
            <a:endParaRPr kumimoji="0" lang="zh-CN" altLang="en-US" sz="28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E293CADF-FE7D-4C7E-8918-4B6ABE3E3CB0}"/>
              </a:ext>
            </a:extLst>
          </p:cNvPr>
          <p:cNvSpPr txBox="1"/>
          <p:nvPr/>
        </p:nvSpPr>
        <p:spPr>
          <a:xfrm>
            <a:off x="2157295" y="5302875"/>
            <a:ext cx="355346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期末复习期间，期末复习是第一优先级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Forest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安排上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锻炼“不分心”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C039F8A-5D06-45A9-AEC8-98C6DA26F52B}"/>
              </a:ext>
            </a:extLst>
          </p:cNvPr>
          <p:cNvGrpSpPr/>
          <p:nvPr/>
        </p:nvGrpSpPr>
        <p:grpSpPr>
          <a:xfrm>
            <a:off x="6511928" y="3408244"/>
            <a:ext cx="792000" cy="792000"/>
            <a:chOff x="4267200" y="3009900"/>
            <a:chExt cx="792000" cy="792000"/>
          </a:xfrm>
          <a:solidFill>
            <a:srgbClr val="FFD966"/>
          </a:solidFill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0633B7F-A9C5-4762-A4CB-F009D6D2673F}"/>
                </a:ext>
              </a:extLst>
            </p:cNvPr>
            <p:cNvSpPr/>
            <p:nvPr/>
          </p:nvSpPr>
          <p:spPr>
            <a:xfrm>
              <a:off x="42672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101">
              <a:extLst>
                <a:ext uri="{FF2B5EF4-FFF2-40B4-BE49-F238E27FC236}">
                  <a16:creationId xmlns:a16="http://schemas.microsoft.com/office/drawing/2014/main" id="{20CC97FA-343A-4F03-983C-1D875FED7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6837" y="3243975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5726567-981C-4484-95A9-C757C08D12F0}"/>
              </a:ext>
            </a:extLst>
          </p:cNvPr>
          <p:cNvGrpSpPr/>
          <p:nvPr/>
        </p:nvGrpSpPr>
        <p:grpSpPr>
          <a:xfrm>
            <a:off x="6511927" y="483802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89EFFE1-5685-466D-82C8-FF79BAF5FE40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0751E4B-8547-4B18-8100-B42DA15FE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36FFCDF-2B39-4E25-BE6D-60CB5F025172}"/>
              </a:ext>
            </a:extLst>
          </p:cNvPr>
          <p:cNvGrpSpPr/>
          <p:nvPr/>
        </p:nvGrpSpPr>
        <p:grpSpPr>
          <a:xfrm>
            <a:off x="6511928" y="196449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AF68CC3D-FB92-4678-8073-254A16EFF0A0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5885133-F1BA-4B3E-8A44-0D6C2F9CE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649E60EE-A715-432B-9BDD-BDD540A7197E}"/>
              </a:ext>
            </a:extLst>
          </p:cNvPr>
          <p:cNvSpPr txBox="1"/>
          <p:nvPr/>
        </p:nvSpPr>
        <p:spPr>
          <a:xfrm>
            <a:off x="7515243" y="1802605"/>
            <a:ext cx="3599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b="0" spc="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愉快地资源共享</a:t>
            </a:r>
            <a:endParaRPr kumimoji="0" lang="zh-CN" altLang="en-US" sz="28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Box 34">
            <a:extLst>
              <a:ext uri="{FF2B5EF4-FFF2-40B4-BE49-F238E27FC236}">
                <a16:creationId xmlns:a16="http://schemas.microsoft.com/office/drawing/2014/main" id="{F1945853-130C-4898-836A-C3B06A8C9249}"/>
              </a:ext>
            </a:extLst>
          </p:cNvPr>
          <p:cNvSpPr txBox="1"/>
          <p:nvPr/>
        </p:nvSpPr>
        <p:spPr>
          <a:xfrm>
            <a:off x="7553243" y="2413656"/>
            <a:ext cx="355346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与室友、与小伙伴共享信息资源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C450039-361F-46FE-B0B4-889358A73D69}"/>
              </a:ext>
            </a:extLst>
          </p:cNvPr>
          <p:cNvSpPr txBox="1"/>
          <p:nvPr/>
        </p:nvSpPr>
        <p:spPr>
          <a:xfrm>
            <a:off x="7538002" y="3292231"/>
            <a:ext cx="3599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b="0" spc="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不放过一门</a:t>
            </a:r>
            <a:endParaRPr kumimoji="0" lang="zh-CN" altLang="en-US" sz="28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Box 34">
            <a:extLst>
              <a:ext uri="{FF2B5EF4-FFF2-40B4-BE49-F238E27FC236}">
                <a16:creationId xmlns:a16="http://schemas.microsoft.com/office/drawing/2014/main" id="{53195EB6-62A9-429D-B984-EC89789A5D90}"/>
              </a:ext>
            </a:extLst>
          </p:cNvPr>
          <p:cNvSpPr txBox="1"/>
          <p:nvPr/>
        </p:nvSpPr>
        <p:spPr>
          <a:xfrm>
            <a:off x="7553443" y="3665220"/>
            <a:ext cx="3691423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不要因为某一门相对轻松就放手不管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同样也注意有的科目学分占比很大（就是你！英语）更要好好复习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24BAE74-2B04-4277-B530-BC60860E8684}"/>
              </a:ext>
            </a:extLst>
          </p:cNvPr>
          <p:cNvSpPr txBox="1"/>
          <p:nvPr/>
        </p:nvSpPr>
        <p:spPr>
          <a:xfrm>
            <a:off x="7711863" y="4929929"/>
            <a:ext cx="2234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b="0" spc="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好好写字</a:t>
            </a:r>
            <a:endParaRPr kumimoji="0" lang="zh-CN" altLang="en-US" sz="28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TextBox 34">
            <a:extLst>
              <a:ext uri="{FF2B5EF4-FFF2-40B4-BE49-F238E27FC236}">
                <a16:creationId xmlns:a16="http://schemas.microsoft.com/office/drawing/2014/main" id="{9490CA93-333B-475C-AC66-2DFB2FFDA9DA}"/>
              </a:ext>
            </a:extLst>
          </p:cNvPr>
          <p:cNvSpPr txBox="1"/>
          <p:nvPr/>
        </p:nvSpPr>
        <p:spPr>
          <a:xfrm>
            <a:off x="7727304" y="5302875"/>
            <a:ext cx="1871136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和高中一样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字好看很重要！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85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896255" y="4996394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006189" y="2792067"/>
            <a:ext cx="7500080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期末加油 冲鸭！！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5446375" y="4659291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2352B7-0D03-4DC2-96B5-C4C3F72236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27"/>
          <a:stretch/>
        </p:blipFill>
        <p:spPr>
          <a:xfrm>
            <a:off x="8853586" y="4148069"/>
            <a:ext cx="2343150" cy="21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6AD62B-194E-4E29-8C2E-D96C0768732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5C6D15-67FC-459B-A9E1-0E5AE34FBABB}"/>
              </a:ext>
            </a:extLst>
          </p:cNvPr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56296-6DD8-4B7C-B908-15E5D6D45644}"/>
              </a:ext>
            </a:extLst>
          </p:cNvPr>
          <p:cNvSpPr txBox="1"/>
          <p:nvPr/>
        </p:nvSpPr>
        <p:spPr>
          <a:xfrm>
            <a:off x="1851387" y="2935814"/>
            <a:ext cx="367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6377929" y="1830549"/>
            <a:ext cx="4962924" cy="730786"/>
            <a:chOff x="7220041" y="2044156"/>
            <a:chExt cx="5188429" cy="73078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8013155" y="2044156"/>
              <a:ext cx="4395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说在前面的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84B0D0-48F4-47B1-842D-0C350A58B3D7}"/>
              </a:ext>
            </a:extLst>
          </p:cNvPr>
          <p:cNvGrpSpPr/>
          <p:nvPr/>
        </p:nvGrpSpPr>
        <p:grpSpPr>
          <a:xfrm>
            <a:off x="6377928" y="2994848"/>
            <a:ext cx="4077229" cy="748715"/>
            <a:chOff x="7220041" y="2904581"/>
            <a:chExt cx="4077229" cy="74871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9C9D555-2B4E-4141-B9D7-1825884C330C}"/>
                </a:ext>
              </a:extLst>
            </p:cNvPr>
            <p:cNvSpPr txBox="1"/>
            <p:nvPr/>
          </p:nvSpPr>
          <p:spPr>
            <a:xfrm>
              <a:off x="8013155" y="2904581"/>
              <a:ext cx="3284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考试准备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76D7B9-A41C-47C2-A8F6-3937DA18D5D0}"/>
                </a:ext>
              </a:extLst>
            </p:cNvPr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1E93E25-7BEA-4443-B348-AD825BD80B8E}"/>
              </a:ext>
            </a:extLst>
          </p:cNvPr>
          <p:cNvGrpSpPr/>
          <p:nvPr/>
        </p:nvGrpSpPr>
        <p:grpSpPr>
          <a:xfrm>
            <a:off x="6377928" y="4131777"/>
            <a:ext cx="3420745" cy="730786"/>
            <a:chOff x="7220041" y="3745956"/>
            <a:chExt cx="3420745" cy="73078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51D9B3-4EFB-495B-9CF5-1FDCB19B13F1}"/>
                </a:ext>
              </a:extLst>
            </p:cNvPr>
            <p:cNvSpPr txBox="1"/>
            <p:nvPr/>
          </p:nvSpPr>
          <p:spPr>
            <a:xfrm>
              <a:off x="8013156" y="374595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关于考试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A7DCCD-F854-461F-8909-8B578702A1D9}"/>
                </a:ext>
              </a:extLst>
            </p:cNvPr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B0AC75C6-C365-4063-9484-DC573736F4EF}"/>
              </a:ext>
            </a:extLst>
          </p:cNvPr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5000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320073" y="2959188"/>
            <a:ext cx="6699380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说在前面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89120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1040158" y="33051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社团、组织与学习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5EA8CD-D493-4421-8C7F-AB503D6AC190}"/>
              </a:ext>
            </a:extLst>
          </p:cNvPr>
          <p:cNvSpPr txBox="1"/>
          <p:nvPr/>
        </p:nvSpPr>
        <p:spPr>
          <a:xfrm>
            <a:off x="6494310" y="1076561"/>
            <a:ext cx="29482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平衡时间</a:t>
            </a:r>
            <a:endParaRPr kumimoji="0" lang="zh-CN" altLang="en-US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34">
            <a:extLst>
              <a:ext uri="{FF2B5EF4-FFF2-40B4-BE49-F238E27FC236}">
                <a16:creationId xmlns:a16="http://schemas.microsoft.com/office/drawing/2014/main" id="{361E2C0C-CB0E-4EDF-B256-799B236BD1EB}"/>
              </a:ext>
            </a:extLst>
          </p:cNvPr>
          <p:cNvSpPr txBox="1"/>
          <p:nvPr/>
        </p:nvSpPr>
        <p:spPr>
          <a:xfrm>
            <a:off x="6350942" y="1832095"/>
            <a:ext cx="4985752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社团、组织的任务不必把你的时间填满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安排好社团、组织和学习的时间分配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FCD6FC-4C6F-4C0C-AD0C-42834F3F8E80}"/>
              </a:ext>
            </a:extLst>
          </p:cNvPr>
          <p:cNvSpPr txBox="1"/>
          <p:nvPr/>
        </p:nvSpPr>
        <p:spPr>
          <a:xfrm>
            <a:off x="6450498" y="2873527"/>
            <a:ext cx="3310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200" b="0" spc="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考虑优先级</a:t>
            </a:r>
            <a:endParaRPr kumimoji="0" lang="zh-CN" altLang="en-US" sz="32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E26E06E8-2985-4C5B-A67A-BE0A8D3BFDBA}"/>
              </a:ext>
            </a:extLst>
          </p:cNvPr>
          <p:cNvSpPr txBox="1"/>
          <p:nvPr/>
        </p:nvSpPr>
        <p:spPr>
          <a:xfrm>
            <a:off x="6450498" y="3458302"/>
            <a:ext cx="4680922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如果在同一时间，事件冲突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考虑事情的紧急性；考虑个人优先级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E18DCA-736B-4AB6-AA72-505F632EB023}"/>
              </a:ext>
            </a:extLst>
          </p:cNvPr>
          <p:cNvSpPr txBox="1"/>
          <p:nvPr/>
        </p:nvSpPr>
        <p:spPr>
          <a:xfrm>
            <a:off x="6424692" y="4632479"/>
            <a:ext cx="333636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200" b="0" spc="6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组织也会考虑大家的情况</a:t>
            </a:r>
            <a:endParaRPr kumimoji="0" lang="zh-CN" altLang="en-US" sz="32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21777031-A5D5-482D-9735-72839AAB8CDD}"/>
              </a:ext>
            </a:extLst>
          </p:cNvPr>
          <p:cNvSpPr txBox="1"/>
          <p:nvPr/>
        </p:nvSpPr>
        <p:spPr>
          <a:xfrm>
            <a:off x="6450498" y="5759575"/>
            <a:ext cx="4242384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期末都会让大家有很多时间复习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7CFF2EB-044F-4234-9647-B8E70C9E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06" y="1911678"/>
            <a:ext cx="3650963" cy="325941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EB89131-6189-4C14-A951-802475E9A5CC}"/>
              </a:ext>
            </a:extLst>
          </p:cNvPr>
          <p:cNvGrpSpPr/>
          <p:nvPr/>
        </p:nvGrpSpPr>
        <p:grpSpPr>
          <a:xfrm flipH="1">
            <a:off x="658279" y="1686912"/>
            <a:ext cx="2356775" cy="2356775"/>
            <a:chOff x="1269667" y="1823914"/>
            <a:chExt cx="4093043" cy="409304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03B9C5A-736D-481D-A329-44CA8A9A0ED5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38041CB-0166-4AFF-9B41-955EE7801E1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520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个人情况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3A6E5A-BBD2-4CB3-BE95-586115139FE2}"/>
              </a:ext>
            </a:extLst>
          </p:cNvPr>
          <p:cNvSpPr txBox="1"/>
          <p:nvPr/>
        </p:nvSpPr>
        <p:spPr>
          <a:xfrm>
            <a:off x="1315616" y="2713764"/>
            <a:ext cx="5135125" cy="19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理科生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加入学生会、青媒、新锐传播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当时的期末目标：考试科目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90+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6801030" y="1718588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10110567" y="5206821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3AEE64-BE27-431A-81B5-0F2B20706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26" y="1813145"/>
            <a:ext cx="3755749" cy="375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个人第一学期复习节奏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4ADF4D-AC5C-4A96-8D3C-F139D1C0B708}"/>
              </a:ext>
            </a:extLst>
          </p:cNvPr>
          <p:cNvGrpSpPr/>
          <p:nvPr/>
        </p:nvGrpSpPr>
        <p:grpSpPr>
          <a:xfrm>
            <a:off x="993505" y="2113815"/>
            <a:ext cx="3406397" cy="2922741"/>
            <a:chOff x="1306715" y="1777311"/>
            <a:chExt cx="4770362" cy="409304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4AC05CC-27BF-4D5C-B64C-DB589244171B}"/>
                </a:ext>
              </a:extLst>
            </p:cNvPr>
            <p:cNvSpPr/>
            <p:nvPr/>
          </p:nvSpPr>
          <p:spPr>
            <a:xfrm>
              <a:off x="1306715" y="1777311"/>
              <a:ext cx="4093043" cy="4093043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22161B2-4472-4983-8BA1-D1B76C67758B}"/>
                </a:ext>
              </a:extLst>
            </p:cNvPr>
            <p:cNvSpPr/>
            <p:nvPr/>
          </p:nvSpPr>
          <p:spPr>
            <a:xfrm>
              <a:off x="3855243" y="2632739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Freeform 45">
            <a:extLst>
              <a:ext uri="{FF2B5EF4-FFF2-40B4-BE49-F238E27FC236}">
                <a16:creationId xmlns:a16="http://schemas.microsoft.com/office/drawing/2014/main" id="{34079A02-82BC-498F-9F65-4EF05AFF1060}"/>
              </a:ext>
            </a:extLst>
          </p:cNvPr>
          <p:cNvSpPr>
            <a:spLocks noEditPoints="1"/>
          </p:cNvSpPr>
          <p:nvPr/>
        </p:nvSpPr>
        <p:spPr bwMode="auto">
          <a:xfrm>
            <a:off x="4893201" y="143818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881351EC-9FAC-4569-9739-8DA78CED2B3E}"/>
              </a:ext>
            </a:extLst>
          </p:cNvPr>
          <p:cNvSpPr>
            <a:spLocks noEditPoints="1"/>
          </p:cNvSpPr>
          <p:nvPr/>
        </p:nvSpPr>
        <p:spPr bwMode="auto">
          <a:xfrm>
            <a:off x="4892470" y="28387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47A06425-B039-4D1C-AFC8-D902F1A2E3B6}"/>
              </a:ext>
            </a:extLst>
          </p:cNvPr>
          <p:cNvSpPr>
            <a:spLocks noEditPoints="1"/>
          </p:cNvSpPr>
          <p:nvPr/>
        </p:nvSpPr>
        <p:spPr bwMode="auto">
          <a:xfrm>
            <a:off x="4893201" y="520050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881BD2-21BC-415C-9DFD-E485156F6D4F}"/>
              </a:ext>
            </a:extLst>
          </p:cNvPr>
          <p:cNvSpPr txBox="1"/>
          <p:nvPr/>
        </p:nvSpPr>
        <p:spPr>
          <a:xfrm>
            <a:off x="5564125" y="1719983"/>
            <a:ext cx="375541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从花大块完整的时间复习开始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F59D6A-7F24-4CF7-A3C3-1C670EF08362}"/>
              </a:ext>
            </a:extLst>
          </p:cNvPr>
          <p:cNvSpPr txBox="1"/>
          <p:nvPr/>
        </p:nvSpPr>
        <p:spPr>
          <a:xfrm>
            <a:off x="5564125" y="981318"/>
            <a:ext cx="422222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从图书馆开始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A8408D-3FCD-4BB5-AFFE-C7DC57AF7A94}"/>
              </a:ext>
            </a:extLst>
          </p:cNvPr>
          <p:cNvSpPr txBox="1"/>
          <p:nvPr/>
        </p:nvSpPr>
        <p:spPr>
          <a:xfrm>
            <a:off x="5564123" y="3210805"/>
            <a:ext cx="4039803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正常时间起床睡觉，减少熬夜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整个上午：英语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新闻史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下午黄金时间：英语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新闻史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大机理论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傍晚：机房刷题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晚上：随机安排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CB9009-9E89-4F41-928E-D9EB7AB0A392}"/>
              </a:ext>
            </a:extLst>
          </p:cNvPr>
          <p:cNvSpPr txBox="1"/>
          <p:nvPr/>
        </p:nvSpPr>
        <p:spPr>
          <a:xfrm>
            <a:off x="5564123" y="2492862"/>
            <a:ext cx="483329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时间安排（除去上课）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C19821-4F96-4E29-ABB2-F5B7D8DEA10A}"/>
              </a:ext>
            </a:extLst>
          </p:cNvPr>
          <p:cNvSpPr txBox="1"/>
          <p:nvPr/>
        </p:nvSpPr>
        <p:spPr>
          <a:xfrm>
            <a:off x="5564124" y="5892612"/>
            <a:ext cx="4986795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独自复习主要是整理思绪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结伴复习主要是写英语作业和后期背书的时候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09DB56-B027-481F-95EB-2E9CC2FA347B}"/>
              </a:ext>
            </a:extLst>
          </p:cNvPr>
          <p:cNvSpPr txBox="1"/>
          <p:nvPr/>
        </p:nvSpPr>
        <p:spPr>
          <a:xfrm>
            <a:off x="5564125" y="5112405"/>
            <a:ext cx="545332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独自复习与结伴复习结合</a:t>
            </a:r>
          </a:p>
        </p:txBody>
      </p:sp>
    </p:spTree>
    <p:extLst>
      <p:ext uri="{BB962C8B-B14F-4D97-AF65-F5344CB8AC3E}">
        <p14:creationId xmlns:p14="http://schemas.microsoft.com/office/powerpoint/2010/main" val="327699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413627" y="3059215"/>
            <a:ext cx="6578196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备考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16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3100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考试科目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DD4BB23-08B3-4009-A6F8-0AAD694ABDB8}"/>
              </a:ext>
            </a:extLst>
          </p:cNvPr>
          <p:cNvSpPr/>
          <p:nvPr/>
        </p:nvSpPr>
        <p:spPr>
          <a:xfrm>
            <a:off x="1969161" y="2336724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2E68A8-A709-4BE6-96CC-39025DB43EBD}"/>
              </a:ext>
            </a:extLst>
          </p:cNvPr>
          <p:cNvSpPr/>
          <p:nvPr/>
        </p:nvSpPr>
        <p:spPr>
          <a:xfrm>
            <a:off x="4483356" y="2301464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143D9DA-966C-4E50-AEEE-83FF42D4500B}"/>
              </a:ext>
            </a:extLst>
          </p:cNvPr>
          <p:cNvSpPr/>
          <p:nvPr/>
        </p:nvSpPr>
        <p:spPr>
          <a:xfrm>
            <a:off x="6752863" y="2336724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3AAEF55-73BE-454D-8602-49DECA89C33E}"/>
              </a:ext>
            </a:extLst>
          </p:cNvPr>
          <p:cNvSpPr>
            <a:spLocks noEditPoints="1"/>
          </p:cNvSpPr>
          <p:nvPr/>
        </p:nvSpPr>
        <p:spPr bwMode="auto">
          <a:xfrm>
            <a:off x="2408870" y="2726389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103">
            <a:extLst>
              <a:ext uri="{FF2B5EF4-FFF2-40B4-BE49-F238E27FC236}">
                <a16:creationId xmlns:a16="http://schemas.microsoft.com/office/drawing/2014/main" id="{957F7E92-C3C2-4085-B93B-75BC7493463B}"/>
              </a:ext>
            </a:extLst>
          </p:cNvPr>
          <p:cNvSpPr>
            <a:spLocks noEditPoints="1"/>
          </p:cNvSpPr>
          <p:nvPr/>
        </p:nvSpPr>
        <p:spPr bwMode="auto">
          <a:xfrm>
            <a:off x="4943726" y="2677644"/>
            <a:ext cx="356343" cy="52472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Freeform 63">
            <a:extLst>
              <a:ext uri="{FF2B5EF4-FFF2-40B4-BE49-F238E27FC236}">
                <a16:creationId xmlns:a16="http://schemas.microsoft.com/office/drawing/2014/main" id="{67158E59-EADA-426B-8870-032C685EA520}"/>
              </a:ext>
            </a:extLst>
          </p:cNvPr>
          <p:cNvSpPr>
            <a:spLocks noEditPoints="1"/>
          </p:cNvSpPr>
          <p:nvPr/>
        </p:nvSpPr>
        <p:spPr bwMode="auto">
          <a:xfrm>
            <a:off x="7156496" y="2750697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991DF5-B228-42E7-9068-92766A485506}"/>
              </a:ext>
            </a:extLst>
          </p:cNvPr>
          <p:cNvSpPr txBox="1"/>
          <p:nvPr/>
        </p:nvSpPr>
        <p:spPr>
          <a:xfrm>
            <a:off x="1373643" y="4003471"/>
            <a:ext cx="2779159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新闻史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952C43-D67A-4247-BA7E-DAFBE7505B06}"/>
              </a:ext>
            </a:extLst>
          </p:cNvPr>
          <p:cNvSpPr txBox="1"/>
          <p:nvPr/>
        </p:nvSpPr>
        <p:spPr>
          <a:xfrm>
            <a:off x="3872204" y="4016484"/>
            <a:ext cx="2779159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媒介素养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46AA07-0BCB-4C60-B081-4FA9D0C9E39C}"/>
              </a:ext>
            </a:extLst>
          </p:cNvPr>
          <p:cNvSpPr txBox="1"/>
          <p:nvPr/>
        </p:nvSpPr>
        <p:spPr>
          <a:xfrm>
            <a:off x="6184614" y="4016483"/>
            <a:ext cx="2779159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54E5B2-A380-4486-B3A5-B7E6C8D01795}"/>
              </a:ext>
            </a:extLst>
          </p:cNvPr>
          <p:cNvSpPr/>
          <p:nvPr/>
        </p:nvSpPr>
        <p:spPr>
          <a:xfrm>
            <a:off x="8945758" y="2336724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95B8779-A7FA-482C-850D-229B9C9C9502}"/>
              </a:ext>
            </a:extLst>
          </p:cNvPr>
          <p:cNvSpPr>
            <a:spLocks noEditPoints="1"/>
          </p:cNvSpPr>
          <p:nvPr/>
        </p:nvSpPr>
        <p:spPr bwMode="auto">
          <a:xfrm>
            <a:off x="9335424" y="2726390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609BF7E-A6B1-46B7-87FA-FAF60F901EF9}"/>
              </a:ext>
            </a:extLst>
          </p:cNvPr>
          <p:cNvSpPr txBox="1"/>
          <p:nvPr/>
        </p:nvSpPr>
        <p:spPr>
          <a:xfrm>
            <a:off x="8350237" y="4003472"/>
            <a:ext cx="2779159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英语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AFD150-B4C3-4B5E-A31B-CFCDB78076DD}"/>
              </a:ext>
            </a:extLst>
          </p:cNvPr>
          <p:cNvSpPr txBox="1"/>
          <p:nvPr/>
        </p:nvSpPr>
        <p:spPr>
          <a:xfrm>
            <a:off x="1906575" y="4731421"/>
            <a:ext cx="239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闭卷考试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DE4449-02FD-48BF-94B0-95E9630BEB4F}"/>
              </a:ext>
            </a:extLst>
          </p:cNvPr>
          <p:cNvSpPr txBox="1"/>
          <p:nvPr/>
        </p:nvSpPr>
        <p:spPr>
          <a:xfrm>
            <a:off x="4499416" y="4722890"/>
            <a:ext cx="201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开卷考试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CE69CF9-1B5B-4387-B7A5-94B9D8B55242}"/>
              </a:ext>
            </a:extLst>
          </p:cNvPr>
          <p:cNvSpPr txBox="1"/>
          <p:nvPr/>
        </p:nvSpPr>
        <p:spPr>
          <a:xfrm>
            <a:off x="6783295" y="4722891"/>
            <a:ext cx="201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上机考试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53E143B-7D1E-45CB-963D-B0FAE6439B91}"/>
              </a:ext>
            </a:extLst>
          </p:cNvPr>
          <p:cNvSpPr txBox="1"/>
          <p:nvPr/>
        </p:nvSpPr>
        <p:spPr>
          <a:xfrm>
            <a:off x="8872473" y="4731421"/>
            <a:ext cx="177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闭卷考试</a:t>
            </a:r>
          </a:p>
        </p:txBody>
      </p:sp>
    </p:spTree>
    <p:extLst>
      <p:ext uri="{BB962C8B-B14F-4D97-AF65-F5344CB8AC3E}">
        <p14:creationId xmlns:p14="http://schemas.microsoft.com/office/powerpoint/2010/main" val="14721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5" grpId="0" bldLvl="0"/>
      <p:bldP spid="17" grpId="0" bldLvl="0"/>
      <p:bldP spid="25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新闻史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612ACFF5-5E2D-4296-ADF3-159A3C5392F2}"/>
              </a:ext>
            </a:extLst>
          </p:cNvPr>
          <p:cNvSpPr/>
          <p:nvPr/>
        </p:nvSpPr>
        <p:spPr>
          <a:xfrm>
            <a:off x="1988034" y="1202838"/>
            <a:ext cx="3670935" cy="69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看书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E972F0CA-553C-41F1-9417-4DE13CD7FC6B}"/>
              </a:ext>
            </a:extLst>
          </p:cNvPr>
          <p:cNvSpPr/>
          <p:nvPr/>
        </p:nvSpPr>
        <p:spPr>
          <a:xfrm>
            <a:off x="1988034" y="2624081"/>
            <a:ext cx="4107966" cy="72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要考的章节范围至少要慢慢地看过一遍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r>
              <a:rPr lang="zh-CN" altLang="en-US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边看边思考就好</a:t>
            </a:r>
            <a:endParaRPr lang="id-ID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F7F5A466-9B25-4169-B722-89189036D08D}"/>
              </a:ext>
            </a:extLst>
          </p:cNvPr>
          <p:cNvSpPr/>
          <p:nvPr/>
        </p:nvSpPr>
        <p:spPr>
          <a:xfrm>
            <a:off x="1122198" y="2523455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7B15C29-CAC4-49F4-9686-27E1B348F710}"/>
              </a:ext>
            </a:extLst>
          </p:cNvPr>
          <p:cNvSpPr/>
          <p:nvPr/>
        </p:nvSpPr>
        <p:spPr>
          <a:xfrm>
            <a:off x="1122198" y="4408617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C58E60E4-D978-4396-9FCA-9D7BA98F9EF2}"/>
              </a:ext>
            </a:extLst>
          </p:cNvPr>
          <p:cNvSpPr/>
          <p:nvPr/>
        </p:nvSpPr>
        <p:spPr>
          <a:xfrm>
            <a:off x="1917066" y="4058713"/>
            <a:ext cx="3670935" cy="69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背重点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7A2A3008-4C58-4E3C-8863-31AD59A76323}"/>
              </a:ext>
            </a:extLst>
          </p:cNvPr>
          <p:cNvSpPr/>
          <p:nvPr/>
        </p:nvSpPr>
        <p:spPr>
          <a:xfrm>
            <a:off x="1924537" y="5146760"/>
            <a:ext cx="3824582" cy="72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整理所有复习资料，剔除重复部分，选择最全面的背</a:t>
            </a:r>
            <a:endParaRPr lang="id-ID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CB03A0FE-4A27-434B-A668-2928BF310A27}"/>
              </a:ext>
            </a:extLst>
          </p:cNvPr>
          <p:cNvSpPr/>
          <p:nvPr/>
        </p:nvSpPr>
        <p:spPr>
          <a:xfrm>
            <a:off x="7398867" y="1202838"/>
            <a:ext cx="3670935" cy="69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梳理脉络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F10D090B-B89A-465D-81F4-009B59ECC8E0}"/>
              </a:ext>
            </a:extLst>
          </p:cNvPr>
          <p:cNvSpPr/>
          <p:nvPr/>
        </p:nvSpPr>
        <p:spPr>
          <a:xfrm>
            <a:off x="7398867" y="2025342"/>
            <a:ext cx="3670935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kern="1200" dirty="0">
                <a:cs typeface="+mn-ea"/>
                <a:sym typeface="+mn-lt"/>
              </a:rPr>
              <a:t>书</a:t>
            </a:r>
            <a:r>
              <a:rPr lang="en-US" altLang="zh-CN" kern="1200" dirty="0">
                <a:cs typeface="+mn-ea"/>
                <a:sym typeface="+mn-lt"/>
              </a:rPr>
              <a:t>+</a:t>
            </a:r>
            <a:r>
              <a:rPr lang="zh-CN" altLang="en-US" kern="1200" dirty="0">
                <a:cs typeface="+mn-ea"/>
                <a:sym typeface="+mn-lt"/>
              </a:rPr>
              <a:t>本子（或者其他能帮助你梳理脉络的方法）</a:t>
            </a:r>
            <a:endParaRPr lang="en-US" altLang="zh-CN" kern="1200" dirty="0">
              <a:cs typeface="+mn-ea"/>
              <a:sym typeface="+mn-lt"/>
            </a:endParaRPr>
          </a:p>
          <a:p>
            <a:pPr algn="l" defTabSz="1828800" rtl="0">
              <a:lnSpc>
                <a:spcPct val="120000"/>
              </a:lnSpc>
            </a:pPr>
            <a:endParaRPr lang="en-US" dirty="0">
              <a:cs typeface="+mn-ea"/>
              <a:sym typeface="+mn-lt"/>
            </a:endParaRPr>
          </a:p>
          <a:p>
            <a:pPr defTabSz="1828800">
              <a:lnSpc>
                <a:spcPct val="120000"/>
              </a:lnSpc>
            </a:pPr>
            <a:r>
              <a:rPr lang="zh-CN" altLang="en-US" dirty="0"/>
              <a:t>可以参看翻阅书籍的目录以及书内的线索，把线索梳理出来。</a:t>
            </a:r>
            <a:endParaRPr lang="id-ID" b="1" kern="1200" dirty="0">
              <a:cs typeface="+mn-ea"/>
              <a:sym typeface="+mn-lt"/>
            </a:endParaRPr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21090FAA-0C4F-4E38-BE1E-2CD319A23056}"/>
              </a:ext>
            </a:extLst>
          </p:cNvPr>
          <p:cNvSpPr/>
          <p:nvPr/>
        </p:nvSpPr>
        <p:spPr>
          <a:xfrm>
            <a:off x="6560667" y="2227807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8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2292B276-B34E-4C93-8BC4-E71180F98FC2}"/>
              </a:ext>
            </a:extLst>
          </p:cNvPr>
          <p:cNvSpPr/>
          <p:nvPr/>
        </p:nvSpPr>
        <p:spPr>
          <a:xfrm>
            <a:off x="6560667" y="4245271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8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3D92A7A2-52F9-42EA-BBAE-AAFDBE8D0612}"/>
              </a:ext>
            </a:extLst>
          </p:cNvPr>
          <p:cNvSpPr/>
          <p:nvPr/>
        </p:nvSpPr>
        <p:spPr>
          <a:xfrm>
            <a:off x="7398865" y="4066844"/>
            <a:ext cx="3670935" cy="69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找到样卷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28">
            <a:extLst>
              <a:ext uri="{FF2B5EF4-FFF2-40B4-BE49-F238E27FC236}">
                <a16:creationId xmlns:a16="http://schemas.microsoft.com/office/drawing/2014/main" id="{C38A2949-B39D-4504-807D-A61DA0B574AE}"/>
              </a:ext>
            </a:extLst>
          </p:cNvPr>
          <p:cNvSpPr/>
          <p:nvPr/>
        </p:nvSpPr>
        <p:spPr>
          <a:xfrm>
            <a:off x="7398866" y="5129233"/>
            <a:ext cx="3670935" cy="39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zh-CN" altLang="en-US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关上书 做一遍</a:t>
            </a:r>
            <a:endParaRPr lang="id-ID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81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dh3yr22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627</Words>
  <Application>Microsoft Office PowerPoint</Application>
  <PresentationFormat>宽屏</PresentationFormat>
  <Paragraphs>147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Gill Sans</vt:lpstr>
      <vt:lpstr>等线</vt:lpstr>
      <vt:lpstr>方正粗谭黑简体</vt:lpstr>
      <vt:lpstr>微软雅黑 Light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简洁述职报告</dc:title>
  <dc:creator>第一PPT</dc:creator>
  <cp:keywords>www.1ppt.com</cp:keywords>
  <dc:description>www.1ppt.com</dc:description>
  <cp:lastModifiedBy>xiewanlin728@sina.com</cp:lastModifiedBy>
  <cp:revision>114</cp:revision>
  <dcterms:created xsi:type="dcterms:W3CDTF">2019-06-11T09:29:47Z</dcterms:created>
  <dcterms:modified xsi:type="dcterms:W3CDTF">2019-12-06T09:33:30Z</dcterms:modified>
</cp:coreProperties>
</file>