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1" r:id="rId5"/>
    <p:sldId id="262" r:id="rId6"/>
    <p:sldId id="259" r:id="rId7"/>
    <p:sldId id="275" r:id="rId8"/>
    <p:sldId id="265" r:id="rId9"/>
    <p:sldId id="273" r:id="rId10"/>
    <p:sldId id="266" r:id="rId11"/>
    <p:sldId id="268" r:id="rId12"/>
    <p:sldId id="260" r:id="rId13"/>
    <p:sldId id="277" r:id="rId14"/>
    <p:sldId id="272" r:id="rId15"/>
    <p:sldId id="276"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076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7620" y="152359"/>
            <a:ext cx="14630400" cy="8229600"/>
          </a:xfrm>
          <a:prstGeom prst="rect">
            <a:avLst/>
          </a:prstGeom>
          <a:solidFill>
            <a:srgbClr val="F3F3F7"/>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9868" y="2361724"/>
            <a:ext cx="4949785" cy="3506153"/>
          </a:xfrm>
          <a:prstGeom prst="rect">
            <a:avLst/>
          </a:prstGeom>
        </p:spPr>
      </p:pic>
      <p:sp>
        <p:nvSpPr>
          <p:cNvPr id="6" name="Text 2"/>
          <p:cNvSpPr/>
          <p:nvPr/>
        </p:nvSpPr>
        <p:spPr>
          <a:xfrm>
            <a:off x="804863" y="267631"/>
            <a:ext cx="7413586" cy="2680660"/>
          </a:xfrm>
          <a:prstGeom prst="rect">
            <a:avLst/>
          </a:prstGeom>
          <a:noFill/>
          <a:ln/>
        </p:spPr>
        <p:txBody>
          <a:bodyPr wrap="square" rtlCol="0" anchor="t"/>
          <a:lstStyle/>
          <a:p>
            <a:pPr marL="0" indent="0">
              <a:lnSpc>
                <a:spcPts val="7289"/>
              </a:lnSpc>
              <a:buNone/>
            </a:pPr>
            <a:r>
              <a:rPr lang="en-US" sz="5831" b="1" dirty="0">
                <a:solidFill>
                  <a:srgbClr val="101014"/>
                </a:solidFill>
                <a:latin typeface="Playfair Display" pitchFamily="34" charset="0"/>
                <a:ea typeface="Playfair Display" pitchFamily="34" charset="-122"/>
                <a:cs typeface="Playfair Display" pitchFamily="34" charset="-120"/>
              </a:rPr>
              <a:t>Multi-Label </a:t>
            </a:r>
          </a:p>
          <a:p>
            <a:pPr marL="0" indent="0">
              <a:lnSpc>
                <a:spcPts val="7289"/>
              </a:lnSpc>
              <a:buNone/>
            </a:pPr>
            <a:r>
              <a:rPr lang="en-US" sz="5831" b="1" dirty="0">
                <a:solidFill>
                  <a:srgbClr val="101014"/>
                </a:solidFill>
                <a:latin typeface="Playfair Display" pitchFamily="34" charset="0"/>
                <a:ea typeface="Playfair Display" pitchFamily="34" charset="-122"/>
                <a:cs typeface="Playfair Display" pitchFamily="34" charset="-120"/>
              </a:rPr>
              <a:t>Retinal Disease Classification</a:t>
            </a:r>
            <a:endParaRPr lang="en-US" sz="5831" dirty="0"/>
          </a:p>
        </p:txBody>
      </p:sp>
      <p:sp>
        <p:nvSpPr>
          <p:cNvPr id="7" name="Text 3"/>
          <p:cNvSpPr/>
          <p:nvPr/>
        </p:nvSpPr>
        <p:spPr>
          <a:xfrm>
            <a:off x="804862" y="3089500"/>
            <a:ext cx="7534275" cy="1511076"/>
          </a:xfrm>
          <a:prstGeom prst="rect">
            <a:avLst/>
          </a:prstGeom>
          <a:noFill/>
          <a:ln/>
        </p:spPr>
        <p:txBody>
          <a:bodyPr wrap="square" rtlCol="0" anchor="t"/>
          <a:lstStyle/>
          <a:p>
            <a:pPr marL="0" indent="0">
              <a:lnSpc>
                <a:spcPts val="2704"/>
              </a:lnSpc>
              <a:buNone/>
            </a:pPr>
            <a:r>
              <a:rPr lang="en-US" dirty="0">
                <a:solidFill>
                  <a:srgbClr val="39393C"/>
                </a:solidFill>
                <a:latin typeface="Playfair Display" panose="00000500000000000000" pitchFamily="2" charset="0"/>
                <a:ea typeface="Open Sans" pitchFamily="34" charset="-122"/>
                <a:cs typeface="Open Sans" pitchFamily="34" charset="-120"/>
              </a:rPr>
              <a:t>Accurately diagnosing and classifying retinal diseases is crucial in ophthalmology. This presentation explores a transformer-based architecture for multi-label retinal disease classification using the MuReD dataset.</a:t>
            </a:r>
            <a:endParaRPr lang="en-US" dirty="0">
              <a:latin typeface="Playfair Display" panose="00000500000000000000" pitchFamily="2" charset="0"/>
            </a:endParaRPr>
          </a:p>
        </p:txBody>
      </p:sp>
      <p:sp>
        <p:nvSpPr>
          <p:cNvPr id="8" name="Text 4"/>
          <p:cNvSpPr/>
          <p:nvPr/>
        </p:nvSpPr>
        <p:spPr>
          <a:xfrm>
            <a:off x="804862" y="4741784"/>
            <a:ext cx="2551655" cy="2099666"/>
          </a:xfrm>
          <a:prstGeom prst="rect">
            <a:avLst/>
          </a:prstGeom>
          <a:noFill/>
          <a:ln/>
        </p:spPr>
        <p:txBody>
          <a:bodyPr wrap="none" rtlCol="0" anchor="t"/>
          <a:lstStyle/>
          <a:p>
            <a:pPr marL="0" indent="0">
              <a:lnSpc>
                <a:spcPts val="2641"/>
              </a:lnSpc>
              <a:buNone/>
            </a:pPr>
            <a:r>
              <a:rPr lang="en-US" sz="2400" b="1" dirty="0">
                <a:solidFill>
                  <a:srgbClr val="101014"/>
                </a:solidFill>
                <a:latin typeface="Playfair Display" pitchFamily="34" charset="0"/>
                <a:ea typeface="Playfair Display" pitchFamily="34" charset="-122"/>
                <a:cs typeface="Playfair Display" pitchFamily="34" charset="-120"/>
              </a:rPr>
              <a:t>Presented By :</a:t>
            </a:r>
          </a:p>
          <a:p>
            <a:pPr marL="0" indent="0">
              <a:lnSpc>
                <a:spcPts val="2641"/>
              </a:lnSpc>
              <a:buNone/>
            </a:pPr>
            <a:endParaRPr lang="en-US" sz="2113" b="1" dirty="0">
              <a:solidFill>
                <a:srgbClr val="101014"/>
              </a:solidFill>
              <a:latin typeface="Playfair Display" pitchFamily="34" charset="0"/>
              <a:ea typeface="Playfair Display" pitchFamily="34" charset="-122"/>
              <a:cs typeface="Playfair Display" pitchFamily="34" charset="-120"/>
            </a:endParaRPr>
          </a:p>
          <a:p>
            <a:pPr>
              <a:lnSpc>
                <a:spcPts val="2641"/>
              </a:lnSpc>
            </a:pPr>
            <a:r>
              <a:rPr lang="en-US" sz="2200" dirty="0">
                <a:solidFill>
                  <a:srgbClr val="101014"/>
                </a:solidFill>
                <a:latin typeface="Playfair Display" pitchFamily="34" charset="0"/>
              </a:rPr>
              <a:t>1. Abdul Hadi Zeeshan</a:t>
            </a:r>
          </a:p>
          <a:p>
            <a:pPr>
              <a:lnSpc>
                <a:spcPts val="2641"/>
              </a:lnSpc>
            </a:pPr>
            <a:r>
              <a:rPr lang="en-US" sz="2200" dirty="0">
                <a:solidFill>
                  <a:srgbClr val="101014"/>
                </a:solidFill>
                <a:latin typeface="Playfair Display" pitchFamily="34" charset="0"/>
              </a:rPr>
              <a:t>       (</a:t>
            </a:r>
            <a:r>
              <a:rPr lang="en-US" sz="2200" dirty="0">
                <a:solidFill>
                  <a:srgbClr val="101014"/>
                </a:solidFill>
                <a:latin typeface="Times New Roman" panose="02020603050405020304" pitchFamily="18" charset="0"/>
                <a:cs typeface="Times New Roman" panose="02020603050405020304" pitchFamily="18" charset="0"/>
              </a:rPr>
              <a:t>22AIB462)</a:t>
            </a:r>
          </a:p>
          <a:p>
            <a:pPr>
              <a:lnSpc>
                <a:spcPts val="2641"/>
              </a:lnSpc>
            </a:pPr>
            <a:r>
              <a:rPr lang="en-US" sz="2200" dirty="0">
                <a:solidFill>
                  <a:srgbClr val="101014"/>
                </a:solidFill>
                <a:latin typeface="Playfair Display" pitchFamily="34" charset="0"/>
              </a:rPr>
              <a:t>2. Syed Mohd Tashif</a:t>
            </a:r>
          </a:p>
          <a:p>
            <a:pPr>
              <a:lnSpc>
                <a:spcPts val="2641"/>
              </a:lnSpc>
            </a:pPr>
            <a:r>
              <a:rPr lang="en-US" sz="2200" dirty="0">
                <a:solidFill>
                  <a:srgbClr val="101014"/>
                </a:solidFill>
                <a:latin typeface="Playfair Display" pitchFamily="34" charset="0"/>
              </a:rPr>
              <a:t>       (</a:t>
            </a:r>
            <a:r>
              <a:rPr lang="en-US" sz="2200" dirty="0">
                <a:solidFill>
                  <a:srgbClr val="101014"/>
                </a:solidFill>
                <a:latin typeface="Times New Roman" panose="02020603050405020304" pitchFamily="18" charset="0"/>
                <a:cs typeface="Times New Roman" panose="02020603050405020304" pitchFamily="18" charset="0"/>
              </a:rPr>
              <a:t>22AIB415)</a:t>
            </a:r>
            <a:endParaRPr lang="en-US" sz="2200" dirty="0"/>
          </a:p>
          <a:p>
            <a:pPr>
              <a:lnSpc>
                <a:spcPts val="2641"/>
              </a:lnSpc>
            </a:pPr>
            <a:endParaRPr lang="en-US" sz="2113" dirty="0"/>
          </a:p>
        </p:txBody>
      </p:sp>
      <p:sp>
        <p:nvSpPr>
          <p:cNvPr id="9" name="Text 5"/>
          <p:cNvSpPr/>
          <p:nvPr/>
        </p:nvSpPr>
        <p:spPr>
          <a:xfrm>
            <a:off x="1148239" y="5561614"/>
            <a:ext cx="2551655" cy="388296"/>
          </a:xfrm>
          <a:prstGeom prst="rect">
            <a:avLst/>
          </a:prstGeom>
          <a:noFill/>
          <a:ln/>
        </p:spPr>
        <p:txBody>
          <a:bodyPr wrap="none" rtlCol="0" anchor="t"/>
          <a:lstStyle/>
          <a:p>
            <a:pPr algn="l">
              <a:lnSpc>
                <a:spcPts val="2704"/>
              </a:lnSpc>
              <a:buSzPct val="100000"/>
            </a:pPr>
            <a:endParaRPr lang="en-US" sz="1690" dirty="0"/>
          </a:p>
        </p:txBody>
      </p:sp>
      <p:sp>
        <p:nvSpPr>
          <p:cNvPr id="10" name="Text 6"/>
          <p:cNvSpPr/>
          <p:nvPr/>
        </p:nvSpPr>
        <p:spPr>
          <a:xfrm>
            <a:off x="1148239" y="6639282"/>
            <a:ext cx="3161943" cy="452894"/>
          </a:xfrm>
          <a:prstGeom prst="rect">
            <a:avLst/>
          </a:prstGeom>
          <a:noFill/>
          <a:ln/>
        </p:spPr>
        <p:txBody>
          <a:bodyPr wrap="none" rtlCol="0" anchor="t"/>
          <a:lstStyle/>
          <a:p>
            <a:pPr algn="l">
              <a:lnSpc>
                <a:spcPts val="2704"/>
              </a:lnSpc>
              <a:buSzPct val="100000"/>
            </a:pPr>
            <a:endParaRPr lang="en-US" sz="1690" dirty="0"/>
          </a:p>
        </p:txBody>
      </p:sp>
      <p:sp>
        <p:nvSpPr>
          <p:cNvPr id="11" name="Text 7"/>
          <p:cNvSpPr/>
          <p:nvPr/>
        </p:nvSpPr>
        <p:spPr>
          <a:xfrm>
            <a:off x="1148239" y="6982658"/>
            <a:ext cx="3161943" cy="388297"/>
          </a:xfrm>
          <a:prstGeom prst="rect">
            <a:avLst/>
          </a:prstGeom>
          <a:noFill/>
          <a:ln/>
        </p:spPr>
        <p:txBody>
          <a:bodyPr wrap="none" rtlCol="0" anchor="t"/>
          <a:lstStyle/>
          <a:p>
            <a:pPr algn="l">
              <a:lnSpc>
                <a:spcPts val="2704"/>
              </a:lnSpc>
              <a:buSzPct val="100000"/>
            </a:pPr>
            <a:endParaRPr lang="en-US" sz="1690" dirty="0"/>
          </a:p>
        </p:txBody>
      </p:sp>
      <p:sp>
        <p:nvSpPr>
          <p:cNvPr id="12" name="Text 8"/>
          <p:cNvSpPr/>
          <p:nvPr/>
        </p:nvSpPr>
        <p:spPr>
          <a:xfrm>
            <a:off x="4841438" y="4641501"/>
            <a:ext cx="2975567" cy="388297"/>
          </a:xfrm>
          <a:prstGeom prst="rect">
            <a:avLst/>
          </a:prstGeom>
          <a:noFill/>
          <a:ln/>
        </p:spPr>
        <p:txBody>
          <a:bodyPr wrap="none" rtlCol="0" anchor="t"/>
          <a:lstStyle/>
          <a:p>
            <a:pPr marL="0" indent="0">
              <a:lnSpc>
                <a:spcPts val="3169"/>
              </a:lnSpc>
              <a:buNone/>
            </a:pPr>
            <a:endParaRPr lang="en-US" sz="2535" b="1" dirty="0">
              <a:solidFill>
                <a:srgbClr val="101014"/>
              </a:solidFill>
              <a:latin typeface="Playfair Display" pitchFamily="34" charset="0"/>
              <a:ea typeface="Playfair Display" pitchFamily="34" charset="-122"/>
              <a:cs typeface="Playfair Display" pitchFamily="34" charset="-120"/>
            </a:endParaRPr>
          </a:p>
          <a:p>
            <a:pPr marL="0" indent="0">
              <a:lnSpc>
                <a:spcPts val="3169"/>
              </a:lnSpc>
              <a:buNone/>
            </a:pPr>
            <a:endParaRPr lang="en-US" sz="2535" b="1" dirty="0">
              <a:solidFill>
                <a:srgbClr val="101014"/>
              </a:solidFill>
              <a:latin typeface="Playfair Display" pitchFamily="34" charset="0"/>
            </a:endParaRPr>
          </a:p>
          <a:p>
            <a:pPr>
              <a:lnSpc>
                <a:spcPts val="3169"/>
              </a:lnSpc>
            </a:pPr>
            <a:endParaRPr lang="en-US" sz="2110" dirty="0">
              <a:solidFill>
                <a:srgbClr val="101014"/>
              </a:solidFill>
              <a:latin typeface="Playfair Display" pitchFamily="34" charset="0"/>
            </a:endParaRPr>
          </a:p>
        </p:txBody>
      </p:sp>
      <p:sp>
        <p:nvSpPr>
          <p:cNvPr id="13" name="Text 9"/>
          <p:cNvSpPr/>
          <p:nvPr/>
        </p:nvSpPr>
        <p:spPr>
          <a:xfrm>
            <a:off x="5184815" y="5673566"/>
            <a:ext cx="3161943" cy="343376"/>
          </a:xfrm>
          <a:prstGeom prst="rect">
            <a:avLst/>
          </a:prstGeom>
          <a:noFill/>
          <a:ln/>
        </p:spPr>
        <p:txBody>
          <a:bodyPr wrap="none" rtlCol="0" anchor="t"/>
          <a:lstStyle/>
          <a:p>
            <a:pPr algn="l">
              <a:lnSpc>
                <a:spcPts val="2704"/>
              </a:lnSpc>
              <a:buSzPct val="100000"/>
            </a:pPr>
            <a:endParaRPr lang="en-US" sz="1690" dirty="0"/>
          </a:p>
        </p:txBody>
      </p:sp>
      <p:sp>
        <p:nvSpPr>
          <p:cNvPr id="14" name="Text 10"/>
          <p:cNvSpPr/>
          <p:nvPr/>
        </p:nvSpPr>
        <p:spPr>
          <a:xfrm>
            <a:off x="5184815" y="6102787"/>
            <a:ext cx="3161943" cy="343376"/>
          </a:xfrm>
          <a:prstGeom prst="rect">
            <a:avLst/>
          </a:prstGeom>
          <a:noFill/>
          <a:ln/>
        </p:spPr>
        <p:txBody>
          <a:bodyPr wrap="none" rtlCol="0" anchor="t"/>
          <a:lstStyle/>
          <a:p>
            <a:pPr algn="l">
              <a:lnSpc>
                <a:spcPts val="2704"/>
              </a:lnSpc>
              <a:buSzPct val="100000"/>
            </a:pPr>
            <a:endParaRPr lang="en-US" sz="1690" dirty="0"/>
          </a:p>
        </p:txBody>
      </p:sp>
      <p:sp>
        <p:nvSpPr>
          <p:cNvPr id="15" name="Text 11"/>
          <p:cNvSpPr/>
          <p:nvPr/>
        </p:nvSpPr>
        <p:spPr>
          <a:xfrm>
            <a:off x="4841438" y="6639282"/>
            <a:ext cx="3505319" cy="343376"/>
          </a:xfrm>
          <a:prstGeom prst="rect">
            <a:avLst/>
          </a:prstGeom>
          <a:noFill/>
          <a:ln/>
        </p:spPr>
        <p:txBody>
          <a:bodyPr wrap="none" rtlCol="0" anchor="t"/>
          <a:lstStyle/>
          <a:p>
            <a:pPr marL="0" indent="0">
              <a:lnSpc>
                <a:spcPts val="2704"/>
              </a:lnSpc>
              <a:buNone/>
            </a:pPr>
            <a:endParaRPr lang="en-US" sz="1690" dirty="0"/>
          </a:p>
        </p:txBody>
      </p:sp>
      <p:sp>
        <p:nvSpPr>
          <p:cNvPr id="18" name="Text 4">
            <a:extLst>
              <a:ext uri="{FF2B5EF4-FFF2-40B4-BE49-F238E27FC236}">
                <a16:creationId xmlns:a16="http://schemas.microsoft.com/office/drawing/2014/main" id="{053AFB02-138A-870E-8864-B5A90C43BF1B}"/>
              </a:ext>
            </a:extLst>
          </p:cNvPr>
          <p:cNvSpPr/>
          <p:nvPr/>
        </p:nvSpPr>
        <p:spPr>
          <a:xfrm>
            <a:off x="4855783" y="4741784"/>
            <a:ext cx="3161943" cy="2252066"/>
          </a:xfrm>
          <a:prstGeom prst="rect">
            <a:avLst/>
          </a:prstGeom>
          <a:noFill/>
          <a:ln/>
        </p:spPr>
        <p:txBody>
          <a:bodyPr wrap="none" rtlCol="0" anchor="t"/>
          <a:lstStyle/>
          <a:p>
            <a:pPr marL="0" indent="0">
              <a:lnSpc>
                <a:spcPts val="2641"/>
              </a:lnSpc>
              <a:buNone/>
            </a:pPr>
            <a:r>
              <a:rPr lang="en-US" sz="2400" b="1" dirty="0">
                <a:solidFill>
                  <a:srgbClr val="101014"/>
                </a:solidFill>
                <a:latin typeface="Playfair Display" pitchFamily="34" charset="0"/>
                <a:ea typeface="Playfair Display" pitchFamily="34" charset="-122"/>
                <a:cs typeface="Playfair Display" pitchFamily="34" charset="-120"/>
              </a:rPr>
              <a:t>Supervised By :</a:t>
            </a:r>
          </a:p>
          <a:p>
            <a:pPr marL="0" indent="0">
              <a:lnSpc>
                <a:spcPts val="2641"/>
              </a:lnSpc>
              <a:buNone/>
            </a:pPr>
            <a:endParaRPr lang="en-US" sz="2113" b="1" dirty="0">
              <a:solidFill>
                <a:srgbClr val="101014"/>
              </a:solidFill>
              <a:latin typeface="Playfair Display" pitchFamily="34" charset="0"/>
              <a:ea typeface="Playfair Display" pitchFamily="34" charset="-122"/>
              <a:cs typeface="Playfair Display" pitchFamily="34" charset="-120"/>
            </a:endParaRPr>
          </a:p>
          <a:p>
            <a:pPr>
              <a:lnSpc>
                <a:spcPts val="2641"/>
              </a:lnSpc>
            </a:pPr>
            <a:r>
              <a:rPr lang="en-US" sz="2200" dirty="0">
                <a:solidFill>
                  <a:srgbClr val="101014"/>
                </a:solidFill>
                <a:latin typeface="Playfair Display" pitchFamily="34" charset="0"/>
              </a:rPr>
              <a:t>1. Prof. Rashid Ali </a:t>
            </a:r>
            <a:endParaRPr lang="en-US" sz="2200" dirty="0">
              <a:solidFill>
                <a:srgbClr val="101014"/>
              </a:solidFill>
              <a:latin typeface="Times New Roman" panose="02020603050405020304" pitchFamily="18" charset="0"/>
              <a:cs typeface="Times New Roman" panose="02020603050405020304" pitchFamily="18" charset="0"/>
            </a:endParaRPr>
          </a:p>
          <a:p>
            <a:pPr>
              <a:lnSpc>
                <a:spcPts val="2641"/>
              </a:lnSpc>
            </a:pPr>
            <a:r>
              <a:rPr lang="en-US" sz="2200" dirty="0">
                <a:solidFill>
                  <a:srgbClr val="101014"/>
                </a:solidFill>
                <a:latin typeface="Playfair Display" pitchFamily="34" charset="0"/>
              </a:rPr>
              <a:t>2. Waqarul Hasan</a:t>
            </a:r>
          </a:p>
          <a:p>
            <a:pPr>
              <a:lnSpc>
                <a:spcPts val="2641"/>
              </a:lnSpc>
            </a:pPr>
            <a:r>
              <a:rPr lang="en-US" sz="2113" dirty="0">
                <a:solidFill>
                  <a:srgbClr val="101014"/>
                </a:solidFill>
                <a:latin typeface="Playfair Display" pitchFamily="34" charset="0"/>
              </a:rPr>
              <a:t>       </a:t>
            </a:r>
            <a:endParaRPr lang="en-US" sz="2113" dirty="0"/>
          </a:p>
          <a:p>
            <a:pPr>
              <a:lnSpc>
                <a:spcPts val="2641"/>
              </a:lnSpc>
            </a:pPr>
            <a:endParaRPr lang="en-US" sz="211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22302"/>
            <a:ext cx="14630400" cy="8537853"/>
          </a:xfrm>
          <a:prstGeom prst="rect">
            <a:avLst/>
          </a:prstGeom>
          <a:solidFill>
            <a:srgbClr val="F3F3F7"/>
          </a:solidFill>
          <a:ln/>
        </p:spPr>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endParaRPr lang="en-US" sz="3062" dirty="0"/>
          </a:p>
        </p:txBody>
      </p:sp>
      <p:pic>
        <p:nvPicPr>
          <p:cNvPr id="5" name="Image 0" descr="preencoded.png"/>
          <p:cNvPicPr>
            <a:picLocks noChangeAspect="1"/>
          </p:cNvPicPr>
          <p:nvPr/>
        </p:nvPicPr>
        <p:blipFill>
          <a:blip r:embed="rId3"/>
          <a:stretch>
            <a:fillRect/>
          </a:stretch>
        </p:blipFill>
        <p:spPr>
          <a:xfrm>
            <a:off x="3539580" y="742362"/>
            <a:ext cx="7047786" cy="3499485"/>
          </a:xfrm>
          <a:prstGeom prst="rect">
            <a:avLst/>
          </a:prstGeom>
        </p:spPr>
      </p:pic>
      <p:pic>
        <p:nvPicPr>
          <p:cNvPr id="6" name="Image 1" descr="preencoded.png"/>
          <p:cNvPicPr>
            <a:picLocks noChangeAspect="1"/>
          </p:cNvPicPr>
          <p:nvPr/>
        </p:nvPicPr>
        <p:blipFill>
          <a:blip r:embed="rId4"/>
          <a:stretch>
            <a:fillRect/>
          </a:stretch>
        </p:blipFill>
        <p:spPr>
          <a:xfrm>
            <a:off x="3369440" y="4972043"/>
            <a:ext cx="7388066" cy="3211116"/>
          </a:xfrm>
          <a:prstGeom prst="rect">
            <a:avLst/>
          </a:prstGeom>
        </p:spPr>
      </p:pic>
      <p:sp>
        <p:nvSpPr>
          <p:cNvPr id="7" name="TextBox 6">
            <a:extLst>
              <a:ext uri="{FF2B5EF4-FFF2-40B4-BE49-F238E27FC236}">
                <a16:creationId xmlns:a16="http://schemas.microsoft.com/office/drawing/2014/main" id="{0A0F9A76-55EB-5BF4-B753-ED547E574FDE}"/>
              </a:ext>
            </a:extLst>
          </p:cNvPr>
          <p:cNvSpPr txBox="1"/>
          <p:nvPr/>
        </p:nvSpPr>
        <p:spPr>
          <a:xfrm>
            <a:off x="4210417" y="97118"/>
            <a:ext cx="6031146" cy="584775"/>
          </a:xfrm>
          <a:prstGeom prst="rect">
            <a:avLst/>
          </a:prstGeom>
          <a:noFill/>
        </p:spPr>
        <p:txBody>
          <a:bodyPr wrap="square" rtlCol="0">
            <a:spAutoFit/>
          </a:bodyPr>
          <a:lstStyle/>
          <a:p>
            <a:r>
              <a:rPr lang="en-US" sz="3200" b="1" u="sng" dirty="0"/>
              <a:t>MULTI – SCALE FUSION MODULE</a:t>
            </a:r>
            <a:endParaRPr lang="en-IN" sz="3200" b="1" u="sng" dirty="0"/>
          </a:p>
        </p:txBody>
      </p:sp>
      <p:sp>
        <p:nvSpPr>
          <p:cNvPr id="8" name="TextBox 7">
            <a:extLst>
              <a:ext uri="{FF2B5EF4-FFF2-40B4-BE49-F238E27FC236}">
                <a16:creationId xmlns:a16="http://schemas.microsoft.com/office/drawing/2014/main" id="{82C44F3B-68C2-7FC2-07F1-02212B8E08F0}"/>
              </a:ext>
            </a:extLst>
          </p:cNvPr>
          <p:cNvSpPr txBox="1"/>
          <p:nvPr/>
        </p:nvSpPr>
        <p:spPr>
          <a:xfrm>
            <a:off x="4767146" y="4312212"/>
            <a:ext cx="4917688" cy="584775"/>
          </a:xfrm>
          <a:prstGeom prst="rect">
            <a:avLst/>
          </a:prstGeom>
          <a:noFill/>
        </p:spPr>
        <p:txBody>
          <a:bodyPr wrap="square" rtlCol="0">
            <a:spAutoFit/>
          </a:bodyPr>
          <a:lstStyle/>
          <a:p>
            <a:r>
              <a:rPr lang="en-US" sz="3200" b="1" u="sng" dirty="0"/>
              <a:t>MULTI HEAD ATTENTION</a:t>
            </a:r>
            <a:endParaRPr lang="en-IN" sz="3200" b="1"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txBody>
          <a:bodyPr/>
          <a:lstStyle/>
          <a:p>
            <a:endParaRPr lang="en-IN" dirty="0"/>
          </a:p>
        </p:txBody>
      </p:sp>
      <p:sp>
        <p:nvSpPr>
          <p:cNvPr id="4" name="Text 2"/>
          <p:cNvSpPr/>
          <p:nvPr/>
        </p:nvSpPr>
        <p:spPr>
          <a:xfrm>
            <a:off x="724829" y="224204"/>
            <a:ext cx="8326279" cy="1221930"/>
          </a:xfrm>
          <a:prstGeom prst="rect">
            <a:avLst/>
          </a:prstGeom>
          <a:noFill/>
          <a:ln/>
        </p:spPr>
        <p:txBody>
          <a:bodyPr wrap="square" rtlCol="0" anchor="t"/>
          <a:lstStyle/>
          <a:p>
            <a:pPr marL="0" indent="0">
              <a:lnSpc>
                <a:spcPts val="4313"/>
              </a:lnSpc>
              <a:buNone/>
            </a:pPr>
            <a:endParaRPr lang="en-US" sz="3451" dirty="0"/>
          </a:p>
        </p:txBody>
      </p:sp>
      <p:sp>
        <p:nvSpPr>
          <p:cNvPr id="5" name="Text 3"/>
          <p:cNvSpPr/>
          <p:nvPr/>
        </p:nvSpPr>
        <p:spPr>
          <a:xfrm>
            <a:off x="1938443" y="1217957"/>
            <a:ext cx="10753511" cy="6787439"/>
          </a:xfrm>
          <a:prstGeom prst="rect">
            <a:avLst/>
          </a:prstGeom>
          <a:noFill/>
          <a:ln/>
        </p:spPr>
        <p:txBody>
          <a:bodyPr wrap="square" rtlCol="0" anchor="t"/>
          <a:lstStyle/>
          <a:p>
            <a:pPr marL="342900" indent="-342900" algn="l">
              <a:lnSpc>
                <a:spcPts val="2208"/>
              </a:lnSpc>
              <a:buSzPct val="100000"/>
              <a:buFont typeface="Wingdings" panose="05000000000000000000" pitchFamily="2" charset="2"/>
              <a:buChar char="q"/>
            </a:pPr>
            <a:r>
              <a:rPr lang="en-US" b="1" dirty="0">
                <a:solidFill>
                  <a:srgbClr val="39393C"/>
                </a:solidFill>
                <a:latin typeface="Playfair Display" panose="00000500000000000000" pitchFamily="2" charset="0"/>
                <a:ea typeface="Open Sans" pitchFamily="34" charset="-122"/>
                <a:cs typeface="Open Sans" pitchFamily="34" charset="-120"/>
              </a:rPr>
              <a:t>Base Model</a:t>
            </a:r>
            <a:r>
              <a:rPr lang="en-US" dirty="0">
                <a:solidFill>
                  <a:srgbClr val="39393C"/>
                </a:solidFill>
                <a:latin typeface="Playfair Display" panose="00000500000000000000" pitchFamily="2" charset="0"/>
                <a:ea typeface="Open Sans" pitchFamily="34" charset="-122"/>
                <a:cs typeface="Open Sans" pitchFamily="34" charset="-120"/>
              </a:rPr>
              <a:t>:  The architecture uses E as the base model for high-level features, pretrained on ImageNet.</a:t>
            </a:r>
          </a:p>
          <a:p>
            <a:pPr marL="342900" indent="-342900" algn="l">
              <a:lnSpc>
                <a:spcPts val="2208"/>
              </a:lnSpc>
              <a:buSzPct val="100000"/>
              <a:buFont typeface="Wingdings" panose="05000000000000000000" pitchFamily="2" charset="2"/>
              <a:buChar char="q"/>
            </a:pPr>
            <a:endParaRPr lang="en-US" dirty="0">
              <a:solidFill>
                <a:srgbClr val="39393C"/>
              </a:solidFill>
              <a:latin typeface="Playfair Display" panose="00000500000000000000" pitchFamily="2" charset="0"/>
              <a:ea typeface="Open Sans" pitchFamily="34" charset="-122"/>
              <a:cs typeface="Open Sans" pitchFamily="34" charset="-120"/>
            </a:endParaRPr>
          </a:p>
          <a:p>
            <a:pPr marL="342900" indent="-342900">
              <a:lnSpc>
                <a:spcPts val="2208"/>
              </a:lnSpc>
              <a:buSzPct val="100000"/>
              <a:buFont typeface="Wingdings" panose="05000000000000000000" pitchFamily="2" charset="2"/>
              <a:buChar char="q"/>
            </a:pPr>
            <a:r>
              <a:rPr lang="en-US" b="1" dirty="0">
                <a:solidFill>
                  <a:srgbClr val="39393C"/>
                </a:solidFill>
                <a:latin typeface="Playfair Display" panose="00000500000000000000" pitchFamily="2" charset="0"/>
                <a:ea typeface="Open Sans" pitchFamily="34" charset="-122"/>
                <a:cs typeface="Open Sans" pitchFamily="34" charset="-120"/>
              </a:rPr>
              <a:t>Feature Extraction</a:t>
            </a:r>
            <a:r>
              <a:rPr lang="en-US" dirty="0">
                <a:solidFill>
                  <a:srgbClr val="39393C"/>
                </a:solidFill>
                <a:latin typeface="Playfair Display" panose="00000500000000000000" pitchFamily="2" charset="0"/>
                <a:ea typeface="Open Sans" pitchFamily="34" charset="-122"/>
                <a:cs typeface="Open Sans" pitchFamily="34" charset="-120"/>
              </a:rPr>
              <a:t>:  High-level features are extracted from the final layers of the base model, while lower-level features are extracted from an intermediate layer (</a:t>
            </a:r>
            <a:r>
              <a:rPr lang="en-US" dirty="0">
                <a:solidFill>
                  <a:srgbClr val="39393C"/>
                </a:solidFill>
                <a:highlight>
                  <a:srgbClr val="F1F1F4"/>
                </a:highlight>
                <a:latin typeface="Playfair Display" panose="00000500000000000000" pitchFamily="2" charset="0"/>
                <a:ea typeface="Consolas" pitchFamily="34" charset="-122"/>
                <a:cs typeface="Consolas" pitchFamily="34" charset="-120"/>
              </a:rPr>
              <a:t>block6h_add</a:t>
            </a:r>
            <a:r>
              <a:rPr lang="en-US" dirty="0">
                <a:solidFill>
                  <a:srgbClr val="39393C"/>
                </a:solidFill>
                <a:latin typeface="Playfair Display" panose="00000500000000000000" pitchFamily="2" charset="0"/>
                <a:ea typeface="Open Sans" pitchFamily="34" charset="-122"/>
                <a:cs typeface="Open Sans" pitchFamily="34" charset="-120"/>
              </a:rPr>
              <a:t>).</a:t>
            </a:r>
          </a:p>
          <a:p>
            <a:pPr marL="285750" indent="-285750" algn="l">
              <a:lnSpc>
                <a:spcPts val="2208"/>
              </a:lnSpc>
              <a:buSzPct val="100000"/>
              <a:buFont typeface="Wingdings" panose="05000000000000000000" pitchFamily="2" charset="2"/>
              <a:buChar char="q"/>
            </a:pPr>
            <a:endParaRPr lang="en-US" dirty="0">
              <a:solidFill>
                <a:srgbClr val="39393C"/>
              </a:solidFill>
              <a:latin typeface="Playfair Display" panose="00000500000000000000" pitchFamily="2" charset="0"/>
              <a:ea typeface="Open Sans" pitchFamily="34" charset="-122"/>
              <a:cs typeface="Open Sans" pitchFamily="34" charset="-120"/>
            </a:endParaRPr>
          </a:p>
          <a:p>
            <a:pPr marL="285750" indent="-285750">
              <a:lnSpc>
                <a:spcPts val="2208"/>
              </a:lnSpc>
              <a:buSzPct val="100000"/>
              <a:buFont typeface="Wingdings" panose="05000000000000000000" pitchFamily="2" charset="2"/>
              <a:buChar char="q"/>
            </a:pPr>
            <a:r>
              <a:rPr lang="en-US" b="1" dirty="0">
                <a:solidFill>
                  <a:srgbClr val="39393C"/>
                </a:solidFill>
                <a:latin typeface="Playfair Display" panose="00000500000000000000" pitchFamily="2" charset="0"/>
                <a:ea typeface="Open Sans" pitchFamily="34" charset="-122"/>
                <a:cs typeface="Open Sans" pitchFamily="34" charset="-120"/>
              </a:rPr>
              <a:t>Multi-Scale Feature Merging </a:t>
            </a:r>
            <a:r>
              <a:rPr lang="en-US" dirty="0">
                <a:solidFill>
                  <a:srgbClr val="39393C"/>
                </a:solidFill>
                <a:latin typeface="Playfair Display" panose="00000500000000000000" pitchFamily="2" charset="0"/>
                <a:ea typeface="Open Sans" pitchFamily="34" charset="-122"/>
                <a:cs typeface="Open Sans" pitchFamily="34" charset="-120"/>
              </a:rPr>
              <a:t>:</a:t>
            </a:r>
          </a:p>
          <a:p>
            <a:pPr marL="685800" lvl="1" indent="-342900" algn="l">
              <a:lnSpc>
                <a:spcPts val="2208"/>
              </a:lnSpc>
              <a:buSzPct val="100000"/>
              <a:buChar char="•"/>
            </a:pPr>
            <a:r>
              <a:rPr lang="en-US" dirty="0">
                <a:solidFill>
                  <a:srgbClr val="39393C"/>
                </a:solidFill>
                <a:latin typeface="Playfair Display" panose="00000500000000000000" pitchFamily="2" charset="0"/>
                <a:ea typeface="Open Sans" pitchFamily="34" charset="-122"/>
                <a:cs typeface="Open Sans" pitchFamily="34" charset="-120"/>
              </a:rPr>
              <a:t>The high-level and lower-level features are transformed using 1x1</a:t>
            </a:r>
          </a:p>
          <a:p>
            <a:pPr marL="685800" lvl="1" indent="-342900" algn="l">
              <a:lnSpc>
                <a:spcPts val="2208"/>
              </a:lnSpc>
              <a:buSzPct val="100000"/>
              <a:buChar char="•"/>
            </a:pPr>
            <a:r>
              <a:rPr lang="en-US" dirty="0">
                <a:solidFill>
                  <a:srgbClr val="39393C"/>
                </a:solidFill>
                <a:latin typeface="Playfair Display" panose="00000500000000000000" pitchFamily="2" charset="0"/>
                <a:ea typeface="Open Sans" pitchFamily="34" charset="-122"/>
                <a:cs typeface="Open Sans" pitchFamily="34" charset="-120"/>
              </a:rPr>
              <a:t> convolution layers.</a:t>
            </a:r>
          </a:p>
          <a:p>
            <a:pPr marL="685800" lvl="1" indent="-342900">
              <a:lnSpc>
                <a:spcPts val="2208"/>
              </a:lnSpc>
              <a:buSzPct val="100000"/>
              <a:buFontTx/>
              <a:buChar char="•"/>
            </a:pPr>
            <a:r>
              <a:rPr lang="en-US" dirty="0">
                <a:solidFill>
                  <a:srgbClr val="39393C"/>
                </a:solidFill>
                <a:latin typeface="Playfair Display" panose="00000500000000000000" pitchFamily="2" charset="0"/>
                <a:ea typeface="Open Sans" pitchFamily="34" charset="-122"/>
                <a:cs typeface="Open Sans" pitchFamily="34" charset="-120"/>
              </a:rPr>
              <a:t>The transformed features are fused together using an addition operation, followed by a 3x3 convolutional layer.</a:t>
            </a:r>
          </a:p>
          <a:p>
            <a:pPr marL="342900" lvl="1">
              <a:lnSpc>
                <a:spcPts val="2208"/>
              </a:lnSpc>
              <a:buSzPct val="100000"/>
            </a:pPr>
            <a:endParaRPr lang="en-US" dirty="0">
              <a:latin typeface="Playfair Display" panose="00000500000000000000" pitchFamily="2" charset="0"/>
            </a:endParaRPr>
          </a:p>
          <a:p>
            <a:pPr marL="285750" indent="-285750">
              <a:lnSpc>
                <a:spcPts val="2208"/>
              </a:lnSpc>
              <a:buSzPct val="100000"/>
              <a:buFont typeface="Wingdings" panose="05000000000000000000" pitchFamily="2" charset="2"/>
              <a:buChar char="q"/>
            </a:pPr>
            <a:r>
              <a:rPr lang="en-US" b="1" dirty="0">
                <a:solidFill>
                  <a:srgbClr val="39393C"/>
                </a:solidFill>
                <a:latin typeface="Playfair Display" panose="00000500000000000000" pitchFamily="2" charset="0"/>
                <a:ea typeface="Open Sans" pitchFamily="34" charset="-122"/>
                <a:cs typeface="Open Sans" pitchFamily="34" charset="-120"/>
              </a:rPr>
              <a:t>Class Activation Mapping (CAM)</a:t>
            </a:r>
            <a:r>
              <a:rPr lang="en-US" dirty="0">
                <a:solidFill>
                  <a:srgbClr val="39393C"/>
                </a:solidFill>
                <a:latin typeface="Playfair Display" panose="00000500000000000000" pitchFamily="2" charset="0"/>
                <a:ea typeface="Open Sans" pitchFamily="34" charset="-122"/>
                <a:cs typeface="Open Sans" pitchFamily="34" charset="-120"/>
              </a:rPr>
              <a:t>:  Features go through global average pooling, 1x1 convolutional layers, and element-wise multiplication with the merged features.</a:t>
            </a:r>
          </a:p>
          <a:p>
            <a:pPr>
              <a:lnSpc>
                <a:spcPts val="2208"/>
              </a:lnSpc>
              <a:buSzPct val="100000"/>
            </a:pPr>
            <a:endParaRPr lang="en-US" dirty="0">
              <a:solidFill>
                <a:srgbClr val="39393C"/>
              </a:solidFill>
              <a:latin typeface="Playfair Display" panose="00000500000000000000" pitchFamily="2" charset="0"/>
              <a:ea typeface="Open Sans" pitchFamily="34" charset="-122"/>
              <a:cs typeface="Open Sans" pitchFamily="34" charset="-120"/>
            </a:endParaRPr>
          </a:p>
          <a:p>
            <a:pPr marL="285750" indent="-285750">
              <a:lnSpc>
                <a:spcPts val="2208"/>
              </a:lnSpc>
              <a:buSzPct val="100000"/>
              <a:buFont typeface="Wingdings" panose="05000000000000000000" pitchFamily="2" charset="2"/>
              <a:buChar char="q"/>
            </a:pPr>
            <a:r>
              <a:rPr lang="en-US" b="1" dirty="0">
                <a:solidFill>
                  <a:srgbClr val="39393C"/>
                </a:solidFill>
                <a:latin typeface="Playfair Display" panose="00000500000000000000" pitchFamily="2" charset="0"/>
                <a:ea typeface="Open Sans" pitchFamily="34" charset="-122"/>
                <a:cs typeface="Open Sans" pitchFamily="34" charset="-120"/>
              </a:rPr>
              <a:t>Multi-Head Attention</a:t>
            </a:r>
            <a:r>
              <a:rPr lang="en-US" dirty="0">
                <a:solidFill>
                  <a:srgbClr val="39393C"/>
                </a:solidFill>
                <a:latin typeface="Playfair Display" panose="00000500000000000000" pitchFamily="2" charset="0"/>
                <a:ea typeface="Open Sans" pitchFamily="34" charset="-122"/>
                <a:cs typeface="Open Sans" pitchFamily="34" charset="-120"/>
              </a:rPr>
              <a:t>:</a:t>
            </a:r>
            <a:r>
              <a:rPr lang="en-US" dirty="0">
                <a:latin typeface="Playfair Display" panose="00000500000000000000" pitchFamily="2" charset="0"/>
              </a:rPr>
              <a:t>  </a:t>
            </a:r>
            <a:r>
              <a:rPr lang="en-US" dirty="0">
                <a:solidFill>
                  <a:srgbClr val="39393C"/>
                </a:solidFill>
                <a:latin typeface="Playfair Display" panose="00000500000000000000" pitchFamily="2" charset="0"/>
                <a:ea typeface="Open Sans" pitchFamily="34" charset="-122"/>
                <a:cs typeface="Open Sans" pitchFamily="34" charset="-120"/>
              </a:rPr>
              <a:t>A Multi-Head Attention layer with 8 heads and a key dimension of</a:t>
            </a:r>
          </a:p>
          <a:p>
            <a:pPr marL="342900" lvl="1" algn="l">
              <a:lnSpc>
                <a:spcPts val="2208"/>
              </a:lnSpc>
              <a:buSzPct val="100000"/>
            </a:pPr>
            <a:r>
              <a:rPr lang="en-US" dirty="0">
                <a:solidFill>
                  <a:srgbClr val="39393C"/>
                </a:solidFill>
                <a:latin typeface="Playfair Display" panose="00000500000000000000" pitchFamily="2" charset="0"/>
                <a:ea typeface="Open Sans" pitchFamily="34" charset="-122"/>
                <a:cs typeface="Open Sans" pitchFamily="34" charset="-120"/>
              </a:rPr>
              <a:t>512 processes the features.</a:t>
            </a:r>
          </a:p>
          <a:p>
            <a:pPr marL="342900" lvl="1" algn="l">
              <a:lnSpc>
                <a:spcPts val="2208"/>
              </a:lnSpc>
              <a:buSzPct val="100000"/>
            </a:pPr>
            <a:endParaRPr lang="en-US" dirty="0">
              <a:latin typeface="Playfair Display" panose="00000500000000000000" pitchFamily="2" charset="0"/>
            </a:endParaRPr>
          </a:p>
          <a:p>
            <a:pPr marL="285750" indent="-285750">
              <a:lnSpc>
                <a:spcPts val="2208"/>
              </a:lnSpc>
              <a:buSzPct val="100000"/>
              <a:buFont typeface="Wingdings" panose="05000000000000000000" pitchFamily="2" charset="2"/>
              <a:buChar char="q"/>
            </a:pPr>
            <a:r>
              <a:rPr lang="en-US" b="1" dirty="0">
                <a:solidFill>
                  <a:srgbClr val="39393C"/>
                </a:solidFill>
                <a:latin typeface="Playfair Display" panose="00000500000000000000" pitchFamily="2" charset="0"/>
                <a:ea typeface="Open Sans" pitchFamily="34" charset="-122"/>
                <a:cs typeface="Open Sans" pitchFamily="34" charset="-120"/>
              </a:rPr>
              <a:t>Feed Forward Network</a:t>
            </a:r>
            <a:r>
              <a:rPr lang="en-US" dirty="0">
                <a:solidFill>
                  <a:srgbClr val="39393C"/>
                </a:solidFill>
                <a:latin typeface="Playfair Display" panose="00000500000000000000" pitchFamily="2" charset="0"/>
                <a:ea typeface="Open Sans" pitchFamily="34" charset="-122"/>
                <a:cs typeface="Open Sans" pitchFamily="34" charset="-120"/>
              </a:rPr>
              <a:t>:  The attention output is passed through a feed-forward network with a fully connected dimension of 512.</a:t>
            </a:r>
          </a:p>
          <a:p>
            <a:pPr>
              <a:lnSpc>
                <a:spcPts val="2208"/>
              </a:lnSpc>
              <a:buSzPct val="100000"/>
            </a:pPr>
            <a:endParaRPr lang="en-US" dirty="0">
              <a:solidFill>
                <a:srgbClr val="39393C"/>
              </a:solidFill>
              <a:latin typeface="Playfair Display" panose="00000500000000000000" pitchFamily="2" charset="0"/>
              <a:ea typeface="Open Sans" pitchFamily="34" charset="-122"/>
              <a:cs typeface="Open Sans" pitchFamily="34" charset="-120"/>
            </a:endParaRPr>
          </a:p>
          <a:p>
            <a:pPr marL="285750" indent="-285750">
              <a:lnSpc>
                <a:spcPts val="2208"/>
              </a:lnSpc>
              <a:buSzPct val="100000"/>
              <a:buFont typeface="Wingdings" panose="05000000000000000000" pitchFamily="2" charset="2"/>
              <a:buChar char="q"/>
            </a:pPr>
            <a:r>
              <a:rPr lang="en-US" b="1" dirty="0">
                <a:solidFill>
                  <a:srgbClr val="39393C"/>
                </a:solidFill>
                <a:latin typeface="Playfair Display" panose="00000500000000000000" pitchFamily="2" charset="0"/>
                <a:ea typeface="Open Sans" pitchFamily="34" charset="-122"/>
                <a:cs typeface="Open Sans" pitchFamily="34" charset="-120"/>
              </a:rPr>
              <a:t>Final Output</a:t>
            </a:r>
            <a:r>
              <a:rPr lang="en-US" dirty="0">
                <a:solidFill>
                  <a:srgbClr val="39393C"/>
                </a:solidFill>
                <a:latin typeface="Playfair Display" panose="00000500000000000000" pitchFamily="2" charset="0"/>
                <a:ea typeface="Open Sans" pitchFamily="34" charset="-122"/>
                <a:cs typeface="Open Sans" pitchFamily="34" charset="-120"/>
              </a:rPr>
              <a:t>:  The output from the MSFM module is reshaped and processed as the final output of the architecture.</a:t>
            </a:r>
            <a:endParaRPr lang="en-US" dirty="0">
              <a:latin typeface="Playfair Display" panose="00000500000000000000" pitchFamily="2" charset="0"/>
            </a:endParaRPr>
          </a:p>
          <a:p>
            <a:pPr marL="285750" indent="-285750">
              <a:lnSpc>
                <a:spcPts val="2208"/>
              </a:lnSpc>
              <a:buSzPct val="100000"/>
              <a:buFont typeface="Wingdings" panose="05000000000000000000" pitchFamily="2" charset="2"/>
              <a:buChar char="q"/>
            </a:pPr>
            <a:endParaRPr lang="en-US" dirty="0">
              <a:latin typeface="Playfair Display" panose="00000500000000000000" pitchFamily="2" charset="0"/>
            </a:endParaRPr>
          </a:p>
          <a:p>
            <a:pPr>
              <a:lnSpc>
                <a:spcPts val="2208"/>
              </a:lnSpc>
              <a:buSzPct val="100000"/>
            </a:pPr>
            <a:endParaRPr lang="en-US" dirty="0">
              <a:latin typeface="Playfair Display" panose="00000500000000000000" pitchFamily="2" charset="0"/>
            </a:endParaRPr>
          </a:p>
          <a:p>
            <a:pPr marL="285750" indent="-285750">
              <a:lnSpc>
                <a:spcPts val="2208"/>
              </a:lnSpc>
              <a:buSzPct val="100000"/>
              <a:buFont typeface="Wingdings" panose="05000000000000000000" pitchFamily="2" charset="2"/>
              <a:buChar char="q"/>
            </a:pPr>
            <a:endParaRPr lang="en-US" dirty="0">
              <a:solidFill>
                <a:srgbClr val="39393C"/>
              </a:solidFill>
              <a:latin typeface="Playfair Display" panose="00000500000000000000" pitchFamily="2" charset="0"/>
              <a:ea typeface="Open Sans" pitchFamily="34" charset="-122"/>
              <a:cs typeface="Open Sans" pitchFamily="34" charset="-120"/>
            </a:endParaRPr>
          </a:p>
          <a:p>
            <a:pPr marL="285750" indent="-285750">
              <a:lnSpc>
                <a:spcPts val="2208"/>
              </a:lnSpc>
              <a:buSzPct val="100000"/>
              <a:buFont typeface="Wingdings" panose="05000000000000000000" pitchFamily="2" charset="2"/>
              <a:buChar char="q"/>
            </a:pPr>
            <a:endParaRPr lang="en-US" dirty="0">
              <a:latin typeface="Playfair Display" panose="00000500000000000000" pitchFamily="2" charset="0"/>
            </a:endParaRPr>
          </a:p>
          <a:p>
            <a:pPr>
              <a:lnSpc>
                <a:spcPts val="2208"/>
              </a:lnSpc>
              <a:buSzPct val="100000"/>
            </a:pPr>
            <a:endParaRPr lang="en-US" dirty="0">
              <a:latin typeface="Playfair Display" panose="00000500000000000000" pitchFamily="2" charset="0"/>
            </a:endParaRPr>
          </a:p>
          <a:p>
            <a:pPr marL="285750" indent="-285750">
              <a:lnSpc>
                <a:spcPts val="2208"/>
              </a:lnSpc>
              <a:buSzPct val="100000"/>
              <a:buFont typeface="Wingdings" panose="05000000000000000000" pitchFamily="2" charset="2"/>
              <a:buChar char="q"/>
            </a:pPr>
            <a:endParaRPr lang="en-US" dirty="0">
              <a:latin typeface="Playfair Display" panose="00000500000000000000" pitchFamily="2" charset="0"/>
            </a:endParaRPr>
          </a:p>
          <a:p>
            <a:pPr marL="285750" indent="-285750" algn="l">
              <a:lnSpc>
                <a:spcPts val="2208"/>
              </a:lnSpc>
              <a:buSzPct val="100000"/>
              <a:buFont typeface="Wingdings" panose="05000000000000000000" pitchFamily="2" charset="2"/>
              <a:buChar char="q"/>
            </a:pPr>
            <a:endParaRPr lang="en-US" dirty="0">
              <a:latin typeface="Playfair Display" panose="00000500000000000000" pitchFamily="2" charset="0"/>
            </a:endParaRPr>
          </a:p>
          <a:p>
            <a:pPr marL="342900" indent="-342900">
              <a:lnSpc>
                <a:spcPts val="2208"/>
              </a:lnSpc>
              <a:buSzPct val="100000"/>
              <a:buFont typeface="Wingdings" panose="05000000000000000000" pitchFamily="2" charset="2"/>
              <a:buChar char="q"/>
            </a:pPr>
            <a:endParaRPr lang="en-US" dirty="0">
              <a:solidFill>
                <a:srgbClr val="39393C"/>
              </a:solidFill>
              <a:latin typeface="Playfair Display" panose="00000500000000000000" pitchFamily="2" charset="0"/>
              <a:ea typeface="Open Sans" pitchFamily="34" charset="-122"/>
              <a:cs typeface="Open Sans" pitchFamily="34" charset="-120"/>
            </a:endParaRPr>
          </a:p>
          <a:p>
            <a:pPr marL="342900" indent="-342900" algn="l">
              <a:lnSpc>
                <a:spcPts val="2208"/>
              </a:lnSpc>
              <a:buSzPct val="100000"/>
              <a:buFont typeface="Wingdings" panose="05000000000000000000" pitchFamily="2" charset="2"/>
              <a:buChar char="q"/>
            </a:pPr>
            <a:endParaRPr lang="en-US" dirty="0">
              <a:solidFill>
                <a:srgbClr val="39393C"/>
              </a:solidFill>
              <a:latin typeface="Playfair Display" panose="00000500000000000000" pitchFamily="2" charset="0"/>
              <a:ea typeface="Open Sans" pitchFamily="34" charset="-122"/>
              <a:cs typeface="Open Sans" pitchFamily="34" charset="-120"/>
            </a:endParaRPr>
          </a:p>
          <a:p>
            <a:pPr marL="342900" indent="-342900" algn="l">
              <a:lnSpc>
                <a:spcPts val="2208"/>
              </a:lnSpc>
              <a:buSzPct val="100000"/>
              <a:buFont typeface="Wingdings" panose="05000000000000000000" pitchFamily="2" charset="2"/>
              <a:buChar char="q"/>
            </a:pPr>
            <a:endParaRPr lang="en-US" dirty="0">
              <a:solidFill>
                <a:srgbClr val="39393C"/>
              </a:solidFill>
              <a:latin typeface="Playfair Display" panose="00000500000000000000" pitchFamily="2" charset="0"/>
              <a:ea typeface="Open Sans" pitchFamily="34" charset="-122"/>
              <a:cs typeface="Open Sans" pitchFamily="34" charset="-120"/>
            </a:endParaRPr>
          </a:p>
          <a:p>
            <a:pPr algn="l">
              <a:lnSpc>
                <a:spcPts val="2208"/>
              </a:lnSpc>
              <a:buSzPct val="100000"/>
            </a:pPr>
            <a:endParaRPr lang="en-US" dirty="0">
              <a:solidFill>
                <a:srgbClr val="39393C"/>
              </a:solidFill>
              <a:latin typeface="Playfair Display" panose="00000500000000000000" pitchFamily="2" charset="0"/>
              <a:ea typeface="Open Sans" pitchFamily="34" charset="-122"/>
              <a:cs typeface="Open Sans" pitchFamily="34" charset="-120"/>
            </a:endParaRPr>
          </a:p>
          <a:p>
            <a:pPr algn="l">
              <a:lnSpc>
                <a:spcPts val="2208"/>
              </a:lnSpc>
              <a:buSzPct val="100000"/>
            </a:pPr>
            <a:endParaRPr lang="en-US" dirty="0">
              <a:latin typeface="Playfair Display" panose="00000500000000000000" pitchFamily="2" charset="0"/>
            </a:endParaRPr>
          </a:p>
        </p:txBody>
      </p:sp>
      <p:sp>
        <p:nvSpPr>
          <p:cNvPr id="6" name="Text 4"/>
          <p:cNvSpPr/>
          <p:nvPr/>
        </p:nvSpPr>
        <p:spPr>
          <a:xfrm>
            <a:off x="724829" y="1929291"/>
            <a:ext cx="10753511" cy="881533"/>
          </a:xfrm>
          <a:prstGeom prst="rect">
            <a:avLst/>
          </a:prstGeom>
          <a:noFill/>
          <a:ln/>
        </p:spPr>
        <p:txBody>
          <a:bodyPr wrap="square" rtlCol="0" anchor="t"/>
          <a:lstStyle/>
          <a:p>
            <a:pPr marL="285750" indent="-285750" algn="l">
              <a:lnSpc>
                <a:spcPts val="2208"/>
              </a:lnSpc>
              <a:buSzPct val="100000"/>
              <a:buFont typeface="Wingdings" panose="05000000000000000000" pitchFamily="2" charset="2"/>
              <a:buChar char="q"/>
            </a:pPr>
            <a:endParaRPr lang="en-US" dirty="0"/>
          </a:p>
        </p:txBody>
      </p:sp>
      <p:sp>
        <p:nvSpPr>
          <p:cNvPr id="7" name="Text 5"/>
          <p:cNvSpPr/>
          <p:nvPr/>
        </p:nvSpPr>
        <p:spPr>
          <a:xfrm>
            <a:off x="3432334" y="3223972"/>
            <a:ext cx="8046006" cy="464940"/>
          </a:xfrm>
          <a:prstGeom prst="rect">
            <a:avLst/>
          </a:prstGeom>
          <a:noFill/>
          <a:ln/>
        </p:spPr>
        <p:txBody>
          <a:bodyPr wrap="none" rtlCol="0" anchor="t"/>
          <a:lstStyle/>
          <a:p>
            <a:pPr marL="342900" indent="-342900" algn="l">
              <a:lnSpc>
                <a:spcPts val="2208"/>
              </a:lnSpc>
              <a:buSzPct val="100000"/>
              <a:buFont typeface="Wingdings" panose="05000000000000000000" pitchFamily="2" charset="2"/>
              <a:buChar char="q"/>
            </a:pPr>
            <a:endParaRPr lang="en-US" dirty="0"/>
          </a:p>
        </p:txBody>
      </p:sp>
      <p:sp>
        <p:nvSpPr>
          <p:cNvPr id="8" name="Text 6"/>
          <p:cNvSpPr/>
          <p:nvPr/>
        </p:nvSpPr>
        <p:spPr>
          <a:xfrm>
            <a:off x="3712845" y="3604022"/>
            <a:ext cx="7765494" cy="630792"/>
          </a:xfrm>
          <a:prstGeom prst="rect">
            <a:avLst/>
          </a:prstGeom>
          <a:noFill/>
          <a:ln/>
        </p:spPr>
        <p:txBody>
          <a:bodyPr wrap="none" rtlCol="0" anchor="t"/>
          <a:lstStyle/>
          <a:p>
            <a:pPr marL="685800" lvl="1" indent="-342900" algn="l">
              <a:lnSpc>
                <a:spcPts val="2208"/>
              </a:lnSpc>
              <a:buSzPct val="100000"/>
              <a:buChar char="•"/>
            </a:pPr>
            <a:endParaRPr lang="en-US" dirty="0"/>
          </a:p>
        </p:txBody>
      </p:sp>
      <p:sp>
        <p:nvSpPr>
          <p:cNvPr id="9" name="Text 7"/>
          <p:cNvSpPr/>
          <p:nvPr/>
        </p:nvSpPr>
        <p:spPr>
          <a:xfrm>
            <a:off x="3712845" y="4234815"/>
            <a:ext cx="7765494" cy="671152"/>
          </a:xfrm>
          <a:prstGeom prst="rect">
            <a:avLst/>
          </a:prstGeom>
          <a:noFill/>
          <a:ln/>
        </p:spPr>
        <p:txBody>
          <a:bodyPr wrap="square" rtlCol="0" anchor="t"/>
          <a:lstStyle/>
          <a:p>
            <a:pPr marL="685800" lvl="1" indent="-342900" algn="l">
              <a:lnSpc>
                <a:spcPts val="2208"/>
              </a:lnSpc>
              <a:buSzPct val="100000"/>
              <a:buChar char="•"/>
            </a:pPr>
            <a:endParaRPr lang="en-US" dirty="0"/>
          </a:p>
        </p:txBody>
      </p:sp>
      <p:sp>
        <p:nvSpPr>
          <p:cNvPr id="10" name="Text 8"/>
          <p:cNvSpPr/>
          <p:nvPr/>
        </p:nvSpPr>
        <p:spPr>
          <a:xfrm>
            <a:off x="3432334" y="4872871"/>
            <a:ext cx="8046006" cy="498038"/>
          </a:xfrm>
          <a:prstGeom prst="rect">
            <a:avLst/>
          </a:prstGeom>
          <a:noFill/>
          <a:ln/>
        </p:spPr>
        <p:txBody>
          <a:bodyPr wrap="none" rtlCol="0" anchor="t"/>
          <a:lstStyle/>
          <a:p>
            <a:pPr marL="342900" indent="-342900" algn="l">
              <a:lnSpc>
                <a:spcPts val="2208"/>
              </a:lnSpc>
              <a:buSzPct val="100000"/>
              <a:buChar char="•"/>
            </a:pPr>
            <a:endParaRPr lang="en-US" dirty="0"/>
          </a:p>
        </p:txBody>
      </p:sp>
      <p:sp>
        <p:nvSpPr>
          <p:cNvPr id="11" name="Text 9"/>
          <p:cNvSpPr/>
          <p:nvPr/>
        </p:nvSpPr>
        <p:spPr>
          <a:xfrm>
            <a:off x="3712845" y="5286018"/>
            <a:ext cx="7765494" cy="1014291"/>
          </a:xfrm>
          <a:prstGeom prst="rect">
            <a:avLst/>
          </a:prstGeom>
          <a:noFill/>
          <a:ln/>
        </p:spPr>
        <p:txBody>
          <a:bodyPr wrap="square" rtlCol="0" anchor="t"/>
          <a:lstStyle/>
          <a:p>
            <a:pPr marL="685800" lvl="1" indent="-342900" algn="just">
              <a:lnSpc>
                <a:spcPts val="2208"/>
              </a:lnSpc>
              <a:buSzPct val="100000"/>
              <a:buChar char="•"/>
            </a:pPr>
            <a:endParaRPr lang="en-US" dirty="0"/>
          </a:p>
        </p:txBody>
      </p:sp>
      <p:sp>
        <p:nvSpPr>
          <p:cNvPr id="12" name="Text 10"/>
          <p:cNvSpPr/>
          <p:nvPr/>
        </p:nvSpPr>
        <p:spPr>
          <a:xfrm>
            <a:off x="3432334" y="6300310"/>
            <a:ext cx="8046006" cy="402193"/>
          </a:xfrm>
          <a:prstGeom prst="rect">
            <a:avLst/>
          </a:prstGeom>
          <a:noFill/>
          <a:ln/>
        </p:spPr>
        <p:txBody>
          <a:bodyPr wrap="none" rtlCol="0" anchor="t"/>
          <a:lstStyle/>
          <a:p>
            <a:pPr marL="342900" indent="-342900" algn="l">
              <a:lnSpc>
                <a:spcPts val="2208"/>
              </a:lnSpc>
              <a:buSzPct val="100000"/>
              <a:buChar char="•"/>
            </a:pPr>
            <a:endParaRPr lang="en-US" dirty="0"/>
          </a:p>
        </p:txBody>
      </p:sp>
      <p:sp>
        <p:nvSpPr>
          <p:cNvPr id="13" name="Text 11"/>
          <p:cNvSpPr/>
          <p:nvPr/>
        </p:nvSpPr>
        <p:spPr>
          <a:xfrm>
            <a:off x="3712845" y="6702504"/>
            <a:ext cx="7765494" cy="1043939"/>
          </a:xfrm>
          <a:prstGeom prst="rect">
            <a:avLst/>
          </a:prstGeom>
          <a:noFill/>
          <a:ln/>
        </p:spPr>
        <p:txBody>
          <a:bodyPr wrap="none" rtlCol="0" anchor="t"/>
          <a:lstStyle/>
          <a:p>
            <a:pPr marL="685800" lvl="1" indent="-342900" algn="l">
              <a:lnSpc>
                <a:spcPts val="2208"/>
              </a:lnSpc>
              <a:buSzPct val="100000"/>
              <a:buChar char="•"/>
            </a:pPr>
            <a:endParaRPr lang="en-US" dirty="0"/>
          </a:p>
        </p:txBody>
      </p:sp>
      <p:sp>
        <p:nvSpPr>
          <p:cNvPr id="14" name="Text 12"/>
          <p:cNvSpPr/>
          <p:nvPr/>
        </p:nvSpPr>
        <p:spPr>
          <a:xfrm>
            <a:off x="3432334" y="6204466"/>
            <a:ext cx="8046006" cy="280392"/>
          </a:xfrm>
          <a:prstGeom prst="rect">
            <a:avLst/>
          </a:prstGeom>
          <a:noFill/>
          <a:ln/>
        </p:spPr>
        <p:txBody>
          <a:bodyPr wrap="none" rtlCol="0" anchor="t"/>
          <a:lstStyle/>
          <a:p>
            <a:pPr marL="342900" indent="-342900" algn="l">
              <a:lnSpc>
                <a:spcPts val="2208"/>
              </a:lnSpc>
              <a:buSzPct val="100000"/>
              <a:buChar char="•"/>
            </a:pPr>
            <a:endParaRPr lang="en-US" sz="1380" dirty="0"/>
          </a:p>
        </p:txBody>
      </p:sp>
      <p:sp>
        <p:nvSpPr>
          <p:cNvPr id="15" name="Text 13"/>
          <p:cNvSpPr/>
          <p:nvPr/>
        </p:nvSpPr>
        <p:spPr>
          <a:xfrm>
            <a:off x="3712845" y="6554867"/>
            <a:ext cx="7765494" cy="560784"/>
          </a:xfrm>
          <a:prstGeom prst="rect">
            <a:avLst/>
          </a:prstGeom>
          <a:noFill/>
          <a:ln/>
        </p:spPr>
        <p:txBody>
          <a:bodyPr wrap="square" rtlCol="0" anchor="t"/>
          <a:lstStyle/>
          <a:p>
            <a:pPr marL="685800" lvl="1" indent="-342900" algn="l">
              <a:lnSpc>
                <a:spcPts val="2208"/>
              </a:lnSpc>
              <a:buSzPct val="100000"/>
              <a:buChar char="•"/>
            </a:pPr>
            <a:endParaRPr lang="en-US" sz="1380" dirty="0"/>
          </a:p>
        </p:txBody>
      </p:sp>
      <p:sp>
        <p:nvSpPr>
          <p:cNvPr id="16" name="Text 14"/>
          <p:cNvSpPr/>
          <p:nvPr/>
        </p:nvSpPr>
        <p:spPr>
          <a:xfrm>
            <a:off x="3432334" y="7185660"/>
            <a:ext cx="8046006" cy="560784"/>
          </a:xfrm>
          <a:prstGeom prst="rect">
            <a:avLst/>
          </a:prstGeom>
          <a:noFill/>
          <a:ln/>
        </p:spPr>
        <p:txBody>
          <a:bodyPr wrap="square" rtlCol="0" anchor="t"/>
          <a:lstStyle/>
          <a:p>
            <a:pPr marL="342900" indent="-342900" algn="l">
              <a:lnSpc>
                <a:spcPts val="2208"/>
              </a:lnSpc>
              <a:buSzPct val="100000"/>
              <a:buChar char="•"/>
            </a:pPr>
            <a:endParaRPr lang="en-US" sz="1380" dirty="0"/>
          </a:p>
        </p:txBody>
      </p:sp>
      <p:sp>
        <p:nvSpPr>
          <p:cNvPr id="17" name="TextBox 16">
            <a:extLst>
              <a:ext uri="{FF2B5EF4-FFF2-40B4-BE49-F238E27FC236}">
                <a16:creationId xmlns:a16="http://schemas.microsoft.com/office/drawing/2014/main" id="{7B0254B1-37F6-99B3-A798-A2C438E441F3}"/>
              </a:ext>
            </a:extLst>
          </p:cNvPr>
          <p:cNvSpPr txBox="1"/>
          <p:nvPr/>
        </p:nvSpPr>
        <p:spPr>
          <a:xfrm>
            <a:off x="1932894" y="330909"/>
            <a:ext cx="9545445" cy="764825"/>
          </a:xfrm>
          <a:prstGeom prst="rect">
            <a:avLst/>
          </a:prstGeom>
          <a:noFill/>
        </p:spPr>
        <p:txBody>
          <a:bodyPr wrap="square" rtlCol="0">
            <a:spAutoFit/>
          </a:bodyPr>
          <a:lstStyle/>
          <a:p>
            <a:r>
              <a:rPr lang="en-US" sz="4370" b="1" dirty="0">
                <a:latin typeface="Playfair Display" panose="00000500000000000000" pitchFamily="2" charset="0"/>
              </a:rPr>
              <a:t>MULTI </a:t>
            </a:r>
            <a:r>
              <a:rPr lang="en-US" sz="4400" b="1" dirty="0">
                <a:latin typeface="Playfair Display" panose="00000500000000000000" pitchFamily="2" charset="0"/>
              </a:rPr>
              <a:t>SCALE</a:t>
            </a:r>
            <a:r>
              <a:rPr lang="en-US" sz="4370" b="1" dirty="0">
                <a:latin typeface="Playfair Display" panose="00000500000000000000" pitchFamily="2" charset="0"/>
              </a:rPr>
              <a:t> FUSION MODULE</a:t>
            </a:r>
            <a:endParaRPr lang="en-IN" sz="4370" b="1" dirty="0">
              <a:latin typeface="Playfair Display" panose="000005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30672"/>
          </a:xfrm>
          <a:prstGeom prst="rect">
            <a:avLst/>
          </a:prstGeom>
          <a:solidFill>
            <a:srgbClr val="F3F3F7"/>
          </a:solidFill>
          <a:ln/>
        </p:spPr>
      </p:sp>
      <p:sp>
        <p:nvSpPr>
          <p:cNvPr id="4" name="Text 2"/>
          <p:cNvSpPr/>
          <p:nvPr/>
        </p:nvSpPr>
        <p:spPr>
          <a:xfrm>
            <a:off x="2076807" y="606504"/>
            <a:ext cx="3308390" cy="413504"/>
          </a:xfrm>
          <a:prstGeom prst="rect">
            <a:avLst/>
          </a:prstGeom>
          <a:noFill/>
          <a:ln/>
        </p:spPr>
        <p:txBody>
          <a:bodyPr wrap="none" rtlCol="0" anchor="t"/>
          <a:lstStyle/>
          <a:p>
            <a:pPr marL="0" indent="0">
              <a:lnSpc>
                <a:spcPts val="3256"/>
              </a:lnSpc>
              <a:buNone/>
            </a:pPr>
            <a:endParaRPr lang="en-US" sz="2605" dirty="0"/>
          </a:p>
        </p:txBody>
      </p:sp>
      <p:sp>
        <p:nvSpPr>
          <p:cNvPr id="5" name="Text 3"/>
          <p:cNvSpPr/>
          <p:nvPr/>
        </p:nvSpPr>
        <p:spPr>
          <a:xfrm>
            <a:off x="2076807" y="1461135"/>
            <a:ext cx="10476786" cy="705803"/>
          </a:xfrm>
          <a:prstGeom prst="rect">
            <a:avLst/>
          </a:prstGeom>
          <a:noFill/>
          <a:ln/>
        </p:spPr>
        <p:txBody>
          <a:bodyPr wrap="square" rtlCol="0" anchor="t"/>
          <a:lstStyle/>
          <a:p>
            <a:pPr marL="0" indent="0">
              <a:lnSpc>
                <a:spcPts val="2779"/>
              </a:lnSpc>
              <a:buNone/>
            </a:pPr>
            <a:endParaRPr lang="en-US" sz="1737" dirty="0"/>
          </a:p>
        </p:txBody>
      </p:sp>
      <p:sp>
        <p:nvSpPr>
          <p:cNvPr id="7" name="TextBox 6">
            <a:extLst>
              <a:ext uri="{FF2B5EF4-FFF2-40B4-BE49-F238E27FC236}">
                <a16:creationId xmlns:a16="http://schemas.microsoft.com/office/drawing/2014/main" id="{FA076517-9C6F-40CE-5670-3334CD735863}"/>
              </a:ext>
            </a:extLst>
          </p:cNvPr>
          <p:cNvSpPr txBox="1"/>
          <p:nvPr/>
        </p:nvSpPr>
        <p:spPr>
          <a:xfrm>
            <a:off x="624467" y="1461135"/>
            <a:ext cx="13381465" cy="4093428"/>
          </a:xfrm>
          <a:prstGeom prst="rect">
            <a:avLst/>
          </a:prstGeom>
          <a:noFill/>
        </p:spPr>
        <p:txBody>
          <a:bodyPr wrap="square" rtlCol="0">
            <a:spAutoFit/>
          </a:bodyPr>
          <a:lstStyle/>
          <a:p>
            <a:pPr>
              <a:lnSpc>
                <a:spcPts val="2369"/>
              </a:lnSpc>
            </a:pPr>
            <a:r>
              <a:rPr lang="en-US" sz="4400" b="1" dirty="0">
                <a:latin typeface="Playfair Display" panose="00000500000000000000" pitchFamily="2" charset="0"/>
              </a:rPr>
              <a:t>CONCLUSION</a:t>
            </a:r>
          </a:p>
          <a:p>
            <a:pPr marL="285750" indent="-285750">
              <a:lnSpc>
                <a:spcPts val="2369"/>
              </a:lnSpc>
              <a:buFont typeface="Wingdings" panose="05000000000000000000" pitchFamily="2" charset="2"/>
              <a:buChar char="q"/>
            </a:pPr>
            <a:endParaRPr lang="en-US" sz="2200" dirty="0">
              <a:latin typeface="Playfair Display" panose="00000500000000000000" pitchFamily="2" charset="0"/>
            </a:endParaRPr>
          </a:p>
          <a:p>
            <a:pPr marL="285750" indent="-285750">
              <a:lnSpc>
                <a:spcPts val="2369"/>
              </a:lnSpc>
              <a:buFont typeface="Wingdings" panose="05000000000000000000" pitchFamily="2" charset="2"/>
              <a:buChar char="q"/>
            </a:pPr>
            <a:endParaRPr lang="en-US" sz="2200" dirty="0">
              <a:latin typeface="Playfair Display" panose="00000500000000000000" pitchFamily="2" charset="0"/>
            </a:endParaRPr>
          </a:p>
          <a:p>
            <a:pPr marL="285750" indent="-285750">
              <a:lnSpc>
                <a:spcPts val="2369"/>
              </a:lnSpc>
              <a:buFont typeface="Wingdings" panose="05000000000000000000" pitchFamily="2" charset="2"/>
              <a:buChar char="q"/>
            </a:pPr>
            <a:endParaRPr lang="en-US" sz="2200" dirty="0">
              <a:latin typeface="Playfair Display" panose="00000500000000000000" pitchFamily="2" charset="0"/>
            </a:endParaRPr>
          </a:p>
          <a:p>
            <a:pPr marL="285750" indent="-285750">
              <a:lnSpc>
                <a:spcPts val="2369"/>
              </a:lnSpc>
              <a:buFont typeface="Wingdings" panose="05000000000000000000" pitchFamily="2" charset="2"/>
              <a:buChar char="q"/>
            </a:pPr>
            <a:r>
              <a:rPr lang="en-US" sz="2200" dirty="0">
                <a:latin typeface="Playfair Display" panose="00000500000000000000" pitchFamily="2" charset="0"/>
              </a:rPr>
              <a:t>The Transformer-based approach outperformed traditional CNN-based methods on the MuReD dataset, showcasing the superior performance attributed to its self-attention mechanism.</a:t>
            </a:r>
          </a:p>
          <a:p>
            <a:pPr>
              <a:lnSpc>
                <a:spcPts val="2369"/>
              </a:lnSpc>
            </a:pPr>
            <a:endParaRPr lang="en-US" sz="2200" dirty="0">
              <a:latin typeface="Playfair Display" panose="00000500000000000000" pitchFamily="2" charset="0"/>
            </a:endParaRPr>
          </a:p>
          <a:p>
            <a:pPr marL="285750" indent="-285750">
              <a:lnSpc>
                <a:spcPts val="2369"/>
              </a:lnSpc>
              <a:buFont typeface="Wingdings" panose="05000000000000000000" pitchFamily="2" charset="2"/>
              <a:buChar char="q"/>
            </a:pPr>
            <a:r>
              <a:rPr lang="en-US" sz="2200" dirty="0">
                <a:latin typeface="Playfair Display" panose="00000500000000000000" pitchFamily="2" charset="0"/>
              </a:rPr>
              <a:t>The Transformer architecture's attention visualization capabilities offer valuable insights into the model's decision-making process, aiding model in understanding the specific features and patterns guiding its predictions.</a:t>
            </a:r>
          </a:p>
          <a:p>
            <a:pPr>
              <a:lnSpc>
                <a:spcPts val="2369"/>
              </a:lnSpc>
            </a:pPr>
            <a:endParaRPr lang="en-US" sz="2200" dirty="0">
              <a:latin typeface="Playfair Display" panose="00000500000000000000" pitchFamily="2" charset="0"/>
            </a:endParaRPr>
          </a:p>
          <a:p>
            <a:pPr marL="285750" indent="-285750">
              <a:lnSpc>
                <a:spcPts val="2369"/>
              </a:lnSpc>
              <a:buFont typeface="Wingdings" panose="05000000000000000000" pitchFamily="2" charset="2"/>
              <a:buChar char="q"/>
            </a:pPr>
            <a:r>
              <a:rPr lang="en-US" sz="2200" dirty="0">
                <a:latin typeface="Playfair Display" panose="00000500000000000000" pitchFamily="2" charset="0"/>
              </a:rPr>
              <a:t>Our Transformer-based Model is able to effectively learn rich dependencies between labels and features and able to achieve </a:t>
            </a:r>
            <a:r>
              <a:rPr lang="en-US" sz="2200" b="1" dirty="0">
                <a:latin typeface="Playfair Display" panose="00000500000000000000" pitchFamily="2" charset="0"/>
              </a:rPr>
              <a:t>0.927 ML_AUC </a:t>
            </a:r>
            <a:r>
              <a:rPr lang="en-US" sz="2200" dirty="0">
                <a:latin typeface="Playfair Display" panose="00000500000000000000" pitchFamily="2" charset="0"/>
              </a:rPr>
              <a:t>on the MuRed Dataset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9644C3-3532-AC0F-D4D7-8064138657A7}"/>
              </a:ext>
            </a:extLst>
          </p:cNvPr>
          <p:cNvPicPr>
            <a:picLocks noChangeAspect="1"/>
          </p:cNvPicPr>
          <p:nvPr/>
        </p:nvPicPr>
        <p:blipFill>
          <a:blip r:embed="rId2"/>
          <a:stretch>
            <a:fillRect/>
          </a:stretch>
        </p:blipFill>
        <p:spPr>
          <a:xfrm>
            <a:off x="635619" y="680225"/>
            <a:ext cx="13169590" cy="7136780"/>
          </a:xfrm>
          <a:prstGeom prst="rect">
            <a:avLst/>
          </a:prstGeom>
        </p:spPr>
      </p:pic>
    </p:spTree>
    <p:extLst>
      <p:ext uri="{BB962C8B-B14F-4D97-AF65-F5344CB8AC3E}">
        <p14:creationId xmlns:p14="http://schemas.microsoft.com/office/powerpoint/2010/main" val="41119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905152"/>
            <a:ext cx="5554980" cy="996754"/>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References</a:t>
            </a:r>
            <a:endParaRPr lang="en-US" sz="4374" dirty="0"/>
          </a:p>
        </p:txBody>
      </p:sp>
      <p:sp>
        <p:nvSpPr>
          <p:cNvPr id="5" name="Text 3"/>
          <p:cNvSpPr/>
          <p:nvPr/>
        </p:nvSpPr>
        <p:spPr>
          <a:xfrm>
            <a:off x="2393394" y="2060294"/>
            <a:ext cx="10199013" cy="996755"/>
          </a:xfrm>
          <a:prstGeom prst="rect">
            <a:avLst/>
          </a:prstGeom>
          <a:noFill/>
          <a:ln/>
        </p:spPr>
        <p:txBody>
          <a:bodyPr wrap="square" rtlCol="0" anchor="t"/>
          <a:lstStyle/>
          <a:p>
            <a:pPr marL="342900" indent="-342900" algn="l">
              <a:lnSpc>
                <a:spcPts val="2799"/>
              </a:lnSpc>
              <a:buSzPct val="100000"/>
              <a:buFont typeface="+mj-lt"/>
              <a:buAutoNum type="arabicPeriod"/>
            </a:pPr>
            <a:r>
              <a:rPr lang="en-US" sz="2200" dirty="0">
                <a:solidFill>
                  <a:srgbClr val="39393C"/>
                </a:solidFill>
                <a:latin typeface="Open Sans" pitchFamily="34" charset="0"/>
                <a:ea typeface="Open Sans" pitchFamily="34" charset="-122"/>
                <a:cs typeface="Open Sans" pitchFamily="34" charset="-120"/>
              </a:rPr>
              <a:t>Zhou, Wei, et al. "Aligning image semantics and label concepts for image multi-label classification." </a:t>
            </a:r>
            <a:r>
              <a:rPr lang="en-US" sz="2200" i="1" dirty="0">
                <a:solidFill>
                  <a:srgbClr val="39393C"/>
                </a:solidFill>
                <a:latin typeface="Open Sans" pitchFamily="34" charset="0"/>
                <a:ea typeface="Open Sans" pitchFamily="34" charset="-122"/>
                <a:cs typeface="Open Sans" pitchFamily="34" charset="-120"/>
              </a:rPr>
              <a:t>ACM Transactions on Multimedia Computing, Communications and Applications</a:t>
            </a:r>
            <a:r>
              <a:rPr lang="en-US" sz="2200" dirty="0">
                <a:solidFill>
                  <a:srgbClr val="39393C"/>
                </a:solidFill>
                <a:latin typeface="Open Sans" pitchFamily="34" charset="0"/>
                <a:ea typeface="Open Sans" pitchFamily="34" charset="-122"/>
                <a:cs typeface="Open Sans" pitchFamily="34" charset="-120"/>
              </a:rPr>
              <a:t> 19.2 (2023): 1-23.</a:t>
            </a:r>
            <a:endParaRPr lang="en-US" sz="2200" dirty="0"/>
          </a:p>
        </p:txBody>
      </p:sp>
      <p:sp>
        <p:nvSpPr>
          <p:cNvPr id="6" name="Text 4"/>
          <p:cNvSpPr/>
          <p:nvPr/>
        </p:nvSpPr>
        <p:spPr>
          <a:xfrm>
            <a:off x="2393394" y="3306961"/>
            <a:ext cx="10199013" cy="1097735"/>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2200" dirty="0">
                <a:solidFill>
                  <a:srgbClr val="39393C"/>
                </a:solidFill>
                <a:latin typeface="Open Sans" pitchFamily="34" charset="0"/>
                <a:ea typeface="Open Sans" pitchFamily="34" charset="-122"/>
                <a:cs typeface="Open Sans" pitchFamily="34" charset="-120"/>
              </a:rPr>
              <a:t>Rodríguez, Manuel Alejandro, Hasan AlMarzouqi, and Panos Liatsis. "Multi-label retinal disease classification using transformers." </a:t>
            </a:r>
            <a:r>
              <a:rPr lang="en-US" sz="2200" i="1" dirty="0">
                <a:solidFill>
                  <a:srgbClr val="39393C"/>
                </a:solidFill>
                <a:latin typeface="Open Sans" pitchFamily="34" charset="0"/>
                <a:ea typeface="Open Sans" pitchFamily="34" charset="-122"/>
                <a:cs typeface="Open Sans" pitchFamily="34" charset="-120"/>
              </a:rPr>
              <a:t>IEEE Journal of Biomedical and Health Informatics</a:t>
            </a:r>
            <a:r>
              <a:rPr lang="en-US" sz="2200" dirty="0">
                <a:solidFill>
                  <a:srgbClr val="39393C"/>
                </a:solidFill>
                <a:latin typeface="Open Sans" pitchFamily="34" charset="0"/>
                <a:ea typeface="Open Sans" pitchFamily="34" charset="-122"/>
                <a:cs typeface="Open Sans" pitchFamily="34" charset="-120"/>
              </a:rPr>
              <a:t> (2022).</a:t>
            </a:r>
            <a:endParaRPr lang="en-US" sz="2200" dirty="0"/>
          </a:p>
        </p:txBody>
      </p:sp>
      <p:sp>
        <p:nvSpPr>
          <p:cNvPr id="7" name="Text 5"/>
          <p:cNvSpPr/>
          <p:nvPr/>
        </p:nvSpPr>
        <p:spPr>
          <a:xfrm>
            <a:off x="2393394" y="4654608"/>
            <a:ext cx="10199013" cy="1065968"/>
          </a:xfrm>
          <a:prstGeom prst="rect">
            <a:avLst/>
          </a:prstGeom>
          <a:noFill/>
          <a:ln/>
        </p:spPr>
        <p:txBody>
          <a:bodyPr wrap="square" rtlCol="0" anchor="t"/>
          <a:lstStyle/>
          <a:p>
            <a:pPr marL="342900" indent="-342900" algn="l">
              <a:lnSpc>
                <a:spcPts val="2799"/>
              </a:lnSpc>
              <a:buSzPct val="100000"/>
              <a:buFont typeface="+mj-lt"/>
              <a:buAutoNum type="arabicPeriod" startAt="3"/>
            </a:pPr>
            <a:endParaRPr lang="en-US" sz="2200" dirty="0"/>
          </a:p>
        </p:txBody>
      </p:sp>
      <p:sp>
        <p:nvSpPr>
          <p:cNvPr id="8" name="Text 6"/>
          <p:cNvSpPr/>
          <p:nvPr/>
        </p:nvSpPr>
        <p:spPr>
          <a:xfrm>
            <a:off x="2393394" y="6340394"/>
            <a:ext cx="10199013" cy="355403"/>
          </a:xfrm>
          <a:prstGeom prst="rect">
            <a:avLst/>
          </a:prstGeom>
          <a:noFill/>
          <a:ln/>
        </p:spPr>
        <p:txBody>
          <a:bodyPr wrap="square" rtlCol="0" anchor="t"/>
          <a:lstStyle/>
          <a:p>
            <a:pPr marL="342900" indent="-342900" algn="l">
              <a:lnSpc>
                <a:spcPts val="2799"/>
              </a:lnSpc>
              <a:buSzPct val="100000"/>
              <a:buFont typeface="+mj-lt"/>
              <a:buAutoNum type="arabicPeriod" startAt="4"/>
            </a:pPr>
            <a:endParaRPr lang="en-US" sz="2200" dirty="0"/>
          </a:p>
        </p:txBody>
      </p:sp>
      <p:sp>
        <p:nvSpPr>
          <p:cNvPr id="9" name="Text 7"/>
          <p:cNvSpPr/>
          <p:nvPr/>
        </p:nvSpPr>
        <p:spPr>
          <a:xfrm>
            <a:off x="2037993" y="6061234"/>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2037993" y="6666548"/>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C36CEA84-5C72-1905-9E53-EE4E456629D2}"/>
              </a:ext>
            </a:extLst>
          </p:cNvPr>
          <p:cNvSpPr/>
          <p:nvPr/>
        </p:nvSpPr>
        <p:spPr>
          <a:xfrm>
            <a:off x="0" y="0"/>
            <a:ext cx="14630400" cy="8230672"/>
          </a:xfrm>
          <a:prstGeom prst="rect">
            <a:avLst/>
          </a:prstGeom>
          <a:solidFill>
            <a:schemeClr val="tx2">
              <a:lumMod val="20000"/>
              <a:lumOff val="80000"/>
            </a:schemeClr>
          </a:solidFill>
          <a:ln/>
        </p:spPr>
      </p:sp>
      <p:sp>
        <p:nvSpPr>
          <p:cNvPr id="4" name="Rectangle 3">
            <a:extLst>
              <a:ext uri="{FF2B5EF4-FFF2-40B4-BE49-F238E27FC236}">
                <a16:creationId xmlns:a16="http://schemas.microsoft.com/office/drawing/2014/main" id="{A4884249-DEE2-EE3C-1087-F63CD8502CB0}"/>
              </a:ext>
            </a:extLst>
          </p:cNvPr>
          <p:cNvSpPr/>
          <p:nvPr/>
        </p:nvSpPr>
        <p:spPr>
          <a:xfrm>
            <a:off x="3326593" y="1554395"/>
            <a:ext cx="7794702" cy="3624147"/>
          </a:xfrm>
          <a:prstGeom prst="rect">
            <a:avLst/>
          </a:prstGeom>
          <a:solidFill>
            <a:schemeClr val="tx2">
              <a:lumMod val="40000"/>
              <a:lumOff val="60000"/>
            </a:schemeClr>
          </a:solidFill>
          <a:ln>
            <a:solidFill>
              <a:schemeClr val="tx2">
                <a:lumMod val="75000"/>
              </a:schemeClr>
            </a:solidFill>
          </a:ln>
          <a:effectLst>
            <a:reflection blurRad="6350" stA="50000" endA="300" endPos="55500" dist="101600" dir="5400000" sy="-100000" algn="bl" rotWithShape="0"/>
          </a:effectLst>
          <a:scene3d>
            <a:camera prst="orthographicFront">
              <a:rot lat="19680246" lon="19512953" rev="1234853"/>
            </a:camera>
            <a:lightRig rig="threePt" dir="t">
              <a:rot lat="0" lon="0" rev="0"/>
            </a:lightRig>
          </a:scene3d>
          <a:sp3d>
            <a:bevelT w="0" h="25400" prst="cross"/>
            <a:bevelB w="0" h="635000"/>
            <a:extrusionClr>
              <a:schemeClr val="bg1"/>
            </a:extrusionClr>
            <a:contourClr>
              <a:schemeClr val="bg2">
                <a:lumMod val="10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208DA43D-D5C0-9EA0-AC8E-745270D77B73}"/>
              </a:ext>
            </a:extLst>
          </p:cNvPr>
          <p:cNvSpPr txBox="1"/>
          <p:nvPr/>
        </p:nvSpPr>
        <p:spPr>
          <a:xfrm>
            <a:off x="4916070" y="2790511"/>
            <a:ext cx="4990144" cy="923330"/>
          </a:xfrm>
          <a:prstGeom prst="rect">
            <a:avLst/>
          </a:prstGeom>
          <a:noFill/>
        </p:spPr>
        <p:txBody>
          <a:bodyPr wrap="square" rtlCol="0">
            <a:spAutoFit/>
          </a:bodyPr>
          <a:lstStyle/>
          <a:p>
            <a:r>
              <a:rPr lang="en-US" sz="5400" b="1" u="sng" dirty="0">
                <a:solidFill>
                  <a:schemeClr val="tx1">
                    <a:lumMod val="95000"/>
                    <a:lumOff val="5000"/>
                  </a:schemeClr>
                </a:solidFill>
                <a:effectLst>
                  <a:outerShdw blurRad="38100" dist="38100" dir="2700000" algn="tl">
                    <a:srgbClr val="000000">
                      <a:alpha val="43137"/>
                    </a:srgbClr>
                  </a:outerShdw>
                </a:effectLst>
                <a:latin typeface="Playfair Display" panose="00000500000000000000" pitchFamily="2" charset="0"/>
              </a:rPr>
              <a:t>THANK YOU </a:t>
            </a:r>
            <a:endParaRPr lang="en-IN" sz="5400" b="1" u="sng" dirty="0">
              <a:solidFill>
                <a:schemeClr val="tx1">
                  <a:lumMod val="95000"/>
                  <a:lumOff val="5000"/>
                </a:schemeClr>
              </a:solidFill>
              <a:effectLst>
                <a:outerShdw blurRad="38100" dist="38100" dir="2700000" algn="tl">
                  <a:srgbClr val="000000">
                    <a:alpha val="43137"/>
                  </a:srgbClr>
                </a:outerShdw>
              </a:effectLst>
              <a:latin typeface="Playfair Display" panose="00000500000000000000" pitchFamily="2" charset="0"/>
            </a:endParaRPr>
          </a:p>
        </p:txBody>
      </p:sp>
    </p:spTree>
    <p:extLst>
      <p:ext uri="{BB962C8B-B14F-4D97-AF65-F5344CB8AC3E}">
        <p14:creationId xmlns:p14="http://schemas.microsoft.com/office/powerpoint/2010/main" val="236223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245327" y="0"/>
            <a:ext cx="14630400" cy="8229600"/>
          </a:xfrm>
          <a:prstGeom prst="rect">
            <a:avLst/>
          </a:prstGeom>
          <a:solidFill>
            <a:srgbClr val="F3F3F7"/>
          </a:solidFill>
          <a:ln/>
        </p:spPr>
      </p:sp>
      <p:sp>
        <p:nvSpPr>
          <p:cNvPr id="4" name="Text 2"/>
          <p:cNvSpPr/>
          <p:nvPr/>
        </p:nvSpPr>
        <p:spPr>
          <a:xfrm>
            <a:off x="2037993" y="1360450"/>
            <a:ext cx="5554980" cy="1368940"/>
          </a:xfrm>
          <a:prstGeom prst="rect">
            <a:avLst/>
          </a:prstGeom>
          <a:noFill/>
          <a:ln/>
        </p:spPr>
        <p:txBody>
          <a:bodyPr wrap="none" rtlCol="0" anchor="t"/>
          <a:lstStyle/>
          <a:p>
            <a:pPr marL="0" indent="0">
              <a:lnSpc>
                <a:spcPts val="5468"/>
              </a:lnSpc>
              <a:buNone/>
            </a:pPr>
            <a:r>
              <a:rPr lang="en-US" sz="4400" b="1" dirty="0">
                <a:solidFill>
                  <a:srgbClr val="101014"/>
                </a:solidFill>
                <a:latin typeface="Playfair Display" pitchFamily="34" charset="0"/>
                <a:ea typeface="Playfair Display" pitchFamily="34" charset="-122"/>
                <a:cs typeface="Playfair Display" pitchFamily="34" charset="-120"/>
              </a:rPr>
              <a:t>Index</a:t>
            </a:r>
            <a:endParaRPr lang="en-US" sz="4400" dirty="0"/>
          </a:p>
        </p:txBody>
      </p:sp>
      <p:sp>
        <p:nvSpPr>
          <p:cNvPr id="5" name="Text 3"/>
          <p:cNvSpPr/>
          <p:nvPr/>
        </p:nvSpPr>
        <p:spPr>
          <a:xfrm>
            <a:off x="2393395" y="2375209"/>
            <a:ext cx="10118274" cy="5575611"/>
          </a:xfrm>
          <a:prstGeom prst="rect">
            <a:avLst/>
          </a:prstGeom>
          <a:noFill/>
          <a:ln/>
        </p:spPr>
        <p:txBody>
          <a:bodyPr wrap="none" rtlCol="0" anchor="t"/>
          <a:lstStyle/>
          <a:p>
            <a:pPr marL="342900" indent="-342900" algn="l">
              <a:lnSpc>
                <a:spcPts val="2799"/>
              </a:lnSpc>
              <a:buSzPct val="100000"/>
              <a:buFont typeface="+mj-lt"/>
              <a:buAutoNum type="arabicPeriod"/>
            </a:pPr>
            <a:r>
              <a:rPr lang="en-US" sz="2200" b="1" u="sng" dirty="0">
                <a:solidFill>
                  <a:srgbClr val="39393C"/>
                </a:solidFill>
                <a:latin typeface="Playfair Display" panose="00000500000000000000" pitchFamily="2" charset="0"/>
                <a:ea typeface="Open Sans" pitchFamily="34" charset="-122"/>
                <a:cs typeface="Open Sans" pitchFamily="34" charset="-120"/>
              </a:rPr>
              <a:t>Problem statement : Why we need Retinal Disease Classification</a:t>
            </a:r>
            <a:r>
              <a:rPr lang="en-US" sz="2200" dirty="0">
                <a:solidFill>
                  <a:srgbClr val="39393C"/>
                </a:solidFill>
                <a:latin typeface="Playfair Display" panose="00000500000000000000" pitchFamily="2" charset="0"/>
                <a:ea typeface="Open Sans" pitchFamily="34" charset="-122"/>
                <a:cs typeface="Open Sans" pitchFamily="34" charset="-120"/>
              </a:rPr>
              <a:t>​</a:t>
            </a:r>
          </a:p>
          <a:p>
            <a:pPr marL="342900" indent="-342900" algn="l">
              <a:lnSpc>
                <a:spcPts val="2799"/>
              </a:lnSpc>
              <a:buSzPct val="100000"/>
              <a:buFont typeface="+mj-lt"/>
              <a:buAutoNum type="arabicPeriod"/>
            </a:pPr>
            <a:endParaRPr lang="en-US" sz="2200" dirty="0">
              <a:solidFill>
                <a:srgbClr val="39393C"/>
              </a:solidFill>
              <a:latin typeface="Playfair Display" panose="00000500000000000000" pitchFamily="2" charset="0"/>
              <a:ea typeface="Open Sans" pitchFamily="34" charset="-122"/>
              <a:cs typeface="Open Sans" pitchFamily="34" charset="-120"/>
            </a:endParaRPr>
          </a:p>
          <a:p>
            <a:pPr marL="342900" indent="-342900">
              <a:lnSpc>
                <a:spcPts val="2799"/>
              </a:lnSpc>
              <a:buSzPct val="100000"/>
              <a:buFont typeface="+mj-lt"/>
              <a:buAutoNum type="arabicPeriod"/>
            </a:pPr>
            <a:r>
              <a:rPr lang="en-US" sz="2200" b="1" u="sng" dirty="0">
                <a:solidFill>
                  <a:srgbClr val="39393C"/>
                </a:solidFill>
                <a:latin typeface="Playfair Display" panose="00000500000000000000" pitchFamily="2" charset="0"/>
                <a:ea typeface="Open Sans" pitchFamily="34" charset="-122"/>
                <a:cs typeface="Open Sans" pitchFamily="34" charset="-120"/>
              </a:rPr>
              <a:t>The MuRed Dataset</a:t>
            </a:r>
          </a:p>
          <a:p>
            <a:pPr marL="342900" indent="-342900">
              <a:lnSpc>
                <a:spcPts val="2799"/>
              </a:lnSpc>
              <a:buSzPct val="100000"/>
              <a:buFont typeface="+mj-lt"/>
              <a:buAutoNum type="arabicPeriod"/>
            </a:pPr>
            <a:endParaRPr lang="en-US" sz="2200" b="1" u="sng" dirty="0">
              <a:solidFill>
                <a:srgbClr val="39393C"/>
              </a:solidFill>
              <a:latin typeface="Playfair Display" panose="00000500000000000000" pitchFamily="2" charset="0"/>
              <a:ea typeface="Open Sans" pitchFamily="34" charset="-122"/>
              <a:cs typeface="Open Sans" pitchFamily="34" charset="-120"/>
            </a:endParaRPr>
          </a:p>
          <a:p>
            <a:pPr marL="342900" indent="-342900">
              <a:lnSpc>
                <a:spcPts val="2799"/>
              </a:lnSpc>
              <a:buSzPct val="100000"/>
              <a:buFont typeface="+mj-lt"/>
              <a:buAutoNum type="arabicPeriod"/>
            </a:pPr>
            <a:r>
              <a:rPr lang="en-US" sz="2200" b="1" u="sng" dirty="0">
                <a:solidFill>
                  <a:srgbClr val="39393C"/>
                </a:solidFill>
                <a:latin typeface="Playfair Display" panose="00000500000000000000" pitchFamily="2" charset="0"/>
                <a:ea typeface="Open Sans" pitchFamily="34" charset="-122"/>
                <a:cs typeface="Open Sans" pitchFamily="34" charset="-120"/>
              </a:rPr>
              <a:t>Related Work</a:t>
            </a:r>
          </a:p>
          <a:p>
            <a:pPr marL="342900" indent="-342900">
              <a:lnSpc>
                <a:spcPts val="2799"/>
              </a:lnSpc>
              <a:buSzPct val="100000"/>
              <a:buFont typeface="+mj-lt"/>
              <a:buAutoNum type="arabicPeriod"/>
            </a:pPr>
            <a:endParaRPr lang="en-US" sz="2200" b="1" u="sng" dirty="0">
              <a:solidFill>
                <a:srgbClr val="39393C"/>
              </a:solidFill>
              <a:latin typeface="Playfair Display" panose="00000500000000000000" pitchFamily="2" charset="0"/>
              <a:ea typeface="Open Sans" pitchFamily="34" charset="-122"/>
              <a:cs typeface="Open Sans" pitchFamily="34" charset="-120"/>
            </a:endParaRPr>
          </a:p>
          <a:p>
            <a:pPr marL="342900" indent="-342900" algn="l">
              <a:lnSpc>
                <a:spcPts val="2799"/>
              </a:lnSpc>
              <a:buSzPct val="100000"/>
              <a:buFont typeface="+mj-lt"/>
              <a:buAutoNum type="arabicPeriod" startAt="4"/>
            </a:pPr>
            <a:r>
              <a:rPr lang="en-US" sz="2200" b="1" dirty="0">
                <a:solidFill>
                  <a:srgbClr val="39393C"/>
                </a:solidFill>
                <a:latin typeface="Playfair Display" panose="00000500000000000000" pitchFamily="2" charset="0"/>
                <a:ea typeface="Open Sans" pitchFamily="34" charset="-122"/>
                <a:cs typeface="Open Sans" pitchFamily="34" charset="-120"/>
              </a:rPr>
              <a:t>​</a:t>
            </a:r>
            <a:r>
              <a:rPr lang="en-US" sz="2200" b="1" u="sng" dirty="0">
                <a:solidFill>
                  <a:srgbClr val="39393C"/>
                </a:solidFill>
                <a:latin typeface="Playfair Display" panose="00000500000000000000" pitchFamily="2" charset="0"/>
                <a:ea typeface="Open Sans" pitchFamily="34" charset="-122"/>
                <a:cs typeface="Open Sans" pitchFamily="34" charset="-120"/>
              </a:rPr>
              <a:t>Model Architecture</a:t>
            </a:r>
          </a:p>
          <a:p>
            <a:pPr marL="342900" indent="-342900" algn="l">
              <a:lnSpc>
                <a:spcPts val="2799"/>
              </a:lnSpc>
              <a:buSzPct val="100000"/>
              <a:buFont typeface="+mj-lt"/>
              <a:buAutoNum type="arabicPeriod" startAt="4"/>
            </a:pPr>
            <a:endParaRPr lang="en-US" sz="2200" b="1" u="sng" dirty="0">
              <a:solidFill>
                <a:srgbClr val="39393C"/>
              </a:solidFill>
              <a:latin typeface="Playfair Display" panose="00000500000000000000" pitchFamily="2" charset="0"/>
              <a:ea typeface="Open Sans" pitchFamily="34" charset="-122"/>
              <a:cs typeface="Open Sans" pitchFamily="34" charset="-120"/>
            </a:endParaRPr>
          </a:p>
          <a:p>
            <a:pPr marL="342900" indent="-342900" algn="l">
              <a:lnSpc>
                <a:spcPts val="2799"/>
              </a:lnSpc>
              <a:buSzPct val="100000"/>
              <a:buFont typeface="+mj-lt"/>
              <a:buAutoNum type="arabicPeriod" startAt="4"/>
            </a:pPr>
            <a:r>
              <a:rPr lang="en-US" sz="2200" b="1" u="sng" dirty="0">
                <a:solidFill>
                  <a:srgbClr val="39393C"/>
                </a:solidFill>
                <a:latin typeface="Playfair Display" panose="00000500000000000000" pitchFamily="2" charset="0"/>
                <a:ea typeface="Open Sans" pitchFamily="34" charset="-122"/>
                <a:cs typeface="Open Sans" pitchFamily="34" charset="-120"/>
              </a:rPr>
              <a:t>Multi-Scale Fusion Module</a:t>
            </a:r>
          </a:p>
          <a:p>
            <a:pPr marL="342900" indent="-342900" algn="l">
              <a:lnSpc>
                <a:spcPts val="2799"/>
              </a:lnSpc>
              <a:buSzPct val="100000"/>
              <a:buFont typeface="+mj-lt"/>
              <a:buAutoNum type="arabicPeriod" startAt="4"/>
            </a:pPr>
            <a:endParaRPr lang="en-US" sz="2200" b="1" u="sng" dirty="0">
              <a:solidFill>
                <a:srgbClr val="39393C"/>
              </a:solidFill>
              <a:latin typeface="Playfair Display" panose="00000500000000000000" pitchFamily="2" charset="0"/>
              <a:ea typeface="Open Sans" pitchFamily="34" charset="-122"/>
              <a:cs typeface="Open Sans" pitchFamily="34" charset="-120"/>
            </a:endParaRPr>
          </a:p>
          <a:p>
            <a:pPr marL="342900" indent="-342900" algn="l">
              <a:lnSpc>
                <a:spcPts val="2799"/>
              </a:lnSpc>
              <a:buSzPct val="100000"/>
              <a:buFont typeface="+mj-lt"/>
              <a:buAutoNum type="arabicPeriod" startAt="4"/>
            </a:pPr>
            <a:r>
              <a:rPr lang="en-US" sz="2200" b="1" u="sng" dirty="0">
                <a:solidFill>
                  <a:srgbClr val="39393C"/>
                </a:solidFill>
                <a:latin typeface="Playfair Display" panose="00000500000000000000" pitchFamily="2" charset="0"/>
                <a:ea typeface="Open Sans" pitchFamily="34" charset="-122"/>
                <a:cs typeface="Open Sans" pitchFamily="34" charset="-120"/>
              </a:rPr>
              <a:t>Conclusion</a:t>
            </a:r>
          </a:p>
          <a:p>
            <a:pPr marL="342900" indent="-342900" algn="l">
              <a:lnSpc>
                <a:spcPts val="2799"/>
              </a:lnSpc>
              <a:buSzPct val="100000"/>
              <a:buFont typeface="+mj-lt"/>
              <a:buAutoNum type="arabicPeriod" startAt="4"/>
            </a:pPr>
            <a:endParaRPr lang="en-US" sz="2200" b="1" u="sng" dirty="0">
              <a:solidFill>
                <a:srgbClr val="39393C"/>
              </a:solidFill>
              <a:latin typeface="Playfair Display" panose="00000500000000000000" pitchFamily="2" charset="0"/>
              <a:ea typeface="Open Sans" pitchFamily="34" charset="-122"/>
              <a:cs typeface="Open Sans" pitchFamily="34" charset="-120"/>
            </a:endParaRPr>
          </a:p>
          <a:p>
            <a:pPr marL="342900" indent="-342900" algn="l">
              <a:lnSpc>
                <a:spcPts val="2799"/>
              </a:lnSpc>
              <a:buSzPct val="100000"/>
              <a:buFont typeface="+mj-lt"/>
              <a:buAutoNum type="arabicPeriod" startAt="4"/>
            </a:pPr>
            <a:r>
              <a:rPr lang="en-US" sz="2200" b="1" u="sng" dirty="0">
                <a:solidFill>
                  <a:srgbClr val="39393C"/>
                </a:solidFill>
                <a:latin typeface="Playfair Display" panose="00000500000000000000" pitchFamily="2" charset="0"/>
                <a:ea typeface="Open Sans" pitchFamily="34" charset="-122"/>
                <a:cs typeface="Open Sans" pitchFamily="34" charset="-120"/>
              </a:rPr>
              <a:t>References</a:t>
            </a:r>
          </a:p>
          <a:p>
            <a:pPr algn="l">
              <a:lnSpc>
                <a:spcPts val="2799"/>
              </a:lnSpc>
              <a:buSzPct val="100000"/>
            </a:pPr>
            <a:r>
              <a:rPr lang="en-US" sz="2200" dirty="0">
                <a:solidFill>
                  <a:srgbClr val="39393C"/>
                </a:solidFill>
                <a:latin typeface="Playfair Display" panose="00000500000000000000" pitchFamily="2" charset="0"/>
                <a:ea typeface="Open Sans" pitchFamily="34" charset="-122"/>
                <a:cs typeface="Open Sans" pitchFamily="34" charset="-120"/>
              </a:rPr>
              <a:t>​</a:t>
            </a:r>
            <a:endParaRPr lang="en-US" sz="2200" dirty="0">
              <a:latin typeface="Playfair Display" panose="00000500000000000000" pitchFamily="2" charset="0"/>
            </a:endParaRPr>
          </a:p>
          <a:p>
            <a:pPr marL="342900" indent="-342900">
              <a:lnSpc>
                <a:spcPts val="2799"/>
              </a:lnSpc>
              <a:buSzPct val="100000"/>
              <a:buFont typeface="+mj-lt"/>
              <a:buAutoNum type="arabicPeriod"/>
            </a:pPr>
            <a:endParaRPr lang="en-US" sz="2200" dirty="0">
              <a:latin typeface="Playfair Display" panose="00000500000000000000" pitchFamily="2" charset="0"/>
            </a:endParaRPr>
          </a:p>
          <a:p>
            <a:pPr marL="342900" indent="-342900">
              <a:lnSpc>
                <a:spcPts val="2799"/>
              </a:lnSpc>
              <a:buSzPct val="100000"/>
              <a:buFont typeface="+mj-lt"/>
              <a:buAutoNum type="arabicPeriod"/>
            </a:pPr>
            <a:endParaRPr lang="en-US" sz="2200" dirty="0">
              <a:latin typeface="Playfair Display" panose="00000500000000000000" pitchFamily="2" charset="0"/>
            </a:endParaRPr>
          </a:p>
          <a:p>
            <a:pPr algn="l">
              <a:lnSpc>
                <a:spcPts val="2799"/>
              </a:lnSpc>
              <a:buSzPct val="100000"/>
            </a:pPr>
            <a:endParaRPr lang="en-US" sz="2200" dirty="0">
              <a:latin typeface="Playfair Display" panose="00000500000000000000" pitchFamily="2" charset="0"/>
            </a:endParaRPr>
          </a:p>
        </p:txBody>
      </p:sp>
      <p:sp>
        <p:nvSpPr>
          <p:cNvPr id="6" name="Text 4"/>
          <p:cNvSpPr/>
          <p:nvPr/>
        </p:nvSpPr>
        <p:spPr>
          <a:xfrm>
            <a:off x="2393394" y="3617952"/>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2"/>
            </a:pPr>
            <a:endParaRPr lang="en-US" sz="2200" dirty="0"/>
          </a:p>
        </p:txBody>
      </p:sp>
      <p:sp>
        <p:nvSpPr>
          <p:cNvPr id="7" name="Text 5"/>
          <p:cNvSpPr/>
          <p:nvPr/>
        </p:nvSpPr>
        <p:spPr>
          <a:xfrm>
            <a:off x="2393394" y="4062174"/>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3"/>
            </a:pPr>
            <a:endParaRPr lang="en-US" sz="2200" dirty="0"/>
          </a:p>
        </p:txBody>
      </p:sp>
      <p:sp>
        <p:nvSpPr>
          <p:cNvPr id="8" name="Text 6"/>
          <p:cNvSpPr/>
          <p:nvPr/>
        </p:nvSpPr>
        <p:spPr>
          <a:xfrm>
            <a:off x="2393394" y="4506397"/>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4"/>
            </a:pPr>
            <a:endParaRPr lang="en-US" sz="2200" dirty="0"/>
          </a:p>
        </p:txBody>
      </p:sp>
      <p:sp>
        <p:nvSpPr>
          <p:cNvPr id="9" name="Text 7"/>
          <p:cNvSpPr/>
          <p:nvPr/>
        </p:nvSpPr>
        <p:spPr>
          <a:xfrm>
            <a:off x="2393394" y="4950619"/>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5"/>
            </a:pPr>
            <a:endParaRPr lang="en-US" sz="2200" dirty="0"/>
          </a:p>
        </p:txBody>
      </p:sp>
      <p:sp>
        <p:nvSpPr>
          <p:cNvPr id="10" name="Text 8"/>
          <p:cNvSpPr/>
          <p:nvPr/>
        </p:nvSpPr>
        <p:spPr>
          <a:xfrm>
            <a:off x="2393394" y="4950620"/>
            <a:ext cx="10199013" cy="799624"/>
          </a:xfrm>
          <a:prstGeom prst="rect">
            <a:avLst/>
          </a:prstGeom>
          <a:noFill/>
          <a:ln/>
        </p:spPr>
        <p:txBody>
          <a:bodyPr wrap="none" rtlCol="0" anchor="t"/>
          <a:lstStyle/>
          <a:p>
            <a:pPr algn="l">
              <a:lnSpc>
                <a:spcPts val="2799"/>
              </a:lnSpc>
              <a:buSzPct val="100000"/>
            </a:pPr>
            <a:endParaRPr lang="en-US" sz="2200" b="1" dirty="0"/>
          </a:p>
        </p:txBody>
      </p:sp>
      <p:sp>
        <p:nvSpPr>
          <p:cNvPr id="11" name="Text 9"/>
          <p:cNvSpPr/>
          <p:nvPr/>
        </p:nvSpPr>
        <p:spPr>
          <a:xfrm>
            <a:off x="2393394" y="5306021"/>
            <a:ext cx="10199013" cy="888443"/>
          </a:xfrm>
          <a:prstGeom prst="rect">
            <a:avLst/>
          </a:prstGeom>
          <a:noFill/>
          <a:ln/>
        </p:spPr>
        <p:txBody>
          <a:bodyPr wrap="none" rtlCol="0" anchor="t"/>
          <a:lstStyle/>
          <a:p>
            <a:pPr algn="l">
              <a:lnSpc>
                <a:spcPts val="2799"/>
              </a:lnSpc>
              <a:buSzPct val="100000"/>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44604"/>
            <a:ext cx="14630400" cy="8229600"/>
          </a:xfrm>
          <a:prstGeom prst="rect">
            <a:avLst/>
          </a:prstGeom>
          <a:solidFill>
            <a:srgbClr val="F3F3F7"/>
          </a:solidFill>
          <a:ln/>
        </p:spPr>
      </p:sp>
      <p:sp>
        <p:nvSpPr>
          <p:cNvPr id="4" name="Text 2"/>
          <p:cNvSpPr/>
          <p:nvPr/>
        </p:nvSpPr>
        <p:spPr>
          <a:xfrm>
            <a:off x="2037993" y="947499"/>
            <a:ext cx="10554414" cy="1388745"/>
          </a:xfrm>
          <a:prstGeom prst="rect">
            <a:avLst/>
          </a:prstGeom>
          <a:noFill/>
          <a:ln/>
        </p:spPr>
        <p:txBody>
          <a:bodyPr wrap="square" rtlCol="0" anchor="t"/>
          <a:lstStyle/>
          <a:p>
            <a:pPr marL="0" indent="0">
              <a:lnSpc>
                <a:spcPts val="5468"/>
              </a:lnSpc>
              <a:buNone/>
            </a:pPr>
            <a:r>
              <a:rPr lang="en-US" sz="4400" b="1" dirty="0">
                <a:solidFill>
                  <a:srgbClr val="101014"/>
                </a:solidFill>
                <a:latin typeface="Playfair Display" pitchFamily="34" charset="0"/>
                <a:ea typeface="Playfair Display" pitchFamily="34" charset="-122"/>
                <a:cs typeface="Playfair Display" pitchFamily="34" charset="-120"/>
              </a:rPr>
              <a:t>Problem Statement: Why We Need Retinal Disease Classification</a:t>
            </a:r>
            <a:endParaRPr lang="en-US" sz="4400" dirty="0"/>
          </a:p>
        </p:txBody>
      </p:sp>
      <p:sp>
        <p:nvSpPr>
          <p:cNvPr id="5" name="Shape 3"/>
          <p:cNvSpPr/>
          <p:nvPr/>
        </p:nvSpPr>
        <p:spPr>
          <a:xfrm>
            <a:off x="2037993" y="2954179"/>
            <a:ext cx="499943" cy="499943"/>
          </a:xfrm>
          <a:prstGeom prst="roundRect">
            <a:avLst>
              <a:gd name="adj" fmla="val 26667"/>
            </a:avLst>
          </a:prstGeom>
          <a:solidFill>
            <a:srgbClr val="DEDEE9"/>
          </a:solidFill>
          <a:ln/>
        </p:spPr>
      </p:sp>
      <p:sp>
        <p:nvSpPr>
          <p:cNvPr id="6" name="Text 4"/>
          <p:cNvSpPr/>
          <p:nvPr/>
        </p:nvSpPr>
        <p:spPr>
          <a:xfrm>
            <a:off x="2224088" y="2995851"/>
            <a:ext cx="127754"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7" name="Text 5"/>
          <p:cNvSpPr/>
          <p:nvPr/>
        </p:nvSpPr>
        <p:spPr>
          <a:xfrm>
            <a:off x="2760107" y="3030498"/>
            <a:ext cx="4444008" cy="694373"/>
          </a:xfrm>
          <a:prstGeom prst="rect">
            <a:avLst/>
          </a:prstGeom>
          <a:noFill/>
          <a:ln/>
        </p:spPr>
        <p:txBody>
          <a:bodyPr wrap="square" rtlCol="0" anchor="t"/>
          <a:lstStyle/>
          <a:p>
            <a:pPr marL="0" indent="0">
              <a:lnSpc>
                <a:spcPts val="2734"/>
              </a:lnSpc>
              <a:buNone/>
            </a:pPr>
            <a:r>
              <a:rPr lang="en-US" sz="2200" b="1" dirty="0">
                <a:solidFill>
                  <a:srgbClr val="101014"/>
                </a:solidFill>
                <a:latin typeface="Playfair Display" pitchFamily="34" charset="0"/>
                <a:ea typeface="Playfair Display" pitchFamily="34" charset="-122"/>
                <a:cs typeface="Playfair Display" pitchFamily="34" charset="-120"/>
              </a:rPr>
              <a:t>Retinal diseases affect millions of people worldwide</a:t>
            </a:r>
            <a:endParaRPr lang="en-US" sz="2200" dirty="0"/>
          </a:p>
        </p:txBody>
      </p:sp>
      <p:sp>
        <p:nvSpPr>
          <p:cNvPr id="8" name="Text 6"/>
          <p:cNvSpPr/>
          <p:nvPr/>
        </p:nvSpPr>
        <p:spPr>
          <a:xfrm>
            <a:off x="2760107" y="3858101"/>
            <a:ext cx="4444008" cy="710803"/>
          </a:xfrm>
          <a:prstGeom prst="rect">
            <a:avLst/>
          </a:prstGeom>
          <a:noFill/>
          <a:ln/>
        </p:spPr>
        <p:txBody>
          <a:bodyPr wrap="square" rtlCol="0" anchor="t"/>
          <a:lstStyle/>
          <a:p>
            <a:pPr marL="0" indent="0">
              <a:lnSpc>
                <a:spcPts val="2799"/>
              </a:lnSpc>
              <a:buNone/>
            </a:pPr>
            <a:endParaRPr lang="en-US" sz="1750" dirty="0"/>
          </a:p>
        </p:txBody>
      </p:sp>
      <p:sp>
        <p:nvSpPr>
          <p:cNvPr id="9" name="Shape 7"/>
          <p:cNvSpPr/>
          <p:nvPr/>
        </p:nvSpPr>
        <p:spPr>
          <a:xfrm>
            <a:off x="7426285" y="2954179"/>
            <a:ext cx="499943" cy="499943"/>
          </a:xfrm>
          <a:prstGeom prst="roundRect">
            <a:avLst>
              <a:gd name="adj" fmla="val 26667"/>
            </a:avLst>
          </a:prstGeom>
          <a:solidFill>
            <a:srgbClr val="DEDEE9"/>
          </a:solidFill>
          <a:ln/>
        </p:spPr>
      </p:sp>
      <p:sp>
        <p:nvSpPr>
          <p:cNvPr id="10" name="Text 8"/>
          <p:cNvSpPr/>
          <p:nvPr/>
        </p:nvSpPr>
        <p:spPr>
          <a:xfrm>
            <a:off x="7589044" y="2995851"/>
            <a:ext cx="174308"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1" name="Text 9"/>
          <p:cNvSpPr/>
          <p:nvPr/>
        </p:nvSpPr>
        <p:spPr>
          <a:xfrm>
            <a:off x="8148399" y="3030498"/>
            <a:ext cx="4444008" cy="1041559"/>
          </a:xfrm>
          <a:prstGeom prst="rect">
            <a:avLst/>
          </a:prstGeom>
          <a:noFill/>
          <a:ln/>
        </p:spPr>
        <p:txBody>
          <a:bodyPr wrap="square" rtlCol="0" anchor="t"/>
          <a:lstStyle/>
          <a:p>
            <a:pPr marL="0" indent="0">
              <a:lnSpc>
                <a:spcPts val="2734"/>
              </a:lnSpc>
              <a:buNone/>
            </a:pPr>
            <a:r>
              <a:rPr lang="en-US" sz="2200" b="1" dirty="0">
                <a:solidFill>
                  <a:srgbClr val="101014"/>
                </a:solidFill>
                <a:latin typeface="Playfair Display" pitchFamily="34" charset="0"/>
                <a:ea typeface="Playfair Display" pitchFamily="34" charset="-122"/>
                <a:cs typeface="Playfair Display" pitchFamily="34" charset="-120"/>
              </a:rPr>
              <a:t>Manual diagnosis by ophthalmologists is time-consuming</a:t>
            </a:r>
            <a:endParaRPr lang="en-US" sz="2200" dirty="0"/>
          </a:p>
        </p:txBody>
      </p:sp>
      <p:sp>
        <p:nvSpPr>
          <p:cNvPr id="12" name="Text 10"/>
          <p:cNvSpPr/>
          <p:nvPr/>
        </p:nvSpPr>
        <p:spPr>
          <a:xfrm>
            <a:off x="8148399" y="4205288"/>
            <a:ext cx="4444008" cy="355402"/>
          </a:xfrm>
          <a:prstGeom prst="rect">
            <a:avLst/>
          </a:prstGeom>
          <a:noFill/>
          <a:ln/>
        </p:spPr>
        <p:txBody>
          <a:bodyPr wrap="none" rtlCol="0" anchor="t"/>
          <a:lstStyle/>
          <a:p>
            <a:pPr marL="0" indent="0">
              <a:lnSpc>
                <a:spcPts val="2799"/>
              </a:lnSpc>
              <a:buNone/>
            </a:pPr>
            <a:endParaRPr lang="en-US" sz="1750" dirty="0"/>
          </a:p>
        </p:txBody>
      </p:sp>
      <p:sp>
        <p:nvSpPr>
          <p:cNvPr id="13" name="Shape 11"/>
          <p:cNvSpPr/>
          <p:nvPr/>
        </p:nvSpPr>
        <p:spPr>
          <a:xfrm>
            <a:off x="2037993" y="4964668"/>
            <a:ext cx="499943" cy="499943"/>
          </a:xfrm>
          <a:prstGeom prst="roundRect">
            <a:avLst>
              <a:gd name="adj" fmla="val 26667"/>
            </a:avLst>
          </a:prstGeom>
          <a:solidFill>
            <a:srgbClr val="DEDEE9"/>
          </a:solidFill>
          <a:ln/>
        </p:spPr>
      </p:sp>
      <p:sp>
        <p:nvSpPr>
          <p:cNvPr id="14" name="Text 12"/>
          <p:cNvSpPr/>
          <p:nvPr/>
        </p:nvSpPr>
        <p:spPr>
          <a:xfrm>
            <a:off x="2206585" y="5006340"/>
            <a:ext cx="162639"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5" name="Text 13"/>
          <p:cNvSpPr/>
          <p:nvPr/>
        </p:nvSpPr>
        <p:spPr>
          <a:xfrm>
            <a:off x="2760107" y="5040987"/>
            <a:ext cx="4444008" cy="1041559"/>
          </a:xfrm>
          <a:prstGeom prst="rect">
            <a:avLst/>
          </a:prstGeom>
          <a:noFill/>
          <a:ln/>
        </p:spPr>
        <p:txBody>
          <a:bodyPr wrap="square" rtlCol="0" anchor="t"/>
          <a:lstStyle/>
          <a:p>
            <a:pPr marL="0" indent="0">
              <a:lnSpc>
                <a:spcPts val="2734"/>
              </a:lnSpc>
              <a:buNone/>
            </a:pPr>
            <a:r>
              <a:rPr lang="en-US" sz="2200" b="1" dirty="0">
                <a:solidFill>
                  <a:srgbClr val="101014"/>
                </a:solidFill>
                <a:latin typeface="Playfair Display" pitchFamily="34" charset="0"/>
                <a:ea typeface="Playfair Display" pitchFamily="34" charset="-122"/>
                <a:cs typeface="Playfair Display" pitchFamily="34" charset="-120"/>
              </a:rPr>
              <a:t>There is a need for an automated retinal disease classification system</a:t>
            </a:r>
            <a:endParaRPr lang="en-US" sz="2200" dirty="0"/>
          </a:p>
        </p:txBody>
      </p:sp>
      <p:sp>
        <p:nvSpPr>
          <p:cNvPr id="16" name="Text 14"/>
          <p:cNvSpPr/>
          <p:nvPr/>
        </p:nvSpPr>
        <p:spPr>
          <a:xfrm>
            <a:off x="2760107" y="6215777"/>
            <a:ext cx="4444008" cy="1066205"/>
          </a:xfrm>
          <a:prstGeom prst="rect">
            <a:avLst/>
          </a:prstGeom>
          <a:noFill/>
          <a:ln/>
        </p:spPr>
        <p:txBody>
          <a:bodyPr wrap="square" rtlCol="0" anchor="t"/>
          <a:lstStyle/>
          <a:p>
            <a:pPr marL="0" indent="0">
              <a:lnSpc>
                <a:spcPts val="2799"/>
              </a:lnSpc>
              <a:buNone/>
            </a:pPr>
            <a:endParaRPr lang="en-US" sz="1750" dirty="0"/>
          </a:p>
        </p:txBody>
      </p:sp>
      <p:sp>
        <p:nvSpPr>
          <p:cNvPr id="17" name="Shape 15"/>
          <p:cNvSpPr/>
          <p:nvPr/>
        </p:nvSpPr>
        <p:spPr>
          <a:xfrm>
            <a:off x="7426285" y="4964668"/>
            <a:ext cx="499943" cy="499943"/>
          </a:xfrm>
          <a:prstGeom prst="roundRect">
            <a:avLst>
              <a:gd name="adj" fmla="val 26667"/>
            </a:avLst>
          </a:prstGeom>
          <a:solidFill>
            <a:srgbClr val="DEDEE9"/>
          </a:solidFill>
          <a:ln/>
        </p:spPr>
      </p:sp>
      <p:sp>
        <p:nvSpPr>
          <p:cNvPr id="18" name="Text 16"/>
          <p:cNvSpPr/>
          <p:nvPr/>
        </p:nvSpPr>
        <p:spPr>
          <a:xfrm>
            <a:off x="7588210" y="5006340"/>
            <a:ext cx="175974"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4</a:t>
            </a:r>
            <a:endParaRPr lang="en-US" sz="2624" dirty="0"/>
          </a:p>
        </p:txBody>
      </p:sp>
      <p:sp>
        <p:nvSpPr>
          <p:cNvPr id="19" name="Text 17"/>
          <p:cNvSpPr/>
          <p:nvPr/>
        </p:nvSpPr>
        <p:spPr>
          <a:xfrm>
            <a:off x="8148399" y="5040987"/>
            <a:ext cx="4444008" cy="1041559"/>
          </a:xfrm>
          <a:prstGeom prst="rect">
            <a:avLst/>
          </a:prstGeom>
          <a:noFill/>
          <a:ln/>
        </p:spPr>
        <p:txBody>
          <a:bodyPr wrap="square" rtlCol="0" anchor="t"/>
          <a:lstStyle/>
          <a:p>
            <a:pPr marL="0" indent="0">
              <a:lnSpc>
                <a:spcPts val="2734"/>
              </a:lnSpc>
              <a:buNone/>
            </a:pPr>
            <a:r>
              <a:rPr lang="en-US" sz="2200" b="1" dirty="0">
                <a:solidFill>
                  <a:srgbClr val="101014"/>
                </a:solidFill>
                <a:latin typeface="Playfair Display" pitchFamily="34" charset="0"/>
                <a:ea typeface="Playfair Display" pitchFamily="34" charset="-122"/>
                <a:cs typeface="Playfair Display" pitchFamily="34" charset="-120"/>
              </a:rPr>
              <a:t>This will enable early detection, timely intervention, and improved patient outcomes.</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11151"/>
            <a:ext cx="14630400" cy="8229600"/>
          </a:xfrm>
          <a:prstGeom prst="rect">
            <a:avLst/>
          </a:prstGeom>
          <a:solidFill>
            <a:srgbClr val="F3F3F7"/>
          </a:solidFill>
          <a:ln/>
        </p:spPr>
      </p:sp>
      <p:sp>
        <p:nvSpPr>
          <p:cNvPr id="4" name="Text 2"/>
          <p:cNvSpPr/>
          <p:nvPr/>
        </p:nvSpPr>
        <p:spPr>
          <a:xfrm>
            <a:off x="2037993" y="915948"/>
            <a:ext cx="5554980" cy="694373"/>
          </a:xfrm>
          <a:prstGeom prst="rect">
            <a:avLst/>
          </a:prstGeom>
          <a:noFill/>
          <a:ln/>
        </p:spPr>
        <p:txBody>
          <a:bodyPr wrap="none" rtlCol="0" anchor="t"/>
          <a:lstStyle/>
          <a:p>
            <a:pPr marL="0" indent="0">
              <a:lnSpc>
                <a:spcPts val="5468"/>
              </a:lnSpc>
              <a:buNone/>
            </a:pPr>
            <a:r>
              <a:rPr lang="en-US" sz="4400" b="1" dirty="0">
                <a:solidFill>
                  <a:srgbClr val="101014"/>
                </a:solidFill>
                <a:latin typeface="Playfair Display" pitchFamily="34" charset="0"/>
                <a:ea typeface="Playfair Display" pitchFamily="34" charset="-122"/>
                <a:cs typeface="Playfair Display" pitchFamily="34" charset="-120"/>
              </a:rPr>
              <a:t>Related Work</a:t>
            </a:r>
            <a:endParaRPr lang="en-US" sz="4400" dirty="0"/>
          </a:p>
        </p:txBody>
      </p:sp>
      <p:sp>
        <p:nvSpPr>
          <p:cNvPr id="5" name="Text 3"/>
          <p:cNvSpPr/>
          <p:nvPr/>
        </p:nvSpPr>
        <p:spPr>
          <a:xfrm>
            <a:off x="2037993" y="1943576"/>
            <a:ext cx="10554414" cy="1249442"/>
          </a:xfrm>
          <a:prstGeom prst="rect">
            <a:avLst/>
          </a:prstGeom>
          <a:noFill/>
          <a:ln/>
        </p:spPr>
        <p:txBody>
          <a:bodyPr wrap="square" rtlCol="0" anchor="t"/>
          <a:lstStyle/>
          <a:p>
            <a:pPr marL="0" indent="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Zhou, Wei, et al.[1] "Aligning image semantics and label concepts for image multi-label classification." </a:t>
            </a:r>
            <a:r>
              <a:rPr lang="en-US" sz="2624" b="1" i="1" dirty="0">
                <a:solidFill>
                  <a:srgbClr val="101014"/>
                </a:solidFill>
                <a:latin typeface="Playfair Display" pitchFamily="34" charset="0"/>
                <a:ea typeface="Playfair Display" pitchFamily="34" charset="-122"/>
                <a:cs typeface="Playfair Display" pitchFamily="34" charset="-120"/>
              </a:rPr>
              <a:t>ACM Transactions on Multimedia Computing, Communications and Applications</a:t>
            </a:r>
            <a:r>
              <a:rPr lang="en-US" sz="2624" b="1" dirty="0">
                <a:solidFill>
                  <a:srgbClr val="101014"/>
                </a:solidFill>
                <a:latin typeface="Playfair Display" pitchFamily="34" charset="0"/>
                <a:ea typeface="Playfair Display" pitchFamily="34" charset="-122"/>
                <a:cs typeface="Playfair Display" pitchFamily="34" charset="-120"/>
              </a:rPr>
              <a:t> 19.2 (2023): 1-23.</a:t>
            </a:r>
          </a:p>
          <a:p>
            <a:pPr marL="0" indent="0">
              <a:lnSpc>
                <a:spcPts val="3281"/>
              </a:lnSpc>
              <a:buNone/>
            </a:pPr>
            <a:endParaRPr lang="en-US" sz="2624" dirty="0"/>
          </a:p>
        </p:txBody>
      </p:sp>
      <p:sp>
        <p:nvSpPr>
          <p:cNvPr id="6" name="Text 4"/>
          <p:cNvSpPr/>
          <p:nvPr/>
        </p:nvSpPr>
        <p:spPr>
          <a:xfrm>
            <a:off x="2393394" y="3891776"/>
            <a:ext cx="10199013" cy="1411505"/>
          </a:xfrm>
          <a:prstGeom prst="rect">
            <a:avLst/>
          </a:prstGeom>
          <a:noFill/>
          <a:ln/>
        </p:spPr>
        <p:txBody>
          <a:bodyPr wrap="square" rtlCol="0" anchor="t"/>
          <a:lstStyle/>
          <a:p>
            <a:pPr marL="342900" indent="-342900" algn="l">
              <a:lnSpc>
                <a:spcPts val="2799"/>
              </a:lnSpc>
              <a:buSzPct val="100000"/>
              <a:buChar char="•"/>
            </a:pPr>
            <a:r>
              <a:rPr lang="en-US" dirty="0">
                <a:solidFill>
                  <a:srgbClr val="39393C"/>
                </a:solidFill>
                <a:latin typeface="Open Sans" pitchFamily="34" charset="0"/>
                <a:ea typeface="Open Sans" pitchFamily="34" charset="-122"/>
                <a:cs typeface="Open Sans" pitchFamily="34" charset="-120"/>
              </a:rPr>
              <a:t>The feature extraction module exploits CNN to extract image features. The residual encoder module learns image salient semantic features. The self-attention layers in the aligned decoder capture the correlation between labels, and the cross-attention layers in the aligned decoder align the image semantic features and label concepts. The last layer output of encoder and decoder are fused to obtain the final output feature.</a:t>
            </a:r>
            <a:endParaRPr lang="en-US" dirty="0"/>
          </a:p>
        </p:txBody>
      </p:sp>
      <p:sp>
        <p:nvSpPr>
          <p:cNvPr id="7" name="Text 5"/>
          <p:cNvSpPr/>
          <p:nvPr/>
        </p:nvSpPr>
        <p:spPr>
          <a:xfrm>
            <a:off x="2393394" y="5747504"/>
            <a:ext cx="10199013" cy="355402"/>
          </a:xfrm>
          <a:prstGeom prst="rect">
            <a:avLst/>
          </a:prstGeom>
          <a:noFill/>
          <a:ln/>
        </p:spPr>
        <p:txBody>
          <a:bodyPr wrap="square" rtlCol="0" anchor="t"/>
          <a:lstStyle/>
          <a:p>
            <a:pPr marL="342900" indent="-342900" algn="l">
              <a:lnSpc>
                <a:spcPts val="2799"/>
              </a:lnSpc>
              <a:buSzPct val="100000"/>
              <a:buChar char="•"/>
            </a:pPr>
            <a:r>
              <a:rPr lang="en-US" dirty="0">
                <a:solidFill>
                  <a:srgbClr val="39393C"/>
                </a:solidFill>
                <a:latin typeface="Open Sans" pitchFamily="34" charset="0"/>
                <a:ea typeface="Open Sans" pitchFamily="34" charset="-122"/>
                <a:cs typeface="Open Sans" pitchFamily="34" charset="-120"/>
              </a:rPr>
              <a:t>The ISLC model outperforms the current state-of-the-art methods, and it achieves the best performance of 0.91 ML AUC .</a:t>
            </a:r>
            <a:endParaRPr lang="en-US" dirty="0"/>
          </a:p>
        </p:txBody>
      </p:sp>
      <p:sp>
        <p:nvSpPr>
          <p:cNvPr id="8" name="Text 6"/>
          <p:cNvSpPr/>
          <p:nvPr/>
        </p:nvSpPr>
        <p:spPr>
          <a:xfrm>
            <a:off x="2037993" y="6352818"/>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7"/>
          <p:cNvSpPr/>
          <p:nvPr/>
        </p:nvSpPr>
        <p:spPr>
          <a:xfrm>
            <a:off x="2037993" y="6958132"/>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11151"/>
            <a:ext cx="14630400" cy="8229600"/>
          </a:xfrm>
          <a:prstGeom prst="rect">
            <a:avLst/>
          </a:prstGeom>
          <a:solidFill>
            <a:srgbClr val="F3F3F7"/>
          </a:solidFill>
          <a:ln/>
        </p:spPr>
      </p:sp>
      <p:sp>
        <p:nvSpPr>
          <p:cNvPr id="4" name="Text 2"/>
          <p:cNvSpPr/>
          <p:nvPr/>
        </p:nvSpPr>
        <p:spPr>
          <a:xfrm>
            <a:off x="2037993" y="1854637"/>
            <a:ext cx="10554414" cy="1249442"/>
          </a:xfrm>
          <a:prstGeom prst="rect">
            <a:avLst/>
          </a:prstGeom>
          <a:noFill/>
          <a:ln/>
        </p:spPr>
        <p:txBody>
          <a:bodyPr wrap="square" rtlCol="0" anchor="t"/>
          <a:lstStyle/>
          <a:p>
            <a:pPr marL="0" indent="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Rodríguez, Manuel Alejandro, Hasan AlMarzouqi, and Panos Liatsis.[2] "Multi-label retinal disease classification using transformers." </a:t>
            </a:r>
            <a:r>
              <a:rPr lang="en-US" sz="2624" b="1" i="1" dirty="0">
                <a:solidFill>
                  <a:srgbClr val="101014"/>
                </a:solidFill>
                <a:latin typeface="Playfair Display" pitchFamily="34" charset="0"/>
                <a:ea typeface="Playfair Display" pitchFamily="34" charset="-122"/>
                <a:cs typeface="Playfair Display" pitchFamily="34" charset="-120"/>
              </a:rPr>
              <a:t>IEEE Journal of Biomedical and Health Informatics</a:t>
            </a:r>
            <a:r>
              <a:rPr lang="en-US" sz="2624" b="1" dirty="0">
                <a:solidFill>
                  <a:srgbClr val="101014"/>
                </a:solidFill>
                <a:latin typeface="Playfair Display" pitchFamily="34" charset="0"/>
                <a:ea typeface="Playfair Display" pitchFamily="34" charset="-122"/>
                <a:cs typeface="Playfair Display" pitchFamily="34" charset="-120"/>
              </a:rPr>
              <a:t> (2022).</a:t>
            </a:r>
          </a:p>
          <a:p>
            <a:pPr marL="0" indent="0">
              <a:lnSpc>
                <a:spcPts val="3281"/>
              </a:lnSpc>
              <a:buNone/>
            </a:pPr>
            <a:endParaRPr lang="en-US" sz="2624" b="1" dirty="0">
              <a:solidFill>
                <a:srgbClr val="101014"/>
              </a:solidFill>
              <a:latin typeface="Playfair Display" pitchFamily="34" charset="0"/>
            </a:endParaRPr>
          </a:p>
          <a:p>
            <a:pPr marL="0" indent="0">
              <a:lnSpc>
                <a:spcPts val="3281"/>
              </a:lnSpc>
              <a:buNone/>
            </a:pPr>
            <a:endParaRPr lang="en-US" sz="2624" dirty="0"/>
          </a:p>
        </p:txBody>
      </p:sp>
      <p:sp>
        <p:nvSpPr>
          <p:cNvPr id="5" name="Text 3"/>
          <p:cNvSpPr/>
          <p:nvPr/>
        </p:nvSpPr>
        <p:spPr>
          <a:xfrm>
            <a:off x="2393394" y="3847170"/>
            <a:ext cx="10199013" cy="1122855"/>
          </a:xfrm>
          <a:prstGeom prst="rect">
            <a:avLst/>
          </a:prstGeom>
          <a:noFill/>
          <a:ln/>
        </p:spPr>
        <p:txBody>
          <a:bodyPr wrap="square" rtlCol="0" anchor="t"/>
          <a:lstStyle/>
          <a:p>
            <a:pPr marL="342900" indent="-342900" algn="l">
              <a:lnSpc>
                <a:spcPts val="2799"/>
              </a:lnSpc>
              <a:buSzPct val="100000"/>
              <a:buChar char="•"/>
            </a:pPr>
            <a:r>
              <a:rPr lang="en-US" dirty="0">
                <a:solidFill>
                  <a:srgbClr val="39393C"/>
                </a:solidFill>
                <a:latin typeface="Open Sans" pitchFamily="34" charset="0"/>
                <a:ea typeface="Open Sans" pitchFamily="34" charset="-122"/>
                <a:cs typeface="Open Sans" pitchFamily="34" charset="-120"/>
              </a:rPr>
              <a:t>C-Trans architecture. A feature extractor is used to generate the set of feature embeddings. Then, the label embeddings are combined with the state embeddings to train the model using partial information. Finally, the output from the transformer is used to feed the MLP head to output the probabilities for the unknown classes.</a:t>
            </a:r>
            <a:endParaRPr lang="en-US" dirty="0"/>
          </a:p>
        </p:txBody>
      </p:sp>
      <p:sp>
        <p:nvSpPr>
          <p:cNvPr id="6" name="Text 4"/>
          <p:cNvSpPr/>
          <p:nvPr/>
        </p:nvSpPr>
        <p:spPr>
          <a:xfrm>
            <a:off x="2393394" y="5307980"/>
            <a:ext cx="10199013" cy="461670"/>
          </a:xfrm>
          <a:prstGeom prst="rect">
            <a:avLst/>
          </a:prstGeom>
          <a:noFill/>
          <a:ln/>
        </p:spPr>
        <p:txBody>
          <a:bodyPr wrap="square" rtlCol="0" anchor="t"/>
          <a:lstStyle/>
          <a:p>
            <a:pPr marL="342900" indent="-342900" algn="l">
              <a:lnSpc>
                <a:spcPts val="2799"/>
              </a:lnSpc>
              <a:buSzPct val="100000"/>
              <a:buChar char="•"/>
            </a:pPr>
            <a:r>
              <a:rPr lang="en-US" dirty="0">
                <a:solidFill>
                  <a:srgbClr val="39393C"/>
                </a:solidFill>
                <a:latin typeface="Open Sans" pitchFamily="34" charset="0"/>
                <a:ea typeface="Open Sans" pitchFamily="34" charset="-122"/>
                <a:cs typeface="Open Sans" pitchFamily="34" charset="-120"/>
              </a:rPr>
              <a:t>It was observed that the model had a good performance overall, with most of the AUC scores per class being above 90%.</a:t>
            </a:r>
          </a:p>
          <a:p>
            <a:pPr marL="342900" indent="-342900">
              <a:lnSpc>
                <a:spcPts val="2799"/>
              </a:lnSpc>
              <a:buSzPct val="100000"/>
              <a:buFontTx/>
              <a:buChar char="•"/>
            </a:pPr>
            <a:r>
              <a:rPr lang="en-US" dirty="0">
                <a:solidFill>
                  <a:srgbClr val="39393C"/>
                </a:solidFill>
                <a:latin typeface="Open Sans" pitchFamily="34" charset="0"/>
                <a:ea typeface="Open Sans" pitchFamily="34" charset="-122"/>
                <a:cs typeface="Open Sans" pitchFamily="34" charset="-120"/>
              </a:rPr>
              <a:t>The C TRANS model outperforms the current state-of-the-art methods, and it achieves the best performance of 0.96 ML AUC .</a:t>
            </a:r>
            <a:endParaRPr lang="en-US" dirty="0"/>
          </a:p>
          <a:p>
            <a:pPr marL="342900" indent="-342900" algn="l">
              <a:lnSpc>
                <a:spcPts val="2799"/>
              </a:lnSpc>
              <a:buSzPct val="100000"/>
              <a:buChar char="•"/>
            </a:pPr>
            <a:endParaRPr lang="en-US" dirty="0"/>
          </a:p>
        </p:txBody>
      </p:sp>
      <p:sp>
        <p:nvSpPr>
          <p:cNvPr id="7" name="Text 5"/>
          <p:cNvSpPr/>
          <p:nvPr/>
        </p:nvSpPr>
        <p:spPr>
          <a:xfrm>
            <a:off x="2037993" y="6019562"/>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66906"/>
            <a:ext cx="14630400" cy="8375690"/>
          </a:xfrm>
          <a:prstGeom prst="rect">
            <a:avLst/>
          </a:prstGeom>
          <a:solidFill>
            <a:srgbClr val="F3F3F7"/>
          </a:solidFill>
          <a:ln/>
        </p:spPr>
      </p:sp>
      <p:sp>
        <p:nvSpPr>
          <p:cNvPr id="4" name="Text 2"/>
          <p:cNvSpPr/>
          <p:nvPr/>
        </p:nvSpPr>
        <p:spPr>
          <a:xfrm>
            <a:off x="1434419" y="1106344"/>
            <a:ext cx="3888462" cy="486013"/>
          </a:xfrm>
          <a:prstGeom prst="rect">
            <a:avLst/>
          </a:prstGeom>
          <a:noFill/>
          <a:ln/>
        </p:spPr>
        <p:txBody>
          <a:bodyPr wrap="none" rtlCol="0" anchor="t"/>
          <a:lstStyle/>
          <a:p>
            <a:pPr marL="0" indent="0">
              <a:lnSpc>
                <a:spcPts val="3827"/>
              </a:lnSpc>
              <a:buNone/>
            </a:pPr>
            <a:r>
              <a:rPr lang="en-US" sz="4400" b="1" dirty="0">
                <a:solidFill>
                  <a:srgbClr val="101014"/>
                </a:solidFill>
                <a:latin typeface="Playfair Display" pitchFamily="34" charset="0"/>
                <a:ea typeface="Playfair Display" pitchFamily="34" charset="-122"/>
                <a:cs typeface="Playfair Display" pitchFamily="34" charset="-120"/>
              </a:rPr>
              <a:t>The MuReD Dataset</a:t>
            </a:r>
            <a:endParaRPr lang="en-US" sz="4400" dirty="0"/>
          </a:p>
        </p:txBody>
      </p:sp>
      <p:sp>
        <p:nvSpPr>
          <p:cNvPr id="5" name="Text 3"/>
          <p:cNvSpPr/>
          <p:nvPr/>
        </p:nvSpPr>
        <p:spPr>
          <a:xfrm>
            <a:off x="1502435" y="1917884"/>
            <a:ext cx="1944172" cy="384350"/>
          </a:xfrm>
          <a:prstGeom prst="rect">
            <a:avLst/>
          </a:prstGeom>
          <a:noFill/>
          <a:ln/>
        </p:spPr>
        <p:txBody>
          <a:bodyPr wrap="none" rtlCol="0" anchor="t"/>
          <a:lstStyle/>
          <a:p>
            <a:pPr marL="0" indent="0">
              <a:lnSpc>
                <a:spcPts val="1914"/>
              </a:lnSpc>
              <a:buNone/>
            </a:pPr>
            <a:r>
              <a:rPr lang="en-US" sz="2400" b="1" dirty="0">
                <a:solidFill>
                  <a:srgbClr val="101014"/>
                </a:solidFill>
                <a:latin typeface="Playfair Display" pitchFamily="34" charset="0"/>
                <a:ea typeface="Playfair Display" pitchFamily="34" charset="-122"/>
                <a:cs typeface="Playfair Display" pitchFamily="34" charset="-120"/>
              </a:rPr>
              <a:t>Dataset Composition</a:t>
            </a:r>
            <a:endParaRPr lang="en-US" sz="2400" dirty="0"/>
          </a:p>
        </p:txBody>
      </p:sp>
      <p:sp>
        <p:nvSpPr>
          <p:cNvPr id="6" name="Text 4"/>
          <p:cNvSpPr/>
          <p:nvPr/>
        </p:nvSpPr>
        <p:spPr>
          <a:xfrm>
            <a:off x="1605776" y="2554283"/>
            <a:ext cx="9581877" cy="1529908"/>
          </a:xfrm>
          <a:prstGeom prst="rect">
            <a:avLst/>
          </a:prstGeom>
          <a:noFill/>
          <a:ln/>
        </p:spPr>
        <p:txBody>
          <a:bodyPr wrap="square" rtlCol="0" anchor="t"/>
          <a:lstStyle/>
          <a:p>
            <a:pPr marL="285750" indent="-285750">
              <a:lnSpc>
                <a:spcPts val="1960"/>
              </a:lnSpc>
              <a:buFont typeface="Arial" panose="020B0604020202020204" pitchFamily="34" charset="0"/>
              <a:buChar char="•"/>
            </a:pPr>
            <a:r>
              <a:rPr lang="en-US" sz="2200" dirty="0">
                <a:solidFill>
                  <a:srgbClr val="39393C"/>
                </a:solidFill>
                <a:latin typeface="Playfair Display" panose="00000500000000000000" pitchFamily="2" charset="0"/>
                <a:ea typeface="Open Sans" pitchFamily="34" charset="-122"/>
                <a:cs typeface="Open Sans" pitchFamily="34" charset="-120"/>
              </a:rPr>
              <a:t>The MuReD (Multi-label Retinal Disease) dataset is a large-scale, diverse collection of retinal fundus images annotated with multiple labels, reflecting the real-world complexity of retinal disease diagnosis.</a:t>
            </a:r>
          </a:p>
          <a:p>
            <a:pPr>
              <a:lnSpc>
                <a:spcPts val="1960"/>
              </a:lnSpc>
            </a:pPr>
            <a:endParaRPr lang="en-US" sz="2200" dirty="0">
              <a:solidFill>
                <a:srgbClr val="39393C"/>
              </a:solidFill>
              <a:latin typeface="Playfair Display" panose="00000500000000000000" pitchFamily="2" charset="0"/>
              <a:ea typeface="Open Sans" pitchFamily="34" charset="-122"/>
              <a:cs typeface="Open Sans" pitchFamily="34" charset="-120"/>
            </a:endParaRPr>
          </a:p>
          <a:p>
            <a:pPr marL="285750" indent="-285750">
              <a:lnSpc>
                <a:spcPts val="1960"/>
              </a:lnSpc>
              <a:buFont typeface="Arial" panose="020B0604020202020204" pitchFamily="34" charset="0"/>
              <a:buChar char="•"/>
            </a:pPr>
            <a:r>
              <a:rPr lang="en-US" sz="2200" dirty="0">
                <a:solidFill>
                  <a:srgbClr val="39393C"/>
                </a:solidFill>
                <a:latin typeface="Playfair Display" panose="00000500000000000000" pitchFamily="2" charset="0"/>
                <a:ea typeface="Open Sans" pitchFamily="34" charset="-122"/>
                <a:cs typeface="Open Sans" pitchFamily="34" charset="-120"/>
              </a:rPr>
              <a:t> The dataset contains over 2,500 images, covering a wide range of pathologies.</a:t>
            </a:r>
            <a:endParaRPr lang="en-US" sz="2200" dirty="0">
              <a:latin typeface="Playfair Display" panose="00000500000000000000" pitchFamily="2" charset="0"/>
            </a:endParaRPr>
          </a:p>
        </p:txBody>
      </p:sp>
      <p:sp>
        <p:nvSpPr>
          <p:cNvPr id="7" name="Text 5"/>
          <p:cNvSpPr/>
          <p:nvPr/>
        </p:nvSpPr>
        <p:spPr>
          <a:xfrm>
            <a:off x="1502435" y="4679384"/>
            <a:ext cx="1944172" cy="243007"/>
          </a:xfrm>
          <a:prstGeom prst="rect">
            <a:avLst/>
          </a:prstGeom>
          <a:noFill/>
          <a:ln/>
        </p:spPr>
        <p:txBody>
          <a:bodyPr wrap="none" rtlCol="0" anchor="t"/>
          <a:lstStyle/>
          <a:p>
            <a:pPr marL="0" indent="0">
              <a:lnSpc>
                <a:spcPts val="1914"/>
              </a:lnSpc>
              <a:buNone/>
            </a:pPr>
            <a:r>
              <a:rPr lang="en-US" sz="2400" b="1" dirty="0">
                <a:solidFill>
                  <a:srgbClr val="101014"/>
                </a:solidFill>
                <a:latin typeface="Playfair Display" pitchFamily="34" charset="0"/>
                <a:ea typeface="Playfair Display" pitchFamily="34" charset="-122"/>
                <a:cs typeface="Playfair Display" pitchFamily="34" charset="-120"/>
              </a:rPr>
              <a:t>Annotation Schema</a:t>
            </a:r>
            <a:endParaRPr lang="en-US" sz="2400" dirty="0"/>
          </a:p>
        </p:txBody>
      </p:sp>
      <p:sp>
        <p:nvSpPr>
          <p:cNvPr id="8" name="Text 6"/>
          <p:cNvSpPr/>
          <p:nvPr/>
        </p:nvSpPr>
        <p:spPr>
          <a:xfrm>
            <a:off x="1605775" y="5247918"/>
            <a:ext cx="10158761" cy="1211699"/>
          </a:xfrm>
          <a:prstGeom prst="rect">
            <a:avLst/>
          </a:prstGeom>
          <a:noFill/>
          <a:ln/>
        </p:spPr>
        <p:txBody>
          <a:bodyPr wrap="square" rtlCol="0" anchor="t"/>
          <a:lstStyle/>
          <a:p>
            <a:pPr marL="285750" indent="-285750">
              <a:lnSpc>
                <a:spcPts val="1960"/>
              </a:lnSpc>
              <a:buFont typeface="Arial" panose="020B0604020202020204" pitchFamily="34" charset="0"/>
              <a:buChar char="•"/>
            </a:pPr>
            <a:r>
              <a:rPr lang="en-US" sz="2200" dirty="0">
                <a:solidFill>
                  <a:srgbClr val="39393C"/>
                </a:solidFill>
                <a:latin typeface="Playfair Display" panose="00000500000000000000" pitchFamily="2" charset="0"/>
                <a:ea typeface="Open Sans" pitchFamily="34" charset="-122"/>
                <a:cs typeface="Open Sans" pitchFamily="34" charset="-120"/>
              </a:rPr>
              <a:t>Each image in the MuReD dataset is annotated with a set of binary labels, indicating the presence or absence of various retinal diseases.</a:t>
            </a:r>
          </a:p>
          <a:p>
            <a:pPr>
              <a:lnSpc>
                <a:spcPts val="1960"/>
              </a:lnSpc>
            </a:pPr>
            <a:endParaRPr lang="en-US" sz="2200" dirty="0">
              <a:solidFill>
                <a:srgbClr val="39393C"/>
              </a:solidFill>
              <a:latin typeface="Playfair Display" panose="00000500000000000000" pitchFamily="2" charset="0"/>
              <a:ea typeface="Open Sans" pitchFamily="34" charset="-122"/>
              <a:cs typeface="Open Sans" pitchFamily="34" charset="-120"/>
            </a:endParaRPr>
          </a:p>
          <a:p>
            <a:pPr marL="285750" indent="-285750">
              <a:lnSpc>
                <a:spcPts val="1960"/>
              </a:lnSpc>
              <a:buFont typeface="Arial" panose="020B0604020202020204" pitchFamily="34" charset="0"/>
              <a:buChar char="•"/>
            </a:pPr>
            <a:r>
              <a:rPr lang="en-US" sz="2200" dirty="0">
                <a:solidFill>
                  <a:srgbClr val="39393C"/>
                </a:solidFill>
                <a:latin typeface="Playfair Display" panose="00000500000000000000" pitchFamily="2" charset="0"/>
                <a:ea typeface="Open Sans" pitchFamily="34" charset="-122"/>
                <a:cs typeface="Open Sans" pitchFamily="34" charset="-120"/>
              </a:rPr>
              <a:t> This multi-label approach allows for the study of co-occurring pathologies, which is crucial for understanding the intricate relationships between different retinal conditions.</a:t>
            </a:r>
            <a:endParaRPr lang="en-US" sz="2200" dirty="0">
              <a:latin typeface="Playfair Display" panose="00000500000000000000" pitchFamily="2" charset="0"/>
            </a:endParaRPr>
          </a:p>
        </p:txBody>
      </p:sp>
      <p:sp>
        <p:nvSpPr>
          <p:cNvPr id="10" name="Text 8"/>
          <p:cNvSpPr/>
          <p:nvPr/>
        </p:nvSpPr>
        <p:spPr>
          <a:xfrm>
            <a:off x="3776662" y="4409718"/>
            <a:ext cx="1944172" cy="243007"/>
          </a:xfrm>
          <a:prstGeom prst="rect">
            <a:avLst/>
          </a:prstGeom>
          <a:noFill/>
          <a:ln/>
        </p:spPr>
        <p:txBody>
          <a:bodyPr wrap="none" rtlCol="0" anchor="t"/>
          <a:lstStyle/>
          <a:p>
            <a:pPr marL="0" indent="0">
              <a:lnSpc>
                <a:spcPts val="1914"/>
              </a:lnSpc>
              <a:buNone/>
            </a:pPr>
            <a:endParaRPr lang="en-US" sz="1531" dirty="0"/>
          </a:p>
        </p:txBody>
      </p:sp>
      <p:sp>
        <p:nvSpPr>
          <p:cNvPr id="11" name="Text 9"/>
          <p:cNvSpPr/>
          <p:nvPr/>
        </p:nvSpPr>
        <p:spPr>
          <a:xfrm>
            <a:off x="4025384" y="4745950"/>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12" name="Text 10"/>
          <p:cNvSpPr/>
          <p:nvPr/>
        </p:nvSpPr>
        <p:spPr>
          <a:xfrm>
            <a:off x="4025384" y="5056823"/>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13" name="Text 11"/>
          <p:cNvSpPr/>
          <p:nvPr/>
        </p:nvSpPr>
        <p:spPr>
          <a:xfrm>
            <a:off x="4025384" y="5367695"/>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14" name="Text 12"/>
          <p:cNvSpPr/>
          <p:nvPr/>
        </p:nvSpPr>
        <p:spPr>
          <a:xfrm>
            <a:off x="4025384" y="5678567"/>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15" name="Text 13"/>
          <p:cNvSpPr/>
          <p:nvPr/>
        </p:nvSpPr>
        <p:spPr>
          <a:xfrm>
            <a:off x="4025384" y="5989439"/>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16" name="Text 14"/>
          <p:cNvSpPr/>
          <p:nvPr/>
        </p:nvSpPr>
        <p:spPr>
          <a:xfrm>
            <a:off x="4025384" y="6300311"/>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17" name="Text 15"/>
          <p:cNvSpPr/>
          <p:nvPr/>
        </p:nvSpPr>
        <p:spPr>
          <a:xfrm>
            <a:off x="4025384" y="6611183"/>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18" name="Text 16"/>
          <p:cNvSpPr/>
          <p:nvPr/>
        </p:nvSpPr>
        <p:spPr>
          <a:xfrm>
            <a:off x="4025384" y="6922056"/>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19" name="Text 17"/>
          <p:cNvSpPr/>
          <p:nvPr/>
        </p:nvSpPr>
        <p:spPr>
          <a:xfrm>
            <a:off x="4025384" y="7232928"/>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20" name="Text 18"/>
          <p:cNvSpPr/>
          <p:nvPr/>
        </p:nvSpPr>
        <p:spPr>
          <a:xfrm>
            <a:off x="4025384" y="7543800"/>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22" name="Text 20"/>
          <p:cNvSpPr/>
          <p:nvPr/>
        </p:nvSpPr>
        <p:spPr>
          <a:xfrm>
            <a:off x="7797165" y="4409718"/>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23" name="Text 21"/>
          <p:cNvSpPr/>
          <p:nvPr/>
        </p:nvSpPr>
        <p:spPr>
          <a:xfrm>
            <a:off x="7797165" y="4720590"/>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24" name="Text 22"/>
          <p:cNvSpPr/>
          <p:nvPr/>
        </p:nvSpPr>
        <p:spPr>
          <a:xfrm>
            <a:off x="7797165" y="5031462"/>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25" name="Text 23"/>
          <p:cNvSpPr/>
          <p:nvPr/>
        </p:nvSpPr>
        <p:spPr>
          <a:xfrm>
            <a:off x="7797165" y="5342334"/>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26" name="Text 24"/>
          <p:cNvSpPr/>
          <p:nvPr/>
        </p:nvSpPr>
        <p:spPr>
          <a:xfrm>
            <a:off x="7797165" y="5653207"/>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27" name="Text 25"/>
          <p:cNvSpPr/>
          <p:nvPr/>
        </p:nvSpPr>
        <p:spPr>
          <a:xfrm>
            <a:off x="7797165" y="5964079"/>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28" name="Text 26"/>
          <p:cNvSpPr/>
          <p:nvPr/>
        </p:nvSpPr>
        <p:spPr>
          <a:xfrm>
            <a:off x="7797165" y="6274951"/>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29" name="Text 27"/>
          <p:cNvSpPr/>
          <p:nvPr/>
        </p:nvSpPr>
        <p:spPr>
          <a:xfrm>
            <a:off x="7797165" y="6585823"/>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30" name="Text 28"/>
          <p:cNvSpPr/>
          <p:nvPr/>
        </p:nvSpPr>
        <p:spPr>
          <a:xfrm>
            <a:off x="7797165" y="6896695"/>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31" name="Text 29"/>
          <p:cNvSpPr/>
          <p:nvPr/>
        </p:nvSpPr>
        <p:spPr>
          <a:xfrm>
            <a:off x="7797165" y="7207568"/>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
        <p:nvSpPr>
          <p:cNvPr id="32" name="Text 30"/>
          <p:cNvSpPr/>
          <p:nvPr/>
        </p:nvSpPr>
        <p:spPr>
          <a:xfrm>
            <a:off x="7797165" y="7518440"/>
            <a:ext cx="3056572" cy="248722"/>
          </a:xfrm>
          <a:prstGeom prst="rect">
            <a:avLst/>
          </a:prstGeom>
          <a:noFill/>
          <a:ln/>
        </p:spPr>
        <p:txBody>
          <a:bodyPr wrap="none" rtlCol="0" anchor="t"/>
          <a:lstStyle/>
          <a:p>
            <a:pPr marL="342900" indent="-342900" algn="l">
              <a:lnSpc>
                <a:spcPts val="1960"/>
              </a:lnSpc>
              <a:buSzPct val="100000"/>
              <a:buChar char="•"/>
            </a:pP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7"/>
          <p:cNvSpPr/>
          <p:nvPr/>
        </p:nvSpPr>
        <p:spPr>
          <a:xfrm>
            <a:off x="0" y="0"/>
            <a:ext cx="5196468" cy="8229600"/>
          </a:xfrm>
          <a:prstGeom prst="roundRect">
            <a:avLst>
              <a:gd name="adj" fmla="val 2581"/>
            </a:avLst>
          </a:prstGeom>
          <a:solidFill>
            <a:srgbClr val="DEDEE9"/>
          </a:solidFill>
          <a:ln/>
        </p:spPr>
      </p:sp>
      <p:sp>
        <p:nvSpPr>
          <p:cNvPr id="3" name="TextBox 2">
            <a:extLst>
              <a:ext uri="{FF2B5EF4-FFF2-40B4-BE49-F238E27FC236}">
                <a16:creationId xmlns:a16="http://schemas.microsoft.com/office/drawing/2014/main" id="{D8F80CC6-2664-021A-1006-B70E00578B46}"/>
              </a:ext>
            </a:extLst>
          </p:cNvPr>
          <p:cNvSpPr txBox="1"/>
          <p:nvPr/>
        </p:nvSpPr>
        <p:spPr>
          <a:xfrm>
            <a:off x="0" y="0"/>
            <a:ext cx="5196469" cy="9079409"/>
          </a:xfrm>
          <a:prstGeom prst="rect">
            <a:avLst/>
          </a:prstGeom>
          <a:noFill/>
        </p:spPr>
        <p:txBody>
          <a:bodyPr wrap="square" rtlCol="0">
            <a:spAutoFit/>
          </a:bodyPr>
          <a:lstStyle/>
          <a:p>
            <a:endParaRPr lang="en-US" sz="2200" b="1" dirty="0">
              <a:solidFill>
                <a:srgbClr val="101014"/>
              </a:solidFill>
              <a:latin typeface="Playfair Display" pitchFamily="34" charset="0"/>
              <a:ea typeface="Playfair Display" pitchFamily="34" charset="-122"/>
              <a:cs typeface="Playfair Display" pitchFamily="34" charset="-120"/>
            </a:endParaRPr>
          </a:p>
          <a:p>
            <a:r>
              <a:rPr lang="en-US" sz="2400" b="1" dirty="0">
                <a:solidFill>
                  <a:srgbClr val="101014"/>
                </a:solidFill>
                <a:latin typeface="Playfair Display" pitchFamily="34" charset="0"/>
                <a:ea typeface="Playfair Display" pitchFamily="34" charset="-122"/>
                <a:cs typeface="Playfair Display" pitchFamily="34" charset="-120"/>
              </a:rPr>
              <a:t>Labels:</a:t>
            </a:r>
          </a:p>
          <a:p>
            <a:endParaRPr lang="en-US" sz="2000" dirty="0"/>
          </a:p>
          <a:p>
            <a:pPr marL="285750" indent="-285750">
              <a:buFont typeface="Arial" panose="020B0604020202020204" pitchFamily="34" charset="0"/>
              <a:buChar char="•"/>
            </a:pPr>
            <a:r>
              <a:rPr lang="en-US" sz="2000" dirty="0"/>
              <a:t>DIABETIC RETINOPATHY</a:t>
            </a:r>
          </a:p>
          <a:p>
            <a:pPr marL="285750" indent="-285750">
              <a:buFont typeface="Arial" panose="020B0604020202020204" pitchFamily="34" charset="0"/>
              <a:buChar char="•"/>
            </a:pPr>
            <a:r>
              <a:rPr lang="en-US" sz="2000" dirty="0"/>
              <a:t>NORMAL</a:t>
            </a:r>
          </a:p>
          <a:p>
            <a:pPr marL="285750" indent="-285750">
              <a:buFont typeface="Arial" panose="020B0604020202020204" pitchFamily="34" charset="0"/>
              <a:buChar char="•"/>
            </a:pPr>
            <a:r>
              <a:rPr lang="en-US" sz="2000" dirty="0"/>
              <a:t>MEDIA HAZE</a:t>
            </a:r>
          </a:p>
          <a:p>
            <a:pPr marL="285750" indent="-285750">
              <a:buFont typeface="Arial" panose="020B0604020202020204" pitchFamily="34" charset="0"/>
              <a:buChar char="•"/>
            </a:pPr>
            <a:r>
              <a:rPr lang="en-US" sz="2000" dirty="0"/>
              <a:t>COLOBOMA</a:t>
            </a:r>
          </a:p>
          <a:p>
            <a:pPr marL="285750" indent="-285750">
              <a:buFont typeface="Arial" panose="020B0604020202020204" pitchFamily="34" charset="0"/>
              <a:buChar char="•"/>
            </a:pPr>
            <a:r>
              <a:rPr lang="en-US" sz="2000" dirty="0"/>
              <a:t>OPTIC DISC</a:t>
            </a:r>
          </a:p>
          <a:p>
            <a:pPr marL="285750" indent="-285750">
              <a:buFont typeface="Arial" panose="020B0604020202020204" pitchFamily="34" charset="0"/>
              <a:buChar char="•"/>
            </a:pPr>
            <a:r>
              <a:rPr lang="en-US" sz="2000" dirty="0"/>
              <a:t>TESSELATION </a:t>
            </a:r>
          </a:p>
          <a:p>
            <a:pPr marL="285750" indent="-285750">
              <a:buFont typeface="Arial" panose="020B0604020202020204" pitchFamily="34" charset="0"/>
              <a:buChar char="•"/>
            </a:pPr>
            <a:r>
              <a:rPr lang="en-US" sz="2000" dirty="0"/>
              <a:t>AGE TELATED MACULAR DEGENERATION</a:t>
            </a:r>
          </a:p>
          <a:p>
            <a:pPr marL="285750" indent="-285750">
              <a:buFont typeface="Arial" panose="020B0604020202020204" pitchFamily="34" charset="0"/>
              <a:buChar char="•"/>
            </a:pPr>
            <a:r>
              <a:rPr lang="en-US" sz="2000" dirty="0"/>
              <a:t>DRUSEN</a:t>
            </a:r>
          </a:p>
          <a:p>
            <a:pPr marL="285750" indent="-285750">
              <a:buFont typeface="Arial" panose="020B0604020202020204" pitchFamily="34" charset="0"/>
              <a:buChar char="•"/>
            </a:pPr>
            <a:r>
              <a:rPr lang="en-US" sz="2000" dirty="0"/>
              <a:t>MUOPIA</a:t>
            </a:r>
          </a:p>
          <a:p>
            <a:pPr marL="285750" indent="-285750">
              <a:buFont typeface="Arial" panose="020B0604020202020204" pitchFamily="34" charset="0"/>
              <a:buChar char="•"/>
            </a:pPr>
            <a:r>
              <a:rPr lang="en-US" sz="2000" dirty="0"/>
              <a:t>BRANCH RETINAL VEIN OCCLUSION</a:t>
            </a:r>
          </a:p>
          <a:p>
            <a:pPr marL="285750" indent="-285750">
              <a:buFont typeface="Arial" panose="020B0604020202020204" pitchFamily="34" charset="0"/>
              <a:buChar char="•"/>
            </a:pPr>
            <a:r>
              <a:rPr lang="en-US" sz="2000" dirty="0"/>
              <a:t>OPTIC DISC PALLOR</a:t>
            </a:r>
          </a:p>
          <a:p>
            <a:pPr marL="285750" indent="-285750">
              <a:buFont typeface="Arial" panose="020B0604020202020204" pitchFamily="34" charset="0"/>
              <a:buChar char="•"/>
            </a:pPr>
            <a:r>
              <a:rPr lang="en-US" sz="2000" dirty="0"/>
              <a:t>CENTRAL RETINAL VEIN OCCLUSION</a:t>
            </a:r>
          </a:p>
          <a:p>
            <a:pPr marL="285750" indent="-285750">
              <a:buFont typeface="Arial" panose="020B0604020202020204" pitchFamily="34" charset="0"/>
              <a:buChar char="•"/>
            </a:pPr>
            <a:r>
              <a:rPr lang="en-US" sz="2000" dirty="0"/>
              <a:t>CHORIODAL NEOVASCULARIZATION</a:t>
            </a:r>
          </a:p>
          <a:p>
            <a:pPr marL="285750" indent="-285750">
              <a:buFont typeface="Arial" panose="020B0604020202020204" pitchFamily="34" charset="0"/>
              <a:buChar char="•"/>
            </a:pPr>
            <a:r>
              <a:rPr lang="en-US" sz="2000" dirty="0"/>
              <a:t>RETINITIS</a:t>
            </a:r>
          </a:p>
          <a:p>
            <a:pPr marL="285750" indent="-285750">
              <a:buFont typeface="Arial" panose="020B0604020202020204" pitchFamily="34" charset="0"/>
              <a:buChar char="•"/>
            </a:pPr>
            <a:r>
              <a:rPr lang="en-US" sz="2000" dirty="0"/>
              <a:t>OPTIC DISC EDEMA</a:t>
            </a:r>
          </a:p>
          <a:p>
            <a:pPr marL="285750" indent="-285750">
              <a:buFont typeface="Arial" panose="020B0604020202020204" pitchFamily="34" charset="0"/>
              <a:buChar char="•"/>
            </a:pPr>
            <a:r>
              <a:rPr lang="en-US" sz="2000" dirty="0"/>
              <a:t>LASER SCARS</a:t>
            </a:r>
          </a:p>
          <a:p>
            <a:pPr marL="285750" indent="-285750">
              <a:buFont typeface="Arial" panose="020B0604020202020204" pitchFamily="34" charset="0"/>
              <a:buChar char="•"/>
            </a:pPr>
            <a:r>
              <a:rPr lang="en-US" sz="2000" dirty="0"/>
              <a:t>CENTRAL SEROUS RETINOPATHY</a:t>
            </a:r>
          </a:p>
          <a:p>
            <a:pPr marL="285750" indent="-285750">
              <a:buFont typeface="Arial" panose="020B0604020202020204" pitchFamily="34" charset="0"/>
              <a:buChar char="•"/>
            </a:pPr>
            <a:r>
              <a:rPr lang="en-US" sz="2000" dirty="0"/>
              <a:t>HYPERTENSIVE RETINOPATHY</a:t>
            </a:r>
          </a:p>
          <a:p>
            <a:pPr marL="285750" indent="-285750">
              <a:buFont typeface="Arial" panose="020B0604020202020204" pitchFamily="34" charset="0"/>
              <a:buChar char="•"/>
            </a:pPr>
            <a:r>
              <a:rPr lang="en-US" sz="2000" dirty="0"/>
              <a:t>ARTIFICIAL SILICON RETINA </a:t>
            </a:r>
          </a:p>
          <a:p>
            <a:pPr marL="285750" indent="-285750">
              <a:buFont typeface="Arial" panose="020B0604020202020204" pitchFamily="34" charset="0"/>
              <a:buChar char="•"/>
            </a:pPr>
            <a:r>
              <a:rPr lang="en-US" sz="2000" dirty="0"/>
              <a:t>CHORIORETINITIS</a:t>
            </a:r>
          </a:p>
          <a:p>
            <a:pPr marL="285750" indent="-285750">
              <a:buFont typeface="Arial" panose="020B0604020202020204" pitchFamily="34" charset="0"/>
              <a:buChar char="•"/>
            </a:pPr>
            <a:r>
              <a:rPr lang="en-US" sz="2000" dirty="0"/>
              <a:t>OTHER</a:t>
            </a:r>
          </a:p>
          <a:p>
            <a:pPr marL="285750" indent="-285750">
              <a:buFont typeface="Arial" panose="020B0604020202020204" pitchFamily="34" charset="0"/>
              <a:buChar char="•"/>
            </a:pPr>
            <a:endParaRPr lang="en-US" sz="2000" dirty="0"/>
          </a:p>
          <a:p>
            <a:endParaRPr lang="en-US" sz="2000" b="1" dirty="0">
              <a:solidFill>
                <a:srgbClr val="101014"/>
              </a:solidFill>
              <a:latin typeface="Playfair Display" pitchFamily="34" charset="0"/>
              <a:ea typeface="Playfair Display" pitchFamily="34" charset="-122"/>
              <a:cs typeface="Playfair Display" pitchFamily="34" charset="-120"/>
            </a:endParaRPr>
          </a:p>
          <a:p>
            <a:endParaRPr lang="en-US" sz="2000" b="1" dirty="0">
              <a:solidFill>
                <a:srgbClr val="101014"/>
              </a:solidFill>
              <a:latin typeface="Playfair Display" pitchFamily="34" charset="0"/>
              <a:ea typeface="Playfair Display" pitchFamily="34" charset="-122"/>
              <a:cs typeface="Playfair Display" pitchFamily="34" charset="-120"/>
            </a:endParaRPr>
          </a:p>
          <a:p>
            <a:endParaRPr lang="en-US" sz="2000" dirty="0"/>
          </a:p>
          <a:p>
            <a:endParaRPr lang="en-IN" sz="2000" dirty="0"/>
          </a:p>
        </p:txBody>
      </p:sp>
      <p:pic>
        <p:nvPicPr>
          <p:cNvPr id="6" name="Image 0" descr="preencoded.png"/>
          <p:cNvPicPr>
            <a:picLocks noChangeAspect="1"/>
          </p:cNvPicPr>
          <p:nvPr/>
        </p:nvPicPr>
        <p:blipFill>
          <a:blip r:embed="rId2"/>
          <a:stretch>
            <a:fillRect/>
          </a:stretch>
        </p:blipFill>
        <p:spPr>
          <a:xfrm>
            <a:off x="5196468" y="1594624"/>
            <a:ext cx="9038423" cy="4493943"/>
          </a:xfrm>
          <a:prstGeom prst="rect">
            <a:avLst/>
          </a:prstGeom>
        </p:spPr>
      </p:pic>
      <p:sp>
        <p:nvSpPr>
          <p:cNvPr id="7" name="TextBox 6">
            <a:extLst>
              <a:ext uri="{FF2B5EF4-FFF2-40B4-BE49-F238E27FC236}">
                <a16:creationId xmlns:a16="http://schemas.microsoft.com/office/drawing/2014/main" id="{7292DE9F-7C81-73C5-8404-88FEC703D482}"/>
              </a:ext>
            </a:extLst>
          </p:cNvPr>
          <p:cNvSpPr txBox="1"/>
          <p:nvPr/>
        </p:nvSpPr>
        <p:spPr>
          <a:xfrm>
            <a:off x="5377675" y="315385"/>
            <a:ext cx="7365380" cy="84279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Distribution of Disease Label in the MuRed Dataset:</a:t>
            </a:r>
            <a:endParaRPr lang="en-IN" sz="2400" b="1" dirty="0">
              <a:latin typeface="Times New Roman" panose="02020603050405020304" pitchFamily="18" charset="0"/>
              <a:cs typeface="Times New Roman" panose="02020603050405020304" pitchFamily="18" charset="0"/>
            </a:endParaRPr>
          </a:p>
          <a:p>
            <a:pPr marL="0" indent="0">
              <a:lnSpc>
                <a:spcPts val="3256"/>
              </a:lnSpc>
              <a:buNone/>
            </a:pPr>
            <a:endParaRPr lang="en-US" sz="2400" b="1" dirty="0">
              <a:solidFill>
                <a:srgbClr val="101014"/>
              </a:solidFill>
              <a:latin typeface="Playfair Display" pitchFamily="34" charset="0"/>
            </a:endParaRPr>
          </a:p>
        </p:txBody>
      </p:sp>
    </p:spTree>
    <p:extLst>
      <p:ext uri="{BB962C8B-B14F-4D97-AF65-F5344CB8AC3E}">
        <p14:creationId xmlns:p14="http://schemas.microsoft.com/office/powerpoint/2010/main" val="227896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txBody>
          <a:bodyPr/>
          <a:lstStyle/>
          <a:p>
            <a:pPr marL="342900" indent="-342900">
              <a:buFont typeface="+mj-lt"/>
              <a:buAutoNum type="arabicPeriod"/>
            </a:pPr>
            <a:endParaRPr lang="en-IN" dirty="0"/>
          </a:p>
        </p:txBody>
      </p:sp>
      <p:sp>
        <p:nvSpPr>
          <p:cNvPr id="4" name="Text 2"/>
          <p:cNvSpPr/>
          <p:nvPr/>
        </p:nvSpPr>
        <p:spPr>
          <a:xfrm>
            <a:off x="1937920" y="807720"/>
            <a:ext cx="5554980" cy="694373"/>
          </a:xfrm>
          <a:prstGeom prst="rect">
            <a:avLst/>
          </a:prstGeom>
          <a:noFill/>
          <a:ln/>
        </p:spPr>
        <p:txBody>
          <a:bodyPr wrap="none" rtlCol="0" anchor="t"/>
          <a:lstStyle/>
          <a:p>
            <a:pPr marL="0" indent="0">
              <a:lnSpc>
                <a:spcPts val="5468"/>
              </a:lnSpc>
              <a:buNone/>
            </a:pPr>
            <a:r>
              <a:rPr lang="en-US" sz="4400" b="1" dirty="0">
                <a:solidFill>
                  <a:srgbClr val="101014"/>
                </a:solidFill>
                <a:latin typeface="Playfair Display" pitchFamily="34" charset="0"/>
                <a:ea typeface="Playfair Display" pitchFamily="34" charset="-122"/>
                <a:cs typeface="Playfair Display" pitchFamily="34" charset="-120"/>
              </a:rPr>
              <a:t>Model</a:t>
            </a:r>
            <a:r>
              <a:rPr lang="en-US" sz="4374" b="1" dirty="0">
                <a:solidFill>
                  <a:srgbClr val="101014"/>
                </a:solidFill>
                <a:latin typeface="Playfair Display" pitchFamily="34" charset="0"/>
                <a:ea typeface="Playfair Display" pitchFamily="34" charset="-122"/>
                <a:cs typeface="Playfair Display" pitchFamily="34" charset="-120"/>
              </a:rPr>
              <a:t> </a:t>
            </a:r>
            <a:r>
              <a:rPr lang="en-US" sz="4400" b="1" dirty="0">
                <a:solidFill>
                  <a:srgbClr val="101014"/>
                </a:solidFill>
                <a:latin typeface="Playfair Display" pitchFamily="34" charset="0"/>
                <a:ea typeface="Playfair Display" pitchFamily="34" charset="-122"/>
                <a:cs typeface="Playfair Display" pitchFamily="34" charset="-120"/>
              </a:rPr>
              <a:t>Architecture</a:t>
            </a:r>
            <a:endParaRPr lang="en-US" sz="4400" dirty="0"/>
          </a:p>
        </p:txBody>
      </p:sp>
      <p:sp>
        <p:nvSpPr>
          <p:cNvPr id="5" name="Text 3"/>
          <p:cNvSpPr/>
          <p:nvPr/>
        </p:nvSpPr>
        <p:spPr>
          <a:xfrm>
            <a:off x="2393394" y="3448526"/>
            <a:ext cx="10199013" cy="2832531"/>
          </a:xfrm>
          <a:prstGeom prst="rect">
            <a:avLst/>
          </a:prstGeom>
          <a:noFill/>
          <a:ln/>
        </p:spPr>
        <p:txBody>
          <a:bodyPr wrap="square" rtlCol="0" anchor="t"/>
          <a:lstStyle/>
          <a:p>
            <a:pPr marL="342900" indent="-342900" algn="l">
              <a:lnSpc>
                <a:spcPts val="2799"/>
              </a:lnSpc>
              <a:buSzPct val="100000"/>
              <a:buChar char="•"/>
            </a:pPr>
            <a:endParaRPr lang="en-US" sz="1750" dirty="0"/>
          </a:p>
        </p:txBody>
      </p:sp>
      <p:sp>
        <p:nvSpPr>
          <p:cNvPr id="6" name="Text 4"/>
          <p:cNvSpPr/>
          <p:nvPr/>
        </p:nvSpPr>
        <p:spPr>
          <a:xfrm>
            <a:off x="2393394" y="4603552"/>
            <a:ext cx="10199013" cy="710803"/>
          </a:xfrm>
          <a:prstGeom prst="rect">
            <a:avLst/>
          </a:prstGeom>
          <a:noFill/>
          <a:ln/>
        </p:spPr>
        <p:txBody>
          <a:bodyPr wrap="square" rtlCol="0" anchor="t"/>
          <a:lstStyle/>
          <a:p>
            <a:pPr marL="342900" indent="-342900" algn="l">
              <a:lnSpc>
                <a:spcPts val="2799"/>
              </a:lnSpc>
              <a:buSzPct val="100000"/>
              <a:buChar char="•"/>
            </a:pPr>
            <a:endParaRPr lang="en-US" sz="1750" dirty="0"/>
          </a:p>
        </p:txBody>
      </p:sp>
      <p:sp>
        <p:nvSpPr>
          <p:cNvPr id="7" name="Text 5"/>
          <p:cNvSpPr/>
          <p:nvPr/>
        </p:nvSpPr>
        <p:spPr>
          <a:xfrm>
            <a:off x="2037993" y="5564267"/>
            <a:ext cx="10554414" cy="355402"/>
          </a:xfrm>
          <a:prstGeom prst="rect">
            <a:avLst/>
          </a:prstGeom>
          <a:noFill/>
          <a:ln/>
        </p:spPr>
        <p:txBody>
          <a:bodyPr wrap="none" rtlCol="0" anchor="t"/>
          <a:lstStyle/>
          <a:p>
            <a:pPr marL="0" indent="0">
              <a:lnSpc>
                <a:spcPts val="2799"/>
              </a:lnSpc>
              <a:buNone/>
            </a:pPr>
            <a:endParaRPr lang="en-US" sz="1750" dirty="0"/>
          </a:p>
        </p:txBody>
      </p:sp>
      <p:sp>
        <p:nvSpPr>
          <p:cNvPr id="25" name="TextBox 24">
            <a:extLst>
              <a:ext uri="{FF2B5EF4-FFF2-40B4-BE49-F238E27FC236}">
                <a16:creationId xmlns:a16="http://schemas.microsoft.com/office/drawing/2014/main" id="{8A34B0D1-2BCE-AD33-F2B9-535D39AFCC99}"/>
              </a:ext>
            </a:extLst>
          </p:cNvPr>
          <p:cNvSpPr txBox="1"/>
          <p:nvPr/>
        </p:nvSpPr>
        <p:spPr>
          <a:xfrm>
            <a:off x="2037993" y="1930748"/>
            <a:ext cx="10199013" cy="6186309"/>
          </a:xfrm>
          <a:prstGeom prst="rect">
            <a:avLst/>
          </a:prstGeom>
          <a:noFill/>
        </p:spPr>
        <p:txBody>
          <a:bodyPr wrap="square" rtlCol="0">
            <a:spAutoFit/>
          </a:bodyPr>
          <a:lstStyle/>
          <a:p>
            <a:pPr marL="285750" indent="-285750">
              <a:buFont typeface="Wingdings" panose="05000000000000000000" pitchFamily="2" charset="2"/>
              <a:buChar char="q"/>
            </a:pPr>
            <a:r>
              <a:rPr lang="en-US" sz="2200" dirty="0">
                <a:latin typeface="Playfair Display" panose="00000500000000000000" pitchFamily="2" charset="0"/>
              </a:rPr>
              <a:t>The feature extraction module utilizes a Convolutional Neural Network (CNN) to derive visual features from input images.</a:t>
            </a:r>
          </a:p>
          <a:p>
            <a:endParaRPr lang="en-US" sz="2200" dirty="0"/>
          </a:p>
          <a:p>
            <a:pPr marL="285750" indent="-285750">
              <a:buFont typeface="Wingdings" panose="05000000000000000000" pitchFamily="2" charset="2"/>
              <a:buChar char="q"/>
            </a:pPr>
            <a:r>
              <a:rPr lang="en-US" sz="2200" dirty="0"/>
              <a:t> </a:t>
            </a:r>
            <a:r>
              <a:rPr lang="en-US" sz="2200" dirty="0">
                <a:latin typeface="Playfair Display" panose="00000500000000000000" pitchFamily="2" charset="0"/>
              </a:rPr>
              <a:t>These features are then passed through a Multi-Scale Fusion Module (MSFM) that aligns high-level and low-level features.</a:t>
            </a:r>
          </a:p>
          <a:p>
            <a:endParaRPr lang="en-US" sz="2200" dirty="0"/>
          </a:p>
          <a:p>
            <a:pPr marL="285750" indent="-285750">
              <a:buFont typeface="Wingdings" panose="05000000000000000000" pitchFamily="2" charset="2"/>
              <a:buChar char="q"/>
            </a:pPr>
            <a:r>
              <a:rPr lang="en-US" sz="2200" dirty="0"/>
              <a:t> </a:t>
            </a:r>
            <a:r>
              <a:rPr lang="en-US" sz="2200" dirty="0">
                <a:latin typeface="Playfair Display" panose="00000500000000000000" pitchFamily="2" charset="0"/>
              </a:rPr>
              <a:t>This module combines features from different scales to capture a more comprehensive representation of the images.</a:t>
            </a:r>
          </a:p>
          <a:p>
            <a:pPr marL="285750" indent="-285750">
              <a:buFont typeface="Wingdings" panose="05000000000000000000" pitchFamily="2" charset="2"/>
              <a:buChar char="q"/>
            </a:pPr>
            <a:endParaRPr lang="en-US" sz="2200" dirty="0"/>
          </a:p>
          <a:p>
            <a:pPr marL="285750" indent="-285750">
              <a:buFont typeface="Wingdings" panose="05000000000000000000" pitchFamily="2" charset="2"/>
              <a:buChar char="q"/>
            </a:pPr>
            <a:r>
              <a:rPr lang="en-US" sz="2200" dirty="0">
                <a:latin typeface="Playfair Display" panose="00000500000000000000" pitchFamily="2" charset="0"/>
                <a:cs typeface="Times New Roman" panose="02020603050405020304" pitchFamily="18" charset="0"/>
              </a:rPr>
              <a:t> From the trained BioBert model, the semantic label vector is obtained.</a:t>
            </a:r>
          </a:p>
          <a:p>
            <a:pPr marL="285750" indent="-285750">
              <a:buFont typeface="Wingdings" panose="05000000000000000000" pitchFamily="2" charset="2"/>
              <a:buChar char="q"/>
            </a:pPr>
            <a:endParaRPr lang="en-US" sz="2200" dirty="0"/>
          </a:p>
          <a:p>
            <a:pPr marL="285750" indent="-285750">
              <a:buFont typeface="Wingdings" panose="05000000000000000000" pitchFamily="2" charset="2"/>
              <a:buChar char="q"/>
            </a:pPr>
            <a:r>
              <a:rPr lang="en-US" sz="2200" dirty="0"/>
              <a:t> </a:t>
            </a:r>
            <a:r>
              <a:rPr lang="en-US" sz="2200" dirty="0">
                <a:latin typeface="Playfair Display" panose="00000500000000000000" pitchFamily="2" charset="0"/>
              </a:rPr>
              <a:t>These label vector are concatenated with refined features from MSFM are   given as input to encoder where they are processed using self-attention mechanisms. This approach enables the model to understand and leverage complex relationships between images and labels within the data enhancing the overall performance and accuracy.</a:t>
            </a:r>
          </a:p>
          <a:p>
            <a:pPr marL="285750" indent="-285750">
              <a:buFont typeface="Wingdings" panose="05000000000000000000" pitchFamily="2" charset="2"/>
              <a:buChar char="q"/>
            </a:pPr>
            <a:endParaRPr lang="en-US" sz="2200" dirty="0"/>
          </a:p>
          <a:p>
            <a:pPr marL="285750" indent="-285750">
              <a:buFont typeface="Wingdings" panose="05000000000000000000" pitchFamily="2" charset="2"/>
              <a:buChar char="q"/>
            </a:pPr>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AE2EFBB6-EAEB-8C81-1FA3-75C4F2AC3826}"/>
              </a:ext>
            </a:extLst>
          </p:cNvPr>
          <p:cNvSpPr/>
          <p:nvPr/>
        </p:nvSpPr>
        <p:spPr>
          <a:xfrm>
            <a:off x="0" y="0"/>
            <a:ext cx="14630400" cy="8229600"/>
          </a:xfrm>
          <a:prstGeom prst="rect">
            <a:avLst/>
          </a:prstGeom>
          <a:solidFill>
            <a:srgbClr val="F3F3F7"/>
          </a:solidFill>
          <a:ln/>
          <a:scene3d>
            <a:camera prst="orthographicFront">
              <a:rot lat="0" lon="0" rev="0"/>
            </a:camera>
            <a:lightRig rig="threePt" dir="t"/>
          </a:scene3d>
        </p:spPr>
        <p:txBody>
          <a:bodyPr/>
          <a:lstStyle/>
          <a:p>
            <a:endParaRPr lang="en-IN" sz="1400" b="1" dirty="0"/>
          </a:p>
        </p:txBody>
      </p:sp>
      <p:pic>
        <p:nvPicPr>
          <p:cNvPr id="7" name="Picture 6">
            <a:extLst>
              <a:ext uri="{FF2B5EF4-FFF2-40B4-BE49-F238E27FC236}">
                <a16:creationId xmlns:a16="http://schemas.microsoft.com/office/drawing/2014/main" id="{389782CD-A449-9DC9-7F5B-56E5498F5E59}"/>
              </a:ext>
            </a:extLst>
          </p:cNvPr>
          <p:cNvPicPr>
            <a:picLocks noChangeAspect="1"/>
          </p:cNvPicPr>
          <p:nvPr/>
        </p:nvPicPr>
        <p:blipFill>
          <a:blip r:embed="rId2"/>
          <a:stretch>
            <a:fillRect/>
          </a:stretch>
        </p:blipFill>
        <p:spPr>
          <a:xfrm>
            <a:off x="0" y="1668"/>
            <a:ext cx="14630400" cy="8226264"/>
          </a:xfrm>
          <a:prstGeom prst="rect">
            <a:avLst/>
          </a:prstGeom>
        </p:spPr>
      </p:pic>
    </p:spTree>
    <p:extLst>
      <p:ext uri="{BB962C8B-B14F-4D97-AF65-F5344CB8AC3E}">
        <p14:creationId xmlns:p14="http://schemas.microsoft.com/office/powerpoint/2010/main" val="4000652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2568</TotalTime>
  <Words>1025</Words>
  <Application>Microsoft Office PowerPoint</Application>
  <PresentationFormat>Custom</PresentationFormat>
  <Paragraphs>149</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Open Sans</vt:lpstr>
      <vt:lpstr>Playfair Display</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ABDUL HADI</cp:lastModifiedBy>
  <cp:revision>5</cp:revision>
  <dcterms:created xsi:type="dcterms:W3CDTF">2024-04-30T22:14:01Z</dcterms:created>
  <dcterms:modified xsi:type="dcterms:W3CDTF">2024-05-06T14:40:43Z</dcterms:modified>
</cp:coreProperties>
</file>