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63" r:id="rId4"/>
    <p:sldId id="266" r:id="rId5"/>
    <p:sldId id="262" r:id="rId6"/>
    <p:sldId id="260" r:id="rId7"/>
    <p:sldId id="267" r:id="rId8"/>
    <p:sldId id="264" r:id="rId9"/>
    <p:sldId id="261" r:id="rId10"/>
    <p:sldId id="268" r:id="rId1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2705" autoAdjust="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F0616-0B55-418A-A537-9CD75B27CFD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FC9A6-EAB8-45EB-B2D6-D9991EAC60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7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6778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908000" y="3992760"/>
            <a:ext cx="6778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81280" y="162864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908000" y="399276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381280" y="399276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218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199760" y="1628640"/>
            <a:ext cx="218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491520" y="1628640"/>
            <a:ext cx="218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908000" y="3992760"/>
            <a:ext cx="218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199760" y="3992760"/>
            <a:ext cx="218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491520" y="3992760"/>
            <a:ext cx="218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908000" y="1628640"/>
            <a:ext cx="67784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67784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33076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381280" y="1628640"/>
            <a:ext cx="33076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1908000" y="274680"/>
            <a:ext cx="676728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381280" y="1628640"/>
            <a:ext cx="33076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1908000" y="399276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908000" y="1628640"/>
            <a:ext cx="67784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33076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381280" y="162864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381280" y="399276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381280" y="162864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1908000" y="3992760"/>
            <a:ext cx="6778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6778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908000" y="3992760"/>
            <a:ext cx="6778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381280" y="162864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908000" y="399276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381280" y="399276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218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199760" y="1628640"/>
            <a:ext cx="218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491520" y="1628640"/>
            <a:ext cx="218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1908000" y="3992760"/>
            <a:ext cx="218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199760" y="3992760"/>
            <a:ext cx="218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491520" y="3992760"/>
            <a:ext cx="218232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67784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33076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381280" y="1628640"/>
            <a:ext cx="33076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908000" y="274680"/>
            <a:ext cx="676728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381280" y="1628640"/>
            <a:ext cx="33076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908000" y="399276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33076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381280" y="162864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381280" y="399276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381280" y="1628640"/>
            <a:ext cx="33076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908000" y="3992760"/>
            <a:ext cx="6778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16000" y="5446800"/>
            <a:ext cx="6911640" cy="11505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FFFFFF"/>
                </a:solidFill>
                <a:latin typeface="Georgia"/>
              </a:rPr>
              <a:t>Modifiez le style du titre</a:t>
            </a:r>
            <a:endParaRPr lang="ru-RU" sz="3600" b="0" strike="noStrike" spc="-1">
              <a:solidFill>
                <a:srgbClr val="4D4D4D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Georgia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FFFFFF"/>
                </a:solidFill>
                <a:latin typeface="Georgia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Georgia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FFFFFF"/>
                </a:solidFill>
                <a:latin typeface="Georgia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Georgia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Georgia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Georgi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908000" y="274680"/>
            <a:ext cx="676728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666666"/>
                </a:solidFill>
                <a:latin typeface="Georgia"/>
              </a:rPr>
              <a:t>Modifiez le style du titre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908000" y="1628640"/>
            <a:ext cx="67784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fr-FR" sz="2000" b="0" strike="noStrike" spc="-1">
                <a:solidFill>
                  <a:srgbClr val="666666"/>
                </a:solidFill>
                <a:latin typeface="Georgia"/>
              </a:rPr>
              <a:t>Modifiez les styles du texte du masque</a:t>
            </a:r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"/>
            </a:pPr>
            <a:r>
              <a:rPr lang="fr-FR" sz="2000" b="0" strike="noStrike" spc="-1">
                <a:solidFill>
                  <a:srgbClr val="666666"/>
                </a:solidFill>
                <a:latin typeface="Georgia"/>
              </a:rPr>
              <a:t>Deuxième niveau</a:t>
            </a:r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  <a:p>
            <a:pPr marL="1143000" lvl="2" indent="-228240">
              <a:lnSpc>
                <a:spcPct val="10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fr-FR" sz="2000" b="0" strike="noStrike" spc="-1">
                <a:solidFill>
                  <a:srgbClr val="666666"/>
                </a:solidFill>
                <a:latin typeface="Georgia"/>
              </a:rPr>
              <a:t>Troisième niveau</a:t>
            </a:r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"/>
            </a:pPr>
            <a:r>
              <a:rPr lang="fr-FR" sz="2000" b="0" strike="noStrike" spc="-1">
                <a:solidFill>
                  <a:srgbClr val="666666"/>
                </a:solidFill>
                <a:latin typeface="Georgia"/>
              </a:rPr>
              <a:t>Quatrième niveau</a:t>
            </a:r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666666"/>
              </a:buClr>
              <a:buFont typeface="StarSymbol"/>
              <a:buChar char="»"/>
            </a:pPr>
            <a:r>
              <a:rPr lang="fr-FR" sz="2000" b="0" strike="noStrike" spc="-1">
                <a:solidFill>
                  <a:srgbClr val="666666"/>
                </a:solidFill>
                <a:latin typeface="Georgia"/>
              </a:rPr>
              <a:t>Cinquième niveau</a:t>
            </a:r>
            <a:endParaRPr lang="ru-RU" sz="2000" b="0" strike="noStrike" spc="-1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6453360"/>
            <a:ext cx="2133360" cy="2678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124080" y="6453360"/>
            <a:ext cx="2895120" cy="2678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6553080" y="6453360"/>
            <a:ext cx="2133360" cy="2678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79655822-9112-4F49-B5B4-B4F518DDF60F}" type="slidenum">
              <a:rPr lang="ru-RU" sz="900" b="0" strike="noStrike" spc="-1">
                <a:solidFill>
                  <a:srgbClr val="000000"/>
                </a:solidFill>
                <a:latin typeface="Georgia"/>
              </a:rPr>
              <a:t>‹N°›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371600" y="4800600"/>
            <a:ext cx="6248160" cy="1223640"/>
          </a:xfrm>
          <a:prstGeom prst="rect">
            <a:avLst/>
          </a:prstGeom>
          <a:noFill/>
          <a:ln>
            <a:noFill/>
          </a:ln>
          <a:effectLst>
            <a:outerShdw dist="17819" dir="2700000">
              <a:srgbClr val="9B6902"/>
            </a:outerShdw>
          </a:effectLst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Georgia"/>
              </a:rPr>
              <a:t>Autonomous Solar Tracking</a:t>
            </a:r>
            <a:endParaRPr lang="ru-RU" sz="3600" b="0" strike="noStrike" spc="-1" dirty="0">
              <a:solidFill>
                <a:srgbClr val="4D4D4D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-16920" y="0"/>
            <a:ext cx="3809520" cy="1294920"/>
          </a:xfrm>
          <a:prstGeom prst="rect">
            <a:avLst/>
          </a:prstGeom>
          <a:noFill/>
          <a:ln>
            <a:noFill/>
          </a:ln>
          <a:effectLst>
            <a:outerShdw dist="17819" dir="27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fr-FR" sz="1600" b="0" strike="noStrike" spc="-1" dirty="0" err="1">
                <a:solidFill>
                  <a:srgbClr val="FFFFFF"/>
                </a:solidFill>
                <a:latin typeface="Georgia"/>
              </a:rPr>
              <a:t>Nov</a:t>
            </a:r>
            <a:r>
              <a:rPr lang="fr-FR" sz="1600" b="0" strike="noStrike" spc="-1" dirty="0">
                <a:solidFill>
                  <a:srgbClr val="FFFFFF"/>
                </a:solidFill>
                <a:latin typeface="Georgia"/>
              </a:rPr>
              <a:t> 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Georgia"/>
              </a:rPr>
              <a:t>2021</a:t>
            </a: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fr-FR" sz="1600" spc="-1" dirty="0" err="1" smtClean="0">
                <a:solidFill>
                  <a:srgbClr val="FFFFFF"/>
                </a:solidFill>
                <a:latin typeface="Georgia"/>
              </a:rPr>
              <a:t>Energy</a:t>
            </a:r>
            <a:r>
              <a:rPr lang="fr-FR" sz="1600" spc="-1" dirty="0" smtClean="0">
                <a:solidFill>
                  <a:srgbClr val="FFFFFF"/>
                </a:solidFill>
                <a:latin typeface="Georgia"/>
              </a:rPr>
              <a:t> </a:t>
            </a:r>
            <a:r>
              <a:rPr lang="fr-FR" sz="1600" spc="-1" dirty="0" err="1" smtClean="0">
                <a:solidFill>
                  <a:srgbClr val="FFFFFF"/>
                </a:solidFill>
                <a:latin typeface="Georgia"/>
              </a:rPr>
              <a:t>Efficiency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fr-FR" sz="1600" b="0" strike="noStrike" spc="-1" dirty="0">
                <a:solidFill>
                  <a:srgbClr val="FFFFFF"/>
                </a:solidFill>
                <a:latin typeface="Georgia"/>
              </a:rPr>
              <a:t>Solar </a:t>
            </a:r>
            <a:r>
              <a:rPr lang="fr-FR" sz="1600" b="0" strike="noStrike" spc="-1" dirty="0" err="1">
                <a:solidFill>
                  <a:srgbClr val="FFFFFF"/>
                </a:solidFill>
                <a:latin typeface="Georgia"/>
              </a:rPr>
              <a:t>Tracking</a:t>
            </a:r>
            <a:r>
              <a:rPr lang="fr-FR" sz="1600" b="0" strike="noStrike" spc="-1" dirty="0">
                <a:solidFill>
                  <a:srgbClr val="FFFFFF"/>
                </a:solidFill>
                <a:latin typeface="Georgia"/>
              </a:rPr>
              <a:t> </a:t>
            </a:r>
            <a:r>
              <a:rPr lang="fr-FR" sz="1600" b="0" strike="noStrike" spc="-1" dirty="0" err="1">
                <a:solidFill>
                  <a:srgbClr val="FFFFFF"/>
                </a:solidFill>
                <a:latin typeface="Georgia"/>
              </a:rPr>
              <a:t>Technology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fr-FR" sz="2000" b="0" strike="noStrike" spc="-1" dirty="0" smtClean="0">
                <a:solidFill>
                  <a:srgbClr val="FFFFFF"/>
                </a:solidFill>
                <a:latin typeface="Georgia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-16920" y="6020280"/>
            <a:ext cx="2683920" cy="837720"/>
          </a:xfrm>
          <a:prstGeom prst="rect">
            <a:avLst/>
          </a:prstGeom>
          <a:noFill/>
          <a:ln>
            <a:noFill/>
          </a:ln>
          <a:effectLst>
            <a:outerShdw dist="17819" dir="27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fr-FR" sz="1600" b="0" strike="noStrike" spc="-1" dirty="0" err="1">
                <a:solidFill>
                  <a:srgbClr val="FFFFFF"/>
                </a:solidFill>
                <a:latin typeface="Georgia"/>
              </a:rPr>
              <a:t>Presentation</a:t>
            </a:r>
            <a:r>
              <a:rPr lang="fr-FR" sz="1600" b="0" strike="noStrike" spc="-1" dirty="0">
                <a:solidFill>
                  <a:srgbClr val="FFFFFF"/>
                </a:solidFill>
                <a:latin typeface="Georgia"/>
              </a:rPr>
              <a:t> made by: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fr-FR" sz="1600" b="0" strike="noStrike" spc="-1" dirty="0" err="1">
                <a:solidFill>
                  <a:srgbClr val="FFFFFF"/>
                </a:solidFill>
                <a:latin typeface="Georgia"/>
              </a:rPr>
              <a:t>Abayahia</a:t>
            </a:r>
            <a:r>
              <a:rPr lang="fr-FR" sz="1600" b="0" strike="noStrike" spc="-1" dirty="0">
                <a:solidFill>
                  <a:srgbClr val="FFFFFF"/>
                </a:solidFill>
                <a:latin typeface="Georgia"/>
              </a:rPr>
              <a:t> </a:t>
            </a:r>
            <a:r>
              <a:rPr lang="fr-FR" sz="1600" b="0" strike="noStrike" spc="-1" dirty="0" err="1">
                <a:solidFill>
                  <a:srgbClr val="FFFFFF"/>
                </a:solidFill>
                <a:latin typeface="Georgia"/>
              </a:rPr>
              <a:t>Hamou</a:t>
            </a:r>
            <a:r>
              <a:rPr lang="fr-FR" sz="1600" b="0" strike="noStrike" spc="-1" dirty="0">
                <a:solidFill>
                  <a:srgbClr val="FFFFFF"/>
                </a:solidFill>
                <a:latin typeface="Georgia"/>
              </a:rPr>
              <a:t> </a:t>
            </a:r>
            <a:r>
              <a:rPr lang="fr-FR" sz="1600" b="0" strike="noStrike" spc="-1" dirty="0" smtClean="0">
                <a:solidFill>
                  <a:srgbClr val="FFFFFF"/>
                </a:solidFill>
                <a:latin typeface="Georgia"/>
              </a:rPr>
              <a:t>Zinedine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fr-FR" sz="1600" b="0" strike="noStrike" spc="-1" dirty="0" smtClean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6705600" y="0"/>
            <a:ext cx="2683920" cy="837720"/>
          </a:xfrm>
          <a:prstGeom prst="rect">
            <a:avLst/>
          </a:prstGeom>
          <a:noFill/>
          <a:ln>
            <a:noFill/>
          </a:ln>
          <a:effectLst>
            <a:outerShdw dist="17819" dir="27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fr-FR" sz="1600" b="0" strike="noStrike" spc="-1" dirty="0" smtClean="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6553080" y="6453360"/>
            <a:ext cx="2133360" cy="267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8582279-EDEC-43CB-B2EC-6A472A606312}" type="slidenum">
              <a:rPr lang="ru-RU" sz="900" b="0" strike="noStrike" spc="-1">
                <a:solidFill>
                  <a:srgbClr val="000000"/>
                </a:solidFill>
                <a:latin typeface="Georgia"/>
              </a:rPr>
              <a:t>1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908000" y="274680"/>
            <a:ext cx="67672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666666"/>
                </a:solidFill>
                <a:latin typeface="Georgia"/>
              </a:rPr>
              <a:t>Introduction: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908000" y="1143000"/>
            <a:ext cx="67784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</a:pPr>
            <a:endParaRPr lang="en-US" sz="2000" b="0" strike="noStrike" spc="-1" dirty="0" smtClean="0">
              <a:solidFill>
                <a:srgbClr val="666666"/>
              </a:solidFill>
              <a:latin typeface="Georgia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en-US" sz="2000" spc="-1" dirty="0">
                <a:solidFill>
                  <a:srgbClr val="666666"/>
                </a:solidFill>
                <a:latin typeface="Georgia"/>
              </a:rPr>
              <a:t>Providing sustainable, </a:t>
            </a:r>
            <a:r>
              <a:rPr lang="en-US" sz="2000" spc="-1" dirty="0" smtClean="0">
                <a:solidFill>
                  <a:srgbClr val="666666"/>
                </a:solidFill>
                <a:latin typeface="Georgia"/>
              </a:rPr>
              <a:t>clean </a:t>
            </a:r>
            <a:r>
              <a:rPr lang="en-US" sz="2000" spc="-1" dirty="0">
                <a:solidFill>
                  <a:srgbClr val="666666"/>
                </a:solidFill>
                <a:latin typeface="Georgia"/>
              </a:rPr>
              <a:t>energy in an efficient manner. </a:t>
            </a:r>
            <a:endParaRPr lang="fr-FR" sz="2000" spc="-1" dirty="0" smtClean="0">
              <a:solidFill>
                <a:srgbClr val="666666"/>
              </a:solidFill>
              <a:latin typeface="Georgia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en-US" sz="2000" spc="-1" dirty="0" smtClean="0">
                <a:solidFill>
                  <a:srgbClr val="666666"/>
                </a:solidFill>
                <a:latin typeface="Georgia"/>
              </a:rPr>
              <a:t>Increasing </a:t>
            </a:r>
            <a:r>
              <a:rPr lang="en-US" sz="2000" spc="-1" dirty="0">
                <a:solidFill>
                  <a:srgbClr val="666666"/>
                </a:solidFill>
                <a:latin typeface="Georgia"/>
              </a:rPr>
              <a:t>the output power of a traditional photovoltaic system</a:t>
            </a:r>
            <a:r>
              <a:rPr lang="en-US" sz="2000" spc="-1" dirty="0" smtClean="0">
                <a:solidFill>
                  <a:srgbClr val="666666"/>
                </a:solidFill>
                <a:latin typeface="Georgia"/>
              </a:rPr>
              <a:t>.</a:t>
            </a:r>
            <a:endParaRPr lang="fr-FR" sz="2000" spc="-1" dirty="0" smtClean="0">
              <a:solidFill>
                <a:srgbClr val="666666"/>
              </a:solidFill>
              <a:latin typeface="Georgia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en-US" sz="2000" spc="-1" dirty="0">
                <a:solidFill>
                  <a:srgbClr val="666666"/>
                </a:solidFill>
                <a:latin typeface="Georgia"/>
                <a:ea typeface="굴림"/>
              </a:rPr>
              <a:t>Dealing with some common issues which usually occur in solar tracking systems</a:t>
            </a:r>
            <a:r>
              <a:rPr lang="en-US" sz="2000" spc="-1" dirty="0" smtClean="0">
                <a:solidFill>
                  <a:srgbClr val="666666"/>
                </a:solidFill>
                <a:latin typeface="Georgia"/>
                <a:ea typeface="굴림"/>
              </a:rPr>
              <a:t>.</a:t>
            </a:r>
            <a:endParaRPr lang="fr-FR" sz="2000" spc="-1" dirty="0" smtClean="0">
              <a:solidFill>
                <a:srgbClr val="666666"/>
              </a:solidFill>
              <a:latin typeface="Georgia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000" spc="-1" dirty="0">
                <a:solidFill>
                  <a:srgbClr val="666666"/>
                </a:solidFill>
                <a:latin typeface="Georgia"/>
                <a:ea typeface="굴림"/>
              </a:rPr>
              <a:t>Highlighting new methods to reduce carbon footprint.</a:t>
            </a:r>
            <a:endParaRPr lang="ru-RU" sz="2000" spc="-1" dirty="0">
              <a:solidFill>
                <a:srgbClr val="666666"/>
              </a:solidFill>
              <a:latin typeface="Georgia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endParaRPr lang="fr-FR" sz="2000" spc="-1" dirty="0" smtClean="0">
              <a:solidFill>
                <a:srgbClr val="666666"/>
              </a:solidFill>
              <a:latin typeface="Georgia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endParaRPr lang="ru-RU" sz="2000" b="0" strike="noStrike" spc="-1" dirty="0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6553080" y="6453360"/>
            <a:ext cx="2133360" cy="267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8582279-EDEC-43CB-B2EC-6A472A606312}" type="slidenum">
              <a:rPr lang="ru-RU" sz="900" b="0" strike="noStrike" spc="-1">
                <a:solidFill>
                  <a:srgbClr val="000000"/>
                </a:solidFill>
                <a:latin typeface="Georgia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70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0" name="Picture 6" descr="C:\Users\Client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Shape 1"/>
          <p:cNvSpPr txBox="1"/>
          <p:nvPr/>
        </p:nvSpPr>
        <p:spPr>
          <a:xfrm>
            <a:off x="1073834" y="-186397"/>
            <a:ext cx="67672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300" spc="-1" dirty="0" smtClean="0">
                <a:solidFill>
                  <a:srgbClr val="666666"/>
                </a:solidFill>
                <a:latin typeface="Georgia"/>
              </a:rPr>
              <a:t>Working Concept</a:t>
            </a:r>
            <a:r>
              <a:rPr lang="en-US" sz="3300" b="0" strike="noStrike" spc="-1" dirty="0" smtClean="0">
                <a:solidFill>
                  <a:srgbClr val="666666"/>
                </a:solidFill>
                <a:latin typeface="Georgia"/>
              </a:rPr>
              <a:t>:</a:t>
            </a:r>
            <a:endParaRPr lang="ru-RU" sz="3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6553080" y="6453360"/>
            <a:ext cx="2133360" cy="267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8582279-EDEC-43CB-B2EC-6A472A606312}" type="slidenum">
              <a:rPr lang="ru-RU" sz="900" b="0" strike="noStrike" spc="-1">
                <a:solidFill>
                  <a:srgbClr val="000000"/>
                </a:solidFill>
                <a:latin typeface="Georgia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023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947249" y="2362200"/>
            <a:ext cx="67672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spc="-1" dirty="0" smtClean="0">
                <a:solidFill>
                  <a:srgbClr val="666666"/>
                </a:solidFill>
                <a:latin typeface="Georgia"/>
              </a:rPr>
              <a:t>Actuation And Display</a:t>
            </a:r>
            <a:r>
              <a:rPr lang="en-US" sz="2600" b="0" strike="noStrike" spc="-1" dirty="0" smtClean="0">
                <a:solidFill>
                  <a:srgbClr val="666666"/>
                </a:solidFill>
                <a:latin typeface="Georgia"/>
              </a:rPr>
              <a:t> </a:t>
            </a:r>
            <a:r>
              <a:rPr lang="en-US" sz="2600" b="0" strike="noStrike" spc="-1" dirty="0">
                <a:solidFill>
                  <a:srgbClr val="666666"/>
                </a:solidFill>
                <a:latin typeface="Georgia"/>
              </a:rPr>
              <a:t>Hardware Used:</a:t>
            </a:r>
            <a:endParaRPr lang="ru-RU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896840" y="3276600"/>
            <a:ext cx="6778440" cy="1190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en-US" sz="2000" b="0" strike="noStrike" spc="-1" dirty="0" smtClean="0">
                <a:solidFill>
                  <a:srgbClr val="666666"/>
                </a:solidFill>
                <a:latin typeface="Georgia"/>
              </a:rPr>
              <a:t>Servo Motors.</a:t>
            </a:r>
            <a:endParaRPr lang="ru-RU" sz="2000" b="0" strike="noStrike" spc="-1" dirty="0">
              <a:solidFill>
                <a:srgbClr val="666666"/>
              </a:solidFill>
              <a:latin typeface="Georgia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fr-FR" sz="2000" b="0" strike="noStrike" spc="-1" dirty="0" smtClean="0">
                <a:solidFill>
                  <a:srgbClr val="666666"/>
                </a:solidFill>
                <a:latin typeface="Georgia"/>
              </a:rPr>
              <a:t>LCD display </a:t>
            </a:r>
            <a:r>
              <a:rPr lang="fr-FR" sz="2000" b="0" strike="noStrike" spc="-1" dirty="0" err="1" smtClean="0">
                <a:solidFill>
                  <a:srgbClr val="666666"/>
                </a:solidFill>
                <a:latin typeface="Georgia"/>
              </a:rPr>
              <a:t>with</a:t>
            </a:r>
            <a:r>
              <a:rPr lang="fr-FR" sz="2000" b="0" strike="noStrike" spc="-1" dirty="0" smtClean="0">
                <a:solidFill>
                  <a:srgbClr val="666666"/>
                </a:solidFill>
                <a:latin typeface="Georgia"/>
              </a:rPr>
              <a:t> I²C module.</a:t>
            </a:r>
            <a:endParaRPr lang="ru-RU" sz="2000" b="0" strike="noStrike" spc="-1" dirty="0">
              <a:solidFill>
                <a:srgbClr val="666666"/>
              </a:solidFill>
              <a:latin typeface="Georgia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2051021" y="4267200"/>
            <a:ext cx="67672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spc="-1" dirty="0" smtClean="0">
                <a:solidFill>
                  <a:srgbClr val="666666"/>
                </a:solidFill>
                <a:latin typeface="Georgia"/>
              </a:rPr>
              <a:t>Safety And Power related Hardware</a:t>
            </a:r>
            <a:r>
              <a:rPr lang="en-US" sz="2600" b="0" strike="noStrike" spc="-1" dirty="0" smtClean="0">
                <a:solidFill>
                  <a:srgbClr val="666666"/>
                </a:solidFill>
                <a:latin typeface="Georgia"/>
              </a:rPr>
              <a:t>:</a:t>
            </a:r>
            <a:endParaRPr lang="ru-RU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2008209" y="5099386"/>
            <a:ext cx="6778440" cy="1190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fr-FR" sz="2000" b="0" strike="noStrike" spc="-1" dirty="0" smtClean="0">
                <a:solidFill>
                  <a:srgbClr val="666666"/>
                </a:solidFill>
                <a:latin typeface="Georgia"/>
              </a:rPr>
              <a:t>Resistive </a:t>
            </a:r>
            <a:r>
              <a:rPr lang="fr-FR" sz="2000" spc="-1" dirty="0" err="1">
                <a:solidFill>
                  <a:srgbClr val="666666"/>
                </a:solidFill>
                <a:latin typeface="Georgia"/>
              </a:rPr>
              <a:t>c</a:t>
            </a:r>
            <a:r>
              <a:rPr lang="fr-FR" sz="2000" b="0" strike="noStrike" spc="-1" dirty="0" err="1" smtClean="0">
                <a:solidFill>
                  <a:srgbClr val="666666"/>
                </a:solidFill>
                <a:latin typeface="Georgia"/>
              </a:rPr>
              <a:t>urrent</a:t>
            </a:r>
            <a:r>
              <a:rPr lang="fr-FR" sz="2000" b="0" strike="noStrike" spc="-1" dirty="0" smtClean="0">
                <a:solidFill>
                  <a:srgbClr val="666666"/>
                </a:solidFill>
                <a:latin typeface="Georgia"/>
              </a:rPr>
              <a:t> </a:t>
            </a:r>
            <a:r>
              <a:rPr lang="fr-FR" sz="2000" b="0" strike="noStrike" spc="-1" dirty="0" err="1" smtClean="0">
                <a:solidFill>
                  <a:srgbClr val="666666"/>
                </a:solidFill>
                <a:latin typeface="Georgia"/>
              </a:rPr>
              <a:t>sensor</a:t>
            </a:r>
            <a:r>
              <a:rPr lang="fr-FR" sz="2000" b="0" strike="noStrike" spc="-1" dirty="0" smtClean="0">
                <a:solidFill>
                  <a:srgbClr val="666666"/>
                </a:solidFill>
                <a:latin typeface="Georgia"/>
              </a:rPr>
              <a:t>.</a:t>
            </a:r>
            <a:endParaRPr lang="ru-RU" sz="2000" b="0" strike="noStrike" spc="-1" dirty="0" smtClean="0">
              <a:solidFill>
                <a:srgbClr val="666666"/>
              </a:solidFill>
              <a:latin typeface="Georgia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fr-FR" sz="2000" b="0" strike="noStrike" spc="-1" dirty="0" smtClean="0">
                <a:solidFill>
                  <a:srgbClr val="666666"/>
                </a:solidFill>
                <a:latin typeface="Georgia"/>
              </a:rPr>
              <a:t>DC-DC </a:t>
            </a:r>
            <a:r>
              <a:rPr lang="fr-FR" sz="2000" b="0" strike="noStrike" spc="-1" dirty="0" err="1" smtClean="0">
                <a:solidFill>
                  <a:srgbClr val="666666"/>
                </a:solidFill>
                <a:latin typeface="Georgia"/>
              </a:rPr>
              <a:t>converter</a:t>
            </a:r>
            <a:r>
              <a:rPr lang="fr-FR" sz="2000" b="0" strike="noStrike" spc="-1" dirty="0" smtClean="0">
                <a:solidFill>
                  <a:srgbClr val="666666"/>
                </a:solidFill>
                <a:latin typeface="Georgia"/>
              </a:rPr>
              <a:t>.</a:t>
            </a:r>
            <a:endParaRPr lang="ru-RU" sz="2000" b="0" strike="noStrike" spc="-1" dirty="0" smtClean="0">
              <a:solidFill>
                <a:srgbClr val="666666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8" name="TextShape 1"/>
          <p:cNvSpPr txBox="1"/>
          <p:nvPr/>
        </p:nvSpPr>
        <p:spPr>
          <a:xfrm>
            <a:off x="1896840" y="152400"/>
            <a:ext cx="67672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666666"/>
                </a:solidFill>
                <a:latin typeface="Georgia"/>
              </a:rPr>
              <a:t>Control Hardware </a:t>
            </a:r>
            <a:r>
              <a:rPr lang="en-US" sz="2600" b="0" strike="noStrike" spc="-1" dirty="0" smtClean="0">
                <a:solidFill>
                  <a:srgbClr val="666666"/>
                </a:solidFill>
                <a:latin typeface="Georgia"/>
              </a:rPr>
              <a:t>Used for prototyping:</a:t>
            </a:r>
            <a:endParaRPr lang="ru-RU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891260" y="1066800"/>
            <a:ext cx="6778440" cy="885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666666"/>
                </a:solidFill>
                <a:latin typeface="Georgia"/>
              </a:rPr>
              <a:t>STM32 MCU.</a:t>
            </a:r>
            <a:endParaRPr lang="ru-RU" sz="2000" b="0" strike="noStrike" spc="-1" dirty="0">
              <a:solidFill>
                <a:srgbClr val="666666"/>
              </a:solidFill>
              <a:latin typeface="Georgia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en-US" sz="2000" b="0" strike="noStrike" spc="-1" dirty="0" err="1">
                <a:solidFill>
                  <a:srgbClr val="666666"/>
                </a:solidFill>
                <a:latin typeface="Georgia"/>
              </a:rPr>
              <a:t>Photoresistors</a:t>
            </a:r>
            <a:r>
              <a:rPr lang="en-US" sz="2000" b="0" strike="noStrike" spc="-1" dirty="0">
                <a:solidFill>
                  <a:srgbClr val="666666"/>
                </a:solidFill>
                <a:latin typeface="Georgia"/>
              </a:rPr>
              <a:t> for sensing. (LDR based sensing</a:t>
            </a:r>
            <a:r>
              <a:rPr lang="en-US" sz="2000" b="0" strike="noStrike" spc="-1" dirty="0" smtClean="0">
                <a:solidFill>
                  <a:srgbClr val="666666"/>
                </a:solidFill>
                <a:latin typeface="Georgia"/>
              </a:rPr>
              <a:t>).</a:t>
            </a: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fr-FR" sz="2000" spc="-1" dirty="0" err="1" smtClean="0">
                <a:solidFill>
                  <a:srgbClr val="666666"/>
                </a:solidFill>
                <a:latin typeface="Georgia"/>
              </a:rPr>
              <a:t>Switching</a:t>
            </a:r>
            <a:r>
              <a:rPr lang="fr-FR" sz="2000" spc="-1" dirty="0" smtClean="0">
                <a:solidFill>
                  <a:srgbClr val="666666"/>
                </a:solidFill>
                <a:latin typeface="Georgia"/>
              </a:rPr>
              <a:t> </a:t>
            </a:r>
            <a:r>
              <a:rPr lang="fr-FR" sz="2000" spc="-1" dirty="0" err="1" smtClean="0">
                <a:solidFill>
                  <a:srgbClr val="666666"/>
                </a:solidFill>
                <a:latin typeface="Georgia"/>
              </a:rPr>
              <a:t>MOSFETs</a:t>
            </a:r>
            <a:endParaRPr lang="ru-RU" sz="2000" b="0" strike="noStrike" spc="-1" dirty="0">
              <a:solidFill>
                <a:srgbClr val="666666"/>
              </a:solidFill>
              <a:latin typeface="Georgia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10" name="TextShape 1"/>
          <p:cNvSpPr txBox="1"/>
          <p:nvPr/>
        </p:nvSpPr>
        <p:spPr>
          <a:xfrm>
            <a:off x="6553080" y="6453360"/>
            <a:ext cx="2133360" cy="267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8582279-EDEC-43CB-B2EC-6A472A606312}" type="slidenum">
              <a:rPr lang="ru-RU" sz="900" b="0" strike="noStrike" spc="-1">
                <a:solidFill>
                  <a:srgbClr val="000000"/>
                </a:solidFill>
                <a:latin typeface="Georgia"/>
              </a:rPr>
              <a:t>4</a:t>
            </a:fld>
            <a:endParaRPr lang="en-US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09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553080" y="6453360"/>
            <a:ext cx="2133360" cy="267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8582279-EDEC-43CB-B2EC-6A472A606312}" type="slidenum">
              <a:rPr lang="ru-RU" sz="900" b="0" strike="noStrike" spc="-1">
                <a:solidFill>
                  <a:srgbClr val="000000"/>
                </a:solidFill>
                <a:latin typeface="Georgia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1908000" y="274680"/>
            <a:ext cx="67672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3600" spc="-1" dirty="0" err="1" smtClean="0">
                <a:solidFill>
                  <a:srgbClr val="666666"/>
                </a:solidFill>
                <a:latin typeface="Georgia"/>
              </a:rPr>
              <a:t>Schematic</a:t>
            </a:r>
            <a:r>
              <a:rPr lang="fr-FR" sz="3600" spc="-1" dirty="0" smtClean="0">
                <a:solidFill>
                  <a:srgbClr val="666666"/>
                </a:solidFill>
                <a:latin typeface="Georgia"/>
              </a:rPr>
              <a:t>: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0" name="Picture 2" descr="C:\Users\Client\Desktop\sch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001" y="1295400"/>
            <a:ext cx="7159800" cy="516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057400" y="1417320"/>
            <a:ext cx="306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5V: DC-DC </a:t>
            </a:r>
            <a:r>
              <a:rPr lang="fr-FR" dirty="0" err="1" smtClean="0"/>
              <a:t>converter</a:t>
            </a:r>
            <a:r>
              <a:rPr lang="fr-FR" dirty="0" smtClean="0"/>
              <a:t> output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600" b="0" strike="noStrike" spc="-1" dirty="0" smtClean="0">
                <a:solidFill>
                  <a:srgbClr val="666666"/>
                </a:solidFill>
                <a:latin typeface="Georgia"/>
              </a:rPr>
              <a:t>Completion stages:</a:t>
            </a:r>
            <a:endParaRPr lang="ru-RU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1908000" y="1143000"/>
            <a:ext cx="67784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560" indent="-45720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+mj-lt"/>
              <a:buAutoNum type="arabicPeriod"/>
            </a:pPr>
            <a:r>
              <a:rPr lang="fr-FR" sz="2000" spc="-1" dirty="0" smtClean="0">
                <a:solidFill>
                  <a:srgbClr val="666666"/>
                </a:solidFill>
                <a:latin typeface="Georgia"/>
              </a:rPr>
              <a:t>Performing </a:t>
            </a:r>
            <a:r>
              <a:rPr lang="fr-FR" sz="2000" spc="-1" dirty="0" err="1" smtClean="0">
                <a:solidFill>
                  <a:srgbClr val="666666"/>
                </a:solidFill>
                <a:latin typeface="Georgia"/>
              </a:rPr>
              <a:t>small-scale</a:t>
            </a:r>
            <a:r>
              <a:rPr lang="fr-FR" sz="2000" spc="-1" dirty="0" smtClean="0">
                <a:solidFill>
                  <a:srgbClr val="666666"/>
                </a:solidFill>
                <a:latin typeface="Georgia"/>
              </a:rPr>
              <a:t> tests .</a:t>
            </a:r>
          </a:p>
          <a:p>
            <a:pPr marL="457560" indent="-45720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+mj-lt"/>
              <a:buAutoNum type="arabicPeriod"/>
            </a:pPr>
            <a:r>
              <a:rPr lang="fr-FR" sz="2000" spc="-1" dirty="0" smtClean="0">
                <a:solidFill>
                  <a:srgbClr val="666666"/>
                </a:solidFill>
                <a:latin typeface="Georgia"/>
              </a:rPr>
              <a:t>Planning and </a:t>
            </a:r>
            <a:r>
              <a:rPr lang="en-US" sz="2000" spc="-1" dirty="0" smtClean="0">
                <a:solidFill>
                  <a:srgbClr val="666666"/>
                </a:solidFill>
                <a:latin typeface="Georgia"/>
              </a:rPr>
              <a:t>sizing.</a:t>
            </a:r>
          </a:p>
          <a:p>
            <a:pPr marL="457560" indent="-45720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+mj-lt"/>
              <a:buAutoNum type="arabicPeriod"/>
            </a:pPr>
            <a:r>
              <a:rPr lang="fr-FR" sz="2000" spc="-1" dirty="0" smtClean="0">
                <a:solidFill>
                  <a:srgbClr val="666666"/>
                </a:solidFill>
                <a:latin typeface="Georgia"/>
              </a:rPr>
              <a:t>Hardware design.</a:t>
            </a:r>
          </a:p>
          <a:p>
            <a:pPr marL="457560" indent="-45720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+mj-lt"/>
              <a:buAutoNum type="arabicPeriod"/>
            </a:pPr>
            <a:r>
              <a:rPr lang="fr-FR" sz="2000" spc="-1" dirty="0" err="1" smtClean="0">
                <a:solidFill>
                  <a:srgbClr val="666666"/>
                </a:solidFill>
                <a:latin typeface="Georgia"/>
              </a:rPr>
              <a:t>Implementation</a:t>
            </a:r>
            <a:r>
              <a:rPr lang="fr-FR" sz="2000" spc="-1" dirty="0" smtClean="0">
                <a:solidFill>
                  <a:srgbClr val="666666"/>
                </a:solidFill>
                <a:latin typeface="Georgia"/>
              </a:rPr>
              <a:t> and </a:t>
            </a:r>
            <a:r>
              <a:rPr lang="fr-FR" sz="2000" spc="-1" dirty="0" err="1" smtClean="0">
                <a:solidFill>
                  <a:srgbClr val="666666"/>
                </a:solidFill>
                <a:latin typeface="Georgia"/>
              </a:rPr>
              <a:t>execution</a:t>
            </a:r>
            <a:r>
              <a:rPr lang="fr-FR" sz="2000" spc="-1" dirty="0" smtClean="0">
                <a:solidFill>
                  <a:srgbClr val="666666"/>
                </a:solidFill>
                <a:latin typeface="Georgia"/>
              </a:rPr>
              <a:t>.</a:t>
            </a:r>
          </a:p>
          <a:p>
            <a:pPr marL="457560" indent="-45720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+mj-lt"/>
              <a:buAutoNum type="arabicPeriod"/>
            </a:pPr>
            <a:r>
              <a:rPr lang="fr-FR" sz="2000" spc="-1" dirty="0" smtClean="0">
                <a:solidFill>
                  <a:srgbClr val="666666"/>
                </a:solidFill>
                <a:latin typeface="Georgia"/>
              </a:rPr>
              <a:t>Monitoring and </a:t>
            </a:r>
            <a:r>
              <a:rPr lang="fr-FR" sz="2000" spc="-1" dirty="0" err="1" smtClean="0">
                <a:solidFill>
                  <a:srgbClr val="666666"/>
                </a:solidFill>
                <a:latin typeface="Georgia"/>
              </a:rPr>
              <a:t>reflection</a:t>
            </a:r>
            <a:r>
              <a:rPr lang="fr-FR" sz="2000" spc="-1" dirty="0" smtClean="0">
                <a:solidFill>
                  <a:srgbClr val="666666"/>
                </a:solidFill>
                <a:latin typeface="Georgia"/>
              </a:rPr>
              <a:t>.</a:t>
            </a:r>
          </a:p>
          <a:p>
            <a:pPr marL="457560" indent="-45720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+mj-lt"/>
              <a:buAutoNum type="arabicPeriod"/>
            </a:pPr>
            <a:endParaRPr lang="ru-RU" sz="2000" b="0" strike="noStrike" spc="-1" dirty="0">
              <a:solidFill>
                <a:srgbClr val="666666"/>
              </a:solidFill>
              <a:latin typeface="Georgia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6553080" y="6453360"/>
            <a:ext cx="2133360" cy="267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8582279-EDEC-43CB-B2EC-6A472A606312}" type="slidenum">
              <a:rPr lang="ru-RU" sz="900" b="0" strike="noStrike" spc="-1">
                <a:solidFill>
                  <a:srgbClr val="000000"/>
                </a:solidFill>
                <a:latin typeface="Georgia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19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553080" y="6453360"/>
            <a:ext cx="2133360" cy="267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8582279-EDEC-43CB-B2EC-6A472A606312}" type="slidenum">
              <a:rPr lang="ru-RU" sz="900" b="0" strike="noStrike" spc="-1">
                <a:solidFill>
                  <a:srgbClr val="000000"/>
                </a:solidFill>
                <a:latin typeface="Georgia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050" name="Picture 2" descr="C:\Users\Client\Desktop\20220122_1517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11" y="1219200"/>
            <a:ext cx="6705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Shape 1"/>
          <p:cNvSpPr txBox="1"/>
          <p:nvPr/>
        </p:nvSpPr>
        <p:spPr>
          <a:xfrm>
            <a:off x="1908000" y="274680"/>
            <a:ext cx="67672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3600" spc="-1" dirty="0" smtClean="0">
                <a:solidFill>
                  <a:srgbClr val="666666"/>
                </a:solidFill>
                <a:latin typeface="Georgia"/>
              </a:rPr>
              <a:t>Initial Prototype :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39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908000" y="274680"/>
            <a:ext cx="67672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666666"/>
                </a:solidFill>
                <a:latin typeface="Georgia"/>
              </a:rPr>
              <a:t>End Goals: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908000" y="1628640"/>
            <a:ext cx="67784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en-US" sz="2000" b="0" strike="noStrike" spc="-1" dirty="0" smtClean="0">
                <a:solidFill>
                  <a:srgbClr val="666666"/>
                </a:solidFill>
                <a:latin typeface="Georgia"/>
              </a:rPr>
              <a:t>Making </a:t>
            </a:r>
            <a:r>
              <a:rPr lang="en-US" sz="2000" b="0" strike="noStrike" spc="-1" dirty="0">
                <a:solidFill>
                  <a:srgbClr val="666666"/>
                </a:solidFill>
                <a:latin typeface="Georgia"/>
              </a:rPr>
              <a:t>an industrialized autonomous solar tracker.</a:t>
            </a:r>
            <a:endParaRPr lang="ru-RU" sz="2000" b="0" strike="noStrike" spc="-1" dirty="0">
              <a:solidFill>
                <a:srgbClr val="666666"/>
              </a:solidFill>
              <a:latin typeface="Georgia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666666"/>
                </a:solidFill>
                <a:latin typeface="Georgia"/>
              </a:rPr>
              <a:t>Making  solar energy more energy efficient and therefore more likely to be picked by corporations and civilians alike as their main energy source.</a:t>
            </a:r>
            <a:endParaRPr lang="ru-RU" sz="2000" b="0" strike="noStrike" spc="-1" dirty="0">
              <a:solidFill>
                <a:srgbClr val="666666"/>
              </a:solidFill>
              <a:latin typeface="Georgia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666666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rgbClr val="666666"/>
                </a:solidFill>
                <a:latin typeface="Georgia"/>
              </a:rPr>
              <a:t>Having a positive effect on the environment by reducing greenhouse gases</a:t>
            </a:r>
            <a:r>
              <a:rPr lang="en-US" sz="2000" b="0" strike="noStrike" spc="-1" dirty="0" smtClean="0">
                <a:solidFill>
                  <a:srgbClr val="666666"/>
                </a:solidFill>
                <a:latin typeface="Georgia"/>
              </a:rPr>
              <a:t>.</a:t>
            </a:r>
          </a:p>
        </p:txBody>
      </p:sp>
      <p:sp>
        <p:nvSpPr>
          <p:cNvPr id="136" name="TextShape 3"/>
          <p:cNvSpPr txBox="1"/>
          <p:nvPr/>
        </p:nvSpPr>
        <p:spPr>
          <a:xfrm>
            <a:off x="6553080" y="6453360"/>
            <a:ext cx="2133360" cy="267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C70E4876-9A5C-4183-B62E-09361CCF17DA}" type="slidenum">
              <a:rPr lang="ru-RU" sz="900" b="0" strike="noStrike" spc="-1">
                <a:solidFill>
                  <a:srgbClr val="000000"/>
                </a:solidFill>
                <a:latin typeface="Georgia"/>
              </a:rPr>
              <a:t>8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1905000" y="-2057400"/>
            <a:ext cx="6778440" cy="61542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Georgia" panose="02040502050405020303" pitchFamily="18" charset="0"/>
              </a:rPr>
              <a:t>Template Source Link (mandatory citation): https://poweredtemplate.com/solar-power-panels-on-a-field-powerpoint-template-52648/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2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937</TotalTime>
  <Words>209</Words>
  <Application>Microsoft Office PowerPoint</Application>
  <PresentationFormat>Affichage à l'écran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Completion stages: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Solar Tracking</dc:title>
  <dc:creator>Client</dc:creator>
  <cp:lastModifiedBy>Client</cp:lastModifiedBy>
  <cp:revision>29</cp:revision>
  <dcterms:created xsi:type="dcterms:W3CDTF">2021-11-13T20:53:07Z</dcterms:created>
  <dcterms:modified xsi:type="dcterms:W3CDTF">2022-12-28T09:12:03Z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