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43"/>
  </p:notesMasterIdLst>
  <p:handoutMasterIdLst>
    <p:handoutMasterId r:id="rId44"/>
  </p:handoutMasterIdLst>
  <p:sldIdLst>
    <p:sldId id="256" r:id="rId3"/>
    <p:sldId id="265" r:id="rId4"/>
    <p:sldId id="264" r:id="rId5"/>
    <p:sldId id="257" r:id="rId6"/>
    <p:sldId id="267" r:id="rId7"/>
    <p:sldId id="266" r:id="rId8"/>
    <p:sldId id="263" r:id="rId9"/>
    <p:sldId id="297" r:id="rId10"/>
    <p:sldId id="301" r:id="rId11"/>
    <p:sldId id="269" r:id="rId12"/>
    <p:sldId id="270" r:id="rId13"/>
    <p:sldId id="279" r:id="rId14"/>
    <p:sldId id="271" r:id="rId15"/>
    <p:sldId id="272" r:id="rId16"/>
    <p:sldId id="276" r:id="rId17"/>
    <p:sldId id="273" r:id="rId18"/>
    <p:sldId id="277" r:id="rId19"/>
    <p:sldId id="275" r:id="rId20"/>
    <p:sldId id="274" r:id="rId21"/>
    <p:sldId id="281" r:id="rId22"/>
    <p:sldId id="278" r:id="rId23"/>
    <p:sldId id="280" r:id="rId24"/>
    <p:sldId id="282" r:id="rId25"/>
    <p:sldId id="287" r:id="rId26"/>
    <p:sldId id="283" r:id="rId27"/>
    <p:sldId id="284" r:id="rId28"/>
    <p:sldId id="285" r:id="rId29"/>
    <p:sldId id="286" r:id="rId30"/>
    <p:sldId id="289" r:id="rId31"/>
    <p:sldId id="290" r:id="rId32"/>
    <p:sldId id="291" r:id="rId33"/>
    <p:sldId id="292" r:id="rId34"/>
    <p:sldId id="294" r:id="rId35"/>
    <p:sldId id="298" r:id="rId36"/>
    <p:sldId id="299" r:id="rId37"/>
    <p:sldId id="293" r:id="rId38"/>
    <p:sldId id="300" r:id="rId39"/>
    <p:sldId id="288" r:id="rId40"/>
    <p:sldId id="295" r:id="rId41"/>
    <p:sldId id="260" r:id="rId4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A0889BD-E813-4833-BC26-EAA0CBCDB4F8}">
          <p14:sldIdLst>
            <p14:sldId id="256"/>
            <p14:sldId id="265"/>
            <p14:sldId id="264"/>
            <p14:sldId id="257"/>
            <p14:sldId id="267"/>
            <p14:sldId id="266"/>
          </p14:sldIdLst>
        </p14:section>
        <p14:section name="Section sans titre" id="{05114787-8348-4528-98B4-DD18DE91BC49}">
          <p14:sldIdLst>
            <p14:sldId id="263"/>
            <p14:sldId id="297"/>
            <p14:sldId id="301"/>
            <p14:sldId id="269"/>
            <p14:sldId id="270"/>
            <p14:sldId id="279"/>
            <p14:sldId id="271"/>
            <p14:sldId id="272"/>
            <p14:sldId id="276"/>
            <p14:sldId id="273"/>
            <p14:sldId id="277"/>
            <p14:sldId id="275"/>
            <p14:sldId id="274"/>
          </p14:sldIdLst>
        </p14:section>
        <p14:section name="Section sans titre" id="{319F1C1C-3FBE-47BA-A788-FEFB0BF60DE8}">
          <p14:sldIdLst>
            <p14:sldId id="281"/>
            <p14:sldId id="278"/>
            <p14:sldId id="280"/>
            <p14:sldId id="282"/>
            <p14:sldId id="287"/>
          </p14:sldIdLst>
        </p14:section>
        <p14:section name="Section sans titre" id="{3EBCD71C-4ADC-4452-ADD6-833D6642AFBB}">
          <p14:sldIdLst>
            <p14:sldId id="283"/>
            <p14:sldId id="284"/>
            <p14:sldId id="285"/>
          </p14:sldIdLst>
        </p14:section>
        <p14:section name="Section sans titre" id="{07B5407E-3800-4C46-BE51-C7E54CF6F587}">
          <p14:sldIdLst>
            <p14:sldId id="286"/>
            <p14:sldId id="289"/>
            <p14:sldId id="290"/>
            <p14:sldId id="291"/>
            <p14:sldId id="292"/>
            <p14:sldId id="294"/>
            <p14:sldId id="298"/>
            <p14:sldId id="299"/>
            <p14:sldId id="293"/>
            <p14:sldId id="300"/>
          </p14:sldIdLst>
        </p14:section>
        <p14:section name="Section sans titre" id="{E3238CD7-5F24-4836-834C-28A279997EF3}">
          <p14:sldIdLst>
            <p14:sldId id="288"/>
            <p14:sldId id="295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482B"/>
    <a:srgbClr val="C75806"/>
    <a:srgbClr val="000000"/>
    <a:srgbClr val="00499F"/>
    <a:srgbClr val="0CC1E0"/>
    <a:srgbClr val="1B00FE"/>
    <a:srgbClr val="0CA3D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48" autoAdjust="0"/>
    <p:restoredTop sz="94648" autoAdjust="0"/>
  </p:normalViewPr>
  <p:slideViewPr>
    <p:cSldViewPr>
      <p:cViewPr>
        <p:scale>
          <a:sx n="70" d="100"/>
          <a:sy n="70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8340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fr-FR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fr-FR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fr-FR" smtClean="0"/>
              <a:t>Click to edit Master text styles</a:t>
            </a:r>
          </a:p>
          <a:p>
            <a:pPr lvl="1"/>
            <a:r>
              <a:rPr lang="ru-RU" altLang="fr-FR" smtClean="0"/>
              <a:t>Second level</a:t>
            </a:r>
          </a:p>
          <a:p>
            <a:pPr lvl="2"/>
            <a:r>
              <a:rPr lang="ru-RU" altLang="fr-FR" smtClean="0"/>
              <a:t>Third level</a:t>
            </a:r>
          </a:p>
          <a:p>
            <a:pPr lvl="3"/>
            <a:r>
              <a:rPr lang="ru-RU" altLang="fr-FR" smtClean="0"/>
              <a:t>Fourth level</a:t>
            </a:r>
          </a:p>
          <a:p>
            <a:pPr lvl="4"/>
            <a:r>
              <a:rPr lang="ru-RU" altLang="fr-FR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fr-FR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D045584-B74C-4187-B2AF-D0AE14C7C316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3247750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45584-B74C-4187-B2AF-D0AE14C7C316}" type="slidenum">
              <a:rPr lang="ru-RU" altLang="fr-FR" smtClean="0"/>
              <a:pPr/>
              <a:t>2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559385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45584-B74C-4187-B2AF-D0AE14C7C316}" type="slidenum">
              <a:rPr lang="ru-RU" altLang="fr-FR" smtClean="0"/>
              <a:pPr/>
              <a:t>38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79411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013" y="5446713"/>
            <a:ext cx="6911975" cy="11509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 altLang="fr-FR" noProof="0" smtClean="0"/>
              <a:t>Modifiez le style du titre</a:t>
            </a:r>
            <a:endParaRPr lang="ru-RU" altLang="fr-FR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692150"/>
            <a:ext cx="6911975" cy="7207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fr-FR" altLang="fr-FR" noProof="0" smtClean="0"/>
              <a:t>Modifiez le style des sous-titres du masque</a:t>
            </a:r>
            <a:endParaRPr lang="ru-RU" altLang="fr-F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60D899-B889-451B-8AE5-D391F229DF8C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18360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4638" y="333375"/>
            <a:ext cx="2051050" cy="597535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68313" y="333375"/>
            <a:ext cx="6003925" cy="59753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C18A6-6EBC-4153-8962-1093A5DD8B36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3064266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0120A1-E884-4CD6-84C7-8044CC5FEB49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95186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17811-7311-4A45-A78F-C3EE96D33EDA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1151305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EFCA60-C18A-45EB-9A7F-0A95772E2EA7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3223446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908175" y="1628775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73688" y="1628775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4D877-D766-4D9F-A975-BCF5729208F0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679823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D9668-BF99-4C72-9389-43265ABDF3CC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3675844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7A86A-80F2-44E7-AC19-008EEECEDCDB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3769155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ED379-40BF-467A-8748-DEB4A17F2116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4026507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5F0B8-1A3F-45AD-A9F4-C9A3113D2DFD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355070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2F7BD-8F44-4F4D-AC4E-38C58E7D81F5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594295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6A1E7B-A190-46D9-99A2-7FC3438B9DC8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473616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C7003-7479-4613-950C-8AC25CB02A91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5359120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801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801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38ED4-7645-43EF-9961-0450A3D53E52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98622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1FAEE-A23E-4EBE-AA00-854125E5F6C3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91800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27487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27488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6D81E8-420B-464F-944F-12FC9A877FD9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387438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BA6C1-4FA4-4F7E-8289-CDBD841810AB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5823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35475-6941-4EF2-A31D-BD6BD24BAAED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163520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7A14D-E607-4AE0-86B6-FD88024525B1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56756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3910B-E988-482D-A6A9-E9F117149991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80483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B9B32-E990-4154-A122-0864EDF9C9AD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100914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  <a:endParaRPr lang="ru-RU" altLang="fr-F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07375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  <a:endParaRPr lang="ru-RU" altLang="fr-FR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ru-RU" altLang="fr-FR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ru-RU" altLang="fr-FR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fld id="{B1DBF0CD-8916-4BA2-9C8C-9447808C4F9A}" type="slidenum">
              <a:rPr lang="ru-RU" altLang="fr-FR"/>
              <a:pPr/>
              <a:t>‹N°›</a:t>
            </a:fld>
            <a:endParaRPr lang="ru-RU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fr-FR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28775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fr-FR" smtClean="0"/>
              <a:t>Click to edit Master text styles</a:t>
            </a:r>
          </a:p>
          <a:p>
            <a:pPr lvl="1"/>
            <a:r>
              <a:rPr lang="ru-RU" altLang="fr-FR" smtClean="0"/>
              <a:t>Second level</a:t>
            </a:r>
          </a:p>
          <a:p>
            <a:pPr lvl="2"/>
            <a:r>
              <a:rPr lang="ru-RU" altLang="fr-FR" smtClean="0"/>
              <a:t>Third level</a:t>
            </a:r>
          </a:p>
          <a:p>
            <a:pPr lvl="3"/>
            <a:r>
              <a:rPr lang="ru-RU" altLang="fr-FR" smtClean="0"/>
              <a:t>Fourth level</a:t>
            </a:r>
          </a:p>
          <a:p>
            <a:pPr lvl="4"/>
            <a:r>
              <a:rPr lang="ru-RU" altLang="fr-FR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latin typeface="+mn-lt"/>
              </a:defRPr>
            </a:lvl1pPr>
          </a:lstStyle>
          <a:p>
            <a:endParaRPr lang="ru-RU" altLang="fr-FR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latin typeface="+mn-lt"/>
              </a:defRPr>
            </a:lvl1pPr>
          </a:lstStyle>
          <a:p>
            <a:endParaRPr lang="ru-RU" altLang="fr-FR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latin typeface="+mn-lt"/>
              </a:defRPr>
            </a:lvl1pPr>
          </a:lstStyle>
          <a:p>
            <a:fld id="{BCB03B8E-6DA8-403B-8EB3-6A7B52AE2AC1}" type="slidenum">
              <a:rPr lang="ru-RU" altLang="fr-FR"/>
              <a:pPr/>
              <a:t>‹N°›</a:t>
            </a:fld>
            <a:endParaRPr lang="ru-RU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etworkencyclopedia.com/analog-to-digital-converter-adc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lem.com/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lem.com/en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liionbms.com/php/wp_soc_estimate.php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s://networkencyclopedia.com/analog-to-digital-converter-adc/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71600" y="5029200"/>
            <a:ext cx="6248400" cy="1223963"/>
          </a:xfrm>
        </p:spPr>
        <p:txBody>
          <a:bodyPr/>
          <a:lstStyle/>
          <a:p>
            <a:r>
              <a:rPr lang="en-US" altLang="fr-FR" b="1" u="sng" dirty="0" smtClean="0"/>
              <a:t>Solar Battery Monitoring</a:t>
            </a:r>
            <a:endParaRPr lang="en-US" altLang="fr-FR" b="1" u="sng" dirty="0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-17060" y="5943600"/>
            <a:ext cx="3810000" cy="1295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9pPr>
          </a:lstStyle>
          <a:p>
            <a:pPr algn="l"/>
            <a:r>
              <a:rPr lang="fr-FR" altLang="fr-FR" sz="1600" dirty="0" err="1" smtClean="0"/>
              <a:t>June</a:t>
            </a:r>
            <a:r>
              <a:rPr lang="fr-FR" altLang="fr-FR" sz="1600" dirty="0" smtClean="0"/>
              <a:t> 2022</a:t>
            </a:r>
          </a:p>
          <a:p>
            <a:pPr algn="l"/>
            <a:r>
              <a:rPr lang="fr-FR" altLang="fr-FR" sz="1600" dirty="0" smtClean="0"/>
              <a:t>IGEE EX </a:t>
            </a:r>
            <a:r>
              <a:rPr lang="fr-FR" altLang="fr-FR" sz="1600" dirty="0" err="1" smtClean="0"/>
              <a:t>Inelec</a:t>
            </a:r>
            <a:endParaRPr lang="fr-FR" altLang="fr-FR" sz="1600" dirty="0" smtClean="0"/>
          </a:p>
          <a:p>
            <a:pPr algn="l"/>
            <a:r>
              <a:rPr lang="fr-FR" altLang="fr-FR" sz="1600" dirty="0" err="1" smtClean="0"/>
              <a:t>Boumerdes</a:t>
            </a:r>
            <a:endParaRPr lang="fr-FR" altLang="fr-FR" sz="1600" dirty="0" smtClean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143000" y="1143000"/>
            <a:ext cx="6626225" cy="838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9pPr>
          </a:lstStyle>
          <a:p>
            <a:r>
              <a:rPr lang="fr-FR" sz="2300" i="1" u="sng" dirty="0" err="1" smtClean="0"/>
              <a:t>Presentation</a:t>
            </a:r>
            <a:r>
              <a:rPr lang="fr-FR" sz="2300" i="1" u="sng" dirty="0" smtClean="0"/>
              <a:t> made by:</a:t>
            </a:r>
          </a:p>
          <a:p>
            <a:r>
              <a:rPr lang="fr-FR" altLang="fr-FR" sz="2300" i="1" u="sng" dirty="0" err="1" smtClean="0"/>
              <a:t>Abayahia</a:t>
            </a:r>
            <a:r>
              <a:rPr lang="fr-FR" altLang="fr-FR" sz="2300" i="1" u="sng" dirty="0" smtClean="0"/>
              <a:t> </a:t>
            </a:r>
            <a:r>
              <a:rPr lang="fr-FR" altLang="fr-FR" sz="2300" i="1" u="sng" dirty="0" err="1" smtClean="0"/>
              <a:t>Hamou</a:t>
            </a:r>
            <a:r>
              <a:rPr lang="fr-FR" altLang="fr-FR" sz="2300" i="1" u="sng" dirty="0" smtClean="0"/>
              <a:t> Zinedine </a:t>
            </a:r>
            <a:endParaRPr lang="uk-UA" altLang="fr-FR" sz="2300" i="1" u="sng" dirty="0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180531" y="2590800"/>
            <a:ext cx="6626225" cy="838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9pPr>
          </a:lstStyle>
          <a:p>
            <a:r>
              <a:rPr lang="fr-FR" sz="2300" i="1" u="sng" dirty="0" err="1" smtClean="0"/>
              <a:t>Supervisor</a:t>
            </a:r>
            <a:r>
              <a:rPr lang="fr-FR" sz="2300" i="1" u="sng" dirty="0" smtClean="0"/>
              <a:t>:</a:t>
            </a:r>
          </a:p>
          <a:p>
            <a:r>
              <a:rPr lang="fr-FR" altLang="fr-FR" sz="2300" i="1" u="sng" dirty="0" smtClean="0"/>
              <a:t>Pr Abdelhakim </a:t>
            </a:r>
            <a:r>
              <a:rPr lang="fr-FR" altLang="fr-FR" sz="2300" i="1" u="sng" dirty="0" err="1" smtClean="0"/>
              <a:t>Khouas</a:t>
            </a:r>
            <a:r>
              <a:rPr lang="fr-FR" altLang="fr-FR" sz="2300" b="0" dirty="0" smtClean="0"/>
              <a:t> </a:t>
            </a:r>
            <a:endParaRPr lang="uk-UA" altLang="fr-FR" sz="23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2. </a:t>
            </a:r>
            <a:r>
              <a:rPr lang="fr-FR" dirty="0" smtClean="0"/>
              <a:t>Background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08175" y="1628775"/>
            <a:ext cx="6778625" cy="809625"/>
          </a:xfrm>
        </p:spPr>
        <p:txBody>
          <a:bodyPr/>
          <a:lstStyle/>
          <a:p>
            <a:r>
              <a:rPr lang="fr-FR" b="1" u="sng" dirty="0" err="1" smtClean="0"/>
              <a:t>Comparision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between</a:t>
            </a:r>
            <a:r>
              <a:rPr lang="fr-FR" b="1" u="sng" dirty="0" smtClean="0"/>
              <a:t> a </a:t>
            </a:r>
            <a:r>
              <a:rPr lang="fr-FR" b="1" u="sng" dirty="0" err="1" smtClean="0"/>
              <a:t>regular</a:t>
            </a:r>
            <a:r>
              <a:rPr lang="fr-FR" b="1" u="sng" dirty="0" smtClean="0"/>
              <a:t> output and an </a:t>
            </a:r>
            <a:r>
              <a:rPr lang="fr-FR" b="1" u="sng" dirty="0" err="1" smtClean="0"/>
              <a:t>oversampled</a:t>
            </a:r>
            <a:r>
              <a:rPr lang="fr-FR" b="1" u="sng" dirty="0" smtClean="0"/>
              <a:t> output</a:t>
            </a:r>
            <a:endParaRPr lang="en-US" b="1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10</a:t>
            </a:fld>
            <a:endParaRPr lang="ru-RU" alt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800066"/>
            <a:ext cx="6453737" cy="28293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2057400" y="3200400"/>
            <a:ext cx="3048000" cy="2362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481334" y="3200400"/>
            <a:ext cx="3048000" cy="2362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6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12766E-6 L 3.33333E-6 0.360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12766E-6 L 0.00052 0.360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0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2. </a:t>
            </a:r>
            <a:r>
              <a:rPr lang="fr-FR" dirty="0" smtClean="0"/>
              <a:t>Background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b="1" u="sng" dirty="0" smtClean="0"/>
              <a:t>ADC </a:t>
            </a:r>
            <a:r>
              <a:rPr lang="fr-FR" b="1" u="sng" dirty="0" err="1" smtClean="0"/>
              <a:t>Linearity</a:t>
            </a:r>
            <a:endParaRPr lang="fr-FR" b="1" u="sng" dirty="0" smtClean="0"/>
          </a:p>
          <a:p>
            <a:pPr lvl="1">
              <a:lnSpc>
                <a:spcPct val="150000"/>
              </a:lnSpc>
            </a:pPr>
            <a:r>
              <a:rPr lang="fr-FR" dirty="0" smtClean="0"/>
              <a:t>An </a:t>
            </a:r>
            <a:r>
              <a:rPr lang="fr-FR" dirty="0" err="1" smtClean="0"/>
              <a:t>ideal</a:t>
            </a:r>
            <a:r>
              <a:rPr lang="fr-FR" dirty="0" smtClean="0"/>
              <a:t> ADC </a:t>
            </a:r>
            <a:r>
              <a:rPr lang="fr-FR" dirty="0" err="1" smtClean="0"/>
              <a:t>should</a:t>
            </a:r>
            <a:r>
              <a:rPr lang="fr-FR" dirty="0" smtClean="0"/>
              <a:t> have </a:t>
            </a:r>
            <a:r>
              <a:rPr lang="fr-FR" dirty="0" err="1" smtClean="0"/>
              <a:t>its</a:t>
            </a:r>
            <a:r>
              <a:rPr lang="fr-FR" dirty="0" smtClean="0"/>
              <a:t> output </a:t>
            </a:r>
            <a:r>
              <a:rPr lang="fr-FR" dirty="0" err="1" smtClean="0"/>
              <a:t>linear</a:t>
            </a:r>
            <a:r>
              <a:rPr lang="fr-FR" dirty="0" smtClean="0"/>
              <a:t> to </a:t>
            </a:r>
            <a:r>
              <a:rPr lang="fr-FR" dirty="0" err="1" smtClean="0"/>
              <a:t>its</a:t>
            </a:r>
            <a:r>
              <a:rPr lang="fr-FR" dirty="0" smtClean="0"/>
              <a:t> input voltage. 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ADCs</a:t>
            </a:r>
            <a:r>
              <a:rPr lang="fr-FR" dirty="0" smtClean="0"/>
              <a:t> have non-</a:t>
            </a:r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regions</a:t>
            </a:r>
            <a:r>
              <a:rPr lang="fr-FR" dirty="0" smtClean="0"/>
              <a:t>.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11</a:t>
            </a:fld>
            <a:endParaRPr lang="ru-RU" altLang="fr-FR" dirty="0"/>
          </a:p>
        </p:txBody>
      </p:sp>
      <p:pic>
        <p:nvPicPr>
          <p:cNvPr id="5" name="Image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87" y="4078395"/>
            <a:ext cx="4067743" cy="278188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710358" y="3893729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Ideal</a:t>
            </a:r>
            <a:r>
              <a:rPr lang="fr-FR" dirty="0" smtClean="0"/>
              <a:t> 10 bit ADC </a:t>
            </a:r>
            <a:r>
              <a:rPr lang="fr-FR" dirty="0" err="1" smtClean="0"/>
              <a:t>Characteristic</a:t>
            </a:r>
            <a:r>
              <a:rPr lang="fr-FR" dirty="0" smtClean="0"/>
              <a:t> </a:t>
            </a:r>
            <a:r>
              <a:rPr lang="fr-FR" dirty="0" err="1" smtClean="0"/>
              <a:t>functio</a:t>
            </a:r>
            <a:r>
              <a:rPr lang="fr-FR" dirty="0" err="1"/>
              <a:t>n</a:t>
            </a:r>
            <a:r>
              <a:rPr lang="fr-F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0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2. </a:t>
            </a:r>
            <a:r>
              <a:rPr lang="fr-FR" dirty="0" smtClean="0"/>
              <a:t>Background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 smtClean="0"/>
              <a:t>Voltage </a:t>
            </a:r>
            <a:r>
              <a:rPr lang="fr-FR" b="1" u="sng" dirty="0" err="1" smtClean="0"/>
              <a:t>dividers</a:t>
            </a:r>
            <a:endParaRPr lang="fr-FR" b="1" u="sng" dirty="0" smtClean="0"/>
          </a:p>
          <a:p>
            <a:pPr lvl="1">
              <a:lnSpc>
                <a:spcPct val="150000"/>
              </a:lnSpc>
            </a:pPr>
            <a:r>
              <a:rPr lang="fr-FR" dirty="0" err="1" smtClean="0"/>
              <a:t>We</a:t>
            </a:r>
            <a:r>
              <a:rPr lang="fr-FR" dirty="0" smtClean="0"/>
              <a:t> use voltage </a:t>
            </a:r>
            <a:r>
              <a:rPr lang="fr-FR" dirty="0" err="1" smtClean="0"/>
              <a:t>dividers</a:t>
            </a:r>
            <a:r>
              <a:rPr lang="fr-FR" dirty="0" smtClean="0"/>
              <a:t> to </a:t>
            </a:r>
            <a:r>
              <a:rPr lang="fr-FR" dirty="0" err="1" smtClean="0"/>
              <a:t>attenuate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input signal to a </a:t>
            </a:r>
            <a:r>
              <a:rPr lang="fr-FR" dirty="0" err="1" smtClean="0"/>
              <a:t>safe</a:t>
            </a:r>
            <a:r>
              <a:rPr lang="fr-FR" dirty="0" smtClean="0"/>
              <a:t> range for </a:t>
            </a:r>
            <a:r>
              <a:rPr lang="fr-FR" dirty="0" err="1" smtClean="0"/>
              <a:t>microcontrollers</a:t>
            </a:r>
            <a:r>
              <a:rPr lang="fr-F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use </a:t>
            </a:r>
            <a:r>
              <a:rPr lang="fr-FR" dirty="0" err="1" smtClean="0"/>
              <a:t>them</a:t>
            </a:r>
            <a:r>
              <a:rPr lang="fr-FR" dirty="0" smtClean="0"/>
              <a:t> to </a:t>
            </a:r>
            <a:r>
              <a:rPr lang="fr-FR" dirty="0" err="1" smtClean="0"/>
              <a:t>bias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signal in the </a:t>
            </a:r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region</a:t>
            </a:r>
            <a:r>
              <a:rPr lang="fr-FR" dirty="0" smtClean="0"/>
              <a:t> of the ADC.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12</a:t>
            </a:fld>
            <a:endParaRPr lang="ru-RU" altLang="fr-FR"/>
          </a:p>
        </p:txBody>
      </p:sp>
      <p:pic>
        <p:nvPicPr>
          <p:cNvPr id="2050" name="Picture 2" descr="C:\Users\Client\Desktop\Sans tit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419600"/>
            <a:ext cx="40386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124200" y="408750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Voltage </a:t>
            </a:r>
            <a:r>
              <a:rPr lang="fr-FR" dirty="0" err="1" smtClean="0"/>
              <a:t>Divider</a:t>
            </a:r>
            <a:r>
              <a:rPr lang="fr-FR" dirty="0" smtClean="0"/>
              <a:t> </a:t>
            </a:r>
            <a:r>
              <a:rPr lang="fr-FR" dirty="0" err="1" smtClean="0"/>
              <a:t>Attenuation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2. </a:t>
            </a:r>
            <a:r>
              <a:rPr lang="fr-FR" dirty="0" smtClean="0"/>
              <a:t>Background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b="1" u="sng" dirty="0" err="1" smtClean="0"/>
              <a:t>Resistive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Current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Sensors</a:t>
            </a:r>
            <a:endParaRPr lang="fr-FR" b="1" u="sng" dirty="0" smtClean="0"/>
          </a:p>
          <a:p>
            <a:pPr lvl="1">
              <a:lnSpc>
                <a:spcPct val="150000"/>
              </a:lnSpc>
            </a:pP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sense</a:t>
            </a:r>
            <a:r>
              <a:rPr lang="fr-FR" dirty="0" smtClean="0"/>
              <a:t>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the voltage drop </a:t>
            </a:r>
            <a:r>
              <a:rPr lang="fr-FR" dirty="0" err="1" smtClean="0"/>
              <a:t>across</a:t>
            </a:r>
            <a:r>
              <a:rPr lang="fr-FR" dirty="0" smtClean="0"/>
              <a:t> a </a:t>
            </a:r>
            <a:r>
              <a:rPr lang="fr-FR" dirty="0" err="1" smtClean="0"/>
              <a:t>sense</a:t>
            </a:r>
            <a:r>
              <a:rPr lang="fr-FR" dirty="0" smtClean="0"/>
              <a:t> </a:t>
            </a:r>
            <a:r>
              <a:rPr lang="fr-FR" dirty="0" err="1" smtClean="0"/>
              <a:t>resistor</a:t>
            </a:r>
            <a:r>
              <a:rPr lang="fr-FR" dirty="0" smtClean="0"/>
              <a:t> </a:t>
            </a:r>
            <a:r>
              <a:rPr lang="fr-FR" dirty="0" err="1" smtClean="0"/>
              <a:t>placed</a:t>
            </a:r>
            <a:r>
              <a:rPr lang="fr-FR" dirty="0" smtClean="0"/>
              <a:t> in </a:t>
            </a:r>
            <a:r>
              <a:rPr lang="fr-FR" dirty="0" err="1" smtClean="0"/>
              <a:t>series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load</a:t>
            </a:r>
            <a:r>
              <a:rPr lang="fr-F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The </a:t>
            </a:r>
            <a:r>
              <a:rPr lang="fr-FR" dirty="0" err="1" smtClean="0"/>
              <a:t>sense</a:t>
            </a:r>
            <a:r>
              <a:rPr lang="fr-FR" dirty="0" smtClean="0"/>
              <a:t> </a:t>
            </a:r>
            <a:r>
              <a:rPr lang="fr-FR" dirty="0" err="1" smtClean="0"/>
              <a:t>resistor</a:t>
            </a:r>
            <a:r>
              <a:rPr lang="fr-FR" dirty="0" smtClean="0"/>
              <a:t> (</a:t>
            </a:r>
            <a:r>
              <a:rPr lang="fr-FR" dirty="0" err="1" smtClean="0"/>
              <a:t>Rsense</a:t>
            </a:r>
            <a:r>
              <a:rPr lang="fr-FR" dirty="0" smtClean="0"/>
              <a:t>) has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small</a:t>
            </a:r>
            <a:r>
              <a:rPr lang="fr-FR" dirty="0" smtClean="0"/>
              <a:t> </a:t>
            </a:r>
            <a:r>
              <a:rPr lang="fr-FR" dirty="0" err="1" smtClean="0"/>
              <a:t>resistance</a:t>
            </a:r>
            <a:r>
              <a:rPr lang="fr-FR" dirty="0" smtClean="0"/>
              <a:t> to </a:t>
            </a:r>
            <a:r>
              <a:rPr lang="fr-FR" dirty="0" err="1" smtClean="0"/>
              <a:t>avoid</a:t>
            </a:r>
            <a:r>
              <a:rPr lang="fr-FR" dirty="0" smtClean="0"/>
              <a:t> </a:t>
            </a:r>
            <a:r>
              <a:rPr lang="fr-FR" dirty="0" err="1" smtClean="0"/>
              <a:t>interfering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load’s</a:t>
            </a:r>
            <a:r>
              <a:rPr lang="fr-FR" dirty="0" smtClean="0"/>
              <a:t>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draw</a:t>
            </a:r>
            <a:r>
              <a:rPr lang="fr-F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The voltage </a:t>
            </a:r>
            <a:r>
              <a:rPr lang="fr-FR" dirty="0" err="1" smtClean="0"/>
              <a:t>across</a:t>
            </a:r>
            <a:r>
              <a:rPr lang="fr-FR" dirty="0" smtClean="0"/>
              <a:t> </a:t>
            </a:r>
            <a:r>
              <a:rPr lang="fr-FR" dirty="0" err="1" smtClean="0"/>
              <a:t>Rsense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amplified</a:t>
            </a:r>
            <a:r>
              <a:rPr lang="fr-FR" dirty="0" smtClean="0"/>
              <a:t> and </a:t>
            </a:r>
            <a:r>
              <a:rPr lang="fr-FR" dirty="0" err="1" smtClean="0"/>
              <a:t>measured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an ADC.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13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15552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2. </a:t>
            </a:r>
            <a:r>
              <a:rPr lang="fr-FR" dirty="0" smtClean="0"/>
              <a:t>Background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b="1" u="sng" dirty="0" err="1" smtClean="0"/>
              <a:t>Resistive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Current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Sensor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Diagram</a:t>
            </a:r>
            <a:endParaRPr lang="fr-FR" b="1" u="sng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14</a:t>
            </a:fld>
            <a:endParaRPr lang="ru-RU" alt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362200"/>
            <a:ext cx="5105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2. </a:t>
            </a:r>
            <a:r>
              <a:rPr lang="fr-FR" dirty="0" smtClean="0"/>
              <a:t>Background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b="1" u="sng" dirty="0" err="1" smtClean="0"/>
              <a:t>Advantages</a:t>
            </a:r>
            <a:r>
              <a:rPr lang="fr-FR" b="1" u="sng" dirty="0" smtClean="0"/>
              <a:t> of </a:t>
            </a:r>
            <a:r>
              <a:rPr lang="fr-FR" b="1" u="sng" dirty="0" err="1" smtClean="0"/>
              <a:t>Resistive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Current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Sensing</a:t>
            </a:r>
            <a:endParaRPr lang="fr-FR" b="1" u="sng" dirty="0"/>
          </a:p>
          <a:p>
            <a:pPr lvl="1">
              <a:lnSpc>
                <a:spcPct val="150000"/>
              </a:lnSpc>
            </a:pPr>
            <a:r>
              <a:rPr lang="fr-FR" dirty="0" smtClean="0"/>
              <a:t>Cheap and simple.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accurate</a:t>
            </a:r>
            <a:r>
              <a:rPr lang="fr-F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fr-FR" b="1" u="sng" dirty="0" err="1" smtClean="0"/>
              <a:t>Disadvantages</a:t>
            </a:r>
            <a:r>
              <a:rPr lang="fr-FR" b="1" u="sng" dirty="0" smtClean="0"/>
              <a:t> of </a:t>
            </a:r>
            <a:r>
              <a:rPr lang="fr-FR" b="1" u="sng" dirty="0" err="1" smtClean="0"/>
              <a:t>Resistive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Current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Sensing</a:t>
            </a:r>
            <a:endParaRPr lang="fr-FR" b="1" u="sng" dirty="0" smtClean="0"/>
          </a:p>
          <a:p>
            <a:pPr lvl="1">
              <a:lnSpc>
                <a:spcPct val="150000"/>
              </a:lnSpc>
            </a:pPr>
            <a:r>
              <a:rPr lang="fr-FR" dirty="0" err="1" smtClean="0"/>
              <a:t>Rsense</a:t>
            </a:r>
            <a:r>
              <a:rPr lang="fr-FR" dirty="0" smtClean="0"/>
              <a:t> </a:t>
            </a:r>
            <a:r>
              <a:rPr lang="fr-FR" dirty="0" err="1" smtClean="0"/>
              <a:t>adds</a:t>
            </a:r>
            <a:r>
              <a:rPr lang="fr-FR" dirty="0" smtClean="0"/>
              <a:t> a voltage drop </a:t>
            </a:r>
            <a:r>
              <a:rPr lang="fr-FR" dirty="0" err="1" smtClean="0"/>
              <a:t>near</a:t>
            </a:r>
            <a:r>
              <a:rPr lang="fr-FR" dirty="0" smtClean="0"/>
              <a:t> </a:t>
            </a:r>
            <a:r>
              <a:rPr lang="fr-FR" dirty="0" err="1" smtClean="0"/>
              <a:t>ground</a:t>
            </a:r>
            <a:r>
              <a:rPr lang="fr-F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15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30032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2. </a:t>
            </a:r>
            <a:r>
              <a:rPr lang="fr-FR" dirty="0" smtClean="0"/>
              <a:t>Background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b="1" u="sng" dirty="0" smtClean="0"/>
              <a:t>Hall </a:t>
            </a:r>
            <a:r>
              <a:rPr lang="fr-FR" b="1" u="sng" dirty="0" err="1" smtClean="0"/>
              <a:t>Effect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Sensors</a:t>
            </a:r>
            <a:endParaRPr lang="fr-FR" b="1" u="sng" dirty="0" smtClean="0"/>
          </a:p>
          <a:p>
            <a:pPr lvl="1">
              <a:lnSpc>
                <a:spcPct val="150000"/>
              </a:lnSpc>
            </a:pP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sensors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sense</a:t>
            </a:r>
            <a:r>
              <a:rPr lang="fr-FR" dirty="0" smtClean="0"/>
              <a:t> the </a:t>
            </a:r>
            <a:r>
              <a:rPr lang="fr-FR" dirty="0" err="1" smtClean="0"/>
              <a:t>magnetic</a:t>
            </a:r>
            <a:r>
              <a:rPr lang="fr-FR" dirty="0" smtClean="0"/>
              <a:t> </a:t>
            </a:r>
            <a:r>
              <a:rPr lang="fr-FR" dirty="0" err="1" smtClean="0"/>
              <a:t>field</a:t>
            </a:r>
            <a:r>
              <a:rPr lang="fr-FR" dirty="0" smtClean="0"/>
              <a:t> </a:t>
            </a:r>
            <a:r>
              <a:rPr lang="fr-FR" dirty="0" err="1" smtClean="0"/>
              <a:t>intensity</a:t>
            </a:r>
            <a:r>
              <a:rPr lang="fr-FR" dirty="0" smtClean="0"/>
              <a:t> </a:t>
            </a:r>
            <a:r>
              <a:rPr lang="fr-FR" dirty="0" err="1" smtClean="0"/>
              <a:t>caused</a:t>
            </a:r>
            <a:r>
              <a:rPr lang="fr-FR" dirty="0" smtClean="0"/>
              <a:t> by </a:t>
            </a:r>
            <a:r>
              <a:rPr lang="fr-FR" dirty="0" err="1" smtClean="0"/>
              <a:t>current</a:t>
            </a:r>
            <a:r>
              <a:rPr lang="fr-FR" dirty="0" smtClean="0"/>
              <a:t> flow.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16</a:t>
            </a:fld>
            <a:endParaRPr lang="ru-RU" altLang="fr-FR"/>
          </a:p>
        </p:txBody>
      </p:sp>
      <p:pic>
        <p:nvPicPr>
          <p:cNvPr id="5" name="Image 4" descr="C:\Users\Client\Desktop\figure1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429000"/>
            <a:ext cx="44196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33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2. </a:t>
            </a:r>
            <a:r>
              <a:rPr lang="fr-FR" dirty="0" smtClean="0"/>
              <a:t>Background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b="1" u="sng" dirty="0" err="1" smtClean="0"/>
              <a:t>Advantages</a:t>
            </a:r>
            <a:r>
              <a:rPr lang="fr-FR" b="1" u="sng" dirty="0" smtClean="0"/>
              <a:t> of Hall </a:t>
            </a:r>
            <a:r>
              <a:rPr lang="fr-FR" b="1" u="sng" dirty="0" err="1" smtClean="0"/>
              <a:t>Effect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Sensing</a:t>
            </a:r>
            <a:endParaRPr lang="fr-FR" b="1" u="sng" dirty="0" smtClean="0"/>
          </a:p>
          <a:p>
            <a:pPr lvl="1">
              <a:lnSpc>
                <a:spcPct val="150000"/>
              </a:lnSpc>
            </a:pPr>
            <a:r>
              <a:rPr lang="fr-FR" dirty="0" err="1" smtClean="0"/>
              <a:t>Galvanic</a:t>
            </a:r>
            <a:r>
              <a:rPr lang="fr-FR" dirty="0" smtClean="0"/>
              <a:t> isolation.</a:t>
            </a:r>
          </a:p>
          <a:p>
            <a:pPr>
              <a:lnSpc>
                <a:spcPct val="150000"/>
              </a:lnSpc>
            </a:pPr>
            <a:r>
              <a:rPr lang="fr-FR" b="1" u="sng" dirty="0" err="1" smtClean="0"/>
              <a:t>Disadvantages</a:t>
            </a:r>
            <a:r>
              <a:rPr lang="fr-FR" b="1" u="sng" dirty="0" smtClean="0"/>
              <a:t> of Hall </a:t>
            </a:r>
            <a:r>
              <a:rPr lang="fr-FR" b="1" u="sng" dirty="0" err="1" smtClean="0"/>
              <a:t>Effect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Sensing</a:t>
            </a:r>
            <a:endParaRPr lang="fr-FR" b="1" u="sng" dirty="0" smtClean="0"/>
          </a:p>
          <a:p>
            <a:pPr lvl="1">
              <a:lnSpc>
                <a:spcPct val="150000"/>
              </a:lnSpc>
            </a:pPr>
            <a:r>
              <a:rPr lang="fr-FR" dirty="0" err="1" smtClean="0"/>
              <a:t>Inaccurate</a:t>
            </a:r>
            <a:r>
              <a:rPr lang="fr-FR" dirty="0" smtClean="0"/>
              <a:t> </a:t>
            </a:r>
            <a:r>
              <a:rPr lang="fr-FR" dirty="0" err="1" smtClean="0"/>
              <a:t>compared</a:t>
            </a:r>
            <a:r>
              <a:rPr lang="fr-FR" dirty="0" smtClean="0"/>
              <a:t> to </a:t>
            </a:r>
            <a:r>
              <a:rPr lang="fr-FR" dirty="0" err="1" smtClean="0"/>
              <a:t>resistive</a:t>
            </a:r>
            <a:r>
              <a:rPr lang="fr-FR" dirty="0" smtClean="0"/>
              <a:t> </a:t>
            </a:r>
            <a:r>
              <a:rPr lang="fr-FR" dirty="0" err="1" smtClean="0"/>
              <a:t>sensors</a:t>
            </a:r>
            <a:r>
              <a:rPr lang="fr-FR" dirty="0" smtClean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17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34794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2. </a:t>
            </a:r>
            <a:r>
              <a:rPr lang="fr-FR" dirty="0" smtClean="0"/>
              <a:t>Background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b="1" u="sng" dirty="0" err="1" smtClean="0"/>
              <a:t>Current</a:t>
            </a:r>
            <a:r>
              <a:rPr lang="fr-FR" b="1" u="sng" dirty="0" smtClean="0"/>
              <a:t> Transformers (Hall </a:t>
            </a:r>
            <a:r>
              <a:rPr lang="fr-FR" b="1" u="sng" dirty="0" err="1" smtClean="0"/>
              <a:t>compensated</a:t>
            </a:r>
            <a:r>
              <a:rPr lang="fr-FR" b="1" u="sng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sensors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use </a:t>
            </a:r>
            <a:r>
              <a:rPr lang="fr-FR" dirty="0" err="1" smtClean="0"/>
              <a:t>faraday’s</a:t>
            </a:r>
            <a:r>
              <a:rPr lang="fr-FR" dirty="0" smtClean="0"/>
              <a:t> </a:t>
            </a:r>
            <a:r>
              <a:rPr lang="fr-FR" dirty="0" err="1" smtClean="0"/>
              <a:t>law</a:t>
            </a:r>
            <a:r>
              <a:rPr lang="fr-FR" dirty="0" smtClean="0"/>
              <a:t> to </a:t>
            </a:r>
            <a:r>
              <a:rPr lang="fr-FR" dirty="0" err="1" smtClean="0"/>
              <a:t>measure</a:t>
            </a:r>
            <a:r>
              <a:rPr lang="fr-FR" dirty="0" smtClean="0"/>
              <a:t> </a:t>
            </a:r>
            <a:r>
              <a:rPr lang="fr-FR" dirty="0" err="1" smtClean="0"/>
              <a:t>current</a:t>
            </a:r>
            <a:r>
              <a:rPr lang="fr-FR" dirty="0" smtClean="0"/>
              <a:t> , in addition to the hall </a:t>
            </a:r>
            <a:r>
              <a:rPr lang="fr-FR" dirty="0" err="1" smtClean="0"/>
              <a:t>effect</a:t>
            </a:r>
            <a:r>
              <a:rPr lang="fr-FR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18</a:t>
            </a:fld>
            <a:endParaRPr lang="ru-RU" altLang="fr-FR"/>
          </a:p>
        </p:txBody>
      </p:sp>
      <p:pic>
        <p:nvPicPr>
          <p:cNvPr id="6" name="Image 5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3276600"/>
            <a:ext cx="5638800" cy="2538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8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2.</a:t>
            </a:r>
            <a:r>
              <a:rPr lang="en-US" altLang="fr-FR" dirty="0" smtClean="0"/>
              <a:t> </a:t>
            </a:r>
            <a:r>
              <a:rPr lang="fr-FR" dirty="0" smtClean="0"/>
              <a:t>Background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b="1" u="sng" dirty="0" err="1" smtClean="0"/>
              <a:t>Advantages</a:t>
            </a:r>
            <a:r>
              <a:rPr lang="fr-FR" b="1" u="sng" dirty="0" smtClean="0"/>
              <a:t> of </a:t>
            </a:r>
            <a:r>
              <a:rPr lang="fr-FR" b="1" u="sng" dirty="0" err="1" smtClean="0"/>
              <a:t>Current</a:t>
            </a:r>
            <a:r>
              <a:rPr lang="fr-FR" b="1" u="sng" dirty="0" smtClean="0"/>
              <a:t> Transformers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Galvanic</a:t>
            </a:r>
            <a:r>
              <a:rPr lang="fr-FR" dirty="0" smtClean="0"/>
              <a:t> isolation.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Very</a:t>
            </a:r>
            <a:r>
              <a:rPr lang="fr-FR" dirty="0" smtClean="0"/>
              <a:t> high </a:t>
            </a:r>
            <a:r>
              <a:rPr lang="fr-FR" dirty="0" err="1" smtClean="0"/>
              <a:t>accuracy</a:t>
            </a:r>
            <a:r>
              <a:rPr lang="fr-FR" dirty="0" smtClean="0"/>
              <a:t> </a:t>
            </a:r>
            <a:r>
              <a:rPr lang="fr-FR" dirty="0" err="1" smtClean="0"/>
              <a:t>under</a:t>
            </a:r>
            <a:r>
              <a:rPr lang="fr-FR" dirty="0" smtClean="0"/>
              <a:t> </a:t>
            </a:r>
            <a:r>
              <a:rPr lang="fr-FR" dirty="0" err="1" smtClean="0"/>
              <a:t>specific</a:t>
            </a:r>
            <a:r>
              <a:rPr lang="fr-FR" dirty="0" smtClean="0"/>
              <a:t> conditions.</a:t>
            </a:r>
          </a:p>
          <a:p>
            <a:pPr>
              <a:lnSpc>
                <a:spcPct val="150000"/>
              </a:lnSpc>
            </a:pPr>
            <a:r>
              <a:rPr lang="fr-FR" b="1" u="sng" dirty="0" err="1" smtClean="0"/>
              <a:t>Disadvantages</a:t>
            </a:r>
            <a:r>
              <a:rPr lang="fr-FR" b="1" u="sng" dirty="0" smtClean="0"/>
              <a:t> of </a:t>
            </a:r>
            <a:r>
              <a:rPr lang="fr-FR" b="1" u="sng" dirty="0" err="1" smtClean="0"/>
              <a:t>Current</a:t>
            </a:r>
            <a:r>
              <a:rPr lang="fr-FR" b="1" u="sng" dirty="0" smtClean="0"/>
              <a:t> Transformers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expensive</a:t>
            </a:r>
            <a:r>
              <a:rPr lang="fr-F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accuracy</a:t>
            </a:r>
            <a:r>
              <a:rPr lang="fr-FR" dirty="0" smtClean="0"/>
              <a:t> changes </a:t>
            </a:r>
            <a:r>
              <a:rPr lang="fr-FR" dirty="0" err="1" smtClean="0"/>
              <a:t>depending</a:t>
            </a:r>
            <a:r>
              <a:rPr lang="fr-FR" dirty="0" smtClean="0"/>
              <a:t> on </a:t>
            </a:r>
            <a:r>
              <a:rPr lang="fr-FR" dirty="0" err="1" smtClean="0"/>
              <a:t>temperature</a:t>
            </a:r>
            <a:r>
              <a:rPr lang="fr-FR" dirty="0" smtClean="0"/>
              <a:t> and </a:t>
            </a:r>
            <a:r>
              <a:rPr lang="fr-FR" dirty="0" err="1" smtClean="0"/>
              <a:t>magnetic</a:t>
            </a:r>
            <a:r>
              <a:rPr lang="fr-FR" dirty="0" smtClean="0"/>
              <a:t> offset.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19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49233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Monitoring Solar Battery Health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Monitoring the voltage and current of the batteries.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Monitoring</a:t>
            </a:r>
            <a:r>
              <a:rPr lang="fr-FR" dirty="0" smtClean="0"/>
              <a:t> the batteries’ </a:t>
            </a:r>
            <a:r>
              <a:rPr lang="en-US" dirty="0" smtClean="0"/>
              <a:t>charge level (SOC).</a:t>
            </a:r>
          </a:p>
          <a:p>
            <a:pPr marL="514350" indent="-457200">
              <a:lnSpc>
                <a:spcPct val="150000"/>
              </a:lnSpc>
            </a:pPr>
            <a:r>
              <a:rPr lang="en-US" dirty="0" smtClean="0"/>
              <a:t>Main goal</a:t>
            </a:r>
          </a:p>
          <a:p>
            <a:pPr marL="800100" lvl="1">
              <a:lnSpc>
                <a:spcPct val="150000"/>
              </a:lnSpc>
            </a:pPr>
            <a:r>
              <a:rPr lang="en-US" dirty="0" smtClean="0"/>
              <a:t>Achieving accurate voltage and current measurements.</a:t>
            </a:r>
          </a:p>
          <a:p>
            <a:pPr marL="800100" lvl="1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F7BD-8F44-4F4D-AC4E-38C58E7D81F5}" type="slidenum">
              <a:rPr lang="ru-RU" altLang="fr-FR" smtClean="0"/>
              <a:pPr/>
              <a:t>2</a:t>
            </a:fld>
            <a:endParaRPr lang="ru-RU" altLang="fr-FR" dirty="0"/>
          </a:p>
        </p:txBody>
      </p:sp>
    </p:spTree>
    <p:extLst>
      <p:ext uri="{BB962C8B-B14F-4D97-AF65-F5344CB8AC3E}">
        <p14:creationId xmlns:p14="http://schemas.microsoft.com/office/powerpoint/2010/main" val="19782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3. </a:t>
            </a:r>
            <a:r>
              <a:rPr lang="fr-FR" dirty="0" err="1" smtClean="0"/>
              <a:t>Measuring</a:t>
            </a:r>
            <a:r>
              <a:rPr lang="fr-FR" dirty="0" smtClean="0"/>
              <a:t> </a:t>
            </a:r>
            <a:r>
              <a:rPr lang="fr-FR" dirty="0" err="1"/>
              <a:t>Current</a:t>
            </a:r>
            <a:r>
              <a:rPr lang="fr-FR" dirty="0"/>
              <a:t> and Voltage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b="1" u="sng" dirty="0" err="1" smtClean="0"/>
              <a:t>Specifications</a:t>
            </a:r>
            <a:endParaRPr lang="fr-FR" b="1" u="sng" dirty="0" smtClean="0"/>
          </a:p>
          <a:p>
            <a:pPr lvl="1">
              <a:lnSpc>
                <a:spcPct val="150000"/>
              </a:lnSpc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monitor </a:t>
            </a:r>
            <a:r>
              <a:rPr lang="fr-FR" dirty="0" err="1" smtClean="0"/>
              <a:t>two</a:t>
            </a:r>
            <a:r>
              <a:rPr lang="fr-FR" dirty="0" smtClean="0"/>
              <a:t> 12 V </a:t>
            </a:r>
            <a:r>
              <a:rPr lang="fr-FR" dirty="0" err="1" smtClean="0"/>
              <a:t>solar</a:t>
            </a:r>
            <a:r>
              <a:rPr lang="fr-FR" dirty="0" smtClean="0"/>
              <a:t> batteries in </a:t>
            </a:r>
            <a:r>
              <a:rPr lang="fr-FR" dirty="0" err="1" smtClean="0"/>
              <a:t>series</a:t>
            </a:r>
            <a:r>
              <a:rPr lang="fr-F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Voltage </a:t>
            </a:r>
            <a:r>
              <a:rPr lang="fr-FR" dirty="0" err="1" smtClean="0"/>
              <a:t>error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not </a:t>
            </a:r>
            <a:r>
              <a:rPr lang="fr-FR" dirty="0" err="1" smtClean="0"/>
              <a:t>exceed</a:t>
            </a:r>
            <a:r>
              <a:rPr lang="fr-FR" dirty="0" smtClean="0"/>
              <a:t> ±1%.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measurement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not </a:t>
            </a:r>
            <a:r>
              <a:rPr lang="fr-FR" dirty="0" err="1" smtClean="0"/>
              <a:t>exceed</a:t>
            </a:r>
            <a:r>
              <a:rPr lang="fr-FR" dirty="0" smtClean="0"/>
              <a:t> ±2%.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a </a:t>
            </a:r>
            <a:r>
              <a:rPr lang="fr-FR" dirty="0" err="1" smtClean="0"/>
              <a:t>heatsink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thermal </a:t>
            </a:r>
            <a:r>
              <a:rPr lang="fr-FR" dirty="0" err="1" smtClean="0"/>
              <a:t>resistance</a:t>
            </a:r>
            <a:r>
              <a:rPr lang="fr-FR" dirty="0" smtClean="0"/>
              <a:t> 1.68 C°/W or </a:t>
            </a:r>
            <a:r>
              <a:rPr lang="fr-FR" dirty="0" err="1" smtClean="0"/>
              <a:t>less</a:t>
            </a:r>
            <a:r>
              <a:rPr lang="fr-FR" dirty="0"/>
              <a:t> </a:t>
            </a:r>
            <a:r>
              <a:rPr lang="fr-FR" dirty="0" smtClean="0"/>
              <a:t>for the </a:t>
            </a:r>
            <a:r>
              <a:rPr lang="fr-FR" dirty="0" err="1" smtClean="0"/>
              <a:t>electronic</a:t>
            </a:r>
            <a:r>
              <a:rPr lang="fr-FR" dirty="0" smtClean="0"/>
              <a:t> </a:t>
            </a:r>
            <a:r>
              <a:rPr lang="fr-FR" dirty="0" err="1" smtClean="0"/>
              <a:t>load</a:t>
            </a:r>
            <a:r>
              <a:rPr lang="fr-F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We</a:t>
            </a:r>
            <a:r>
              <a:rPr lang="fr-FR" dirty="0" smtClean="0"/>
              <a:t> use the ESP32 </a:t>
            </a:r>
            <a:r>
              <a:rPr lang="fr-FR" dirty="0" err="1" smtClean="0"/>
              <a:t>ADCs</a:t>
            </a:r>
            <a:r>
              <a:rPr lang="fr-FR" dirty="0" smtClean="0"/>
              <a:t>.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20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16849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3. </a:t>
            </a:r>
            <a:r>
              <a:rPr lang="fr-FR" dirty="0" err="1" smtClean="0"/>
              <a:t>Measuring</a:t>
            </a:r>
            <a:r>
              <a:rPr lang="fr-FR" dirty="0" smtClean="0"/>
              <a:t> </a:t>
            </a:r>
            <a:r>
              <a:rPr lang="fr-FR" dirty="0" err="1" smtClean="0"/>
              <a:t>Current</a:t>
            </a:r>
            <a:r>
              <a:rPr lang="fr-FR" dirty="0" smtClean="0"/>
              <a:t> and Voltage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 smtClean="0"/>
              <a:t>Design</a:t>
            </a:r>
          </a:p>
          <a:p>
            <a:pPr lvl="1">
              <a:lnSpc>
                <a:spcPct val="150000"/>
              </a:lnSpc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designed</a:t>
            </a:r>
            <a:r>
              <a:rPr lang="fr-FR" dirty="0"/>
              <a:t> a circuit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 smtClean="0"/>
              <a:t>measures</a:t>
            </a:r>
            <a:r>
              <a:rPr lang="fr-FR" dirty="0" smtClean="0"/>
              <a:t> </a:t>
            </a:r>
            <a:r>
              <a:rPr lang="fr-FR" dirty="0" err="1" smtClean="0"/>
              <a:t>current</a:t>
            </a:r>
            <a:r>
              <a:rPr lang="fr-FR" dirty="0" smtClean="0"/>
              <a:t> and voltage to test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sensors</a:t>
            </a:r>
            <a:r>
              <a:rPr lang="fr-FR" dirty="0" smtClean="0"/>
              <a:t>’ </a:t>
            </a:r>
            <a:r>
              <a:rPr lang="fr-FR" dirty="0" err="1" smtClean="0"/>
              <a:t>accuracy</a:t>
            </a:r>
            <a:r>
              <a:rPr lang="fr-FR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21</a:t>
            </a:fld>
            <a:endParaRPr lang="ru-RU" altLang="fr-FR"/>
          </a:p>
        </p:txBody>
      </p:sp>
      <p:pic>
        <p:nvPicPr>
          <p:cNvPr id="3075" name="Picture 3" descr="C:\Users\Client\Desktop\circui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95600"/>
            <a:ext cx="51435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79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3. </a:t>
            </a:r>
            <a:r>
              <a:rPr lang="fr-FR" dirty="0" err="1" smtClean="0"/>
              <a:t>Measuring</a:t>
            </a:r>
            <a:r>
              <a:rPr lang="fr-FR" dirty="0" smtClean="0"/>
              <a:t> </a:t>
            </a:r>
            <a:r>
              <a:rPr lang="fr-FR" dirty="0" err="1" smtClean="0"/>
              <a:t>Current</a:t>
            </a:r>
            <a:r>
              <a:rPr lang="fr-FR" dirty="0" smtClean="0"/>
              <a:t> and Voltage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b="1" u="sng" dirty="0" err="1" smtClean="0"/>
              <a:t>Current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Sensor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Choice</a:t>
            </a:r>
            <a:endParaRPr lang="fr-FR" b="1" u="sng" dirty="0" smtClean="0"/>
          </a:p>
          <a:p>
            <a:pPr lvl="1">
              <a:lnSpc>
                <a:spcPct val="150000"/>
              </a:lnSpc>
            </a:pPr>
            <a:r>
              <a:rPr lang="fr-FR" dirty="0" err="1" smtClean="0"/>
              <a:t>We</a:t>
            </a:r>
            <a:r>
              <a:rPr lang="fr-FR" dirty="0" smtClean="0"/>
              <a:t> use the </a:t>
            </a:r>
            <a:r>
              <a:rPr lang="fr-FR" dirty="0" err="1" smtClean="0"/>
              <a:t>previous</a:t>
            </a:r>
            <a:r>
              <a:rPr lang="fr-FR" dirty="0" smtClean="0"/>
              <a:t> circuit to test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sensor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suitable</a:t>
            </a:r>
            <a:r>
              <a:rPr lang="fr-F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fr-FR" b="1" u="sng" dirty="0" err="1" smtClean="0"/>
              <a:t>Available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Sensors</a:t>
            </a:r>
            <a:endParaRPr lang="fr-FR" b="1" u="sng" dirty="0" smtClean="0"/>
          </a:p>
          <a:p>
            <a:pPr lvl="1">
              <a:lnSpc>
                <a:spcPct val="150000"/>
              </a:lnSpc>
            </a:pPr>
            <a:r>
              <a:rPr lang="fr-FR" dirty="0" smtClean="0"/>
              <a:t>INA219 </a:t>
            </a:r>
            <a:r>
              <a:rPr lang="fr-FR" dirty="0" err="1" smtClean="0"/>
              <a:t>resistive</a:t>
            </a:r>
            <a:r>
              <a:rPr lang="fr-FR" dirty="0" smtClean="0"/>
              <a:t> </a:t>
            </a:r>
            <a:r>
              <a:rPr lang="fr-FR" dirty="0" err="1" smtClean="0"/>
              <a:t>sensor</a:t>
            </a: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dirty="0" smtClean="0"/>
              <a:t>ACS758 Hall </a:t>
            </a:r>
            <a:r>
              <a:rPr lang="fr-FR" dirty="0" err="1" smtClean="0"/>
              <a:t>effect</a:t>
            </a:r>
            <a:r>
              <a:rPr lang="fr-FR" dirty="0" smtClean="0"/>
              <a:t> </a:t>
            </a:r>
            <a:r>
              <a:rPr lang="fr-FR" dirty="0" err="1" smtClean="0"/>
              <a:t>sensor</a:t>
            </a: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dirty="0" smtClean="0"/>
              <a:t>L A 100 P </a:t>
            </a:r>
            <a:r>
              <a:rPr lang="fr-FR" dirty="0" err="1" smtClean="0"/>
              <a:t>Current</a:t>
            </a:r>
            <a:r>
              <a:rPr lang="fr-FR" dirty="0" smtClean="0"/>
              <a:t> transformer.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22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31671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3. </a:t>
            </a:r>
            <a:r>
              <a:rPr lang="fr-FR" dirty="0" err="1" smtClean="0"/>
              <a:t>Measuring</a:t>
            </a:r>
            <a:r>
              <a:rPr lang="fr-FR" dirty="0" smtClean="0"/>
              <a:t> </a:t>
            </a:r>
            <a:r>
              <a:rPr lang="fr-FR" dirty="0" err="1" smtClean="0"/>
              <a:t>Current</a:t>
            </a:r>
            <a:r>
              <a:rPr lang="fr-FR" dirty="0" smtClean="0"/>
              <a:t> and Voltage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 err="1" smtClean="0"/>
              <a:t>Electronic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Load</a:t>
            </a:r>
            <a:endParaRPr lang="fr-FR" b="1" u="sng" dirty="0" smtClean="0"/>
          </a:p>
          <a:p>
            <a:pPr lvl="1"/>
            <a:r>
              <a:rPr lang="fr-FR" dirty="0" err="1" smtClean="0"/>
              <a:t>We</a:t>
            </a:r>
            <a:r>
              <a:rPr lang="fr-FR" dirty="0" smtClean="0"/>
              <a:t> use an </a:t>
            </a:r>
            <a:r>
              <a:rPr lang="fr-FR" dirty="0" err="1" smtClean="0"/>
              <a:t>electronic</a:t>
            </a:r>
            <a:r>
              <a:rPr lang="fr-FR" dirty="0" smtClean="0"/>
              <a:t> </a:t>
            </a:r>
            <a:r>
              <a:rPr lang="fr-FR" dirty="0" err="1" smtClean="0"/>
              <a:t>load</a:t>
            </a:r>
            <a:r>
              <a:rPr lang="fr-FR" dirty="0" smtClean="0"/>
              <a:t> to control </a:t>
            </a:r>
            <a:r>
              <a:rPr lang="fr-FR" dirty="0" err="1" smtClean="0"/>
              <a:t>discharge</a:t>
            </a:r>
            <a:r>
              <a:rPr lang="fr-FR" dirty="0" smtClean="0"/>
              <a:t> </a:t>
            </a:r>
            <a:r>
              <a:rPr lang="fr-FR" dirty="0" err="1" smtClean="0"/>
              <a:t>current</a:t>
            </a:r>
            <a:r>
              <a:rPr lang="fr-FR" dirty="0" smtClean="0"/>
              <a:t> and test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sensors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 smtClean="0"/>
              <a:t>We</a:t>
            </a:r>
            <a:r>
              <a:rPr lang="fr-FR" dirty="0" smtClean="0"/>
              <a:t> use the ESP32’s DAC to control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gate</a:t>
            </a:r>
            <a:r>
              <a:rPr lang="fr-FR" dirty="0" smtClean="0"/>
              <a:t> voltage.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23</a:t>
            </a:fld>
            <a:endParaRPr lang="ru-RU" altLang="fr-FR"/>
          </a:p>
        </p:txBody>
      </p:sp>
      <p:pic>
        <p:nvPicPr>
          <p:cNvPr id="6" name="Imag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9000" y="3840707"/>
            <a:ext cx="4114800" cy="18935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4114800" y="34290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Electronic</a:t>
            </a:r>
            <a:r>
              <a:rPr lang="fr-FR" dirty="0" smtClean="0"/>
              <a:t> </a:t>
            </a:r>
            <a:r>
              <a:rPr lang="fr-FR" dirty="0" err="1" smtClean="0"/>
              <a:t>Load</a:t>
            </a:r>
            <a:r>
              <a:rPr lang="fr-FR" dirty="0" smtClean="0"/>
              <a:t>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3. </a:t>
            </a:r>
            <a:r>
              <a:rPr lang="fr-FR" dirty="0" err="1" smtClean="0"/>
              <a:t>Measuring</a:t>
            </a:r>
            <a:r>
              <a:rPr lang="fr-FR" dirty="0" smtClean="0"/>
              <a:t> </a:t>
            </a:r>
            <a:r>
              <a:rPr lang="fr-FR" dirty="0" err="1" smtClean="0"/>
              <a:t>Current</a:t>
            </a:r>
            <a:r>
              <a:rPr lang="fr-FR" dirty="0" smtClean="0"/>
              <a:t> and Voltage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 err="1" smtClean="0"/>
              <a:t>Heatsink</a:t>
            </a:r>
            <a:r>
              <a:rPr lang="fr-FR" b="1" u="sng" dirty="0" smtClean="0"/>
              <a:t> for </a:t>
            </a:r>
            <a:r>
              <a:rPr lang="fr-FR" b="1" u="sng" dirty="0" err="1" smtClean="0"/>
              <a:t>Electronic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Load</a:t>
            </a:r>
            <a:endParaRPr lang="fr-FR" b="1" u="sng" dirty="0" smtClean="0"/>
          </a:p>
          <a:p>
            <a:pPr lvl="1">
              <a:lnSpc>
                <a:spcPct val="150000"/>
              </a:lnSpc>
            </a:pPr>
            <a:r>
              <a:rPr lang="fr-FR" dirty="0" smtClean="0"/>
              <a:t>The </a:t>
            </a:r>
            <a:r>
              <a:rPr lang="fr-FR" dirty="0" err="1" smtClean="0"/>
              <a:t>electronic</a:t>
            </a:r>
            <a:r>
              <a:rPr lang="fr-FR" dirty="0" smtClean="0"/>
              <a:t> </a:t>
            </a:r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dissipating</a:t>
            </a:r>
            <a:r>
              <a:rPr lang="fr-FR" dirty="0" smtClean="0"/>
              <a:t> a </a:t>
            </a:r>
            <a:r>
              <a:rPr lang="fr-FR" dirty="0" err="1" smtClean="0"/>
              <a:t>significant</a:t>
            </a:r>
            <a:r>
              <a:rPr lang="fr-FR" dirty="0" smtClean="0"/>
              <a:t>  </a:t>
            </a:r>
            <a:r>
              <a:rPr lang="fr-FR" dirty="0" err="1" smtClean="0"/>
              <a:t>amount</a:t>
            </a:r>
            <a:r>
              <a:rPr lang="fr-FR" dirty="0" smtClean="0"/>
              <a:t> of power (up to 36W).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test </a:t>
            </a:r>
            <a:r>
              <a:rPr lang="fr-FR" dirty="0" err="1" smtClean="0"/>
              <a:t>whether</a:t>
            </a:r>
            <a:r>
              <a:rPr lang="fr-FR" dirty="0" smtClean="0"/>
              <a:t> the </a:t>
            </a:r>
            <a:r>
              <a:rPr lang="fr-FR" dirty="0" err="1" smtClean="0"/>
              <a:t>heatsink</a:t>
            </a:r>
            <a:r>
              <a:rPr lang="fr-FR" dirty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suitable</a:t>
            </a:r>
            <a:r>
              <a:rPr lang="fr-FR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24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15565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4. </a:t>
            </a:r>
            <a:r>
              <a:rPr lang="fr-FR" dirty="0" smtClean="0"/>
              <a:t>State of Charge Estimation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b="1" u="sng" dirty="0"/>
              <a:t>Open Circuit Voltage (OCV)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fr-FR" dirty="0" err="1" smtClean="0"/>
              <a:t>battery</a:t>
            </a:r>
            <a:r>
              <a:rPr lang="fr-FR" dirty="0" smtClean="0"/>
              <a:t> voltage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translating</a:t>
            </a:r>
            <a:r>
              <a:rPr lang="fr-FR" dirty="0" smtClean="0"/>
              <a:t> terminal voltage.</a:t>
            </a:r>
          </a:p>
          <a:p>
            <a:pPr>
              <a:lnSpc>
                <a:spcPct val="150000"/>
              </a:lnSpc>
            </a:pPr>
            <a:r>
              <a:rPr lang="fr-FR" b="1" u="sng" dirty="0" err="1" smtClean="0"/>
              <a:t>Problems</a:t>
            </a:r>
            <a:endParaRPr lang="fr-FR" b="1" u="sng" dirty="0" smtClean="0"/>
          </a:p>
          <a:p>
            <a:pPr lvl="1">
              <a:lnSpc>
                <a:spcPct val="150000"/>
              </a:lnSpc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have the </a:t>
            </a:r>
            <a:r>
              <a:rPr lang="fr-FR" dirty="0" err="1" smtClean="0"/>
              <a:t>discharge</a:t>
            </a:r>
            <a:r>
              <a:rPr lang="fr-FR" dirty="0" smtClean="0"/>
              <a:t> </a:t>
            </a:r>
            <a:r>
              <a:rPr lang="fr-FR" dirty="0" err="1" smtClean="0"/>
              <a:t>curve</a:t>
            </a:r>
            <a:r>
              <a:rPr lang="fr-FR" dirty="0" smtClean="0"/>
              <a:t> for </a:t>
            </a:r>
            <a:r>
              <a:rPr lang="fr-FR" dirty="0" err="1" smtClean="0"/>
              <a:t>translating</a:t>
            </a:r>
            <a:r>
              <a:rPr lang="fr-F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No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coming</a:t>
            </a:r>
            <a:r>
              <a:rPr lang="fr-FR" dirty="0" smtClean="0"/>
              <a:t> in or out of the </a:t>
            </a:r>
            <a:r>
              <a:rPr lang="fr-FR" dirty="0" err="1" smtClean="0"/>
              <a:t>battery</a:t>
            </a:r>
            <a:r>
              <a:rPr lang="fr-F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Batteries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left</a:t>
            </a:r>
            <a:r>
              <a:rPr lang="fr-FR" dirty="0" smtClean="0"/>
              <a:t> to </a:t>
            </a:r>
            <a:r>
              <a:rPr lang="fr-FR" dirty="0" err="1" smtClean="0"/>
              <a:t>rest</a:t>
            </a:r>
            <a:r>
              <a:rPr lang="fr-FR" dirty="0" smtClean="0"/>
              <a:t> for at least 2 </a:t>
            </a:r>
            <a:r>
              <a:rPr lang="fr-FR" dirty="0" err="1" smtClean="0"/>
              <a:t>hours</a:t>
            </a:r>
            <a:r>
              <a:rPr lang="fr-FR" dirty="0" smtClean="0"/>
              <a:t>.</a:t>
            </a:r>
          </a:p>
          <a:p>
            <a:pPr>
              <a:lnSpc>
                <a:spcPct val="150000"/>
              </a:lnSpc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25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6317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4. </a:t>
            </a:r>
            <a:r>
              <a:rPr lang="fr-FR" dirty="0" smtClean="0"/>
              <a:t>State of Charge Estimation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b="1" u="sng" dirty="0"/>
              <a:t>Coulomb </a:t>
            </a:r>
            <a:r>
              <a:rPr lang="fr-FR" b="1" u="sng" dirty="0" err="1"/>
              <a:t>Counting</a:t>
            </a:r>
            <a:endParaRPr lang="fr-FR" b="1" u="sng" dirty="0"/>
          </a:p>
          <a:p>
            <a:pPr lvl="1">
              <a:lnSpc>
                <a:spcPct val="150000"/>
              </a:lnSpc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integrate</a:t>
            </a:r>
            <a:r>
              <a:rPr lang="fr-FR" dirty="0"/>
              <a:t> the </a:t>
            </a:r>
            <a:r>
              <a:rPr lang="fr-FR" dirty="0" err="1"/>
              <a:t>current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the </a:t>
            </a:r>
            <a:r>
              <a:rPr lang="fr-FR" dirty="0" err="1"/>
              <a:t>amount</a:t>
            </a:r>
            <a:r>
              <a:rPr lang="fr-FR" dirty="0"/>
              <a:t> of charges </a:t>
            </a:r>
            <a:r>
              <a:rPr lang="fr-FR" dirty="0" err="1"/>
              <a:t>remaining</a:t>
            </a:r>
            <a:r>
              <a:rPr lang="fr-FR" dirty="0"/>
              <a:t> in the batteries.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fr-FR" b="1" u="sng" dirty="0" err="1" smtClean="0"/>
              <a:t>Problems</a:t>
            </a:r>
            <a:endParaRPr lang="fr-FR" b="1" u="sng" dirty="0"/>
          </a:p>
          <a:p>
            <a:pPr lvl="1">
              <a:lnSpc>
                <a:spcPct val="150000"/>
              </a:lnSpc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know the initial  state of charge</a:t>
            </a:r>
            <a:r>
              <a:rPr lang="fr-F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Integration</a:t>
            </a:r>
            <a:r>
              <a:rPr lang="fr-FR" dirty="0" smtClean="0"/>
              <a:t> </a:t>
            </a:r>
            <a:r>
              <a:rPr lang="fr-FR" dirty="0" err="1" smtClean="0"/>
              <a:t>errors</a:t>
            </a:r>
            <a:r>
              <a:rPr lang="fr-FR" dirty="0" smtClean="0"/>
              <a:t> </a:t>
            </a:r>
            <a:r>
              <a:rPr lang="fr-FR" dirty="0" err="1" smtClean="0"/>
              <a:t>accumulate</a:t>
            </a:r>
            <a:r>
              <a:rPr lang="fr-FR" dirty="0" smtClean="0"/>
              <a:t>.</a:t>
            </a:r>
            <a:endParaRPr lang="fr-FR" dirty="0"/>
          </a:p>
          <a:p>
            <a:pPr>
              <a:lnSpc>
                <a:spcPct val="150000"/>
              </a:lnSpc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26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32467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4. </a:t>
            </a:r>
            <a:r>
              <a:rPr lang="fr-FR" dirty="0" smtClean="0"/>
              <a:t>State of Charge Estimation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b="1" u="sng" dirty="0" smtClean="0"/>
              <a:t>Solution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We</a:t>
            </a:r>
            <a:r>
              <a:rPr lang="fr-FR" dirty="0" smtClean="0"/>
              <a:t> use OCV </a:t>
            </a:r>
            <a:r>
              <a:rPr lang="fr-FR" dirty="0" err="1" smtClean="0"/>
              <a:t>when</a:t>
            </a:r>
            <a:r>
              <a:rPr lang="fr-FR" dirty="0" smtClean="0"/>
              <a:t> the </a:t>
            </a:r>
            <a:r>
              <a:rPr lang="fr-FR" dirty="0" err="1" smtClean="0"/>
              <a:t>battery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almost</a:t>
            </a:r>
            <a:r>
              <a:rPr lang="fr-FR" dirty="0" smtClean="0"/>
              <a:t> full or </a:t>
            </a:r>
            <a:r>
              <a:rPr lang="fr-FR" dirty="0" err="1" smtClean="0"/>
              <a:t>empty</a:t>
            </a:r>
            <a:r>
              <a:rPr lang="fr-FR" dirty="0" smtClean="0"/>
              <a:t> and Coulomb </a:t>
            </a:r>
            <a:r>
              <a:rPr lang="fr-FR" dirty="0" err="1" smtClean="0"/>
              <a:t>counting</a:t>
            </a:r>
            <a:r>
              <a:rPr lang="fr-FR" dirty="0" smtClean="0"/>
              <a:t> in the middle range.</a:t>
            </a:r>
            <a:endParaRPr lang="fr-FR" dirty="0"/>
          </a:p>
          <a:p>
            <a:pPr>
              <a:lnSpc>
                <a:spcPct val="150000"/>
              </a:lnSpc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27</a:t>
            </a:fld>
            <a:endParaRPr lang="ru-RU" altLang="fr-FR"/>
          </a:p>
        </p:txBody>
      </p:sp>
      <p:pic>
        <p:nvPicPr>
          <p:cNvPr id="5122" name="Picture 2" descr="C:\Users\Client\Desktop\Capture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29000"/>
            <a:ext cx="5257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03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Implementation</a:t>
            </a:r>
            <a:r>
              <a:rPr lang="fr-FR" dirty="0" smtClean="0"/>
              <a:t> and </a:t>
            </a:r>
            <a:r>
              <a:rPr lang="fr-FR" dirty="0" err="1" smtClean="0"/>
              <a:t>Results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b="1" u="sng" dirty="0" err="1"/>
              <a:t>Implementing</a:t>
            </a:r>
            <a:r>
              <a:rPr lang="fr-FR" b="1" u="sng" dirty="0"/>
              <a:t> the </a:t>
            </a:r>
            <a:r>
              <a:rPr lang="fr-FR" b="1" u="sng" dirty="0" err="1"/>
              <a:t>Current</a:t>
            </a:r>
            <a:r>
              <a:rPr lang="fr-FR" b="1" u="sng" dirty="0"/>
              <a:t> </a:t>
            </a:r>
            <a:r>
              <a:rPr lang="fr-FR" b="1" u="sng" dirty="0" err="1"/>
              <a:t>Testing</a:t>
            </a:r>
            <a:r>
              <a:rPr lang="fr-FR" b="1" u="sng" dirty="0"/>
              <a:t> Circuit</a:t>
            </a:r>
          </a:p>
          <a:p>
            <a:pPr lvl="1">
              <a:lnSpc>
                <a:spcPct val="150000"/>
              </a:lnSpc>
            </a:pPr>
            <a:r>
              <a:rPr lang="fr-FR" dirty="0" err="1"/>
              <a:t>We</a:t>
            </a:r>
            <a:r>
              <a:rPr lang="fr-FR" dirty="0"/>
              <a:t> use the </a:t>
            </a:r>
            <a:r>
              <a:rPr lang="fr-FR" dirty="0" err="1"/>
              <a:t>electronic</a:t>
            </a:r>
            <a:r>
              <a:rPr lang="fr-FR" dirty="0"/>
              <a:t> </a:t>
            </a:r>
            <a:r>
              <a:rPr lang="fr-FR" dirty="0" err="1"/>
              <a:t>load</a:t>
            </a:r>
            <a:r>
              <a:rPr lang="fr-FR" dirty="0"/>
              <a:t> to </a:t>
            </a:r>
            <a:r>
              <a:rPr lang="fr-FR" dirty="0" err="1"/>
              <a:t>discharge</a:t>
            </a:r>
            <a:r>
              <a:rPr lang="fr-FR" dirty="0"/>
              <a:t> at </a:t>
            </a:r>
            <a:r>
              <a:rPr lang="fr-FR" dirty="0" err="1"/>
              <a:t>various</a:t>
            </a:r>
            <a:r>
              <a:rPr lang="fr-FR" dirty="0"/>
              <a:t> </a:t>
            </a:r>
            <a:r>
              <a:rPr lang="fr-FR" dirty="0" err="1"/>
              <a:t>currents</a:t>
            </a:r>
            <a:r>
              <a:rPr lang="fr-FR" dirty="0"/>
              <a:t> and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measure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verify</a:t>
            </a:r>
            <a:r>
              <a:rPr lang="fr-FR" dirty="0" smtClean="0"/>
              <a:t> the </a:t>
            </a:r>
            <a:r>
              <a:rPr lang="fr-FR" dirty="0" err="1" smtClean="0"/>
              <a:t>heatsink</a:t>
            </a:r>
            <a:r>
              <a:rPr lang="fr-FR" dirty="0" smtClean="0"/>
              <a:t> thermal </a:t>
            </a:r>
            <a:r>
              <a:rPr lang="fr-FR" dirty="0" err="1" smtClean="0"/>
              <a:t>resistance</a:t>
            </a:r>
            <a:r>
              <a:rPr lang="fr-FR" dirty="0" smtClean="0"/>
              <a:t> value by </a:t>
            </a:r>
            <a:r>
              <a:rPr lang="fr-FR" dirty="0" err="1" smtClean="0"/>
              <a:t>measuring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temperature</a:t>
            </a:r>
            <a:r>
              <a:rPr lang="fr-FR" dirty="0" smtClean="0"/>
              <a:t> variations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multimeter</a:t>
            </a:r>
            <a:r>
              <a:rPr lang="fr-F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We</a:t>
            </a:r>
            <a:r>
              <a:rPr lang="fr-FR" dirty="0" smtClean="0"/>
              <a:t> use ADS1115 ADC to </a:t>
            </a:r>
            <a:r>
              <a:rPr lang="fr-FR" dirty="0" err="1" smtClean="0"/>
              <a:t>sense</a:t>
            </a:r>
            <a:r>
              <a:rPr lang="fr-FR" dirty="0" smtClean="0"/>
              <a:t> the output of the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sensors</a:t>
            </a:r>
            <a:r>
              <a:rPr lang="fr-FR" dirty="0" smtClean="0"/>
              <a:t> ACS758 and LA 100P.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28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9064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Implementation</a:t>
            </a:r>
            <a:r>
              <a:rPr lang="fr-FR" dirty="0" smtClean="0"/>
              <a:t> and </a:t>
            </a:r>
            <a:r>
              <a:rPr lang="fr-FR" dirty="0" err="1" smtClean="0"/>
              <a:t>Results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b="1" u="sng" dirty="0" err="1" smtClean="0"/>
              <a:t>Implementing</a:t>
            </a:r>
            <a:r>
              <a:rPr lang="fr-FR" b="1" u="sng" dirty="0" smtClean="0"/>
              <a:t> the </a:t>
            </a:r>
            <a:r>
              <a:rPr lang="fr-FR" b="1" u="sng" dirty="0" err="1" smtClean="0"/>
              <a:t>Current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Testing</a:t>
            </a:r>
            <a:r>
              <a:rPr lang="fr-FR" b="1" u="sng" dirty="0" smtClean="0"/>
              <a:t> Circuit</a:t>
            </a:r>
          </a:p>
          <a:p>
            <a:pPr lvl="1">
              <a:lnSpc>
                <a:spcPct val="150000"/>
              </a:lnSpc>
            </a:pPr>
            <a:r>
              <a:rPr lang="fr-FR" dirty="0" err="1"/>
              <a:t>We</a:t>
            </a:r>
            <a:r>
              <a:rPr lang="fr-FR" dirty="0"/>
              <a:t> use a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</a:t>
            </a:r>
            <a:r>
              <a:rPr lang="fr-FR" dirty="0" err="1"/>
              <a:t>filter</a:t>
            </a:r>
            <a:r>
              <a:rPr lang="fr-FR" dirty="0"/>
              <a:t> for INA219  to </a:t>
            </a:r>
            <a:r>
              <a:rPr lang="fr-FR" dirty="0" err="1"/>
              <a:t>decrease</a:t>
            </a:r>
            <a:r>
              <a:rPr lang="fr-FR" dirty="0"/>
              <a:t> </a:t>
            </a:r>
            <a:r>
              <a:rPr lang="fr-FR" dirty="0" err="1"/>
              <a:t>harmonics</a:t>
            </a:r>
            <a:r>
              <a:rPr lang="fr-F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/>
              <a:t>use a </a:t>
            </a:r>
            <a:r>
              <a:rPr lang="fr-FR" dirty="0" err="1"/>
              <a:t>multimeter</a:t>
            </a:r>
            <a:r>
              <a:rPr lang="fr-FR" dirty="0"/>
              <a:t> to </a:t>
            </a:r>
            <a:r>
              <a:rPr lang="fr-FR" dirty="0" err="1"/>
              <a:t>verify</a:t>
            </a:r>
            <a:r>
              <a:rPr lang="fr-FR" dirty="0"/>
              <a:t> the </a:t>
            </a:r>
            <a:r>
              <a:rPr lang="fr-FR" dirty="0" err="1"/>
              <a:t>accuracy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measurements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29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14905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u="sng" dirty="0"/>
              <a:t>Introduction​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u="sng" dirty="0" smtClean="0"/>
              <a:t>Background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u="sng" dirty="0" err="1" smtClean="0"/>
              <a:t>Measuring</a:t>
            </a:r>
            <a:r>
              <a:rPr lang="fr-FR" u="sng" dirty="0" smtClean="0"/>
              <a:t> </a:t>
            </a:r>
            <a:r>
              <a:rPr lang="fr-FR" u="sng" dirty="0" err="1" smtClean="0"/>
              <a:t>Current</a:t>
            </a:r>
            <a:r>
              <a:rPr lang="fr-FR" u="sng" dirty="0" smtClean="0"/>
              <a:t> and Voltage</a:t>
            </a:r>
            <a:endParaRPr lang="en-US" u="sng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u="sng" dirty="0" smtClean="0"/>
              <a:t>State of Charge Estimation</a:t>
            </a:r>
            <a:endParaRPr lang="en-US" u="sng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u="sng" dirty="0" smtClean="0"/>
              <a:t>Implementation​ and Results</a:t>
            </a:r>
            <a:endParaRPr lang="en-US" u="sng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u="sng" dirty="0" smtClean="0"/>
              <a:t>Conclusion</a:t>
            </a:r>
            <a:endParaRPr lang="en-US" u="sng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3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0020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Implementation</a:t>
            </a:r>
            <a:r>
              <a:rPr lang="fr-FR" dirty="0" smtClean="0"/>
              <a:t> and </a:t>
            </a:r>
            <a:r>
              <a:rPr lang="fr-FR" dirty="0" err="1" smtClean="0"/>
              <a:t>Results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b="1" u="sng" dirty="0" err="1" smtClean="0"/>
              <a:t>Implementing</a:t>
            </a:r>
            <a:r>
              <a:rPr lang="fr-FR" b="1" u="sng" dirty="0" smtClean="0"/>
              <a:t> the voltage </a:t>
            </a:r>
            <a:r>
              <a:rPr lang="fr-FR" b="1" u="sng" dirty="0" err="1" smtClean="0"/>
              <a:t>testing</a:t>
            </a:r>
            <a:r>
              <a:rPr lang="fr-FR" b="1" u="sng" dirty="0" smtClean="0"/>
              <a:t> circuit</a:t>
            </a:r>
          </a:p>
          <a:p>
            <a:pPr lvl="1">
              <a:lnSpc>
                <a:spcPct val="150000"/>
              </a:lnSpc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 smtClean="0"/>
              <a:t>connect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grounds </a:t>
            </a:r>
            <a:r>
              <a:rPr lang="fr-FR" dirty="0" err="1" smtClean="0"/>
              <a:t>together</a:t>
            </a:r>
            <a:r>
              <a:rPr lang="fr-FR" dirty="0" smtClean="0"/>
              <a:t> as </a:t>
            </a:r>
            <a:r>
              <a:rPr lang="fr-FR" dirty="0" err="1" smtClean="0"/>
              <a:t>physically</a:t>
            </a:r>
            <a:r>
              <a:rPr lang="fr-FR" dirty="0" smtClean="0"/>
              <a:t> close as possible to </a:t>
            </a:r>
            <a:r>
              <a:rPr lang="fr-FR" dirty="0" err="1" smtClean="0"/>
              <a:t>avoid</a:t>
            </a:r>
            <a:r>
              <a:rPr lang="fr-FR" dirty="0" smtClean="0"/>
              <a:t> </a:t>
            </a:r>
            <a:r>
              <a:rPr lang="fr-FR" dirty="0" err="1" smtClean="0"/>
              <a:t>ground</a:t>
            </a:r>
            <a:r>
              <a:rPr lang="fr-FR" dirty="0" smtClean="0"/>
              <a:t> offset.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We</a:t>
            </a:r>
            <a:r>
              <a:rPr lang="fr-FR" dirty="0" smtClean="0"/>
              <a:t> use the </a:t>
            </a:r>
            <a:r>
              <a:rPr lang="fr-FR" dirty="0" err="1" smtClean="0"/>
              <a:t>electronic</a:t>
            </a:r>
            <a:r>
              <a:rPr lang="fr-FR" dirty="0" smtClean="0"/>
              <a:t> </a:t>
            </a:r>
            <a:r>
              <a:rPr lang="fr-FR" dirty="0" err="1" smtClean="0"/>
              <a:t>load</a:t>
            </a:r>
            <a:r>
              <a:rPr lang="fr-FR" dirty="0" smtClean="0"/>
              <a:t> to </a:t>
            </a:r>
            <a:r>
              <a:rPr lang="fr-FR" dirty="0" err="1" smtClean="0"/>
              <a:t>discharge</a:t>
            </a:r>
            <a:r>
              <a:rPr lang="fr-FR" dirty="0" smtClean="0"/>
              <a:t> at </a:t>
            </a:r>
            <a:r>
              <a:rPr lang="fr-FR" dirty="0" err="1" smtClean="0"/>
              <a:t>various</a:t>
            </a:r>
            <a:r>
              <a:rPr lang="fr-FR" dirty="0" smtClean="0"/>
              <a:t> </a:t>
            </a:r>
            <a:r>
              <a:rPr lang="fr-FR" dirty="0" err="1" smtClean="0"/>
              <a:t>currents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measuring</a:t>
            </a:r>
            <a:r>
              <a:rPr lang="fr-FR" dirty="0" smtClean="0"/>
              <a:t> voltages.</a:t>
            </a:r>
          </a:p>
          <a:p>
            <a:pPr lvl="1">
              <a:lnSpc>
                <a:spcPct val="150000"/>
              </a:lnSpc>
            </a:pPr>
            <a:r>
              <a:rPr lang="fr-FR" dirty="0" err="1"/>
              <a:t>We</a:t>
            </a:r>
            <a:r>
              <a:rPr lang="fr-FR" dirty="0"/>
              <a:t> use a </a:t>
            </a:r>
            <a:r>
              <a:rPr lang="fr-FR" dirty="0" err="1"/>
              <a:t>multimeter</a:t>
            </a:r>
            <a:r>
              <a:rPr lang="fr-FR" dirty="0"/>
              <a:t> to </a:t>
            </a:r>
            <a:r>
              <a:rPr lang="fr-FR" dirty="0" err="1"/>
              <a:t>verify</a:t>
            </a:r>
            <a:r>
              <a:rPr lang="fr-FR" dirty="0"/>
              <a:t> the </a:t>
            </a:r>
            <a:r>
              <a:rPr lang="fr-FR" dirty="0" err="1"/>
              <a:t>accuracy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measurements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30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131150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Implementation</a:t>
            </a:r>
            <a:r>
              <a:rPr lang="fr-FR" dirty="0" smtClean="0"/>
              <a:t> and </a:t>
            </a:r>
            <a:r>
              <a:rPr lang="fr-FR" dirty="0" err="1" smtClean="0"/>
              <a:t>Results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b="1" u="sng" dirty="0" err="1" smtClean="0"/>
              <a:t>Implementing</a:t>
            </a:r>
            <a:r>
              <a:rPr lang="fr-FR" b="1" u="sng" dirty="0" smtClean="0"/>
              <a:t> the SOC Estimation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perform</a:t>
            </a:r>
            <a:r>
              <a:rPr lang="fr-FR" dirty="0" smtClean="0"/>
              <a:t> a </a:t>
            </a:r>
            <a:r>
              <a:rPr lang="fr-FR" dirty="0" err="1" smtClean="0"/>
              <a:t>theoretical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of the SOC of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theoretical</a:t>
            </a:r>
            <a:r>
              <a:rPr lang="fr-FR" dirty="0" smtClean="0"/>
              <a:t> batteries.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We</a:t>
            </a:r>
            <a:r>
              <a:rPr lang="fr-FR" dirty="0" smtClean="0"/>
              <a:t> plug the </a:t>
            </a:r>
            <a:r>
              <a:rPr lang="fr-FR" dirty="0" err="1" smtClean="0"/>
              <a:t>theoretical</a:t>
            </a:r>
            <a:r>
              <a:rPr lang="fr-FR" dirty="0" smtClean="0"/>
              <a:t> </a:t>
            </a:r>
            <a:r>
              <a:rPr lang="fr-FR" dirty="0" err="1" smtClean="0"/>
              <a:t>characteristic</a:t>
            </a:r>
            <a:r>
              <a:rPr lang="fr-FR" dirty="0" smtClean="0"/>
              <a:t> of the batteries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SOC estimation </a:t>
            </a:r>
            <a:r>
              <a:rPr lang="fr-FR" dirty="0" err="1" smtClean="0"/>
              <a:t>algorithm</a:t>
            </a:r>
            <a:r>
              <a:rPr lang="fr-F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We</a:t>
            </a:r>
            <a:r>
              <a:rPr lang="fr-FR" dirty="0" smtClean="0"/>
              <a:t> use real batteries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get</a:t>
            </a:r>
            <a:r>
              <a:rPr lang="fr-FR" dirty="0" smtClean="0"/>
              <a:t> the </a:t>
            </a:r>
            <a:r>
              <a:rPr lang="fr-FR" dirty="0" err="1" smtClean="0"/>
              <a:t>current</a:t>
            </a:r>
            <a:r>
              <a:rPr lang="fr-FR" dirty="0" smtClean="0"/>
              <a:t> values.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discharge</a:t>
            </a:r>
            <a:r>
              <a:rPr lang="fr-FR" dirty="0" smtClean="0"/>
              <a:t> the real batteries and compare the SOC value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theoretical</a:t>
            </a:r>
            <a:r>
              <a:rPr lang="fr-FR" dirty="0" smtClean="0"/>
              <a:t> one.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31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41291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Implementation</a:t>
            </a:r>
            <a:r>
              <a:rPr lang="fr-FR" dirty="0" smtClean="0"/>
              <a:t> and </a:t>
            </a:r>
            <a:r>
              <a:rPr lang="fr-FR" dirty="0" err="1" smtClean="0"/>
              <a:t>Results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b="1" u="sng" dirty="0" err="1" smtClean="0"/>
              <a:t>Heatsink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Calculation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Results</a:t>
            </a:r>
            <a:endParaRPr lang="fr-FR" b="1" u="sng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fr-FR" dirty="0" smtClean="0"/>
          </a:p>
          <a:p>
            <a:pPr lvl="1">
              <a:lnSpc>
                <a:spcPct val="150000"/>
              </a:lnSpc>
            </a:pPr>
            <a:endParaRPr lang="fr-FR" dirty="0" smtClean="0"/>
          </a:p>
          <a:p>
            <a:pPr lvl="1">
              <a:lnSpc>
                <a:spcPct val="150000"/>
              </a:lnSpc>
            </a:pPr>
            <a:endParaRPr lang="fr-FR" dirty="0"/>
          </a:p>
          <a:p>
            <a:pPr marL="457200" lvl="1" indent="0">
              <a:lnSpc>
                <a:spcPct val="150000"/>
              </a:lnSpc>
              <a:buNone/>
            </a:pP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dirty="0" err="1"/>
              <a:t>Chosen</a:t>
            </a:r>
            <a:r>
              <a:rPr lang="fr-FR" dirty="0"/>
              <a:t> </a:t>
            </a:r>
            <a:r>
              <a:rPr lang="fr-FR" dirty="0" err="1"/>
              <a:t>heatsink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suitable</a:t>
            </a:r>
            <a:r>
              <a:rPr lang="fr-FR" dirty="0"/>
              <a:t> (Rh(</a:t>
            </a:r>
            <a:r>
              <a:rPr lang="fr-FR" dirty="0" err="1"/>
              <a:t>average</a:t>
            </a:r>
            <a:r>
              <a:rPr lang="fr-FR" dirty="0"/>
              <a:t>) 0.211C°/W &lt; 1.68C°/W ).</a:t>
            </a:r>
          </a:p>
          <a:p>
            <a:pPr lvl="1">
              <a:lnSpc>
                <a:spcPct val="150000"/>
              </a:lnSpc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32</a:t>
            </a:fld>
            <a:endParaRPr lang="ru-RU" alt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4695"/>
              </p:ext>
            </p:extLst>
          </p:nvPr>
        </p:nvGraphicFramePr>
        <p:xfrm>
          <a:off x="2819400" y="2856131"/>
          <a:ext cx="5105400" cy="1334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1080"/>
                <a:gridCol w="1021080"/>
                <a:gridCol w="1021080"/>
                <a:gridCol w="1021080"/>
                <a:gridCol w="1021080"/>
              </a:tblGrid>
              <a:tr h="3337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I(A)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Q(W)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Rh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</a:tr>
              <a:tr h="33371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5.72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0.175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</a:tr>
              <a:tr h="33371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10.68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0.281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</a:tr>
              <a:tr h="33371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16.89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0.177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3352800" y="2209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Thermal </a:t>
            </a:r>
            <a:r>
              <a:rPr lang="fr-FR" dirty="0" err="1" smtClean="0"/>
              <a:t>resistance</a:t>
            </a:r>
            <a:r>
              <a:rPr lang="fr-FR" dirty="0" smtClean="0"/>
              <a:t> </a:t>
            </a:r>
            <a:r>
              <a:rPr lang="fr-FR" dirty="0" err="1" smtClean="0"/>
              <a:t>measurement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fr-FR" dirty="0" err="1" smtClean="0"/>
              <a:t>Implementation</a:t>
            </a:r>
            <a:r>
              <a:rPr lang="fr-FR" dirty="0" smtClean="0"/>
              <a:t> and </a:t>
            </a:r>
            <a:r>
              <a:rPr lang="fr-FR" dirty="0" err="1" smtClean="0"/>
              <a:t>Results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b="1" u="sng" dirty="0" err="1"/>
              <a:t>Current</a:t>
            </a:r>
            <a:r>
              <a:rPr lang="fr-FR" b="1" u="sng" dirty="0"/>
              <a:t> </a:t>
            </a:r>
            <a:r>
              <a:rPr lang="fr-FR" b="1" u="sng" dirty="0" err="1" smtClean="0"/>
              <a:t>Measurement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Accuracy</a:t>
            </a:r>
            <a:r>
              <a:rPr lang="fr-FR" b="1" u="sng" dirty="0" smtClean="0"/>
              <a:t> </a:t>
            </a:r>
            <a:r>
              <a:rPr lang="fr-FR" b="1" u="sng" dirty="0" err="1"/>
              <a:t>Results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LA 100P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-1.2% .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ACS758 </a:t>
            </a:r>
            <a:r>
              <a:rPr lang="fr-FR" dirty="0" err="1"/>
              <a:t>available</a:t>
            </a:r>
            <a:r>
              <a:rPr lang="fr-FR" dirty="0"/>
              <a:t> to me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counterfeit</a:t>
            </a:r>
            <a:r>
              <a:rPr lang="fr-FR" dirty="0"/>
              <a:t> chip (-36% </a:t>
            </a:r>
            <a:r>
              <a:rPr lang="fr-FR" dirty="0" err="1"/>
              <a:t>error</a:t>
            </a:r>
            <a:r>
              <a:rPr lang="fr-FR" dirty="0"/>
              <a:t>).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INA219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0.7%,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suitable</a:t>
            </a:r>
            <a:r>
              <a:rPr lang="fr-FR" dirty="0"/>
              <a:t> 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sensor</a:t>
            </a:r>
            <a:r>
              <a:rPr lang="fr-FR" dirty="0"/>
              <a:t>.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33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10498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fr-FR" dirty="0" err="1" smtClean="0"/>
              <a:t>Implementation</a:t>
            </a:r>
            <a:r>
              <a:rPr lang="fr-FR" dirty="0" smtClean="0"/>
              <a:t> and </a:t>
            </a:r>
            <a:r>
              <a:rPr lang="fr-FR" dirty="0" err="1" smtClean="0"/>
              <a:t>Results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b="1" u="sng" dirty="0" err="1"/>
              <a:t>Current</a:t>
            </a:r>
            <a:r>
              <a:rPr lang="fr-FR" b="1" u="sng" dirty="0"/>
              <a:t> </a:t>
            </a:r>
            <a:r>
              <a:rPr lang="fr-FR" b="1" u="sng" dirty="0" err="1" smtClean="0"/>
              <a:t>Measurement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Accuracy</a:t>
            </a:r>
            <a:r>
              <a:rPr lang="fr-FR" b="1" u="sng" dirty="0" smtClean="0"/>
              <a:t> </a:t>
            </a:r>
            <a:r>
              <a:rPr lang="fr-FR" b="1" u="sng" dirty="0" err="1"/>
              <a:t>Results</a:t>
            </a:r>
            <a:endParaRPr lang="fr-FR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34</a:t>
            </a:fld>
            <a:endParaRPr lang="ru-RU" alt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23971"/>
              </p:ext>
            </p:extLst>
          </p:nvPr>
        </p:nvGraphicFramePr>
        <p:xfrm>
          <a:off x="2971800" y="2590800"/>
          <a:ext cx="4953000" cy="1516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7046"/>
                <a:gridCol w="867046"/>
                <a:gridCol w="1203026"/>
                <a:gridCol w="2015882"/>
              </a:tblGrid>
              <a:tr h="4477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Imeas</a:t>
                      </a:r>
                      <a:r>
                        <a:rPr lang="en-US" sz="1100" dirty="0">
                          <a:effectLst/>
                        </a:rPr>
                        <a:t>(A)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Isens(A)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Error (%)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 Error(%)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</a:tr>
              <a:tr h="26714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0.359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0.575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-60.16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 rowSpan="4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-36.50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</a:tr>
              <a:tr h="26714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0.259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-15.83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14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1.99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2.99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-50.25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14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4.91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-19.75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886200" y="21775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ACS758 </a:t>
            </a:r>
            <a:r>
              <a:rPr lang="fr-FR" dirty="0" err="1" smtClean="0"/>
              <a:t>Accuracy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3886200" y="434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100P </a:t>
            </a:r>
            <a:r>
              <a:rPr lang="fr-FR" dirty="0" err="1" smtClean="0"/>
              <a:t>Accuracy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endParaRPr lang="en-US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084107"/>
              </p:ext>
            </p:extLst>
          </p:nvPr>
        </p:nvGraphicFramePr>
        <p:xfrm>
          <a:off x="3048000" y="4712732"/>
          <a:ext cx="4953000" cy="1447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7046"/>
                <a:gridCol w="867046"/>
                <a:gridCol w="1203026"/>
                <a:gridCol w="2015882"/>
              </a:tblGrid>
              <a:tr h="289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Imeas</a:t>
                      </a:r>
                      <a:r>
                        <a:rPr lang="en-US" sz="1100" dirty="0">
                          <a:effectLst/>
                        </a:rPr>
                        <a:t>(A)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Isens(A)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Error (%)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 Error(%)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</a:tr>
              <a:tr h="289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4.66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4.63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0.64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-1.20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</a:tr>
              <a:tr h="289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1.4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1.42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-1.42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-2.5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1.32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-1.53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71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fr-FR" dirty="0" err="1" smtClean="0"/>
              <a:t>Implementation</a:t>
            </a:r>
            <a:r>
              <a:rPr lang="fr-FR" dirty="0" smtClean="0"/>
              <a:t> and </a:t>
            </a:r>
            <a:r>
              <a:rPr lang="fr-FR" dirty="0" err="1" smtClean="0"/>
              <a:t>Results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b="1" u="sng" dirty="0" err="1"/>
              <a:t>Current</a:t>
            </a:r>
            <a:r>
              <a:rPr lang="fr-FR" b="1" u="sng" dirty="0"/>
              <a:t> </a:t>
            </a:r>
            <a:r>
              <a:rPr lang="fr-FR" b="1" u="sng" dirty="0" err="1" smtClean="0"/>
              <a:t>Measurement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Accuracy</a:t>
            </a:r>
            <a:r>
              <a:rPr lang="fr-FR" b="1" u="sng" dirty="0" smtClean="0"/>
              <a:t> </a:t>
            </a:r>
            <a:r>
              <a:rPr lang="fr-FR" b="1" u="sng" dirty="0" err="1"/>
              <a:t>Results</a:t>
            </a:r>
            <a:endParaRPr lang="fr-FR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35</a:t>
            </a:fld>
            <a:endParaRPr lang="ru-RU" alt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931254"/>
              </p:ext>
            </p:extLst>
          </p:nvPr>
        </p:nvGraphicFramePr>
        <p:xfrm>
          <a:off x="3121025" y="2971799"/>
          <a:ext cx="4956175" cy="1420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7602"/>
                <a:gridCol w="867602"/>
                <a:gridCol w="1203797"/>
                <a:gridCol w="2017174"/>
              </a:tblGrid>
              <a:tr h="2840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Imeas(A)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Isens(A)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Error (%)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 Error(%)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</a:tr>
              <a:tr h="28400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0.365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0.361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1.09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 rowSpan="4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0.72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</a:tr>
              <a:tr h="28400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0.259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0.258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0.38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00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1.36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1.35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0.73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00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4.35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4.32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0.68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3962400" y="2590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INA219 </a:t>
            </a:r>
            <a:r>
              <a:rPr lang="fr-FR" dirty="0" err="1" smtClean="0"/>
              <a:t>Accuracy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0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Implementation</a:t>
            </a:r>
            <a:r>
              <a:rPr lang="fr-FR" dirty="0" smtClean="0"/>
              <a:t> and </a:t>
            </a:r>
            <a:r>
              <a:rPr lang="fr-FR" dirty="0" err="1" smtClean="0"/>
              <a:t>Results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b="1" u="sng" dirty="0" smtClean="0"/>
              <a:t>Voltage </a:t>
            </a:r>
            <a:r>
              <a:rPr lang="fr-FR" b="1" u="sng" dirty="0" err="1" smtClean="0"/>
              <a:t>Measurement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Accuracy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Results</a:t>
            </a:r>
            <a:endParaRPr lang="fr-FR" b="1" u="sng" dirty="0" smtClean="0"/>
          </a:p>
          <a:p>
            <a:pPr lvl="1">
              <a:lnSpc>
                <a:spcPct val="150000"/>
              </a:lnSpc>
            </a:pPr>
            <a:r>
              <a:rPr lang="fr-FR" dirty="0" err="1" smtClean="0"/>
              <a:t>Average</a:t>
            </a:r>
            <a:r>
              <a:rPr lang="fr-FR" dirty="0" smtClean="0"/>
              <a:t> </a:t>
            </a:r>
            <a:r>
              <a:rPr lang="fr-FR" dirty="0" err="1" smtClean="0"/>
              <a:t>measurement</a:t>
            </a:r>
            <a:r>
              <a:rPr lang="fr-FR" dirty="0" smtClean="0"/>
              <a:t> </a:t>
            </a: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smtClean="0"/>
              <a:t>for voltage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0.48% for the first </a:t>
            </a:r>
            <a:r>
              <a:rPr lang="fr-FR" dirty="0" err="1" smtClean="0"/>
              <a:t>battery</a:t>
            </a:r>
            <a:r>
              <a:rPr lang="fr-FR" dirty="0" smtClean="0"/>
              <a:t> and 0.57% for the second </a:t>
            </a:r>
            <a:r>
              <a:rPr lang="fr-FR" dirty="0" err="1" smtClean="0"/>
              <a:t>battery</a:t>
            </a:r>
            <a:r>
              <a:rPr lang="fr-FR" dirty="0" smtClean="0"/>
              <a:t> in </a:t>
            </a:r>
            <a:r>
              <a:rPr lang="fr-FR" dirty="0" err="1" smtClean="0"/>
              <a:t>series</a:t>
            </a:r>
            <a:r>
              <a:rPr lang="fr-FR" dirty="0" smtClean="0"/>
              <a:t>.</a:t>
            </a:r>
          </a:p>
          <a:p>
            <a:pPr lvl="1">
              <a:lnSpc>
                <a:spcPct val="150000"/>
              </a:lnSpc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36</a:t>
            </a:fld>
            <a:endParaRPr lang="ru-RU" alt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116888"/>
              </p:ext>
            </p:extLst>
          </p:nvPr>
        </p:nvGraphicFramePr>
        <p:xfrm>
          <a:off x="2133600" y="4114799"/>
          <a:ext cx="6858001" cy="2133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2301"/>
                <a:gridCol w="962301"/>
                <a:gridCol w="962301"/>
                <a:gridCol w="962301"/>
                <a:gridCol w="962301"/>
                <a:gridCol w="1023248"/>
                <a:gridCol w="1023248"/>
              </a:tblGrid>
              <a:tr h="6519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I(A)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VBAT1(V)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VBAT2(V)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VBAT1a(V)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VBAT2a(V)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error1(%)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error2(%)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</a:tr>
              <a:tr h="370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12.33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12.88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12.36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12.82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0.24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-0.46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</a:tr>
              <a:tr h="370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12.04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12.26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12.07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12.21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0.24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-0.40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</a:tr>
              <a:tr h="370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11.911977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12.03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11.91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11.94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-0.016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-0.75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</a:tr>
              <a:tr h="370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11.33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11.08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11.5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11.01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1.47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-0.63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3962400" y="372541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Voltage </a:t>
            </a:r>
            <a:r>
              <a:rPr lang="fr-FR" dirty="0" err="1" smtClean="0"/>
              <a:t>Accuracy</a:t>
            </a:r>
            <a:r>
              <a:rPr lang="fr-FR" dirty="0" smtClean="0"/>
              <a:t> Test </a:t>
            </a:r>
            <a:r>
              <a:rPr lang="fr-FR" dirty="0" err="1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32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Implementation</a:t>
            </a:r>
            <a:r>
              <a:rPr lang="fr-FR" dirty="0" smtClean="0"/>
              <a:t> and </a:t>
            </a:r>
            <a:r>
              <a:rPr lang="fr-FR" dirty="0" err="1" smtClean="0"/>
              <a:t>Results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b="1" u="sng" dirty="0" smtClean="0"/>
              <a:t>Voltage </a:t>
            </a:r>
            <a:r>
              <a:rPr lang="fr-FR" b="1" u="sng" dirty="0" err="1" smtClean="0"/>
              <a:t>Measurement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Accuracy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Results</a:t>
            </a:r>
            <a:endParaRPr lang="fr-FR" b="1" u="sng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average error for VBAT1 </a:t>
            </a:r>
            <a:r>
              <a:rPr lang="en-US" dirty="0" smtClean="0"/>
              <a:t>measurements is 0.48% 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average error for </a:t>
            </a:r>
            <a:r>
              <a:rPr lang="en-US" dirty="0" smtClean="0"/>
              <a:t>VBAT2 measurements is 0.57%.</a:t>
            </a: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dirty="0" smtClean="0"/>
              <a:t>Voltage </a:t>
            </a:r>
            <a:r>
              <a:rPr lang="fr-FR" dirty="0" err="1"/>
              <a:t>accuracy</a:t>
            </a:r>
            <a:r>
              <a:rPr lang="fr-FR" dirty="0"/>
              <a:t> </a:t>
            </a:r>
            <a:r>
              <a:rPr lang="fr-FR" dirty="0" err="1"/>
              <a:t>meets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specifications</a:t>
            </a:r>
            <a:r>
              <a:rPr lang="fr-FR" dirty="0"/>
              <a:t> (±1%).</a:t>
            </a:r>
          </a:p>
          <a:p>
            <a:pPr lvl="1">
              <a:lnSpc>
                <a:spcPct val="150000"/>
              </a:lnSpc>
            </a:pP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measurement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</a:t>
            </a:r>
            <a:r>
              <a:rPr lang="fr-FR" dirty="0" err="1"/>
              <a:t>meets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specifications</a:t>
            </a:r>
            <a:r>
              <a:rPr lang="fr-FR" dirty="0"/>
              <a:t> (±2%).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SOC estimation </a:t>
            </a: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en-US" dirty="0"/>
              <a:t>-0.0928 Ah </a:t>
            </a:r>
            <a:r>
              <a:rPr lang="fr-FR" dirty="0"/>
              <a:t>per </a:t>
            </a:r>
            <a:r>
              <a:rPr lang="fr-FR" dirty="0" err="1"/>
              <a:t>hour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37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323543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fr-FR" dirty="0" smtClean="0"/>
              <a:t>Conclusion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designed</a:t>
            </a:r>
            <a:r>
              <a:rPr lang="fr-FR" dirty="0" smtClean="0"/>
              <a:t> a circuit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measures</a:t>
            </a:r>
            <a:r>
              <a:rPr lang="fr-FR" dirty="0" smtClean="0"/>
              <a:t> </a:t>
            </a:r>
            <a:r>
              <a:rPr lang="fr-FR" dirty="0" err="1" smtClean="0"/>
              <a:t>current</a:t>
            </a:r>
            <a:r>
              <a:rPr lang="fr-FR" dirty="0" smtClean="0"/>
              <a:t>  and voltage </a:t>
            </a:r>
            <a:r>
              <a:rPr lang="fr-FR" dirty="0" err="1" smtClean="0"/>
              <a:t>reliably</a:t>
            </a:r>
            <a:r>
              <a:rPr lang="fr-FR" dirty="0" smtClean="0"/>
              <a:t>, in addition to SOC estimation.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Voltage </a:t>
            </a:r>
            <a:r>
              <a:rPr lang="fr-FR" dirty="0" err="1" smtClean="0"/>
              <a:t>dividers</a:t>
            </a:r>
            <a:r>
              <a:rPr lang="fr-FR" dirty="0" smtClean="0"/>
              <a:t> are a simple </a:t>
            </a:r>
            <a:r>
              <a:rPr lang="fr-FR" dirty="0" err="1" smtClean="0"/>
              <a:t>way</a:t>
            </a:r>
            <a:r>
              <a:rPr lang="fr-FR" dirty="0" smtClean="0"/>
              <a:t> of </a:t>
            </a:r>
            <a:r>
              <a:rPr lang="fr-FR" dirty="0" err="1" smtClean="0"/>
              <a:t>attenuating</a:t>
            </a:r>
            <a:r>
              <a:rPr lang="fr-FR" dirty="0" smtClean="0"/>
              <a:t> the input voltage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sacrificing</a:t>
            </a:r>
            <a:r>
              <a:rPr lang="fr-FR" dirty="0" smtClean="0"/>
              <a:t> </a:t>
            </a:r>
            <a:r>
              <a:rPr lang="fr-FR" dirty="0" err="1" smtClean="0"/>
              <a:t>accuracy</a:t>
            </a:r>
            <a:r>
              <a:rPr lang="fr-FR" dirty="0" smtClean="0"/>
              <a:t> </a:t>
            </a:r>
            <a:r>
              <a:rPr lang="fr-FR" dirty="0" err="1" smtClean="0"/>
              <a:t>significantly</a:t>
            </a:r>
            <a:r>
              <a:rPr lang="fr-FR" dirty="0" smtClean="0"/>
              <a:t>. (0.48% and 0.57% </a:t>
            </a:r>
            <a:r>
              <a:rPr lang="fr-FR" dirty="0" err="1" smtClean="0"/>
              <a:t>error</a:t>
            </a:r>
            <a:r>
              <a:rPr lang="fr-FR" dirty="0" smtClean="0"/>
              <a:t> figures </a:t>
            </a:r>
            <a:r>
              <a:rPr lang="fr-FR" dirty="0" err="1" smtClean="0"/>
              <a:t>were</a:t>
            </a:r>
            <a:r>
              <a:rPr lang="fr-FR" dirty="0" smtClean="0"/>
              <a:t> </a:t>
            </a:r>
            <a:r>
              <a:rPr lang="fr-FR" dirty="0" err="1" smtClean="0"/>
              <a:t>obtained</a:t>
            </a:r>
            <a:r>
              <a:rPr lang="fr-FR" dirty="0" smtClean="0"/>
              <a:t> for voltage </a:t>
            </a:r>
            <a:r>
              <a:rPr lang="fr-FR" dirty="0" err="1" smtClean="0"/>
              <a:t>measurement</a:t>
            </a:r>
            <a:r>
              <a:rPr lang="fr-FR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fr-FR" dirty="0" err="1" smtClean="0"/>
              <a:t>Resistive</a:t>
            </a:r>
            <a:r>
              <a:rPr lang="fr-FR" dirty="0" smtClean="0"/>
              <a:t> </a:t>
            </a:r>
            <a:r>
              <a:rPr lang="fr-FR" dirty="0" err="1" smtClean="0"/>
              <a:t>sensors</a:t>
            </a:r>
            <a:r>
              <a:rPr lang="fr-FR" dirty="0" smtClean="0"/>
              <a:t> are </a:t>
            </a:r>
            <a:r>
              <a:rPr lang="fr-FR" dirty="0" err="1" smtClean="0"/>
              <a:t>generally</a:t>
            </a:r>
            <a:r>
              <a:rPr lang="fr-FR" dirty="0" smtClean="0"/>
              <a:t> more </a:t>
            </a:r>
            <a:r>
              <a:rPr lang="fr-FR" dirty="0" err="1" smtClean="0"/>
              <a:t>accurate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Hall </a:t>
            </a:r>
            <a:r>
              <a:rPr lang="fr-FR" dirty="0" err="1" smtClean="0"/>
              <a:t>effect</a:t>
            </a:r>
            <a:r>
              <a:rPr lang="fr-FR" dirty="0" smtClean="0"/>
              <a:t> </a:t>
            </a:r>
            <a:r>
              <a:rPr lang="fr-FR" dirty="0" err="1" smtClean="0"/>
              <a:t>sensors</a:t>
            </a:r>
            <a:r>
              <a:rPr lang="fr-FR" dirty="0"/>
              <a:t> </a:t>
            </a:r>
            <a:r>
              <a:rPr lang="fr-FR" dirty="0" smtClean="0"/>
              <a:t>(0.7% </a:t>
            </a:r>
            <a:r>
              <a:rPr lang="fr-FR" dirty="0" err="1" smtClean="0"/>
              <a:t>compared</a:t>
            </a:r>
            <a:r>
              <a:rPr lang="fr-FR" dirty="0" smtClean="0"/>
              <a:t> to -1.2% </a:t>
            </a:r>
            <a:r>
              <a:rPr lang="fr-FR" dirty="0" err="1" smtClean="0"/>
              <a:t>error</a:t>
            </a:r>
            <a:r>
              <a:rPr lang="fr-FR" dirty="0" smtClean="0"/>
              <a:t>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38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2709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6. Conclusion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The </a:t>
            </a:r>
            <a:r>
              <a:rPr lang="fr-FR" dirty="0" err="1"/>
              <a:t>proposed</a:t>
            </a:r>
            <a:r>
              <a:rPr lang="fr-FR" dirty="0"/>
              <a:t> design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reliable</a:t>
            </a:r>
            <a:r>
              <a:rPr lang="fr-FR" dirty="0"/>
              <a:t> for </a:t>
            </a:r>
            <a:r>
              <a:rPr lang="fr-FR" dirty="0" err="1"/>
              <a:t>obtaining</a:t>
            </a:r>
            <a:r>
              <a:rPr lang="fr-FR" dirty="0"/>
              <a:t>  voltage, </a:t>
            </a:r>
            <a:r>
              <a:rPr lang="fr-FR" dirty="0" err="1"/>
              <a:t>current</a:t>
            </a:r>
            <a:r>
              <a:rPr lang="fr-FR" dirty="0"/>
              <a:t>, and SOC for </a:t>
            </a:r>
            <a:r>
              <a:rPr lang="fr-FR" dirty="0" err="1"/>
              <a:t>solar</a:t>
            </a:r>
            <a:r>
              <a:rPr lang="fr-FR" dirty="0"/>
              <a:t> batteries.</a:t>
            </a:r>
          </a:p>
          <a:p>
            <a:pPr>
              <a:lnSpc>
                <a:spcPct val="150000"/>
              </a:lnSpc>
            </a:pPr>
            <a:r>
              <a:rPr lang="fr-FR" dirty="0"/>
              <a:t>Future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includes</a:t>
            </a:r>
            <a:r>
              <a:rPr lang="fr-FR" dirty="0"/>
              <a:t> </a:t>
            </a:r>
            <a:r>
              <a:rPr lang="fr-FR" dirty="0" err="1"/>
              <a:t>age</a:t>
            </a:r>
            <a:r>
              <a:rPr lang="fr-FR" dirty="0"/>
              <a:t> and </a:t>
            </a:r>
            <a:r>
              <a:rPr lang="fr-FR" dirty="0" err="1"/>
              <a:t>temperature</a:t>
            </a:r>
            <a:r>
              <a:rPr lang="fr-FR" dirty="0"/>
              <a:t> compensation for SOC estimation.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39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5084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1. Introduction</a:t>
            </a:r>
            <a:endParaRPr lang="uk-UA" altLang="fr-FR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u="sng" dirty="0" smtClean="0">
                <a:ea typeface="굴림" pitchFamily="34" charset="-127"/>
              </a:rPr>
              <a:t>Why Monitor Battery Health?</a:t>
            </a:r>
          </a:p>
          <a:p>
            <a:pPr lvl="1">
              <a:lnSpc>
                <a:spcPct val="150000"/>
              </a:lnSpc>
            </a:pPr>
            <a:r>
              <a:rPr lang="fr-FR" altLang="ko-KR" dirty="0" err="1" smtClean="0">
                <a:ea typeface="굴림" pitchFamily="34" charset="-127"/>
              </a:rPr>
              <a:t>Battery</a:t>
            </a:r>
            <a:r>
              <a:rPr lang="fr-FR" altLang="ko-KR" dirty="0" smtClean="0">
                <a:ea typeface="굴림" pitchFamily="34" charset="-127"/>
              </a:rPr>
              <a:t> </a:t>
            </a:r>
            <a:r>
              <a:rPr lang="fr-FR" altLang="ko-KR" dirty="0" err="1" smtClean="0">
                <a:ea typeface="굴림" pitchFamily="34" charset="-127"/>
              </a:rPr>
              <a:t>supplied</a:t>
            </a:r>
            <a:r>
              <a:rPr lang="fr-FR" altLang="ko-KR" dirty="0" smtClean="0">
                <a:ea typeface="굴림" pitchFamily="34" charset="-127"/>
              </a:rPr>
              <a:t> </a:t>
            </a:r>
            <a:r>
              <a:rPr lang="fr-FR" altLang="ko-KR" dirty="0" err="1" smtClean="0">
                <a:ea typeface="굴림" pitchFamily="34" charset="-127"/>
              </a:rPr>
              <a:t>systems</a:t>
            </a:r>
            <a:r>
              <a:rPr lang="fr-FR" altLang="ko-KR" dirty="0" smtClean="0">
                <a:ea typeface="굴림" pitchFamily="34" charset="-127"/>
              </a:rPr>
              <a:t> </a:t>
            </a:r>
            <a:r>
              <a:rPr lang="fr-FR" altLang="ko-KR" dirty="0" err="1" smtClean="0">
                <a:ea typeface="굴림" pitchFamily="34" charset="-127"/>
              </a:rPr>
              <a:t>often</a:t>
            </a:r>
            <a:r>
              <a:rPr lang="fr-FR" altLang="ko-KR" dirty="0" smtClean="0">
                <a:ea typeface="굴림" pitchFamily="34" charset="-127"/>
              </a:rPr>
              <a:t> </a:t>
            </a:r>
            <a:r>
              <a:rPr lang="fr-FR" altLang="ko-KR" dirty="0" err="1" smtClean="0">
                <a:ea typeface="굴림" pitchFamily="34" charset="-127"/>
              </a:rPr>
              <a:t>fail</a:t>
            </a:r>
            <a:r>
              <a:rPr lang="fr-FR" altLang="ko-KR" dirty="0" smtClean="0">
                <a:ea typeface="굴림" pitchFamily="34" charset="-127"/>
              </a:rPr>
              <a:t> </a:t>
            </a:r>
            <a:r>
              <a:rPr lang="fr-FR" altLang="ko-KR" dirty="0" err="1" smtClean="0">
                <a:ea typeface="굴림" pitchFamily="34" charset="-127"/>
              </a:rPr>
              <a:t>because</a:t>
            </a:r>
            <a:r>
              <a:rPr lang="fr-FR" altLang="ko-KR" dirty="0" smtClean="0">
                <a:ea typeface="굴림" pitchFamily="34" charset="-127"/>
              </a:rPr>
              <a:t> of </a:t>
            </a:r>
            <a:r>
              <a:rPr lang="fr-FR" altLang="ko-KR" dirty="0" err="1" smtClean="0">
                <a:ea typeface="굴림" pitchFamily="34" charset="-127"/>
              </a:rPr>
              <a:t>dying</a:t>
            </a:r>
            <a:r>
              <a:rPr lang="fr-FR" altLang="ko-KR" dirty="0" smtClean="0">
                <a:ea typeface="굴림" pitchFamily="34" charset="-127"/>
              </a:rPr>
              <a:t> batteries.</a:t>
            </a:r>
          </a:p>
          <a:p>
            <a:pPr lvl="1">
              <a:lnSpc>
                <a:spcPct val="150000"/>
              </a:lnSpc>
            </a:pPr>
            <a:r>
              <a:rPr lang="fr-FR" altLang="ko-KR" dirty="0" err="1" smtClean="0">
                <a:ea typeface="굴림" pitchFamily="34" charset="-127"/>
              </a:rPr>
              <a:t>Replacing</a:t>
            </a:r>
            <a:r>
              <a:rPr lang="fr-FR" altLang="ko-KR" dirty="0" smtClean="0">
                <a:ea typeface="굴림" pitchFamily="34" charset="-127"/>
              </a:rPr>
              <a:t> </a:t>
            </a:r>
            <a:r>
              <a:rPr lang="fr-FR" altLang="ko-KR" dirty="0" err="1" smtClean="0">
                <a:ea typeface="굴림" pitchFamily="34" charset="-127"/>
              </a:rPr>
              <a:t>dead</a:t>
            </a:r>
            <a:r>
              <a:rPr lang="fr-FR" altLang="ko-KR" dirty="0" smtClean="0">
                <a:ea typeface="굴림" pitchFamily="34" charset="-127"/>
              </a:rPr>
              <a:t> batteries  </a:t>
            </a:r>
            <a:r>
              <a:rPr lang="fr-FR" altLang="ko-KR" dirty="0" err="1" smtClean="0">
                <a:ea typeface="굴림" pitchFamily="34" charset="-127"/>
              </a:rPr>
              <a:t>increases</a:t>
            </a:r>
            <a:r>
              <a:rPr lang="fr-FR" altLang="ko-KR" dirty="0" smtClean="0">
                <a:ea typeface="굴림" pitchFamily="34" charset="-127"/>
              </a:rPr>
              <a:t> the maintenance </a:t>
            </a:r>
            <a:r>
              <a:rPr lang="fr-FR" altLang="ko-KR" dirty="0" err="1" smtClean="0">
                <a:ea typeface="굴림" pitchFamily="34" charset="-127"/>
              </a:rPr>
              <a:t>costs</a:t>
            </a:r>
            <a:r>
              <a:rPr lang="fr-FR" altLang="ko-KR" dirty="0" smtClean="0">
                <a:ea typeface="굴림" pitchFamily="34" charset="-127"/>
              </a:rPr>
              <a:t> </a:t>
            </a:r>
            <a:r>
              <a:rPr lang="fr-FR" altLang="ko-KR" dirty="0" err="1" smtClean="0">
                <a:ea typeface="굴림" pitchFamily="34" charset="-127"/>
              </a:rPr>
              <a:t>greatly</a:t>
            </a:r>
            <a:r>
              <a:rPr lang="fr-FR" altLang="ko-KR" dirty="0" smtClean="0">
                <a:ea typeface="굴림" pitchFamily="34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fr-FR" altLang="ko-KR" dirty="0" smtClean="0">
                <a:ea typeface="굴림" pitchFamily="34" charset="-127"/>
              </a:rPr>
              <a:t>The batteries </a:t>
            </a:r>
            <a:r>
              <a:rPr lang="fr-FR" altLang="ko-KR" dirty="0" err="1" smtClean="0">
                <a:ea typeface="굴림" pitchFamily="34" charset="-127"/>
              </a:rPr>
              <a:t>will</a:t>
            </a:r>
            <a:r>
              <a:rPr lang="fr-FR" altLang="ko-KR" dirty="0" smtClean="0">
                <a:ea typeface="굴림" pitchFamily="34" charset="-127"/>
              </a:rPr>
              <a:t> continue to </a:t>
            </a:r>
            <a:r>
              <a:rPr lang="fr-FR" altLang="ko-KR" dirty="0" err="1" smtClean="0">
                <a:ea typeface="굴림" pitchFamily="34" charset="-127"/>
              </a:rPr>
              <a:t>fail</a:t>
            </a:r>
            <a:r>
              <a:rPr lang="fr-FR" altLang="ko-KR" dirty="0" smtClean="0">
                <a:ea typeface="굴림" pitchFamily="34" charset="-127"/>
              </a:rPr>
              <a:t> </a:t>
            </a:r>
            <a:r>
              <a:rPr lang="fr-FR" altLang="ko-KR" dirty="0" err="1" smtClean="0">
                <a:ea typeface="굴림" pitchFamily="34" charset="-127"/>
              </a:rPr>
              <a:t>prematurely</a:t>
            </a:r>
            <a:r>
              <a:rPr lang="fr-FR" altLang="ko-KR" dirty="0" smtClean="0">
                <a:ea typeface="굴림" pitchFamily="34" charset="-127"/>
              </a:rPr>
              <a:t> </a:t>
            </a:r>
            <a:r>
              <a:rPr lang="fr-FR" altLang="ko-KR" dirty="0" err="1" smtClean="0">
                <a:ea typeface="굴림" pitchFamily="34" charset="-127"/>
              </a:rPr>
              <a:t>without</a:t>
            </a:r>
            <a:r>
              <a:rPr lang="fr-FR" altLang="ko-KR" dirty="0" smtClean="0">
                <a:ea typeface="굴림" pitchFamily="34" charset="-127"/>
              </a:rPr>
              <a:t> a </a:t>
            </a:r>
            <a:r>
              <a:rPr lang="fr-FR" altLang="ko-KR" dirty="0" err="1" smtClean="0">
                <a:ea typeface="굴림" pitchFamily="34" charset="-127"/>
              </a:rPr>
              <a:t>proper</a:t>
            </a:r>
            <a:r>
              <a:rPr lang="fr-FR" altLang="ko-KR" dirty="0" smtClean="0">
                <a:ea typeface="굴림" pitchFamily="34" charset="-127"/>
              </a:rPr>
              <a:t> </a:t>
            </a:r>
            <a:r>
              <a:rPr lang="fr-FR" altLang="ko-KR" dirty="0" err="1" smtClean="0">
                <a:ea typeface="굴림" pitchFamily="34" charset="-127"/>
              </a:rPr>
              <a:t>diagnosis</a:t>
            </a:r>
            <a:r>
              <a:rPr lang="fr-FR" altLang="ko-KR" dirty="0" smtClean="0">
                <a:ea typeface="굴림" pitchFamily="34" charset="-127"/>
              </a:rPr>
              <a:t> of the </a:t>
            </a:r>
            <a:r>
              <a:rPr lang="fr-FR" altLang="ko-KR" dirty="0" err="1" smtClean="0">
                <a:ea typeface="굴림" pitchFamily="34" charset="-127"/>
              </a:rPr>
              <a:t>problem</a:t>
            </a:r>
            <a:r>
              <a:rPr lang="fr-FR" altLang="ko-KR" dirty="0" smtClean="0">
                <a:ea typeface="굴림" pitchFamily="34" charset="-127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>
              <a:ea typeface="굴림" pitchFamily="34" charset="-127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1CD0-3732-43DE-B6AA-6D0132765742}" type="slidenum">
              <a:rPr lang="ru-RU" altLang="fr-FR"/>
              <a:pPr/>
              <a:t>4</a:t>
            </a:fld>
            <a:endParaRPr lang="ru-RU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08175" y="304800"/>
            <a:ext cx="6778625" cy="617219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Template Source Link (mandatory citation): https://poweredtemplate.com/solar-power-panels-on-a-field-powerpoint-template-52648/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40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171474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1. </a:t>
            </a:r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altLang="fr-FR" b="1" u="sng" dirty="0"/>
              <a:t>Determining </a:t>
            </a:r>
            <a:r>
              <a:rPr lang="fr-FR" altLang="fr-FR" b="1" u="sng" dirty="0" err="1"/>
              <a:t>Battery</a:t>
            </a:r>
            <a:r>
              <a:rPr lang="fr-FR" altLang="fr-FR" b="1" u="sng" dirty="0"/>
              <a:t> </a:t>
            </a:r>
            <a:r>
              <a:rPr lang="fr-FR" altLang="fr-FR" b="1" u="sng" dirty="0" err="1"/>
              <a:t>Health</a:t>
            </a:r>
            <a:endParaRPr lang="fr-FR" altLang="fr-FR" b="1" u="sng" dirty="0"/>
          </a:p>
          <a:p>
            <a:pPr lvl="1">
              <a:lnSpc>
                <a:spcPct val="150000"/>
              </a:lnSpc>
            </a:pPr>
            <a:r>
              <a:rPr lang="fr-FR" altLang="fr-FR" dirty="0"/>
              <a:t>Terminal voltage and </a:t>
            </a:r>
            <a:r>
              <a:rPr lang="fr-FR" altLang="fr-FR" dirty="0" err="1"/>
              <a:t>current</a:t>
            </a:r>
            <a:r>
              <a:rPr lang="fr-FR" altLang="fr-FR" dirty="0"/>
              <a:t> </a:t>
            </a:r>
            <a:r>
              <a:rPr lang="fr-FR" altLang="fr-FR" dirty="0" err="1"/>
              <a:t>give</a:t>
            </a:r>
            <a:r>
              <a:rPr lang="fr-FR" altLang="fr-FR" dirty="0"/>
              <a:t> us information about </a:t>
            </a:r>
            <a:r>
              <a:rPr lang="fr-FR" altLang="fr-FR" dirty="0" err="1"/>
              <a:t>internal</a:t>
            </a:r>
            <a:r>
              <a:rPr lang="fr-FR" altLang="fr-FR" dirty="0"/>
              <a:t> </a:t>
            </a:r>
            <a:r>
              <a:rPr lang="fr-FR" altLang="fr-FR" dirty="0" err="1"/>
              <a:t>resistance</a:t>
            </a:r>
            <a:r>
              <a:rPr lang="fr-FR" altLang="fr-FR" dirty="0"/>
              <a:t> and </a:t>
            </a:r>
            <a:r>
              <a:rPr lang="fr-FR" altLang="fr-FR" dirty="0" err="1"/>
              <a:t>age</a:t>
            </a:r>
            <a:r>
              <a:rPr lang="fr-FR" altLang="fr-FR" dirty="0"/>
              <a:t>.</a:t>
            </a:r>
          </a:p>
          <a:p>
            <a:pPr lvl="1">
              <a:lnSpc>
                <a:spcPct val="150000"/>
              </a:lnSpc>
            </a:pPr>
            <a:r>
              <a:rPr lang="fr-FR" altLang="fr-FR" dirty="0"/>
              <a:t>State of Charge (SOC) </a:t>
            </a:r>
            <a:r>
              <a:rPr lang="fr-FR" altLang="fr-FR" dirty="0" err="1"/>
              <a:t>gives</a:t>
            </a:r>
            <a:r>
              <a:rPr lang="fr-FR" altLang="fr-FR" dirty="0"/>
              <a:t> us the </a:t>
            </a:r>
            <a:r>
              <a:rPr lang="fr-FR" altLang="fr-FR" dirty="0" err="1"/>
              <a:t>amount</a:t>
            </a:r>
            <a:r>
              <a:rPr lang="fr-FR" altLang="fr-FR" dirty="0"/>
              <a:t> of charges in the </a:t>
            </a:r>
            <a:r>
              <a:rPr lang="fr-FR" altLang="fr-FR" dirty="0" err="1"/>
              <a:t>battery</a:t>
            </a:r>
            <a:r>
              <a:rPr lang="fr-FR" altLang="fr-FR" dirty="0"/>
              <a:t>.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5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167284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1. </a:t>
            </a:r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altLang="fr-FR" b="1" u="sng" dirty="0" err="1" smtClean="0"/>
              <a:t>What</a:t>
            </a:r>
            <a:r>
              <a:rPr lang="fr-FR" altLang="fr-FR" b="1" u="sng" dirty="0" smtClean="0"/>
              <a:t> Will Be </a:t>
            </a:r>
            <a:r>
              <a:rPr lang="fr-FR" altLang="fr-FR" b="1" u="sng" dirty="0" err="1" smtClean="0"/>
              <a:t>Discussed</a:t>
            </a:r>
            <a:endParaRPr lang="fr-FR" altLang="fr-FR" b="1" u="sng" dirty="0"/>
          </a:p>
          <a:p>
            <a:pPr lvl="1">
              <a:lnSpc>
                <a:spcPct val="150000"/>
              </a:lnSpc>
            </a:pPr>
            <a:r>
              <a:rPr lang="fr-FR" altLang="fr-FR" dirty="0" err="1"/>
              <a:t>Analog</a:t>
            </a:r>
            <a:r>
              <a:rPr lang="fr-FR" altLang="fr-FR" dirty="0"/>
              <a:t> to Digital </a:t>
            </a:r>
            <a:r>
              <a:rPr lang="fr-FR" altLang="fr-FR" dirty="0" err="1"/>
              <a:t>Converters</a:t>
            </a:r>
            <a:r>
              <a:rPr lang="fr-FR" altLang="fr-FR" dirty="0"/>
              <a:t> (</a:t>
            </a:r>
            <a:r>
              <a:rPr lang="fr-FR" altLang="fr-FR" dirty="0" err="1"/>
              <a:t>ADCs</a:t>
            </a:r>
            <a:r>
              <a:rPr lang="fr-FR" altLang="fr-FR" dirty="0"/>
              <a:t>) and voltage </a:t>
            </a:r>
            <a:r>
              <a:rPr lang="fr-FR" altLang="fr-FR" dirty="0" err="1"/>
              <a:t>dividers</a:t>
            </a:r>
            <a:r>
              <a:rPr lang="fr-FR" altLang="fr-FR" dirty="0"/>
              <a:t> for voltage </a:t>
            </a:r>
            <a:r>
              <a:rPr lang="fr-FR" altLang="fr-FR" dirty="0" err="1"/>
              <a:t>measurements</a:t>
            </a:r>
            <a:r>
              <a:rPr lang="fr-FR" altLang="fr-FR" dirty="0"/>
              <a:t>.</a:t>
            </a:r>
          </a:p>
          <a:p>
            <a:pPr lvl="1">
              <a:lnSpc>
                <a:spcPct val="150000"/>
              </a:lnSpc>
            </a:pPr>
            <a:r>
              <a:rPr lang="fr-FR" altLang="fr-FR" dirty="0" err="1" smtClean="0"/>
              <a:t>Current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sensor</a:t>
            </a:r>
            <a:r>
              <a:rPr lang="fr-FR" altLang="fr-FR" dirty="0" smtClean="0"/>
              <a:t> types.</a:t>
            </a:r>
            <a:endParaRPr lang="fr-FR" altLang="fr-FR" dirty="0"/>
          </a:p>
          <a:p>
            <a:pPr lvl="1">
              <a:lnSpc>
                <a:spcPct val="150000"/>
              </a:lnSpc>
            </a:pPr>
            <a:r>
              <a:rPr lang="fr-FR" altLang="fr-FR" dirty="0"/>
              <a:t>Coulomb </a:t>
            </a:r>
            <a:r>
              <a:rPr lang="fr-FR" altLang="fr-FR" dirty="0" err="1"/>
              <a:t>Counting</a:t>
            </a:r>
            <a:r>
              <a:rPr lang="fr-FR" altLang="fr-FR" dirty="0"/>
              <a:t> and Open-Circuit Voltage </a:t>
            </a:r>
            <a:r>
              <a:rPr lang="fr-FR" altLang="fr-FR" dirty="0" err="1"/>
              <a:t>method</a:t>
            </a:r>
            <a:r>
              <a:rPr lang="fr-FR" altLang="fr-FR" dirty="0"/>
              <a:t> for SOC estimation.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6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27944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2. </a:t>
            </a:r>
            <a:r>
              <a:rPr lang="fr-FR" dirty="0" smtClean="0"/>
              <a:t>Background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08175" y="1628775"/>
            <a:ext cx="6778625" cy="4695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b="1" u="sng" dirty="0" err="1" smtClean="0"/>
              <a:t>Defining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ADCs</a:t>
            </a:r>
            <a:endParaRPr lang="en-US" b="1" u="sng" dirty="0"/>
          </a:p>
          <a:p>
            <a:pPr lvl="1">
              <a:lnSpc>
                <a:spcPct val="150000"/>
              </a:lnSpc>
            </a:pPr>
            <a:r>
              <a:rPr lang="fr-FR" dirty="0" err="1" smtClean="0"/>
              <a:t>ADCs</a:t>
            </a:r>
            <a:r>
              <a:rPr lang="fr-FR" dirty="0" smtClean="0"/>
              <a:t> are </a:t>
            </a:r>
            <a:r>
              <a:rPr lang="fr-FR" dirty="0" err="1" smtClean="0"/>
              <a:t>systems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convert</a:t>
            </a:r>
            <a:r>
              <a:rPr lang="fr-FR" dirty="0" smtClean="0"/>
              <a:t> </a:t>
            </a:r>
            <a:r>
              <a:rPr lang="fr-FR" dirty="0" err="1" smtClean="0"/>
              <a:t>various</a:t>
            </a:r>
            <a:r>
              <a:rPr lang="fr-FR" dirty="0" smtClean="0"/>
              <a:t> </a:t>
            </a:r>
            <a:r>
              <a:rPr lang="fr-FR" dirty="0" err="1" smtClean="0"/>
              <a:t>analog</a:t>
            </a:r>
            <a:r>
              <a:rPr lang="fr-FR" dirty="0" smtClean="0"/>
              <a:t> </a:t>
            </a:r>
            <a:r>
              <a:rPr lang="fr-FR" dirty="0" err="1" smtClean="0"/>
              <a:t>signals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as audio </a:t>
            </a:r>
            <a:r>
              <a:rPr lang="fr-FR" dirty="0" err="1" smtClean="0"/>
              <a:t>signals</a:t>
            </a:r>
            <a:r>
              <a:rPr lang="fr-FR" dirty="0" smtClean="0"/>
              <a:t> to </a:t>
            </a:r>
            <a:r>
              <a:rPr lang="fr-FR" dirty="0" err="1" smtClean="0"/>
              <a:t>discreet</a:t>
            </a:r>
            <a:r>
              <a:rPr lang="fr-FR" dirty="0" smtClean="0"/>
              <a:t> digital </a:t>
            </a:r>
            <a:r>
              <a:rPr lang="fr-FR" dirty="0" err="1" smtClean="0"/>
              <a:t>signals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interpreted</a:t>
            </a:r>
            <a:r>
              <a:rPr lang="fr-FR" dirty="0" smtClean="0"/>
              <a:t> by a </a:t>
            </a:r>
            <a:r>
              <a:rPr lang="fr-FR" dirty="0" err="1" smtClean="0"/>
              <a:t>microcontroller</a:t>
            </a:r>
            <a:r>
              <a:rPr lang="fr-FR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7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13282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2. </a:t>
            </a:r>
            <a:r>
              <a:rPr lang="fr-FR" dirty="0" smtClean="0"/>
              <a:t>Background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08175" y="1628775"/>
            <a:ext cx="6778625" cy="4695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b="1" u="sng" dirty="0" smtClean="0"/>
              <a:t>ADC </a:t>
            </a:r>
            <a:r>
              <a:rPr lang="fr-FR" b="1" u="sng" dirty="0" err="1" smtClean="0"/>
              <a:t>Function</a:t>
            </a:r>
            <a:endParaRPr lang="fr-FR" b="1" u="sng" dirty="0" smtClean="0"/>
          </a:p>
          <a:p>
            <a:pPr lvl="1">
              <a:lnSpc>
                <a:spcPct val="150000"/>
              </a:lnSpc>
            </a:pPr>
            <a:r>
              <a:rPr lang="fr-FR" dirty="0" err="1" smtClean="0"/>
              <a:t>ADCs</a:t>
            </a:r>
            <a:r>
              <a:rPr lang="fr-FR" dirty="0" smtClean="0"/>
              <a:t> </a:t>
            </a:r>
            <a:r>
              <a:rPr lang="fr-FR" dirty="0" err="1" smtClean="0"/>
              <a:t>convert</a:t>
            </a:r>
            <a:r>
              <a:rPr lang="fr-FR" dirty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input </a:t>
            </a:r>
            <a:r>
              <a:rPr lang="fr-FR" dirty="0" err="1" smtClean="0"/>
              <a:t>signals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digtal</a:t>
            </a:r>
            <a:r>
              <a:rPr lang="fr-FR" dirty="0" smtClean="0"/>
              <a:t> values </a:t>
            </a:r>
            <a:r>
              <a:rPr lang="fr-FR" dirty="0" err="1" smtClean="0"/>
              <a:t>through</a:t>
            </a:r>
            <a:r>
              <a:rPr lang="fr-FR" dirty="0" smtClean="0"/>
              <a:t> successive approximation or Delta-Sigma modulation.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8</a:t>
            </a:fld>
            <a:endParaRPr lang="ru-RU" altLang="fr-FR"/>
          </a:p>
        </p:txBody>
      </p:sp>
      <p:pic>
        <p:nvPicPr>
          <p:cNvPr id="3074" name="Picture 2" descr="C:\Users\Client\Desktop\Analog-to-Digital-Converter-ADC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038600"/>
            <a:ext cx="43434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357925" y="351686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ADC </a:t>
            </a:r>
            <a:r>
              <a:rPr lang="fr-FR" dirty="0" err="1" smtClean="0"/>
              <a:t>Function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831650" y="5113361"/>
            <a:ext cx="2438400" cy="1143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38800" y="5113361"/>
            <a:ext cx="2438400" cy="1143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30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63737E-6 L 0.59861 -0.006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31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63737E-6 L 0.44167 -0.006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2. </a:t>
            </a:r>
            <a:r>
              <a:rPr lang="fr-FR" dirty="0" smtClean="0"/>
              <a:t>Background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08175" y="1628775"/>
            <a:ext cx="6778625" cy="4695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b="1" u="sng" dirty="0" err="1" smtClean="0"/>
              <a:t>Oversampling</a:t>
            </a:r>
            <a:r>
              <a:rPr lang="fr-FR" b="1" u="sng" dirty="0" smtClean="0"/>
              <a:t> and </a:t>
            </a:r>
            <a:r>
              <a:rPr lang="fr-FR" b="1" u="sng" dirty="0" err="1" smtClean="0"/>
              <a:t>Averaging</a:t>
            </a:r>
            <a:endParaRPr lang="fr-FR" b="1" u="sng" dirty="0" smtClean="0"/>
          </a:p>
          <a:p>
            <a:pPr lvl="1">
              <a:lnSpc>
                <a:spcPct val="150000"/>
              </a:lnSpc>
            </a:pPr>
            <a:r>
              <a:rPr lang="fr-FR" dirty="0" smtClean="0"/>
              <a:t>ADC </a:t>
            </a:r>
            <a:r>
              <a:rPr lang="fr-FR" dirty="0" err="1" smtClean="0"/>
              <a:t>measurements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often</a:t>
            </a:r>
            <a:r>
              <a:rPr lang="fr-FR" dirty="0" smtClean="0"/>
              <a:t> times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noisy</a:t>
            </a:r>
            <a:r>
              <a:rPr lang="fr-FR" dirty="0" smtClean="0"/>
              <a:t> and </a:t>
            </a:r>
            <a:r>
              <a:rPr lang="fr-FR" dirty="0" err="1" smtClean="0"/>
              <a:t>unreliable</a:t>
            </a:r>
            <a:r>
              <a:rPr lang="fr-F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Oversampling</a:t>
            </a:r>
            <a:r>
              <a:rPr lang="fr-FR" dirty="0" smtClean="0"/>
              <a:t> and </a:t>
            </a:r>
            <a:r>
              <a:rPr lang="fr-FR" dirty="0" err="1" smtClean="0"/>
              <a:t>averaging</a:t>
            </a:r>
            <a:r>
              <a:rPr lang="fr-FR" dirty="0" smtClean="0"/>
              <a:t> </a:t>
            </a:r>
            <a:r>
              <a:rPr lang="fr-FR" dirty="0" err="1" smtClean="0"/>
              <a:t>consists</a:t>
            </a:r>
            <a:r>
              <a:rPr lang="fr-FR" dirty="0" smtClean="0"/>
              <a:t> of </a:t>
            </a:r>
            <a:r>
              <a:rPr lang="fr-FR" dirty="0" err="1" smtClean="0"/>
              <a:t>reducing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noise </a:t>
            </a:r>
            <a:r>
              <a:rPr lang="fr-FR" dirty="0" err="1" smtClean="0"/>
              <a:t>through</a:t>
            </a:r>
            <a:r>
              <a:rPr lang="fr-FR" dirty="0" smtClean="0"/>
              <a:t> </a:t>
            </a:r>
            <a:r>
              <a:rPr lang="fr-FR" dirty="0" err="1" smtClean="0"/>
              <a:t>taking</a:t>
            </a:r>
            <a:r>
              <a:rPr lang="fr-FR" dirty="0" smtClean="0"/>
              <a:t> multiple </a:t>
            </a:r>
            <a:r>
              <a:rPr lang="fr-FR" dirty="0" err="1" smtClean="0"/>
              <a:t>samples</a:t>
            </a:r>
            <a:r>
              <a:rPr lang="fr-FR" dirty="0" smtClean="0"/>
              <a:t>, </a:t>
            </a:r>
            <a:r>
              <a:rPr lang="fr-FR" dirty="0" err="1" smtClean="0"/>
              <a:t>adding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, and </a:t>
            </a:r>
            <a:r>
              <a:rPr lang="fr-FR" dirty="0" err="1" smtClean="0"/>
              <a:t>averaging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7811-7311-4A45-A78F-C3EE96D33EDA}" type="slidenum">
              <a:rPr lang="ru-RU" altLang="fr-FR" smtClean="0"/>
              <a:pPr/>
              <a:t>9</a:t>
            </a:fld>
            <a:endParaRPr lang="ru-RU" altLang="fr-FR"/>
          </a:p>
        </p:txBody>
      </p:sp>
      <p:sp>
        <p:nvSpPr>
          <p:cNvPr id="7" name="Rectangle 6"/>
          <p:cNvSpPr/>
          <p:nvPr/>
        </p:nvSpPr>
        <p:spPr bwMode="auto">
          <a:xfrm>
            <a:off x="2831650" y="5113361"/>
            <a:ext cx="2438400" cy="1143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38800" y="5113361"/>
            <a:ext cx="2438400" cy="1143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88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63737E-6 L 0.59861 -0.006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31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63737E-6 L 0.44167 -0.006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fr-F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fr-F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fr-F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586</TotalTime>
  <Words>1551</Words>
  <Application>Microsoft Office PowerPoint</Application>
  <PresentationFormat>Affichage à l'écran (4:3)</PresentationFormat>
  <Paragraphs>338</Paragraphs>
  <Slides>40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40</vt:i4>
      </vt:variant>
    </vt:vector>
  </HeadingPairs>
  <TitlesOfParts>
    <vt:vector size="42" baseType="lpstr">
      <vt:lpstr>template</vt:lpstr>
      <vt:lpstr>Custom Design</vt:lpstr>
      <vt:lpstr>Solar Battery Monitoring</vt:lpstr>
      <vt:lpstr>Purpose</vt:lpstr>
      <vt:lpstr>Content</vt:lpstr>
      <vt:lpstr>1. Introduction</vt:lpstr>
      <vt:lpstr>1. Introduction</vt:lpstr>
      <vt:lpstr>1. Introduction</vt:lpstr>
      <vt:lpstr>2. Background</vt:lpstr>
      <vt:lpstr>2. Background</vt:lpstr>
      <vt:lpstr>2. Background</vt:lpstr>
      <vt:lpstr>2. Background</vt:lpstr>
      <vt:lpstr>2. Background</vt:lpstr>
      <vt:lpstr>2. Background</vt:lpstr>
      <vt:lpstr>2. Background</vt:lpstr>
      <vt:lpstr>2. Background</vt:lpstr>
      <vt:lpstr>2. Background</vt:lpstr>
      <vt:lpstr>2. Background</vt:lpstr>
      <vt:lpstr>2. Background</vt:lpstr>
      <vt:lpstr>2. Background</vt:lpstr>
      <vt:lpstr>2. Background</vt:lpstr>
      <vt:lpstr>3. Measuring Current and Voltage</vt:lpstr>
      <vt:lpstr>3. Measuring Current and Voltage</vt:lpstr>
      <vt:lpstr>3. Measuring Current and Voltage</vt:lpstr>
      <vt:lpstr>3. Measuring Current and Voltage </vt:lpstr>
      <vt:lpstr>3. Measuring Current and Voltage </vt:lpstr>
      <vt:lpstr>4. State of Charge Estimation</vt:lpstr>
      <vt:lpstr>4. State of Charge Estimation</vt:lpstr>
      <vt:lpstr>4. State of Charge Estimation</vt:lpstr>
      <vt:lpstr>5. Implementation and Results</vt:lpstr>
      <vt:lpstr>5. Implementation and Results</vt:lpstr>
      <vt:lpstr>5. Implementation and Results</vt:lpstr>
      <vt:lpstr>5. Implementation and Results</vt:lpstr>
      <vt:lpstr>5. Implementation and Results</vt:lpstr>
      <vt:lpstr>5. Implementation and Results</vt:lpstr>
      <vt:lpstr>5. Implementation and Results</vt:lpstr>
      <vt:lpstr>5. Implementation and Results</vt:lpstr>
      <vt:lpstr>5. Implementation and Results</vt:lpstr>
      <vt:lpstr>5. Implementation and Results</vt:lpstr>
      <vt:lpstr>6. Conclusion</vt:lpstr>
      <vt:lpstr>6. 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Solar Tracking</dc:title>
  <dc:creator>Client</dc:creator>
  <cp:lastModifiedBy>Client</cp:lastModifiedBy>
  <cp:revision>55</cp:revision>
  <dcterms:created xsi:type="dcterms:W3CDTF">2021-11-13T20:53:07Z</dcterms:created>
  <dcterms:modified xsi:type="dcterms:W3CDTF">2022-07-16T09:35:49Z</dcterms:modified>
</cp:coreProperties>
</file>