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8" r:id="rId3"/>
    <p:sldId id="279" r:id="rId4"/>
    <p:sldId id="282" r:id="rId5"/>
    <p:sldId id="283" r:id="rId6"/>
    <p:sldId id="260" r:id="rId7"/>
    <p:sldId id="267" r:id="rId8"/>
    <p:sldId id="280" r:id="rId9"/>
    <p:sldId id="281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25F9C-B4D0-4B97-A7BE-B7290AEDDE3E}" v="5" dt="2020-12-16T14:00:3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R P" userId="ba16586fbd873514" providerId="LiveId" clId="{C5C25F9C-B4D0-4B97-A7BE-B7290AEDDE3E}"/>
    <pc:docChg chg="undo custSel addSld modSld">
      <pc:chgData name="Praveen R P" userId="ba16586fbd873514" providerId="LiveId" clId="{C5C25F9C-B4D0-4B97-A7BE-B7290AEDDE3E}" dt="2020-12-16T14:03:51.920" v="85" actId="14100"/>
      <pc:docMkLst>
        <pc:docMk/>
      </pc:docMkLst>
      <pc:sldChg chg="add">
        <pc:chgData name="Praveen R P" userId="ba16586fbd873514" providerId="LiveId" clId="{C5C25F9C-B4D0-4B97-A7BE-B7290AEDDE3E}" dt="2020-12-16T13:54:38.155" v="0"/>
        <pc:sldMkLst>
          <pc:docMk/>
          <pc:sldMk cId="578011741" sldId="260"/>
        </pc:sldMkLst>
      </pc:sldChg>
      <pc:sldChg chg="modSp add mod">
        <pc:chgData name="Praveen R P" userId="ba16586fbd873514" providerId="LiveId" clId="{C5C25F9C-B4D0-4B97-A7BE-B7290AEDDE3E}" dt="2020-12-16T13:55:04.830" v="32" actId="20577"/>
        <pc:sldMkLst>
          <pc:docMk/>
          <pc:sldMk cId="4156473291" sldId="267"/>
        </pc:sldMkLst>
        <pc:spChg chg="mod">
          <ac:chgData name="Praveen R P" userId="ba16586fbd873514" providerId="LiveId" clId="{C5C25F9C-B4D0-4B97-A7BE-B7290AEDDE3E}" dt="2020-12-16T13:55:04.830" v="32" actId="20577"/>
          <ac:spMkLst>
            <pc:docMk/>
            <pc:sldMk cId="4156473291" sldId="267"/>
            <ac:spMk id="12" creationId="{99AA3FCD-1EDB-4FD2-ABDE-A520E3526BFE}"/>
          </ac:spMkLst>
        </pc:spChg>
      </pc:sldChg>
      <pc:sldChg chg="addSp delSp modSp add mod">
        <pc:chgData name="Praveen R P" userId="ba16586fbd873514" providerId="LiveId" clId="{C5C25F9C-B4D0-4B97-A7BE-B7290AEDDE3E}" dt="2020-12-16T14:03:51.920" v="85" actId="14100"/>
        <pc:sldMkLst>
          <pc:docMk/>
          <pc:sldMk cId="1741356588" sldId="280"/>
        </pc:sldMkLst>
        <pc:spChg chg="add del mod">
          <ac:chgData name="Praveen R P" userId="ba16586fbd873514" providerId="LiveId" clId="{C5C25F9C-B4D0-4B97-A7BE-B7290AEDDE3E}" dt="2020-12-16T14:00:16.241" v="35" actId="478"/>
          <ac:spMkLst>
            <pc:docMk/>
            <pc:sldMk cId="1741356588" sldId="280"/>
            <ac:spMk id="4" creationId="{516A640C-32C5-488D-9BA0-0ECD60523F22}"/>
          </ac:spMkLst>
        </pc:spChg>
        <pc:spChg chg="del">
          <ac:chgData name="Praveen R P" userId="ba16586fbd873514" providerId="LiveId" clId="{C5C25F9C-B4D0-4B97-A7BE-B7290AEDDE3E}" dt="2020-12-16T14:00:12.379" v="34" actId="478"/>
          <ac:spMkLst>
            <pc:docMk/>
            <pc:sldMk cId="1741356588" sldId="280"/>
            <ac:spMk id="8" creationId="{3AD49174-92AA-4C25-BDB9-D011AD44DDDA}"/>
          </ac:spMkLst>
        </pc:spChg>
        <pc:spChg chg="mod">
          <ac:chgData name="Praveen R P" userId="ba16586fbd873514" providerId="LiveId" clId="{C5C25F9C-B4D0-4B97-A7BE-B7290AEDDE3E}" dt="2020-12-16T14:02:17.998" v="77" actId="108"/>
          <ac:spMkLst>
            <pc:docMk/>
            <pc:sldMk cId="1741356588" sldId="280"/>
            <ac:spMk id="9" creationId="{46ED057E-0376-4372-862F-B4A8AA77B1BB}"/>
          </ac:spMkLst>
        </pc:spChg>
        <pc:spChg chg="mod">
          <ac:chgData name="Praveen R P" userId="ba16586fbd873514" providerId="LiveId" clId="{C5C25F9C-B4D0-4B97-A7BE-B7290AEDDE3E}" dt="2020-12-16T14:02:37.884" v="80" actId="2711"/>
          <ac:spMkLst>
            <pc:docMk/>
            <pc:sldMk cId="1741356588" sldId="280"/>
            <ac:spMk id="10" creationId="{F08005E6-3A83-41B4-80F3-6257378C41F7}"/>
          </ac:spMkLst>
        </pc:spChg>
        <pc:spChg chg="add mod">
          <ac:chgData name="Praveen R P" userId="ba16586fbd873514" providerId="LiveId" clId="{C5C25F9C-B4D0-4B97-A7BE-B7290AEDDE3E}" dt="2020-12-16T14:00:27.675" v="68" actId="20577"/>
          <ac:spMkLst>
            <pc:docMk/>
            <pc:sldMk cId="1741356588" sldId="280"/>
            <ac:spMk id="12" creationId="{892911B2-3EE2-4BC8-B882-77B29682D6D8}"/>
          </ac:spMkLst>
        </pc:spChg>
        <pc:picChg chg="mod">
          <ac:chgData name="Praveen R P" userId="ba16586fbd873514" providerId="LiveId" clId="{C5C25F9C-B4D0-4B97-A7BE-B7290AEDDE3E}" dt="2020-12-16T14:03:51.920" v="85" actId="14100"/>
          <ac:picMkLst>
            <pc:docMk/>
            <pc:sldMk cId="1741356588" sldId="280"/>
            <ac:picMk id="13" creationId="{1DEF95E4-4530-7944-B772-9082172A6FEE}"/>
          </ac:picMkLst>
        </pc:picChg>
        <pc:picChg chg="del">
          <ac:chgData name="Praveen R P" userId="ba16586fbd873514" providerId="LiveId" clId="{C5C25F9C-B4D0-4B97-A7BE-B7290AEDDE3E}" dt="2020-12-16T14:03:40.554" v="82" actId="478"/>
          <ac:picMkLst>
            <pc:docMk/>
            <pc:sldMk cId="1741356588" sldId="280"/>
            <ac:picMk id="14" creationId="{22ECF52F-6AD3-354A-8B6B-99720FEE266C}"/>
          </ac:picMkLst>
        </pc:picChg>
        <pc:picChg chg="del">
          <ac:chgData name="Praveen R P" userId="ba16586fbd873514" providerId="LiveId" clId="{C5C25F9C-B4D0-4B97-A7BE-B7290AEDDE3E}" dt="2020-12-16T14:03:43.018" v="83" actId="478"/>
          <ac:picMkLst>
            <pc:docMk/>
            <pc:sldMk cId="1741356588" sldId="280"/>
            <ac:picMk id="15" creationId="{6C62D071-703E-D54E-B994-6759276C1AC8}"/>
          </ac:picMkLst>
        </pc:picChg>
      </pc:sldChg>
      <pc:sldChg chg="addSp delSp modSp add mod">
        <pc:chgData name="Praveen R P" userId="ba16586fbd873514" providerId="LiveId" clId="{C5C25F9C-B4D0-4B97-A7BE-B7290AEDDE3E}" dt="2020-12-16T14:02:45.112" v="81" actId="2711"/>
        <pc:sldMkLst>
          <pc:docMk/>
          <pc:sldMk cId="1919579801" sldId="281"/>
        </pc:sldMkLst>
        <pc:spChg chg="mod">
          <ac:chgData name="Praveen R P" userId="ba16586fbd873514" providerId="LiveId" clId="{C5C25F9C-B4D0-4B97-A7BE-B7290AEDDE3E}" dt="2020-12-16T14:02:45.112" v="81" actId="2711"/>
          <ac:spMkLst>
            <pc:docMk/>
            <pc:sldMk cId="1919579801" sldId="281"/>
            <ac:spMk id="4" creationId="{C1D94337-B115-4EDF-AF22-77F236F18EE2}"/>
          </ac:spMkLst>
        </pc:spChg>
        <pc:spChg chg="add del mod">
          <ac:chgData name="Praveen R P" userId="ba16586fbd873514" providerId="LiveId" clId="{C5C25F9C-B4D0-4B97-A7BE-B7290AEDDE3E}" dt="2020-12-16T14:00:38.387" v="70" actId="478"/>
          <ac:spMkLst>
            <pc:docMk/>
            <pc:sldMk cId="1919579801" sldId="281"/>
            <ac:spMk id="5" creationId="{A170ECAA-F84F-4F82-8DDC-9E15DEA883CC}"/>
          </ac:spMkLst>
        </pc:spChg>
        <pc:spChg chg="add mod">
          <ac:chgData name="Praveen R P" userId="ba16586fbd873514" providerId="LiveId" clId="{C5C25F9C-B4D0-4B97-A7BE-B7290AEDDE3E}" dt="2020-12-16T14:00:39.367" v="71"/>
          <ac:spMkLst>
            <pc:docMk/>
            <pc:sldMk cId="1919579801" sldId="281"/>
            <ac:spMk id="10" creationId="{AB6B93FB-F8F5-4A53-8C65-3EC6EDB3BBBA}"/>
          </ac:spMkLst>
        </pc:spChg>
        <pc:spChg chg="del">
          <ac:chgData name="Praveen R P" userId="ba16586fbd873514" providerId="LiveId" clId="{C5C25F9C-B4D0-4B97-A7BE-B7290AEDDE3E}" dt="2020-12-16T14:00:36.346" v="69" actId="478"/>
          <ac:spMkLst>
            <pc:docMk/>
            <pc:sldMk cId="1919579801" sldId="281"/>
            <ac:spMk id="13" creationId="{86D1AFC1-5B7D-4C31-A78D-07E3632AB7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25E8-1B3B-499D-A269-3884D698EA1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EC20-9873-411B-B58F-521916F23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0D71-39F3-44BE-AF27-EE7BD6D8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82078-B698-476E-A435-5C716139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EDC7-B6FE-4A59-AF58-06BA90CD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2FAD-F4C2-4DDE-93EE-A8C63774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C416-F7C2-440F-B45B-32A369B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DDD-3E52-45F8-A583-257AD55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94CF-72B9-4DBB-B743-0DF00EF8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C03E-9A38-4027-ABD9-B8C254CF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D589-C7C3-4DA0-9EFE-DA487557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3403-E40E-44D8-AA18-2B6794AE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F0994-E17F-4690-9460-48C1DA4C5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91D72-45E4-4AAB-89E8-6D7AD4BA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5CB-CC8B-435C-A5F8-E680544C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46A-CD25-458D-814E-E6BCF9EF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C1E7-12A4-4CD4-8A5D-3CAC877D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5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7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2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1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8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9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7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25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39E8-53DE-4DD0-963A-EEB850F1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A3D3-7267-4BA1-8D6F-CFE685B9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C615-59C2-4804-93CE-48C12A0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9745-9D4A-43CF-AE6D-8F8727D2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1C5B-4EBA-4295-B511-982A537E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80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56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392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84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80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16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31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0C84-7BC1-4C90-A422-84FEB121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9E7F-C403-43A4-9677-ECC067CA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1BAF-711C-43F3-A584-C6D354F8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AB3F-51E7-4E7A-8359-4A9B44B4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FB9-C0F1-41F7-93FE-EBD3E99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2555-2DCA-4975-9633-47E4E9E8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05F1-2ABA-4F2A-ADD9-4FCA471FF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8EE6C-4256-4243-B9B0-4C6EB8D1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85EE-E0CE-4813-8C35-A50968E4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ECB08-31B8-443D-AB6E-3928BF77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AEF8-5DF2-4F80-91E2-80D2C516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331A-8CEA-41DE-98CE-02133E97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9C5D-FB9E-453A-9A43-15B1AC3A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34815-B9DA-495C-8E87-29A243D2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2C516-046E-415F-9E4B-4A320B48F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61927-6E30-4DB0-B1AD-E4631648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E6338-66E7-47F7-A1F2-3463A432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7D475-55DF-4F58-A7A0-7B2085EC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528A2-533F-4A9E-9650-4472695D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04DD-60DE-4D76-B7EC-BB2070E2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D5292-5B92-44B0-9C07-76B556A8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7D93-4E1E-42A9-ADBA-4EC59616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A7F6B-8514-49F6-9422-A5CCD27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57A0-3CF5-43AD-90BE-FCA76432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E9B1-205A-498F-AA38-7F130B17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23852-9308-46A4-94D6-259B8F08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449-C4CE-40A6-B1D4-A05C3D78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A9CF-BB8B-4E22-A7AB-9EFF258B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3F019-556C-492C-844B-8E964978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56A9-2362-4EC5-884A-CF189852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4C221-0740-4709-B5F4-D84B5E3F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2FB0-E61E-4260-A75E-2EC33078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EAD2-92B1-492C-87B7-D14F6D2C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3A6CE-58E7-4A3A-A730-4CF36F656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2B4EA-7AC0-41A2-8BE5-B6D8400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1BFD-D4E4-4B1F-9903-28F23A3C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5927-6C23-4195-8EDB-8C2BDEEA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0E8B-3C48-47F2-B2F7-24E5E257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0863-EEEF-4C19-9F04-02244F39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A7DF-32F0-4801-8B6C-B52BC99B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9B9B-87C9-4185-9FA3-6FA40D117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7D63-FD92-4B6F-93EA-A0F16CD521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68-DFEC-4702-AE6B-ECE6016FE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D89F-A5C6-4E8C-B8FE-709B1663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D263-D352-4BAA-B023-DA8EF355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6A7D3F-99C7-4592-B6B4-48E91FE7BF41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7CD0-B9C2-4D97-ADD2-3DFCE7EB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43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D49174-92AA-4C25-BDB9-D011AD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Priya P – Lead Developer – Full Stack</a:t>
            </a:r>
            <a:endParaRPr lang="en-I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D057E-0376-4372-862F-B4A8AA77B1BB}"/>
              </a:ext>
            </a:extLst>
          </p:cNvPr>
          <p:cNvSpPr txBox="1"/>
          <p:nvPr/>
        </p:nvSpPr>
        <p:spPr>
          <a:xfrm>
            <a:off x="4248443" y="1237957"/>
            <a:ext cx="780756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/>
              <a:t>Primary Skills</a:t>
            </a:r>
          </a:p>
          <a:p>
            <a:endParaRPr lang="en-US" b="1" u="sng" dirty="0"/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Noto Sans CJK SC"/>
              </a:rPr>
              <a:t>Java, jQ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uery, Angular.JS, React.JS, Spring MVC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Android, React Native 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latin typeface="Arial"/>
              </a:rPr>
              <a:t>CMS: 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Web sphere portal server, Liferay</a:t>
            </a:r>
            <a:endParaRPr lang="en-IN" sz="1600" spc="-1" dirty="0">
              <a:solidFill>
                <a:prstClr val="black"/>
              </a:solidFill>
              <a:latin typeface="Arial"/>
            </a:endParaRP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Big Data technologies – Hadoop, HBase, MapReduce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005E6-3A83-41B4-80F3-6257378C41F7}"/>
              </a:ext>
            </a:extLst>
          </p:cNvPr>
          <p:cNvSpPr txBox="1"/>
          <p:nvPr/>
        </p:nvSpPr>
        <p:spPr>
          <a:xfrm>
            <a:off x="838200" y="3179297"/>
            <a:ext cx="10767646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/>
              <a:t>Overview</a:t>
            </a:r>
          </a:p>
          <a:p>
            <a:endParaRPr lang="en-US" b="1" u="sng" dirty="0"/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Strong Experience in </a:t>
            </a:r>
            <a:r>
              <a:rPr lang="en-IN" sz="1600" b="1" spc="-1" dirty="0">
                <a:solidFill>
                  <a:srgbClr val="FFFFFF"/>
                </a:solidFill>
                <a:ea typeface="DejaVu Sans"/>
              </a:rPr>
              <a:t>Web Application Development, Mobile Application Development and Java</a:t>
            </a:r>
            <a:endParaRPr lang="en-IN" sz="16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Extensive experience in development of web Application using </a:t>
            </a:r>
            <a:r>
              <a:rPr lang="en-IN" sz="1600" b="1" spc="-1" dirty="0">
                <a:solidFill>
                  <a:srgbClr val="FFFFFF"/>
                </a:solidFill>
                <a:ea typeface="DejaVu Sans"/>
              </a:rPr>
              <a:t>jQuery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and </a:t>
            </a:r>
            <a:r>
              <a:rPr lang="en-IN" sz="1600" b="1" spc="-1" dirty="0">
                <a:solidFill>
                  <a:srgbClr val="FFFFFF"/>
                </a:solidFill>
                <a:ea typeface="DejaVu Sans"/>
              </a:rPr>
              <a:t>React.JS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.</a:t>
            </a:r>
            <a:endParaRPr lang="en-IN" sz="16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Strong experience in development of Android Application and React Native.</a:t>
            </a:r>
            <a:endParaRPr lang="en-IN" sz="16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Strong experience in developing web services like REST, SOAP and JSON concepts and its implications.</a:t>
            </a:r>
            <a:endParaRPr lang="en-IN" sz="16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Good experience in working on </a:t>
            </a:r>
            <a:r>
              <a:rPr lang="en-IN" sz="1600" spc="-1" dirty="0" err="1">
                <a:solidFill>
                  <a:srgbClr val="FFFFFF"/>
                </a:solidFill>
                <a:ea typeface="DejaVu Sans"/>
              </a:rPr>
              <a:t>BigData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Strong in solution design using</a:t>
            </a:r>
            <a:r>
              <a:rPr lang="en-US" sz="1600" b="1" dirty="0">
                <a:ea typeface="+mn-lt"/>
                <a:cs typeface="+mn-lt"/>
              </a:rPr>
              <a:t> - Service Oriented Architecture, Headless and Microservices.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Well versed with Software Development Life Cycle, mature in designing applications with multi-tier architecture and have expertise in ‘message-based communication’ between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Well versed with Quality Assurance best practices, design solutions to be feature-rich and efficient, performance always being a parameter</a:t>
            </a:r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906960-32CA-4E4C-B5FC-E6D30D6FB28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8344" y="1054760"/>
            <a:ext cx="1877263" cy="20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9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C1D94337-B115-4EDF-AF22-77F236F18EE2}"/>
              </a:ext>
            </a:extLst>
          </p:cNvPr>
          <p:cNvSpPr/>
          <p:nvPr/>
        </p:nvSpPr>
        <p:spPr>
          <a:xfrm>
            <a:off x="838080" y="3179159"/>
            <a:ext cx="10766880" cy="326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Overview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a Multi-Tenant SAAS Application</a:t>
            </a:r>
            <a:endParaRPr lang="en-IN" sz="1600" spc="-1" dirty="0">
              <a:solidFill>
                <a:srgbClr val="FFFFFF"/>
              </a:solidFill>
              <a:latin typeface="Century Gothic"/>
              <a:ea typeface="DejaVu Sans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</a:t>
            </a:r>
            <a:r>
              <a:rPr lang="en-IN" sz="1600" spc="-1" dirty="0">
                <a:solidFill>
                  <a:srgbClr val="FFFFFF"/>
                </a:solidFill>
                <a:latin typeface="Century Gothic"/>
                <a:ea typeface="DejaVu Sans"/>
              </a:rPr>
              <a:t> in house applications and scripts to reduce manual work by operation teams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Optimized application performance with multiple code and database optimizations.</a:t>
            </a:r>
            <a:endParaRPr lang="en-IN" sz="1600" spc="-1" dirty="0">
              <a:solidFill>
                <a:srgbClr val="FFFFFF"/>
              </a:solidFill>
              <a:latin typeface="Century Gothic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lang="en-IN" sz="1600" spc="-1" dirty="0">
              <a:solidFill>
                <a:srgbClr val="FFFFFF"/>
              </a:solidFill>
              <a:latin typeface="Century Gothic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304EE55-94C5-408F-9D72-7754486EA0CF}"/>
              </a:ext>
            </a:extLst>
          </p:cNvPr>
          <p:cNvSpPr/>
          <p:nvPr/>
        </p:nvSpPr>
        <p:spPr>
          <a:xfrm>
            <a:off x="844560" y="1002240"/>
            <a:ext cx="1076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Brands worked for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D1AFC1-5B7D-4C31-A78D-07E3632A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Arghya Ghosh– Full Stack Developer</a:t>
            </a:r>
            <a:endParaRPr lang="en-IN" sz="4000" b="1" dirty="0"/>
          </a:p>
        </p:txBody>
      </p:sp>
      <p:pic>
        <p:nvPicPr>
          <p:cNvPr id="3" name="Picture 2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9CCCDB1-EDF9-48AF-A156-4283504B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4" y="1866915"/>
            <a:ext cx="1276525" cy="6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C1D94337-B115-4EDF-AF22-77F236F18EE2}"/>
              </a:ext>
            </a:extLst>
          </p:cNvPr>
          <p:cNvSpPr/>
          <p:nvPr/>
        </p:nvSpPr>
        <p:spPr>
          <a:xfrm>
            <a:off x="838080" y="3179160"/>
            <a:ext cx="10766880" cy="23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Overview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a ticket booking system using Spring framework and jQuery for ODEON</a:t>
            </a: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a Portal for user data management and partner management using WebSphere portal for Exide Life. </a:t>
            </a: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Developed a kiosk based online purchase tool using Spring framework for Sears</a:t>
            </a: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Developed </a:t>
            </a:r>
            <a:r>
              <a:rPr kumimoji="0" lang="en-IN" sz="16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realtime</a:t>
            </a: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 data analytics report for Reliance Jio using Big Data technologies 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lang="en-IN" sz="1600" spc="-1" dirty="0">
                <a:solidFill>
                  <a:srgbClr val="FFFFFF"/>
                </a:solidFill>
                <a:latin typeface="Century Gothic"/>
              </a:rPr>
              <a:t>Developed mobile solutions on React Native and Android for brands like Reliance Jio, Singer, Sears. </a:t>
            </a: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C6616E-2192-40F4-A38B-4BDE0606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982799" y="1862770"/>
            <a:ext cx="1376087" cy="653405"/>
          </a:xfrm>
          <a:prstGeom prst="rect">
            <a:avLst/>
          </a:prstGeom>
          <a:ln>
            <a:noFill/>
          </a:ln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D304EE55-94C5-408F-9D72-7754486EA0CF}"/>
              </a:ext>
            </a:extLst>
          </p:cNvPr>
          <p:cNvSpPr/>
          <p:nvPr/>
        </p:nvSpPr>
        <p:spPr>
          <a:xfrm>
            <a:off x="844560" y="1002240"/>
            <a:ext cx="1076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Brands worked for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29C39-DE7D-47A7-8E89-F06893F5D5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209599" y="1885254"/>
            <a:ext cx="1303305" cy="63266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48F2F-990A-4340-854C-B10320DD7DA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534417" y="1885252"/>
            <a:ext cx="1467740" cy="632661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14CF8-AC91-425C-B622-6A3C63500E5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691129" y="1872001"/>
            <a:ext cx="1610817" cy="632660"/>
          </a:xfrm>
          <a:prstGeom prst="rect">
            <a:avLst/>
          </a:prstGeom>
          <a:ln>
            <a:noFill/>
          </a:ln>
        </p:spPr>
      </p:pic>
      <p:pic>
        <p:nvPicPr>
          <p:cNvPr id="10" name="Picture 10" descr="CompuCom to Exhibit at NRF Big Show 2019 | Business Wire">
            <a:extLst>
              <a:ext uri="{FF2B5EF4-FFF2-40B4-BE49-F238E27FC236}">
                <a16:creationId xmlns:a16="http://schemas.microsoft.com/office/drawing/2014/main" id="{30A86C86-22E9-4B4B-A79B-72C4EE7C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74" y="1878495"/>
            <a:ext cx="1172820" cy="6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0A84A1-692D-4F4D-8066-1F8DB88BEE1D}"/>
              </a:ext>
            </a:extLst>
          </p:cNvPr>
          <p:cNvSpPr/>
          <p:nvPr/>
        </p:nvSpPr>
        <p:spPr>
          <a:xfrm>
            <a:off x="8759694" y="1881809"/>
            <a:ext cx="1484243" cy="608476"/>
          </a:xfrm>
          <a:prstGeom prst="rect">
            <a:avLst/>
          </a:prstGeom>
          <a:solidFill>
            <a:sysClr val="window" lastClr="FFFFFF"/>
          </a:solidFill>
          <a:ln w="1905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6" descr="Mobile, Laptop, Wallet &amp; Credit Card Protection Plans India | Data ...">
            <a:extLst>
              <a:ext uri="{FF2B5EF4-FFF2-40B4-BE49-F238E27FC236}">
                <a16:creationId xmlns:a16="http://schemas.microsoft.com/office/drawing/2014/main" id="{51F686C5-9807-4659-9EA5-7C1E4A3E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01" y="1976853"/>
            <a:ext cx="1237992" cy="4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6D1AFC1-5B7D-4C31-A78D-07E3632A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Priya P – Lead Developer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624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D49174-92AA-4C25-BDB9-D011AD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Ishan Rai – Full Stack Developer </a:t>
            </a:r>
            <a:endParaRPr lang="en-I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D057E-0376-4372-862F-B4A8AA77B1BB}"/>
              </a:ext>
            </a:extLst>
          </p:cNvPr>
          <p:cNvSpPr txBox="1"/>
          <p:nvPr/>
        </p:nvSpPr>
        <p:spPr>
          <a:xfrm>
            <a:off x="4248443" y="1237957"/>
            <a:ext cx="7807569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/>
              <a:t>Primary Skills</a:t>
            </a:r>
          </a:p>
          <a:p>
            <a:endParaRPr lang="en-US" b="1" u="sng" dirty="0"/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DOT Net Framework , Dot Net Core 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Angular , Chart JS , </a:t>
            </a:r>
            <a:r>
              <a:rPr lang="en-IN" sz="1600" spc="-1" dirty="0" err="1">
                <a:solidFill>
                  <a:srgbClr val="FFFFFF"/>
                </a:solidFill>
                <a:ea typeface="DejaVu Sans"/>
              </a:rPr>
              <a:t>SignalR</a:t>
            </a:r>
            <a:endParaRPr lang="en-IN" sz="1600" spc="-1" dirty="0">
              <a:solidFill>
                <a:srgbClr val="FFFFFF"/>
              </a:solidFill>
              <a:ea typeface="DejaVu Sans"/>
            </a:endParaRP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Architecture : Microservices ,Monolith 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Cloud : Azure web services(Azure PASS services)  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Analytic Tools : Power BI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005E6-3A83-41B4-80F3-6257378C41F7}"/>
              </a:ext>
            </a:extLst>
          </p:cNvPr>
          <p:cNvSpPr txBox="1"/>
          <p:nvPr/>
        </p:nvSpPr>
        <p:spPr>
          <a:xfrm>
            <a:off x="838200" y="3179297"/>
            <a:ext cx="10767646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u="sng" dirty="0"/>
              <a:t>Overview</a:t>
            </a:r>
          </a:p>
          <a:p>
            <a:endParaRPr lang="en-US" sz="1400" b="1" u="sng" dirty="0"/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Strong Experience in </a:t>
            </a:r>
            <a:r>
              <a:rPr lang="en-IN" sz="1400" b="1" spc="-1" dirty="0">
                <a:solidFill>
                  <a:srgbClr val="FFFFFF"/>
                </a:solidFill>
                <a:ea typeface="DejaVu Sans"/>
              </a:rPr>
              <a:t>Web Application Development using Angular and C#</a:t>
            </a:r>
            <a:endParaRPr lang="en-IN" sz="14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Extensive experience in development of web Application using Angular .</a:t>
            </a:r>
            <a:endParaRPr lang="en-IN" sz="14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Strong experience in developing web services like REST, SOAP and JSON concepts and its implications.</a:t>
            </a:r>
            <a:endParaRPr lang="en-IN" sz="14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Good experience in working on analytic tools like Power BI</a:t>
            </a:r>
          </a:p>
          <a:p>
            <a:pPr marL="28584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latin typeface="Century Gothic"/>
              </a:rPr>
              <a:t>Have been working continuously on creating creative and interactive notification using </a:t>
            </a:r>
            <a:r>
              <a:rPr lang="en-IN" sz="1400" spc="-1" dirty="0" err="1">
                <a:solidFill>
                  <a:srgbClr val="FFFFFF"/>
                </a:solidFill>
                <a:latin typeface="Century Gothic"/>
              </a:rPr>
              <a:t>SignalR</a:t>
            </a:r>
            <a:r>
              <a:rPr lang="en-IN" sz="1400" spc="-1" dirty="0">
                <a:solidFill>
                  <a:srgbClr val="FFFFFF"/>
                </a:solidFill>
                <a:latin typeface="Century Gothic"/>
              </a:rPr>
              <a:t> to bridge the gap between client and server </a:t>
            </a:r>
            <a:endParaRPr lang="en-IN" sz="1400" spc="-1" dirty="0">
              <a:solidFill>
                <a:srgbClr val="FFFFFF"/>
              </a:solidFill>
              <a:ea typeface="DejaVu Sans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US" sz="1400" dirty="0">
                <a:ea typeface="+mn-lt"/>
                <a:cs typeface="+mn-lt"/>
              </a:rPr>
              <a:t>Strong in solution design using</a:t>
            </a:r>
            <a:r>
              <a:rPr lang="en-US" sz="1400" b="1" dirty="0">
                <a:ea typeface="+mn-lt"/>
                <a:cs typeface="+mn-lt"/>
              </a:rPr>
              <a:t> - Service Oriented Architecture, Headless and Microservices.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Well versed with Software Development Life Cycle, mature in designing applications with multi-tier architecture and have expertise in ‘message-based communication’ (Service Bus and Service Fabric) between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Good amount of experience of working on Event driven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Well versed with Quality Assurance best practices, design solutions to be feature-rich and efficient, performance always being a parameter</a:t>
            </a:r>
            <a:endParaRPr lang="en-IN" sz="1400" dirty="0"/>
          </a:p>
        </p:txBody>
      </p:sp>
      <p:pic>
        <p:nvPicPr>
          <p:cNvPr id="4" name="Picture 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958B373-73BB-4981-B501-928A1CBC3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1237957"/>
            <a:ext cx="1749287" cy="15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C1D94337-B115-4EDF-AF22-77F236F18EE2}"/>
              </a:ext>
            </a:extLst>
          </p:cNvPr>
          <p:cNvSpPr/>
          <p:nvPr/>
        </p:nvSpPr>
        <p:spPr>
          <a:xfrm>
            <a:off x="838080" y="3179159"/>
            <a:ext cx="10766880" cy="326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Overview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a Real Time </a:t>
            </a:r>
            <a:r>
              <a:rPr lang="en-IN" sz="1600" spc="-1" dirty="0">
                <a:solidFill>
                  <a:srgbClr val="FFFFFF"/>
                </a:solidFill>
                <a:latin typeface="Century Gothic"/>
                <a:ea typeface="DejaVu Sans"/>
              </a:rPr>
              <a:t>Bag Management system for Lufthansa 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Designed and developed </a:t>
            </a:r>
            <a:r>
              <a:rPr lang="en-IN" sz="1600" spc="-1" dirty="0">
                <a:solidFill>
                  <a:srgbClr val="FFFFFF"/>
                </a:solidFill>
                <a:latin typeface="Century Gothic"/>
                <a:ea typeface="DejaVu Sans"/>
              </a:rPr>
              <a:t> a wen application to manage Trade and Promotions for P&amp;G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Developed a real time feed back management system </a:t>
            </a:r>
            <a:r>
              <a:rPr lang="en-IN" sz="1600" spc="-1" dirty="0">
                <a:solidFill>
                  <a:srgbClr val="FFFFFF"/>
                </a:solidFill>
                <a:latin typeface="Century Gothic"/>
                <a:ea typeface="DejaVu Sans"/>
              </a:rPr>
              <a:t>for office 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IN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Developed real time data analytics report for sales order for Balsam hills 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lang="en-IN" sz="1600" spc="-1" dirty="0">
                <a:solidFill>
                  <a:srgbClr val="FFFFFF"/>
                </a:solidFill>
                <a:latin typeface="Century Gothic"/>
              </a:rPr>
              <a:t>Developed an AR application for ticket scan using HoloLens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lang="en-IN" sz="1600" spc="-1" dirty="0">
                <a:solidFill>
                  <a:srgbClr val="FFFFFF"/>
                </a:solidFill>
                <a:latin typeface="Century Gothic"/>
              </a:rPr>
              <a:t>Developed  an inhouse application for Mindtree to track the records of employees in a particular domain(CTO)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lang="en-IN" sz="1600" spc="-1" dirty="0">
                <a:solidFill>
                  <a:srgbClr val="FFFFFF"/>
                </a:solidFill>
                <a:latin typeface="Century Gothic"/>
              </a:rPr>
              <a:t>Designed and Developed an application to handle raw bills and give a tax alert for Imperial Brands</a:t>
            </a: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lang="en-IN" sz="1600" spc="-1" dirty="0">
              <a:solidFill>
                <a:srgbClr val="FFFFFF"/>
              </a:solidFill>
              <a:latin typeface="Century Gothic"/>
            </a:endParaRPr>
          </a:p>
          <a:p>
            <a:pPr marL="285840" marR="0" lvl="0" indent="-2851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304EE55-94C5-408F-9D72-7754486EA0CF}"/>
              </a:ext>
            </a:extLst>
          </p:cNvPr>
          <p:cNvSpPr/>
          <p:nvPr/>
        </p:nvSpPr>
        <p:spPr>
          <a:xfrm>
            <a:off x="844560" y="1002240"/>
            <a:ext cx="1076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Brands worked for</a:t>
            </a: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D1AFC1-5B7D-4C31-A78D-07E3632A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Ishan Rai – Full Stack Developer</a:t>
            </a:r>
            <a:endParaRPr lang="en-IN" sz="4000" b="1" dirty="0"/>
          </a:p>
        </p:txBody>
      </p:sp>
      <p:pic>
        <p:nvPicPr>
          <p:cNvPr id="3" name="Picture 2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9CCCDB1-EDF9-48AF-A156-4283504B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4" y="1866915"/>
            <a:ext cx="1276525" cy="649997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3574C0B-04B9-47CD-A244-19F2DA9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8" y="1853600"/>
            <a:ext cx="1745972" cy="649997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20769AA-F9B1-47EE-9C3E-901792B0A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40" y="1840288"/>
            <a:ext cx="1523212" cy="676624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804D25AF-F17C-4B2B-9D35-E4C110DD8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0" y="1810843"/>
            <a:ext cx="1961843" cy="735514"/>
          </a:xfrm>
          <a:prstGeom prst="rect">
            <a:avLst/>
          </a:prstGeom>
        </p:spPr>
      </p:pic>
      <p:pic>
        <p:nvPicPr>
          <p:cNvPr id="21" name="Picture 2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6CA754B-0C69-40C5-A297-23315611B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810843"/>
            <a:ext cx="1961843" cy="7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0BDB796-C765-4E3D-8A21-FBEC6B13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Nischal Gowda -  Scrum Master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4B5F4-A21B-4476-A399-A7141FA2D1ED}"/>
              </a:ext>
            </a:extLst>
          </p:cNvPr>
          <p:cNvSpPr txBox="1"/>
          <p:nvPr/>
        </p:nvSpPr>
        <p:spPr>
          <a:xfrm>
            <a:off x="4248443" y="1237957"/>
            <a:ext cx="78075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Primary Skills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600" dirty="0"/>
              <a:t>Product Management, Scrum Master,  Process Optimization, Prototyping &amp; Wireframes, Process flows/Use cases, SQL, BI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A5418-89D0-4E17-8551-6FE1DF3664D4}"/>
              </a:ext>
            </a:extLst>
          </p:cNvPr>
          <p:cNvSpPr txBox="1"/>
          <p:nvPr/>
        </p:nvSpPr>
        <p:spPr>
          <a:xfrm>
            <a:off x="838200" y="3179297"/>
            <a:ext cx="1076764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</a:rPr>
              <a:t>8+ years of experience in providing Digital Transformation and Enterprise solutions to customers with expertise in areas of e- Commerce/Retail, Artificial Intelligence, Finance &amp; Insurance.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</a:rPr>
              <a:t>Highly experienced in managing the product through the complete lifecycle (Concept to market and after market).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entury Gothic" panose="020B0502020202020204"/>
              </a:rPr>
              <a:t>6+ Years of experience in pure Commerce/ Retail and have worked as a Products Owner for 2 Commerce sites for end to end implementation which has around 2 Million user visits in a month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Worked as Product Owner and Scrum Master for the Digital Transformation activities with Singer, a premier Consumer Durable retailer and provided Solutions and managed backlogs for the new Commerce platform, Process Optimization on Order fulfilment, Automating Hire Purchase by integrating with Finance systems etc.</a:t>
            </a:r>
          </a:p>
          <a:p>
            <a:pPr lvl="0" defTabSz="457200"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Picture 8" descr="C:\Users\nischal.gowda\Downloads\IMG_20180314_173115.jpg">
            <a:extLst>
              <a:ext uri="{FF2B5EF4-FFF2-40B4-BE49-F238E27FC236}">
                <a16:creationId xmlns:a16="http://schemas.microsoft.com/office/drawing/2014/main" id="{8C3DA5AD-C8CD-4D95-904C-DBD8E9354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33" y="946059"/>
            <a:ext cx="2264184" cy="194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4A5418-89D0-4E17-8551-6FE1DF3664D4}"/>
              </a:ext>
            </a:extLst>
          </p:cNvPr>
          <p:cNvSpPr txBox="1"/>
          <p:nvPr/>
        </p:nvSpPr>
        <p:spPr>
          <a:xfrm>
            <a:off x="838200" y="3179297"/>
            <a:ext cx="10767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Initiated &amp; lead digital marketing activities, SEO optimization to increase the organic traffic and conversion rates for commerce sites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Provided Solutions on AI Chat Bots integrated with the IT Helpdesk  which reduced the number of Inflow tickets by 70 %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Worked on a Solution for the integrating a Opensource Manual Chat Solution with an AI Chat Bot which can be integrated with any CRM System.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E6979-5979-4AB9-B8EC-01160E6172F3}"/>
              </a:ext>
            </a:extLst>
          </p:cNvPr>
          <p:cNvSpPr txBox="1"/>
          <p:nvPr/>
        </p:nvSpPr>
        <p:spPr>
          <a:xfrm>
            <a:off x="844697" y="1002389"/>
            <a:ext cx="10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Brands worked for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AA3FCD-1EDB-4FD2-ABDE-A520E352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Nischal Gowda </a:t>
            </a:r>
            <a:r>
              <a:rPr lang="en-US" sz="3200" b="1"/>
              <a:t>-  Scrum Master</a:t>
            </a:r>
            <a:endParaRPr lang="en-IN" sz="4000" b="1" dirty="0"/>
          </a:p>
        </p:txBody>
      </p:sp>
      <p:pic>
        <p:nvPicPr>
          <p:cNvPr id="1026" name="Picture 2" descr="SINGER (Sri Lanka) PLC - Buy General Home Appliances And ...">
            <a:extLst>
              <a:ext uri="{FF2B5EF4-FFF2-40B4-BE49-F238E27FC236}">
                <a16:creationId xmlns:a16="http://schemas.microsoft.com/office/drawing/2014/main" id="{00081AB3-C610-47D0-A007-C86F909B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20" y="1974573"/>
            <a:ext cx="1813549" cy="56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puCom to Exhibit at NRF Big Show 2019 | Business Wire">
            <a:extLst>
              <a:ext uri="{FF2B5EF4-FFF2-40B4-BE49-F238E27FC236}">
                <a16:creationId xmlns:a16="http://schemas.microsoft.com/office/drawing/2014/main" id="{0FEE69B9-C1D9-48D9-BADB-A5CF3B29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3" y="1971260"/>
            <a:ext cx="1172820" cy="5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B21AD0-77F9-4D97-97B8-833EFC612CE9}"/>
              </a:ext>
            </a:extLst>
          </p:cNvPr>
          <p:cNvSpPr/>
          <p:nvPr/>
        </p:nvSpPr>
        <p:spPr>
          <a:xfrm>
            <a:off x="4240703" y="1974574"/>
            <a:ext cx="1484243" cy="569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Mobile, Laptop, Wallet &amp; Credit Card Protection Plans India | Data ...">
            <a:extLst>
              <a:ext uri="{FF2B5EF4-FFF2-40B4-BE49-F238E27FC236}">
                <a16:creationId xmlns:a16="http://schemas.microsoft.com/office/drawing/2014/main" id="{C7617BB4-1A29-4AB7-9AA6-B13F4D49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10" y="2069619"/>
            <a:ext cx="1237992" cy="4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dgwick - Claims Media">
            <a:extLst>
              <a:ext uri="{FF2B5EF4-FFF2-40B4-BE49-F238E27FC236}">
                <a16:creationId xmlns:a16="http://schemas.microsoft.com/office/drawing/2014/main" id="{E6E4D8FB-19A2-4C7C-9054-CDDD100D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22" y="1974574"/>
            <a:ext cx="1484243" cy="58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621BADE-8689-4823-BBB4-A23C1063F4E8}"/>
              </a:ext>
            </a:extLst>
          </p:cNvPr>
          <p:cNvSpPr/>
          <p:nvPr/>
        </p:nvSpPr>
        <p:spPr>
          <a:xfrm>
            <a:off x="7547122" y="1981201"/>
            <a:ext cx="1484243" cy="5698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True Sale International: TMF Group">
            <a:extLst>
              <a:ext uri="{FF2B5EF4-FFF2-40B4-BE49-F238E27FC236}">
                <a16:creationId xmlns:a16="http://schemas.microsoft.com/office/drawing/2014/main" id="{C2DE5DB2-7529-4A64-90E9-C058B1905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4" y="1707254"/>
            <a:ext cx="2430574" cy="115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ED057E-0376-4372-862F-B4A8AA77B1BB}"/>
              </a:ext>
            </a:extLst>
          </p:cNvPr>
          <p:cNvSpPr txBox="1"/>
          <p:nvPr/>
        </p:nvSpPr>
        <p:spPr>
          <a:xfrm>
            <a:off x="3019822" y="1392982"/>
            <a:ext cx="7862277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>
                <a:latin typeface="+mj-lt"/>
                <a:cs typeface="Arial" panose="020B0604020202020204" pitchFamily="34" charset="0"/>
              </a:rPr>
              <a:t>Primary Skills</a:t>
            </a:r>
          </a:p>
          <a:p>
            <a:endParaRPr lang="en-US" b="1" u="sng" dirty="0">
              <a:latin typeface="+mj-lt"/>
              <a:cs typeface="Arial" panose="020B0604020202020204" pitchFamily="34" charset="0"/>
            </a:endParaRPr>
          </a:p>
          <a:p>
            <a:pPr lvl="0"/>
            <a:r>
              <a:rPr lang="en-US" sz="1600" dirty="0"/>
              <a:t>DevOps Tools Chain: Jenkins, GIT, Bitbucket, Maven, Docker, Kubernetes, Skaffold, Ansible, Sceptre, Grafana, Prometheus </a:t>
            </a:r>
            <a:endParaRPr lang="en-IN" sz="1600" dirty="0"/>
          </a:p>
          <a:p>
            <a:pPr lvl="0">
              <a:defRPr/>
            </a:pPr>
            <a:r>
              <a:rPr lang="en-IN" sz="1600" dirty="0"/>
              <a:t>Android, React Native </a:t>
            </a:r>
          </a:p>
          <a:p>
            <a:pPr lvl="0"/>
            <a:r>
              <a:rPr lang="en-US" sz="1600" dirty="0"/>
              <a:t>Automation Tools/Utilities: Selenium, Cucumber, Appium, TestNG</a:t>
            </a:r>
            <a:endParaRPr lang="en-IN" sz="1600" dirty="0"/>
          </a:p>
          <a:p>
            <a:pPr lvl="0"/>
            <a:r>
              <a:rPr lang="en-US" sz="1600" dirty="0"/>
              <a:t>Programming Languages: Core Java, Basic SQL, Bash, Perl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005E6-3A83-41B4-80F3-6257378C41F7}"/>
              </a:ext>
            </a:extLst>
          </p:cNvPr>
          <p:cNvSpPr txBox="1"/>
          <p:nvPr/>
        </p:nvSpPr>
        <p:spPr>
          <a:xfrm>
            <a:off x="539750" y="3219209"/>
            <a:ext cx="10767646" cy="3262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/>
              <a:t>Overview</a:t>
            </a:r>
          </a:p>
          <a:p>
            <a:endParaRPr lang="en-US" b="1" u="sng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9+ years of hands-on experience includes </a:t>
            </a:r>
            <a:r>
              <a:rPr lang="en-US" sz="1600" b="1" dirty="0">
                <a:cs typeface="Arial" panose="020B0604020202020204" pitchFamily="34" charset="0"/>
              </a:rPr>
              <a:t>Cloud devops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Automating the process of software delivery and deployments</a:t>
            </a:r>
            <a:r>
              <a:rPr lang="en-US" sz="1600" dirty="0">
                <a:cs typeface="Arial" panose="020B0604020202020204" pitchFamily="34" charset="0"/>
              </a:rPr>
              <a:t> and </a:t>
            </a:r>
            <a:r>
              <a:rPr lang="en-US" sz="1600" b="1" dirty="0">
                <a:cs typeface="Arial" panose="020B0604020202020204" pitchFamily="34" charset="0"/>
              </a:rPr>
              <a:t>QA Automation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</a:t>
            </a:r>
            <a:r>
              <a:rPr lang="en-US" sz="1600" b="1" dirty="0">
                <a:cs typeface="Arial" panose="020B0604020202020204" pitchFamily="34" charset="0"/>
              </a:rPr>
              <a:t>Migrating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dirty="0">
                <a:cs typeface="Arial" panose="020B0604020202020204" pitchFamily="34" charset="0"/>
              </a:rPr>
              <a:t>on premise B2B applications to private or public cloud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Experienced in Building and Automating </a:t>
            </a:r>
            <a:r>
              <a:rPr lang="en-US" sz="1600" b="1" dirty="0">
                <a:cs typeface="Arial" panose="020B0604020202020204" pitchFamily="34" charset="0"/>
              </a:rPr>
              <a:t>CICD Jenkins/Jules pipelines</a:t>
            </a:r>
            <a:r>
              <a:rPr lang="en-US" sz="1600" dirty="0">
                <a:cs typeface="Arial" panose="020B0604020202020204" pitchFamily="34" charset="0"/>
              </a:rPr>
              <a:t> for B2B applications to deploy on Private and Public cloud, which includes designing, development and implementation.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building </a:t>
            </a:r>
            <a:r>
              <a:rPr lang="en-US" sz="1600" b="1" dirty="0">
                <a:cs typeface="Arial" panose="020B0604020202020204" pitchFamily="34" charset="0"/>
              </a:rPr>
              <a:t>Docker</a:t>
            </a:r>
            <a:r>
              <a:rPr lang="en-US" sz="1600" dirty="0">
                <a:cs typeface="Arial" panose="020B0604020202020204" pitchFamily="34" charset="0"/>
              </a:rPr>
              <a:t> Images and push it on </a:t>
            </a:r>
            <a:r>
              <a:rPr lang="en-US" sz="1600" b="1" dirty="0">
                <a:cs typeface="Arial" panose="020B0604020202020204" pitchFamily="34" charset="0"/>
              </a:rPr>
              <a:t>Jfrog nexus artifactory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containerizing applications then deploy, administer and monitor containerized apps on public and private </a:t>
            </a:r>
            <a:r>
              <a:rPr lang="en-US" sz="1600" b="1" dirty="0">
                <a:cs typeface="Arial" panose="020B0604020202020204" pitchFamily="34" charset="0"/>
              </a:rPr>
              <a:t>Kubernetes Cluster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</a:t>
            </a:r>
            <a:r>
              <a:rPr lang="en-US" sz="1600" b="1" dirty="0">
                <a:cs typeface="Arial" panose="020B0604020202020204" pitchFamily="34" charset="0"/>
              </a:rPr>
              <a:t>Infrastructure automation</a:t>
            </a:r>
            <a:r>
              <a:rPr lang="en-US" sz="1600" dirty="0">
                <a:cs typeface="Arial" panose="020B0604020202020204" pitchFamily="34" charset="0"/>
              </a:rPr>
              <a:t> using </a:t>
            </a:r>
            <a:r>
              <a:rPr lang="en-US" sz="1600" b="1" dirty="0">
                <a:cs typeface="Arial" panose="020B0604020202020204" pitchFamily="34" charset="0"/>
              </a:rPr>
              <a:t>Sceptre</a:t>
            </a:r>
            <a:r>
              <a:rPr lang="en-US" sz="1600" dirty="0">
                <a:cs typeface="Arial" panose="020B0604020202020204" pitchFamily="34" charset="0"/>
              </a:rPr>
              <a:t>. 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6DFCD-47A8-8843-B051-07A88DF5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829995"/>
            <a:ext cx="2213610" cy="2286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CD3F2-FAF5-DF49-9A8B-2D5FE18C78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3710" y="682863"/>
            <a:ext cx="171450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F95E4-4530-7944-B772-9082172A6F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29303" y="1005824"/>
            <a:ext cx="2093595" cy="2844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92911B2-3EE2-4BC8-B882-77B29682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Vikram R -  Cloud DevOps Engineer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4135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C1D94337-B115-4EDF-AF22-77F236F18EE2}"/>
              </a:ext>
            </a:extLst>
          </p:cNvPr>
          <p:cNvSpPr/>
          <p:nvPr/>
        </p:nvSpPr>
        <p:spPr>
          <a:xfrm>
            <a:off x="838080" y="3030728"/>
            <a:ext cx="10766880" cy="35224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Overview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AWS resources like </a:t>
            </a:r>
            <a:r>
              <a:rPr lang="en-US" sz="1600" b="1" dirty="0">
                <a:cs typeface="Arial" panose="020B0604020202020204" pitchFamily="34" charset="0"/>
              </a:rPr>
              <a:t>EC2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S3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Code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dirty="0">
                <a:cs typeface="Arial" panose="020B0604020202020204" pitchFamily="34" charset="0"/>
              </a:rPr>
              <a:t>Deploy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ASG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EKS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VPC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Cloud Watch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Route 53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b="1" dirty="0">
                <a:cs typeface="Arial" panose="020B0604020202020204" pitchFamily="34" charset="0"/>
              </a:rPr>
              <a:t>ELB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to SCM tool </a:t>
            </a:r>
            <a:r>
              <a:rPr lang="en-US" sz="1600" b="1" dirty="0">
                <a:cs typeface="Arial" panose="020B0604020202020204" pitchFamily="34" charset="0"/>
              </a:rPr>
              <a:t>Git.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working on build automation tool </a:t>
            </a:r>
            <a:r>
              <a:rPr lang="en-US" sz="1600" b="1" dirty="0">
                <a:cs typeface="Arial" panose="020B0604020202020204" pitchFamily="34" charset="0"/>
              </a:rPr>
              <a:t>Maven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working on continuous integration tool </a:t>
            </a:r>
            <a:r>
              <a:rPr lang="en-US" sz="1600" b="1" dirty="0">
                <a:cs typeface="Arial" panose="020B0604020202020204" pitchFamily="34" charset="0"/>
              </a:rPr>
              <a:t>Jenkins</a:t>
            </a:r>
            <a:r>
              <a:rPr lang="en-US" sz="1600" dirty="0">
                <a:cs typeface="Arial" panose="020B0604020202020204" pitchFamily="34" charset="0"/>
              </a:rPr>
              <a:t>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Extensive experience in Test Automation using</a:t>
            </a:r>
            <a:r>
              <a:rPr lang="en-US" sz="1600" b="1" dirty="0">
                <a:cs typeface="Arial" panose="020B0604020202020204" pitchFamily="34" charset="0"/>
              </a:rPr>
              <a:t> SELENIUM 2.0 and APPIUM.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developing </a:t>
            </a:r>
            <a:r>
              <a:rPr lang="en-US" sz="1600" b="1" dirty="0">
                <a:cs typeface="Arial" panose="020B0604020202020204" pitchFamily="34" charset="0"/>
              </a:rPr>
              <a:t>Hybrid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dirty="0">
                <a:cs typeface="Arial" panose="020B0604020202020204" pitchFamily="34" charset="0"/>
              </a:rPr>
              <a:t>Framework (Page Object Model and Data Driven Framework), Behavior Driven Development (BDD) with Cucumber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b="1" dirty="0">
                <a:cs typeface="Arial" panose="020B0604020202020204" pitchFamily="34" charset="0"/>
              </a:rPr>
              <a:t>Framework and Keyword Driven Framework using JAVA.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Experience in </a:t>
            </a:r>
            <a:r>
              <a:rPr lang="en-US" sz="1600" b="1" dirty="0">
                <a:cs typeface="Arial" panose="020B0604020202020204" pitchFamily="34" charset="0"/>
              </a:rPr>
              <a:t>TestNG</a:t>
            </a:r>
            <a:r>
              <a:rPr lang="en-US" sz="1600" dirty="0">
                <a:cs typeface="Arial" panose="020B0604020202020204" pitchFamily="34" charset="0"/>
              </a:rPr>
              <a:t> and </a:t>
            </a:r>
            <a:r>
              <a:rPr lang="en-US" sz="1600" b="1" dirty="0">
                <a:cs typeface="Arial" panose="020B0604020202020204" pitchFamily="34" charset="0"/>
              </a:rPr>
              <a:t>JUnit</a:t>
            </a:r>
            <a:r>
              <a:rPr lang="en-US" sz="1600" dirty="0">
                <a:cs typeface="Arial" panose="020B0604020202020204" pitchFamily="34" charset="0"/>
              </a:rPr>
              <a:t> Test Frameworks in Java.</a:t>
            </a:r>
            <a:endParaRPr lang="en-IN" sz="1600" dirty="0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304EE55-94C5-408F-9D72-7754486EA0CF}"/>
              </a:ext>
            </a:extLst>
          </p:cNvPr>
          <p:cNvSpPr/>
          <p:nvPr/>
        </p:nvSpPr>
        <p:spPr>
          <a:xfrm>
            <a:off x="838080" y="1167022"/>
            <a:ext cx="1076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DejaVu Sans"/>
              </a:rPr>
              <a:t>Brands worked for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3244E-561F-6A4C-9085-634C5FE7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9" y="2043456"/>
            <a:ext cx="1331848" cy="642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28E98C-B462-4743-917F-D865404DE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7" y="2043456"/>
            <a:ext cx="1331848" cy="655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892C2-7C4E-BA43-BB2F-30CC34804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6" y="2043456"/>
            <a:ext cx="1331848" cy="6425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B6B93FB-F8F5-4A53-8C65-3EC6EDB3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Vikram R -  Cloud DevOps Engineer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1957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AD49174-92AA-4C25-BDB9-D011AD44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17"/>
            <a:ext cx="10515600" cy="774678"/>
          </a:xfrm>
        </p:spPr>
        <p:txBody>
          <a:bodyPr>
            <a:normAutofit/>
          </a:bodyPr>
          <a:lstStyle/>
          <a:p>
            <a:r>
              <a:rPr lang="en-US" sz="3200" b="1" dirty="0"/>
              <a:t>Arghya Ghosh – Full Stack Developer </a:t>
            </a:r>
            <a:endParaRPr lang="en-I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D057E-0376-4372-862F-B4A8AA77B1BB}"/>
              </a:ext>
            </a:extLst>
          </p:cNvPr>
          <p:cNvSpPr txBox="1"/>
          <p:nvPr/>
        </p:nvSpPr>
        <p:spPr>
          <a:xfrm>
            <a:off x="4248443" y="1237957"/>
            <a:ext cx="7807569" cy="18774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u="sng" dirty="0"/>
              <a:t>Primary Skills</a:t>
            </a:r>
          </a:p>
          <a:p>
            <a:endParaRPr lang="en-US" b="1" u="sng" dirty="0"/>
          </a:p>
          <a:p>
            <a:pPr lvl="0">
              <a:defRPr/>
            </a:pPr>
            <a:r>
              <a:rPr lang="en-IN" sz="1600" u="sng" spc="-1" dirty="0">
                <a:solidFill>
                  <a:srgbClr val="FFFFFF"/>
                </a:solidFill>
                <a:ea typeface="DejaVu Sans"/>
              </a:rPr>
              <a:t>Frameworks: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ASP.NET, </a:t>
            </a:r>
            <a:r>
              <a:rPr lang="en-IN" sz="1600" spc="-1" dirty="0" err="1">
                <a:solidFill>
                  <a:srgbClr val="FFFFFF"/>
                </a:solidFill>
                <a:ea typeface="DejaVu Sans"/>
              </a:rPr>
              <a:t>.Net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Core, MSSQL, MongoDB, </a:t>
            </a:r>
            <a:r>
              <a:rPr lang="en-IN" sz="1600" spc="-1" dirty="0" err="1">
                <a:solidFill>
                  <a:srgbClr val="FFFFFF"/>
                </a:solidFill>
                <a:ea typeface="DejaVu Sans"/>
              </a:rPr>
              <a:t>SignalR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, ReactJS, Redux</a:t>
            </a:r>
          </a:p>
          <a:p>
            <a:pPr lvl="0">
              <a:defRPr/>
            </a:pPr>
            <a:r>
              <a:rPr lang="en-IN" sz="1600" u="sng" spc="-1" dirty="0">
                <a:solidFill>
                  <a:srgbClr val="FFFFFF"/>
                </a:solidFill>
                <a:ea typeface="DejaVu Sans"/>
              </a:rPr>
              <a:t>Architecture: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Microservices ,Monolith </a:t>
            </a:r>
          </a:p>
          <a:p>
            <a:pPr lvl="0">
              <a:defRPr/>
            </a:pPr>
            <a:r>
              <a:rPr lang="en-IN" sz="1600" u="sng" spc="-1" dirty="0">
                <a:solidFill>
                  <a:srgbClr val="FFFFFF"/>
                </a:solidFill>
                <a:ea typeface="DejaVu Sans"/>
              </a:rPr>
              <a:t>Cloud: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 Azure – </a:t>
            </a:r>
            <a:r>
              <a:rPr lang="en-IN" sz="1600" spc="-1" dirty="0" err="1">
                <a:solidFill>
                  <a:srgbClr val="FFFFFF"/>
                </a:solidFill>
                <a:ea typeface="DejaVu Sans"/>
              </a:rPr>
              <a:t>Webjobs</a:t>
            </a:r>
            <a:r>
              <a:rPr lang="en-IN" sz="1600" spc="-1" dirty="0">
                <a:solidFill>
                  <a:srgbClr val="FFFFFF"/>
                </a:solidFill>
                <a:ea typeface="DejaVu Sans"/>
              </a:rPr>
              <a:t>, Function Apps, Service Bus, Active Directory, Data Factory, App Service, Load Balancer, Notification Hub</a:t>
            </a:r>
          </a:p>
          <a:p>
            <a:pPr lvl="0">
              <a:defRPr/>
            </a:pPr>
            <a:r>
              <a:rPr lang="en-IN" sz="1600" spc="-1" dirty="0">
                <a:solidFill>
                  <a:srgbClr val="FFFFFF"/>
                </a:solidFill>
                <a:ea typeface="DejaVu Sans"/>
              </a:rPr>
              <a:t>Tools: Git, Azure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005E6-3A83-41B4-80F3-6257378C41F7}"/>
              </a:ext>
            </a:extLst>
          </p:cNvPr>
          <p:cNvSpPr txBox="1"/>
          <p:nvPr/>
        </p:nvSpPr>
        <p:spPr>
          <a:xfrm>
            <a:off x="838200" y="3179297"/>
            <a:ext cx="10767646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u="sng" dirty="0"/>
              <a:t>Overview</a:t>
            </a:r>
          </a:p>
          <a:p>
            <a:endParaRPr lang="en-US" sz="1400" b="1" u="sng" dirty="0"/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Strong Experience in Developing </a:t>
            </a:r>
            <a:r>
              <a:rPr lang="en-IN" sz="1400" b="1" spc="-1" dirty="0">
                <a:solidFill>
                  <a:srgbClr val="FFFFFF"/>
                </a:solidFill>
                <a:ea typeface="DejaVu Sans"/>
              </a:rPr>
              <a:t>Multi-Tenant SAAS Web application</a:t>
            </a:r>
            <a:r>
              <a:rPr lang="en-IN" sz="1400" spc="-1" dirty="0">
                <a:solidFill>
                  <a:srgbClr val="FFFFFF"/>
                </a:solidFill>
                <a:ea typeface="DejaVu Sans"/>
              </a:rPr>
              <a:t>.</a:t>
            </a:r>
            <a:endParaRPr lang="en-IN" sz="14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Extensive experience in development of web Application using ReactJS and </a:t>
            </a:r>
            <a:r>
              <a:rPr lang="en-IN" sz="1400" spc="-1" dirty="0" err="1">
                <a:solidFill>
                  <a:srgbClr val="FFFFFF"/>
                </a:solidFill>
                <a:ea typeface="DejaVu Sans"/>
              </a:rPr>
              <a:t>.Net</a:t>
            </a:r>
            <a:r>
              <a:rPr lang="en-IN" sz="1400" spc="-1" dirty="0">
                <a:solidFill>
                  <a:srgbClr val="FFFFFF"/>
                </a:solidFill>
                <a:ea typeface="DejaVu Sans"/>
              </a:rPr>
              <a:t> Core .</a:t>
            </a: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Strong experience in developing web services using REST principles.</a:t>
            </a:r>
            <a:endParaRPr lang="en-IN" sz="1400" spc="-1" dirty="0">
              <a:solidFill>
                <a:prstClr val="black"/>
              </a:solidFill>
              <a:latin typeface="Arial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ea typeface="DejaVu Sans"/>
              </a:rPr>
              <a:t>Good experience in working on version control tools and CI/CD with Git, </a:t>
            </a:r>
            <a:r>
              <a:rPr lang="en-IN" sz="1400" spc="-1" dirty="0" err="1">
                <a:solidFill>
                  <a:srgbClr val="FFFFFF"/>
                </a:solidFill>
                <a:ea typeface="DejaVu Sans"/>
              </a:rPr>
              <a:t>AzureCI</a:t>
            </a:r>
            <a:r>
              <a:rPr lang="en-IN" sz="1400" spc="-1" dirty="0">
                <a:solidFill>
                  <a:srgbClr val="FFFFFF"/>
                </a:solidFill>
                <a:ea typeface="DejaVu Sans"/>
              </a:rPr>
              <a:t>/CD, Jenkins,</a:t>
            </a:r>
          </a:p>
          <a:p>
            <a:pPr marL="28584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IN" sz="1400" spc="-1" dirty="0">
                <a:solidFill>
                  <a:srgbClr val="FFFFFF"/>
                </a:solidFill>
                <a:latin typeface="Century Gothic"/>
              </a:rPr>
              <a:t>Have been working on creating real time Instant Messaging Application using </a:t>
            </a:r>
            <a:r>
              <a:rPr lang="en-IN" sz="1400" spc="-1" dirty="0" err="1">
                <a:solidFill>
                  <a:srgbClr val="FFFFFF"/>
                </a:solidFill>
                <a:latin typeface="Century Gothic"/>
              </a:rPr>
              <a:t>SignalR</a:t>
            </a:r>
            <a:r>
              <a:rPr lang="en-IN" sz="1400" spc="-1" dirty="0">
                <a:solidFill>
                  <a:srgbClr val="FFFFFF"/>
                </a:solidFill>
                <a:latin typeface="Century Gothic"/>
              </a:rPr>
              <a:t>.</a:t>
            </a:r>
            <a:endParaRPr lang="en-IN" sz="1400" spc="-1" dirty="0">
              <a:solidFill>
                <a:srgbClr val="FFFFFF"/>
              </a:solidFill>
              <a:ea typeface="DejaVu Sans"/>
            </a:endParaRPr>
          </a:p>
          <a:p>
            <a:pPr marL="285840" lvl="0" indent="-285120">
              <a:buClr>
                <a:srgbClr val="FFFFFF"/>
              </a:buClr>
              <a:buFont typeface="Arial"/>
              <a:buChar char="•"/>
              <a:defRPr/>
            </a:pPr>
            <a:r>
              <a:rPr lang="en-US" sz="1400" dirty="0">
                <a:ea typeface="+mn-lt"/>
                <a:cs typeface="+mn-lt"/>
              </a:rPr>
              <a:t>Strong in solution design using</a:t>
            </a:r>
            <a:r>
              <a:rPr lang="en-US" sz="1400" b="1" dirty="0">
                <a:ea typeface="+mn-lt"/>
                <a:cs typeface="+mn-lt"/>
              </a:rPr>
              <a:t> - Microservices.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Well versed with Software Development Life Cycle, mature in designing applications with multi-tier architecture and have expertise in ‘message-based communication’ (Service Bus and Service Fabric) between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Good amount of experience of working on Event driven systems with </a:t>
            </a:r>
            <a:r>
              <a:rPr lang="en-US" sz="1400" dirty="0" err="1">
                <a:ea typeface="+mn-lt"/>
                <a:cs typeface="+mn-lt"/>
              </a:rPr>
              <a:t>MediatR</a:t>
            </a:r>
            <a:r>
              <a:rPr lang="en-US" sz="1400" dirty="0">
                <a:ea typeface="+mn-lt"/>
                <a:cs typeface="+mn-lt"/>
              </a:rPr>
              <a:t> pattern.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Well versed with Quality Assurance best practices, design solutions to be feature-rich and efficient, performance always being a parameter</a:t>
            </a: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AFC4A-986E-4F1D-BE72-F6C099A6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2689"/>
            <a:ext cx="1892121" cy="18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1310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Priya P – Lead Developer – Full Stack</vt:lpstr>
      <vt:lpstr>Priya P – Lead Developer</vt:lpstr>
      <vt:lpstr>Ishan Rai – Full Stack Developer </vt:lpstr>
      <vt:lpstr>Ishan Rai – Full Stack Developer</vt:lpstr>
      <vt:lpstr>Nischal Gowda -  Scrum Master</vt:lpstr>
      <vt:lpstr>Nischal Gowda -  Scrum Master</vt:lpstr>
      <vt:lpstr>Vikram R -  Cloud DevOps Engineer</vt:lpstr>
      <vt:lpstr>Vikram R -  Cloud DevOps Engineer</vt:lpstr>
      <vt:lpstr>Arghya Ghosh – Full Stack Developer </vt:lpstr>
      <vt:lpstr>Arghya Ghosh– Full Stack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 for TSC</dc:title>
  <dc:creator>Praveen R P</dc:creator>
  <cp:lastModifiedBy>Arghya Ghosh</cp:lastModifiedBy>
  <cp:revision>33</cp:revision>
  <dcterms:created xsi:type="dcterms:W3CDTF">2020-07-01T06:42:55Z</dcterms:created>
  <dcterms:modified xsi:type="dcterms:W3CDTF">2020-12-23T07:59:23Z</dcterms:modified>
</cp:coreProperties>
</file>