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64" r:id="rId8"/>
    <p:sldId id="272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BD"/>
    <a:srgbClr val="FF5D5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44D3-CD32-4AA4-9B23-79AC0479005B}" type="datetimeFigureOut">
              <a:rPr lang="fr-FR" smtClean="0"/>
              <a:pPr/>
              <a:t>18/08/2018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8BC-D476-4264-9704-6071213B17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44D3-CD32-4AA4-9B23-79AC0479005B}" type="datetimeFigureOut">
              <a:rPr lang="fr-FR" smtClean="0"/>
              <a:pPr/>
              <a:t>18/08/2018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8BC-D476-4264-9704-6071213B17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44D3-CD32-4AA4-9B23-79AC0479005B}" type="datetimeFigureOut">
              <a:rPr lang="fr-FR" smtClean="0"/>
              <a:pPr/>
              <a:t>18/08/2018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8BC-D476-4264-9704-6071213B17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44D3-CD32-4AA4-9B23-79AC0479005B}" type="datetimeFigureOut">
              <a:rPr lang="fr-FR" smtClean="0"/>
              <a:pPr/>
              <a:t>18/08/2018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8BC-D476-4264-9704-6071213B17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44D3-CD32-4AA4-9B23-79AC0479005B}" type="datetimeFigureOut">
              <a:rPr lang="fr-FR" smtClean="0"/>
              <a:pPr/>
              <a:t>18/08/2018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8BC-D476-4264-9704-6071213B17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44D3-CD32-4AA4-9B23-79AC0479005B}" type="datetimeFigureOut">
              <a:rPr lang="fr-FR" smtClean="0"/>
              <a:pPr/>
              <a:t>18/08/2018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8BC-D476-4264-9704-6071213B17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44D3-CD32-4AA4-9B23-79AC0479005B}" type="datetimeFigureOut">
              <a:rPr lang="fr-FR" smtClean="0"/>
              <a:pPr/>
              <a:t>18/08/2018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8BC-D476-4264-9704-6071213B17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44D3-CD32-4AA4-9B23-79AC0479005B}" type="datetimeFigureOut">
              <a:rPr lang="fr-FR" smtClean="0"/>
              <a:pPr/>
              <a:t>18/08/2018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8BC-D476-4264-9704-6071213B17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44D3-CD32-4AA4-9B23-79AC0479005B}" type="datetimeFigureOut">
              <a:rPr lang="fr-FR" smtClean="0"/>
              <a:pPr/>
              <a:t>18/08/2018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8BC-D476-4264-9704-6071213B17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44D3-CD32-4AA4-9B23-79AC0479005B}" type="datetimeFigureOut">
              <a:rPr lang="fr-FR" smtClean="0"/>
              <a:pPr/>
              <a:t>18/08/2018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8BC-D476-4264-9704-6071213B17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44D3-CD32-4AA4-9B23-79AC0479005B}" type="datetimeFigureOut">
              <a:rPr lang="fr-FR" smtClean="0"/>
              <a:pPr/>
              <a:t>18/08/2018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8BC-D476-4264-9704-6071213B17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444D3-CD32-4AA4-9B23-79AC0479005B}" type="datetimeFigureOut">
              <a:rPr lang="fr-FR" smtClean="0"/>
              <a:pPr/>
              <a:t>18/08/2018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338BC-D476-4264-9704-6071213B17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51720" y="2996952"/>
            <a:ext cx="4752528" cy="360040"/>
          </a:xfrm>
          <a:prstGeom prst="rect">
            <a:avLst/>
          </a:prstGeom>
          <a:solidFill>
            <a:srgbClr val="FFE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6" idx="0"/>
            <a:endCxn id="6" idx="2"/>
          </p:cNvCxnSpPr>
          <p:nvPr/>
        </p:nvCxnSpPr>
        <p:spPr>
          <a:xfrm>
            <a:off x="4427984" y="2996952"/>
            <a:ext cx="0" cy="3600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907704" y="270892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31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283968" y="270892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15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660232" y="270892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652120" y="29969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AL</a:t>
            </a:r>
            <a:endParaRPr lang="fr-FR" dirty="0"/>
          </a:p>
        </p:txBody>
      </p:sp>
      <p:sp>
        <p:nvSpPr>
          <p:cNvPr id="16" name="Accolade fermante 15"/>
          <p:cNvSpPr/>
          <p:nvPr/>
        </p:nvSpPr>
        <p:spPr>
          <a:xfrm rot="5400000">
            <a:off x="4355976" y="1475492"/>
            <a:ext cx="144016" cy="4752528"/>
          </a:xfrm>
          <a:prstGeom prst="rightBrace">
            <a:avLst>
              <a:gd name="adj1" fmla="val 8333"/>
              <a:gd name="adj2" fmla="val 5023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203848" y="385175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EAX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123728" y="1844824"/>
            <a:ext cx="4752528" cy="360040"/>
          </a:xfrm>
          <a:prstGeom prst="rect">
            <a:avLst/>
          </a:prstGeom>
          <a:solidFill>
            <a:srgbClr val="FFE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>
            <a:stCxn id="18" idx="0"/>
            <a:endCxn id="18" idx="2"/>
          </p:cNvCxnSpPr>
          <p:nvPr/>
        </p:nvCxnSpPr>
        <p:spPr>
          <a:xfrm>
            <a:off x="4499992" y="1844824"/>
            <a:ext cx="0" cy="3600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979712" y="155679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15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355976" y="155679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732240" y="155679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123728" y="18448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AH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4499992" y="18448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AL</a:t>
            </a:r>
            <a:endParaRPr lang="fr-FR" dirty="0"/>
          </a:p>
        </p:txBody>
      </p:sp>
      <p:sp>
        <p:nvSpPr>
          <p:cNvPr id="25" name="Accolade fermante 24"/>
          <p:cNvSpPr/>
          <p:nvPr/>
        </p:nvSpPr>
        <p:spPr>
          <a:xfrm rot="5400000">
            <a:off x="4427984" y="-27384"/>
            <a:ext cx="144016" cy="4752528"/>
          </a:xfrm>
          <a:prstGeom prst="rightBrace">
            <a:avLst>
              <a:gd name="adj1" fmla="val 8333"/>
              <a:gd name="adj2" fmla="val 5023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275856" y="23488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AX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4427984" y="29969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AH</a:t>
            </a:r>
            <a:endParaRPr lang="fr-FR" dirty="0"/>
          </a:p>
        </p:txBody>
      </p:sp>
      <p:sp>
        <p:nvSpPr>
          <p:cNvPr id="28" name="Accolade fermante 27"/>
          <p:cNvSpPr/>
          <p:nvPr/>
        </p:nvSpPr>
        <p:spPr>
          <a:xfrm rot="5400000">
            <a:off x="5544108" y="2312876"/>
            <a:ext cx="144016" cy="2376264"/>
          </a:xfrm>
          <a:prstGeom prst="rightBrace">
            <a:avLst>
              <a:gd name="adj1" fmla="val 8333"/>
              <a:gd name="adj2" fmla="val 4835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4499992" y="35010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AX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508104" y="270892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</a:t>
            </a:r>
            <a:endParaRPr lang="fr-FR" sz="1200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5652120" y="2996952"/>
            <a:ext cx="0" cy="3600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51720" y="4662428"/>
            <a:ext cx="4752528" cy="360040"/>
          </a:xfrm>
          <a:prstGeom prst="rect">
            <a:avLst/>
          </a:prstGeom>
          <a:solidFill>
            <a:srgbClr val="FFE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/>
          <p:cNvCxnSpPr/>
          <p:nvPr/>
        </p:nvCxnSpPr>
        <p:spPr>
          <a:xfrm>
            <a:off x="5652120" y="4662428"/>
            <a:ext cx="0" cy="3600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907704" y="437439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63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283968" y="437439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31</a:t>
            </a:r>
            <a:endParaRPr lang="fr-FR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6660232" y="437439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37" name="ZoneTexte 36"/>
          <p:cNvSpPr txBox="1"/>
          <p:nvPr/>
        </p:nvSpPr>
        <p:spPr>
          <a:xfrm>
            <a:off x="6228184" y="46624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AL</a:t>
            </a:r>
            <a:endParaRPr lang="fr-FR" dirty="0"/>
          </a:p>
        </p:txBody>
      </p:sp>
      <p:sp>
        <p:nvSpPr>
          <p:cNvPr id="38" name="Accolade fermante 37"/>
          <p:cNvSpPr/>
          <p:nvPr/>
        </p:nvSpPr>
        <p:spPr>
          <a:xfrm rot="5400000">
            <a:off x="4355976" y="3491716"/>
            <a:ext cx="144016" cy="4752528"/>
          </a:xfrm>
          <a:prstGeom prst="rightBrace">
            <a:avLst>
              <a:gd name="adj1" fmla="val 8333"/>
              <a:gd name="adj2" fmla="val 5023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3203848" y="58679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</a:t>
            </a:r>
            <a:r>
              <a:rPr lang="fr-FR" dirty="0" smtClean="0"/>
              <a:t>AX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5652120" y="46624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AH</a:t>
            </a:r>
            <a:endParaRPr lang="fr-FR" dirty="0"/>
          </a:p>
        </p:txBody>
      </p:sp>
      <p:sp>
        <p:nvSpPr>
          <p:cNvPr id="41" name="Accolade fermante 40"/>
          <p:cNvSpPr/>
          <p:nvPr/>
        </p:nvSpPr>
        <p:spPr>
          <a:xfrm rot="5400000">
            <a:off x="5544108" y="4329100"/>
            <a:ext cx="144016" cy="2376264"/>
          </a:xfrm>
          <a:prstGeom prst="rightBrace">
            <a:avLst>
              <a:gd name="adj1" fmla="val 8333"/>
              <a:gd name="adj2" fmla="val 4835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4499992" y="55172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EA</a:t>
            </a:r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5508104" y="437439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15</a:t>
            </a:r>
            <a:endParaRPr lang="fr-FR" sz="1200" dirty="0"/>
          </a:p>
        </p:txBody>
      </p:sp>
      <p:cxnSp>
        <p:nvCxnSpPr>
          <p:cNvPr id="44" name="Connecteur droit 43"/>
          <p:cNvCxnSpPr/>
          <p:nvPr/>
        </p:nvCxnSpPr>
        <p:spPr>
          <a:xfrm>
            <a:off x="6228184" y="4662428"/>
            <a:ext cx="0" cy="3600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6084168" y="436510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</a:t>
            </a:r>
            <a:endParaRPr lang="fr-FR" sz="1200" dirty="0"/>
          </a:p>
        </p:txBody>
      </p:sp>
      <p:sp>
        <p:nvSpPr>
          <p:cNvPr id="46" name="Accolade fermante 45"/>
          <p:cNvSpPr/>
          <p:nvPr/>
        </p:nvSpPr>
        <p:spPr>
          <a:xfrm rot="5400000">
            <a:off x="6156176" y="4581128"/>
            <a:ext cx="144016" cy="1152128"/>
          </a:xfrm>
          <a:prstGeom prst="rightBrace">
            <a:avLst>
              <a:gd name="adj1" fmla="val 8333"/>
              <a:gd name="adj2" fmla="val 4835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5652120" y="51571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AX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332656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55576" y="33265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6" name="ZoneTexte 5"/>
          <p:cNvSpPr txBox="1"/>
          <p:nvPr/>
        </p:nvSpPr>
        <p:spPr>
          <a:xfrm>
            <a:off x="755576" y="27089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7" name="Rectangle 6"/>
          <p:cNvSpPr/>
          <p:nvPr/>
        </p:nvSpPr>
        <p:spPr>
          <a:xfrm>
            <a:off x="755576" y="1844824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8" name="Pentagone 7"/>
          <p:cNvSpPr/>
          <p:nvPr/>
        </p:nvSpPr>
        <p:spPr>
          <a:xfrm>
            <a:off x="395536" y="1844824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9" name="Pentagone 8"/>
          <p:cNvSpPr/>
          <p:nvPr/>
        </p:nvSpPr>
        <p:spPr>
          <a:xfrm>
            <a:off x="395536" y="220486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0" name="Rectangle 9"/>
          <p:cNvSpPr/>
          <p:nvPr/>
        </p:nvSpPr>
        <p:spPr>
          <a:xfrm>
            <a:off x="2627784" y="332656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627784" y="33265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627784" y="27089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13" name="Rectangle 12"/>
          <p:cNvSpPr/>
          <p:nvPr/>
        </p:nvSpPr>
        <p:spPr>
          <a:xfrm>
            <a:off x="2627784" y="1844824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14" name="Pentagone 13"/>
          <p:cNvSpPr/>
          <p:nvPr/>
        </p:nvSpPr>
        <p:spPr>
          <a:xfrm>
            <a:off x="2267744" y="1700808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15" name="Pentagone 14"/>
          <p:cNvSpPr/>
          <p:nvPr/>
        </p:nvSpPr>
        <p:spPr>
          <a:xfrm>
            <a:off x="2267744" y="220486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6" name="Rectangle 15"/>
          <p:cNvSpPr/>
          <p:nvPr/>
        </p:nvSpPr>
        <p:spPr>
          <a:xfrm>
            <a:off x="2627784" y="1700808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17" name="Rectangle 16"/>
          <p:cNvSpPr/>
          <p:nvPr/>
        </p:nvSpPr>
        <p:spPr>
          <a:xfrm>
            <a:off x="755576" y="116632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Etat</a:t>
            </a:r>
            <a:r>
              <a:rPr lang="en-US" sz="800" dirty="0" smtClean="0">
                <a:solidFill>
                  <a:srgbClr val="FF5D5D"/>
                </a:solidFill>
              </a:rPr>
              <a:t> initial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avant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1ère instruction)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188640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push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ebp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60032" y="332656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860032" y="33265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860032" y="27089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22" name="Rectangle 21"/>
          <p:cNvSpPr/>
          <p:nvPr/>
        </p:nvSpPr>
        <p:spPr>
          <a:xfrm>
            <a:off x="4860032" y="1844824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23" name="Pentagone 22"/>
          <p:cNvSpPr/>
          <p:nvPr/>
        </p:nvSpPr>
        <p:spPr>
          <a:xfrm>
            <a:off x="4499992" y="1700808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24" name="Pentagone 23"/>
          <p:cNvSpPr/>
          <p:nvPr/>
        </p:nvSpPr>
        <p:spPr>
          <a:xfrm>
            <a:off x="4139952" y="1700808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25" name="Rectangle 24"/>
          <p:cNvSpPr/>
          <p:nvPr/>
        </p:nvSpPr>
        <p:spPr>
          <a:xfrm>
            <a:off x="4860032" y="1700808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26" name="Rectangle 25"/>
          <p:cNvSpPr/>
          <p:nvPr/>
        </p:nvSpPr>
        <p:spPr>
          <a:xfrm>
            <a:off x="4860032" y="188640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ebp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esp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Flèche courbée vers la gauche 55"/>
          <p:cNvSpPr/>
          <p:nvPr/>
        </p:nvSpPr>
        <p:spPr>
          <a:xfrm>
            <a:off x="6300192" y="2060848"/>
            <a:ext cx="631443" cy="266429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0" y="72008"/>
            <a:ext cx="6444208" cy="314096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0" y="116632"/>
            <a:ext cx="68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&lt;main&gt;</a:t>
            </a:r>
            <a:endParaRPr lang="fr-FR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4860032" y="3645024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4860032" y="364502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69" name="ZoneTexte 68"/>
          <p:cNvSpPr txBox="1"/>
          <p:nvPr/>
        </p:nvSpPr>
        <p:spPr>
          <a:xfrm>
            <a:off x="4860032" y="602128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70" name="Rectangle 69"/>
          <p:cNvSpPr/>
          <p:nvPr/>
        </p:nvSpPr>
        <p:spPr>
          <a:xfrm>
            <a:off x="4860032" y="5157192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71" name="Pentagone 70"/>
          <p:cNvSpPr/>
          <p:nvPr/>
        </p:nvSpPr>
        <p:spPr>
          <a:xfrm>
            <a:off x="4499992" y="4869160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72" name="Pentagone 71"/>
          <p:cNvSpPr/>
          <p:nvPr/>
        </p:nvSpPr>
        <p:spPr>
          <a:xfrm>
            <a:off x="4499992" y="5013176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73" name="Rectangle 72"/>
          <p:cNvSpPr/>
          <p:nvPr/>
        </p:nvSpPr>
        <p:spPr>
          <a:xfrm>
            <a:off x="4860032" y="5013176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74" name="Rectangle 73"/>
          <p:cNvSpPr/>
          <p:nvPr/>
        </p:nvSpPr>
        <p:spPr>
          <a:xfrm>
            <a:off x="4860032" y="3501008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push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0xa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60032" y="4869160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10</a:t>
            </a:r>
            <a:endParaRPr lang="fr-FR" sz="1100" dirty="0"/>
          </a:p>
        </p:txBody>
      </p:sp>
      <p:sp>
        <p:nvSpPr>
          <p:cNvPr id="80" name="Rectangle 79"/>
          <p:cNvSpPr/>
          <p:nvPr/>
        </p:nvSpPr>
        <p:spPr>
          <a:xfrm>
            <a:off x="2627784" y="3645024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2627784" y="364502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82" name="ZoneTexte 81"/>
          <p:cNvSpPr txBox="1"/>
          <p:nvPr/>
        </p:nvSpPr>
        <p:spPr>
          <a:xfrm>
            <a:off x="2627784" y="602128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83" name="Rectangle 82"/>
          <p:cNvSpPr/>
          <p:nvPr/>
        </p:nvSpPr>
        <p:spPr>
          <a:xfrm>
            <a:off x="2627784" y="5157192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84" name="Pentagone 83"/>
          <p:cNvSpPr/>
          <p:nvPr/>
        </p:nvSpPr>
        <p:spPr>
          <a:xfrm>
            <a:off x="2267744" y="4725144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85" name="Pentagone 84"/>
          <p:cNvSpPr/>
          <p:nvPr/>
        </p:nvSpPr>
        <p:spPr>
          <a:xfrm>
            <a:off x="2267744" y="5013176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86" name="Rectangle 85"/>
          <p:cNvSpPr/>
          <p:nvPr/>
        </p:nvSpPr>
        <p:spPr>
          <a:xfrm>
            <a:off x="2627784" y="5013176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87" name="Rectangle 86"/>
          <p:cNvSpPr/>
          <p:nvPr/>
        </p:nvSpPr>
        <p:spPr>
          <a:xfrm>
            <a:off x="2627784" y="3501008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push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0x5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627784" y="4869160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10</a:t>
            </a:r>
            <a:endParaRPr lang="fr-FR" sz="1100" dirty="0"/>
          </a:p>
        </p:txBody>
      </p:sp>
      <p:sp>
        <p:nvSpPr>
          <p:cNvPr id="89" name="Rectangle 88"/>
          <p:cNvSpPr/>
          <p:nvPr/>
        </p:nvSpPr>
        <p:spPr>
          <a:xfrm>
            <a:off x="2627784" y="4725144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5</a:t>
            </a:r>
            <a:endParaRPr lang="fr-FR" sz="1100" dirty="0"/>
          </a:p>
        </p:txBody>
      </p:sp>
      <p:sp>
        <p:nvSpPr>
          <p:cNvPr id="90" name="Rectangle 89"/>
          <p:cNvSpPr/>
          <p:nvPr/>
        </p:nvSpPr>
        <p:spPr>
          <a:xfrm>
            <a:off x="755576" y="3645024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755576" y="364502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92" name="ZoneTexte 91"/>
          <p:cNvSpPr txBox="1"/>
          <p:nvPr/>
        </p:nvSpPr>
        <p:spPr>
          <a:xfrm>
            <a:off x="755576" y="602128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93" name="Rectangle 92"/>
          <p:cNvSpPr/>
          <p:nvPr/>
        </p:nvSpPr>
        <p:spPr>
          <a:xfrm>
            <a:off x="755576" y="5157192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94" name="Pentagone 93"/>
          <p:cNvSpPr/>
          <p:nvPr/>
        </p:nvSpPr>
        <p:spPr>
          <a:xfrm>
            <a:off x="395536" y="4581128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95" name="Pentagone 94"/>
          <p:cNvSpPr/>
          <p:nvPr/>
        </p:nvSpPr>
        <p:spPr>
          <a:xfrm>
            <a:off x="395536" y="5013176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96" name="Rectangle 95"/>
          <p:cNvSpPr/>
          <p:nvPr/>
        </p:nvSpPr>
        <p:spPr>
          <a:xfrm>
            <a:off x="755576" y="5013176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97" name="Rectangle 96"/>
          <p:cNvSpPr/>
          <p:nvPr/>
        </p:nvSpPr>
        <p:spPr>
          <a:xfrm>
            <a:off x="755576" y="3429000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call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80483db &lt;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mySimpleFunction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55576" y="4581128"/>
            <a:ext cx="1368152" cy="144016"/>
          </a:xfrm>
          <a:prstGeom prst="rect">
            <a:avLst/>
          </a:pr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0x080483db</a:t>
            </a:r>
            <a:endParaRPr lang="fr-FR" sz="1100" dirty="0"/>
          </a:p>
        </p:txBody>
      </p:sp>
      <p:sp>
        <p:nvSpPr>
          <p:cNvPr id="99" name="Rectangle 98"/>
          <p:cNvSpPr/>
          <p:nvPr/>
        </p:nvSpPr>
        <p:spPr>
          <a:xfrm>
            <a:off x="755576" y="4869160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10</a:t>
            </a:r>
            <a:endParaRPr lang="fr-FR" sz="1100" dirty="0"/>
          </a:p>
        </p:txBody>
      </p:sp>
      <p:sp>
        <p:nvSpPr>
          <p:cNvPr id="100" name="Rectangle 99"/>
          <p:cNvSpPr/>
          <p:nvPr/>
        </p:nvSpPr>
        <p:spPr>
          <a:xfrm>
            <a:off x="755576" y="4725144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5</a:t>
            </a:r>
            <a:endParaRPr lang="fr-FR" sz="1100" dirty="0"/>
          </a:p>
        </p:txBody>
      </p:sp>
      <p:sp>
        <p:nvSpPr>
          <p:cNvPr id="59" name="Rectangle 58"/>
          <p:cNvSpPr/>
          <p:nvPr/>
        </p:nvSpPr>
        <p:spPr>
          <a:xfrm>
            <a:off x="0" y="3212976"/>
            <a:ext cx="6444208" cy="331236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Flèche courbée vers la gauche 100"/>
          <p:cNvSpPr/>
          <p:nvPr/>
        </p:nvSpPr>
        <p:spPr>
          <a:xfrm flipH="1">
            <a:off x="-328159" y="4797152"/>
            <a:ext cx="656317" cy="266429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755576" y="332656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755576" y="33265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75" name="ZoneTexte 74"/>
          <p:cNvSpPr txBox="1"/>
          <p:nvPr/>
        </p:nvSpPr>
        <p:spPr>
          <a:xfrm>
            <a:off x="755576" y="27089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76" name="Rectangle 75"/>
          <p:cNvSpPr/>
          <p:nvPr/>
        </p:nvSpPr>
        <p:spPr>
          <a:xfrm>
            <a:off x="755576" y="1844824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77" name="Pentagone 76"/>
          <p:cNvSpPr/>
          <p:nvPr/>
        </p:nvSpPr>
        <p:spPr>
          <a:xfrm>
            <a:off x="395536" y="1124744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78" name="Pentagone 77"/>
          <p:cNvSpPr/>
          <p:nvPr/>
        </p:nvSpPr>
        <p:spPr>
          <a:xfrm>
            <a:off x="395536" y="1700808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79" name="Rectangle 78"/>
          <p:cNvSpPr/>
          <p:nvPr/>
        </p:nvSpPr>
        <p:spPr>
          <a:xfrm>
            <a:off x="755576" y="1700808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80" name="Rectangle 79"/>
          <p:cNvSpPr/>
          <p:nvPr/>
        </p:nvSpPr>
        <p:spPr>
          <a:xfrm>
            <a:off x="755576" y="188640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push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ebp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915816" y="332656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2915816" y="33265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84" name="ZoneTexte 83"/>
          <p:cNvSpPr txBox="1"/>
          <p:nvPr/>
        </p:nvSpPr>
        <p:spPr>
          <a:xfrm>
            <a:off x="2915816" y="27089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93" name="Rectangle 92"/>
          <p:cNvSpPr/>
          <p:nvPr/>
        </p:nvSpPr>
        <p:spPr>
          <a:xfrm>
            <a:off x="2915816" y="1844824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94" name="Pentagone 93"/>
          <p:cNvSpPr/>
          <p:nvPr/>
        </p:nvSpPr>
        <p:spPr>
          <a:xfrm>
            <a:off x="2555776" y="1124744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95" name="Pentagone 94"/>
          <p:cNvSpPr/>
          <p:nvPr/>
        </p:nvSpPr>
        <p:spPr>
          <a:xfrm>
            <a:off x="2195736" y="112474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96" name="Rectangle 95"/>
          <p:cNvSpPr/>
          <p:nvPr/>
        </p:nvSpPr>
        <p:spPr>
          <a:xfrm>
            <a:off x="2915816" y="1700808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97" name="Rectangle 96"/>
          <p:cNvSpPr/>
          <p:nvPr/>
        </p:nvSpPr>
        <p:spPr>
          <a:xfrm>
            <a:off x="2915816" y="188640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ebp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esp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55576" y="1124744"/>
            <a:ext cx="1368152" cy="144016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EBP</a:t>
            </a:r>
            <a:endParaRPr lang="fr-FR" sz="1100" dirty="0"/>
          </a:p>
        </p:txBody>
      </p:sp>
      <p:sp>
        <p:nvSpPr>
          <p:cNvPr id="101" name="Rectangle 100"/>
          <p:cNvSpPr/>
          <p:nvPr/>
        </p:nvSpPr>
        <p:spPr>
          <a:xfrm>
            <a:off x="2915816" y="1268760"/>
            <a:ext cx="1368152" cy="144016"/>
          </a:xfrm>
          <a:prstGeom prst="rect">
            <a:avLst/>
          </a:pr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0x080483db</a:t>
            </a:r>
            <a:endParaRPr lang="fr-FR" sz="1100" dirty="0"/>
          </a:p>
        </p:txBody>
      </p:sp>
      <p:sp>
        <p:nvSpPr>
          <p:cNvPr id="102" name="Rectangle 101"/>
          <p:cNvSpPr/>
          <p:nvPr/>
        </p:nvSpPr>
        <p:spPr>
          <a:xfrm>
            <a:off x="2915816" y="1124744"/>
            <a:ext cx="1368152" cy="144016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EBP</a:t>
            </a:r>
            <a:endParaRPr lang="fr-FR" sz="1100" dirty="0"/>
          </a:p>
        </p:txBody>
      </p:sp>
      <p:sp>
        <p:nvSpPr>
          <p:cNvPr id="103" name="Rectangle 102"/>
          <p:cNvSpPr/>
          <p:nvPr/>
        </p:nvSpPr>
        <p:spPr>
          <a:xfrm>
            <a:off x="755576" y="1268760"/>
            <a:ext cx="1368152" cy="144016"/>
          </a:xfrm>
          <a:prstGeom prst="rect">
            <a:avLst/>
          </a:pr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0x080483db</a:t>
            </a:r>
            <a:endParaRPr lang="fr-FR" sz="1100" dirty="0"/>
          </a:p>
        </p:txBody>
      </p:sp>
      <p:sp>
        <p:nvSpPr>
          <p:cNvPr id="104" name="Rectangle 103"/>
          <p:cNvSpPr/>
          <p:nvPr/>
        </p:nvSpPr>
        <p:spPr>
          <a:xfrm>
            <a:off x="755576" y="1556792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10</a:t>
            </a:r>
            <a:endParaRPr lang="fr-FR" sz="1100" dirty="0"/>
          </a:p>
        </p:txBody>
      </p:sp>
      <p:sp>
        <p:nvSpPr>
          <p:cNvPr id="105" name="Rectangle 104"/>
          <p:cNvSpPr/>
          <p:nvPr/>
        </p:nvSpPr>
        <p:spPr>
          <a:xfrm>
            <a:off x="755576" y="1412776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5</a:t>
            </a:r>
            <a:endParaRPr lang="fr-FR" sz="1100" dirty="0"/>
          </a:p>
        </p:txBody>
      </p:sp>
      <p:sp>
        <p:nvSpPr>
          <p:cNvPr id="106" name="Rectangle 105"/>
          <p:cNvSpPr/>
          <p:nvPr/>
        </p:nvSpPr>
        <p:spPr>
          <a:xfrm>
            <a:off x="2915816" y="1556792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10</a:t>
            </a:r>
            <a:endParaRPr lang="fr-FR" sz="1100" dirty="0"/>
          </a:p>
        </p:txBody>
      </p:sp>
      <p:sp>
        <p:nvSpPr>
          <p:cNvPr id="107" name="Rectangle 106"/>
          <p:cNvSpPr/>
          <p:nvPr/>
        </p:nvSpPr>
        <p:spPr>
          <a:xfrm>
            <a:off x="2915816" y="1412776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5</a:t>
            </a:r>
            <a:endParaRPr lang="fr-FR" sz="1100" dirty="0"/>
          </a:p>
        </p:txBody>
      </p:sp>
      <p:sp>
        <p:nvSpPr>
          <p:cNvPr id="108" name="Rectangle 107"/>
          <p:cNvSpPr/>
          <p:nvPr/>
        </p:nvSpPr>
        <p:spPr>
          <a:xfrm>
            <a:off x="4788024" y="332656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4788024" y="33265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122" name="ZoneTexte 121"/>
          <p:cNvSpPr txBox="1"/>
          <p:nvPr/>
        </p:nvSpPr>
        <p:spPr>
          <a:xfrm>
            <a:off x="4788024" y="27089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149" name="Rectangle 148"/>
          <p:cNvSpPr/>
          <p:nvPr/>
        </p:nvSpPr>
        <p:spPr>
          <a:xfrm>
            <a:off x="4788024" y="1844824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150" name="Pentagone 149"/>
          <p:cNvSpPr/>
          <p:nvPr/>
        </p:nvSpPr>
        <p:spPr>
          <a:xfrm>
            <a:off x="4427984" y="548680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151" name="Pentagone 150"/>
          <p:cNvSpPr/>
          <p:nvPr/>
        </p:nvSpPr>
        <p:spPr>
          <a:xfrm>
            <a:off x="4427984" y="112474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52" name="Rectangle 151"/>
          <p:cNvSpPr/>
          <p:nvPr/>
        </p:nvSpPr>
        <p:spPr>
          <a:xfrm>
            <a:off x="4788024" y="1700808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161" name="Rectangle 160"/>
          <p:cNvSpPr/>
          <p:nvPr/>
        </p:nvSpPr>
        <p:spPr>
          <a:xfrm>
            <a:off x="4788024" y="188640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sub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esp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0x10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788024" y="1268760"/>
            <a:ext cx="1368152" cy="144016"/>
          </a:xfrm>
          <a:prstGeom prst="rect">
            <a:avLst/>
          </a:pr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0x080483db</a:t>
            </a:r>
            <a:endParaRPr lang="fr-FR" sz="1100" dirty="0"/>
          </a:p>
        </p:txBody>
      </p:sp>
      <p:sp>
        <p:nvSpPr>
          <p:cNvPr id="163" name="Rectangle 162"/>
          <p:cNvSpPr/>
          <p:nvPr/>
        </p:nvSpPr>
        <p:spPr>
          <a:xfrm>
            <a:off x="4788024" y="548680"/>
            <a:ext cx="1368152" cy="57606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reserved</a:t>
            </a:r>
            <a:r>
              <a:rPr lang="fr-FR" sz="1100" dirty="0" smtClean="0"/>
              <a:t> </a:t>
            </a:r>
            <a:r>
              <a:rPr lang="fr-FR" sz="1100" dirty="0" err="1" smtClean="0"/>
              <a:t>memory</a:t>
            </a:r>
            <a:endParaRPr lang="fr-FR" sz="1100" dirty="0"/>
          </a:p>
        </p:txBody>
      </p:sp>
      <p:sp>
        <p:nvSpPr>
          <p:cNvPr id="164" name="Rectangle 163"/>
          <p:cNvSpPr/>
          <p:nvPr/>
        </p:nvSpPr>
        <p:spPr>
          <a:xfrm>
            <a:off x="4788024" y="1124744"/>
            <a:ext cx="1368152" cy="144016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EBP</a:t>
            </a:r>
            <a:endParaRPr lang="fr-FR" sz="1100" dirty="0"/>
          </a:p>
        </p:txBody>
      </p:sp>
      <p:sp>
        <p:nvSpPr>
          <p:cNvPr id="165" name="Rectangle 164"/>
          <p:cNvSpPr/>
          <p:nvPr/>
        </p:nvSpPr>
        <p:spPr>
          <a:xfrm>
            <a:off x="4788024" y="1556792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10</a:t>
            </a:r>
            <a:endParaRPr lang="fr-FR" sz="1100" dirty="0"/>
          </a:p>
        </p:txBody>
      </p:sp>
      <p:sp>
        <p:nvSpPr>
          <p:cNvPr id="166" name="Rectangle 165"/>
          <p:cNvSpPr/>
          <p:nvPr/>
        </p:nvSpPr>
        <p:spPr>
          <a:xfrm>
            <a:off x="4788024" y="1412776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5</a:t>
            </a:r>
            <a:endParaRPr lang="fr-FR" sz="1100" dirty="0"/>
          </a:p>
        </p:txBody>
      </p:sp>
      <p:sp>
        <p:nvSpPr>
          <p:cNvPr id="182" name="Rectangle 181"/>
          <p:cNvSpPr/>
          <p:nvPr/>
        </p:nvSpPr>
        <p:spPr>
          <a:xfrm>
            <a:off x="4788024" y="3573016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ZoneTexte 182"/>
          <p:cNvSpPr txBox="1"/>
          <p:nvPr/>
        </p:nvSpPr>
        <p:spPr>
          <a:xfrm>
            <a:off x="4788024" y="35730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184" name="ZoneTexte 183"/>
          <p:cNvSpPr txBox="1"/>
          <p:nvPr/>
        </p:nvSpPr>
        <p:spPr>
          <a:xfrm>
            <a:off x="4788024" y="594928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185" name="Rectangle 184"/>
          <p:cNvSpPr/>
          <p:nvPr/>
        </p:nvSpPr>
        <p:spPr>
          <a:xfrm>
            <a:off x="4788024" y="5085184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186" name="Pentagone 185"/>
          <p:cNvSpPr/>
          <p:nvPr/>
        </p:nvSpPr>
        <p:spPr>
          <a:xfrm>
            <a:off x="4427984" y="3789040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187" name="Pentagone 186"/>
          <p:cNvSpPr/>
          <p:nvPr/>
        </p:nvSpPr>
        <p:spPr>
          <a:xfrm>
            <a:off x="4427984" y="436510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88" name="Rectangle 187"/>
          <p:cNvSpPr/>
          <p:nvPr/>
        </p:nvSpPr>
        <p:spPr>
          <a:xfrm>
            <a:off x="4788024" y="4941168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189" name="Rectangle 188"/>
          <p:cNvSpPr/>
          <p:nvPr/>
        </p:nvSpPr>
        <p:spPr>
          <a:xfrm>
            <a:off x="4788024" y="3356992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DWORD PTR [ebp-0x4],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eax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788024" y="4509120"/>
            <a:ext cx="1368152" cy="144016"/>
          </a:xfrm>
          <a:prstGeom prst="rect">
            <a:avLst/>
          </a:pr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0x080483db</a:t>
            </a:r>
            <a:endParaRPr lang="fr-FR" sz="1100" dirty="0"/>
          </a:p>
        </p:txBody>
      </p:sp>
      <p:sp>
        <p:nvSpPr>
          <p:cNvPr id="191" name="Rectangle 190"/>
          <p:cNvSpPr/>
          <p:nvPr/>
        </p:nvSpPr>
        <p:spPr>
          <a:xfrm>
            <a:off x="4788024" y="3789040"/>
            <a:ext cx="1368152" cy="432048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reserved</a:t>
            </a:r>
            <a:r>
              <a:rPr lang="fr-FR" sz="1100" dirty="0" smtClean="0"/>
              <a:t> </a:t>
            </a:r>
            <a:r>
              <a:rPr lang="fr-FR" sz="1100" dirty="0" err="1" smtClean="0"/>
              <a:t>memory</a:t>
            </a:r>
            <a:endParaRPr lang="fr-FR" sz="1100" dirty="0"/>
          </a:p>
        </p:txBody>
      </p:sp>
      <p:sp>
        <p:nvSpPr>
          <p:cNvPr id="192" name="Rectangle 191"/>
          <p:cNvSpPr/>
          <p:nvPr/>
        </p:nvSpPr>
        <p:spPr>
          <a:xfrm>
            <a:off x="4788024" y="4365104"/>
            <a:ext cx="1368152" cy="144016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EBP</a:t>
            </a:r>
            <a:endParaRPr lang="fr-FR" sz="1100" dirty="0"/>
          </a:p>
        </p:txBody>
      </p:sp>
      <p:sp>
        <p:nvSpPr>
          <p:cNvPr id="193" name="Rectangle 192"/>
          <p:cNvSpPr/>
          <p:nvPr/>
        </p:nvSpPr>
        <p:spPr>
          <a:xfrm>
            <a:off x="4788024" y="4797152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10</a:t>
            </a:r>
            <a:endParaRPr lang="fr-FR" sz="1100" dirty="0"/>
          </a:p>
        </p:txBody>
      </p:sp>
      <p:sp>
        <p:nvSpPr>
          <p:cNvPr id="194" name="Rectangle 193"/>
          <p:cNvSpPr/>
          <p:nvPr/>
        </p:nvSpPr>
        <p:spPr>
          <a:xfrm>
            <a:off x="4788024" y="4653136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5</a:t>
            </a:r>
            <a:endParaRPr lang="fr-FR" sz="1100" dirty="0"/>
          </a:p>
        </p:txBody>
      </p:sp>
      <p:sp>
        <p:nvSpPr>
          <p:cNvPr id="196" name="Rectangle 195"/>
          <p:cNvSpPr/>
          <p:nvPr/>
        </p:nvSpPr>
        <p:spPr>
          <a:xfrm>
            <a:off x="4788024" y="4221088"/>
            <a:ext cx="1368152" cy="144016"/>
          </a:xfrm>
          <a:prstGeom prst="rect">
            <a:avLst/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EAX</a:t>
            </a:r>
            <a:endParaRPr lang="fr-FR" sz="1100" dirty="0"/>
          </a:p>
        </p:txBody>
      </p:sp>
      <p:sp>
        <p:nvSpPr>
          <p:cNvPr id="197" name="Rectangle 196"/>
          <p:cNvSpPr/>
          <p:nvPr/>
        </p:nvSpPr>
        <p:spPr>
          <a:xfrm>
            <a:off x="2915816" y="3573016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ZoneTexte 197"/>
          <p:cNvSpPr txBox="1"/>
          <p:nvPr/>
        </p:nvSpPr>
        <p:spPr>
          <a:xfrm>
            <a:off x="2915816" y="35730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199" name="ZoneTexte 198"/>
          <p:cNvSpPr txBox="1"/>
          <p:nvPr/>
        </p:nvSpPr>
        <p:spPr>
          <a:xfrm>
            <a:off x="2915816" y="594928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200" name="Rectangle 199"/>
          <p:cNvSpPr/>
          <p:nvPr/>
        </p:nvSpPr>
        <p:spPr>
          <a:xfrm>
            <a:off x="2915816" y="5085184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201" name="Pentagone 200"/>
          <p:cNvSpPr/>
          <p:nvPr/>
        </p:nvSpPr>
        <p:spPr>
          <a:xfrm>
            <a:off x="2555776" y="4509120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202" name="Pentagone 201"/>
          <p:cNvSpPr/>
          <p:nvPr/>
        </p:nvSpPr>
        <p:spPr>
          <a:xfrm>
            <a:off x="2555776" y="4941168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203" name="Rectangle 202"/>
          <p:cNvSpPr/>
          <p:nvPr/>
        </p:nvSpPr>
        <p:spPr>
          <a:xfrm>
            <a:off x="2915816" y="4941168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204" name="Rectangle 203"/>
          <p:cNvSpPr/>
          <p:nvPr/>
        </p:nvSpPr>
        <p:spPr>
          <a:xfrm>
            <a:off x="2915816" y="3356992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leave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2915816" y="4509120"/>
            <a:ext cx="1368152" cy="144016"/>
          </a:xfrm>
          <a:prstGeom prst="rect">
            <a:avLst/>
          </a:pr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0x080483db</a:t>
            </a:r>
            <a:endParaRPr lang="fr-FR" sz="1100" dirty="0"/>
          </a:p>
        </p:txBody>
      </p:sp>
      <p:sp>
        <p:nvSpPr>
          <p:cNvPr id="208" name="Rectangle 207"/>
          <p:cNvSpPr/>
          <p:nvPr/>
        </p:nvSpPr>
        <p:spPr>
          <a:xfrm>
            <a:off x="2915816" y="4797152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10</a:t>
            </a:r>
            <a:endParaRPr lang="fr-FR" sz="1100" dirty="0"/>
          </a:p>
        </p:txBody>
      </p:sp>
      <p:sp>
        <p:nvSpPr>
          <p:cNvPr id="209" name="Rectangle 208"/>
          <p:cNvSpPr/>
          <p:nvPr/>
        </p:nvSpPr>
        <p:spPr>
          <a:xfrm>
            <a:off x="2915816" y="4653136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5</a:t>
            </a:r>
            <a:endParaRPr lang="fr-FR" sz="1100" dirty="0"/>
          </a:p>
        </p:txBody>
      </p:sp>
      <p:sp>
        <p:nvSpPr>
          <p:cNvPr id="211" name="Rectangle 210"/>
          <p:cNvSpPr/>
          <p:nvPr/>
        </p:nvSpPr>
        <p:spPr>
          <a:xfrm>
            <a:off x="755576" y="3573016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ZoneTexte 211"/>
          <p:cNvSpPr txBox="1"/>
          <p:nvPr/>
        </p:nvSpPr>
        <p:spPr>
          <a:xfrm>
            <a:off x="755576" y="35730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213" name="ZoneTexte 212"/>
          <p:cNvSpPr txBox="1"/>
          <p:nvPr/>
        </p:nvSpPr>
        <p:spPr>
          <a:xfrm>
            <a:off x="755576" y="594928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214" name="Rectangle 213"/>
          <p:cNvSpPr/>
          <p:nvPr/>
        </p:nvSpPr>
        <p:spPr>
          <a:xfrm>
            <a:off x="755576" y="5085184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215" name="Pentagone 214"/>
          <p:cNvSpPr/>
          <p:nvPr/>
        </p:nvSpPr>
        <p:spPr>
          <a:xfrm>
            <a:off x="395536" y="4653136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216" name="Pentagone 215"/>
          <p:cNvSpPr/>
          <p:nvPr/>
        </p:nvSpPr>
        <p:spPr>
          <a:xfrm>
            <a:off x="395536" y="4941168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217" name="Rectangle 216"/>
          <p:cNvSpPr/>
          <p:nvPr/>
        </p:nvSpPr>
        <p:spPr>
          <a:xfrm>
            <a:off x="755576" y="4941168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218" name="Rectangle 217"/>
          <p:cNvSpPr/>
          <p:nvPr/>
        </p:nvSpPr>
        <p:spPr>
          <a:xfrm>
            <a:off x="755576" y="3356992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ret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755576" y="4797152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10</a:t>
            </a:r>
            <a:endParaRPr lang="fr-FR" sz="1100" dirty="0"/>
          </a:p>
        </p:txBody>
      </p:sp>
      <p:sp>
        <p:nvSpPr>
          <p:cNvPr id="221" name="Rectangle 220"/>
          <p:cNvSpPr/>
          <p:nvPr/>
        </p:nvSpPr>
        <p:spPr>
          <a:xfrm>
            <a:off x="755576" y="4653136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5</a:t>
            </a:r>
            <a:endParaRPr lang="fr-FR" sz="1100" dirty="0"/>
          </a:p>
        </p:txBody>
      </p:sp>
      <p:sp>
        <p:nvSpPr>
          <p:cNvPr id="224" name="Flèche courbée vers la gauche 223"/>
          <p:cNvSpPr/>
          <p:nvPr/>
        </p:nvSpPr>
        <p:spPr>
          <a:xfrm>
            <a:off x="6300192" y="2060848"/>
            <a:ext cx="631443" cy="266429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5" name="Flèche courbée vers la gauche 224"/>
          <p:cNvSpPr/>
          <p:nvPr/>
        </p:nvSpPr>
        <p:spPr>
          <a:xfrm flipH="1">
            <a:off x="-328159" y="4797152"/>
            <a:ext cx="656317" cy="266429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0" y="0"/>
            <a:ext cx="6411116" cy="6453336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755576" y="332656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755576" y="33265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63" name="ZoneTexte 62"/>
          <p:cNvSpPr txBox="1"/>
          <p:nvPr/>
        </p:nvSpPr>
        <p:spPr>
          <a:xfrm>
            <a:off x="755576" y="27089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64" name="Rectangle 63"/>
          <p:cNvSpPr/>
          <p:nvPr/>
        </p:nvSpPr>
        <p:spPr>
          <a:xfrm>
            <a:off x="755576" y="1844824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65" name="Pentagone 64"/>
          <p:cNvSpPr/>
          <p:nvPr/>
        </p:nvSpPr>
        <p:spPr>
          <a:xfrm>
            <a:off x="419539" y="1700808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66" name="Pentagone 65"/>
          <p:cNvSpPr/>
          <p:nvPr/>
        </p:nvSpPr>
        <p:spPr>
          <a:xfrm>
            <a:off x="59499" y="1700808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75" name="Rectangle 74"/>
          <p:cNvSpPr/>
          <p:nvPr/>
        </p:nvSpPr>
        <p:spPr>
          <a:xfrm>
            <a:off x="755576" y="1700808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76" name="Rectangle 75"/>
          <p:cNvSpPr/>
          <p:nvPr/>
        </p:nvSpPr>
        <p:spPr>
          <a:xfrm>
            <a:off x="755576" y="116632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add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esp,0x8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059832" y="332656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3059832" y="33265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114" name="ZoneTexte 113"/>
          <p:cNvSpPr txBox="1"/>
          <p:nvPr/>
        </p:nvSpPr>
        <p:spPr>
          <a:xfrm>
            <a:off x="3059832" y="27089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115" name="Rectangle 114"/>
          <p:cNvSpPr/>
          <p:nvPr/>
        </p:nvSpPr>
        <p:spPr>
          <a:xfrm>
            <a:off x="3059832" y="1844824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116" name="Pentagone 115"/>
          <p:cNvSpPr/>
          <p:nvPr/>
        </p:nvSpPr>
        <p:spPr>
          <a:xfrm>
            <a:off x="2723795" y="1844824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117" name="Pentagone 116"/>
          <p:cNvSpPr/>
          <p:nvPr/>
        </p:nvSpPr>
        <p:spPr>
          <a:xfrm>
            <a:off x="2723795" y="220486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19" name="Rectangle 118"/>
          <p:cNvSpPr/>
          <p:nvPr/>
        </p:nvSpPr>
        <p:spPr>
          <a:xfrm>
            <a:off x="3059832" y="116632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leave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0" y="-27384"/>
            <a:ext cx="4788024" cy="314096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1835696" y="116632"/>
            <a:ext cx="6192688" cy="3168352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179512" y="476672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79512" y="4766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29" name="ZoneTexte 28"/>
          <p:cNvSpPr txBox="1"/>
          <p:nvPr/>
        </p:nvSpPr>
        <p:spPr>
          <a:xfrm>
            <a:off x="179512" y="28529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30" name="Rectangle 29"/>
          <p:cNvSpPr/>
          <p:nvPr/>
        </p:nvSpPr>
        <p:spPr>
          <a:xfrm>
            <a:off x="179512" y="764704"/>
            <a:ext cx="1368152" cy="144016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text</a:t>
            </a:r>
            <a:endParaRPr lang="fr-FR" sz="1100" dirty="0"/>
          </a:p>
        </p:txBody>
      </p:sp>
      <p:sp>
        <p:nvSpPr>
          <p:cNvPr id="32" name="Rectangle 31"/>
          <p:cNvSpPr/>
          <p:nvPr/>
        </p:nvSpPr>
        <p:spPr>
          <a:xfrm>
            <a:off x="179512" y="908720"/>
            <a:ext cx="1368152" cy="144016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.data</a:t>
            </a:r>
            <a:endParaRPr lang="fr-FR" sz="1100" dirty="0"/>
          </a:p>
        </p:txBody>
      </p:sp>
      <p:sp>
        <p:nvSpPr>
          <p:cNvPr id="33" name="Rectangle 32"/>
          <p:cNvSpPr/>
          <p:nvPr/>
        </p:nvSpPr>
        <p:spPr>
          <a:xfrm>
            <a:off x="179512" y="1052736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bss</a:t>
            </a:r>
            <a:endParaRPr lang="fr-FR" sz="1100" dirty="0"/>
          </a:p>
        </p:txBody>
      </p:sp>
      <p:sp>
        <p:nvSpPr>
          <p:cNvPr id="34" name="Rectangle 33"/>
          <p:cNvSpPr/>
          <p:nvPr/>
        </p:nvSpPr>
        <p:spPr>
          <a:xfrm>
            <a:off x="179512" y="1196752"/>
            <a:ext cx="1368152" cy="576064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heap</a:t>
            </a:r>
            <a:endParaRPr lang="fr-FR" sz="1100" dirty="0"/>
          </a:p>
        </p:txBody>
      </p:sp>
      <p:sp>
        <p:nvSpPr>
          <p:cNvPr id="39" name="Rectangle 38"/>
          <p:cNvSpPr/>
          <p:nvPr/>
        </p:nvSpPr>
        <p:spPr>
          <a:xfrm>
            <a:off x="179512" y="2276872"/>
            <a:ext cx="1368152" cy="576064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41" name="Flèche droite rayée 40"/>
          <p:cNvSpPr/>
          <p:nvPr/>
        </p:nvSpPr>
        <p:spPr>
          <a:xfrm rot="5400000">
            <a:off x="719572" y="1664804"/>
            <a:ext cx="288032" cy="2160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 droite rayée 41"/>
          <p:cNvSpPr/>
          <p:nvPr/>
        </p:nvSpPr>
        <p:spPr>
          <a:xfrm rot="16200000">
            <a:off x="719572" y="2168860"/>
            <a:ext cx="288032" cy="2160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2267744" y="476672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2267744" y="4766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87" name="ZoneTexte 86"/>
          <p:cNvSpPr txBox="1"/>
          <p:nvPr/>
        </p:nvSpPr>
        <p:spPr>
          <a:xfrm>
            <a:off x="2267744" y="28529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88" name="Rectangle 87"/>
          <p:cNvSpPr/>
          <p:nvPr/>
        </p:nvSpPr>
        <p:spPr>
          <a:xfrm>
            <a:off x="2267744" y="1988840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89" name="Pentagone 88"/>
          <p:cNvSpPr/>
          <p:nvPr/>
        </p:nvSpPr>
        <p:spPr>
          <a:xfrm>
            <a:off x="1907704" y="1988840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91" name="Pentagone 90"/>
          <p:cNvSpPr/>
          <p:nvPr/>
        </p:nvSpPr>
        <p:spPr>
          <a:xfrm>
            <a:off x="1907704" y="2348880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92" name="Rectangle 91"/>
          <p:cNvSpPr/>
          <p:nvPr/>
        </p:nvSpPr>
        <p:spPr>
          <a:xfrm>
            <a:off x="4139952" y="476672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/>
          <p:cNvSpPr txBox="1"/>
          <p:nvPr/>
        </p:nvSpPr>
        <p:spPr>
          <a:xfrm>
            <a:off x="4139952" y="4766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94" name="ZoneTexte 93"/>
          <p:cNvSpPr txBox="1"/>
          <p:nvPr/>
        </p:nvSpPr>
        <p:spPr>
          <a:xfrm>
            <a:off x="4139952" y="28529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95" name="Rectangle 94"/>
          <p:cNvSpPr/>
          <p:nvPr/>
        </p:nvSpPr>
        <p:spPr>
          <a:xfrm>
            <a:off x="4139952" y="1988840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96" name="Pentagone 95"/>
          <p:cNvSpPr/>
          <p:nvPr/>
        </p:nvSpPr>
        <p:spPr>
          <a:xfrm>
            <a:off x="3779912" y="1844824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97" name="Pentagone 96"/>
          <p:cNvSpPr/>
          <p:nvPr/>
        </p:nvSpPr>
        <p:spPr>
          <a:xfrm>
            <a:off x="3779912" y="2348880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99" name="Rectangle 98"/>
          <p:cNvSpPr/>
          <p:nvPr/>
        </p:nvSpPr>
        <p:spPr>
          <a:xfrm>
            <a:off x="4139952" y="1844824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101" name="Rectangle 100"/>
          <p:cNvSpPr/>
          <p:nvPr/>
        </p:nvSpPr>
        <p:spPr>
          <a:xfrm>
            <a:off x="2267744" y="260648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Etat</a:t>
            </a:r>
            <a:r>
              <a:rPr lang="en-US" sz="800" dirty="0" smtClean="0">
                <a:solidFill>
                  <a:srgbClr val="FF5D5D"/>
                </a:solidFill>
              </a:rPr>
              <a:t> initial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avant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1ère instruction)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139952" y="332656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push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ebp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516216" y="476672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/>
          <p:cNvSpPr txBox="1"/>
          <p:nvPr/>
        </p:nvSpPr>
        <p:spPr>
          <a:xfrm>
            <a:off x="6516216" y="4766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105" name="ZoneTexte 104"/>
          <p:cNvSpPr txBox="1"/>
          <p:nvPr/>
        </p:nvSpPr>
        <p:spPr>
          <a:xfrm>
            <a:off x="6516216" y="28529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106" name="Rectangle 105"/>
          <p:cNvSpPr/>
          <p:nvPr/>
        </p:nvSpPr>
        <p:spPr>
          <a:xfrm>
            <a:off x="6516216" y="1988840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107" name="Pentagone 106"/>
          <p:cNvSpPr/>
          <p:nvPr/>
        </p:nvSpPr>
        <p:spPr>
          <a:xfrm>
            <a:off x="6156176" y="1844824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108" name="Pentagone 107"/>
          <p:cNvSpPr/>
          <p:nvPr/>
        </p:nvSpPr>
        <p:spPr>
          <a:xfrm>
            <a:off x="5796136" y="184482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09" name="Rectangle 108"/>
          <p:cNvSpPr/>
          <p:nvPr/>
        </p:nvSpPr>
        <p:spPr>
          <a:xfrm>
            <a:off x="6516216" y="1844824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110" name="Rectangle 109"/>
          <p:cNvSpPr/>
          <p:nvPr/>
        </p:nvSpPr>
        <p:spPr>
          <a:xfrm>
            <a:off x="6516216" y="332656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ebp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esp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27584" y="3789040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ZoneTexte 111"/>
          <p:cNvSpPr txBox="1"/>
          <p:nvPr/>
        </p:nvSpPr>
        <p:spPr>
          <a:xfrm>
            <a:off x="827584" y="378904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113" name="ZoneTexte 112"/>
          <p:cNvSpPr txBox="1"/>
          <p:nvPr/>
        </p:nvSpPr>
        <p:spPr>
          <a:xfrm>
            <a:off x="827584" y="616530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114" name="Rectangle 113"/>
          <p:cNvSpPr/>
          <p:nvPr/>
        </p:nvSpPr>
        <p:spPr>
          <a:xfrm>
            <a:off x="827584" y="5301208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115" name="Pentagone 114"/>
          <p:cNvSpPr/>
          <p:nvPr/>
        </p:nvSpPr>
        <p:spPr>
          <a:xfrm>
            <a:off x="467544" y="5157192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116" name="Pentagone 115"/>
          <p:cNvSpPr/>
          <p:nvPr/>
        </p:nvSpPr>
        <p:spPr>
          <a:xfrm>
            <a:off x="107504" y="5157192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17" name="Rectangle 116"/>
          <p:cNvSpPr/>
          <p:nvPr/>
        </p:nvSpPr>
        <p:spPr>
          <a:xfrm>
            <a:off x="827584" y="5157192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119" name="Rectangle 118"/>
          <p:cNvSpPr/>
          <p:nvPr/>
        </p:nvSpPr>
        <p:spPr>
          <a:xfrm>
            <a:off x="3131840" y="3789040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ZoneTexte 119"/>
          <p:cNvSpPr txBox="1"/>
          <p:nvPr/>
        </p:nvSpPr>
        <p:spPr>
          <a:xfrm>
            <a:off x="3131840" y="378904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121" name="ZoneTexte 120"/>
          <p:cNvSpPr txBox="1"/>
          <p:nvPr/>
        </p:nvSpPr>
        <p:spPr>
          <a:xfrm>
            <a:off x="3131840" y="616530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122" name="Rectangle 121"/>
          <p:cNvSpPr/>
          <p:nvPr/>
        </p:nvSpPr>
        <p:spPr>
          <a:xfrm>
            <a:off x="3131840" y="5301208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123" name="Pentagone 122"/>
          <p:cNvSpPr/>
          <p:nvPr/>
        </p:nvSpPr>
        <p:spPr>
          <a:xfrm>
            <a:off x="2771800" y="5301208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124" name="Pentagone 123"/>
          <p:cNvSpPr/>
          <p:nvPr/>
        </p:nvSpPr>
        <p:spPr>
          <a:xfrm>
            <a:off x="2771800" y="580526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26" name="Rectangle 125"/>
          <p:cNvSpPr/>
          <p:nvPr/>
        </p:nvSpPr>
        <p:spPr>
          <a:xfrm>
            <a:off x="3131840" y="3645024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pop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ebp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27584" y="3573016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Etat</a:t>
            </a:r>
            <a:r>
              <a:rPr lang="en-US" sz="800" dirty="0" smtClean="0">
                <a:solidFill>
                  <a:srgbClr val="FF5D5D"/>
                </a:solidFill>
              </a:rPr>
              <a:t>  </a:t>
            </a:r>
            <a:r>
              <a:rPr lang="en-US" sz="800" dirty="0" err="1" smtClean="0">
                <a:solidFill>
                  <a:srgbClr val="FF5D5D"/>
                </a:solidFill>
              </a:rPr>
              <a:t>avant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err="1" smtClean="0">
                <a:solidFill>
                  <a:srgbClr val="FF5D5D"/>
                </a:solidFill>
              </a:rPr>
              <a:t>l’épilogue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5496" y="116632"/>
            <a:ext cx="1728192" cy="3168352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/>
          <p:cNvSpPr/>
          <p:nvPr/>
        </p:nvSpPr>
        <p:spPr>
          <a:xfrm>
            <a:off x="72008" y="3429000"/>
            <a:ext cx="4716016" cy="324036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76672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67544" y="4766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6" name="ZoneTexte 5"/>
          <p:cNvSpPr txBox="1"/>
          <p:nvPr/>
        </p:nvSpPr>
        <p:spPr>
          <a:xfrm>
            <a:off x="467544" y="28529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7" name="Rectangle 6"/>
          <p:cNvSpPr/>
          <p:nvPr/>
        </p:nvSpPr>
        <p:spPr>
          <a:xfrm>
            <a:off x="467544" y="1988840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8" name="Pentagone 7"/>
          <p:cNvSpPr/>
          <p:nvPr/>
        </p:nvSpPr>
        <p:spPr>
          <a:xfrm>
            <a:off x="107504" y="1988840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9" name="Pentagone 8"/>
          <p:cNvSpPr/>
          <p:nvPr/>
        </p:nvSpPr>
        <p:spPr>
          <a:xfrm>
            <a:off x="107504" y="2348880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0" name="Rectangle 9"/>
          <p:cNvSpPr/>
          <p:nvPr/>
        </p:nvSpPr>
        <p:spPr>
          <a:xfrm>
            <a:off x="2339752" y="476672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339752" y="4766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28529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13" name="Rectangle 12"/>
          <p:cNvSpPr/>
          <p:nvPr/>
        </p:nvSpPr>
        <p:spPr>
          <a:xfrm>
            <a:off x="2339752" y="1988840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14" name="Pentagone 13"/>
          <p:cNvSpPr/>
          <p:nvPr/>
        </p:nvSpPr>
        <p:spPr>
          <a:xfrm>
            <a:off x="1979712" y="1844824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15" name="Pentagone 14"/>
          <p:cNvSpPr/>
          <p:nvPr/>
        </p:nvSpPr>
        <p:spPr>
          <a:xfrm>
            <a:off x="1979712" y="2348880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6" name="Rectangle 15"/>
          <p:cNvSpPr/>
          <p:nvPr/>
        </p:nvSpPr>
        <p:spPr>
          <a:xfrm>
            <a:off x="2339752" y="1844824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17" name="Rectangle 16"/>
          <p:cNvSpPr/>
          <p:nvPr/>
        </p:nvSpPr>
        <p:spPr>
          <a:xfrm>
            <a:off x="467544" y="260648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Etat</a:t>
            </a:r>
            <a:r>
              <a:rPr lang="en-US" sz="800" dirty="0" smtClean="0">
                <a:solidFill>
                  <a:srgbClr val="FF5D5D"/>
                </a:solidFill>
              </a:rPr>
              <a:t> initial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avant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1ère instruction)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39752" y="332656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push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ebp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476672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572000" y="4766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572000" y="28529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22" name="Rectangle 21"/>
          <p:cNvSpPr/>
          <p:nvPr/>
        </p:nvSpPr>
        <p:spPr>
          <a:xfrm>
            <a:off x="4572000" y="1988840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23" name="Pentagone 22"/>
          <p:cNvSpPr/>
          <p:nvPr/>
        </p:nvSpPr>
        <p:spPr>
          <a:xfrm>
            <a:off x="4211960" y="1844824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24" name="Pentagone 23"/>
          <p:cNvSpPr/>
          <p:nvPr/>
        </p:nvSpPr>
        <p:spPr>
          <a:xfrm>
            <a:off x="3851920" y="184482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25" name="Rectangle 24"/>
          <p:cNvSpPr/>
          <p:nvPr/>
        </p:nvSpPr>
        <p:spPr>
          <a:xfrm>
            <a:off x="4572000" y="1844824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26" name="Rectangle 25"/>
          <p:cNvSpPr/>
          <p:nvPr/>
        </p:nvSpPr>
        <p:spPr>
          <a:xfrm>
            <a:off x="4572000" y="332656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ebp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esp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44208" y="476672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444208" y="4766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29" name="ZoneTexte 28"/>
          <p:cNvSpPr txBox="1"/>
          <p:nvPr/>
        </p:nvSpPr>
        <p:spPr>
          <a:xfrm>
            <a:off x="6444208" y="28529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30" name="Rectangle 29"/>
          <p:cNvSpPr/>
          <p:nvPr/>
        </p:nvSpPr>
        <p:spPr>
          <a:xfrm>
            <a:off x="6444208" y="1988840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31" name="Pentagone 30"/>
          <p:cNvSpPr/>
          <p:nvPr/>
        </p:nvSpPr>
        <p:spPr>
          <a:xfrm>
            <a:off x="6084168" y="1268760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32" name="Pentagone 31"/>
          <p:cNvSpPr/>
          <p:nvPr/>
        </p:nvSpPr>
        <p:spPr>
          <a:xfrm>
            <a:off x="6084168" y="184482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33" name="Rectangle 32"/>
          <p:cNvSpPr/>
          <p:nvPr/>
        </p:nvSpPr>
        <p:spPr>
          <a:xfrm>
            <a:off x="6444208" y="1844824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34" name="Rectangle 33"/>
          <p:cNvSpPr/>
          <p:nvPr/>
        </p:nvSpPr>
        <p:spPr>
          <a:xfrm>
            <a:off x="6444208" y="332656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sub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esp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0x10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44208" y="1268760"/>
            <a:ext cx="1368152" cy="57606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reserved</a:t>
            </a:r>
            <a:r>
              <a:rPr lang="fr-FR" sz="1100" dirty="0" smtClean="0"/>
              <a:t> </a:t>
            </a:r>
            <a:r>
              <a:rPr lang="fr-FR" sz="1100" dirty="0" err="1" smtClean="0"/>
              <a:t>memory</a:t>
            </a:r>
            <a:endParaRPr lang="fr-FR" sz="1100" dirty="0"/>
          </a:p>
        </p:txBody>
      </p:sp>
      <p:sp>
        <p:nvSpPr>
          <p:cNvPr id="40" name="Rectangle 39"/>
          <p:cNvSpPr/>
          <p:nvPr/>
        </p:nvSpPr>
        <p:spPr>
          <a:xfrm>
            <a:off x="6444208" y="3573016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6444208" y="35730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42" name="ZoneTexte 41"/>
          <p:cNvSpPr txBox="1"/>
          <p:nvPr/>
        </p:nvSpPr>
        <p:spPr>
          <a:xfrm>
            <a:off x="6444208" y="594928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43" name="Rectangle 42"/>
          <p:cNvSpPr/>
          <p:nvPr/>
        </p:nvSpPr>
        <p:spPr>
          <a:xfrm>
            <a:off x="6444208" y="5085184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44" name="Pentagone 43"/>
          <p:cNvSpPr/>
          <p:nvPr/>
        </p:nvSpPr>
        <p:spPr>
          <a:xfrm>
            <a:off x="6084168" y="4365104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45" name="Pentagone 44"/>
          <p:cNvSpPr/>
          <p:nvPr/>
        </p:nvSpPr>
        <p:spPr>
          <a:xfrm>
            <a:off x="6084168" y="4941168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46" name="Rectangle 45"/>
          <p:cNvSpPr/>
          <p:nvPr/>
        </p:nvSpPr>
        <p:spPr>
          <a:xfrm>
            <a:off x="6444208" y="4941168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47" name="Rectangle 46"/>
          <p:cNvSpPr/>
          <p:nvPr/>
        </p:nvSpPr>
        <p:spPr>
          <a:xfrm>
            <a:off x="6444208" y="3356992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DWORD PTR [ebp-0x4], 0x5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44208" y="4365104"/>
            <a:ext cx="1368152" cy="432048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reserved</a:t>
            </a:r>
            <a:r>
              <a:rPr lang="fr-FR" sz="1100" dirty="0" smtClean="0"/>
              <a:t> </a:t>
            </a:r>
            <a:r>
              <a:rPr lang="fr-FR" sz="1100" dirty="0" err="1" smtClean="0"/>
              <a:t>memory</a:t>
            </a:r>
            <a:endParaRPr lang="fr-FR" sz="1100" dirty="0"/>
          </a:p>
        </p:txBody>
      </p:sp>
      <p:sp>
        <p:nvSpPr>
          <p:cNvPr id="49" name="Rectangle 48"/>
          <p:cNvSpPr/>
          <p:nvPr/>
        </p:nvSpPr>
        <p:spPr>
          <a:xfrm>
            <a:off x="4572000" y="3573016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4572000" y="35730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51" name="ZoneTexte 50"/>
          <p:cNvSpPr txBox="1"/>
          <p:nvPr/>
        </p:nvSpPr>
        <p:spPr>
          <a:xfrm>
            <a:off x="4572000" y="594928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52" name="Rectangle 51"/>
          <p:cNvSpPr/>
          <p:nvPr/>
        </p:nvSpPr>
        <p:spPr>
          <a:xfrm>
            <a:off x="4572000" y="5085184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53" name="Pentagone 52"/>
          <p:cNvSpPr/>
          <p:nvPr/>
        </p:nvSpPr>
        <p:spPr>
          <a:xfrm>
            <a:off x="4211960" y="4365104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54" name="Pentagone 53"/>
          <p:cNvSpPr/>
          <p:nvPr/>
        </p:nvSpPr>
        <p:spPr>
          <a:xfrm>
            <a:off x="4211960" y="4941168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55" name="Rectangle 54"/>
          <p:cNvSpPr/>
          <p:nvPr/>
        </p:nvSpPr>
        <p:spPr>
          <a:xfrm>
            <a:off x="4572000" y="4941168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56" name="Rectangle 55"/>
          <p:cNvSpPr/>
          <p:nvPr/>
        </p:nvSpPr>
        <p:spPr>
          <a:xfrm>
            <a:off x="4572000" y="3356992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DWORD PTR [ebp-0x8], 0x8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72000" y="4365104"/>
            <a:ext cx="1368152" cy="288032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reserved</a:t>
            </a:r>
            <a:r>
              <a:rPr lang="fr-FR" sz="1100" dirty="0" smtClean="0"/>
              <a:t> </a:t>
            </a:r>
            <a:r>
              <a:rPr lang="fr-FR" sz="1100" dirty="0" err="1" smtClean="0"/>
              <a:t>memory</a:t>
            </a:r>
            <a:endParaRPr lang="fr-FR" sz="1100" dirty="0"/>
          </a:p>
        </p:txBody>
      </p:sp>
      <p:sp>
        <p:nvSpPr>
          <p:cNvPr id="58" name="Rectangle 57"/>
          <p:cNvSpPr/>
          <p:nvPr/>
        </p:nvSpPr>
        <p:spPr>
          <a:xfrm>
            <a:off x="6444208" y="4797152"/>
            <a:ext cx="136815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5 (var a)</a:t>
            </a:r>
            <a:endParaRPr lang="fr-FR" sz="1100" dirty="0"/>
          </a:p>
        </p:txBody>
      </p:sp>
      <p:sp>
        <p:nvSpPr>
          <p:cNvPr id="59" name="Rectangle 58"/>
          <p:cNvSpPr/>
          <p:nvPr/>
        </p:nvSpPr>
        <p:spPr>
          <a:xfrm>
            <a:off x="4572000" y="4797152"/>
            <a:ext cx="136815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5 (var a)</a:t>
            </a:r>
            <a:endParaRPr lang="fr-FR" sz="1100" dirty="0"/>
          </a:p>
        </p:txBody>
      </p:sp>
      <p:sp>
        <p:nvSpPr>
          <p:cNvPr id="60" name="Rectangle 59"/>
          <p:cNvSpPr/>
          <p:nvPr/>
        </p:nvSpPr>
        <p:spPr>
          <a:xfrm>
            <a:off x="4572000" y="4653136"/>
            <a:ext cx="136815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8 (var b)</a:t>
            </a:r>
            <a:endParaRPr lang="fr-FR" sz="1100" dirty="0"/>
          </a:p>
        </p:txBody>
      </p:sp>
      <p:sp>
        <p:nvSpPr>
          <p:cNvPr id="61" name="Rectangle 60"/>
          <p:cNvSpPr/>
          <p:nvPr/>
        </p:nvSpPr>
        <p:spPr>
          <a:xfrm>
            <a:off x="2699792" y="3573016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2699792" y="35730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63" name="ZoneTexte 62"/>
          <p:cNvSpPr txBox="1"/>
          <p:nvPr/>
        </p:nvSpPr>
        <p:spPr>
          <a:xfrm>
            <a:off x="2699792" y="594928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64" name="Rectangle 63"/>
          <p:cNvSpPr/>
          <p:nvPr/>
        </p:nvSpPr>
        <p:spPr>
          <a:xfrm>
            <a:off x="2699792" y="5085184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65" name="Pentagone 64"/>
          <p:cNvSpPr/>
          <p:nvPr/>
        </p:nvSpPr>
        <p:spPr>
          <a:xfrm>
            <a:off x="2339752" y="4941168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66" name="Pentagone 65"/>
          <p:cNvSpPr/>
          <p:nvPr/>
        </p:nvSpPr>
        <p:spPr>
          <a:xfrm>
            <a:off x="1979712" y="4941168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67" name="Rectangle 66"/>
          <p:cNvSpPr/>
          <p:nvPr/>
        </p:nvSpPr>
        <p:spPr>
          <a:xfrm>
            <a:off x="2699792" y="4941168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72" name="Rectangle 71"/>
          <p:cNvSpPr/>
          <p:nvPr/>
        </p:nvSpPr>
        <p:spPr>
          <a:xfrm>
            <a:off x="2699792" y="3429000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esp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ebp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67544" y="3573016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467544" y="35730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75" name="ZoneTexte 74"/>
          <p:cNvSpPr txBox="1"/>
          <p:nvPr/>
        </p:nvSpPr>
        <p:spPr>
          <a:xfrm>
            <a:off x="467544" y="594928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76" name="Rectangle 75"/>
          <p:cNvSpPr/>
          <p:nvPr/>
        </p:nvSpPr>
        <p:spPr>
          <a:xfrm>
            <a:off x="467544" y="5085184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77" name="Pentagone 76"/>
          <p:cNvSpPr/>
          <p:nvPr/>
        </p:nvSpPr>
        <p:spPr>
          <a:xfrm>
            <a:off x="107504" y="5085184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78" name="Pentagone 77"/>
          <p:cNvSpPr/>
          <p:nvPr/>
        </p:nvSpPr>
        <p:spPr>
          <a:xfrm>
            <a:off x="107504" y="544522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83" name="Rectangle 82"/>
          <p:cNvSpPr/>
          <p:nvPr/>
        </p:nvSpPr>
        <p:spPr>
          <a:xfrm>
            <a:off x="467544" y="3429000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pop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ebp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Flèche courbée vers la gauche 83"/>
          <p:cNvSpPr/>
          <p:nvPr/>
        </p:nvSpPr>
        <p:spPr>
          <a:xfrm>
            <a:off x="7956376" y="2060848"/>
            <a:ext cx="631443" cy="266429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5496" y="44624"/>
            <a:ext cx="9001000" cy="648072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83568" y="404664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83568" y="40466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683568" y="278092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18" name="Rectangle 17"/>
          <p:cNvSpPr/>
          <p:nvPr/>
        </p:nvSpPr>
        <p:spPr>
          <a:xfrm>
            <a:off x="683568" y="1916832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19" name="Pentagone 18"/>
          <p:cNvSpPr/>
          <p:nvPr/>
        </p:nvSpPr>
        <p:spPr>
          <a:xfrm>
            <a:off x="323528" y="1196752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20" name="Pentagone 19"/>
          <p:cNvSpPr/>
          <p:nvPr/>
        </p:nvSpPr>
        <p:spPr>
          <a:xfrm>
            <a:off x="323528" y="1772816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21" name="Rectangle 20"/>
          <p:cNvSpPr/>
          <p:nvPr/>
        </p:nvSpPr>
        <p:spPr>
          <a:xfrm>
            <a:off x="683568" y="1772816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22" name="Rectangle 21"/>
          <p:cNvSpPr/>
          <p:nvPr/>
        </p:nvSpPr>
        <p:spPr>
          <a:xfrm>
            <a:off x="683568" y="188640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BYTE PTR [ebp-0x1], 0x61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3568" y="1196752"/>
            <a:ext cx="1368152" cy="57606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reserved</a:t>
            </a:r>
            <a:r>
              <a:rPr lang="fr-FR" sz="1100" dirty="0" smtClean="0"/>
              <a:t> </a:t>
            </a:r>
            <a:r>
              <a:rPr lang="fr-FR" sz="1100" dirty="0" err="1" smtClean="0"/>
              <a:t>memory</a:t>
            </a:r>
            <a:endParaRPr lang="fr-FR" sz="1100" dirty="0"/>
          </a:p>
        </p:txBody>
      </p:sp>
      <p:sp>
        <p:nvSpPr>
          <p:cNvPr id="24" name="Rectangle 23"/>
          <p:cNvSpPr/>
          <p:nvPr/>
        </p:nvSpPr>
        <p:spPr>
          <a:xfrm>
            <a:off x="1763688" y="1628800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a</a:t>
            </a:r>
            <a:endParaRPr lang="fr-FR" sz="1100" dirty="0"/>
          </a:p>
        </p:txBody>
      </p:sp>
      <p:sp>
        <p:nvSpPr>
          <p:cNvPr id="30" name="Rectangle 29"/>
          <p:cNvSpPr/>
          <p:nvPr/>
        </p:nvSpPr>
        <p:spPr>
          <a:xfrm>
            <a:off x="251520" y="116632"/>
            <a:ext cx="1944216" cy="3096344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476672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39552" y="4766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6" name="ZoneTexte 5"/>
          <p:cNvSpPr txBox="1"/>
          <p:nvPr/>
        </p:nvSpPr>
        <p:spPr>
          <a:xfrm>
            <a:off x="539552" y="28529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7" name="Rectangle 6"/>
          <p:cNvSpPr/>
          <p:nvPr/>
        </p:nvSpPr>
        <p:spPr>
          <a:xfrm>
            <a:off x="539552" y="1988840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8" name="Pentagone 7"/>
          <p:cNvSpPr/>
          <p:nvPr/>
        </p:nvSpPr>
        <p:spPr>
          <a:xfrm>
            <a:off x="179512" y="692696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9" name="Pentagone 8"/>
          <p:cNvSpPr/>
          <p:nvPr/>
        </p:nvSpPr>
        <p:spPr>
          <a:xfrm>
            <a:off x="179512" y="184482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0" name="Rectangle 9"/>
          <p:cNvSpPr/>
          <p:nvPr/>
        </p:nvSpPr>
        <p:spPr>
          <a:xfrm>
            <a:off x="539552" y="1844824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11" name="Rectangle 10"/>
          <p:cNvSpPr/>
          <p:nvPr/>
        </p:nvSpPr>
        <p:spPr>
          <a:xfrm>
            <a:off x="539552" y="260648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Etat</a:t>
            </a:r>
            <a:r>
              <a:rPr lang="en-US" sz="800" dirty="0" smtClean="0">
                <a:solidFill>
                  <a:srgbClr val="FF5D5D"/>
                </a:solidFill>
              </a:rPr>
              <a:t> post-prologue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9552" y="692696"/>
            <a:ext cx="1368152" cy="1152128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reserved</a:t>
            </a:r>
            <a:r>
              <a:rPr lang="fr-FR" sz="1100" dirty="0" smtClean="0"/>
              <a:t> </a:t>
            </a:r>
            <a:r>
              <a:rPr lang="fr-FR" sz="1100" dirty="0" err="1" smtClean="0"/>
              <a:t>memory</a:t>
            </a:r>
            <a:endParaRPr lang="fr-FR" sz="1100" dirty="0"/>
          </a:p>
        </p:txBody>
      </p:sp>
      <p:sp>
        <p:nvSpPr>
          <p:cNvPr id="34" name="Rectangle 33"/>
          <p:cNvSpPr/>
          <p:nvPr/>
        </p:nvSpPr>
        <p:spPr>
          <a:xfrm>
            <a:off x="2483768" y="476672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483768" y="4766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36" name="ZoneTexte 35"/>
          <p:cNvSpPr txBox="1"/>
          <p:nvPr/>
        </p:nvSpPr>
        <p:spPr>
          <a:xfrm>
            <a:off x="2483768" y="28529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37" name="Rectangle 36"/>
          <p:cNvSpPr/>
          <p:nvPr/>
        </p:nvSpPr>
        <p:spPr>
          <a:xfrm>
            <a:off x="2483768" y="1988840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38" name="Pentagone 37"/>
          <p:cNvSpPr/>
          <p:nvPr/>
        </p:nvSpPr>
        <p:spPr>
          <a:xfrm>
            <a:off x="2123728" y="692696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39" name="Pentagone 38"/>
          <p:cNvSpPr/>
          <p:nvPr/>
        </p:nvSpPr>
        <p:spPr>
          <a:xfrm>
            <a:off x="2123728" y="184482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40" name="Rectangle 39"/>
          <p:cNvSpPr/>
          <p:nvPr/>
        </p:nvSpPr>
        <p:spPr>
          <a:xfrm>
            <a:off x="2483768" y="1844824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43" name="Rectangle 42"/>
          <p:cNvSpPr/>
          <p:nvPr/>
        </p:nvSpPr>
        <p:spPr>
          <a:xfrm>
            <a:off x="2483768" y="692696"/>
            <a:ext cx="1368152" cy="1152128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reserved</a:t>
            </a:r>
            <a:r>
              <a:rPr lang="fr-FR" sz="1100" dirty="0" smtClean="0"/>
              <a:t> </a:t>
            </a:r>
            <a:r>
              <a:rPr lang="fr-FR" sz="1100" dirty="0" err="1" smtClean="0"/>
              <a:t>memory</a:t>
            </a:r>
            <a:endParaRPr lang="fr-FR" sz="1100" dirty="0"/>
          </a:p>
        </p:txBody>
      </p:sp>
      <p:sp>
        <p:nvSpPr>
          <p:cNvPr id="44" name="Rectangle 43"/>
          <p:cNvSpPr/>
          <p:nvPr/>
        </p:nvSpPr>
        <p:spPr>
          <a:xfrm>
            <a:off x="2483768" y="260648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DWORD PTR [ebp-0x1b], 0x64636261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91880" y="836712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</a:t>
            </a:r>
            <a:endParaRPr lang="fr-FR" sz="1100" dirty="0"/>
          </a:p>
        </p:txBody>
      </p:sp>
      <p:sp>
        <p:nvSpPr>
          <p:cNvPr id="52" name="Rectangle 51"/>
          <p:cNvSpPr/>
          <p:nvPr/>
        </p:nvSpPr>
        <p:spPr>
          <a:xfrm>
            <a:off x="3131840" y="836712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</a:t>
            </a:r>
            <a:endParaRPr lang="fr-FR" sz="1100" dirty="0"/>
          </a:p>
        </p:txBody>
      </p:sp>
      <p:sp>
        <p:nvSpPr>
          <p:cNvPr id="53" name="Rectangle 52"/>
          <p:cNvSpPr/>
          <p:nvPr/>
        </p:nvSpPr>
        <p:spPr>
          <a:xfrm>
            <a:off x="2771800" y="836712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a</a:t>
            </a:r>
            <a:endParaRPr lang="fr-FR" sz="1100" dirty="0"/>
          </a:p>
        </p:txBody>
      </p:sp>
      <p:sp>
        <p:nvSpPr>
          <p:cNvPr id="78" name="Rectangle 77"/>
          <p:cNvSpPr/>
          <p:nvPr/>
        </p:nvSpPr>
        <p:spPr>
          <a:xfrm>
            <a:off x="539552" y="3861048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539552" y="386104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80" name="ZoneTexte 79"/>
          <p:cNvSpPr txBox="1"/>
          <p:nvPr/>
        </p:nvSpPr>
        <p:spPr>
          <a:xfrm>
            <a:off x="539552" y="623731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81" name="Rectangle 80"/>
          <p:cNvSpPr/>
          <p:nvPr/>
        </p:nvSpPr>
        <p:spPr>
          <a:xfrm>
            <a:off x="539552" y="5373216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82" name="Pentagone 81"/>
          <p:cNvSpPr/>
          <p:nvPr/>
        </p:nvSpPr>
        <p:spPr>
          <a:xfrm>
            <a:off x="179512" y="4077072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83" name="Pentagone 82"/>
          <p:cNvSpPr/>
          <p:nvPr/>
        </p:nvSpPr>
        <p:spPr>
          <a:xfrm>
            <a:off x="179512" y="5229200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84" name="Rectangle 83"/>
          <p:cNvSpPr/>
          <p:nvPr/>
        </p:nvSpPr>
        <p:spPr>
          <a:xfrm>
            <a:off x="539552" y="5229200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86" name="Rectangle 85"/>
          <p:cNvSpPr/>
          <p:nvPr/>
        </p:nvSpPr>
        <p:spPr>
          <a:xfrm>
            <a:off x="539552" y="4077072"/>
            <a:ext cx="1368152" cy="1152128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reserved</a:t>
            </a:r>
            <a:r>
              <a:rPr lang="fr-FR" sz="1100" dirty="0" smtClean="0"/>
              <a:t> </a:t>
            </a:r>
            <a:r>
              <a:rPr lang="fr-FR" sz="1100" dirty="0" err="1" smtClean="0"/>
              <a:t>memory</a:t>
            </a:r>
            <a:endParaRPr lang="fr-FR" sz="1100" dirty="0"/>
          </a:p>
        </p:txBody>
      </p:sp>
      <p:sp>
        <p:nvSpPr>
          <p:cNvPr id="87" name="Rectangle 86"/>
          <p:cNvSpPr/>
          <p:nvPr/>
        </p:nvSpPr>
        <p:spPr>
          <a:xfrm>
            <a:off x="539552" y="3356992"/>
            <a:ext cx="1368152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WORD PTR [ebp-0x0], 0x7a79</a:t>
            </a:r>
          </a:p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BYTE PTR [ebp-0x1], 0x0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547664" y="422108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</a:t>
            </a:r>
            <a:endParaRPr lang="fr-FR" sz="1100" dirty="0"/>
          </a:p>
        </p:txBody>
      </p:sp>
      <p:sp>
        <p:nvSpPr>
          <p:cNvPr id="89" name="Rectangle 88"/>
          <p:cNvSpPr/>
          <p:nvPr/>
        </p:nvSpPr>
        <p:spPr>
          <a:xfrm>
            <a:off x="1187624" y="422108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</a:t>
            </a:r>
            <a:endParaRPr lang="fr-FR" sz="1100" dirty="0"/>
          </a:p>
        </p:txBody>
      </p:sp>
      <p:sp>
        <p:nvSpPr>
          <p:cNvPr id="90" name="Rectangle 89"/>
          <p:cNvSpPr/>
          <p:nvPr/>
        </p:nvSpPr>
        <p:spPr>
          <a:xfrm>
            <a:off x="827584" y="422108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a</a:t>
            </a:r>
            <a:endParaRPr lang="fr-FR" sz="1100" dirty="0"/>
          </a:p>
        </p:txBody>
      </p:sp>
      <p:sp>
        <p:nvSpPr>
          <p:cNvPr id="91" name="Rectangle 90"/>
          <p:cNvSpPr/>
          <p:nvPr/>
        </p:nvSpPr>
        <p:spPr>
          <a:xfrm>
            <a:off x="1547664" y="4365104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g</a:t>
            </a:r>
            <a:endParaRPr lang="fr-FR" sz="1100" dirty="0"/>
          </a:p>
        </p:txBody>
      </p:sp>
      <p:sp>
        <p:nvSpPr>
          <p:cNvPr id="92" name="Rectangle 91"/>
          <p:cNvSpPr/>
          <p:nvPr/>
        </p:nvSpPr>
        <p:spPr>
          <a:xfrm>
            <a:off x="1187624" y="4365104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f</a:t>
            </a:r>
            <a:endParaRPr lang="fr-FR" sz="1100" dirty="0"/>
          </a:p>
        </p:txBody>
      </p:sp>
      <p:sp>
        <p:nvSpPr>
          <p:cNvPr id="93" name="Rectangle 92"/>
          <p:cNvSpPr/>
          <p:nvPr/>
        </p:nvSpPr>
        <p:spPr>
          <a:xfrm>
            <a:off x="827584" y="4365104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</a:t>
            </a:r>
            <a:endParaRPr lang="fr-FR" sz="1100" dirty="0"/>
          </a:p>
        </p:txBody>
      </p:sp>
      <p:sp>
        <p:nvSpPr>
          <p:cNvPr id="94" name="Rectangle 93"/>
          <p:cNvSpPr/>
          <p:nvPr/>
        </p:nvSpPr>
        <p:spPr>
          <a:xfrm>
            <a:off x="539552" y="4365104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d</a:t>
            </a:r>
            <a:endParaRPr lang="fr-FR" sz="1100" dirty="0"/>
          </a:p>
        </p:txBody>
      </p:sp>
      <p:sp>
        <p:nvSpPr>
          <p:cNvPr id="95" name="Rectangle 94"/>
          <p:cNvSpPr/>
          <p:nvPr/>
        </p:nvSpPr>
        <p:spPr>
          <a:xfrm>
            <a:off x="1547664" y="4509120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k</a:t>
            </a:r>
            <a:endParaRPr lang="fr-FR" sz="1100" dirty="0"/>
          </a:p>
        </p:txBody>
      </p:sp>
      <p:sp>
        <p:nvSpPr>
          <p:cNvPr id="96" name="Rectangle 95"/>
          <p:cNvSpPr/>
          <p:nvPr/>
        </p:nvSpPr>
        <p:spPr>
          <a:xfrm>
            <a:off x="1187624" y="4509120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</a:t>
            </a:r>
            <a:endParaRPr lang="fr-FR" sz="1100" dirty="0"/>
          </a:p>
        </p:txBody>
      </p:sp>
      <p:sp>
        <p:nvSpPr>
          <p:cNvPr id="97" name="Rectangle 96"/>
          <p:cNvSpPr/>
          <p:nvPr/>
        </p:nvSpPr>
        <p:spPr>
          <a:xfrm>
            <a:off x="827584" y="4509120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i</a:t>
            </a:r>
            <a:endParaRPr lang="fr-FR" sz="1100" dirty="0"/>
          </a:p>
        </p:txBody>
      </p:sp>
      <p:sp>
        <p:nvSpPr>
          <p:cNvPr id="98" name="Rectangle 97"/>
          <p:cNvSpPr/>
          <p:nvPr/>
        </p:nvSpPr>
        <p:spPr>
          <a:xfrm>
            <a:off x="539552" y="4509120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h</a:t>
            </a:r>
            <a:endParaRPr lang="fr-FR" sz="1100" dirty="0"/>
          </a:p>
        </p:txBody>
      </p:sp>
      <p:sp>
        <p:nvSpPr>
          <p:cNvPr id="99" name="Rectangle 98"/>
          <p:cNvSpPr/>
          <p:nvPr/>
        </p:nvSpPr>
        <p:spPr>
          <a:xfrm>
            <a:off x="1547664" y="4653136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o</a:t>
            </a:r>
            <a:endParaRPr lang="fr-FR" sz="1100" dirty="0"/>
          </a:p>
        </p:txBody>
      </p:sp>
      <p:sp>
        <p:nvSpPr>
          <p:cNvPr id="100" name="Rectangle 99"/>
          <p:cNvSpPr/>
          <p:nvPr/>
        </p:nvSpPr>
        <p:spPr>
          <a:xfrm>
            <a:off x="1187624" y="4653136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n</a:t>
            </a:r>
            <a:endParaRPr lang="fr-FR" sz="1100" dirty="0"/>
          </a:p>
        </p:txBody>
      </p:sp>
      <p:sp>
        <p:nvSpPr>
          <p:cNvPr id="101" name="Rectangle 100"/>
          <p:cNvSpPr/>
          <p:nvPr/>
        </p:nvSpPr>
        <p:spPr>
          <a:xfrm>
            <a:off x="827584" y="4653136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m</a:t>
            </a:r>
            <a:endParaRPr lang="fr-FR" sz="1100" dirty="0"/>
          </a:p>
        </p:txBody>
      </p:sp>
      <p:sp>
        <p:nvSpPr>
          <p:cNvPr id="102" name="Rectangle 101"/>
          <p:cNvSpPr/>
          <p:nvPr/>
        </p:nvSpPr>
        <p:spPr>
          <a:xfrm>
            <a:off x="539552" y="4653136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l</a:t>
            </a:r>
            <a:endParaRPr lang="fr-FR" sz="1100" dirty="0"/>
          </a:p>
        </p:txBody>
      </p:sp>
      <p:sp>
        <p:nvSpPr>
          <p:cNvPr id="103" name="Rectangle 102"/>
          <p:cNvSpPr/>
          <p:nvPr/>
        </p:nvSpPr>
        <p:spPr>
          <a:xfrm>
            <a:off x="1547664" y="4797152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</a:t>
            </a:r>
            <a:endParaRPr lang="fr-FR" sz="1100" dirty="0"/>
          </a:p>
        </p:txBody>
      </p:sp>
      <p:sp>
        <p:nvSpPr>
          <p:cNvPr id="104" name="Rectangle 103"/>
          <p:cNvSpPr/>
          <p:nvPr/>
        </p:nvSpPr>
        <p:spPr>
          <a:xfrm>
            <a:off x="1187624" y="4797152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105" name="Rectangle 104"/>
          <p:cNvSpPr/>
          <p:nvPr/>
        </p:nvSpPr>
        <p:spPr>
          <a:xfrm>
            <a:off x="827584" y="4797152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q</a:t>
            </a:r>
            <a:endParaRPr lang="fr-FR" sz="1100" dirty="0"/>
          </a:p>
        </p:txBody>
      </p:sp>
      <p:sp>
        <p:nvSpPr>
          <p:cNvPr id="106" name="Rectangle 105"/>
          <p:cNvSpPr/>
          <p:nvPr/>
        </p:nvSpPr>
        <p:spPr>
          <a:xfrm>
            <a:off x="539552" y="4797152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p</a:t>
            </a:r>
            <a:endParaRPr lang="fr-FR" sz="1100" dirty="0"/>
          </a:p>
        </p:txBody>
      </p:sp>
      <p:sp>
        <p:nvSpPr>
          <p:cNvPr id="107" name="Rectangle 106"/>
          <p:cNvSpPr/>
          <p:nvPr/>
        </p:nvSpPr>
        <p:spPr>
          <a:xfrm>
            <a:off x="1547664" y="494116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w</a:t>
            </a:r>
            <a:endParaRPr lang="fr-FR" sz="1100" dirty="0"/>
          </a:p>
        </p:txBody>
      </p:sp>
      <p:sp>
        <p:nvSpPr>
          <p:cNvPr id="108" name="Rectangle 107"/>
          <p:cNvSpPr/>
          <p:nvPr/>
        </p:nvSpPr>
        <p:spPr>
          <a:xfrm>
            <a:off x="1187624" y="494116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v</a:t>
            </a:r>
            <a:endParaRPr lang="fr-FR" sz="1100" dirty="0"/>
          </a:p>
        </p:txBody>
      </p:sp>
      <p:sp>
        <p:nvSpPr>
          <p:cNvPr id="109" name="Rectangle 108"/>
          <p:cNvSpPr/>
          <p:nvPr/>
        </p:nvSpPr>
        <p:spPr>
          <a:xfrm>
            <a:off x="827584" y="494116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u</a:t>
            </a:r>
            <a:endParaRPr lang="fr-FR" sz="1100" dirty="0"/>
          </a:p>
        </p:txBody>
      </p:sp>
      <p:sp>
        <p:nvSpPr>
          <p:cNvPr id="110" name="Rectangle 109"/>
          <p:cNvSpPr/>
          <p:nvPr/>
        </p:nvSpPr>
        <p:spPr>
          <a:xfrm>
            <a:off x="539552" y="4941168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</a:t>
            </a:r>
            <a:endParaRPr lang="fr-FR" sz="1100" dirty="0"/>
          </a:p>
        </p:txBody>
      </p:sp>
      <p:sp>
        <p:nvSpPr>
          <p:cNvPr id="111" name="Rectangle 110"/>
          <p:cNvSpPr/>
          <p:nvPr/>
        </p:nvSpPr>
        <p:spPr>
          <a:xfrm>
            <a:off x="1547664" y="5085184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\0</a:t>
            </a:r>
            <a:endParaRPr lang="fr-FR" sz="1100" dirty="0"/>
          </a:p>
        </p:txBody>
      </p:sp>
      <p:sp>
        <p:nvSpPr>
          <p:cNvPr id="112" name="Rectangle 111"/>
          <p:cNvSpPr/>
          <p:nvPr/>
        </p:nvSpPr>
        <p:spPr>
          <a:xfrm>
            <a:off x="1187624" y="5085184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z</a:t>
            </a:r>
            <a:endParaRPr lang="fr-FR" sz="1100" dirty="0"/>
          </a:p>
        </p:txBody>
      </p:sp>
      <p:sp>
        <p:nvSpPr>
          <p:cNvPr id="113" name="Rectangle 112"/>
          <p:cNvSpPr/>
          <p:nvPr/>
        </p:nvSpPr>
        <p:spPr>
          <a:xfrm>
            <a:off x="827584" y="5085184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y</a:t>
            </a:r>
            <a:endParaRPr lang="fr-FR" sz="1100" dirty="0"/>
          </a:p>
        </p:txBody>
      </p:sp>
      <p:sp>
        <p:nvSpPr>
          <p:cNvPr id="114" name="Rectangle 113"/>
          <p:cNvSpPr/>
          <p:nvPr/>
        </p:nvSpPr>
        <p:spPr>
          <a:xfrm>
            <a:off x="539552" y="5085184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x</a:t>
            </a:r>
            <a:endParaRPr lang="fr-FR" sz="1100" dirty="0"/>
          </a:p>
        </p:txBody>
      </p:sp>
      <p:sp>
        <p:nvSpPr>
          <p:cNvPr id="128" name="Rectangle 127"/>
          <p:cNvSpPr/>
          <p:nvPr/>
        </p:nvSpPr>
        <p:spPr>
          <a:xfrm>
            <a:off x="4499992" y="476672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ZoneTexte 128"/>
          <p:cNvSpPr txBox="1"/>
          <p:nvPr/>
        </p:nvSpPr>
        <p:spPr>
          <a:xfrm>
            <a:off x="4499992" y="4766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130" name="ZoneTexte 129"/>
          <p:cNvSpPr txBox="1"/>
          <p:nvPr/>
        </p:nvSpPr>
        <p:spPr>
          <a:xfrm>
            <a:off x="4499992" y="28529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131" name="Rectangle 130"/>
          <p:cNvSpPr/>
          <p:nvPr/>
        </p:nvSpPr>
        <p:spPr>
          <a:xfrm>
            <a:off x="4499992" y="1988840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132" name="Pentagone 131"/>
          <p:cNvSpPr/>
          <p:nvPr/>
        </p:nvSpPr>
        <p:spPr>
          <a:xfrm>
            <a:off x="4139952" y="692696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133" name="Pentagone 132"/>
          <p:cNvSpPr/>
          <p:nvPr/>
        </p:nvSpPr>
        <p:spPr>
          <a:xfrm>
            <a:off x="4139952" y="184482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34" name="Rectangle 133"/>
          <p:cNvSpPr/>
          <p:nvPr/>
        </p:nvSpPr>
        <p:spPr>
          <a:xfrm>
            <a:off x="4499992" y="1844824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136" name="Rectangle 135"/>
          <p:cNvSpPr/>
          <p:nvPr/>
        </p:nvSpPr>
        <p:spPr>
          <a:xfrm>
            <a:off x="4499992" y="692696"/>
            <a:ext cx="1368152" cy="1152128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reserved</a:t>
            </a:r>
            <a:r>
              <a:rPr lang="fr-FR" sz="1100" dirty="0" smtClean="0"/>
              <a:t> </a:t>
            </a:r>
            <a:r>
              <a:rPr lang="fr-FR" sz="1100" dirty="0" err="1" smtClean="0"/>
              <a:t>memory</a:t>
            </a:r>
            <a:endParaRPr lang="fr-FR" sz="1100" dirty="0"/>
          </a:p>
        </p:txBody>
      </p:sp>
      <p:sp>
        <p:nvSpPr>
          <p:cNvPr id="137" name="Rectangle 136"/>
          <p:cNvSpPr/>
          <p:nvPr/>
        </p:nvSpPr>
        <p:spPr>
          <a:xfrm>
            <a:off x="4499992" y="260648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DWORD PTR [ebp-0x17], 0x68676665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508104" y="836712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</a:t>
            </a:r>
            <a:endParaRPr lang="fr-FR" sz="1100" dirty="0"/>
          </a:p>
        </p:txBody>
      </p:sp>
      <p:sp>
        <p:nvSpPr>
          <p:cNvPr id="139" name="Rectangle 138"/>
          <p:cNvSpPr/>
          <p:nvPr/>
        </p:nvSpPr>
        <p:spPr>
          <a:xfrm>
            <a:off x="5148064" y="836712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</a:t>
            </a:r>
            <a:endParaRPr lang="fr-FR" sz="1100" dirty="0"/>
          </a:p>
        </p:txBody>
      </p:sp>
      <p:sp>
        <p:nvSpPr>
          <p:cNvPr id="140" name="Rectangle 139"/>
          <p:cNvSpPr/>
          <p:nvPr/>
        </p:nvSpPr>
        <p:spPr>
          <a:xfrm>
            <a:off x="4788024" y="836712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a</a:t>
            </a:r>
            <a:endParaRPr lang="fr-FR" sz="1100" dirty="0"/>
          </a:p>
        </p:txBody>
      </p:sp>
      <p:sp>
        <p:nvSpPr>
          <p:cNvPr id="141" name="Rectangle 140"/>
          <p:cNvSpPr/>
          <p:nvPr/>
        </p:nvSpPr>
        <p:spPr>
          <a:xfrm>
            <a:off x="5508104" y="98072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g</a:t>
            </a:r>
            <a:endParaRPr lang="fr-FR" sz="1100" dirty="0"/>
          </a:p>
        </p:txBody>
      </p:sp>
      <p:sp>
        <p:nvSpPr>
          <p:cNvPr id="142" name="Rectangle 141"/>
          <p:cNvSpPr/>
          <p:nvPr/>
        </p:nvSpPr>
        <p:spPr>
          <a:xfrm>
            <a:off x="5148064" y="98072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f</a:t>
            </a:r>
            <a:endParaRPr lang="fr-FR" sz="1100" dirty="0"/>
          </a:p>
        </p:txBody>
      </p:sp>
      <p:sp>
        <p:nvSpPr>
          <p:cNvPr id="143" name="Rectangle 142"/>
          <p:cNvSpPr/>
          <p:nvPr/>
        </p:nvSpPr>
        <p:spPr>
          <a:xfrm>
            <a:off x="4788024" y="98072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</a:t>
            </a:r>
            <a:endParaRPr lang="fr-FR" sz="1100" dirty="0"/>
          </a:p>
        </p:txBody>
      </p:sp>
      <p:sp>
        <p:nvSpPr>
          <p:cNvPr id="144" name="Rectangle 143"/>
          <p:cNvSpPr/>
          <p:nvPr/>
        </p:nvSpPr>
        <p:spPr>
          <a:xfrm>
            <a:off x="4499992" y="980728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d</a:t>
            </a:r>
            <a:endParaRPr lang="fr-FR" sz="1100" dirty="0"/>
          </a:p>
        </p:txBody>
      </p:sp>
      <p:sp>
        <p:nvSpPr>
          <p:cNvPr id="145" name="Rectangle 144"/>
          <p:cNvSpPr/>
          <p:nvPr/>
        </p:nvSpPr>
        <p:spPr>
          <a:xfrm>
            <a:off x="6588224" y="476672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ZoneTexte 145"/>
          <p:cNvSpPr txBox="1"/>
          <p:nvPr/>
        </p:nvSpPr>
        <p:spPr>
          <a:xfrm>
            <a:off x="6588224" y="4766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147" name="ZoneTexte 146"/>
          <p:cNvSpPr txBox="1"/>
          <p:nvPr/>
        </p:nvSpPr>
        <p:spPr>
          <a:xfrm>
            <a:off x="6588224" y="28529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148" name="Rectangle 147"/>
          <p:cNvSpPr/>
          <p:nvPr/>
        </p:nvSpPr>
        <p:spPr>
          <a:xfrm>
            <a:off x="6588224" y="1988840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149" name="Pentagone 148"/>
          <p:cNvSpPr/>
          <p:nvPr/>
        </p:nvSpPr>
        <p:spPr>
          <a:xfrm>
            <a:off x="6228184" y="692696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150" name="Pentagone 149"/>
          <p:cNvSpPr/>
          <p:nvPr/>
        </p:nvSpPr>
        <p:spPr>
          <a:xfrm>
            <a:off x="6228184" y="184482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51" name="Rectangle 150"/>
          <p:cNvSpPr/>
          <p:nvPr/>
        </p:nvSpPr>
        <p:spPr>
          <a:xfrm>
            <a:off x="6588224" y="1844824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153" name="Rectangle 152"/>
          <p:cNvSpPr/>
          <p:nvPr/>
        </p:nvSpPr>
        <p:spPr>
          <a:xfrm>
            <a:off x="6588224" y="692696"/>
            <a:ext cx="1368152" cy="1152128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reserved</a:t>
            </a:r>
            <a:r>
              <a:rPr lang="fr-FR" sz="1100" dirty="0" smtClean="0"/>
              <a:t> </a:t>
            </a:r>
            <a:r>
              <a:rPr lang="fr-FR" sz="1100" dirty="0" err="1" smtClean="0"/>
              <a:t>memory</a:t>
            </a:r>
            <a:endParaRPr lang="fr-FR" sz="1100" dirty="0"/>
          </a:p>
        </p:txBody>
      </p:sp>
      <p:sp>
        <p:nvSpPr>
          <p:cNvPr id="154" name="Rectangle 153"/>
          <p:cNvSpPr/>
          <p:nvPr/>
        </p:nvSpPr>
        <p:spPr>
          <a:xfrm>
            <a:off x="6588224" y="260648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DWORD PTR [ebp-0x13], 0x6c6b6a69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596336" y="836712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</a:t>
            </a:r>
            <a:endParaRPr lang="fr-FR" sz="1100" dirty="0"/>
          </a:p>
        </p:txBody>
      </p:sp>
      <p:sp>
        <p:nvSpPr>
          <p:cNvPr id="156" name="Rectangle 155"/>
          <p:cNvSpPr/>
          <p:nvPr/>
        </p:nvSpPr>
        <p:spPr>
          <a:xfrm>
            <a:off x="7236296" y="836712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</a:t>
            </a:r>
            <a:endParaRPr lang="fr-FR" sz="1100" dirty="0"/>
          </a:p>
        </p:txBody>
      </p:sp>
      <p:sp>
        <p:nvSpPr>
          <p:cNvPr id="157" name="Rectangle 156"/>
          <p:cNvSpPr/>
          <p:nvPr/>
        </p:nvSpPr>
        <p:spPr>
          <a:xfrm>
            <a:off x="6876256" y="836712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a</a:t>
            </a:r>
            <a:endParaRPr lang="fr-FR" sz="1100" dirty="0"/>
          </a:p>
        </p:txBody>
      </p:sp>
      <p:sp>
        <p:nvSpPr>
          <p:cNvPr id="158" name="Rectangle 157"/>
          <p:cNvSpPr/>
          <p:nvPr/>
        </p:nvSpPr>
        <p:spPr>
          <a:xfrm>
            <a:off x="7596336" y="98072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g</a:t>
            </a:r>
            <a:endParaRPr lang="fr-FR" sz="1100" dirty="0"/>
          </a:p>
        </p:txBody>
      </p:sp>
      <p:sp>
        <p:nvSpPr>
          <p:cNvPr id="159" name="Rectangle 158"/>
          <p:cNvSpPr/>
          <p:nvPr/>
        </p:nvSpPr>
        <p:spPr>
          <a:xfrm>
            <a:off x="7236296" y="98072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f</a:t>
            </a:r>
            <a:endParaRPr lang="fr-FR" sz="1100" dirty="0"/>
          </a:p>
        </p:txBody>
      </p:sp>
      <p:sp>
        <p:nvSpPr>
          <p:cNvPr id="160" name="Rectangle 159"/>
          <p:cNvSpPr/>
          <p:nvPr/>
        </p:nvSpPr>
        <p:spPr>
          <a:xfrm>
            <a:off x="6876256" y="98072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</a:t>
            </a:r>
            <a:endParaRPr lang="fr-FR" sz="1100" dirty="0"/>
          </a:p>
        </p:txBody>
      </p:sp>
      <p:sp>
        <p:nvSpPr>
          <p:cNvPr id="161" name="Rectangle 160"/>
          <p:cNvSpPr/>
          <p:nvPr/>
        </p:nvSpPr>
        <p:spPr>
          <a:xfrm>
            <a:off x="6588224" y="980728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d</a:t>
            </a:r>
            <a:endParaRPr lang="fr-FR" sz="1100" dirty="0"/>
          </a:p>
        </p:txBody>
      </p:sp>
      <p:sp>
        <p:nvSpPr>
          <p:cNvPr id="162" name="Rectangle 161"/>
          <p:cNvSpPr/>
          <p:nvPr/>
        </p:nvSpPr>
        <p:spPr>
          <a:xfrm>
            <a:off x="7596336" y="1124744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k</a:t>
            </a:r>
            <a:endParaRPr lang="fr-FR" sz="1100" dirty="0"/>
          </a:p>
        </p:txBody>
      </p:sp>
      <p:sp>
        <p:nvSpPr>
          <p:cNvPr id="163" name="Rectangle 162"/>
          <p:cNvSpPr/>
          <p:nvPr/>
        </p:nvSpPr>
        <p:spPr>
          <a:xfrm>
            <a:off x="7236296" y="1124744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</a:t>
            </a:r>
            <a:endParaRPr lang="fr-FR" sz="1100" dirty="0"/>
          </a:p>
        </p:txBody>
      </p:sp>
      <p:sp>
        <p:nvSpPr>
          <p:cNvPr id="164" name="Rectangle 163"/>
          <p:cNvSpPr/>
          <p:nvPr/>
        </p:nvSpPr>
        <p:spPr>
          <a:xfrm>
            <a:off x="6876256" y="1124744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i</a:t>
            </a:r>
            <a:endParaRPr lang="fr-FR" sz="1100" dirty="0"/>
          </a:p>
        </p:txBody>
      </p:sp>
      <p:sp>
        <p:nvSpPr>
          <p:cNvPr id="165" name="Rectangle 164"/>
          <p:cNvSpPr/>
          <p:nvPr/>
        </p:nvSpPr>
        <p:spPr>
          <a:xfrm>
            <a:off x="6588224" y="1124744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h</a:t>
            </a:r>
            <a:endParaRPr lang="fr-FR" sz="1100" dirty="0"/>
          </a:p>
        </p:txBody>
      </p:sp>
      <p:sp>
        <p:nvSpPr>
          <p:cNvPr id="166" name="Rectangle 165"/>
          <p:cNvSpPr/>
          <p:nvPr/>
        </p:nvSpPr>
        <p:spPr>
          <a:xfrm>
            <a:off x="6588224" y="3861048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ZoneTexte 166"/>
          <p:cNvSpPr txBox="1"/>
          <p:nvPr/>
        </p:nvSpPr>
        <p:spPr>
          <a:xfrm>
            <a:off x="6588224" y="386104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168" name="ZoneTexte 167"/>
          <p:cNvSpPr txBox="1"/>
          <p:nvPr/>
        </p:nvSpPr>
        <p:spPr>
          <a:xfrm>
            <a:off x="6588224" y="623731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169" name="Rectangle 168"/>
          <p:cNvSpPr/>
          <p:nvPr/>
        </p:nvSpPr>
        <p:spPr>
          <a:xfrm>
            <a:off x="6588224" y="5373216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170" name="Pentagone 169"/>
          <p:cNvSpPr/>
          <p:nvPr/>
        </p:nvSpPr>
        <p:spPr>
          <a:xfrm>
            <a:off x="6228184" y="4077072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171" name="Pentagone 170"/>
          <p:cNvSpPr/>
          <p:nvPr/>
        </p:nvSpPr>
        <p:spPr>
          <a:xfrm>
            <a:off x="6228184" y="5229200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72" name="Rectangle 171"/>
          <p:cNvSpPr/>
          <p:nvPr/>
        </p:nvSpPr>
        <p:spPr>
          <a:xfrm>
            <a:off x="6588224" y="5229200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174" name="Rectangle 173"/>
          <p:cNvSpPr/>
          <p:nvPr/>
        </p:nvSpPr>
        <p:spPr>
          <a:xfrm>
            <a:off x="6588224" y="4077072"/>
            <a:ext cx="1368152" cy="1152128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reserved</a:t>
            </a:r>
            <a:r>
              <a:rPr lang="fr-FR" sz="1100" dirty="0" smtClean="0"/>
              <a:t> </a:t>
            </a:r>
            <a:r>
              <a:rPr lang="fr-FR" sz="1100" dirty="0" err="1" smtClean="0"/>
              <a:t>memory</a:t>
            </a:r>
            <a:endParaRPr lang="fr-FR" sz="1100" dirty="0"/>
          </a:p>
        </p:txBody>
      </p:sp>
      <p:sp>
        <p:nvSpPr>
          <p:cNvPr id="175" name="Rectangle 174"/>
          <p:cNvSpPr/>
          <p:nvPr/>
        </p:nvSpPr>
        <p:spPr>
          <a:xfrm>
            <a:off x="6588224" y="3645024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DWORD PTR [ebp-0x0f], 0x706f6e6d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7596336" y="422108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</a:t>
            </a:r>
            <a:endParaRPr lang="fr-FR" sz="1100" dirty="0"/>
          </a:p>
        </p:txBody>
      </p:sp>
      <p:sp>
        <p:nvSpPr>
          <p:cNvPr id="177" name="Rectangle 176"/>
          <p:cNvSpPr/>
          <p:nvPr/>
        </p:nvSpPr>
        <p:spPr>
          <a:xfrm>
            <a:off x="7236296" y="422108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</a:t>
            </a:r>
            <a:endParaRPr lang="fr-FR" sz="1100" dirty="0"/>
          </a:p>
        </p:txBody>
      </p:sp>
      <p:sp>
        <p:nvSpPr>
          <p:cNvPr id="178" name="Rectangle 177"/>
          <p:cNvSpPr/>
          <p:nvPr/>
        </p:nvSpPr>
        <p:spPr>
          <a:xfrm>
            <a:off x="6876256" y="422108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a</a:t>
            </a:r>
            <a:endParaRPr lang="fr-FR" sz="1100" dirty="0"/>
          </a:p>
        </p:txBody>
      </p:sp>
      <p:sp>
        <p:nvSpPr>
          <p:cNvPr id="179" name="Rectangle 178"/>
          <p:cNvSpPr/>
          <p:nvPr/>
        </p:nvSpPr>
        <p:spPr>
          <a:xfrm>
            <a:off x="7596336" y="4365104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g</a:t>
            </a:r>
            <a:endParaRPr lang="fr-FR" sz="1100" dirty="0"/>
          </a:p>
        </p:txBody>
      </p:sp>
      <p:sp>
        <p:nvSpPr>
          <p:cNvPr id="180" name="Rectangle 179"/>
          <p:cNvSpPr/>
          <p:nvPr/>
        </p:nvSpPr>
        <p:spPr>
          <a:xfrm>
            <a:off x="7236296" y="4365104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f</a:t>
            </a:r>
            <a:endParaRPr lang="fr-FR" sz="1100" dirty="0"/>
          </a:p>
        </p:txBody>
      </p:sp>
      <p:sp>
        <p:nvSpPr>
          <p:cNvPr id="181" name="Rectangle 180"/>
          <p:cNvSpPr/>
          <p:nvPr/>
        </p:nvSpPr>
        <p:spPr>
          <a:xfrm>
            <a:off x="6876256" y="4365104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</a:t>
            </a:r>
            <a:endParaRPr lang="fr-FR" sz="1100" dirty="0"/>
          </a:p>
        </p:txBody>
      </p:sp>
      <p:sp>
        <p:nvSpPr>
          <p:cNvPr id="182" name="Rectangle 181"/>
          <p:cNvSpPr/>
          <p:nvPr/>
        </p:nvSpPr>
        <p:spPr>
          <a:xfrm>
            <a:off x="6588224" y="4365104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d</a:t>
            </a:r>
            <a:endParaRPr lang="fr-FR" sz="1100" dirty="0"/>
          </a:p>
        </p:txBody>
      </p:sp>
      <p:sp>
        <p:nvSpPr>
          <p:cNvPr id="183" name="Rectangle 182"/>
          <p:cNvSpPr/>
          <p:nvPr/>
        </p:nvSpPr>
        <p:spPr>
          <a:xfrm>
            <a:off x="7596336" y="4509120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k</a:t>
            </a:r>
            <a:endParaRPr lang="fr-FR" sz="1100" dirty="0"/>
          </a:p>
        </p:txBody>
      </p:sp>
      <p:sp>
        <p:nvSpPr>
          <p:cNvPr id="184" name="Rectangle 183"/>
          <p:cNvSpPr/>
          <p:nvPr/>
        </p:nvSpPr>
        <p:spPr>
          <a:xfrm>
            <a:off x="7236296" y="4509120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</a:t>
            </a:r>
            <a:endParaRPr lang="fr-FR" sz="1100" dirty="0"/>
          </a:p>
        </p:txBody>
      </p:sp>
      <p:sp>
        <p:nvSpPr>
          <p:cNvPr id="185" name="Rectangle 184"/>
          <p:cNvSpPr/>
          <p:nvPr/>
        </p:nvSpPr>
        <p:spPr>
          <a:xfrm>
            <a:off x="6876256" y="4509120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i</a:t>
            </a:r>
            <a:endParaRPr lang="fr-FR" sz="1100" dirty="0"/>
          </a:p>
        </p:txBody>
      </p:sp>
      <p:sp>
        <p:nvSpPr>
          <p:cNvPr id="186" name="Rectangle 185"/>
          <p:cNvSpPr/>
          <p:nvPr/>
        </p:nvSpPr>
        <p:spPr>
          <a:xfrm>
            <a:off x="6588224" y="4509120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h</a:t>
            </a:r>
            <a:endParaRPr lang="fr-FR" sz="1100" dirty="0"/>
          </a:p>
        </p:txBody>
      </p:sp>
      <p:sp>
        <p:nvSpPr>
          <p:cNvPr id="187" name="Rectangle 186"/>
          <p:cNvSpPr/>
          <p:nvPr/>
        </p:nvSpPr>
        <p:spPr>
          <a:xfrm>
            <a:off x="7596336" y="4653136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o</a:t>
            </a:r>
            <a:endParaRPr lang="fr-FR" sz="1100" dirty="0"/>
          </a:p>
        </p:txBody>
      </p:sp>
      <p:sp>
        <p:nvSpPr>
          <p:cNvPr id="188" name="Rectangle 187"/>
          <p:cNvSpPr/>
          <p:nvPr/>
        </p:nvSpPr>
        <p:spPr>
          <a:xfrm>
            <a:off x="7236296" y="4653136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n</a:t>
            </a:r>
            <a:endParaRPr lang="fr-FR" sz="1100" dirty="0"/>
          </a:p>
        </p:txBody>
      </p:sp>
      <p:sp>
        <p:nvSpPr>
          <p:cNvPr id="189" name="Rectangle 188"/>
          <p:cNvSpPr/>
          <p:nvPr/>
        </p:nvSpPr>
        <p:spPr>
          <a:xfrm>
            <a:off x="6876256" y="4653136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m</a:t>
            </a:r>
            <a:endParaRPr lang="fr-FR" sz="1100" dirty="0"/>
          </a:p>
        </p:txBody>
      </p:sp>
      <p:sp>
        <p:nvSpPr>
          <p:cNvPr id="190" name="Rectangle 189"/>
          <p:cNvSpPr/>
          <p:nvPr/>
        </p:nvSpPr>
        <p:spPr>
          <a:xfrm>
            <a:off x="6588224" y="4653136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l</a:t>
            </a:r>
            <a:endParaRPr lang="fr-FR" sz="1100" dirty="0"/>
          </a:p>
        </p:txBody>
      </p:sp>
      <p:sp>
        <p:nvSpPr>
          <p:cNvPr id="191" name="Rectangle 190"/>
          <p:cNvSpPr/>
          <p:nvPr/>
        </p:nvSpPr>
        <p:spPr>
          <a:xfrm>
            <a:off x="4499992" y="3861048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ZoneTexte 191"/>
          <p:cNvSpPr txBox="1"/>
          <p:nvPr/>
        </p:nvSpPr>
        <p:spPr>
          <a:xfrm>
            <a:off x="4499992" y="386104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193" name="ZoneTexte 192"/>
          <p:cNvSpPr txBox="1"/>
          <p:nvPr/>
        </p:nvSpPr>
        <p:spPr>
          <a:xfrm>
            <a:off x="4499992" y="623731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194" name="Rectangle 193"/>
          <p:cNvSpPr/>
          <p:nvPr/>
        </p:nvSpPr>
        <p:spPr>
          <a:xfrm>
            <a:off x="4499992" y="5373216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195" name="Pentagone 194"/>
          <p:cNvSpPr/>
          <p:nvPr/>
        </p:nvSpPr>
        <p:spPr>
          <a:xfrm>
            <a:off x="4139952" y="4077072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196" name="Pentagone 195"/>
          <p:cNvSpPr/>
          <p:nvPr/>
        </p:nvSpPr>
        <p:spPr>
          <a:xfrm>
            <a:off x="4139952" y="5229200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97" name="Rectangle 196"/>
          <p:cNvSpPr/>
          <p:nvPr/>
        </p:nvSpPr>
        <p:spPr>
          <a:xfrm>
            <a:off x="4499992" y="5229200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199" name="Rectangle 198"/>
          <p:cNvSpPr/>
          <p:nvPr/>
        </p:nvSpPr>
        <p:spPr>
          <a:xfrm>
            <a:off x="4499992" y="4077072"/>
            <a:ext cx="1368152" cy="1152128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reserved</a:t>
            </a:r>
            <a:r>
              <a:rPr lang="fr-FR" sz="1100" dirty="0" smtClean="0"/>
              <a:t> </a:t>
            </a:r>
            <a:r>
              <a:rPr lang="fr-FR" sz="1100" dirty="0" err="1" smtClean="0"/>
              <a:t>memory</a:t>
            </a:r>
            <a:endParaRPr lang="fr-FR" sz="1100" dirty="0"/>
          </a:p>
        </p:txBody>
      </p:sp>
      <p:sp>
        <p:nvSpPr>
          <p:cNvPr id="200" name="Rectangle 199"/>
          <p:cNvSpPr/>
          <p:nvPr/>
        </p:nvSpPr>
        <p:spPr>
          <a:xfrm>
            <a:off x="4499992" y="3645024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DWORD PTR [ebp-0x0b, 0x74737271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5508104" y="422108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</a:t>
            </a:r>
            <a:endParaRPr lang="fr-FR" sz="1100" dirty="0"/>
          </a:p>
        </p:txBody>
      </p:sp>
      <p:sp>
        <p:nvSpPr>
          <p:cNvPr id="202" name="Rectangle 201"/>
          <p:cNvSpPr/>
          <p:nvPr/>
        </p:nvSpPr>
        <p:spPr>
          <a:xfrm>
            <a:off x="5148064" y="422108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</a:t>
            </a:r>
            <a:endParaRPr lang="fr-FR" sz="1100" dirty="0"/>
          </a:p>
        </p:txBody>
      </p:sp>
      <p:sp>
        <p:nvSpPr>
          <p:cNvPr id="203" name="Rectangle 202"/>
          <p:cNvSpPr/>
          <p:nvPr/>
        </p:nvSpPr>
        <p:spPr>
          <a:xfrm>
            <a:off x="4788024" y="422108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a</a:t>
            </a:r>
            <a:endParaRPr lang="fr-FR" sz="1100" dirty="0"/>
          </a:p>
        </p:txBody>
      </p:sp>
      <p:sp>
        <p:nvSpPr>
          <p:cNvPr id="204" name="Rectangle 203"/>
          <p:cNvSpPr/>
          <p:nvPr/>
        </p:nvSpPr>
        <p:spPr>
          <a:xfrm>
            <a:off x="5508104" y="4365104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g</a:t>
            </a:r>
            <a:endParaRPr lang="fr-FR" sz="1100" dirty="0"/>
          </a:p>
        </p:txBody>
      </p:sp>
      <p:sp>
        <p:nvSpPr>
          <p:cNvPr id="205" name="Rectangle 204"/>
          <p:cNvSpPr/>
          <p:nvPr/>
        </p:nvSpPr>
        <p:spPr>
          <a:xfrm>
            <a:off x="5148064" y="4365104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f</a:t>
            </a:r>
            <a:endParaRPr lang="fr-FR" sz="1100" dirty="0"/>
          </a:p>
        </p:txBody>
      </p:sp>
      <p:sp>
        <p:nvSpPr>
          <p:cNvPr id="206" name="Rectangle 205"/>
          <p:cNvSpPr/>
          <p:nvPr/>
        </p:nvSpPr>
        <p:spPr>
          <a:xfrm>
            <a:off x="4788024" y="4365104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</a:t>
            </a:r>
            <a:endParaRPr lang="fr-FR" sz="1100" dirty="0"/>
          </a:p>
        </p:txBody>
      </p:sp>
      <p:sp>
        <p:nvSpPr>
          <p:cNvPr id="207" name="Rectangle 206"/>
          <p:cNvSpPr/>
          <p:nvPr/>
        </p:nvSpPr>
        <p:spPr>
          <a:xfrm>
            <a:off x="4499992" y="4365104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d</a:t>
            </a:r>
            <a:endParaRPr lang="fr-FR" sz="1100" dirty="0"/>
          </a:p>
        </p:txBody>
      </p:sp>
      <p:sp>
        <p:nvSpPr>
          <p:cNvPr id="208" name="Rectangle 207"/>
          <p:cNvSpPr/>
          <p:nvPr/>
        </p:nvSpPr>
        <p:spPr>
          <a:xfrm>
            <a:off x="5508104" y="4509120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k</a:t>
            </a:r>
            <a:endParaRPr lang="fr-FR" sz="1100" dirty="0"/>
          </a:p>
        </p:txBody>
      </p:sp>
      <p:sp>
        <p:nvSpPr>
          <p:cNvPr id="209" name="Rectangle 208"/>
          <p:cNvSpPr/>
          <p:nvPr/>
        </p:nvSpPr>
        <p:spPr>
          <a:xfrm>
            <a:off x="5148064" y="4509120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</a:t>
            </a:r>
            <a:endParaRPr lang="fr-FR" sz="1100" dirty="0"/>
          </a:p>
        </p:txBody>
      </p:sp>
      <p:sp>
        <p:nvSpPr>
          <p:cNvPr id="210" name="Rectangle 209"/>
          <p:cNvSpPr/>
          <p:nvPr/>
        </p:nvSpPr>
        <p:spPr>
          <a:xfrm>
            <a:off x="4788024" y="4509120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i</a:t>
            </a:r>
            <a:endParaRPr lang="fr-FR" sz="1100" dirty="0"/>
          </a:p>
        </p:txBody>
      </p:sp>
      <p:sp>
        <p:nvSpPr>
          <p:cNvPr id="211" name="Rectangle 210"/>
          <p:cNvSpPr/>
          <p:nvPr/>
        </p:nvSpPr>
        <p:spPr>
          <a:xfrm>
            <a:off x="4499992" y="4509120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h</a:t>
            </a:r>
            <a:endParaRPr lang="fr-FR" sz="1100" dirty="0"/>
          </a:p>
        </p:txBody>
      </p:sp>
      <p:sp>
        <p:nvSpPr>
          <p:cNvPr id="212" name="Rectangle 211"/>
          <p:cNvSpPr/>
          <p:nvPr/>
        </p:nvSpPr>
        <p:spPr>
          <a:xfrm>
            <a:off x="5508104" y="4653136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o</a:t>
            </a:r>
            <a:endParaRPr lang="fr-FR" sz="1100" dirty="0"/>
          </a:p>
        </p:txBody>
      </p:sp>
      <p:sp>
        <p:nvSpPr>
          <p:cNvPr id="213" name="Rectangle 212"/>
          <p:cNvSpPr/>
          <p:nvPr/>
        </p:nvSpPr>
        <p:spPr>
          <a:xfrm>
            <a:off x="5148064" y="4653136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n</a:t>
            </a:r>
            <a:endParaRPr lang="fr-FR" sz="1100" dirty="0"/>
          </a:p>
        </p:txBody>
      </p:sp>
      <p:sp>
        <p:nvSpPr>
          <p:cNvPr id="214" name="Rectangle 213"/>
          <p:cNvSpPr/>
          <p:nvPr/>
        </p:nvSpPr>
        <p:spPr>
          <a:xfrm>
            <a:off x="4788024" y="4653136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m</a:t>
            </a:r>
            <a:endParaRPr lang="fr-FR" sz="1100" dirty="0"/>
          </a:p>
        </p:txBody>
      </p:sp>
      <p:sp>
        <p:nvSpPr>
          <p:cNvPr id="215" name="Rectangle 214"/>
          <p:cNvSpPr/>
          <p:nvPr/>
        </p:nvSpPr>
        <p:spPr>
          <a:xfrm>
            <a:off x="4499992" y="4653136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l</a:t>
            </a:r>
            <a:endParaRPr lang="fr-FR" sz="1100" dirty="0"/>
          </a:p>
        </p:txBody>
      </p:sp>
      <p:sp>
        <p:nvSpPr>
          <p:cNvPr id="216" name="Rectangle 215"/>
          <p:cNvSpPr/>
          <p:nvPr/>
        </p:nvSpPr>
        <p:spPr>
          <a:xfrm>
            <a:off x="5508104" y="4797152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</a:t>
            </a:r>
            <a:endParaRPr lang="fr-FR" sz="1100" dirty="0"/>
          </a:p>
        </p:txBody>
      </p:sp>
      <p:sp>
        <p:nvSpPr>
          <p:cNvPr id="217" name="Rectangle 216"/>
          <p:cNvSpPr/>
          <p:nvPr/>
        </p:nvSpPr>
        <p:spPr>
          <a:xfrm>
            <a:off x="5148064" y="4797152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218" name="Rectangle 217"/>
          <p:cNvSpPr/>
          <p:nvPr/>
        </p:nvSpPr>
        <p:spPr>
          <a:xfrm>
            <a:off x="4788024" y="4797152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q</a:t>
            </a:r>
            <a:endParaRPr lang="fr-FR" sz="1100" dirty="0"/>
          </a:p>
        </p:txBody>
      </p:sp>
      <p:sp>
        <p:nvSpPr>
          <p:cNvPr id="219" name="Rectangle 218"/>
          <p:cNvSpPr/>
          <p:nvPr/>
        </p:nvSpPr>
        <p:spPr>
          <a:xfrm>
            <a:off x="4499992" y="4797152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p</a:t>
            </a:r>
            <a:endParaRPr lang="fr-FR" sz="1100" dirty="0"/>
          </a:p>
        </p:txBody>
      </p:sp>
      <p:sp>
        <p:nvSpPr>
          <p:cNvPr id="220" name="Rectangle 219"/>
          <p:cNvSpPr/>
          <p:nvPr/>
        </p:nvSpPr>
        <p:spPr>
          <a:xfrm>
            <a:off x="2483768" y="3861048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ZoneTexte 220"/>
          <p:cNvSpPr txBox="1"/>
          <p:nvPr/>
        </p:nvSpPr>
        <p:spPr>
          <a:xfrm>
            <a:off x="2483768" y="386104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222" name="ZoneTexte 221"/>
          <p:cNvSpPr txBox="1"/>
          <p:nvPr/>
        </p:nvSpPr>
        <p:spPr>
          <a:xfrm>
            <a:off x="2483768" y="623731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223" name="Rectangle 222"/>
          <p:cNvSpPr/>
          <p:nvPr/>
        </p:nvSpPr>
        <p:spPr>
          <a:xfrm>
            <a:off x="2483768" y="5373216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224" name="Pentagone 223"/>
          <p:cNvSpPr/>
          <p:nvPr/>
        </p:nvSpPr>
        <p:spPr>
          <a:xfrm>
            <a:off x="2123728" y="4077072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225" name="Pentagone 224"/>
          <p:cNvSpPr/>
          <p:nvPr/>
        </p:nvSpPr>
        <p:spPr>
          <a:xfrm>
            <a:off x="2123728" y="5229200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226" name="Rectangle 225"/>
          <p:cNvSpPr/>
          <p:nvPr/>
        </p:nvSpPr>
        <p:spPr>
          <a:xfrm>
            <a:off x="2483768" y="5229200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228" name="Rectangle 227"/>
          <p:cNvSpPr/>
          <p:nvPr/>
        </p:nvSpPr>
        <p:spPr>
          <a:xfrm>
            <a:off x="2483768" y="4077072"/>
            <a:ext cx="1368152" cy="1152128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reserved</a:t>
            </a:r>
            <a:r>
              <a:rPr lang="fr-FR" sz="1100" dirty="0" smtClean="0"/>
              <a:t> </a:t>
            </a:r>
            <a:r>
              <a:rPr lang="fr-FR" sz="1100" dirty="0" err="1" smtClean="0"/>
              <a:t>memory</a:t>
            </a:r>
            <a:endParaRPr lang="fr-FR" sz="1100" dirty="0"/>
          </a:p>
        </p:txBody>
      </p:sp>
      <p:sp>
        <p:nvSpPr>
          <p:cNvPr id="229" name="Rectangle 228"/>
          <p:cNvSpPr/>
          <p:nvPr/>
        </p:nvSpPr>
        <p:spPr>
          <a:xfrm>
            <a:off x="2483768" y="3645024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DWORD PTR [ebp-0x07, 0x78777675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3491880" y="422108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</a:t>
            </a:r>
            <a:endParaRPr lang="fr-FR" sz="1100" dirty="0"/>
          </a:p>
        </p:txBody>
      </p:sp>
      <p:sp>
        <p:nvSpPr>
          <p:cNvPr id="231" name="Rectangle 230"/>
          <p:cNvSpPr/>
          <p:nvPr/>
        </p:nvSpPr>
        <p:spPr>
          <a:xfrm>
            <a:off x="3131840" y="422108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</a:t>
            </a:r>
            <a:endParaRPr lang="fr-FR" sz="1100" dirty="0"/>
          </a:p>
        </p:txBody>
      </p:sp>
      <p:sp>
        <p:nvSpPr>
          <p:cNvPr id="232" name="Rectangle 231"/>
          <p:cNvSpPr/>
          <p:nvPr/>
        </p:nvSpPr>
        <p:spPr>
          <a:xfrm>
            <a:off x="2771800" y="422108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a</a:t>
            </a:r>
            <a:endParaRPr lang="fr-FR" sz="1100" dirty="0"/>
          </a:p>
        </p:txBody>
      </p:sp>
      <p:sp>
        <p:nvSpPr>
          <p:cNvPr id="233" name="Rectangle 232"/>
          <p:cNvSpPr/>
          <p:nvPr/>
        </p:nvSpPr>
        <p:spPr>
          <a:xfrm>
            <a:off x="3491880" y="4365104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g</a:t>
            </a:r>
            <a:endParaRPr lang="fr-FR" sz="1100" dirty="0"/>
          </a:p>
        </p:txBody>
      </p:sp>
      <p:sp>
        <p:nvSpPr>
          <p:cNvPr id="234" name="Rectangle 233"/>
          <p:cNvSpPr/>
          <p:nvPr/>
        </p:nvSpPr>
        <p:spPr>
          <a:xfrm>
            <a:off x="3131840" y="4365104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f</a:t>
            </a:r>
            <a:endParaRPr lang="fr-FR" sz="1100" dirty="0"/>
          </a:p>
        </p:txBody>
      </p:sp>
      <p:sp>
        <p:nvSpPr>
          <p:cNvPr id="235" name="Rectangle 234"/>
          <p:cNvSpPr/>
          <p:nvPr/>
        </p:nvSpPr>
        <p:spPr>
          <a:xfrm>
            <a:off x="2771800" y="4365104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</a:t>
            </a:r>
            <a:endParaRPr lang="fr-FR" sz="1100" dirty="0"/>
          </a:p>
        </p:txBody>
      </p:sp>
      <p:sp>
        <p:nvSpPr>
          <p:cNvPr id="236" name="Rectangle 235"/>
          <p:cNvSpPr/>
          <p:nvPr/>
        </p:nvSpPr>
        <p:spPr>
          <a:xfrm>
            <a:off x="2483768" y="4365104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d</a:t>
            </a:r>
            <a:endParaRPr lang="fr-FR" sz="1100" dirty="0"/>
          </a:p>
        </p:txBody>
      </p:sp>
      <p:sp>
        <p:nvSpPr>
          <p:cNvPr id="237" name="Rectangle 236"/>
          <p:cNvSpPr/>
          <p:nvPr/>
        </p:nvSpPr>
        <p:spPr>
          <a:xfrm>
            <a:off x="3491880" y="4509120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k</a:t>
            </a:r>
            <a:endParaRPr lang="fr-FR" sz="1100" dirty="0"/>
          </a:p>
        </p:txBody>
      </p:sp>
      <p:sp>
        <p:nvSpPr>
          <p:cNvPr id="238" name="Rectangle 237"/>
          <p:cNvSpPr/>
          <p:nvPr/>
        </p:nvSpPr>
        <p:spPr>
          <a:xfrm>
            <a:off x="3131840" y="4509120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</a:t>
            </a:r>
            <a:endParaRPr lang="fr-FR" sz="1100" dirty="0"/>
          </a:p>
        </p:txBody>
      </p:sp>
      <p:sp>
        <p:nvSpPr>
          <p:cNvPr id="239" name="Rectangle 238"/>
          <p:cNvSpPr/>
          <p:nvPr/>
        </p:nvSpPr>
        <p:spPr>
          <a:xfrm>
            <a:off x="2771800" y="4509120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i</a:t>
            </a:r>
            <a:endParaRPr lang="fr-FR" sz="1100" dirty="0"/>
          </a:p>
        </p:txBody>
      </p:sp>
      <p:sp>
        <p:nvSpPr>
          <p:cNvPr id="240" name="Rectangle 239"/>
          <p:cNvSpPr/>
          <p:nvPr/>
        </p:nvSpPr>
        <p:spPr>
          <a:xfrm>
            <a:off x="2483768" y="4509120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h</a:t>
            </a:r>
            <a:endParaRPr lang="fr-FR" sz="1100" dirty="0"/>
          </a:p>
        </p:txBody>
      </p:sp>
      <p:sp>
        <p:nvSpPr>
          <p:cNvPr id="241" name="Rectangle 240"/>
          <p:cNvSpPr/>
          <p:nvPr/>
        </p:nvSpPr>
        <p:spPr>
          <a:xfrm>
            <a:off x="3491880" y="4653136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o</a:t>
            </a:r>
            <a:endParaRPr lang="fr-FR" sz="1100" dirty="0"/>
          </a:p>
        </p:txBody>
      </p:sp>
      <p:sp>
        <p:nvSpPr>
          <p:cNvPr id="242" name="Rectangle 241"/>
          <p:cNvSpPr/>
          <p:nvPr/>
        </p:nvSpPr>
        <p:spPr>
          <a:xfrm>
            <a:off x="3131840" y="4653136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n</a:t>
            </a:r>
            <a:endParaRPr lang="fr-FR" sz="1100" dirty="0"/>
          </a:p>
        </p:txBody>
      </p:sp>
      <p:sp>
        <p:nvSpPr>
          <p:cNvPr id="243" name="Rectangle 242"/>
          <p:cNvSpPr/>
          <p:nvPr/>
        </p:nvSpPr>
        <p:spPr>
          <a:xfrm>
            <a:off x="2771800" y="4653136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m</a:t>
            </a:r>
            <a:endParaRPr lang="fr-FR" sz="1100" dirty="0"/>
          </a:p>
        </p:txBody>
      </p:sp>
      <p:sp>
        <p:nvSpPr>
          <p:cNvPr id="244" name="Rectangle 243"/>
          <p:cNvSpPr/>
          <p:nvPr/>
        </p:nvSpPr>
        <p:spPr>
          <a:xfrm>
            <a:off x="2483768" y="4653136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l</a:t>
            </a:r>
            <a:endParaRPr lang="fr-FR" sz="1100" dirty="0"/>
          </a:p>
        </p:txBody>
      </p:sp>
      <p:sp>
        <p:nvSpPr>
          <p:cNvPr id="245" name="Rectangle 244"/>
          <p:cNvSpPr/>
          <p:nvPr/>
        </p:nvSpPr>
        <p:spPr>
          <a:xfrm>
            <a:off x="3491880" y="4797152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</a:t>
            </a:r>
            <a:endParaRPr lang="fr-FR" sz="1100" dirty="0"/>
          </a:p>
        </p:txBody>
      </p:sp>
      <p:sp>
        <p:nvSpPr>
          <p:cNvPr id="246" name="Rectangle 245"/>
          <p:cNvSpPr/>
          <p:nvPr/>
        </p:nvSpPr>
        <p:spPr>
          <a:xfrm>
            <a:off x="3131840" y="4797152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247" name="Rectangle 246"/>
          <p:cNvSpPr/>
          <p:nvPr/>
        </p:nvSpPr>
        <p:spPr>
          <a:xfrm>
            <a:off x="2771800" y="4797152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q</a:t>
            </a:r>
            <a:endParaRPr lang="fr-FR" sz="1100" dirty="0"/>
          </a:p>
        </p:txBody>
      </p:sp>
      <p:sp>
        <p:nvSpPr>
          <p:cNvPr id="248" name="Rectangle 247"/>
          <p:cNvSpPr/>
          <p:nvPr/>
        </p:nvSpPr>
        <p:spPr>
          <a:xfrm>
            <a:off x="2483768" y="4797152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p</a:t>
            </a:r>
            <a:endParaRPr lang="fr-FR" sz="1100" dirty="0"/>
          </a:p>
        </p:txBody>
      </p:sp>
      <p:sp>
        <p:nvSpPr>
          <p:cNvPr id="249" name="Rectangle 248"/>
          <p:cNvSpPr/>
          <p:nvPr/>
        </p:nvSpPr>
        <p:spPr>
          <a:xfrm>
            <a:off x="3491880" y="494116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w</a:t>
            </a:r>
            <a:endParaRPr lang="fr-FR" sz="1100" dirty="0"/>
          </a:p>
        </p:txBody>
      </p:sp>
      <p:sp>
        <p:nvSpPr>
          <p:cNvPr id="250" name="Rectangle 249"/>
          <p:cNvSpPr/>
          <p:nvPr/>
        </p:nvSpPr>
        <p:spPr>
          <a:xfrm>
            <a:off x="3131840" y="494116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v</a:t>
            </a:r>
            <a:endParaRPr lang="fr-FR" sz="1100" dirty="0"/>
          </a:p>
        </p:txBody>
      </p:sp>
      <p:sp>
        <p:nvSpPr>
          <p:cNvPr id="251" name="Rectangle 250"/>
          <p:cNvSpPr/>
          <p:nvPr/>
        </p:nvSpPr>
        <p:spPr>
          <a:xfrm>
            <a:off x="2771800" y="4941168"/>
            <a:ext cx="360040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u</a:t>
            </a:r>
            <a:endParaRPr lang="fr-FR" sz="1100" dirty="0"/>
          </a:p>
        </p:txBody>
      </p:sp>
      <p:sp>
        <p:nvSpPr>
          <p:cNvPr id="252" name="Rectangle 251"/>
          <p:cNvSpPr/>
          <p:nvPr/>
        </p:nvSpPr>
        <p:spPr>
          <a:xfrm>
            <a:off x="2483768" y="4941168"/>
            <a:ext cx="28803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</a:t>
            </a:r>
            <a:endParaRPr lang="fr-FR" sz="1100" dirty="0"/>
          </a:p>
        </p:txBody>
      </p:sp>
      <p:sp>
        <p:nvSpPr>
          <p:cNvPr id="253" name="Rectangle 252"/>
          <p:cNvSpPr/>
          <p:nvPr/>
        </p:nvSpPr>
        <p:spPr>
          <a:xfrm>
            <a:off x="143000" y="188640"/>
            <a:ext cx="8893496" cy="648072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Flèche courbée vers la gauche 253"/>
          <p:cNvSpPr/>
          <p:nvPr/>
        </p:nvSpPr>
        <p:spPr>
          <a:xfrm>
            <a:off x="8100392" y="2060848"/>
            <a:ext cx="792088" cy="266429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404664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3568" y="40466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6" name="ZoneTexte 5"/>
          <p:cNvSpPr txBox="1"/>
          <p:nvPr/>
        </p:nvSpPr>
        <p:spPr>
          <a:xfrm>
            <a:off x="683568" y="278092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7" name="Rectangle 6"/>
          <p:cNvSpPr/>
          <p:nvPr/>
        </p:nvSpPr>
        <p:spPr>
          <a:xfrm>
            <a:off x="683568" y="1916832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8" name="Pentagone 7"/>
          <p:cNvSpPr/>
          <p:nvPr/>
        </p:nvSpPr>
        <p:spPr>
          <a:xfrm>
            <a:off x="323528" y="1196752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9" name="Pentagone 8"/>
          <p:cNvSpPr/>
          <p:nvPr/>
        </p:nvSpPr>
        <p:spPr>
          <a:xfrm>
            <a:off x="323528" y="1772816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0" name="Rectangle 9"/>
          <p:cNvSpPr/>
          <p:nvPr/>
        </p:nvSpPr>
        <p:spPr>
          <a:xfrm>
            <a:off x="683568" y="1772816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11" name="Rectangle 10"/>
          <p:cNvSpPr/>
          <p:nvPr/>
        </p:nvSpPr>
        <p:spPr>
          <a:xfrm>
            <a:off x="683568" y="188640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DWORD PTR [ebp-0x4], 0x8048470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3568" y="1196752"/>
            <a:ext cx="1368152" cy="57606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reserved</a:t>
            </a:r>
            <a:r>
              <a:rPr lang="fr-FR" sz="1100" dirty="0" smtClean="0"/>
              <a:t> </a:t>
            </a:r>
            <a:r>
              <a:rPr lang="fr-FR" sz="1100" dirty="0" err="1" smtClean="0"/>
              <a:t>memory</a:t>
            </a:r>
            <a:endParaRPr lang="fr-FR" sz="1100" dirty="0"/>
          </a:p>
        </p:txBody>
      </p:sp>
      <p:sp>
        <p:nvSpPr>
          <p:cNvPr id="13" name="Rectangle 12"/>
          <p:cNvSpPr/>
          <p:nvPr/>
        </p:nvSpPr>
        <p:spPr>
          <a:xfrm>
            <a:off x="683568" y="1628800"/>
            <a:ext cx="1368152" cy="14401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0x8048470</a:t>
            </a:r>
            <a:endParaRPr lang="fr-FR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sange 7"/>
          <p:cNvSpPr/>
          <p:nvPr/>
        </p:nvSpPr>
        <p:spPr>
          <a:xfrm>
            <a:off x="3275856" y="2204864"/>
            <a:ext cx="864096" cy="864096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fr-FR" sz="700" b="1" dirty="0" smtClean="0"/>
              <a:t>Si</a:t>
            </a:r>
            <a:r>
              <a:rPr lang="fr-FR" sz="700" dirty="0" smtClean="0"/>
              <a:t> </a:t>
            </a:r>
          </a:p>
          <a:p>
            <a:pPr algn="ctr"/>
            <a:r>
              <a:rPr lang="fr-FR" sz="700" dirty="0" err="1" smtClean="0"/>
              <a:t>ebp</a:t>
            </a:r>
            <a:r>
              <a:rPr lang="fr-FR" sz="700" dirty="0" smtClean="0"/>
              <a:t>-0x4 </a:t>
            </a:r>
          </a:p>
          <a:p>
            <a:pPr algn="ctr"/>
            <a:r>
              <a:rPr lang="fr-FR" sz="700" dirty="0" smtClean="0"/>
              <a:t>n’est pas égale </a:t>
            </a:r>
          </a:p>
          <a:p>
            <a:pPr algn="ctr"/>
            <a:r>
              <a:rPr lang="fr-FR" sz="700" dirty="0" smtClean="0"/>
              <a:t>à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59832" y="3573016"/>
            <a:ext cx="1296144" cy="253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700" dirty="0" smtClean="0"/>
              <a:t>Instruction @80483ee</a:t>
            </a:r>
            <a:endParaRPr lang="fr-FR" sz="700" dirty="0"/>
          </a:p>
        </p:txBody>
      </p:sp>
      <p:sp>
        <p:nvSpPr>
          <p:cNvPr id="23" name="Rectangle 22"/>
          <p:cNvSpPr/>
          <p:nvPr/>
        </p:nvSpPr>
        <p:spPr>
          <a:xfrm>
            <a:off x="3059832" y="4365104"/>
            <a:ext cx="1296144" cy="253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700" dirty="0" smtClean="0"/>
              <a:t>Instruction @80483f5</a:t>
            </a:r>
            <a:endParaRPr lang="fr-FR" sz="700" dirty="0" smtClean="0"/>
          </a:p>
        </p:txBody>
      </p:sp>
      <p:cxnSp>
        <p:nvCxnSpPr>
          <p:cNvPr id="28" name="Connecteur droit 27"/>
          <p:cNvCxnSpPr/>
          <p:nvPr/>
        </p:nvCxnSpPr>
        <p:spPr>
          <a:xfrm>
            <a:off x="3707904" y="1700808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8" idx="1"/>
          </p:cNvCxnSpPr>
          <p:nvPr/>
        </p:nvCxnSpPr>
        <p:spPr>
          <a:xfrm flipH="1">
            <a:off x="2627784" y="2636912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627784" y="2636912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2627784" y="450912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8" idx="2"/>
            <a:endCxn id="13" idx="0"/>
          </p:cNvCxnSpPr>
          <p:nvPr/>
        </p:nvCxnSpPr>
        <p:spPr>
          <a:xfrm>
            <a:off x="3707904" y="30689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707904" y="3861048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2699792" y="2636912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smtClean="0"/>
              <a:t>OUI </a:t>
            </a:r>
            <a:r>
              <a:rPr lang="fr-FR" sz="800" dirty="0" smtClean="0"/>
              <a:t>(</a:t>
            </a:r>
            <a:r>
              <a:rPr lang="fr-FR" sz="800" dirty="0" err="1" smtClean="0"/>
              <a:t>jump</a:t>
            </a:r>
            <a:r>
              <a:rPr lang="fr-FR" sz="800" dirty="0" smtClean="0"/>
              <a:t>)</a:t>
            </a:r>
            <a:endParaRPr lang="fr-FR" sz="800" dirty="0"/>
          </a:p>
        </p:txBody>
      </p:sp>
      <p:sp>
        <p:nvSpPr>
          <p:cNvPr id="47" name="ZoneTexte 46"/>
          <p:cNvSpPr txBox="1"/>
          <p:nvPr/>
        </p:nvSpPr>
        <p:spPr>
          <a:xfrm>
            <a:off x="3635896" y="2996952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smtClean="0"/>
              <a:t>NON</a:t>
            </a:r>
            <a:endParaRPr lang="fr-FR" sz="800" b="1" dirty="0"/>
          </a:p>
        </p:txBody>
      </p:sp>
      <p:sp>
        <p:nvSpPr>
          <p:cNvPr id="61" name="Losange 60"/>
          <p:cNvSpPr/>
          <p:nvPr/>
        </p:nvSpPr>
        <p:spPr>
          <a:xfrm>
            <a:off x="5652120" y="2204864"/>
            <a:ext cx="864096" cy="864096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fr-FR" sz="700" b="1" dirty="0" smtClean="0"/>
              <a:t>Si</a:t>
            </a:r>
            <a:r>
              <a:rPr lang="fr-FR" sz="700" dirty="0" smtClean="0"/>
              <a:t> </a:t>
            </a:r>
          </a:p>
          <a:p>
            <a:pPr algn="ctr"/>
            <a:r>
              <a:rPr lang="fr-FR" sz="700" dirty="0" err="1" smtClean="0"/>
              <a:t>ebp</a:t>
            </a:r>
            <a:r>
              <a:rPr lang="fr-FR" sz="700" dirty="0" smtClean="0"/>
              <a:t>-0x4 </a:t>
            </a:r>
          </a:p>
          <a:p>
            <a:pPr algn="ctr"/>
            <a:r>
              <a:rPr lang="fr-FR" sz="700" dirty="0" smtClean="0"/>
              <a:t>est égale </a:t>
            </a:r>
          </a:p>
          <a:p>
            <a:pPr algn="ctr"/>
            <a:r>
              <a:rPr lang="fr-FR" sz="700" dirty="0" smtClean="0"/>
              <a:t>à 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436096" y="3573016"/>
            <a:ext cx="1296144" cy="253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700" dirty="0" smtClean="0"/>
              <a:t>Instruction @80483ee</a:t>
            </a:r>
            <a:endParaRPr lang="fr-FR" sz="700" dirty="0"/>
          </a:p>
        </p:txBody>
      </p:sp>
      <p:sp>
        <p:nvSpPr>
          <p:cNvPr id="63" name="Rectangle 62"/>
          <p:cNvSpPr/>
          <p:nvPr/>
        </p:nvSpPr>
        <p:spPr>
          <a:xfrm>
            <a:off x="5436096" y="4365104"/>
            <a:ext cx="1296144" cy="253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700" dirty="0" smtClean="0"/>
              <a:t>Instruction @80483f5</a:t>
            </a:r>
            <a:endParaRPr lang="fr-FR" sz="700" dirty="0" smtClean="0"/>
          </a:p>
        </p:txBody>
      </p:sp>
      <p:cxnSp>
        <p:nvCxnSpPr>
          <p:cNvPr id="64" name="Connecteur droit 63"/>
          <p:cNvCxnSpPr/>
          <p:nvPr/>
        </p:nvCxnSpPr>
        <p:spPr>
          <a:xfrm>
            <a:off x="6084168" y="1700808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61" idx="1"/>
          </p:cNvCxnSpPr>
          <p:nvPr/>
        </p:nvCxnSpPr>
        <p:spPr>
          <a:xfrm flipH="1">
            <a:off x="5004048" y="2636912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004048" y="2636912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5004048" y="450912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61" idx="2"/>
            <a:endCxn id="62" idx="0"/>
          </p:cNvCxnSpPr>
          <p:nvPr/>
        </p:nvCxnSpPr>
        <p:spPr>
          <a:xfrm>
            <a:off x="6084168" y="30689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6084168" y="3861048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5076056" y="2636912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smtClean="0"/>
              <a:t>OUI </a:t>
            </a:r>
            <a:r>
              <a:rPr lang="fr-FR" sz="800" dirty="0" smtClean="0"/>
              <a:t>(</a:t>
            </a:r>
            <a:r>
              <a:rPr lang="fr-FR" sz="800" dirty="0" err="1" smtClean="0"/>
              <a:t>jump</a:t>
            </a:r>
            <a:r>
              <a:rPr lang="fr-FR" sz="800" dirty="0" smtClean="0"/>
              <a:t>)</a:t>
            </a:r>
            <a:endParaRPr lang="fr-FR" sz="800" dirty="0"/>
          </a:p>
        </p:txBody>
      </p:sp>
      <p:sp>
        <p:nvSpPr>
          <p:cNvPr id="71" name="ZoneTexte 70"/>
          <p:cNvSpPr txBox="1"/>
          <p:nvPr/>
        </p:nvSpPr>
        <p:spPr>
          <a:xfrm>
            <a:off x="6012160" y="2996952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smtClean="0"/>
              <a:t>NON</a:t>
            </a:r>
            <a:endParaRPr lang="fr-FR" sz="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332656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55576" y="33265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6" name="ZoneTexte 5"/>
          <p:cNvSpPr txBox="1"/>
          <p:nvPr/>
        </p:nvSpPr>
        <p:spPr>
          <a:xfrm>
            <a:off x="755576" y="27089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7" name="Rectangle 6"/>
          <p:cNvSpPr/>
          <p:nvPr/>
        </p:nvSpPr>
        <p:spPr>
          <a:xfrm>
            <a:off x="755576" y="1844824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8" name="Pentagone 7"/>
          <p:cNvSpPr/>
          <p:nvPr/>
        </p:nvSpPr>
        <p:spPr>
          <a:xfrm>
            <a:off x="395536" y="1844824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9" name="Pentagone 8"/>
          <p:cNvSpPr/>
          <p:nvPr/>
        </p:nvSpPr>
        <p:spPr>
          <a:xfrm>
            <a:off x="395536" y="220486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0" name="Rectangle 9"/>
          <p:cNvSpPr/>
          <p:nvPr/>
        </p:nvSpPr>
        <p:spPr>
          <a:xfrm>
            <a:off x="2627784" y="332656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627784" y="33265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627784" y="27089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13" name="Rectangle 12"/>
          <p:cNvSpPr/>
          <p:nvPr/>
        </p:nvSpPr>
        <p:spPr>
          <a:xfrm>
            <a:off x="2627784" y="1844824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14" name="Pentagone 13"/>
          <p:cNvSpPr/>
          <p:nvPr/>
        </p:nvSpPr>
        <p:spPr>
          <a:xfrm>
            <a:off x="2267744" y="1700808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15" name="Pentagone 14"/>
          <p:cNvSpPr/>
          <p:nvPr/>
        </p:nvSpPr>
        <p:spPr>
          <a:xfrm>
            <a:off x="2267744" y="220486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6" name="Rectangle 15"/>
          <p:cNvSpPr/>
          <p:nvPr/>
        </p:nvSpPr>
        <p:spPr>
          <a:xfrm>
            <a:off x="2627784" y="1700808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17" name="Rectangle 16"/>
          <p:cNvSpPr/>
          <p:nvPr/>
        </p:nvSpPr>
        <p:spPr>
          <a:xfrm>
            <a:off x="755576" y="116632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Etat</a:t>
            </a:r>
            <a:r>
              <a:rPr lang="en-US" sz="800" dirty="0" smtClean="0">
                <a:solidFill>
                  <a:srgbClr val="FF5D5D"/>
                </a:solidFill>
              </a:rPr>
              <a:t> initial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avant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1ère instruction)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188640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push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ebp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60032" y="332656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860032" y="33265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860032" y="27089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22" name="Rectangle 21"/>
          <p:cNvSpPr/>
          <p:nvPr/>
        </p:nvSpPr>
        <p:spPr>
          <a:xfrm>
            <a:off x="4860032" y="1844824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23" name="Pentagone 22"/>
          <p:cNvSpPr/>
          <p:nvPr/>
        </p:nvSpPr>
        <p:spPr>
          <a:xfrm>
            <a:off x="4499992" y="1700808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24" name="Pentagone 23"/>
          <p:cNvSpPr/>
          <p:nvPr/>
        </p:nvSpPr>
        <p:spPr>
          <a:xfrm>
            <a:off x="4139952" y="1700808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25" name="Rectangle 24"/>
          <p:cNvSpPr/>
          <p:nvPr/>
        </p:nvSpPr>
        <p:spPr>
          <a:xfrm>
            <a:off x="4860032" y="1700808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26" name="Rectangle 25"/>
          <p:cNvSpPr/>
          <p:nvPr/>
        </p:nvSpPr>
        <p:spPr>
          <a:xfrm>
            <a:off x="4860032" y="188640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ebp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esp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60032" y="3672408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860032" y="367240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860032" y="60486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30" name="Rectangle 29"/>
          <p:cNvSpPr/>
          <p:nvPr/>
        </p:nvSpPr>
        <p:spPr>
          <a:xfrm>
            <a:off x="4860032" y="5184576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31" name="Pentagone 30"/>
          <p:cNvSpPr/>
          <p:nvPr/>
        </p:nvSpPr>
        <p:spPr>
          <a:xfrm>
            <a:off x="4499992" y="4896544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32" name="Pentagone 31"/>
          <p:cNvSpPr/>
          <p:nvPr/>
        </p:nvSpPr>
        <p:spPr>
          <a:xfrm>
            <a:off x="4499992" y="5040560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33" name="Rectangle 32"/>
          <p:cNvSpPr/>
          <p:nvPr/>
        </p:nvSpPr>
        <p:spPr>
          <a:xfrm>
            <a:off x="4860032" y="5040560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34" name="Rectangle 33"/>
          <p:cNvSpPr/>
          <p:nvPr/>
        </p:nvSpPr>
        <p:spPr>
          <a:xfrm>
            <a:off x="4860032" y="3456384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call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80483db &lt;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mySimpleFunction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60032" y="4896544"/>
            <a:ext cx="1368152" cy="144016"/>
          </a:xfrm>
          <a:prstGeom prst="rect">
            <a:avLst/>
          </a:pr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0x080483db</a:t>
            </a:r>
            <a:endParaRPr lang="fr-FR" sz="1100" dirty="0"/>
          </a:p>
        </p:txBody>
      </p:sp>
      <p:sp>
        <p:nvSpPr>
          <p:cNvPr id="36" name="Rectangle 35"/>
          <p:cNvSpPr/>
          <p:nvPr/>
        </p:nvSpPr>
        <p:spPr>
          <a:xfrm>
            <a:off x="2627784" y="3672408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2627784" y="367240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38" name="ZoneTexte 37"/>
          <p:cNvSpPr txBox="1"/>
          <p:nvPr/>
        </p:nvSpPr>
        <p:spPr>
          <a:xfrm>
            <a:off x="2627784" y="60486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39" name="Rectangle 38"/>
          <p:cNvSpPr/>
          <p:nvPr/>
        </p:nvSpPr>
        <p:spPr>
          <a:xfrm>
            <a:off x="2627784" y="5184576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40" name="Pentagone 39"/>
          <p:cNvSpPr/>
          <p:nvPr/>
        </p:nvSpPr>
        <p:spPr>
          <a:xfrm>
            <a:off x="2267744" y="4752528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41" name="Pentagone 40"/>
          <p:cNvSpPr/>
          <p:nvPr/>
        </p:nvSpPr>
        <p:spPr>
          <a:xfrm>
            <a:off x="2267744" y="5040560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42" name="Rectangle 41"/>
          <p:cNvSpPr/>
          <p:nvPr/>
        </p:nvSpPr>
        <p:spPr>
          <a:xfrm>
            <a:off x="2627784" y="5040560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43" name="Rectangle 42"/>
          <p:cNvSpPr/>
          <p:nvPr/>
        </p:nvSpPr>
        <p:spPr>
          <a:xfrm>
            <a:off x="2627784" y="3528392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push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ebp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5576" y="3672408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755576" y="367240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46" name="ZoneTexte 45"/>
          <p:cNvSpPr txBox="1"/>
          <p:nvPr/>
        </p:nvSpPr>
        <p:spPr>
          <a:xfrm>
            <a:off x="755576" y="60486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47" name="Rectangle 46"/>
          <p:cNvSpPr/>
          <p:nvPr/>
        </p:nvSpPr>
        <p:spPr>
          <a:xfrm>
            <a:off x="755576" y="5184576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48" name="Pentagone 47"/>
          <p:cNvSpPr/>
          <p:nvPr/>
        </p:nvSpPr>
        <p:spPr>
          <a:xfrm>
            <a:off x="395536" y="4752528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49" name="Pentagone 48"/>
          <p:cNvSpPr/>
          <p:nvPr/>
        </p:nvSpPr>
        <p:spPr>
          <a:xfrm>
            <a:off x="35496" y="4752528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50" name="Rectangle 49"/>
          <p:cNvSpPr/>
          <p:nvPr/>
        </p:nvSpPr>
        <p:spPr>
          <a:xfrm>
            <a:off x="755576" y="5040560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51" name="Rectangle 50"/>
          <p:cNvSpPr/>
          <p:nvPr/>
        </p:nvSpPr>
        <p:spPr>
          <a:xfrm>
            <a:off x="755576" y="3528392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ebp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esp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27784" y="4896544"/>
            <a:ext cx="1368152" cy="144016"/>
          </a:xfrm>
          <a:prstGeom prst="rect">
            <a:avLst/>
          </a:pr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0x080483db</a:t>
            </a:r>
            <a:endParaRPr lang="fr-FR" sz="1100" dirty="0"/>
          </a:p>
        </p:txBody>
      </p:sp>
      <p:sp>
        <p:nvSpPr>
          <p:cNvPr id="53" name="Rectangle 52"/>
          <p:cNvSpPr/>
          <p:nvPr/>
        </p:nvSpPr>
        <p:spPr>
          <a:xfrm>
            <a:off x="2627784" y="4752528"/>
            <a:ext cx="1368152" cy="144016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EBP</a:t>
            </a:r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>
            <a:off x="755576" y="4896544"/>
            <a:ext cx="1368152" cy="144016"/>
          </a:xfrm>
          <a:prstGeom prst="rect">
            <a:avLst/>
          </a:pr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0x080483db</a:t>
            </a:r>
            <a:endParaRPr lang="fr-FR" sz="1100" dirty="0"/>
          </a:p>
        </p:txBody>
      </p:sp>
      <p:sp>
        <p:nvSpPr>
          <p:cNvPr id="55" name="Rectangle 54"/>
          <p:cNvSpPr/>
          <p:nvPr/>
        </p:nvSpPr>
        <p:spPr>
          <a:xfrm>
            <a:off x="755576" y="4752528"/>
            <a:ext cx="1368152" cy="144016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EBP</a:t>
            </a:r>
            <a:endParaRPr lang="fr-FR" sz="1100" dirty="0"/>
          </a:p>
        </p:txBody>
      </p:sp>
      <p:sp>
        <p:nvSpPr>
          <p:cNvPr id="56" name="Flèche courbée vers la gauche 55"/>
          <p:cNvSpPr/>
          <p:nvPr/>
        </p:nvSpPr>
        <p:spPr>
          <a:xfrm>
            <a:off x="6300192" y="2060848"/>
            <a:ext cx="631443" cy="266429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7" name="Flèche courbée vers la gauche 56"/>
          <p:cNvSpPr/>
          <p:nvPr/>
        </p:nvSpPr>
        <p:spPr>
          <a:xfrm flipH="1">
            <a:off x="0" y="5525852"/>
            <a:ext cx="656317" cy="266429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0" y="72008"/>
            <a:ext cx="6444208" cy="314096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0" y="116632"/>
            <a:ext cx="68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&lt;main&gt;</a:t>
            </a:r>
            <a:endParaRPr lang="fr-FR" sz="1000" b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-180528" y="3212976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&lt;</a:t>
            </a:r>
            <a:r>
              <a:rPr lang="fr-FR" sz="1000" b="1" dirty="0" err="1" smtClean="0"/>
              <a:t>mySimpleFunction</a:t>
            </a:r>
            <a:r>
              <a:rPr lang="fr-FR" sz="1000" b="1" dirty="0" smtClean="0"/>
              <a:t>&gt;</a:t>
            </a:r>
            <a:endParaRPr lang="fr-FR" sz="1000" b="1" dirty="0"/>
          </a:p>
        </p:txBody>
      </p:sp>
      <p:sp>
        <p:nvSpPr>
          <p:cNvPr id="60" name="Rectangle 59"/>
          <p:cNvSpPr/>
          <p:nvPr/>
        </p:nvSpPr>
        <p:spPr>
          <a:xfrm>
            <a:off x="0" y="3212976"/>
            <a:ext cx="4283968" cy="3312368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4283968" y="3212976"/>
            <a:ext cx="2160240" cy="331236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2843808" y="3501008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2843808" y="350100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67" name="ZoneTexte 66"/>
          <p:cNvSpPr txBox="1"/>
          <p:nvPr/>
        </p:nvSpPr>
        <p:spPr>
          <a:xfrm>
            <a:off x="2843808" y="58772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68" name="Rectangle 67"/>
          <p:cNvSpPr/>
          <p:nvPr/>
        </p:nvSpPr>
        <p:spPr>
          <a:xfrm>
            <a:off x="2843808" y="5013176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69" name="Pentagone 68"/>
          <p:cNvSpPr/>
          <p:nvPr/>
        </p:nvSpPr>
        <p:spPr>
          <a:xfrm>
            <a:off x="2483768" y="4869160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70" name="Pentagone 69"/>
          <p:cNvSpPr/>
          <p:nvPr/>
        </p:nvSpPr>
        <p:spPr>
          <a:xfrm>
            <a:off x="2123728" y="4869160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71" name="Rectangle 70"/>
          <p:cNvSpPr/>
          <p:nvPr/>
        </p:nvSpPr>
        <p:spPr>
          <a:xfrm>
            <a:off x="2843808" y="3356992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ret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843808" y="4869160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85" name="Rectangle 84"/>
          <p:cNvSpPr/>
          <p:nvPr/>
        </p:nvSpPr>
        <p:spPr>
          <a:xfrm>
            <a:off x="467544" y="404664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467544" y="40466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87" name="ZoneTexte 86"/>
          <p:cNvSpPr txBox="1"/>
          <p:nvPr/>
        </p:nvSpPr>
        <p:spPr>
          <a:xfrm>
            <a:off x="467544" y="278092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88" name="Rectangle 87"/>
          <p:cNvSpPr/>
          <p:nvPr/>
        </p:nvSpPr>
        <p:spPr>
          <a:xfrm>
            <a:off x="467544" y="1916832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89" name="Pentagone 88"/>
          <p:cNvSpPr/>
          <p:nvPr/>
        </p:nvSpPr>
        <p:spPr>
          <a:xfrm>
            <a:off x="107504" y="908720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90" name="Pentagone 89"/>
          <p:cNvSpPr/>
          <p:nvPr/>
        </p:nvSpPr>
        <p:spPr>
          <a:xfrm>
            <a:off x="107504" y="148478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91" name="Rectangle 90"/>
          <p:cNvSpPr/>
          <p:nvPr/>
        </p:nvSpPr>
        <p:spPr>
          <a:xfrm>
            <a:off x="467544" y="1772816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92" name="Rectangle 91"/>
          <p:cNvSpPr/>
          <p:nvPr/>
        </p:nvSpPr>
        <p:spPr>
          <a:xfrm>
            <a:off x="467544" y="260648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sub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esp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0x10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67544" y="1628800"/>
            <a:ext cx="1368152" cy="144016"/>
          </a:xfrm>
          <a:prstGeom prst="rect">
            <a:avLst/>
          </a:pr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0x080483db</a:t>
            </a:r>
            <a:endParaRPr lang="fr-FR" sz="1100" dirty="0"/>
          </a:p>
        </p:txBody>
      </p:sp>
      <p:sp>
        <p:nvSpPr>
          <p:cNvPr id="111" name="Rectangle 110"/>
          <p:cNvSpPr/>
          <p:nvPr/>
        </p:nvSpPr>
        <p:spPr>
          <a:xfrm>
            <a:off x="467544" y="908720"/>
            <a:ext cx="1368152" cy="57606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reserved</a:t>
            </a:r>
            <a:r>
              <a:rPr lang="fr-FR" sz="1100" dirty="0" smtClean="0"/>
              <a:t> </a:t>
            </a:r>
            <a:r>
              <a:rPr lang="fr-FR" sz="1100" dirty="0" err="1" smtClean="0"/>
              <a:t>memory</a:t>
            </a:r>
            <a:endParaRPr lang="fr-FR" sz="1100" dirty="0"/>
          </a:p>
        </p:txBody>
      </p:sp>
      <p:sp>
        <p:nvSpPr>
          <p:cNvPr id="112" name="Rectangle 111"/>
          <p:cNvSpPr/>
          <p:nvPr/>
        </p:nvSpPr>
        <p:spPr>
          <a:xfrm>
            <a:off x="2843808" y="404664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2843808" y="40466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114" name="ZoneTexte 113"/>
          <p:cNvSpPr txBox="1"/>
          <p:nvPr/>
        </p:nvSpPr>
        <p:spPr>
          <a:xfrm>
            <a:off x="2843808" y="278092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115" name="Rectangle 114"/>
          <p:cNvSpPr/>
          <p:nvPr/>
        </p:nvSpPr>
        <p:spPr>
          <a:xfrm>
            <a:off x="2843808" y="1916832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116" name="Pentagone 115"/>
          <p:cNvSpPr/>
          <p:nvPr/>
        </p:nvSpPr>
        <p:spPr>
          <a:xfrm>
            <a:off x="2483768" y="908720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117" name="Pentagone 116"/>
          <p:cNvSpPr/>
          <p:nvPr/>
        </p:nvSpPr>
        <p:spPr>
          <a:xfrm>
            <a:off x="2483768" y="148478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18" name="Rectangle 117"/>
          <p:cNvSpPr/>
          <p:nvPr/>
        </p:nvSpPr>
        <p:spPr>
          <a:xfrm>
            <a:off x="2843808" y="1772816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119" name="Rectangle 118"/>
          <p:cNvSpPr/>
          <p:nvPr/>
        </p:nvSpPr>
        <p:spPr>
          <a:xfrm>
            <a:off x="2843808" y="188640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DWORD PTR [ebp-0x4],0x5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843808" y="1628800"/>
            <a:ext cx="1368152" cy="144016"/>
          </a:xfrm>
          <a:prstGeom prst="rect">
            <a:avLst/>
          </a:pr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0x080483db</a:t>
            </a:r>
            <a:endParaRPr lang="fr-FR" sz="1100" dirty="0"/>
          </a:p>
        </p:txBody>
      </p:sp>
      <p:sp>
        <p:nvSpPr>
          <p:cNvPr id="121" name="Rectangle 120"/>
          <p:cNvSpPr/>
          <p:nvPr/>
        </p:nvSpPr>
        <p:spPr>
          <a:xfrm>
            <a:off x="2843808" y="908720"/>
            <a:ext cx="1368152" cy="432048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reserved</a:t>
            </a:r>
            <a:r>
              <a:rPr lang="fr-FR" sz="1100" dirty="0" smtClean="0"/>
              <a:t> </a:t>
            </a:r>
            <a:r>
              <a:rPr lang="fr-FR" sz="1100" dirty="0" err="1" smtClean="0"/>
              <a:t>memory</a:t>
            </a:r>
            <a:endParaRPr lang="fr-FR" sz="1100" dirty="0"/>
          </a:p>
        </p:txBody>
      </p:sp>
      <p:sp>
        <p:nvSpPr>
          <p:cNvPr id="123" name="Rectangle 122"/>
          <p:cNvSpPr/>
          <p:nvPr/>
        </p:nvSpPr>
        <p:spPr>
          <a:xfrm>
            <a:off x="467544" y="1484784"/>
            <a:ext cx="1368152" cy="144016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EBP</a:t>
            </a:r>
            <a:endParaRPr lang="fr-FR" sz="1100" dirty="0"/>
          </a:p>
        </p:txBody>
      </p:sp>
      <p:sp>
        <p:nvSpPr>
          <p:cNvPr id="124" name="Rectangle 123"/>
          <p:cNvSpPr/>
          <p:nvPr/>
        </p:nvSpPr>
        <p:spPr>
          <a:xfrm>
            <a:off x="2843808" y="1484784"/>
            <a:ext cx="1368152" cy="144016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EBP</a:t>
            </a:r>
            <a:endParaRPr lang="fr-FR" sz="1100" dirty="0"/>
          </a:p>
        </p:txBody>
      </p:sp>
      <p:sp>
        <p:nvSpPr>
          <p:cNvPr id="125" name="Rectangle 124"/>
          <p:cNvSpPr/>
          <p:nvPr/>
        </p:nvSpPr>
        <p:spPr>
          <a:xfrm>
            <a:off x="2843808" y="1340768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5</a:t>
            </a:r>
            <a:endParaRPr lang="fr-FR" sz="1100" dirty="0"/>
          </a:p>
        </p:txBody>
      </p:sp>
      <p:sp>
        <p:nvSpPr>
          <p:cNvPr id="126" name="Rectangle 125"/>
          <p:cNvSpPr/>
          <p:nvPr/>
        </p:nvSpPr>
        <p:spPr>
          <a:xfrm>
            <a:off x="4788024" y="404664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/>
          <p:cNvSpPr txBox="1"/>
          <p:nvPr/>
        </p:nvSpPr>
        <p:spPr>
          <a:xfrm>
            <a:off x="4788024" y="40466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128" name="ZoneTexte 127"/>
          <p:cNvSpPr txBox="1"/>
          <p:nvPr/>
        </p:nvSpPr>
        <p:spPr>
          <a:xfrm>
            <a:off x="4788024" y="278092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129" name="Rectangle 128"/>
          <p:cNvSpPr/>
          <p:nvPr/>
        </p:nvSpPr>
        <p:spPr>
          <a:xfrm>
            <a:off x="4788024" y="1916832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130" name="Pentagone 129"/>
          <p:cNvSpPr/>
          <p:nvPr/>
        </p:nvSpPr>
        <p:spPr>
          <a:xfrm>
            <a:off x="4427984" y="908720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131" name="Pentagone 130"/>
          <p:cNvSpPr/>
          <p:nvPr/>
        </p:nvSpPr>
        <p:spPr>
          <a:xfrm>
            <a:off x="4427984" y="1484784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32" name="Rectangle 131"/>
          <p:cNvSpPr/>
          <p:nvPr/>
        </p:nvSpPr>
        <p:spPr>
          <a:xfrm>
            <a:off x="4788024" y="1772816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133" name="Rectangle 132"/>
          <p:cNvSpPr/>
          <p:nvPr/>
        </p:nvSpPr>
        <p:spPr>
          <a:xfrm>
            <a:off x="4788024" y="188640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5D5D"/>
                </a:solidFill>
              </a:rPr>
              <a:t>mov</a:t>
            </a:r>
            <a:r>
              <a:rPr lang="en-US" sz="800" dirty="0" smtClean="0">
                <a:solidFill>
                  <a:srgbClr val="FF5D5D"/>
                </a:solidFill>
              </a:rPr>
              <a:t>  </a:t>
            </a:r>
            <a:r>
              <a:rPr 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DWORD PTR [ebp-0x8],0x10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788024" y="1628800"/>
            <a:ext cx="1368152" cy="144016"/>
          </a:xfrm>
          <a:prstGeom prst="rect">
            <a:avLst/>
          </a:pr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0x080483db</a:t>
            </a:r>
            <a:endParaRPr lang="fr-FR" sz="1100" dirty="0"/>
          </a:p>
        </p:txBody>
      </p:sp>
      <p:sp>
        <p:nvSpPr>
          <p:cNvPr id="135" name="Rectangle 134"/>
          <p:cNvSpPr/>
          <p:nvPr/>
        </p:nvSpPr>
        <p:spPr>
          <a:xfrm>
            <a:off x="4788024" y="908720"/>
            <a:ext cx="1368152" cy="288032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reserved</a:t>
            </a:r>
            <a:r>
              <a:rPr lang="fr-FR" sz="1100" dirty="0" smtClean="0"/>
              <a:t> </a:t>
            </a:r>
            <a:r>
              <a:rPr lang="fr-FR" sz="1100" dirty="0" err="1" smtClean="0"/>
              <a:t>memory</a:t>
            </a:r>
            <a:endParaRPr lang="fr-FR" sz="1100" dirty="0"/>
          </a:p>
        </p:txBody>
      </p:sp>
      <p:sp>
        <p:nvSpPr>
          <p:cNvPr id="136" name="Rectangle 135"/>
          <p:cNvSpPr/>
          <p:nvPr/>
        </p:nvSpPr>
        <p:spPr>
          <a:xfrm>
            <a:off x="4788024" y="1484784"/>
            <a:ext cx="1368152" cy="144016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EBP</a:t>
            </a:r>
            <a:endParaRPr lang="fr-FR" sz="1100" dirty="0"/>
          </a:p>
        </p:txBody>
      </p:sp>
      <p:sp>
        <p:nvSpPr>
          <p:cNvPr id="137" name="Rectangle 136"/>
          <p:cNvSpPr/>
          <p:nvPr/>
        </p:nvSpPr>
        <p:spPr>
          <a:xfrm>
            <a:off x="4788024" y="1340768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5</a:t>
            </a:r>
            <a:endParaRPr lang="fr-FR" sz="1100" dirty="0"/>
          </a:p>
        </p:txBody>
      </p:sp>
      <p:sp>
        <p:nvSpPr>
          <p:cNvPr id="138" name="Rectangle 137"/>
          <p:cNvSpPr/>
          <p:nvPr/>
        </p:nvSpPr>
        <p:spPr>
          <a:xfrm>
            <a:off x="4788024" y="1196752"/>
            <a:ext cx="1368152" cy="14401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10</a:t>
            </a:r>
            <a:endParaRPr lang="fr-FR" sz="1100" dirty="0"/>
          </a:p>
        </p:txBody>
      </p:sp>
      <p:sp>
        <p:nvSpPr>
          <p:cNvPr id="139" name="Flèche courbée vers la gauche 138"/>
          <p:cNvSpPr/>
          <p:nvPr/>
        </p:nvSpPr>
        <p:spPr>
          <a:xfrm>
            <a:off x="6244813" y="1700808"/>
            <a:ext cx="631443" cy="266429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788024" y="3501008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ZoneTexte 140"/>
          <p:cNvSpPr txBox="1"/>
          <p:nvPr/>
        </p:nvSpPr>
        <p:spPr>
          <a:xfrm>
            <a:off x="4788024" y="350100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142" name="ZoneTexte 141"/>
          <p:cNvSpPr txBox="1"/>
          <p:nvPr/>
        </p:nvSpPr>
        <p:spPr>
          <a:xfrm>
            <a:off x="4788024" y="58772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143" name="Rectangle 142"/>
          <p:cNvSpPr/>
          <p:nvPr/>
        </p:nvSpPr>
        <p:spPr>
          <a:xfrm>
            <a:off x="4788024" y="5013176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144" name="Pentagone 143"/>
          <p:cNvSpPr/>
          <p:nvPr/>
        </p:nvSpPr>
        <p:spPr>
          <a:xfrm>
            <a:off x="4427984" y="4725144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145" name="Pentagone 144"/>
          <p:cNvSpPr/>
          <p:nvPr/>
        </p:nvSpPr>
        <p:spPr>
          <a:xfrm>
            <a:off x="4427984" y="4869160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46" name="Rectangle 145"/>
          <p:cNvSpPr/>
          <p:nvPr/>
        </p:nvSpPr>
        <p:spPr>
          <a:xfrm>
            <a:off x="4788024" y="4869160"/>
            <a:ext cx="1368152" cy="14401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old</a:t>
            </a:r>
            <a:r>
              <a:rPr lang="fr-FR" sz="1100" dirty="0" smtClean="0"/>
              <a:t> EBP</a:t>
            </a:r>
            <a:endParaRPr lang="fr-FR" sz="1100" dirty="0"/>
          </a:p>
        </p:txBody>
      </p:sp>
      <p:sp>
        <p:nvSpPr>
          <p:cNvPr id="147" name="Rectangle 146"/>
          <p:cNvSpPr/>
          <p:nvPr/>
        </p:nvSpPr>
        <p:spPr>
          <a:xfrm>
            <a:off x="4788024" y="3356992"/>
            <a:ext cx="1368152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leave 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788024" y="4725144"/>
            <a:ext cx="1368152" cy="144016"/>
          </a:xfrm>
          <a:prstGeom prst="rect">
            <a:avLst/>
          </a:pr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0x080483db</a:t>
            </a:r>
            <a:endParaRPr lang="fr-FR" sz="1100" dirty="0"/>
          </a:p>
        </p:txBody>
      </p:sp>
      <p:sp>
        <p:nvSpPr>
          <p:cNvPr id="153" name="Rectangle 152"/>
          <p:cNvSpPr/>
          <p:nvPr/>
        </p:nvSpPr>
        <p:spPr>
          <a:xfrm>
            <a:off x="467544" y="3501008"/>
            <a:ext cx="13681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ZoneTexte 153"/>
          <p:cNvSpPr txBox="1"/>
          <p:nvPr/>
        </p:nvSpPr>
        <p:spPr>
          <a:xfrm>
            <a:off x="467544" y="350100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0x000000</a:t>
            </a:r>
          </a:p>
          <a:p>
            <a:pPr algn="ctr"/>
            <a:r>
              <a:rPr lang="fr-FR" sz="600" dirty="0" smtClean="0"/>
              <a:t>(adresses basses)</a:t>
            </a:r>
            <a:endParaRPr lang="fr-FR" sz="600" dirty="0"/>
          </a:p>
        </p:txBody>
      </p:sp>
      <p:sp>
        <p:nvSpPr>
          <p:cNvPr id="155" name="ZoneTexte 154"/>
          <p:cNvSpPr txBox="1"/>
          <p:nvPr/>
        </p:nvSpPr>
        <p:spPr>
          <a:xfrm>
            <a:off x="467544" y="58772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0xFFFFFF</a:t>
            </a:r>
          </a:p>
          <a:p>
            <a:pPr algn="ctr"/>
            <a:r>
              <a:rPr lang="fr-FR" sz="600" dirty="0" smtClean="0"/>
              <a:t>(adresses hautes)</a:t>
            </a:r>
            <a:endParaRPr lang="fr-FR" sz="600" dirty="0"/>
          </a:p>
        </p:txBody>
      </p:sp>
      <p:sp>
        <p:nvSpPr>
          <p:cNvPr id="156" name="Rectangle 155"/>
          <p:cNvSpPr/>
          <p:nvPr/>
        </p:nvSpPr>
        <p:spPr>
          <a:xfrm>
            <a:off x="467544" y="5013176"/>
            <a:ext cx="1368152" cy="8640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.</a:t>
            </a:r>
            <a:r>
              <a:rPr lang="fr-FR" sz="1100" dirty="0" err="1" smtClean="0"/>
              <a:t>stack</a:t>
            </a:r>
            <a:endParaRPr lang="fr-FR" sz="1100" dirty="0"/>
          </a:p>
        </p:txBody>
      </p:sp>
      <p:sp>
        <p:nvSpPr>
          <p:cNvPr id="157" name="Pentagone 156"/>
          <p:cNvSpPr/>
          <p:nvPr/>
        </p:nvSpPr>
        <p:spPr>
          <a:xfrm>
            <a:off x="107504" y="5013176"/>
            <a:ext cx="336037" cy="14401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ESP</a:t>
            </a:r>
            <a:endParaRPr lang="fr-FR" sz="500" dirty="0"/>
          </a:p>
        </p:txBody>
      </p:sp>
      <p:sp>
        <p:nvSpPr>
          <p:cNvPr id="158" name="Pentagone 157"/>
          <p:cNvSpPr/>
          <p:nvPr/>
        </p:nvSpPr>
        <p:spPr>
          <a:xfrm>
            <a:off x="107504" y="5373216"/>
            <a:ext cx="336037" cy="14401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fr-FR" sz="700" dirty="0" smtClean="0"/>
              <a:t>EBP</a:t>
            </a:r>
            <a:endParaRPr lang="fr-FR" sz="500" dirty="0"/>
          </a:p>
        </p:txBody>
      </p:sp>
      <p:sp>
        <p:nvSpPr>
          <p:cNvPr id="159" name="Rectangle 158"/>
          <p:cNvSpPr/>
          <p:nvPr/>
        </p:nvSpPr>
        <p:spPr>
          <a:xfrm>
            <a:off x="467544" y="3284984"/>
            <a:ext cx="136815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FF5D5D"/>
                </a:solidFill>
              </a:rPr>
              <a:t>pop </a:t>
            </a:r>
            <a:r>
              <a:rPr 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ebp</a:t>
            </a:r>
            <a:endParaRPr lang="en-US" sz="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0" y="3140968"/>
            <a:ext cx="2051720" cy="314096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/>
          <p:cNvSpPr/>
          <p:nvPr/>
        </p:nvSpPr>
        <p:spPr>
          <a:xfrm>
            <a:off x="0" y="0"/>
            <a:ext cx="6411116" cy="3140968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2051720" y="3140968"/>
            <a:ext cx="4392488" cy="3140968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1275</Words>
  <Application>Microsoft Office PowerPoint</Application>
  <PresentationFormat>Affichage à l'écran (4:3)</PresentationFormat>
  <Paragraphs>657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Sharpforce</dc:creator>
  <cp:lastModifiedBy>Sharpforce</cp:lastModifiedBy>
  <cp:revision>420</cp:revision>
  <dcterms:created xsi:type="dcterms:W3CDTF">2018-05-04T17:19:12Z</dcterms:created>
  <dcterms:modified xsi:type="dcterms:W3CDTF">2018-08-18T14:15:58Z</dcterms:modified>
</cp:coreProperties>
</file>