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22" autoAdjust="0"/>
  </p:normalViewPr>
  <p:slideViewPr>
    <p:cSldViewPr snapToGrid="0">
      <p:cViewPr varScale="1">
        <p:scale>
          <a:sx n="44" d="100"/>
          <a:sy n="44" d="100"/>
        </p:scale>
        <p:origin x="683" y="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xfrm>
            <a:off x="1143000" y="685800"/>
            <a:ext cx="4572000" cy="3429000"/>
          </a:xfrm>
          <a:prstGeom prst="rect">
            <a:avLst/>
          </a:prstGeom>
        </p:spPr>
        <p:txBody>
          <a:bodyPr/>
          <a:lstStyle/>
          <a:p>
            <a:endParaRPr/>
          </a:p>
        </p:txBody>
      </p:sp>
      <p:sp>
        <p:nvSpPr>
          <p:cNvPr id="139" name="Shape 13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3200">
        <a:latin typeface="Avenir Roman"/>
        <a:ea typeface="Avenir Roman"/>
        <a:cs typeface="Avenir Roman"/>
        <a:sym typeface="Avenir Roman"/>
      </a:defRPr>
    </a:lvl1pPr>
    <a:lvl2pPr indent="228600" defTabSz="457200" latinLnBrk="0">
      <a:lnSpc>
        <a:spcPct val="125000"/>
      </a:lnSpc>
      <a:defRPr sz="3200">
        <a:latin typeface="Avenir Roman"/>
        <a:ea typeface="Avenir Roman"/>
        <a:cs typeface="Avenir Roman"/>
        <a:sym typeface="Avenir Roman"/>
      </a:defRPr>
    </a:lvl2pPr>
    <a:lvl3pPr indent="457200" defTabSz="457200" latinLnBrk="0">
      <a:lnSpc>
        <a:spcPct val="125000"/>
      </a:lnSpc>
      <a:defRPr sz="3200">
        <a:latin typeface="Avenir Roman"/>
        <a:ea typeface="Avenir Roman"/>
        <a:cs typeface="Avenir Roman"/>
        <a:sym typeface="Avenir Roman"/>
      </a:defRPr>
    </a:lvl3pPr>
    <a:lvl4pPr indent="685800" defTabSz="457200" latinLnBrk="0">
      <a:lnSpc>
        <a:spcPct val="125000"/>
      </a:lnSpc>
      <a:defRPr sz="3200">
        <a:latin typeface="Avenir Roman"/>
        <a:ea typeface="Avenir Roman"/>
        <a:cs typeface="Avenir Roman"/>
        <a:sym typeface="Avenir Roman"/>
      </a:defRPr>
    </a:lvl4pPr>
    <a:lvl5pPr indent="914400" defTabSz="457200" latinLnBrk="0">
      <a:lnSpc>
        <a:spcPct val="125000"/>
      </a:lnSpc>
      <a:defRPr sz="3200">
        <a:latin typeface="Avenir Roman"/>
        <a:ea typeface="Avenir Roman"/>
        <a:cs typeface="Avenir Roman"/>
        <a:sym typeface="Avenir Roman"/>
      </a:defRPr>
    </a:lvl5pPr>
    <a:lvl6pPr indent="1143000" defTabSz="457200" latinLnBrk="0">
      <a:lnSpc>
        <a:spcPct val="125000"/>
      </a:lnSpc>
      <a:defRPr sz="3200">
        <a:latin typeface="Avenir Roman"/>
        <a:ea typeface="Avenir Roman"/>
        <a:cs typeface="Avenir Roman"/>
        <a:sym typeface="Avenir Roman"/>
      </a:defRPr>
    </a:lvl6pPr>
    <a:lvl7pPr indent="1371600" defTabSz="457200" latinLnBrk="0">
      <a:lnSpc>
        <a:spcPct val="125000"/>
      </a:lnSpc>
      <a:defRPr sz="3200">
        <a:latin typeface="Avenir Roman"/>
        <a:ea typeface="Avenir Roman"/>
        <a:cs typeface="Avenir Roman"/>
        <a:sym typeface="Avenir Roman"/>
      </a:defRPr>
    </a:lvl7pPr>
    <a:lvl8pPr indent="1600200" defTabSz="457200" latinLnBrk="0">
      <a:lnSpc>
        <a:spcPct val="125000"/>
      </a:lnSpc>
      <a:defRPr sz="3200">
        <a:latin typeface="Avenir Roman"/>
        <a:ea typeface="Avenir Roman"/>
        <a:cs typeface="Avenir Roman"/>
        <a:sym typeface="Avenir Roman"/>
      </a:defRPr>
    </a:lvl8pPr>
    <a:lvl9pPr indent="1828800" defTabSz="457200" latinLnBrk="0">
      <a:lnSpc>
        <a:spcPct val="125000"/>
      </a:lnSpc>
      <a:defRPr sz="32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noRot="1" noChangeAspect="1"/>
          </p:cNvSpPr>
          <p:nvPr>
            <p:ph type="sldImg"/>
          </p:nvPr>
        </p:nvSpPr>
        <p:spPr>
          <a:xfrm>
            <a:off x="381000" y="685800"/>
            <a:ext cx="6096000" cy="3429000"/>
          </a:xfrm>
          <a:prstGeom prst="rect">
            <a:avLst/>
          </a:prstGeom>
        </p:spPr>
        <p:txBody>
          <a:bodyPr/>
          <a:lstStyle/>
          <a:p>
            <a:endParaRPr/>
          </a:p>
        </p:txBody>
      </p:sp>
      <p:sp>
        <p:nvSpPr>
          <p:cNvPr id="188" name="Shape 188"/>
          <p:cNvSpPr>
            <a:spLocks noGrp="1"/>
          </p:cNvSpPr>
          <p:nvPr>
            <p:ph type="body" sz="quarter" idx="1"/>
          </p:nvPr>
        </p:nvSpPr>
        <p:spPr>
          <a:prstGeom prst="rect">
            <a:avLst/>
          </a:prstGeom>
        </p:spPr>
        <p:txBody>
          <a:bodyPr/>
          <a:lstStyle/>
          <a:p>
            <a:r>
              <a:t>overhead, initial cost, no concurrency necessary and simple applications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tables, selection of two attributes, one per table, cartesian then projection != projection then cartesian</a:t>
            </a:r>
          </a:p>
        </p:txBody>
      </p:sp>
    </p:spTree>
    <p:extLst>
      <p:ext uri="{BB962C8B-B14F-4D97-AF65-F5344CB8AC3E}">
        <p14:creationId xmlns:p14="http://schemas.microsoft.com/office/powerpoint/2010/main" val="1119603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Relational – collection of relations, Semi-structured/XML – data marked with tags, Object-Oriented – analogous of OOP classes, polymorphism, encapsulation, Object-Relational, Hierarchical – Tree-like, single parent, Network – tree-like with multiple parents. </a:t>
            </a:r>
          </a:p>
        </p:txBody>
      </p:sp>
    </p:spTree>
    <p:extLst>
      <p:ext uri="{BB962C8B-B14F-4D97-AF65-F5344CB8AC3E}">
        <p14:creationId xmlns:p14="http://schemas.microsoft.com/office/powerpoint/2010/main" val="9903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Why do we need primary keys?</a:t>
            </a:r>
          </a:p>
        </p:txBody>
      </p:sp>
    </p:spTree>
    <p:extLst>
      <p:ext uri="{BB962C8B-B14F-4D97-AF65-F5344CB8AC3E}">
        <p14:creationId xmlns:p14="http://schemas.microsoft.com/office/powerpoint/2010/main" val="3817511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Or nested Queries</a:t>
            </a:r>
          </a:p>
        </p:txBody>
      </p:sp>
    </p:spTree>
    <p:extLst>
      <p:ext uri="{BB962C8B-B14F-4D97-AF65-F5344CB8AC3E}">
        <p14:creationId xmlns:p14="http://schemas.microsoft.com/office/powerpoint/2010/main" val="392224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QBE = Query by Example, John Connor, 10, Sarah Connor, 29 example</a:t>
            </a:r>
          </a:p>
        </p:txBody>
      </p:sp>
    </p:spTree>
    <p:extLst>
      <p:ext uri="{BB962C8B-B14F-4D97-AF65-F5344CB8AC3E}">
        <p14:creationId xmlns:p14="http://schemas.microsoft.com/office/powerpoint/2010/main" val="1645973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noRot="1" noChangeAspect="1"/>
          </p:cNvSpPr>
          <p:nvPr>
            <p:ph type="sldImg"/>
          </p:nvPr>
        </p:nvSpPr>
        <p:spPr>
          <a:xfrm>
            <a:off x="381000" y="685800"/>
            <a:ext cx="6096000" cy="3429000"/>
          </a:xfrm>
          <a:prstGeom prst="rect">
            <a:avLst/>
          </a:prstGeom>
        </p:spPr>
        <p:txBody>
          <a:bodyPr/>
          <a:lstStyle/>
          <a:p>
            <a:endParaRPr/>
          </a:p>
        </p:txBody>
      </p:sp>
      <p:sp>
        <p:nvSpPr>
          <p:cNvPr id="196" name="Shape 196"/>
          <p:cNvSpPr>
            <a:spLocks noGrp="1"/>
          </p:cNvSpPr>
          <p:nvPr>
            <p:ph type="body" sz="quarter" idx="1"/>
          </p:nvPr>
        </p:nvSpPr>
        <p:spPr>
          <a:prstGeom prst="rect">
            <a:avLst/>
          </a:prstGeom>
        </p:spPr>
        <p:txBody>
          <a:bodyPr/>
          <a:lstStyle/>
          <a:p>
            <a:r>
              <a:rPr dirty="0"/>
              <a:t>Entity-relationship model is often used for database design and it is later translated into the relational model, which is used for storage and processing. In the figure, patient and prescription are entities; entities have attributes, e.g., patients have an id, name and age; takes is a relationship between patients and prescriptions: a patient may take several prescriptions, and a given prescription may be taken by several patients.</a:t>
            </a:r>
          </a:p>
          <a:p>
            <a:r>
              <a:rPr dirty="0"/>
              <a:t>Note that is important that different entities can be distinguished. For example, two patients may have the same name, but we should be able to tell them apart. Often ids are used to  uniquely identify entities. In the ER model, these “unique” identifiers are called “keys”. In an ER diagram, keys are represented as underlined attributes.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a:spLocks noGrp="1" noRot="1" noChangeAspect="1"/>
          </p:cNvSpPr>
          <p:nvPr>
            <p:ph type="sldImg"/>
          </p:nvPr>
        </p:nvSpPr>
        <p:spPr>
          <a:xfrm>
            <a:off x="381000" y="685800"/>
            <a:ext cx="6096000" cy="3429000"/>
          </a:xfrm>
          <a:prstGeom prst="rect">
            <a:avLst/>
          </a:prstGeom>
        </p:spPr>
        <p:txBody>
          <a:bodyPr/>
          <a:lstStyle/>
          <a:p>
            <a:endParaRPr/>
          </a:p>
        </p:txBody>
      </p:sp>
      <p:sp>
        <p:nvSpPr>
          <p:cNvPr id="203" name="Shape 203"/>
          <p:cNvSpPr>
            <a:spLocks noGrp="1"/>
          </p:cNvSpPr>
          <p:nvPr>
            <p:ph type="body" sz="quarter" idx="1"/>
          </p:nvPr>
        </p:nvSpPr>
        <p:spPr>
          <a:prstGeom prst="rect">
            <a:avLst/>
          </a:prstGeom>
        </p:spPr>
        <p:txBody>
          <a:bodyPr/>
          <a:lstStyle/>
          <a:p>
            <a:r>
              <a:rPr dirty="0"/>
              <a:t>Entity-relationship model is often used for database design and it is later translated into the relational model, which is used for storage and processing. In the figure, patient and prescription are entities; entities have attributes, e.g., patients have an id, name and age; takes is a relationship between patients and prescriptions: a patient may take several prescriptions, and a given prescription may be taken by several patients.</a:t>
            </a:r>
          </a:p>
          <a:p>
            <a:r>
              <a:rPr dirty="0"/>
              <a:t>Note that is important that different entities can be distinguished. For example, two patients may have the same name, but we should be able to tell them apart. Often ids are used to  uniquely identify entities. In the ER model, these “unique” identifiers are called “keys”. In an ER diagram, keys are represented as underlined attributes.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7817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en-US" dirty="0"/>
              <a:t>Queries come from relational algebra (projections, selections, cartesian products)</a:t>
            </a:r>
          </a:p>
          <a:p>
            <a:r>
              <a:rPr lang="en-US" dirty="0"/>
              <a:t>Turing Incompleteness -&gt; SQL limitations = number of columns must be specified, no dynamic columns.</a:t>
            </a:r>
          </a:p>
        </p:txBody>
      </p:sp>
    </p:spTree>
    <p:extLst>
      <p:ext uri="{BB962C8B-B14F-4D97-AF65-F5344CB8AC3E}">
        <p14:creationId xmlns:p14="http://schemas.microsoft.com/office/powerpoint/2010/main" val="3794417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move on to DBMS qualities and functions</a:t>
            </a:r>
          </a:p>
        </p:txBody>
      </p:sp>
    </p:spTree>
    <p:extLst>
      <p:ext uri="{BB962C8B-B14F-4D97-AF65-F5344CB8AC3E}">
        <p14:creationId xmlns:p14="http://schemas.microsoft.com/office/powerpoint/2010/main" val="1913956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Physical Oracle SQL on Windows migrate to MySQL on Linux</a:t>
            </a:r>
          </a:p>
        </p:txBody>
      </p:sp>
    </p:spTree>
    <p:extLst>
      <p:ext uri="{BB962C8B-B14F-4D97-AF65-F5344CB8AC3E}">
        <p14:creationId xmlns:p14="http://schemas.microsoft.com/office/powerpoint/2010/main" val="3077989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Sequential – one file after another, Hashing – mapping the address / file names to a hashed value, resolve collisions with linked lists / buckets (tables), clustering – multiple servers</a:t>
            </a:r>
          </a:p>
        </p:txBody>
      </p:sp>
    </p:spTree>
    <p:extLst>
      <p:ext uri="{BB962C8B-B14F-4D97-AF65-F5344CB8AC3E}">
        <p14:creationId xmlns:p14="http://schemas.microsoft.com/office/powerpoint/2010/main" val="11511768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Title Text"/>
          <p:cNvSpPr txBox="1">
            <a:spLocks noGrp="1"/>
          </p:cNvSpPr>
          <p:nvPr>
            <p:ph type="title"/>
          </p:nvPr>
        </p:nvSpPr>
        <p:spPr>
          <a:xfrm>
            <a:off x="4833937" y="2303859"/>
            <a:ext cx="14716126" cy="4643438"/>
          </a:xfrm>
          <a:prstGeom prst="rect">
            <a:avLst/>
          </a:prstGeom>
        </p:spPr>
        <p:txBody>
          <a:bodyPr anchor="b"/>
          <a:lstStyle>
            <a:lvl1pPr>
              <a:defRPr sz="11200"/>
            </a:lvl1pPr>
          </a:lstStyle>
          <a:p>
            <a:r>
              <a:t>Title Text</a:t>
            </a:r>
          </a:p>
        </p:txBody>
      </p:sp>
      <p:sp>
        <p:nvSpPr>
          <p:cNvPr id="14" name="Body Level One…"/>
          <p:cNvSpPr txBox="1">
            <a:spLocks noGrp="1"/>
          </p:cNvSpPr>
          <p:nvPr>
            <p:ph type="body" sz="quarter" idx="1"/>
          </p:nvPr>
        </p:nvSpPr>
        <p:spPr>
          <a:xfrm>
            <a:off x="4833937" y="7072312"/>
            <a:ext cx="14716126" cy="1589485"/>
          </a:xfrm>
          <a:prstGeom prst="rect">
            <a:avLst/>
          </a:prstGeom>
        </p:spPr>
        <p:txBody>
          <a:bodyPr/>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pic>
        <p:nvPicPr>
          <p:cNvPr id="15" name="Image" descr="Image"/>
          <p:cNvPicPr>
            <a:picLocks noChangeAspect="1"/>
          </p:cNvPicPr>
          <p:nvPr/>
        </p:nvPicPr>
        <p:blipFill>
          <a:blip r:embed="rId2">
            <a:extLst/>
          </a:blip>
          <a:stretch>
            <a:fillRect/>
          </a:stretch>
        </p:blipFill>
        <p:spPr>
          <a:xfrm>
            <a:off x="-17903" y="11176000"/>
            <a:ext cx="24419808" cy="2690888"/>
          </a:xfrm>
          <a:prstGeom prst="rect">
            <a:avLst/>
          </a:prstGeom>
          <a:ln w="12700">
            <a:miter lim="400000"/>
          </a:ln>
        </p:spPr>
      </p:pic>
      <p:grpSp>
        <p:nvGrpSpPr>
          <p:cNvPr id="18" name="Group"/>
          <p:cNvGrpSpPr/>
          <p:nvPr/>
        </p:nvGrpSpPr>
        <p:grpSpPr>
          <a:xfrm>
            <a:off x="12633493" y="10828082"/>
            <a:ext cx="4794398" cy="1364299"/>
            <a:chOff x="0" y="0"/>
            <a:chExt cx="4794396" cy="1364298"/>
          </a:xfrm>
        </p:grpSpPr>
        <p:pic>
          <p:nvPicPr>
            <p:cNvPr id="16" name="Image" descr="Image"/>
            <p:cNvPicPr>
              <a:picLocks noChangeAspect="1"/>
            </p:cNvPicPr>
            <p:nvPr/>
          </p:nvPicPr>
          <p:blipFill>
            <a:blip r:embed="rId3">
              <a:extLst/>
            </a:blip>
            <a:stretch>
              <a:fillRect/>
            </a:stretch>
          </p:blipFill>
          <p:spPr>
            <a:xfrm>
              <a:off x="0" y="0"/>
              <a:ext cx="1364299" cy="1364299"/>
            </a:xfrm>
            <a:prstGeom prst="rect">
              <a:avLst/>
            </a:prstGeom>
            <a:ln w="25400" cap="flat">
              <a:noFill/>
              <a:miter lim="400000"/>
            </a:ln>
            <a:effectLst>
              <a:reflection stA="50000" endPos="40000" dir="5400000" sy="-100000" algn="bl" rotWithShape="0"/>
            </a:effectLst>
          </p:spPr>
        </p:pic>
        <p:pic>
          <p:nvPicPr>
            <p:cNvPr id="17" name="Image" descr="Image"/>
            <p:cNvPicPr>
              <a:picLocks noChangeAspect="1"/>
            </p:cNvPicPr>
            <p:nvPr/>
          </p:nvPicPr>
          <p:blipFill>
            <a:blip r:embed="rId4">
              <a:extLst/>
            </a:blip>
            <a:stretch>
              <a:fillRect/>
            </a:stretch>
          </p:blipFill>
          <p:spPr>
            <a:xfrm>
              <a:off x="1347957" y="80071"/>
              <a:ext cx="3446440" cy="1204156"/>
            </a:xfrm>
            <a:prstGeom prst="rect">
              <a:avLst/>
            </a:prstGeom>
            <a:ln w="25400" cap="flat">
              <a:noFill/>
              <a:miter lim="400000"/>
            </a:ln>
            <a:effectLst>
              <a:reflection stA="50000" endPos="40000" dir="5400000" sy="-100000" algn="bl" rotWithShape="0"/>
            </a:effectLst>
          </p:spPr>
        </p:pic>
      </p:grpSp>
      <p:grpSp>
        <p:nvGrpSpPr>
          <p:cNvPr id="21" name="Group"/>
          <p:cNvGrpSpPr/>
          <p:nvPr/>
        </p:nvGrpSpPr>
        <p:grpSpPr>
          <a:xfrm>
            <a:off x="8552932" y="10828030"/>
            <a:ext cx="3183944" cy="1364402"/>
            <a:chOff x="-1321167" y="0"/>
            <a:chExt cx="3183942" cy="1364401"/>
          </a:xfrm>
        </p:grpSpPr>
        <p:pic>
          <p:nvPicPr>
            <p:cNvPr id="19" name="Image" descr="Image"/>
            <p:cNvPicPr>
              <a:picLocks noChangeAspect="1"/>
            </p:cNvPicPr>
            <p:nvPr/>
          </p:nvPicPr>
          <p:blipFill>
            <a:blip r:embed="rId5">
              <a:extLst/>
            </a:blip>
            <a:srcRect/>
            <a:stretch>
              <a:fillRect/>
            </a:stretch>
          </p:blipFill>
          <p:spPr>
            <a:xfrm>
              <a:off x="0" y="0"/>
              <a:ext cx="1862776" cy="1364402"/>
            </a:xfrm>
            <a:prstGeom prst="rect">
              <a:avLst/>
            </a:prstGeom>
            <a:ln w="25400" cap="flat">
              <a:noFill/>
              <a:miter lim="400000"/>
            </a:ln>
            <a:effectLst>
              <a:reflection stA="50000" endPos="40000" dir="5400000" sy="-100000" algn="bl" rotWithShape="0"/>
            </a:effectLst>
          </p:spPr>
        </p:pic>
        <p:pic>
          <p:nvPicPr>
            <p:cNvPr id="20" name="Image" descr="Image"/>
            <p:cNvPicPr>
              <a:picLocks noChangeAspect="1"/>
            </p:cNvPicPr>
            <p:nvPr/>
          </p:nvPicPr>
          <p:blipFill>
            <a:blip r:embed="rId6">
              <a:extLst/>
            </a:blip>
            <a:srcRect/>
            <a:stretch>
              <a:fillRect/>
            </a:stretch>
          </p:blipFill>
          <p:spPr>
            <a:xfrm>
              <a:off x="-1321168" y="79"/>
              <a:ext cx="944515" cy="1364299"/>
            </a:xfrm>
            <a:prstGeom prst="rect">
              <a:avLst/>
            </a:prstGeom>
            <a:ln w="25400" cap="flat">
              <a:noFill/>
              <a:miter lim="400000"/>
            </a:ln>
            <a:effectLst>
              <a:reflection stA="50000" endPos="40000" dir="5400000" sy="-100000" algn="bl" rotWithShape="0"/>
            </a:effectLst>
          </p:spPr>
        </p:pic>
      </p:gr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hank you">
    <p:spTree>
      <p:nvGrpSpPr>
        <p:cNvPr id="1" name=""/>
        <p:cNvGrpSpPr/>
        <p:nvPr/>
      </p:nvGrpSpPr>
      <p:grpSpPr>
        <a:xfrm>
          <a:off x="0" y="0"/>
          <a:ext cx="0" cy="0"/>
          <a:chOff x="0" y="0"/>
          <a:chExt cx="0" cy="0"/>
        </a:xfrm>
      </p:grpSpPr>
      <p:pic>
        <p:nvPicPr>
          <p:cNvPr id="109" name="Image" descr="Image"/>
          <p:cNvPicPr>
            <a:picLocks noChangeAspect="1"/>
          </p:cNvPicPr>
          <p:nvPr/>
        </p:nvPicPr>
        <p:blipFill>
          <a:blip r:embed="rId2">
            <a:extLst/>
          </a:blip>
          <a:stretch>
            <a:fillRect/>
          </a:stretch>
        </p:blipFill>
        <p:spPr>
          <a:xfrm>
            <a:off x="-17903" y="11176000"/>
            <a:ext cx="24419808" cy="2690888"/>
          </a:xfrm>
          <a:prstGeom prst="rect">
            <a:avLst/>
          </a:prstGeom>
          <a:ln w="12700">
            <a:miter lim="400000"/>
          </a:ln>
        </p:spPr>
      </p:pic>
      <p:sp>
        <p:nvSpPr>
          <p:cNvPr id="110" name="Thank you!"/>
          <p:cNvSpPr txBox="1"/>
          <p:nvPr/>
        </p:nvSpPr>
        <p:spPr>
          <a:xfrm>
            <a:off x="4833937" y="7172850"/>
            <a:ext cx="14716126" cy="16033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lvl1pPr>
              <a:defRPr sz="9600"/>
            </a:lvl1pPr>
          </a:lstStyle>
          <a:p>
            <a:r>
              <a:t>Thank you!</a:t>
            </a:r>
          </a:p>
        </p:txBody>
      </p:sp>
      <p:grpSp>
        <p:nvGrpSpPr>
          <p:cNvPr id="113" name="Group"/>
          <p:cNvGrpSpPr/>
          <p:nvPr/>
        </p:nvGrpSpPr>
        <p:grpSpPr>
          <a:xfrm>
            <a:off x="12457210" y="2565257"/>
            <a:ext cx="9766586" cy="2779191"/>
            <a:chOff x="0" y="0"/>
            <a:chExt cx="9766585" cy="2779189"/>
          </a:xfrm>
        </p:grpSpPr>
        <p:pic>
          <p:nvPicPr>
            <p:cNvPr id="111" name="Image" descr="Image"/>
            <p:cNvPicPr>
              <a:picLocks noChangeAspect="1"/>
            </p:cNvPicPr>
            <p:nvPr/>
          </p:nvPicPr>
          <p:blipFill>
            <a:blip r:embed="rId3">
              <a:extLst/>
            </a:blip>
            <a:srcRect/>
            <a:stretch>
              <a:fillRect/>
            </a:stretch>
          </p:blipFill>
          <p:spPr>
            <a:xfrm>
              <a:off x="0" y="0"/>
              <a:ext cx="2779190" cy="2779190"/>
            </a:xfrm>
            <a:prstGeom prst="rect">
              <a:avLst/>
            </a:prstGeom>
            <a:ln w="25400" cap="flat">
              <a:noFill/>
              <a:miter lim="400000"/>
            </a:ln>
            <a:effectLst>
              <a:reflection stA="25000" endPos="40000" dir="5400000" sy="-100000" algn="bl" rotWithShape="0"/>
            </a:effectLst>
          </p:spPr>
        </p:pic>
        <p:pic>
          <p:nvPicPr>
            <p:cNvPr id="112" name="Image" descr="Image"/>
            <p:cNvPicPr>
              <a:picLocks noChangeAspect="1"/>
            </p:cNvPicPr>
            <p:nvPr/>
          </p:nvPicPr>
          <p:blipFill>
            <a:blip r:embed="rId4">
              <a:extLst/>
            </a:blip>
            <a:srcRect/>
            <a:stretch>
              <a:fillRect/>
            </a:stretch>
          </p:blipFill>
          <p:spPr>
            <a:xfrm>
              <a:off x="2745901" y="163112"/>
              <a:ext cx="7020685" cy="2452966"/>
            </a:xfrm>
            <a:prstGeom prst="rect">
              <a:avLst/>
            </a:prstGeom>
            <a:ln w="25400" cap="flat">
              <a:noFill/>
              <a:miter lim="400000"/>
            </a:ln>
            <a:effectLst>
              <a:reflection stA="25000" endPos="40000" dir="5400000" sy="-100000" algn="bl" rotWithShape="0"/>
            </a:effectLst>
          </p:spPr>
        </p:pic>
      </p:grpSp>
      <p:grpSp>
        <p:nvGrpSpPr>
          <p:cNvPr id="116" name="Group"/>
          <p:cNvGrpSpPr/>
          <p:nvPr/>
        </p:nvGrpSpPr>
        <p:grpSpPr>
          <a:xfrm>
            <a:off x="3635786" y="2609500"/>
            <a:ext cx="7182256" cy="2690889"/>
            <a:chOff x="-2092809" y="91"/>
            <a:chExt cx="7182254" cy="2690887"/>
          </a:xfrm>
        </p:grpSpPr>
        <p:pic>
          <p:nvPicPr>
            <p:cNvPr id="114" name="Image" descr="Image"/>
            <p:cNvPicPr>
              <a:picLocks noChangeAspect="1"/>
            </p:cNvPicPr>
            <p:nvPr/>
          </p:nvPicPr>
          <p:blipFill>
            <a:blip r:embed="rId5">
              <a:extLst/>
            </a:blip>
            <a:srcRect/>
            <a:stretch>
              <a:fillRect/>
            </a:stretch>
          </p:blipFill>
          <p:spPr>
            <a:xfrm>
              <a:off x="1415658" y="91"/>
              <a:ext cx="3673787" cy="2690889"/>
            </a:xfrm>
            <a:prstGeom prst="rect">
              <a:avLst/>
            </a:prstGeom>
            <a:ln w="25400" cap="flat">
              <a:noFill/>
              <a:miter lim="400000"/>
            </a:ln>
            <a:effectLst>
              <a:reflection stA="25000" endPos="40000" dir="5400000" sy="-100000" algn="bl" rotWithShape="0"/>
            </a:effectLst>
          </p:spPr>
        </p:pic>
        <p:pic>
          <p:nvPicPr>
            <p:cNvPr id="115" name="Image" descr="Image"/>
            <p:cNvPicPr>
              <a:picLocks noChangeAspect="1"/>
            </p:cNvPicPr>
            <p:nvPr/>
          </p:nvPicPr>
          <p:blipFill>
            <a:blip r:embed="rId6">
              <a:extLst/>
            </a:blip>
            <a:stretch>
              <a:fillRect/>
            </a:stretch>
          </p:blipFill>
          <p:spPr>
            <a:xfrm>
              <a:off x="-2092810" y="155"/>
              <a:ext cx="1862782" cy="2690686"/>
            </a:xfrm>
            <a:prstGeom prst="rect">
              <a:avLst/>
            </a:prstGeom>
            <a:ln w="25400" cap="flat">
              <a:noFill/>
              <a:miter lim="400000"/>
            </a:ln>
            <a:effectLst>
              <a:reflection stA="25000" endPos="40000" dir="5400000" sy="-100000" algn="bl" rotWithShape="0"/>
            </a:effectLst>
          </p:spPr>
        </p:pic>
      </p:gr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24" name="Image"/>
          <p:cNvSpPr>
            <a:spLocks noGrp="1"/>
          </p:cNvSpPr>
          <p:nvPr>
            <p:ph type="pic" idx="13"/>
          </p:nvPr>
        </p:nvSpPr>
        <p:spPr>
          <a:xfrm>
            <a:off x="3048000" y="0"/>
            <a:ext cx="18280432" cy="13716000"/>
          </a:xfrm>
          <a:prstGeom prst="rect">
            <a:avLst/>
          </a:prstGeom>
        </p:spPr>
        <p:txBody>
          <a:bodyPr lIns="91439" tIns="45719" rIns="91439" bIns="45719">
            <a:noAutofit/>
          </a:bodyPr>
          <a:lstStyle/>
          <a:p>
            <a:endParaRPr/>
          </a:p>
        </p:txBody>
      </p:sp>
      <p:sp>
        <p:nvSpPr>
          <p:cNvPr id="1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9" name="Image"/>
          <p:cNvSpPr>
            <a:spLocks noGrp="1"/>
          </p:cNvSpPr>
          <p:nvPr>
            <p:ph type="pic" sz="half" idx="13"/>
          </p:nvPr>
        </p:nvSpPr>
        <p:spPr>
          <a:xfrm>
            <a:off x="5307210" y="892968"/>
            <a:ext cx="13751720" cy="8322470"/>
          </a:xfrm>
          <a:prstGeom prst="rect">
            <a:avLst/>
          </a:prstGeom>
        </p:spPr>
        <p:txBody>
          <a:bodyPr lIns="91439" tIns="45719" rIns="91439" bIns="45719">
            <a:noAutofit/>
          </a:bodyPr>
          <a:lstStyle/>
          <a:p>
            <a:endParaRPr/>
          </a:p>
        </p:txBody>
      </p:sp>
      <p:sp>
        <p:nvSpPr>
          <p:cNvPr id="30" name="Title Text"/>
          <p:cNvSpPr txBox="1">
            <a:spLocks noGrp="1"/>
          </p:cNvSpPr>
          <p:nvPr>
            <p:ph type="title"/>
          </p:nvPr>
        </p:nvSpPr>
        <p:spPr>
          <a:xfrm>
            <a:off x="4833937" y="9447609"/>
            <a:ext cx="14716126" cy="2000251"/>
          </a:xfrm>
          <a:prstGeom prst="rect">
            <a:avLst/>
          </a:prstGeom>
        </p:spPr>
        <p:txBody>
          <a:bodyPr anchor="b"/>
          <a:lstStyle>
            <a:lvl1pPr>
              <a:defRPr sz="11200"/>
            </a:lvl1pPr>
          </a:lstStyle>
          <a:p>
            <a:r>
              <a:t>Title Text</a:t>
            </a:r>
          </a:p>
        </p:txBody>
      </p:sp>
      <p:sp>
        <p:nvSpPr>
          <p:cNvPr id="31" name="Body Level One…"/>
          <p:cNvSpPr txBox="1">
            <a:spLocks noGrp="1"/>
          </p:cNvSpPr>
          <p:nvPr>
            <p:ph type="body" sz="quarter" idx="1"/>
          </p:nvPr>
        </p:nvSpPr>
        <p:spPr>
          <a:xfrm>
            <a:off x="4833937" y="11519296"/>
            <a:ext cx="14716126" cy="1589486"/>
          </a:xfrm>
          <a:prstGeom prst="rect">
            <a:avLst/>
          </a:prstGeom>
        </p:spPr>
        <p:txBody>
          <a:bodyPr/>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pic>
        <p:nvPicPr>
          <p:cNvPr id="32" name="Image" descr="Image"/>
          <p:cNvPicPr>
            <a:picLocks noChangeAspect="1"/>
          </p:cNvPicPr>
          <p:nvPr/>
        </p:nvPicPr>
        <p:blipFill>
          <a:blip r:embed="rId2">
            <a:extLst/>
          </a:blip>
          <a:stretch>
            <a:fillRect/>
          </a:stretch>
        </p:blipFill>
        <p:spPr>
          <a:xfrm>
            <a:off x="0" y="1515070"/>
            <a:ext cx="24384000" cy="12192001"/>
          </a:xfrm>
          <a:prstGeom prst="rect">
            <a:avLst/>
          </a:prstGeom>
          <a:ln w="12700">
            <a:miter lim="400000"/>
          </a:ln>
        </p:spPr>
      </p:pic>
      <p:sp>
        <p:nvSpPr>
          <p:cNvPr id="33" name="Slide Number"/>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0" name="Title Text"/>
          <p:cNvSpPr txBox="1">
            <a:spLocks noGrp="1"/>
          </p:cNvSpPr>
          <p:nvPr>
            <p:ph type="title"/>
          </p:nvPr>
        </p:nvSpPr>
        <p:spPr>
          <a:xfrm>
            <a:off x="4833937" y="4536281"/>
            <a:ext cx="14716126" cy="4643438"/>
          </a:xfrm>
          <a:prstGeom prst="rect">
            <a:avLst/>
          </a:prstGeom>
        </p:spPr>
        <p:txBody>
          <a:bodyPr/>
          <a:lstStyle>
            <a:lvl1pPr>
              <a:defRPr sz="11200"/>
            </a:lvl1pPr>
          </a:lstStyle>
          <a:p>
            <a:r>
              <a:t>Title Text</a:t>
            </a:r>
          </a:p>
        </p:txBody>
      </p:sp>
      <p:pic>
        <p:nvPicPr>
          <p:cNvPr id="41" name="Image" descr="Image"/>
          <p:cNvPicPr>
            <a:picLocks noChangeAspect="1"/>
          </p:cNvPicPr>
          <p:nvPr/>
        </p:nvPicPr>
        <p:blipFill>
          <a:blip r:embed="rId2">
            <a:extLst/>
          </a:blip>
          <a:stretch>
            <a:fillRect/>
          </a:stretch>
        </p:blipFill>
        <p:spPr>
          <a:xfrm>
            <a:off x="0" y="1515070"/>
            <a:ext cx="24384000" cy="12192001"/>
          </a:xfrm>
          <a:prstGeom prst="rect">
            <a:avLst/>
          </a:prstGeom>
          <a:ln w="12700">
            <a:miter lim="400000"/>
          </a:ln>
        </p:spPr>
      </p:pic>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Image"/>
          <p:cNvSpPr>
            <a:spLocks noGrp="1"/>
          </p:cNvSpPr>
          <p:nvPr>
            <p:ph type="pic" sz="half" idx="13"/>
          </p:nvPr>
        </p:nvSpPr>
        <p:spPr>
          <a:xfrm>
            <a:off x="12495609" y="892968"/>
            <a:ext cx="7500938" cy="11572876"/>
          </a:xfrm>
          <a:prstGeom prst="rect">
            <a:avLst/>
          </a:prstGeom>
        </p:spPr>
        <p:txBody>
          <a:bodyPr lIns="91439" tIns="45719" rIns="91439" bIns="45719">
            <a:noAutofit/>
          </a:bodyPr>
          <a:lstStyle/>
          <a:p>
            <a:endParaRPr/>
          </a:p>
        </p:txBody>
      </p:sp>
      <p:sp>
        <p:nvSpPr>
          <p:cNvPr id="50" name="Title Text"/>
          <p:cNvSpPr txBox="1">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51" name="Body Level One…"/>
          <p:cNvSpPr txBox="1">
            <a:spLocks noGrp="1"/>
          </p:cNvSpPr>
          <p:nvPr>
            <p:ph type="body" sz="quarter" idx="1"/>
          </p:nvPr>
        </p:nvSpPr>
        <p:spPr>
          <a:xfrm>
            <a:off x="4387453" y="6697265"/>
            <a:ext cx="7500938" cy="5768579"/>
          </a:xfrm>
          <a:prstGeom prst="rect">
            <a:avLst/>
          </a:prstGeom>
        </p:spPr>
        <p:txBody>
          <a:bodyPr/>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pic>
        <p:nvPicPr>
          <p:cNvPr id="52" name="Image" descr="Image"/>
          <p:cNvPicPr>
            <a:picLocks noChangeAspect="1"/>
          </p:cNvPicPr>
          <p:nvPr/>
        </p:nvPicPr>
        <p:blipFill>
          <a:blip r:embed="rId2">
            <a:extLst/>
          </a:blip>
          <a:stretch>
            <a:fillRect/>
          </a:stretch>
        </p:blipFill>
        <p:spPr>
          <a:xfrm>
            <a:off x="0" y="1515070"/>
            <a:ext cx="24384000" cy="12192001"/>
          </a:xfrm>
          <a:prstGeom prst="rect">
            <a:avLst/>
          </a:prstGeom>
          <a:ln w="12700">
            <a:miter lim="400000"/>
          </a:ln>
        </p:spPr>
      </p:pic>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60" name="Title Text"/>
          <p:cNvSpPr txBox="1">
            <a:spLocks noGrp="1"/>
          </p:cNvSpPr>
          <p:nvPr>
            <p:ph type="title"/>
          </p:nvPr>
        </p:nvSpPr>
        <p:spPr>
          <a:xfrm>
            <a:off x="4387453" y="625078"/>
            <a:ext cx="15609094" cy="3036094"/>
          </a:xfrm>
          <a:prstGeom prst="rect">
            <a:avLst/>
          </a:prstGeom>
        </p:spPr>
        <p:txBody>
          <a:bodyPr/>
          <a:lstStyle>
            <a:lvl1pPr>
              <a:defRPr sz="11200"/>
            </a:lvl1pPr>
          </a:lstStyle>
          <a:p>
            <a:r>
              <a:t>Title Text</a:t>
            </a:r>
          </a:p>
        </p:txBody>
      </p:sp>
      <p:pic>
        <p:nvPicPr>
          <p:cNvPr id="61" name="Image" descr="Image"/>
          <p:cNvPicPr>
            <a:picLocks noChangeAspect="1"/>
          </p:cNvPicPr>
          <p:nvPr/>
        </p:nvPicPr>
        <p:blipFill>
          <a:blip r:embed="rId2">
            <a:extLst/>
          </a:blip>
          <a:stretch>
            <a:fillRect/>
          </a:stretch>
        </p:blipFill>
        <p:spPr>
          <a:xfrm>
            <a:off x="0" y="1515070"/>
            <a:ext cx="24384000" cy="12192001"/>
          </a:xfrm>
          <a:prstGeom prst="rect">
            <a:avLst/>
          </a:prstGeom>
          <a:ln w="12700">
            <a:miter lim="400000"/>
          </a:ln>
        </p:spPr>
      </p:pic>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9" name="Title Text"/>
          <p:cNvSpPr txBox="1">
            <a:spLocks noGrp="1"/>
          </p:cNvSpPr>
          <p:nvPr>
            <p:ph type="title"/>
          </p:nvPr>
        </p:nvSpPr>
        <p:spPr>
          <a:prstGeom prst="rect">
            <a:avLst/>
          </a:prstGeom>
        </p:spPr>
        <p:txBody>
          <a:bodyPr/>
          <a:lstStyle/>
          <a:p>
            <a:r>
              <a:t>Title Text</a:t>
            </a:r>
          </a:p>
        </p:txBody>
      </p:sp>
      <p:sp>
        <p:nvSpPr>
          <p:cNvPr id="70"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pic>
        <p:nvPicPr>
          <p:cNvPr id="78" name="Image" descr="Image"/>
          <p:cNvPicPr>
            <a:picLocks noChangeAspect="1"/>
          </p:cNvPicPr>
          <p:nvPr/>
        </p:nvPicPr>
        <p:blipFill>
          <a:blip r:embed="rId2">
            <a:extLst/>
          </a:blip>
          <a:stretch>
            <a:fillRect/>
          </a:stretch>
        </p:blipFill>
        <p:spPr>
          <a:xfrm>
            <a:off x="0" y="1515070"/>
            <a:ext cx="24384000" cy="12192001"/>
          </a:xfrm>
          <a:prstGeom prst="rect">
            <a:avLst/>
          </a:prstGeom>
          <a:ln w="12700">
            <a:miter lim="400000"/>
          </a:ln>
        </p:spPr>
      </p:pic>
      <p:sp>
        <p:nvSpPr>
          <p:cNvPr id="79" name="Image"/>
          <p:cNvSpPr>
            <a:spLocks noGrp="1"/>
          </p:cNvSpPr>
          <p:nvPr>
            <p:ph type="pic" sz="quarter" idx="13"/>
          </p:nvPr>
        </p:nvSpPr>
        <p:spPr>
          <a:xfrm>
            <a:off x="12495609" y="3661171"/>
            <a:ext cx="7500938" cy="8840392"/>
          </a:xfrm>
          <a:prstGeom prst="rect">
            <a:avLst/>
          </a:prstGeom>
        </p:spPr>
        <p:txBody>
          <a:bodyPr lIns="91439" tIns="45719" rIns="91439" bIns="45719">
            <a:noAutofit/>
          </a:bodyPr>
          <a:lstStyle/>
          <a:p>
            <a:endParaRPr/>
          </a:p>
        </p:txBody>
      </p:sp>
      <p:sp>
        <p:nvSpPr>
          <p:cNvPr id="80" name="Title Text"/>
          <p:cNvSpPr txBox="1">
            <a:spLocks noGrp="1"/>
          </p:cNvSpPr>
          <p:nvPr>
            <p:ph type="title"/>
          </p:nvPr>
        </p:nvSpPr>
        <p:spPr>
          <a:xfrm>
            <a:off x="4387453" y="553640"/>
            <a:ext cx="15609094" cy="3036095"/>
          </a:xfrm>
          <a:prstGeom prst="rect">
            <a:avLst/>
          </a:prstGeom>
        </p:spPr>
        <p:txBody>
          <a:bodyPr/>
          <a:lstStyle>
            <a:lvl1pPr>
              <a:defRPr sz="11200"/>
            </a:lvl1pPr>
          </a:lstStyle>
          <a:p>
            <a:r>
              <a:t>Title Text</a:t>
            </a:r>
          </a:p>
        </p:txBody>
      </p:sp>
      <p:sp>
        <p:nvSpPr>
          <p:cNvPr id="81" name="Body Level One…"/>
          <p:cNvSpPr txBox="1">
            <a:spLocks noGrp="1"/>
          </p:cNvSpPr>
          <p:nvPr>
            <p:ph type="body" sz="quarter" idx="1"/>
          </p:nvPr>
        </p:nvSpPr>
        <p:spPr>
          <a:xfrm>
            <a:off x="4387453" y="3661171"/>
            <a:ext cx="7500938" cy="8840392"/>
          </a:xfrm>
          <a:prstGeom prst="rect">
            <a:avLst/>
          </a:prstGeom>
        </p:spPr>
        <p:txBody>
          <a:bodyPr anchor="ctr"/>
          <a:lstStyle>
            <a:lvl1pPr marL="465364" indent="-465364">
              <a:spcBef>
                <a:spcPts val="3200"/>
              </a:spcBef>
              <a:defRPr sz="3800"/>
            </a:lvl1pPr>
            <a:lvl2pPr marL="808264" indent="-465364">
              <a:spcBef>
                <a:spcPts val="3200"/>
              </a:spcBef>
              <a:buChar char="•"/>
              <a:defRPr sz="3800"/>
            </a:lvl2pPr>
            <a:lvl3pPr marL="1151164" indent="-465364">
              <a:spcBef>
                <a:spcPts val="3200"/>
              </a:spcBef>
              <a:defRPr sz="3800"/>
            </a:lvl3pPr>
            <a:lvl4pPr marL="1494064" indent="-465364">
              <a:spcBef>
                <a:spcPts val="3200"/>
              </a:spcBef>
              <a:defRPr sz="3800"/>
            </a:lvl4pPr>
            <a:lvl5pPr marL="1836964" indent="-465364">
              <a:spcBef>
                <a:spcPts val="3200"/>
              </a:spcBef>
              <a:defRPr sz="3800"/>
            </a:lvl5pPr>
          </a:lstStyle>
          <a:p>
            <a:r>
              <a:t>Body Level One</a:t>
            </a:r>
          </a:p>
          <a:p>
            <a:pPr lvl="1"/>
            <a:r>
              <a:t>Body Level Two</a:t>
            </a:r>
          </a:p>
          <a:p>
            <a:pPr lvl="2"/>
            <a:r>
              <a:t>Body Level Three</a:t>
            </a:r>
          </a:p>
          <a:p>
            <a:pPr lvl="3"/>
            <a:r>
              <a:t>Body Level Four</a:t>
            </a:r>
          </a:p>
          <a:p>
            <a:pPr lvl="4"/>
            <a:r>
              <a:t>Body Level Five</a:t>
            </a:r>
          </a:p>
        </p:txBody>
      </p:sp>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pic>
        <p:nvPicPr>
          <p:cNvPr id="89" name="Image" descr="Image"/>
          <p:cNvPicPr>
            <a:picLocks noChangeAspect="1"/>
          </p:cNvPicPr>
          <p:nvPr/>
        </p:nvPicPr>
        <p:blipFill>
          <a:blip r:embed="rId2">
            <a:extLst/>
          </a:blip>
          <a:stretch>
            <a:fillRect/>
          </a:stretch>
        </p:blipFill>
        <p:spPr>
          <a:xfrm>
            <a:off x="0" y="1515070"/>
            <a:ext cx="24384000" cy="12192001"/>
          </a:xfrm>
          <a:prstGeom prst="rect">
            <a:avLst/>
          </a:prstGeom>
          <a:ln w="12700">
            <a:miter lim="400000"/>
          </a:ln>
        </p:spPr>
      </p:pic>
      <p:sp>
        <p:nvSpPr>
          <p:cNvPr id="90" name="Body Level One…"/>
          <p:cNvSpPr txBox="1">
            <a:spLocks noGrp="1"/>
          </p:cNvSpPr>
          <p:nvPr>
            <p:ph type="body" idx="1"/>
          </p:nvPr>
        </p:nvSpPr>
        <p:spPr>
          <a:xfrm>
            <a:off x="4387453" y="1785937"/>
            <a:ext cx="15609094" cy="10144126"/>
          </a:xfrm>
          <a:prstGeom prst="rect">
            <a:avLst/>
          </a:prstGeom>
        </p:spPr>
        <p:txBody>
          <a:bodyPr anchor="ctr"/>
          <a:lstStyle>
            <a:lvl2pPr>
              <a:buChar char="•"/>
            </a:lvl2pPr>
          </a:lstStyle>
          <a:p>
            <a:r>
              <a:t>Body Level One</a:t>
            </a:r>
          </a:p>
          <a:p>
            <a:pPr lvl="1"/>
            <a:r>
              <a:t>Body Level Two</a:t>
            </a:r>
          </a:p>
          <a:p>
            <a:pPr lvl="2"/>
            <a:r>
              <a:t>Body Level Three</a:t>
            </a:r>
          </a:p>
          <a:p>
            <a:pPr lvl="3"/>
            <a:r>
              <a:t>Body Level Four</a:t>
            </a:r>
          </a:p>
          <a:p>
            <a:pPr lvl="4"/>
            <a:r>
              <a:t>Body Level Five</a:t>
            </a: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pic>
        <p:nvPicPr>
          <p:cNvPr id="98" name="Image" descr="Image"/>
          <p:cNvPicPr>
            <a:picLocks noChangeAspect="1"/>
          </p:cNvPicPr>
          <p:nvPr/>
        </p:nvPicPr>
        <p:blipFill>
          <a:blip r:embed="rId2">
            <a:extLst/>
          </a:blip>
          <a:stretch>
            <a:fillRect/>
          </a:stretch>
        </p:blipFill>
        <p:spPr>
          <a:xfrm>
            <a:off x="0" y="1515070"/>
            <a:ext cx="24384000" cy="12192001"/>
          </a:xfrm>
          <a:prstGeom prst="rect">
            <a:avLst/>
          </a:prstGeom>
          <a:ln w="12700">
            <a:miter lim="400000"/>
          </a:ln>
        </p:spPr>
      </p:pic>
      <p:sp>
        <p:nvSpPr>
          <p:cNvPr id="99" name="Image"/>
          <p:cNvSpPr>
            <a:spLocks noGrp="1"/>
          </p:cNvSpPr>
          <p:nvPr>
            <p:ph type="pic" sz="half" idx="13"/>
          </p:nvPr>
        </p:nvSpPr>
        <p:spPr>
          <a:xfrm>
            <a:off x="4387453" y="1250156"/>
            <a:ext cx="7500938" cy="11215688"/>
          </a:xfrm>
          <a:prstGeom prst="rect">
            <a:avLst/>
          </a:prstGeom>
        </p:spPr>
        <p:txBody>
          <a:bodyPr lIns="91439" tIns="45719" rIns="91439" bIns="45719">
            <a:noAutofit/>
          </a:bodyPr>
          <a:lstStyle/>
          <a:p>
            <a:endParaRPr/>
          </a:p>
        </p:txBody>
      </p:sp>
      <p:sp>
        <p:nvSpPr>
          <p:cNvPr id="100" name="Image"/>
          <p:cNvSpPr>
            <a:spLocks noGrp="1"/>
          </p:cNvSpPr>
          <p:nvPr>
            <p:ph type="pic" sz="quarter" idx="14"/>
          </p:nvPr>
        </p:nvSpPr>
        <p:spPr>
          <a:xfrm>
            <a:off x="12495609" y="7161609"/>
            <a:ext cx="7500938" cy="5304235"/>
          </a:xfrm>
          <a:prstGeom prst="rect">
            <a:avLst/>
          </a:prstGeom>
        </p:spPr>
        <p:txBody>
          <a:bodyPr lIns="91439" tIns="45719" rIns="91439" bIns="45719">
            <a:noAutofit/>
          </a:bodyPr>
          <a:lstStyle/>
          <a:p>
            <a:endParaRPr/>
          </a:p>
        </p:txBody>
      </p:sp>
      <p:sp>
        <p:nvSpPr>
          <p:cNvPr id="101" name="Image"/>
          <p:cNvSpPr>
            <a:spLocks noGrp="1"/>
          </p:cNvSpPr>
          <p:nvPr>
            <p:ph type="pic" sz="quarter" idx="15"/>
          </p:nvPr>
        </p:nvSpPr>
        <p:spPr>
          <a:xfrm>
            <a:off x="12504353" y="1250156"/>
            <a:ext cx="7500939" cy="5304235"/>
          </a:xfrm>
          <a:prstGeom prst="rect">
            <a:avLst/>
          </a:prstGeom>
        </p:spPr>
        <p:txBody>
          <a:bodyPr lIns="91439" tIns="45719" rIns="91439" bIns="45719">
            <a:noAutofit/>
          </a:bodyPr>
          <a:lstStyle/>
          <a:p>
            <a:endParaRPr/>
          </a:p>
        </p:txBody>
      </p:sp>
      <p:sp>
        <p:nvSpPr>
          <p:cNvPr id="1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t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569392" y="625078"/>
            <a:ext cx="21245216" cy="3036094"/>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Title Text</a:t>
            </a:r>
          </a:p>
        </p:txBody>
      </p:sp>
      <p:sp>
        <p:nvSpPr>
          <p:cNvPr id="3" name="Body Level One…"/>
          <p:cNvSpPr txBox="1">
            <a:spLocks noGrp="1"/>
          </p:cNvSpPr>
          <p:nvPr>
            <p:ph type="body" idx="1"/>
          </p:nvPr>
        </p:nvSpPr>
        <p:spPr>
          <a:xfrm>
            <a:off x="1569392" y="3367422"/>
            <a:ext cx="21245216" cy="9134141"/>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ormAutofit/>
          </a:bodyPr>
          <a:lstStyle>
            <a:lvl2pPr>
              <a:buSzPct val="100000"/>
              <a:buChar char="-"/>
            </a:lvl2pPr>
          </a:lstStyle>
          <a:p>
            <a:r>
              <a:t>Body Level One</a:t>
            </a:r>
          </a:p>
          <a:p>
            <a:pPr lvl="1"/>
            <a:r>
              <a:t>Body Level Two</a:t>
            </a:r>
          </a:p>
          <a:p>
            <a:pPr lvl="2"/>
            <a:r>
              <a:t>Body Level Three</a:t>
            </a:r>
          </a:p>
          <a:p>
            <a:pPr lvl="3"/>
            <a:r>
              <a:t>Body Level Four</a:t>
            </a:r>
          </a:p>
          <a:p>
            <a:pPr lvl="4"/>
            <a:r>
              <a:t>Body Level Five</a:t>
            </a:r>
          </a:p>
        </p:txBody>
      </p:sp>
      <p:pic>
        <p:nvPicPr>
          <p:cNvPr id="4" name="Image" descr="Image"/>
          <p:cNvPicPr>
            <a:picLocks noChangeAspect="1"/>
          </p:cNvPicPr>
          <p:nvPr/>
        </p:nvPicPr>
        <p:blipFill>
          <a:blip r:embed="rId14">
            <a:alphaModFix amt="40000"/>
            <a:extLst/>
          </a:blip>
          <a:srcRect l="49926"/>
          <a:stretch>
            <a:fillRect/>
          </a:stretch>
        </p:blipFill>
        <p:spPr>
          <a:xfrm>
            <a:off x="-30603" y="11176000"/>
            <a:ext cx="12227808" cy="2690888"/>
          </a:xfrm>
          <a:prstGeom prst="rect">
            <a:avLst/>
          </a:prstGeom>
          <a:ln w="12700">
            <a:miter lim="400000"/>
          </a:ln>
        </p:spPr>
      </p:pic>
      <p:pic>
        <p:nvPicPr>
          <p:cNvPr id="5" name="Image" descr="Image"/>
          <p:cNvPicPr>
            <a:picLocks noChangeAspect="1"/>
          </p:cNvPicPr>
          <p:nvPr/>
        </p:nvPicPr>
        <p:blipFill>
          <a:blip r:embed="rId14">
            <a:alphaModFix amt="40000"/>
            <a:extLst/>
          </a:blip>
          <a:srcRect l="49926"/>
          <a:stretch>
            <a:fillRect/>
          </a:stretch>
        </p:blipFill>
        <p:spPr>
          <a:xfrm flipH="1">
            <a:off x="12205493" y="11176000"/>
            <a:ext cx="12227808" cy="2690888"/>
          </a:xfrm>
          <a:prstGeom prst="rect">
            <a:avLst/>
          </a:prstGeom>
          <a:ln w="12700">
            <a:miter lim="400000"/>
          </a:ln>
        </p:spPr>
      </p:pic>
      <p:sp>
        <p:nvSpPr>
          <p:cNvPr id="6" name="Slide Number"/>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latinLnBrk="0">
        <a:lnSpc>
          <a:spcPct val="100000"/>
        </a:lnSpc>
        <a:spcBef>
          <a:spcPts val="0"/>
        </a:spcBef>
        <a:spcAft>
          <a:spcPts val="0"/>
        </a:spcAft>
        <a:buClrTx/>
        <a:buSzTx/>
        <a:buFontTx/>
        <a:buNone/>
        <a:tabLst/>
        <a:defRPr sz="9600" b="0" i="0" u="none" strike="noStrike" cap="none" spc="0" baseline="0">
          <a:ln>
            <a:noFill/>
          </a:ln>
          <a:solidFill>
            <a:srgbClr val="000000"/>
          </a:solidFill>
          <a:uFillTx/>
          <a:latin typeface="+mn-lt"/>
          <a:ea typeface="+mn-ea"/>
          <a:cs typeface="+mn-cs"/>
          <a:sym typeface="Helvetica Light"/>
        </a:defRPr>
      </a:lvl1pPr>
      <a:lvl2pPr marL="0" marR="0" indent="228600" algn="ctr" defTabSz="584200" latinLnBrk="0">
        <a:lnSpc>
          <a:spcPct val="100000"/>
        </a:lnSpc>
        <a:spcBef>
          <a:spcPts val="0"/>
        </a:spcBef>
        <a:spcAft>
          <a:spcPts val="0"/>
        </a:spcAft>
        <a:buClrTx/>
        <a:buSzTx/>
        <a:buFontTx/>
        <a:buNone/>
        <a:tabLst/>
        <a:defRPr sz="9600" b="0" i="0" u="none" strike="noStrike" cap="none" spc="0" baseline="0">
          <a:ln>
            <a:noFill/>
          </a:ln>
          <a:solidFill>
            <a:srgbClr val="000000"/>
          </a:solidFill>
          <a:uFillTx/>
          <a:latin typeface="+mn-lt"/>
          <a:ea typeface="+mn-ea"/>
          <a:cs typeface="+mn-cs"/>
          <a:sym typeface="Helvetica Light"/>
        </a:defRPr>
      </a:lvl2pPr>
      <a:lvl3pPr marL="0" marR="0" indent="457200" algn="ctr" defTabSz="584200" latinLnBrk="0">
        <a:lnSpc>
          <a:spcPct val="100000"/>
        </a:lnSpc>
        <a:spcBef>
          <a:spcPts val="0"/>
        </a:spcBef>
        <a:spcAft>
          <a:spcPts val="0"/>
        </a:spcAft>
        <a:buClrTx/>
        <a:buSzTx/>
        <a:buFontTx/>
        <a:buNone/>
        <a:tabLst/>
        <a:defRPr sz="9600" b="0" i="0" u="none" strike="noStrike" cap="none" spc="0" baseline="0">
          <a:ln>
            <a:noFill/>
          </a:ln>
          <a:solidFill>
            <a:srgbClr val="000000"/>
          </a:solidFill>
          <a:uFillTx/>
          <a:latin typeface="+mn-lt"/>
          <a:ea typeface="+mn-ea"/>
          <a:cs typeface="+mn-cs"/>
          <a:sym typeface="Helvetica Light"/>
        </a:defRPr>
      </a:lvl3pPr>
      <a:lvl4pPr marL="0" marR="0" indent="685800" algn="ctr" defTabSz="584200" latinLnBrk="0">
        <a:lnSpc>
          <a:spcPct val="100000"/>
        </a:lnSpc>
        <a:spcBef>
          <a:spcPts val="0"/>
        </a:spcBef>
        <a:spcAft>
          <a:spcPts val="0"/>
        </a:spcAft>
        <a:buClrTx/>
        <a:buSzTx/>
        <a:buFontTx/>
        <a:buNone/>
        <a:tabLst/>
        <a:defRPr sz="9600" b="0" i="0" u="none" strike="noStrike" cap="none" spc="0" baseline="0">
          <a:ln>
            <a:noFill/>
          </a:ln>
          <a:solidFill>
            <a:srgbClr val="000000"/>
          </a:solidFill>
          <a:uFillTx/>
          <a:latin typeface="+mn-lt"/>
          <a:ea typeface="+mn-ea"/>
          <a:cs typeface="+mn-cs"/>
          <a:sym typeface="Helvetica Light"/>
        </a:defRPr>
      </a:lvl4pPr>
      <a:lvl5pPr marL="0" marR="0" indent="914400" algn="ctr" defTabSz="584200" latinLnBrk="0">
        <a:lnSpc>
          <a:spcPct val="100000"/>
        </a:lnSpc>
        <a:spcBef>
          <a:spcPts val="0"/>
        </a:spcBef>
        <a:spcAft>
          <a:spcPts val="0"/>
        </a:spcAft>
        <a:buClrTx/>
        <a:buSzTx/>
        <a:buFontTx/>
        <a:buNone/>
        <a:tabLst/>
        <a:defRPr sz="9600" b="0" i="0" u="none" strike="noStrike" cap="none" spc="0" baseline="0">
          <a:ln>
            <a:noFill/>
          </a:ln>
          <a:solidFill>
            <a:srgbClr val="000000"/>
          </a:solidFill>
          <a:uFillTx/>
          <a:latin typeface="+mn-lt"/>
          <a:ea typeface="+mn-ea"/>
          <a:cs typeface="+mn-cs"/>
          <a:sym typeface="Helvetica Light"/>
        </a:defRPr>
      </a:lvl5pPr>
      <a:lvl6pPr marL="0" marR="0" indent="1143000" algn="ctr" defTabSz="584200" latinLnBrk="0">
        <a:lnSpc>
          <a:spcPct val="100000"/>
        </a:lnSpc>
        <a:spcBef>
          <a:spcPts val="0"/>
        </a:spcBef>
        <a:spcAft>
          <a:spcPts val="0"/>
        </a:spcAft>
        <a:buClrTx/>
        <a:buSzTx/>
        <a:buFontTx/>
        <a:buNone/>
        <a:tabLst/>
        <a:defRPr sz="9600" b="0" i="0" u="none" strike="noStrike" cap="none" spc="0" baseline="0">
          <a:ln>
            <a:noFill/>
          </a:ln>
          <a:solidFill>
            <a:srgbClr val="000000"/>
          </a:solidFill>
          <a:uFillTx/>
          <a:latin typeface="+mn-lt"/>
          <a:ea typeface="+mn-ea"/>
          <a:cs typeface="+mn-cs"/>
          <a:sym typeface="Helvetica Light"/>
        </a:defRPr>
      </a:lvl6pPr>
      <a:lvl7pPr marL="0" marR="0" indent="1371600" algn="ctr" defTabSz="584200" latinLnBrk="0">
        <a:lnSpc>
          <a:spcPct val="100000"/>
        </a:lnSpc>
        <a:spcBef>
          <a:spcPts val="0"/>
        </a:spcBef>
        <a:spcAft>
          <a:spcPts val="0"/>
        </a:spcAft>
        <a:buClrTx/>
        <a:buSzTx/>
        <a:buFontTx/>
        <a:buNone/>
        <a:tabLst/>
        <a:defRPr sz="9600" b="0" i="0" u="none" strike="noStrike" cap="none" spc="0" baseline="0">
          <a:ln>
            <a:noFill/>
          </a:ln>
          <a:solidFill>
            <a:srgbClr val="000000"/>
          </a:solidFill>
          <a:uFillTx/>
          <a:latin typeface="+mn-lt"/>
          <a:ea typeface="+mn-ea"/>
          <a:cs typeface="+mn-cs"/>
          <a:sym typeface="Helvetica Light"/>
        </a:defRPr>
      </a:lvl7pPr>
      <a:lvl8pPr marL="0" marR="0" indent="1600200" algn="ctr" defTabSz="584200" latinLnBrk="0">
        <a:lnSpc>
          <a:spcPct val="100000"/>
        </a:lnSpc>
        <a:spcBef>
          <a:spcPts val="0"/>
        </a:spcBef>
        <a:spcAft>
          <a:spcPts val="0"/>
        </a:spcAft>
        <a:buClrTx/>
        <a:buSzTx/>
        <a:buFontTx/>
        <a:buNone/>
        <a:tabLst/>
        <a:defRPr sz="9600" b="0" i="0" u="none" strike="noStrike" cap="none" spc="0" baseline="0">
          <a:ln>
            <a:noFill/>
          </a:ln>
          <a:solidFill>
            <a:srgbClr val="000000"/>
          </a:solidFill>
          <a:uFillTx/>
          <a:latin typeface="+mn-lt"/>
          <a:ea typeface="+mn-ea"/>
          <a:cs typeface="+mn-cs"/>
          <a:sym typeface="Helvetica Light"/>
        </a:defRPr>
      </a:lvl8pPr>
      <a:lvl9pPr marL="0" marR="0" indent="1828800" algn="ctr" defTabSz="584200" latinLnBrk="0">
        <a:lnSpc>
          <a:spcPct val="100000"/>
        </a:lnSpc>
        <a:spcBef>
          <a:spcPts val="0"/>
        </a:spcBef>
        <a:spcAft>
          <a:spcPts val="0"/>
        </a:spcAft>
        <a:buClrTx/>
        <a:buSzTx/>
        <a:buFontTx/>
        <a:buNone/>
        <a:tabLst/>
        <a:defRPr sz="9600" b="0" i="0" u="none" strike="noStrike" cap="none" spc="0" baseline="0">
          <a:ln>
            <a:noFill/>
          </a:ln>
          <a:solidFill>
            <a:srgbClr val="000000"/>
          </a:solidFill>
          <a:uFillTx/>
          <a:latin typeface="+mn-lt"/>
          <a:ea typeface="+mn-ea"/>
          <a:cs typeface="+mn-cs"/>
          <a:sym typeface="Helvetica Light"/>
        </a:defRPr>
      </a:lvl9pPr>
    </p:titleStyle>
    <p:bodyStyle>
      <a:lvl1pPr marL="873091" marR="0" indent="-873091" algn="l" defTabSz="584200" rtl="0" latinLnBrk="0">
        <a:lnSpc>
          <a:spcPct val="100000"/>
        </a:lnSpc>
        <a:spcBef>
          <a:spcPts val="4200"/>
        </a:spcBef>
        <a:spcAft>
          <a:spcPts val="0"/>
        </a:spcAft>
        <a:buClrTx/>
        <a:buSzPct val="100000"/>
        <a:buFontTx/>
        <a:buChar char="•"/>
        <a:tabLst/>
        <a:defRPr sz="5000" b="0" i="0" u="none" strike="noStrike" cap="none" spc="0" baseline="0">
          <a:ln>
            <a:noFill/>
          </a:ln>
          <a:solidFill>
            <a:srgbClr val="000000"/>
          </a:solidFill>
          <a:uFillTx/>
          <a:latin typeface="+mn-lt"/>
          <a:ea typeface="+mn-ea"/>
          <a:cs typeface="+mn-cs"/>
          <a:sym typeface="Helvetica Light"/>
        </a:defRPr>
      </a:lvl1pPr>
      <a:lvl2pPr marL="1317591" marR="0" indent="-873091" algn="l" defTabSz="584200" rtl="0" latinLnBrk="0">
        <a:lnSpc>
          <a:spcPct val="100000"/>
        </a:lnSpc>
        <a:spcBef>
          <a:spcPts val="42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2pPr>
      <a:lvl3pPr marL="1467303" marR="0" indent="-578303" algn="l" defTabSz="584200" rtl="0" latinLnBrk="0">
        <a:lnSpc>
          <a:spcPct val="100000"/>
        </a:lnSpc>
        <a:spcBef>
          <a:spcPts val="42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3pPr>
      <a:lvl4pPr marL="1911803" marR="0" indent="-578303" algn="l" defTabSz="584200" rtl="0" latinLnBrk="0">
        <a:lnSpc>
          <a:spcPct val="100000"/>
        </a:lnSpc>
        <a:spcBef>
          <a:spcPts val="42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4pPr>
      <a:lvl5pPr marL="2356303" marR="0" indent="-578303" algn="l" defTabSz="584200" rtl="0" latinLnBrk="0">
        <a:lnSpc>
          <a:spcPct val="100000"/>
        </a:lnSpc>
        <a:spcBef>
          <a:spcPts val="42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5pPr>
      <a:lvl6pPr marL="2702709" marR="0" indent="-480209" algn="l" defTabSz="584200" rtl="0" latinLnBrk="0">
        <a:lnSpc>
          <a:spcPct val="100000"/>
        </a:lnSpc>
        <a:spcBef>
          <a:spcPts val="42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6pPr>
      <a:lvl7pPr marL="3147209" marR="0" indent="-480209" algn="l" defTabSz="584200" rtl="0" latinLnBrk="0">
        <a:lnSpc>
          <a:spcPct val="100000"/>
        </a:lnSpc>
        <a:spcBef>
          <a:spcPts val="42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7pPr>
      <a:lvl8pPr marL="3591709" marR="0" indent="-480209" algn="l" defTabSz="584200" rtl="0" latinLnBrk="0">
        <a:lnSpc>
          <a:spcPct val="100000"/>
        </a:lnSpc>
        <a:spcBef>
          <a:spcPts val="42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8pPr>
      <a:lvl9pPr marL="4036209" marR="0" indent="-480209" algn="l" defTabSz="584200" rtl="0" latinLnBrk="0">
        <a:lnSpc>
          <a:spcPct val="100000"/>
        </a:lnSpc>
        <a:spcBef>
          <a:spcPts val="42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Introduction to Databases"/>
          <p:cNvSpPr txBox="1">
            <a:spLocks noGrp="1"/>
          </p:cNvSpPr>
          <p:nvPr>
            <p:ph type="ctrTitle"/>
          </p:nvPr>
        </p:nvSpPr>
        <p:spPr>
          <a:xfrm>
            <a:off x="1647815" y="2303859"/>
            <a:ext cx="21088370" cy="4643438"/>
          </a:xfrm>
          <a:prstGeom prst="rect">
            <a:avLst/>
          </a:prstGeom>
        </p:spPr>
        <p:txBody>
          <a:bodyPr/>
          <a:lstStyle/>
          <a:p>
            <a:r>
              <a:rPr dirty="0"/>
              <a:t>Databases</a:t>
            </a:r>
            <a:r>
              <a:rPr lang="en-US" dirty="0"/>
              <a:t> and SQL</a:t>
            </a:r>
            <a:br>
              <a:rPr lang="en-US" dirty="0"/>
            </a:br>
            <a:r>
              <a:rPr lang="en-US" dirty="0"/>
              <a:t>an introduction</a:t>
            </a:r>
            <a:endParaRPr dirty="0"/>
          </a:p>
        </p:txBody>
      </p:sp>
      <p:sp>
        <p:nvSpPr>
          <p:cNvPr id="142" name="Huy T. Vo…"/>
          <p:cNvSpPr txBox="1">
            <a:spLocks noGrp="1"/>
          </p:cNvSpPr>
          <p:nvPr>
            <p:ph type="subTitle" sz="quarter" idx="1"/>
          </p:nvPr>
        </p:nvSpPr>
        <p:spPr>
          <a:prstGeom prst="rect">
            <a:avLst/>
          </a:prstGeom>
        </p:spPr>
        <p:txBody>
          <a:bodyPr/>
          <a:lstStyle/>
          <a:p>
            <a:r>
              <a:rPr lang="en-US" dirty="0"/>
              <a:t>Denis </a:t>
            </a:r>
            <a:r>
              <a:rPr lang="en-US" dirty="0" err="1"/>
              <a:t>Khryashchev</a:t>
            </a:r>
            <a:r>
              <a:rPr lang="en-US" dirty="0"/>
              <a:t> / </a:t>
            </a:r>
            <a:r>
              <a:rPr dirty="0" err="1"/>
              <a:t>Huy</a:t>
            </a:r>
            <a:r>
              <a:rPr dirty="0"/>
              <a:t> T. Vo</a:t>
            </a:r>
          </a:p>
          <a:p>
            <a:r>
              <a:rPr dirty="0"/>
              <a:t>(many slides were derived from Prof. Freire’s)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Database Systems: the Basics"/>
          <p:cNvSpPr txBox="1">
            <a:spLocks noGrp="1"/>
          </p:cNvSpPr>
          <p:nvPr>
            <p:ph type="title"/>
          </p:nvPr>
        </p:nvSpPr>
        <p:spPr>
          <a:prstGeom prst="rect">
            <a:avLst/>
          </a:prstGeom>
        </p:spPr>
        <p:txBody>
          <a:bodyPr/>
          <a:lstStyle/>
          <a:p>
            <a:r>
              <a:t>Database Systems: the Basics</a:t>
            </a:r>
          </a:p>
        </p:txBody>
      </p:sp>
      <p:sp>
        <p:nvSpPr>
          <p:cNvPr id="172" name="Body"/>
          <p:cNvSpPr txBox="1">
            <a:spLocks noGrp="1"/>
          </p:cNvSpPr>
          <p:nvPr>
            <p:ph type="body" idx="1"/>
          </p:nvPr>
        </p:nvSpPr>
        <p:spPr>
          <a:prstGeom prst="rect">
            <a:avLst/>
          </a:prstGeom>
        </p:spPr>
        <p:txBody>
          <a:bodyPr/>
          <a:lstStyle/>
          <a:p>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Databases and Database Management Systems"/>
          <p:cNvSpPr txBox="1">
            <a:spLocks noGrp="1"/>
          </p:cNvSpPr>
          <p:nvPr>
            <p:ph type="title"/>
          </p:nvPr>
        </p:nvSpPr>
        <p:spPr>
          <a:prstGeom prst="rect">
            <a:avLst/>
          </a:prstGeom>
        </p:spPr>
        <p:txBody>
          <a:bodyPr/>
          <a:lstStyle>
            <a:lvl1pPr defTabSz="461518">
              <a:defRPr sz="7584"/>
            </a:lvl1pPr>
          </a:lstStyle>
          <a:p>
            <a:r>
              <a:t>Databases and Database Management Systems</a:t>
            </a:r>
          </a:p>
        </p:txBody>
      </p:sp>
      <p:sp>
        <p:nvSpPr>
          <p:cNvPr id="175" name="Database (DB) is an integrated collection of data…"/>
          <p:cNvSpPr txBox="1">
            <a:spLocks noGrp="1"/>
          </p:cNvSpPr>
          <p:nvPr>
            <p:ph type="body" idx="1"/>
          </p:nvPr>
        </p:nvSpPr>
        <p:spPr>
          <a:xfrm>
            <a:off x="1569392" y="3367422"/>
            <a:ext cx="17269488" cy="9134141"/>
          </a:xfrm>
          <a:prstGeom prst="rect">
            <a:avLst/>
          </a:prstGeom>
        </p:spPr>
        <p:txBody>
          <a:bodyPr/>
          <a:lstStyle/>
          <a:p>
            <a:pPr marL="733396" indent="-733396" defTabSz="490727">
              <a:spcBef>
                <a:spcPts val="3500"/>
              </a:spcBef>
              <a:defRPr sz="4200"/>
            </a:pPr>
            <a:r>
              <a:rPr dirty="0"/>
              <a:t>Database (DB) is an integrated collection of data</a:t>
            </a:r>
          </a:p>
          <a:p>
            <a:pPr marL="1106776" lvl="1" indent="-733396" defTabSz="490727">
              <a:spcBef>
                <a:spcPts val="3500"/>
              </a:spcBef>
              <a:defRPr sz="4200"/>
            </a:pPr>
            <a:r>
              <a:rPr dirty="0"/>
              <a:t>Models real-world objects</a:t>
            </a:r>
          </a:p>
          <a:p>
            <a:pPr marL="1232535" lvl="2" indent="-485775" defTabSz="490727">
              <a:spcBef>
                <a:spcPts val="3500"/>
              </a:spcBef>
              <a:defRPr sz="4200"/>
            </a:pPr>
            <a:r>
              <a:rPr dirty="0"/>
              <a:t>Entities (e.g., people, residence, Christmas cards)</a:t>
            </a:r>
          </a:p>
          <a:p>
            <a:pPr marL="1232535" lvl="2" indent="-485775" defTabSz="490727">
              <a:spcBef>
                <a:spcPts val="3500"/>
              </a:spcBef>
              <a:defRPr sz="4200"/>
            </a:pPr>
            <a:r>
              <a:rPr dirty="0"/>
              <a:t>Relationships (e.g., John Doe lives on 123 Elm St)</a:t>
            </a:r>
          </a:p>
          <a:p>
            <a:pPr marL="1106776" lvl="1" indent="-733396" defTabSz="490727">
              <a:spcBef>
                <a:spcPts val="3500"/>
              </a:spcBef>
              <a:defRPr sz="4200"/>
            </a:pPr>
            <a:r>
              <a:rPr dirty="0"/>
              <a:t>Captures structure — allows data to be </a:t>
            </a:r>
            <a:r>
              <a:rPr b="1" i="1" dirty="0">
                <a:solidFill>
                  <a:schemeClr val="accent5"/>
                </a:solidFill>
                <a:latin typeface="Helvetica"/>
                <a:ea typeface="Helvetica"/>
                <a:cs typeface="Helvetica"/>
                <a:sym typeface="Helvetica"/>
              </a:rPr>
              <a:t>queried</a:t>
            </a:r>
          </a:p>
          <a:p>
            <a:pPr marL="733396" indent="-733396" defTabSz="490727">
              <a:spcBef>
                <a:spcPts val="3500"/>
              </a:spcBef>
              <a:defRPr sz="4200"/>
            </a:pPr>
            <a:r>
              <a:rPr dirty="0"/>
              <a:t>A Database (Management) System (DBMS) is a software suite designed to store and manage databases</a:t>
            </a:r>
          </a:p>
          <a:p>
            <a:pPr marL="1106776" lvl="1" indent="-733396" defTabSz="490727">
              <a:spcBef>
                <a:spcPts val="3500"/>
              </a:spcBef>
              <a:defRPr sz="4200"/>
            </a:pPr>
            <a:r>
              <a:rPr dirty="0"/>
              <a:t>Provides environment that is both convenient and efficient to use</a:t>
            </a:r>
          </a:p>
          <a:p>
            <a:pPr marL="1106776" lvl="1" indent="-733396" defTabSz="490727">
              <a:spcBef>
                <a:spcPts val="3500"/>
              </a:spcBef>
              <a:defRPr sz="4200"/>
            </a:pPr>
            <a:r>
              <a:rPr dirty="0"/>
              <a:t>Address all complications discussed</a:t>
            </a:r>
          </a:p>
        </p:txBody>
      </p:sp>
      <p:pic>
        <p:nvPicPr>
          <p:cNvPr id="176" name="Image" descr="Image"/>
          <p:cNvPicPr>
            <a:picLocks noChangeAspect="1"/>
          </p:cNvPicPr>
          <p:nvPr/>
        </p:nvPicPr>
        <p:blipFill>
          <a:blip r:embed="rId2">
            <a:extLst/>
          </a:blip>
          <a:stretch>
            <a:fillRect/>
          </a:stretch>
        </p:blipFill>
        <p:spPr>
          <a:xfrm>
            <a:off x="19576981" y="4321037"/>
            <a:ext cx="3810554" cy="7226911"/>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toring Data: Database vs. File System"/>
          <p:cNvSpPr txBox="1">
            <a:spLocks noGrp="1"/>
          </p:cNvSpPr>
          <p:nvPr>
            <p:ph type="title"/>
          </p:nvPr>
        </p:nvSpPr>
        <p:spPr>
          <a:prstGeom prst="rect">
            <a:avLst/>
          </a:prstGeom>
        </p:spPr>
        <p:txBody>
          <a:bodyPr/>
          <a:lstStyle>
            <a:lvl1pPr defTabSz="578358">
              <a:defRPr sz="9504"/>
            </a:lvl1pPr>
          </a:lstStyle>
          <a:p>
            <a:r>
              <a:t>Storing Data: Database vs. File System</a:t>
            </a:r>
          </a:p>
        </p:txBody>
      </p:sp>
      <p:sp>
        <p:nvSpPr>
          <p:cNvPr id="179" name="Once upon a time database applications were built on top of file systems……"/>
          <p:cNvSpPr txBox="1">
            <a:spLocks noGrp="1"/>
          </p:cNvSpPr>
          <p:nvPr>
            <p:ph type="body" idx="1"/>
          </p:nvPr>
        </p:nvSpPr>
        <p:spPr>
          <a:prstGeom prst="rect">
            <a:avLst/>
          </a:prstGeom>
        </p:spPr>
        <p:txBody>
          <a:bodyPr/>
          <a:lstStyle/>
          <a:p>
            <a:pPr marL="602432" indent="-602432" defTabSz="403097">
              <a:spcBef>
                <a:spcPts val="2800"/>
              </a:spcBef>
              <a:defRPr sz="3450"/>
            </a:pPr>
            <a:r>
              <a:t>Once upon a time database applications were built on top of file systems…</a:t>
            </a:r>
          </a:p>
          <a:p>
            <a:pPr marL="602432" indent="-602432" defTabSz="403097">
              <a:spcBef>
                <a:spcPts val="2800"/>
              </a:spcBef>
              <a:defRPr sz="3450"/>
            </a:pPr>
            <a:r>
              <a:t>But this has many drawbacks:</a:t>
            </a:r>
          </a:p>
          <a:p>
            <a:pPr marL="909137" lvl="1" indent="-602432" defTabSz="403097">
              <a:spcBef>
                <a:spcPts val="2800"/>
              </a:spcBef>
              <a:defRPr sz="3450"/>
            </a:pPr>
            <a:r>
              <a:t>Data redundancy, inconsistency and isolation</a:t>
            </a:r>
          </a:p>
          <a:p>
            <a:pPr marL="909137" lvl="1" indent="-602432" defTabSz="403097">
              <a:spcBef>
                <a:spcPts val="2800"/>
              </a:spcBef>
              <a:defRPr sz="3450"/>
            </a:pPr>
            <a:r>
              <a:t>Multiple file formats, duplication of information in different files</a:t>
            </a:r>
          </a:p>
          <a:p>
            <a:pPr marL="909137" lvl="1" indent="-602432" defTabSz="403097">
              <a:spcBef>
                <a:spcPts val="2800"/>
              </a:spcBef>
              <a:defRPr sz="3450"/>
            </a:pPr>
            <a:r>
              <a:t>Difficulty in accessing data: need to write a new program to carry out each new task, e.g., search people by zip code or last name; update telephone number</a:t>
            </a:r>
          </a:p>
          <a:p>
            <a:pPr marL="909137" lvl="1" indent="-602432" defTabSz="403097">
              <a:spcBef>
                <a:spcPts val="2800"/>
              </a:spcBef>
              <a:defRPr sz="3450"/>
            </a:pPr>
            <a:r>
              <a:t>Integrity problems: integrity constraints  (e.g., num_residence = 1) become part of program code -- hard to add new constraints or change existing ones</a:t>
            </a:r>
          </a:p>
          <a:p>
            <a:pPr marL="602432" indent="-602432" defTabSz="403097">
              <a:spcBef>
                <a:spcPts val="2800"/>
              </a:spcBef>
              <a:defRPr sz="3450"/>
            </a:pPr>
            <a:r>
              <a:t>Atomicity of updates</a:t>
            </a:r>
          </a:p>
          <a:p>
            <a:pPr marL="909137" lvl="1" indent="-602432" defTabSz="403097">
              <a:spcBef>
                <a:spcPts val="2800"/>
              </a:spcBef>
              <a:defRPr sz="3450"/>
            </a:pPr>
            <a:r>
              <a:t>Failures may leave database in an inconsistent state with partial updates carried out, e.g., </a:t>
            </a:r>
            <a:r>
              <a:rPr i="1">
                <a:latin typeface="Helvetica"/>
                <a:ea typeface="Helvetica"/>
                <a:cs typeface="Helvetica"/>
                <a:sym typeface="Helvetica"/>
              </a:rPr>
              <a:t>John and Mary get married, add new residence, update John’s entry, and database crashes while Mary’s entry is being updated…</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toring Data: Database vs. File System"/>
          <p:cNvSpPr txBox="1">
            <a:spLocks noGrp="1"/>
          </p:cNvSpPr>
          <p:nvPr>
            <p:ph type="title"/>
          </p:nvPr>
        </p:nvSpPr>
        <p:spPr>
          <a:prstGeom prst="rect">
            <a:avLst/>
          </a:prstGeom>
        </p:spPr>
        <p:txBody>
          <a:bodyPr/>
          <a:lstStyle>
            <a:lvl1pPr defTabSz="578358">
              <a:defRPr sz="9504"/>
            </a:lvl1pPr>
          </a:lstStyle>
          <a:p>
            <a:r>
              <a:t>Storing Data: Database vs. File System</a:t>
            </a:r>
          </a:p>
        </p:txBody>
      </p:sp>
      <p:sp>
        <p:nvSpPr>
          <p:cNvPr id="182" name="Concurrent access by multiple users…"/>
          <p:cNvSpPr txBox="1">
            <a:spLocks noGrp="1"/>
          </p:cNvSpPr>
          <p:nvPr>
            <p:ph type="body" idx="1"/>
          </p:nvPr>
        </p:nvSpPr>
        <p:spPr>
          <a:prstGeom prst="rect">
            <a:avLst/>
          </a:prstGeom>
        </p:spPr>
        <p:txBody>
          <a:bodyPr/>
          <a:lstStyle/>
          <a:p>
            <a:pPr marL="820705" indent="-820705" defTabSz="549148">
              <a:spcBef>
                <a:spcPts val="3900"/>
              </a:spcBef>
              <a:defRPr sz="4700"/>
            </a:pPr>
            <a:r>
              <a:t>Concurrent access by multiple users</a:t>
            </a:r>
          </a:p>
          <a:p>
            <a:pPr marL="1238535" lvl="1" indent="-820705" defTabSz="549148">
              <a:spcBef>
                <a:spcPts val="3900"/>
              </a:spcBef>
              <a:defRPr sz="4700"/>
            </a:pPr>
            <a:r>
              <a:t>Needed for performance: can you imagine if only 1 person at a time could buy a ticket from Delta? </a:t>
            </a:r>
          </a:p>
          <a:p>
            <a:pPr marL="1238535" lvl="1" indent="-820705" defTabSz="549148">
              <a:spcBef>
                <a:spcPts val="3900"/>
              </a:spcBef>
              <a:defRPr sz="4700"/>
            </a:pPr>
            <a:r>
              <a:t>Uncontrolled concurrent access can lead to inconsistencies, e.g., the same seat could be sold multiple times…</a:t>
            </a:r>
          </a:p>
          <a:p>
            <a:pPr marL="1379265" lvl="2" indent="-543605" defTabSz="549148">
              <a:spcBef>
                <a:spcPts val="3900"/>
              </a:spcBef>
              <a:defRPr sz="4700"/>
            </a:pPr>
            <a:r>
              <a:t>There are 3 seats left; I buy 2 seats; John buys 3 seats at the same time</a:t>
            </a:r>
          </a:p>
          <a:p>
            <a:pPr marL="1379265" lvl="2" indent="-543605" defTabSz="549148">
              <a:spcBef>
                <a:spcPts val="3900"/>
              </a:spcBef>
              <a:defRPr sz="4700"/>
            </a:pPr>
            <a:r>
              <a:t>If I hit enter 1st there will be 1 seat left; if John is faster there will be 0; but 5 seats have been sold and we will fight at the airport!</a:t>
            </a:r>
          </a:p>
        </p:txBody>
      </p:sp>
      <p:sp>
        <p:nvSpPr>
          <p:cNvPr id="183" name="Database systems offer solutions to all the above problems"/>
          <p:cNvSpPr txBox="1"/>
          <p:nvPr/>
        </p:nvSpPr>
        <p:spPr>
          <a:xfrm>
            <a:off x="3133520" y="11716161"/>
            <a:ext cx="18116960" cy="9048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lvl1pPr>
              <a:defRPr b="1">
                <a:solidFill>
                  <a:schemeClr val="accent5"/>
                </a:solidFill>
                <a:latin typeface="Helvetica"/>
                <a:ea typeface="Helvetica"/>
                <a:cs typeface="Helvetica"/>
                <a:sym typeface="Helvetica"/>
              </a:defRPr>
            </a:lvl1pPr>
          </a:lstStyle>
          <a:p>
            <a:r>
              <a:t>Database systems offer solutions to all the above problems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1"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Why use Database Systems?"/>
          <p:cNvSpPr txBox="1">
            <a:spLocks noGrp="1"/>
          </p:cNvSpPr>
          <p:nvPr>
            <p:ph type="title"/>
          </p:nvPr>
        </p:nvSpPr>
        <p:spPr>
          <a:prstGeom prst="rect">
            <a:avLst/>
          </a:prstGeom>
        </p:spPr>
        <p:txBody>
          <a:bodyPr/>
          <a:lstStyle/>
          <a:p>
            <a:r>
              <a:t>Why use Database Systems?</a:t>
            </a:r>
          </a:p>
        </p:txBody>
      </p:sp>
      <p:sp>
        <p:nvSpPr>
          <p:cNvPr id="186" name="Data independence and efficient access…"/>
          <p:cNvSpPr txBox="1">
            <a:spLocks noGrp="1"/>
          </p:cNvSpPr>
          <p:nvPr>
            <p:ph type="body" idx="1"/>
          </p:nvPr>
        </p:nvSpPr>
        <p:spPr>
          <a:prstGeom prst="rect">
            <a:avLst/>
          </a:prstGeom>
        </p:spPr>
        <p:txBody>
          <a:bodyPr/>
          <a:lstStyle/>
          <a:p>
            <a:pPr marL="777051" indent="-777051" defTabSz="519937">
              <a:spcBef>
                <a:spcPts val="3700"/>
              </a:spcBef>
              <a:defRPr sz="4450"/>
            </a:pPr>
            <a:r>
              <a:t>Data independence and efficient access</a:t>
            </a:r>
          </a:p>
          <a:p>
            <a:pPr marL="1172656" lvl="1" indent="-777051" defTabSz="519937">
              <a:spcBef>
                <a:spcPts val="3700"/>
              </a:spcBef>
              <a:defRPr sz="4450"/>
            </a:pPr>
            <a:r>
              <a:t>Easy + efficient access through declarative query languages and optimization</a:t>
            </a:r>
          </a:p>
          <a:p>
            <a:pPr marL="777051" indent="-777051" defTabSz="519937">
              <a:spcBef>
                <a:spcPts val="3700"/>
              </a:spcBef>
              <a:defRPr sz="4450"/>
            </a:pPr>
            <a:r>
              <a:t>Data integrity and security</a:t>
            </a:r>
          </a:p>
          <a:p>
            <a:pPr marL="1172656" lvl="1" indent="-777051" defTabSz="519937">
              <a:spcBef>
                <a:spcPts val="3700"/>
              </a:spcBef>
              <a:defRPr sz="4450"/>
            </a:pPr>
            <a:r>
              <a:t>Safeguarding data from failures and malicious access</a:t>
            </a:r>
          </a:p>
          <a:p>
            <a:pPr marL="777051" indent="-777051" defTabSz="519937">
              <a:spcBef>
                <a:spcPts val="3700"/>
              </a:spcBef>
              <a:defRPr sz="4450"/>
            </a:pPr>
            <a:r>
              <a:t>Concurrent access</a:t>
            </a:r>
          </a:p>
          <a:p>
            <a:pPr marL="777051" indent="-777051" defTabSz="519937">
              <a:spcBef>
                <a:spcPts val="3700"/>
              </a:spcBef>
              <a:defRPr sz="4450"/>
            </a:pPr>
            <a:r>
              <a:t>Reduced application development time</a:t>
            </a:r>
          </a:p>
          <a:p>
            <a:pPr marL="777051" indent="-777051" defTabSz="519937">
              <a:spcBef>
                <a:spcPts val="3700"/>
              </a:spcBef>
              <a:defRPr sz="4450"/>
            </a:pPr>
            <a:r>
              <a:t>Uniform data administration</a:t>
            </a:r>
          </a:p>
          <a:p>
            <a:pPr marL="777051" indent="-777051" defTabSz="519937">
              <a:spcBef>
                <a:spcPts val="3700"/>
              </a:spcBef>
              <a:defRPr sz="4450" i="1">
                <a:solidFill>
                  <a:schemeClr val="accent5"/>
                </a:solidFill>
                <a:latin typeface="Helvetica"/>
                <a:ea typeface="Helvetica"/>
                <a:cs typeface="Helvetica"/>
                <a:sym typeface="Helvetica"/>
              </a:defRPr>
            </a:pPr>
            <a:r>
              <a:rPr b="1"/>
              <a:t>When should you not use a database?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1" build="p"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What’s in a DBMS?"/>
          <p:cNvSpPr txBox="1">
            <a:spLocks noGrp="1"/>
          </p:cNvSpPr>
          <p:nvPr>
            <p:ph type="title"/>
          </p:nvPr>
        </p:nvSpPr>
        <p:spPr>
          <a:prstGeom prst="rect">
            <a:avLst/>
          </a:prstGeom>
        </p:spPr>
        <p:txBody>
          <a:bodyPr/>
          <a:lstStyle>
            <a:lvl1pPr defTabSz="578358">
              <a:defRPr sz="9504"/>
            </a:lvl1pPr>
          </a:lstStyle>
          <a:p>
            <a:r>
              <a:t>What’s in a DBMS?</a:t>
            </a:r>
          </a:p>
        </p:txBody>
      </p:sp>
      <p:pic>
        <p:nvPicPr>
          <p:cNvPr id="191" name="Image" descr="Image"/>
          <p:cNvPicPr>
            <a:picLocks noChangeAspect="1"/>
          </p:cNvPicPr>
          <p:nvPr/>
        </p:nvPicPr>
        <p:blipFill>
          <a:blip r:embed="rId3">
            <a:extLst/>
          </a:blip>
          <a:stretch>
            <a:fillRect/>
          </a:stretch>
        </p:blipFill>
        <p:spPr>
          <a:xfrm>
            <a:off x="3220878" y="2711527"/>
            <a:ext cx="15536451" cy="9955175"/>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Designing a database: The Conceptual Model"/>
          <p:cNvSpPr txBox="1">
            <a:spLocks noGrp="1"/>
          </p:cNvSpPr>
          <p:nvPr>
            <p:ph type="title"/>
          </p:nvPr>
        </p:nvSpPr>
        <p:spPr>
          <a:prstGeom prst="rect">
            <a:avLst/>
          </a:prstGeom>
        </p:spPr>
        <p:txBody>
          <a:bodyPr/>
          <a:lstStyle>
            <a:lvl1pPr defTabSz="484886">
              <a:defRPr sz="7968"/>
            </a:lvl1pPr>
          </a:lstStyle>
          <a:p>
            <a:r>
              <a:t>Designing a database: The Conceptual Model</a:t>
            </a:r>
          </a:p>
        </p:txBody>
      </p:sp>
      <p:sp>
        <p:nvSpPr>
          <p:cNvPr id="194" name="What are the entities and relationships among these entities in the application?…"/>
          <p:cNvSpPr txBox="1">
            <a:spLocks noGrp="1"/>
          </p:cNvSpPr>
          <p:nvPr>
            <p:ph type="body" idx="1"/>
          </p:nvPr>
        </p:nvSpPr>
        <p:spPr>
          <a:prstGeom prst="rect">
            <a:avLst/>
          </a:prstGeom>
        </p:spPr>
        <p:txBody>
          <a:bodyPr/>
          <a:lstStyle/>
          <a:p>
            <a:pPr marL="567509" indent="-567509" defTabSz="379729">
              <a:spcBef>
                <a:spcPts val="2700"/>
              </a:spcBef>
              <a:defRPr sz="3250"/>
            </a:pPr>
            <a:r>
              <a:rPr dirty="0"/>
              <a:t>What are the </a:t>
            </a:r>
            <a:r>
              <a:rPr b="1" i="1" dirty="0">
                <a:latin typeface="Helvetica"/>
                <a:ea typeface="Helvetica"/>
                <a:cs typeface="Helvetica"/>
                <a:sym typeface="Helvetica"/>
              </a:rPr>
              <a:t>entities</a:t>
            </a:r>
            <a:r>
              <a:rPr dirty="0"/>
              <a:t> and </a:t>
            </a:r>
            <a:r>
              <a:rPr b="1" i="1" dirty="0">
                <a:latin typeface="Helvetica"/>
                <a:ea typeface="Helvetica"/>
                <a:cs typeface="Helvetica"/>
                <a:sym typeface="Helvetica"/>
              </a:rPr>
              <a:t>relationships</a:t>
            </a:r>
            <a:r>
              <a:rPr dirty="0"/>
              <a:t> among these entities in the application?</a:t>
            </a:r>
          </a:p>
          <a:p>
            <a:pPr marL="567509" indent="-567509" defTabSz="379729">
              <a:spcBef>
                <a:spcPts val="2700"/>
              </a:spcBef>
              <a:defRPr sz="3250"/>
            </a:pPr>
            <a:r>
              <a:rPr dirty="0"/>
              <a:t>What information about these entities and relationships should we store in the database?</a:t>
            </a:r>
          </a:p>
          <a:p>
            <a:pPr marL="567509" indent="-567509" defTabSz="379729">
              <a:spcBef>
                <a:spcPts val="2700"/>
              </a:spcBef>
              <a:defRPr sz="3250"/>
            </a:pPr>
            <a:r>
              <a:rPr dirty="0"/>
              <a:t>What are the integrity constraints or business rules that hold? </a:t>
            </a:r>
          </a:p>
          <a:p>
            <a:pPr marL="567509" indent="-567509" defTabSz="379729">
              <a:spcBef>
                <a:spcPts val="2700"/>
              </a:spcBef>
              <a:defRPr sz="3250"/>
            </a:pPr>
            <a:r>
              <a:rPr dirty="0"/>
              <a:t>Different applications have different needs, and different perspectives – even to model the same object</a:t>
            </a:r>
          </a:p>
          <a:p>
            <a:pPr marL="856434" lvl="1" indent="-567509" defTabSz="379729">
              <a:spcBef>
                <a:spcPts val="2700"/>
              </a:spcBef>
              <a:defRPr sz="3250"/>
            </a:pPr>
            <a:r>
              <a:rPr dirty="0"/>
              <a:t>billing department:</a:t>
            </a:r>
          </a:p>
          <a:p>
            <a:pPr marL="953747" lvl="2" indent="-375897" defTabSz="379729">
              <a:spcBef>
                <a:spcPts val="2700"/>
              </a:spcBef>
              <a:defRPr sz="3250">
                <a:latin typeface="Courier"/>
                <a:ea typeface="Courier"/>
                <a:cs typeface="Courier"/>
                <a:sym typeface="Courier"/>
              </a:defRPr>
            </a:pPr>
            <a:r>
              <a:rPr dirty="0"/>
              <a:t>patient(id, name, insurance, address)</a:t>
            </a:r>
          </a:p>
          <a:p>
            <a:pPr marL="953747" lvl="2" indent="-375897" defTabSz="379729">
              <a:spcBef>
                <a:spcPts val="2700"/>
              </a:spcBef>
              <a:defRPr sz="3250">
                <a:latin typeface="Courier"/>
                <a:ea typeface="Courier"/>
                <a:cs typeface="Courier"/>
                <a:sym typeface="Courier"/>
              </a:defRPr>
            </a:pPr>
            <a:r>
              <a:rPr dirty="0"/>
              <a:t>visit(</a:t>
            </a:r>
            <a:r>
              <a:rPr dirty="0" err="1"/>
              <a:t>patientId</a:t>
            </a:r>
            <a:r>
              <a:rPr dirty="0"/>
              <a:t>, procedure, date, charge)</a:t>
            </a:r>
          </a:p>
          <a:p>
            <a:pPr marL="856434" lvl="1" indent="-567509" defTabSz="379729">
              <a:spcBef>
                <a:spcPts val="2700"/>
              </a:spcBef>
              <a:defRPr sz="3250"/>
            </a:pPr>
            <a:r>
              <a:rPr lang="en-US" dirty="0"/>
              <a:t>i</a:t>
            </a:r>
            <a:r>
              <a:rPr dirty="0"/>
              <a:t>n</a:t>
            </a:r>
            <a:r>
              <a:rPr lang="ru-RU" dirty="0"/>
              <a:t>-</a:t>
            </a:r>
            <a:r>
              <a:rPr dirty="0"/>
              <a:t>patient:</a:t>
            </a:r>
          </a:p>
          <a:p>
            <a:pPr marL="953747" lvl="2" indent="-375897" defTabSz="379729">
              <a:spcBef>
                <a:spcPts val="2700"/>
              </a:spcBef>
              <a:defRPr sz="3250">
                <a:latin typeface="Courier"/>
                <a:ea typeface="Courier"/>
                <a:cs typeface="Courier"/>
                <a:sym typeface="Courier"/>
              </a:defRPr>
            </a:pPr>
            <a:r>
              <a:rPr dirty="0"/>
              <a:t>patient(id,</a:t>
            </a:r>
            <a:r>
              <a:rPr lang="en-US" dirty="0"/>
              <a:t> </a:t>
            </a:r>
            <a:r>
              <a:rPr dirty="0"/>
              <a:t>name,</a:t>
            </a:r>
            <a:r>
              <a:rPr lang="en-US" dirty="0"/>
              <a:t> </a:t>
            </a:r>
            <a:r>
              <a:rPr dirty="0"/>
              <a:t>age,</a:t>
            </a:r>
            <a:r>
              <a:rPr lang="en-US" dirty="0"/>
              <a:t> </a:t>
            </a:r>
            <a:r>
              <a:rPr dirty="0"/>
              <a:t>address) 	</a:t>
            </a:r>
          </a:p>
          <a:p>
            <a:pPr marL="953747" lvl="2" indent="-375897" defTabSz="379729">
              <a:spcBef>
                <a:spcPts val="2700"/>
              </a:spcBef>
              <a:defRPr sz="3250">
                <a:latin typeface="Courier"/>
                <a:ea typeface="Courier"/>
                <a:cs typeface="Courier"/>
                <a:sym typeface="Courier"/>
              </a:defRPr>
            </a:pPr>
            <a:r>
              <a:rPr dirty="0" err="1"/>
              <a:t>alergies</a:t>
            </a:r>
            <a:r>
              <a:rPr dirty="0"/>
              <a:t>(id,</a:t>
            </a:r>
            <a:r>
              <a:rPr lang="en-US" dirty="0"/>
              <a:t> </a:t>
            </a:r>
            <a:r>
              <a:rPr dirty="0" err="1"/>
              <a:t>alergies</a:t>
            </a:r>
            <a:r>
              <a:rPr dirty="0"/>
              <a:t>)	</a:t>
            </a:r>
          </a:p>
          <a:p>
            <a:pPr marL="953747" lvl="2" indent="-375897" defTabSz="379729">
              <a:spcBef>
                <a:spcPts val="2700"/>
              </a:spcBef>
              <a:defRPr sz="3250">
                <a:latin typeface="Courier"/>
                <a:ea typeface="Courier"/>
                <a:cs typeface="Courier"/>
                <a:sym typeface="Courier"/>
              </a:defRPr>
            </a:pPr>
            <a:r>
              <a:rPr dirty="0"/>
              <a:t>prescription(</a:t>
            </a:r>
            <a:r>
              <a:rPr dirty="0" err="1"/>
              <a:t>patientId</a:t>
            </a:r>
            <a:r>
              <a:rPr dirty="0"/>
              <a:t>,</a:t>
            </a:r>
            <a:r>
              <a:rPr lang="en-US" dirty="0"/>
              <a:t> </a:t>
            </a:r>
            <a:r>
              <a:rPr dirty="0"/>
              <a:t>date,</a:t>
            </a:r>
            <a:r>
              <a:rPr lang="en-US" dirty="0"/>
              <a:t> </a:t>
            </a:r>
            <a:r>
              <a:rPr dirty="0"/>
              <a:t>medicine)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he Entity Relationship (ER) Data Model"/>
          <p:cNvSpPr txBox="1">
            <a:spLocks noGrp="1"/>
          </p:cNvSpPr>
          <p:nvPr>
            <p:ph type="title"/>
          </p:nvPr>
        </p:nvSpPr>
        <p:spPr>
          <a:prstGeom prst="rect">
            <a:avLst/>
          </a:prstGeom>
        </p:spPr>
        <p:txBody>
          <a:bodyPr/>
          <a:lstStyle>
            <a:lvl1pPr defTabSz="566674">
              <a:defRPr sz="9312"/>
            </a:lvl1pPr>
          </a:lstStyle>
          <a:p>
            <a:r>
              <a:t>The Entity Relationship (ER) Data Model</a:t>
            </a:r>
          </a:p>
        </p:txBody>
      </p:sp>
      <p:sp>
        <p:nvSpPr>
          <p:cNvPr id="199" name="A data model is a collection of concepts for describing data, relationships, semantics and constraints"/>
          <p:cNvSpPr txBox="1">
            <a:spLocks noGrp="1"/>
          </p:cNvSpPr>
          <p:nvPr>
            <p:ph type="body" sz="half" idx="1"/>
          </p:nvPr>
        </p:nvSpPr>
        <p:spPr>
          <a:xfrm>
            <a:off x="1569392" y="3367422"/>
            <a:ext cx="21245216" cy="4395121"/>
          </a:xfrm>
          <a:prstGeom prst="rect">
            <a:avLst/>
          </a:prstGeom>
        </p:spPr>
        <p:txBody>
          <a:bodyPr/>
          <a:lstStyle/>
          <a:p>
            <a:r>
              <a:t>A </a:t>
            </a:r>
            <a:r>
              <a:rPr b="1" i="1">
                <a:latin typeface="Helvetica"/>
                <a:ea typeface="Helvetica"/>
                <a:cs typeface="Helvetica"/>
                <a:sym typeface="Helvetica"/>
              </a:rPr>
              <a:t>data model</a:t>
            </a:r>
            <a:r>
              <a:t> is a collection of concepts for describing data, relationships, semantics and constraints</a:t>
            </a:r>
          </a:p>
        </p:txBody>
      </p:sp>
      <p:pic>
        <p:nvPicPr>
          <p:cNvPr id="200" name="Image" descr="Image"/>
          <p:cNvPicPr>
            <a:picLocks noChangeAspect="1"/>
          </p:cNvPicPr>
          <p:nvPr/>
        </p:nvPicPr>
        <p:blipFill>
          <a:blip r:embed="rId3">
            <a:extLst/>
          </a:blip>
          <a:stretch>
            <a:fillRect/>
          </a:stretch>
        </p:blipFill>
        <p:spPr>
          <a:xfrm>
            <a:off x="2581120" y="5943268"/>
            <a:ext cx="19221760" cy="7426590"/>
          </a:xfrm>
          <a:prstGeom prst="rect">
            <a:avLst/>
          </a:prstGeom>
          <a:ln w="12700">
            <a:miter lim="400000"/>
          </a:ln>
        </p:spPr>
      </p:pic>
      <p:pic>
        <p:nvPicPr>
          <p:cNvPr id="201" name="Image" descr="Image"/>
          <p:cNvPicPr>
            <a:picLocks noChangeAspect="1"/>
          </p:cNvPicPr>
          <p:nvPr/>
        </p:nvPicPr>
        <p:blipFill>
          <a:blip r:embed="rId4">
            <a:extLst/>
          </a:blip>
          <a:srcRect t="2361"/>
          <a:stretch>
            <a:fillRect/>
          </a:stretch>
        </p:blipFill>
        <p:spPr>
          <a:xfrm>
            <a:off x="4314395" y="5010638"/>
            <a:ext cx="15755193" cy="7954321"/>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ER: Another Example"/>
          <p:cNvSpPr txBox="1">
            <a:spLocks noGrp="1"/>
          </p:cNvSpPr>
          <p:nvPr>
            <p:ph type="title"/>
          </p:nvPr>
        </p:nvSpPr>
        <p:spPr>
          <a:prstGeom prst="rect">
            <a:avLst/>
          </a:prstGeom>
        </p:spPr>
        <p:txBody>
          <a:bodyPr/>
          <a:lstStyle/>
          <a:p>
            <a:r>
              <a:t>ER: Another Example</a:t>
            </a:r>
          </a:p>
        </p:txBody>
      </p:sp>
      <p:sp>
        <p:nvSpPr>
          <p:cNvPr id="206" name="A department has many doctors, but a doctor can only work in one department"/>
          <p:cNvSpPr txBox="1">
            <a:spLocks noGrp="1"/>
          </p:cNvSpPr>
          <p:nvPr>
            <p:ph type="body" idx="1"/>
          </p:nvPr>
        </p:nvSpPr>
        <p:spPr>
          <a:prstGeom prst="rect">
            <a:avLst/>
          </a:prstGeom>
        </p:spPr>
        <p:txBody>
          <a:bodyPr/>
          <a:lstStyle/>
          <a:p>
            <a:r>
              <a:t>A department has many doctors, but a doctor can only work in one department</a:t>
            </a:r>
          </a:p>
        </p:txBody>
      </p:sp>
      <p:pic>
        <p:nvPicPr>
          <p:cNvPr id="207" name="Image" descr="Image"/>
          <p:cNvPicPr>
            <a:picLocks noChangeAspect="1"/>
          </p:cNvPicPr>
          <p:nvPr/>
        </p:nvPicPr>
        <p:blipFill>
          <a:blip r:embed="rId2">
            <a:extLst/>
          </a:blip>
          <a:stretch>
            <a:fillRect/>
          </a:stretch>
        </p:blipFill>
        <p:spPr>
          <a:xfrm>
            <a:off x="2578100" y="5943600"/>
            <a:ext cx="19227800" cy="7428923"/>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elational Data Model"/>
          <p:cNvSpPr txBox="1">
            <a:spLocks noGrp="1"/>
          </p:cNvSpPr>
          <p:nvPr>
            <p:ph type="title"/>
          </p:nvPr>
        </p:nvSpPr>
        <p:spPr>
          <a:prstGeom prst="rect">
            <a:avLst/>
          </a:prstGeom>
        </p:spPr>
        <p:txBody>
          <a:bodyPr/>
          <a:lstStyle/>
          <a:p>
            <a:r>
              <a:rPr dirty="0"/>
              <a:t>Relational Data Model</a:t>
            </a:r>
          </a:p>
        </p:txBody>
      </p:sp>
      <p:sp>
        <p:nvSpPr>
          <p:cNvPr id="210" name="ER used for conceptual design is then mapped into the relational model…"/>
          <p:cNvSpPr txBox="1">
            <a:spLocks noGrp="1"/>
          </p:cNvSpPr>
          <p:nvPr>
            <p:ph type="body" idx="1"/>
          </p:nvPr>
        </p:nvSpPr>
        <p:spPr>
          <a:prstGeom prst="rect">
            <a:avLst/>
          </a:prstGeom>
        </p:spPr>
        <p:txBody>
          <a:bodyPr/>
          <a:lstStyle/>
          <a:p>
            <a:pPr marL="733396" indent="-733396" defTabSz="490727">
              <a:spcBef>
                <a:spcPts val="3500"/>
              </a:spcBef>
              <a:defRPr sz="4200"/>
            </a:pPr>
            <a:r>
              <a:rPr dirty="0"/>
              <a:t>ER used for conceptual design is then mapped into the relational model</a:t>
            </a:r>
          </a:p>
          <a:p>
            <a:pPr marL="733396" indent="-733396" defTabSz="490727">
              <a:spcBef>
                <a:spcPts val="3500"/>
              </a:spcBef>
              <a:defRPr sz="4200"/>
            </a:pPr>
            <a:r>
              <a:rPr dirty="0"/>
              <a:t>The </a:t>
            </a:r>
            <a:r>
              <a:rPr b="1" i="1" dirty="0">
                <a:latin typeface="Helvetica"/>
                <a:ea typeface="Helvetica"/>
                <a:cs typeface="Helvetica"/>
                <a:sym typeface="Helvetica"/>
              </a:rPr>
              <a:t>relational model of data</a:t>
            </a:r>
            <a:r>
              <a:rPr dirty="0"/>
              <a:t> is the most widely used model today</a:t>
            </a:r>
          </a:p>
          <a:p>
            <a:pPr marL="1106776" lvl="1" indent="-733396" defTabSz="490727">
              <a:spcBef>
                <a:spcPts val="3500"/>
              </a:spcBef>
              <a:defRPr sz="4200"/>
            </a:pPr>
            <a:r>
              <a:rPr dirty="0"/>
              <a:t>Main concept:  </a:t>
            </a:r>
            <a:r>
              <a:rPr b="1" i="1" dirty="0">
                <a:latin typeface="Helvetica"/>
                <a:ea typeface="Helvetica"/>
                <a:cs typeface="Helvetica"/>
                <a:sym typeface="Helvetica"/>
              </a:rPr>
              <a:t>relation</a:t>
            </a:r>
            <a:r>
              <a:rPr dirty="0"/>
              <a:t>, basically a table with rows and columns</a:t>
            </a:r>
          </a:p>
          <a:p>
            <a:pPr marL="1106776" lvl="1" indent="-733396" defTabSz="490727">
              <a:spcBef>
                <a:spcPts val="3500"/>
              </a:spcBef>
              <a:defRPr sz="4200"/>
            </a:pPr>
            <a:r>
              <a:rPr dirty="0"/>
              <a:t>Every relation has a </a:t>
            </a:r>
            <a:r>
              <a:rPr b="1" i="1" dirty="0">
                <a:latin typeface="Helvetica"/>
                <a:ea typeface="Helvetica"/>
                <a:cs typeface="Helvetica"/>
                <a:sym typeface="Helvetica"/>
              </a:rPr>
              <a:t>schema</a:t>
            </a:r>
            <a:r>
              <a:rPr dirty="0"/>
              <a:t>, which describes the columns, or fields</a:t>
            </a:r>
          </a:p>
          <a:p>
            <a:pPr marL="733396" indent="-733396" defTabSz="490727">
              <a:spcBef>
                <a:spcPts val="3500"/>
              </a:spcBef>
              <a:defRPr sz="4200"/>
            </a:pPr>
            <a:r>
              <a:rPr dirty="0"/>
              <a:t>A </a:t>
            </a:r>
            <a:r>
              <a:rPr b="1" i="1" dirty="0">
                <a:latin typeface="Helvetica"/>
                <a:ea typeface="Helvetica"/>
                <a:cs typeface="Helvetica"/>
                <a:sym typeface="Helvetica"/>
              </a:rPr>
              <a:t>schema</a:t>
            </a:r>
            <a:r>
              <a:rPr dirty="0"/>
              <a:t> is a description of a particular collection of data, using a given data model</a:t>
            </a:r>
          </a:p>
          <a:p>
            <a:pPr marL="1106776" lvl="1" indent="-733396" defTabSz="490727">
              <a:spcBef>
                <a:spcPts val="3500"/>
              </a:spcBef>
              <a:defRPr sz="4200">
                <a:latin typeface="Courier"/>
                <a:ea typeface="Courier"/>
                <a:cs typeface="Courier"/>
                <a:sym typeface="Courier"/>
              </a:defRPr>
            </a:pPr>
            <a:r>
              <a:rPr dirty="0"/>
              <a:t>Patient(</a:t>
            </a:r>
            <a:r>
              <a:rPr dirty="0" err="1"/>
              <a:t>patientId</a:t>
            </a:r>
            <a:r>
              <a:rPr lang="en-US" dirty="0"/>
              <a:t> </a:t>
            </a:r>
            <a:r>
              <a:rPr dirty="0"/>
              <a:t>:</a:t>
            </a:r>
            <a:r>
              <a:rPr lang="en-US" dirty="0"/>
              <a:t> </a:t>
            </a:r>
            <a:r>
              <a:rPr dirty="0" err="1"/>
              <a:t>int</a:t>
            </a:r>
            <a:r>
              <a:rPr dirty="0"/>
              <a:t>, </a:t>
            </a:r>
            <a:r>
              <a:rPr dirty="0" err="1"/>
              <a:t>patientName</a:t>
            </a:r>
            <a:r>
              <a:rPr lang="en-US" dirty="0"/>
              <a:t> </a:t>
            </a:r>
            <a:r>
              <a:rPr dirty="0"/>
              <a:t>:</a:t>
            </a:r>
            <a:r>
              <a:rPr lang="en-US" dirty="0"/>
              <a:t> </a:t>
            </a:r>
            <a:r>
              <a:rPr dirty="0" err="1"/>
              <a:t>str</a:t>
            </a:r>
            <a:r>
              <a:rPr dirty="0"/>
              <a:t>, age</a:t>
            </a:r>
            <a:r>
              <a:rPr lang="en-US" dirty="0"/>
              <a:t> </a:t>
            </a:r>
            <a:r>
              <a:rPr dirty="0"/>
              <a:t>: </a:t>
            </a:r>
            <a:r>
              <a:rPr dirty="0" err="1"/>
              <a:t>int</a:t>
            </a:r>
            <a:r>
              <a:rPr dirty="0"/>
              <a:t>)</a:t>
            </a:r>
          </a:p>
          <a:p>
            <a:pPr marL="1106776" lvl="1" indent="-733396" defTabSz="490727">
              <a:spcBef>
                <a:spcPts val="3500"/>
              </a:spcBef>
              <a:defRPr sz="4200">
                <a:latin typeface="Courier"/>
                <a:ea typeface="Courier"/>
                <a:cs typeface="Courier"/>
                <a:sym typeface="Courier"/>
              </a:defRPr>
            </a:pPr>
            <a:r>
              <a:rPr dirty="0"/>
              <a:t>Takes(</a:t>
            </a:r>
            <a:r>
              <a:rPr dirty="0" err="1"/>
              <a:t>patientId</a:t>
            </a:r>
            <a:r>
              <a:rPr lang="en-US" dirty="0"/>
              <a:t> </a:t>
            </a:r>
            <a:r>
              <a:rPr dirty="0"/>
              <a:t>:</a:t>
            </a:r>
            <a:r>
              <a:rPr lang="en-US" dirty="0"/>
              <a:t> </a:t>
            </a:r>
            <a:r>
              <a:rPr dirty="0" err="1"/>
              <a:t>int</a:t>
            </a:r>
            <a:r>
              <a:rPr dirty="0"/>
              <a:t>,</a:t>
            </a:r>
            <a:r>
              <a:rPr lang="en-US" dirty="0"/>
              <a:t> </a:t>
            </a:r>
            <a:r>
              <a:rPr dirty="0" err="1"/>
              <a:t>prescId</a:t>
            </a:r>
            <a:r>
              <a:rPr dirty="0"/>
              <a:t>,</a:t>
            </a:r>
            <a:r>
              <a:rPr lang="en-US" dirty="0"/>
              <a:t> </a:t>
            </a:r>
            <a:r>
              <a:rPr dirty="0" err="1"/>
              <a:t>prescDate</a:t>
            </a:r>
            <a:r>
              <a:rPr lang="en-US" dirty="0"/>
              <a:t> </a:t>
            </a:r>
            <a:r>
              <a:rPr dirty="0"/>
              <a:t>:</a:t>
            </a:r>
            <a:r>
              <a:rPr lang="en-US" dirty="0"/>
              <a:t> </a:t>
            </a:r>
            <a:r>
              <a:rPr dirty="0"/>
              <a:t>date)</a:t>
            </a:r>
          </a:p>
          <a:p>
            <a:pPr marL="1106776" lvl="1" indent="-733396" defTabSz="490727">
              <a:spcBef>
                <a:spcPts val="3500"/>
              </a:spcBef>
              <a:defRPr sz="4200">
                <a:latin typeface="Courier"/>
                <a:ea typeface="Courier"/>
                <a:cs typeface="Courier"/>
                <a:sym typeface="Courier"/>
              </a:defRPr>
            </a:pPr>
            <a:r>
              <a:rPr dirty="0"/>
              <a:t>Prescription(</a:t>
            </a:r>
            <a:r>
              <a:rPr dirty="0" err="1"/>
              <a:t>prescId</a:t>
            </a:r>
            <a:r>
              <a:rPr lang="en-US" dirty="0"/>
              <a:t> </a:t>
            </a:r>
            <a:r>
              <a:rPr dirty="0"/>
              <a:t>:</a:t>
            </a:r>
            <a:r>
              <a:rPr lang="en-US" dirty="0"/>
              <a:t> </a:t>
            </a:r>
            <a:r>
              <a:rPr dirty="0" err="1"/>
              <a:t>int</a:t>
            </a:r>
            <a:r>
              <a:rPr dirty="0"/>
              <a:t>, </a:t>
            </a:r>
            <a:r>
              <a:rPr dirty="0" err="1"/>
              <a:t>presName</a:t>
            </a:r>
            <a:r>
              <a:rPr lang="en-US" dirty="0"/>
              <a:t> </a:t>
            </a:r>
            <a:r>
              <a:rPr dirty="0"/>
              <a:t>:</a:t>
            </a:r>
            <a:r>
              <a:rPr lang="en-US" dirty="0"/>
              <a:t> </a:t>
            </a:r>
            <a:r>
              <a:rPr dirty="0" err="1"/>
              <a:t>str</a:t>
            </a:r>
            <a:r>
              <a:rPr dirty="0"/>
              <a: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Agenda"/>
          <p:cNvSpPr txBox="1">
            <a:spLocks noGrp="1"/>
          </p:cNvSpPr>
          <p:nvPr>
            <p:ph type="title"/>
          </p:nvPr>
        </p:nvSpPr>
        <p:spPr>
          <a:prstGeom prst="rect">
            <a:avLst/>
          </a:prstGeom>
        </p:spPr>
        <p:txBody>
          <a:bodyPr/>
          <a:lstStyle/>
          <a:p>
            <a:r>
              <a:t>Agenda</a:t>
            </a:r>
          </a:p>
        </p:txBody>
      </p:sp>
      <p:sp>
        <p:nvSpPr>
          <p:cNvPr id="145" name="Why study databases?…"/>
          <p:cNvSpPr txBox="1">
            <a:spLocks noGrp="1"/>
          </p:cNvSpPr>
          <p:nvPr>
            <p:ph type="body" idx="1"/>
          </p:nvPr>
        </p:nvSpPr>
        <p:spPr>
          <a:prstGeom prst="rect">
            <a:avLst/>
          </a:prstGeom>
        </p:spPr>
        <p:txBody>
          <a:bodyPr/>
          <a:lstStyle/>
          <a:p>
            <a:r>
              <a:t>Why study databases?</a:t>
            </a:r>
          </a:p>
          <a:p>
            <a:r>
              <a:t>Why use databases?</a:t>
            </a:r>
          </a:p>
          <a:p>
            <a:r>
              <a:t>Introduction to Relational Databases</a:t>
            </a:r>
          </a:p>
          <a:p>
            <a:r>
              <a:t>Representing structured data with the Relational Model</a:t>
            </a:r>
          </a:p>
          <a:p>
            <a:r>
              <a:t>Accessing and querying data using SQL</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Relational Model: Terminology"/>
          <p:cNvSpPr txBox="1">
            <a:spLocks noGrp="1"/>
          </p:cNvSpPr>
          <p:nvPr>
            <p:ph type="title"/>
          </p:nvPr>
        </p:nvSpPr>
        <p:spPr>
          <a:prstGeom prst="rect">
            <a:avLst/>
          </a:prstGeom>
        </p:spPr>
        <p:txBody>
          <a:bodyPr/>
          <a:lstStyle/>
          <a:p>
            <a:r>
              <a:t>Relational Model: Terminology</a:t>
            </a:r>
          </a:p>
        </p:txBody>
      </p:sp>
      <p:pic>
        <p:nvPicPr>
          <p:cNvPr id="213" name="Image" descr="Image"/>
          <p:cNvPicPr>
            <a:picLocks noChangeAspect="1"/>
          </p:cNvPicPr>
          <p:nvPr/>
        </p:nvPicPr>
        <p:blipFill>
          <a:blip r:embed="rId2">
            <a:extLst/>
          </a:blip>
          <a:stretch>
            <a:fillRect/>
          </a:stretch>
        </p:blipFill>
        <p:spPr>
          <a:xfrm>
            <a:off x="5290925" y="3058691"/>
            <a:ext cx="13802150" cy="9740126"/>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itfalls in Relational Database Design"/>
          <p:cNvSpPr txBox="1">
            <a:spLocks noGrp="1"/>
          </p:cNvSpPr>
          <p:nvPr>
            <p:ph type="title"/>
          </p:nvPr>
        </p:nvSpPr>
        <p:spPr>
          <a:prstGeom prst="rect">
            <a:avLst/>
          </a:prstGeom>
        </p:spPr>
        <p:txBody>
          <a:bodyPr/>
          <a:lstStyle/>
          <a:p>
            <a:r>
              <a:t>Pitfalls in Relational Database Design</a:t>
            </a:r>
          </a:p>
        </p:txBody>
      </p:sp>
      <p:sp>
        <p:nvSpPr>
          <p:cNvPr id="216" name="Find a “good” collection of relation schemas…"/>
          <p:cNvSpPr txBox="1">
            <a:spLocks noGrp="1"/>
          </p:cNvSpPr>
          <p:nvPr>
            <p:ph type="body" idx="1"/>
          </p:nvPr>
        </p:nvSpPr>
        <p:spPr>
          <a:prstGeom prst="rect">
            <a:avLst/>
          </a:prstGeom>
        </p:spPr>
        <p:txBody>
          <a:bodyPr/>
          <a:lstStyle/>
          <a:p>
            <a:pPr marL="602432" indent="-602432" defTabSz="403097">
              <a:spcBef>
                <a:spcPts val="2800"/>
              </a:spcBef>
              <a:defRPr sz="3450"/>
            </a:pPr>
            <a:r>
              <a:t>Find a </a:t>
            </a:r>
            <a:r>
              <a:rPr b="1">
                <a:solidFill>
                  <a:schemeClr val="accent5"/>
                </a:solidFill>
                <a:latin typeface="Helvetica"/>
                <a:ea typeface="Helvetica"/>
                <a:cs typeface="Helvetica"/>
                <a:sym typeface="Helvetica"/>
              </a:rPr>
              <a:t>“good” collection of relation schemas</a:t>
            </a:r>
            <a:r>
              <a:t>  </a:t>
            </a:r>
          </a:p>
          <a:p>
            <a:pPr marL="602432" indent="-602432" defTabSz="403097">
              <a:spcBef>
                <a:spcPts val="2800"/>
              </a:spcBef>
              <a:defRPr sz="3450"/>
            </a:pPr>
            <a:r>
              <a:t>Bad design may lead to </a:t>
            </a:r>
          </a:p>
          <a:p>
            <a:pPr marL="909137" lvl="1" indent="-602432" defTabSz="403097">
              <a:spcBef>
                <a:spcPts val="2800"/>
              </a:spcBef>
              <a:defRPr sz="3450"/>
            </a:pPr>
            <a:r>
              <a:t>Repetition of information  inconsistencies!</a:t>
            </a:r>
          </a:p>
          <a:p>
            <a:pPr marL="1012439" lvl="2" indent="-399029" defTabSz="403097">
              <a:spcBef>
                <a:spcPts val="2800"/>
              </a:spcBef>
              <a:defRPr sz="3450"/>
            </a:pPr>
            <a:r>
              <a:t>E.g., keeping people and addresses in a single file</a:t>
            </a:r>
          </a:p>
          <a:p>
            <a:pPr marL="909137" lvl="1" indent="-602432" defTabSz="403097">
              <a:spcBef>
                <a:spcPts val="2800"/>
              </a:spcBef>
              <a:defRPr sz="3450" b="1">
                <a:solidFill>
                  <a:schemeClr val="accent5"/>
                </a:solidFill>
                <a:latin typeface="Helvetica"/>
                <a:ea typeface="Helvetica"/>
                <a:cs typeface="Helvetica"/>
                <a:sym typeface="Helvetica"/>
              </a:defRPr>
            </a:pPr>
            <a:r>
              <a:t>Inability to represent certain information</a:t>
            </a:r>
          </a:p>
          <a:p>
            <a:pPr marL="1012439" lvl="2" indent="-399029" defTabSz="403097">
              <a:spcBef>
                <a:spcPts val="2800"/>
              </a:spcBef>
              <a:defRPr sz="3450"/>
            </a:pPr>
            <a:r>
              <a:t>E.g., a doctor that is both a cardiologist and a pediatrician</a:t>
            </a:r>
          </a:p>
          <a:p>
            <a:pPr marL="602432" indent="-602432" defTabSz="403097">
              <a:spcBef>
                <a:spcPts val="2800"/>
              </a:spcBef>
              <a:defRPr sz="3450"/>
            </a:pPr>
            <a:r>
              <a:t>Design Goals:</a:t>
            </a:r>
          </a:p>
          <a:p>
            <a:pPr marL="909137" lvl="1" indent="-602432" defTabSz="403097">
              <a:spcBef>
                <a:spcPts val="2800"/>
              </a:spcBef>
              <a:defRPr sz="3450"/>
            </a:pPr>
            <a:r>
              <a:t>Avoid redundant data</a:t>
            </a:r>
          </a:p>
          <a:p>
            <a:pPr marL="909137" lvl="1" indent="-602432" defTabSz="403097">
              <a:spcBef>
                <a:spcPts val="2800"/>
              </a:spcBef>
              <a:defRPr sz="3450"/>
            </a:pPr>
            <a:r>
              <a:t>Ensure that relationships among attributes are represented </a:t>
            </a:r>
          </a:p>
          <a:p>
            <a:pPr marL="909137" lvl="1" indent="-602432" defTabSz="403097">
              <a:spcBef>
                <a:spcPts val="2800"/>
              </a:spcBef>
              <a:defRPr sz="3450"/>
            </a:pPr>
            <a:r>
              <a:t>Ensure constraints are properly modeled: updates check for violation of database integrity constraints</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Query Languages"/>
          <p:cNvSpPr txBox="1">
            <a:spLocks noGrp="1"/>
          </p:cNvSpPr>
          <p:nvPr>
            <p:ph type="title"/>
          </p:nvPr>
        </p:nvSpPr>
        <p:spPr>
          <a:prstGeom prst="rect">
            <a:avLst/>
          </a:prstGeom>
        </p:spPr>
        <p:txBody>
          <a:bodyPr/>
          <a:lstStyle/>
          <a:p>
            <a:r>
              <a:rPr dirty="0"/>
              <a:t>Query Languages</a:t>
            </a:r>
          </a:p>
        </p:txBody>
      </p:sp>
      <p:sp>
        <p:nvSpPr>
          <p:cNvPr id="219" name="Query languages:  Allow manipulation and retrieval of data from a database…"/>
          <p:cNvSpPr txBox="1">
            <a:spLocks noGrp="1"/>
          </p:cNvSpPr>
          <p:nvPr>
            <p:ph type="body" idx="1"/>
          </p:nvPr>
        </p:nvSpPr>
        <p:spPr>
          <a:prstGeom prst="rect">
            <a:avLst/>
          </a:prstGeom>
        </p:spPr>
        <p:txBody>
          <a:bodyPr>
            <a:normAutofit lnSpcReduction="10000"/>
          </a:bodyPr>
          <a:lstStyle/>
          <a:p>
            <a:pPr marL="637356" indent="-637356" defTabSz="426466">
              <a:spcBef>
                <a:spcPts val="3000"/>
              </a:spcBef>
              <a:defRPr sz="3650"/>
            </a:pPr>
            <a:r>
              <a:rPr b="1" dirty="0">
                <a:solidFill>
                  <a:schemeClr val="accent5"/>
                </a:solidFill>
                <a:latin typeface="Helvetica"/>
                <a:ea typeface="Helvetica"/>
                <a:cs typeface="Helvetica"/>
                <a:sym typeface="Helvetica"/>
              </a:rPr>
              <a:t>Query languages</a:t>
            </a:r>
            <a:r>
              <a:rPr dirty="0"/>
              <a:t>:  Allow </a:t>
            </a:r>
            <a:r>
              <a:rPr b="1" i="1" dirty="0">
                <a:latin typeface="Helvetica"/>
                <a:ea typeface="Helvetica"/>
                <a:cs typeface="Helvetica"/>
                <a:sym typeface="Helvetica"/>
              </a:rPr>
              <a:t>manipulation</a:t>
            </a:r>
            <a:r>
              <a:rPr dirty="0"/>
              <a:t> and </a:t>
            </a:r>
            <a:r>
              <a:rPr b="1" i="1" dirty="0">
                <a:latin typeface="Helvetica"/>
                <a:ea typeface="Helvetica"/>
                <a:cs typeface="Helvetica"/>
                <a:sym typeface="Helvetica"/>
              </a:rPr>
              <a:t>retrieval</a:t>
            </a:r>
            <a:r>
              <a:rPr dirty="0"/>
              <a:t> of data from a database</a:t>
            </a:r>
          </a:p>
          <a:p>
            <a:pPr marL="637356" indent="-637356" defTabSz="426466">
              <a:spcBef>
                <a:spcPts val="3000"/>
              </a:spcBef>
              <a:defRPr sz="3650"/>
            </a:pPr>
            <a:r>
              <a:rPr dirty="0"/>
              <a:t>Queries are posed w</a:t>
            </a:r>
            <a:r>
              <a:rPr lang="en-US" dirty="0"/>
              <a:t>ith respect to</a:t>
            </a:r>
            <a:r>
              <a:rPr dirty="0"/>
              <a:t> </a:t>
            </a:r>
            <a:r>
              <a:rPr b="1" i="1" dirty="0">
                <a:solidFill>
                  <a:schemeClr val="accent5"/>
                </a:solidFill>
                <a:latin typeface="Helvetica"/>
                <a:ea typeface="Helvetica"/>
                <a:cs typeface="Helvetica"/>
                <a:sym typeface="Helvetica"/>
              </a:rPr>
              <a:t>data model</a:t>
            </a:r>
          </a:p>
          <a:p>
            <a:pPr marL="961841" lvl="1" indent="-637356" defTabSz="426466">
              <a:spcBef>
                <a:spcPts val="3000"/>
              </a:spcBef>
              <a:defRPr sz="3650"/>
            </a:pPr>
            <a:r>
              <a:rPr dirty="0"/>
              <a:t>Operations over objects defined in data model</a:t>
            </a:r>
          </a:p>
          <a:p>
            <a:pPr marL="637356" indent="-637356" defTabSz="426466">
              <a:spcBef>
                <a:spcPts val="3000"/>
              </a:spcBef>
              <a:defRPr sz="3650"/>
            </a:pPr>
            <a:r>
              <a:rPr dirty="0"/>
              <a:t>Relational model supports simple, powerful QLs:</a:t>
            </a:r>
          </a:p>
          <a:p>
            <a:pPr marL="961841" lvl="1" indent="-637356" defTabSz="426466">
              <a:spcBef>
                <a:spcPts val="3000"/>
              </a:spcBef>
              <a:defRPr sz="3650"/>
            </a:pPr>
            <a:r>
              <a:rPr dirty="0"/>
              <a:t>Strong formal foundation based on logic</a:t>
            </a:r>
          </a:p>
          <a:p>
            <a:pPr marL="961841" lvl="1" indent="-637356" defTabSz="426466">
              <a:spcBef>
                <a:spcPts val="3000"/>
              </a:spcBef>
              <a:defRPr sz="3650"/>
            </a:pPr>
            <a:r>
              <a:rPr dirty="0"/>
              <a:t>Allows for optimization</a:t>
            </a:r>
          </a:p>
          <a:p>
            <a:pPr marL="637356" indent="-637356" defTabSz="426466">
              <a:spcBef>
                <a:spcPts val="3000"/>
              </a:spcBef>
              <a:defRPr sz="3650"/>
            </a:pPr>
            <a:r>
              <a:rPr dirty="0"/>
              <a:t>Query Languages </a:t>
            </a:r>
            <a:r>
              <a:rPr b="1" dirty="0">
                <a:solidFill>
                  <a:schemeClr val="accent5"/>
                </a:solidFill>
                <a:latin typeface="Helvetica"/>
                <a:ea typeface="Helvetica"/>
                <a:cs typeface="Helvetica"/>
                <a:sym typeface="Helvetica"/>
              </a:rPr>
              <a:t>!=</a:t>
            </a:r>
            <a:r>
              <a:rPr dirty="0"/>
              <a:t> programming languages</a:t>
            </a:r>
          </a:p>
          <a:p>
            <a:pPr marL="961841" lvl="1" indent="-637356" defTabSz="426466">
              <a:spcBef>
                <a:spcPts val="3000"/>
              </a:spcBef>
              <a:defRPr sz="3650"/>
            </a:pPr>
            <a:r>
              <a:rPr dirty="0"/>
              <a:t>QLs support easy, efficient access to large data sets</a:t>
            </a:r>
          </a:p>
          <a:p>
            <a:pPr marL="961841" lvl="1" indent="-637356" defTabSz="426466">
              <a:spcBef>
                <a:spcPts val="3000"/>
              </a:spcBef>
              <a:defRPr sz="3650"/>
            </a:pPr>
            <a:r>
              <a:rPr dirty="0"/>
              <a:t>QLs not expected to be “</a:t>
            </a:r>
            <a:r>
              <a:rPr i="1" dirty="0">
                <a:latin typeface="Helvetica"/>
                <a:ea typeface="Helvetica"/>
                <a:cs typeface="Helvetica"/>
                <a:sym typeface="Helvetica"/>
              </a:rPr>
              <a:t>Turing complete</a:t>
            </a:r>
            <a:r>
              <a:rPr dirty="0"/>
              <a:t>”</a:t>
            </a:r>
          </a:p>
          <a:p>
            <a:pPr marL="961841" lvl="1" indent="-637356" defTabSz="426466">
              <a:spcBef>
                <a:spcPts val="3000"/>
              </a:spcBef>
              <a:defRPr sz="3650"/>
            </a:pPr>
            <a:r>
              <a:rPr dirty="0"/>
              <a:t>QLs not intended to be used for complex calculations</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Level of Abstraction"/>
          <p:cNvSpPr txBox="1">
            <a:spLocks noGrp="1"/>
          </p:cNvSpPr>
          <p:nvPr>
            <p:ph type="title"/>
          </p:nvPr>
        </p:nvSpPr>
        <p:spPr>
          <a:prstGeom prst="rect">
            <a:avLst/>
          </a:prstGeom>
        </p:spPr>
        <p:txBody>
          <a:bodyPr/>
          <a:lstStyle/>
          <a:p>
            <a:r>
              <a:t>Level of Abstraction</a:t>
            </a:r>
          </a:p>
        </p:txBody>
      </p:sp>
      <p:sp>
        <p:nvSpPr>
          <p:cNvPr id="222" name="Many views, single conceptual (logical) schema and physical schema…"/>
          <p:cNvSpPr txBox="1">
            <a:spLocks noGrp="1"/>
          </p:cNvSpPr>
          <p:nvPr>
            <p:ph type="body" sz="half" idx="1"/>
          </p:nvPr>
        </p:nvSpPr>
        <p:spPr>
          <a:xfrm>
            <a:off x="1569392" y="3367422"/>
            <a:ext cx="13013791" cy="9134141"/>
          </a:xfrm>
          <a:prstGeom prst="rect">
            <a:avLst/>
          </a:prstGeom>
        </p:spPr>
        <p:txBody>
          <a:bodyPr/>
          <a:lstStyle/>
          <a:p>
            <a:r>
              <a:t>Many </a:t>
            </a:r>
            <a:r>
              <a:rPr b="1" i="1">
                <a:latin typeface="Helvetica"/>
                <a:ea typeface="Helvetica"/>
                <a:cs typeface="Helvetica"/>
                <a:sym typeface="Helvetica"/>
              </a:rPr>
              <a:t>views</a:t>
            </a:r>
            <a:r>
              <a:t>, single </a:t>
            </a:r>
            <a:r>
              <a:rPr b="1" i="1">
                <a:latin typeface="Helvetica"/>
                <a:ea typeface="Helvetica"/>
                <a:cs typeface="Helvetica"/>
                <a:sym typeface="Helvetica"/>
              </a:rPr>
              <a:t>conceptual (logical) schema</a:t>
            </a:r>
            <a:r>
              <a:t> and </a:t>
            </a:r>
            <a:r>
              <a:rPr b="1" i="1">
                <a:latin typeface="Helvetica"/>
                <a:ea typeface="Helvetica"/>
                <a:cs typeface="Helvetica"/>
                <a:sym typeface="Helvetica"/>
              </a:rPr>
              <a:t>physical schema</a:t>
            </a:r>
          </a:p>
          <a:p>
            <a:pPr lvl="1"/>
            <a:r>
              <a:t>Views describe how users see the data                                       </a:t>
            </a:r>
          </a:p>
          <a:p>
            <a:pPr lvl="1"/>
            <a:r>
              <a:t>Logical schema defines logical structure</a:t>
            </a:r>
          </a:p>
          <a:p>
            <a:pPr lvl="1"/>
            <a:r>
              <a:t>Physical schema describes the files and indexes used</a:t>
            </a:r>
          </a:p>
        </p:txBody>
      </p:sp>
      <p:pic>
        <p:nvPicPr>
          <p:cNvPr id="223" name="Image" descr="Image"/>
          <p:cNvPicPr>
            <a:picLocks noChangeAspect="1"/>
          </p:cNvPicPr>
          <p:nvPr/>
        </p:nvPicPr>
        <p:blipFill>
          <a:blip r:embed="rId2">
            <a:extLst/>
          </a:blip>
          <a:stretch>
            <a:fillRect/>
          </a:stretch>
        </p:blipFill>
        <p:spPr>
          <a:xfrm>
            <a:off x="14623091" y="4096197"/>
            <a:ext cx="8916656" cy="7676591"/>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Example: University Catalog"/>
          <p:cNvSpPr txBox="1">
            <a:spLocks noGrp="1"/>
          </p:cNvSpPr>
          <p:nvPr>
            <p:ph type="title"/>
          </p:nvPr>
        </p:nvSpPr>
        <p:spPr>
          <a:prstGeom prst="rect">
            <a:avLst/>
          </a:prstGeom>
        </p:spPr>
        <p:txBody>
          <a:bodyPr/>
          <a:lstStyle/>
          <a:p>
            <a:r>
              <a:t>Example: University Catalog</a:t>
            </a:r>
          </a:p>
        </p:txBody>
      </p:sp>
      <p:sp>
        <p:nvSpPr>
          <p:cNvPr id="226" name="Physical schema:…"/>
          <p:cNvSpPr txBox="1">
            <a:spLocks noGrp="1"/>
          </p:cNvSpPr>
          <p:nvPr>
            <p:ph type="body" idx="1"/>
          </p:nvPr>
        </p:nvSpPr>
        <p:spPr>
          <a:prstGeom prst="rect">
            <a:avLst/>
          </a:prstGeom>
        </p:spPr>
        <p:txBody>
          <a:bodyPr>
            <a:normAutofit lnSpcReduction="10000"/>
          </a:bodyPr>
          <a:lstStyle/>
          <a:p>
            <a:pPr marL="707203" indent="-707203" defTabSz="473201">
              <a:spcBef>
                <a:spcPts val="3400"/>
              </a:spcBef>
              <a:defRPr sz="4050"/>
            </a:pPr>
            <a:r>
              <a:rPr dirty="0"/>
              <a:t>Physical schema:</a:t>
            </a:r>
          </a:p>
          <a:p>
            <a:pPr marL="1067248" lvl="1" indent="-707203" defTabSz="473201">
              <a:spcBef>
                <a:spcPts val="3400"/>
              </a:spcBef>
              <a:defRPr sz="4050"/>
            </a:pPr>
            <a:r>
              <a:rPr dirty="0"/>
              <a:t>Students stored in id order</a:t>
            </a:r>
          </a:p>
          <a:p>
            <a:pPr marL="1067248" lvl="1" indent="-707203" defTabSz="473201">
              <a:spcBef>
                <a:spcPts val="3400"/>
              </a:spcBef>
              <a:defRPr sz="4050"/>
            </a:pPr>
            <a:r>
              <a:rPr dirty="0"/>
              <a:t>Index on last name</a:t>
            </a:r>
          </a:p>
          <a:p>
            <a:pPr marL="707203" indent="-707203" defTabSz="473201">
              <a:spcBef>
                <a:spcPts val="3400"/>
              </a:spcBef>
              <a:defRPr sz="4050"/>
            </a:pPr>
            <a:r>
              <a:rPr dirty="0"/>
              <a:t>Logical schema:                  </a:t>
            </a:r>
          </a:p>
          <a:p>
            <a:pPr marL="1067248" lvl="1" indent="-707203" defTabSz="473201">
              <a:spcBef>
                <a:spcPts val="3400"/>
              </a:spcBef>
              <a:defRPr sz="4050"/>
            </a:pPr>
            <a:r>
              <a:rPr dirty="0"/>
              <a:t> Students</a:t>
            </a:r>
            <a:r>
              <a:rPr lang="en-US" dirty="0"/>
              <a:t> </a:t>
            </a:r>
            <a:r>
              <a:rPr dirty="0"/>
              <a:t>(</a:t>
            </a:r>
            <a:r>
              <a:rPr dirty="0" err="1"/>
              <a:t>sid</a:t>
            </a:r>
            <a:r>
              <a:rPr dirty="0"/>
              <a:t>: string, name: string, login: string, age: integer, </a:t>
            </a:r>
            <a:r>
              <a:rPr dirty="0" err="1"/>
              <a:t>gpa</a:t>
            </a:r>
            <a:r>
              <a:rPr dirty="0"/>
              <a:t>:</a:t>
            </a:r>
            <a:r>
              <a:rPr lang="en-US" dirty="0"/>
              <a:t> </a:t>
            </a:r>
            <a:r>
              <a:rPr dirty="0"/>
              <a:t>real)</a:t>
            </a:r>
          </a:p>
          <a:p>
            <a:pPr marL="1067248" lvl="1" indent="-707203" defTabSz="473201">
              <a:spcBef>
                <a:spcPts val="3400"/>
              </a:spcBef>
              <a:defRPr sz="4050"/>
            </a:pPr>
            <a:r>
              <a:rPr dirty="0"/>
              <a:t> Courses</a:t>
            </a:r>
            <a:r>
              <a:rPr lang="en-US" dirty="0"/>
              <a:t> </a:t>
            </a:r>
            <a:r>
              <a:rPr dirty="0"/>
              <a:t>(cid: string, </a:t>
            </a:r>
            <a:r>
              <a:rPr dirty="0" err="1"/>
              <a:t>cname</a:t>
            </a:r>
            <a:r>
              <a:rPr dirty="0"/>
              <a:t>:</a:t>
            </a:r>
            <a:r>
              <a:rPr lang="en-US" dirty="0"/>
              <a:t> </a:t>
            </a:r>
            <a:r>
              <a:rPr dirty="0"/>
              <a:t>string, credits:</a:t>
            </a:r>
            <a:r>
              <a:rPr lang="en-US" dirty="0"/>
              <a:t> </a:t>
            </a:r>
            <a:r>
              <a:rPr dirty="0"/>
              <a:t>integer) </a:t>
            </a:r>
          </a:p>
          <a:p>
            <a:pPr marL="1067248" lvl="1" indent="-707203" defTabSz="473201">
              <a:spcBef>
                <a:spcPts val="3400"/>
              </a:spcBef>
              <a:defRPr sz="4050"/>
            </a:pPr>
            <a:r>
              <a:rPr dirty="0"/>
              <a:t> Enrolled</a:t>
            </a:r>
            <a:r>
              <a:rPr lang="en-US" dirty="0"/>
              <a:t> </a:t>
            </a:r>
            <a:r>
              <a:rPr dirty="0"/>
              <a:t>(</a:t>
            </a:r>
            <a:r>
              <a:rPr dirty="0" err="1"/>
              <a:t>sid</a:t>
            </a:r>
            <a:r>
              <a:rPr lang="en-US" dirty="0"/>
              <a:t> </a:t>
            </a:r>
            <a:r>
              <a:rPr dirty="0"/>
              <a:t>:</a:t>
            </a:r>
            <a:r>
              <a:rPr lang="en-US" dirty="0"/>
              <a:t> </a:t>
            </a:r>
            <a:r>
              <a:rPr dirty="0"/>
              <a:t>string, cid:</a:t>
            </a:r>
            <a:r>
              <a:rPr lang="en-US" dirty="0"/>
              <a:t> </a:t>
            </a:r>
            <a:r>
              <a:rPr dirty="0"/>
              <a:t>string, grade:</a:t>
            </a:r>
            <a:r>
              <a:rPr lang="en-US" dirty="0"/>
              <a:t> </a:t>
            </a:r>
            <a:r>
              <a:rPr dirty="0"/>
              <a:t>string)</a:t>
            </a:r>
          </a:p>
          <a:p>
            <a:pPr marL="707203" indent="-707203" defTabSz="473201">
              <a:spcBef>
                <a:spcPts val="3400"/>
              </a:spcBef>
              <a:defRPr sz="4050"/>
            </a:pPr>
            <a:r>
              <a:rPr dirty="0"/>
              <a:t>External Schema (View): </a:t>
            </a:r>
          </a:p>
          <a:p>
            <a:pPr marL="1067248" lvl="1" indent="-707203" defTabSz="473201">
              <a:spcBef>
                <a:spcPts val="3400"/>
              </a:spcBef>
              <a:defRPr sz="4050"/>
            </a:pPr>
            <a:r>
              <a:rPr dirty="0" err="1"/>
              <a:t>Course_info</a:t>
            </a:r>
            <a:r>
              <a:rPr lang="en-US" dirty="0"/>
              <a:t> </a:t>
            </a:r>
            <a:r>
              <a:rPr dirty="0"/>
              <a:t>(cid:</a:t>
            </a:r>
            <a:r>
              <a:rPr lang="en-US" dirty="0"/>
              <a:t> </a:t>
            </a:r>
            <a:r>
              <a:rPr dirty="0"/>
              <a:t>string,</a:t>
            </a:r>
            <a:r>
              <a:rPr lang="en-US" dirty="0"/>
              <a:t> </a:t>
            </a:r>
            <a:r>
              <a:rPr dirty="0"/>
              <a:t>enrollment:</a:t>
            </a:r>
            <a:r>
              <a:rPr lang="en-US" dirty="0"/>
              <a:t> </a:t>
            </a:r>
            <a:r>
              <a:rPr dirty="0"/>
              <a:t>integer)</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Data Independence"/>
          <p:cNvSpPr txBox="1">
            <a:spLocks noGrp="1"/>
          </p:cNvSpPr>
          <p:nvPr>
            <p:ph type="title"/>
          </p:nvPr>
        </p:nvSpPr>
        <p:spPr>
          <a:prstGeom prst="rect">
            <a:avLst/>
          </a:prstGeom>
        </p:spPr>
        <p:txBody>
          <a:bodyPr/>
          <a:lstStyle/>
          <a:p>
            <a:r>
              <a:t>Data Independence</a:t>
            </a:r>
          </a:p>
        </p:txBody>
      </p:sp>
      <p:sp>
        <p:nvSpPr>
          <p:cNvPr id="229" name="Applications insulated from how data is structured and stored…"/>
          <p:cNvSpPr txBox="1">
            <a:spLocks noGrp="1"/>
          </p:cNvSpPr>
          <p:nvPr>
            <p:ph type="body" idx="1"/>
          </p:nvPr>
        </p:nvSpPr>
        <p:spPr>
          <a:prstGeom prst="rect">
            <a:avLst/>
          </a:prstGeom>
        </p:spPr>
        <p:txBody>
          <a:bodyPr/>
          <a:lstStyle/>
          <a:p>
            <a:pPr marL="777051" indent="-777051" defTabSz="519937">
              <a:spcBef>
                <a:spcPts val="3700"/>
              </a:spcBef>
              <a:defRPr sz="4450"/>
            </a:pPr>
            <a:r>
              <a:rPr dirty="0"/>
              <a:t>Applications insulated from how data is structured and stored</a:t>
            </a:r>
          </a:p>
          <a:p>
            <a:pPr marL="777051" indent="-777051" defTabSz="519937">
              <a:spcBef>
                <a:spcPts val="3700"/>
              </a:spcBef>
              <a:defRPr sz="4450"/>
            </a:pPr>
            <a:r>
              <a:rPr dirty="0"/>
              <a:t>Logical data independence: Protection from changes in logical structure of data</a:t>
            </a:r>
          </a:p>
          <a:p>
            <a:pPr marL="1172656" lvl="1" indent="-777051" defTabSz="519937">
              <a:spcBef>
                <a:spcPts val="3700"/>
              </a:spcBef>
              <a:defRPr sz="4450"/>
            </a:pPr>
            <a:r>
              <a:rPr dirty="0"/>
              <a:t>Changes in the logical schema do not affect users as long as their views are still available</a:t>
            </a:r>
          </a:p>
          <a:p>
            <a:pPr marL="777051" indent="-777051" defTabSz="519937">
              <a:spcBef>
                <a:spcPts val="3700"/>
              </a:spcBef>
              <a:defRPr sz="4450"/>
            </a:pPr>
            <a:r>
              <a:rPr dirty="0"/>
              <a:t>Physical data independence: Protection from changes in physical structure of data</a:t>
            </a:r>
          </a:p>
          <a:p>
            <a:pPr marL="1172656" lvl="1" indent="-777051" defTabSz="519937">
              <a:spcBef>
                <a:spcPts val="3700"/>
              </a:spcBef>
              <a:defRPr sz="4450"/>
            </a:pPr>
            <a:r>
              <a:rPr dirty="0"/>
              <a:t>Changes in the physical layout of the data or in the indexes used do not affect the logical relations</a:t>
            </a:r>
          </a:p>
        </p:txBody>
      </p:sp>
      <p:sp>
        <p:nvSpPr>
          <p:cNvPr id="230" name="One of the most important benefits of using DBMS!"/>
          <p:cNvSpPr txBox="1"/>
          <p:nvPr/>
        </p:nvSpPr>
        <p:spPr>
          <a:xfrm>
            <a:off x="4388482" y="11716161"/>
            <a:ext cx="15607036" cy="9048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lvl1pPr>
              <a:defRPr b="1">
                <a:solidFill>
                  <a:schemeClr val="accent5"/>
                </a:solidFill>
                <a:latin typeface="Helvetica"/>
                <a:ea typeface="Helvetica"/>
                <a:cs typeface="Helvetica"/>
                <a:sym typeface="Helvetica"/>
              </a:defRPr>
            </a:lvl1pPr>
          </a:lstStyle>
          <a:p>
            <a:r>
              <a:t>One of the most important benefits of using DBMS!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1"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torage and Indexing"/>
          <p:cNvSpPr txBox="1">
            <a:spLocks noGrp="1"/>
          </p:cNvSpPr>
          <p:nvPr>
            <p:ph type="title"/>
          </p:nvPr>
        </p:nvSpPr>
        <p:spPr>
          <a:prstGeom prst="rect">
            <a:avLst/>
          </a:prstGeom>
        </p:spPr>
        <p:txBody>
          <a:bodyPr/>
          <a:lstStyle/>
          <a:p>
            <a:r>
              <a:t>Storage and Indexing</a:t>
            </a:r>
          </a:p>
        </p:txBody>
      </p:sp>
      <p:sp>
        <p:nvSpPr>
          <p:cNvPr id="233" name="The DB administrator designs the physical structures…"/>
          <p:cNvSpPr txBox="1">
            <a:spLocks noGrp="1"/>
          </p:cNvSpPr>
          <p:nvPr>
            <p:ph type="body" idx="1"/>
          </p:nvPr>
        </p:nvSpPr>
        <p:spPr>
          <a:prstGeom prst="rect">
            <a:avLst/>
          </a:prstGeom>
        </p:spPr>
        <p:txBody>
          <a:bodyPr/>
          <a:lstStyle/>
          <a:p>
            <a:pPr marL="646087" indent="-646087" defTabSz="432308">
              <a:spcBef>
                <a:spcPts val="3100"/>
              </a:spcBef>
              <a:defRPr sz="3700"/>
            </a:pPr>
            <a:r>
              <a:t>The DB administrator designs the physical structures</a:t>
            </a:r>
          </a:p>
          <a:p>
            <a:pPr marL="646087" indent="-646087" defTabSz="432308">
              <a:spcBef>
                <a:spcPts val="3100"/>
              </a:spcBef>
              <a:defRPr sz="3700"/>
            </a:pPr>
            <a:r>
              <a:t>Nowadays, database systems can do (some of) this automatically</a:t>
            </a:r>
          </a:p>
          <a:p>
            <a:pPr marL="646087" indent="-646087" defTabSz="432308">
              <a:spcBef>
                <a:spcPts val="3100"/>
              </a:spcBef>
              <a:defRPr sz="3700"/>
            </a:pPr>
            <a:r>
              <a:t>File structures: sequential, hashing, clustering, single or multiple disks, etc.</a:t>
            </a:r>
          </a:p>
          <a:p>
            <a:pPr marL="646087" indent="-646087" defTabSz="432308">
              <a:spcBef>
                <a:spcPts val="3100"/>
              </a:spcBef>
              <a:defRPr sz="3700"/>
            </a:pPr>
            <a:r>
              <a:t>Indexes: </a:t>
            </a:r>
          </a:p>
          <a:p>
            <a:pPr marL="975017" lvl="1" indent="-646087" defTabSz="432308">
              <a:spcBef>
                <a:spcPts val="3100"/>
              </a:spcBef>
              <a:defRPr sz="3700"/>
            </a:pPr>
            <a:r>
              <a:t>Select attributes to index</a:t>
            </a:r>
          </a:p>
          <a:p>
            <a:pPr marL="975017" lvl="1" indent="-646087" defTabSz="432308">
              <a:spcBef>
                <a:spcPts val="3100"/>
              </a:spcBef>
              <a:defRPr sz="3700"/>
            </a:pPr>
            <a:r>
              <a:t>Select the type of index</a:t>
            </a:r>
          </a:p>
          <a:p>
            <a:pPr marL="646087" indent="-646087" defTabSz="432308">
              <a:spcBef>
                <a:spcPts val="3100"/>
              </a:spcBef>
              <a:defRPr sz="3700"/>
            </a:pPr>
            <a:r>
              <a:rPr b="1" i="1">
                <a:latin typeface="Helvetica"/>
                <a:ea typeface="Helvetica"/>
                <a:cs typeface="Helvetica"/>
                <a:sym typeface="Helvetica"/>
              </a:rPr>
              <a:t>Storage manager</a:t>
            </a:r>
            <a:r>
              <a:t> is a module that provides the interface between the low-level data stored in the database and the application programs and queries submitted to the system:</a:t>
            </a:r>
          </a:p>
          <a:p>
            <a:pPr marL="975017" lvl="1" indent="-646087" defTabSz="432308">
              <a:spcBef>
                <a:spcPts val="3100"/>
              </a:spcBef>
              <a:defRPr sz="3700"/>
            </a:pPr>
            <a:r>
              <a:t>interaction with the file manager </a:t>
            </a:r>
          </a:p>
          <a:p>
            <a:pPr marL="975017" lvl="1" indent="-646087" defTabSz="432308">
              <a:spcBef>
                <a:spcPts val="3100"/>
              </a:spcBef>
              <a:defRPr sz="3700"/>
            </a:pPr>
            <a:r>
              <a:t>efficient storing, retrieving and updating of data</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Query Optimization and Evaluation"/>
          <p:cNvSpPr txBox="1">
            <a:spLocks noGrp="1"/>
          </p:cNvSpPr>
          <p:nvPr>
            <p:ph type="title"/>
          </p:nvPr>
        </p:nvSpPr>
        <p:spPr>
          <a:prstGeom prst="rect">
            <a:avLst/>
          </a:prstGeom>
        </p:spPr>
        <p:txBody>
          <a:bodyPr/>
          <a:lstStyle/>
          <a:p>
            <a:r>
              <a:t>Query Optimization and Evaluation</a:t>
            </a:r>
          </a:p>
        </p:txBody>
      </p:sp>
      <p:sp>
        <p:nvSpPr>
          <p:cNvPr id="236" name="DBMS must provide efficient access to data…"/>
          <p:cNvSpPr txBox="1">
            <a:spLocks noGrp="1"/>
          </p:cNvSpPr>
          <p:nvPr>
            <p:ph type="body" idx="1"/>
          </p:nvPr>
        </p:nvSpPr>
        <p:spPr>
          <a:prstGeom prst="rect">
            <a:avLst/>
          </a:prstGeom>
        </p:spPr>
        <p:txBody>
          <a:bodyPr/>
          <a:lstStyle/>
          <a:p>
            <a:pPr marL="838167" indent="-838167" defTabSz="560831">
              <a:spcBef>
                <a:spcPts val="4000"/>
              </a:spcBef>
              <a:defRPr sz="4800"/>
            </a:pPr>
            <a:r>
              <a:t>DBMS must provide efficient access to data</a:t>
            </a:r>
          </a:p>
          <a:p>
            <a:pPr marL="1264887" lvl="1" indent="-838167" defTabSz="560831">
              <a:spcBef>
                <a:spcPts val="4000"/>
              </a:spcBef>
              <a:defRPr sz="4800"/>
            </a:pPr>
            <a:r>
              <a:t>In an emergency, can't wait 10 minutes to find patient allergies</a:t>
            </a:r>
          </a:p>
          <a:p>
            <a:pPr marL="838167" indent="-838167" defTabSz="560831">
              <a:spcBef>
                <a:spcPts val="4000"/>
              </a:spcBef>
              <a:defRPr sz="4800"/>
            </a:pPr>
            <a:r>
              <a:t>Declarative queries are translated into imperative query plans </a:t>
            </a:r>
          </a:p>
          <a:p>
            <a:pPr marL="1264887" lvl="1" indent="-838167" defTabSz="560831">
              <a:spcBef>
                <a:spcPts val="4000"/>
              </a:spcBef>
              <a:defRPr sz="4800"/>
            </a:pPr>
            <a:r>
              <a:t>Declarative queries — logical data model</a:t>
            </a:r>
          </a:p>
          <a:p>
            <a:pPr marL="1264887" lvl="1" indent="-838167" defTabSz="560831">
              <a:spcBef>
                <a:spcPts val="4000"/>
              </a:spcBef>
              <a:defRPr sz="4800"/>
            </a:pPr>
            <a:r>
              <a:t>Imperative plans — physical structure </a:t>
            </a:r>
          </a:p>
          <a:p>
            <a:pPr marL="838167" indent="-838167" defTabSz="560831">
              <a:spcBef>
                <a:spcPts val="4000"/>
              </a:spcBef>
              <a:defRPr sz="4800"/>
            </a:pPr>
            <a:r>
              <a:t>Relational optimizers aim to find the best imperative plans (i.e., shortest execution time)</a:t>
            </a:r>
          </a:p>
          <a:p>
            <a:pPr marL="1264887" lvl="1" indent="-838167" defTabSz="560831">
              <a:spcBef>
                <a:spcPts val="4000"/>
              </a:spcBef>
              <a:defRPr sz="4800"/>
            </a:pPr>
            <a:r>
              <a:t>In practice they avoid the worst plans…</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ransaction: an Execution of a DB program"/>
          <p:cNvSpPr txBox="1">
            <a:spLocks noGrp="1"/>
          </p:cNvSpPr>
          <p:nvPr>
            <p:ph type="title"/>
          </p:nvPr>
        </p:nvSpPr>
        <p:spPr>
          <a:prstGeom prst="rect">
            <a:avLst/>
          </a:prstGeom>
        </p:spPr>
        <p:txBody>
          <a:bodyPr/>
          <a:lstStyle>
            <a:lvl1pPr defTabSz="525779">
              <a:defRPr sz="8639"/>
            </a:lvl1pPr>
          </a:lstStyle>
          <a:p>
            <a:r>
              <a:t>Transaction: an Execution of a DB program</a:t>
            </a:r>
          </a:p>
        </p:txBody>
      </p:sp>
      <p:sp>
        <p:nvSpPr>
          <p:cNvPr id="239" name="Key concept is transaction, which is an atomic sequence of database actions (reads/writes)…"/>
          <p:cNvSpPr txBox="1">
            <a:spLocks noGrp="1"/>
          </p:cNvSpPr>
          <p:nvPr>
            <p:ph type="body" idx="1"/>
          </p:nvPr>
        </p:nvSpPr>
        <p:spPr>
          <a:prstGeom prst="rect">
            <a:avLst/>
          </a:prstGeom>
        </p:spPr>
        <p:txBody>
          <a:bodyPr/>
          <a:lstStyle/>
          <a:p>
            <a:pPr marL="803243" indent="-803243" defTabSz="537463">
              <a:spcBef>
                <a:spcPts val="3800"/>
              </a:spcBef>
              <a:defRPr sz="4600"/>
            </a:pPr>
            <a:r>
              <a:t>Key concept is </a:t>
            </a:r>
            <a:r>
              <a:rPr b="1" i="1">
                <a:latin typeface="Helvetica"/>
                <a:ea typeface="Helvetica"/>
                <a:cs typeface="Helvetica"/>
                <a:sym typeface="Helvetica"/>
              </a:rPr>
              <a:t>transaction</a:t>
            </a:r>
            <a:r>
              <a:t>, which is an </a:t>
            </a:r>
            <a:r>
              <a:rPr b="1" i="1">
                <a:latin typeface="Helvetica"/>
                <a:ea typeface="Helvetica"/>
                <a:cs typeface="Helvetica"/>
                <a:sym typeface="Helvetica"/>
              </a:rPr>
              <a:t>atomic</a:t>
            </a:r>
            <a:r>
              <a:t> sequence of database actions (reads/writes)</a:t>
            </a:r>
          </a:p>
          <a:p>
            <a:pPr marL="803243" indent="-803243" defTabSz="537463">
              <a:spcBef>
                <a:spcPts val="3800"/>
              </a:spcBef>
              <a:defRPr sz="4600"/>
            </a:pPr>
            <a:r>
              <a:t>Each transaction, executed completely, must leave the DB in a </a:t>
            </a:r>
            <a:r>
              <a:rPr b="1" i="1">
                <a:latin typeface="Helvetica"/>
                <a:ea typeface="Helvetica"/>
                <a:cs typeface="Helvetica"/>
                <a:sym typeface="Helvetica"/>
              </a:rPr>
              <a:t>consistent state</a:t>
            </a:r>
            <a:r>
              <a:t> if DB is consistent when the transaction begins</a:t>
            </a:r>
          </a:p>
          <a:p>
            <a:pPr marL="1212183" lvl="1" indent="-803243" defTabSz="537463">
              <a:spcBef>
                <a:spcPts val="3800"/>
              </a:spcBef>
              <a:defRPr sz="4600"/>
            </a:pPr>
            <a:r>
              <a:t>Ensuring that a transaction (run alone) preserves consistency is ultimately the programmer’s responsibility!</a:t>
            </a:r>
          </a:p>
          <a:p>
            <a:pPr marL="803243" indent="-803243" defTabSz="537463">
              <a:spcBef>
                <a:spcPts val="3800"/>
              </a:spcBef>
              <a:defRPr sz="4600"/>
            </a:pPr>
            <a:r>
              <a:rPr b="1" i="1">
                <a:latin typeface="Helvetica"/>
                <a:ea typeface="Helvetica"/>
                <a:cs typeface="Helvetica"/>
                <a:sym typeface="Helvetica"/>
              </a:rPr>
              <a:t>Transaction-management</a:t>
            </a:r>
            <a:r>
              <a:t> component ensures that the database remains in a consistent (correct) state despite system failures (e.g., power failures and operating system crashes) and transaction failures</a:t>
            </a:r>
          </a:p>
          <a:p>
            <a:pPr marL="1212183" lvl="1" indent="-803243" defTabSz="537463">
              <a:spcBef>
                <a:spcPts val="3800"/>
              </a:spcBef>
              <a:defRPr sz="4600"/>
            </a:pPr>
            <a:r>
              <a:t>DBMS ensures </a:t>
            </a:r>
            <a:r>
              <a:rPr b="1" i="1">
                <a:latin typeface="Helvetica"/>
                <a:ea typeface="Helvetica"/>
                <a:cs typeface="Helvetica"/>
                <a:sym typeface="Helvetica"/>
              </a:rPr>
              <a:t>atomicity</a:t>
            </a:r>
            <a:r>
              <a:t> (all-or-nothing property)</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oncurrency Control"/>
          <p:cNvSpPr txBox="1">
            <a:spLocks noGrp="1"/>
          </p:cNvSpPr>
          <p:nvPr>
            <p:ph type="title"/>
          </p:nvPr>
        </p:nvSpPr>
        <p:spPr>
          <a:prstGeom prst="rect">
            <a:avLst/>
          </a:prstGeom>
        </p:spPr>
        <p:txBody>
          <a:bodyPr/>
          <a:lstStyle/>
          <a:p>
            <a:r>
              <a:t>Concurrency Control</a:t>
            </a:r>
          </a:p>
        </p:txBody>
      </p:sp>
      <p:sp>
        <p:nvSpPr>
          <p:cNvPr id="242" name="Concurrent execution of user programs is essential for good DBMS performance…"/>
          <p:cNvSpPr txBox="1">
            <a:spLocks noGrp="1"/>
          </p:cNvSpPr>
          <p:nvPr>
            <p:ph type="body" idx="1"/>
          </p:nvPr>
        </p:nvSpPr>
        <p:spPr>
          <a:prstGeom prst="rect">
            <a:avLst/>
          </a:prstGeom>
        </p:spPr>
        <p:txBody>
          <a:bodyPr/>
          <a:lstStyle/>
          <a:p>
            <a:r>
              <a:rPr dirty="0"/>
              <a:t>Concurrent execution of user programs is essential for good DBMS performance</a:t>
            </a:r>
          </a:p>
          <a:p>
            <a:r>
              <a:rPr dirty="0"/>
              <a:t>But interleaving actions of different user programs can lead to inconsistency</a:t>
            </a:r>
          </a:p>
          <a:p>
            <a:pPr lvl="1"/>
            <a:r>
              <a:rPr dirty="0"/>
              <a:t>e.g., nurse and doctor can simultaneously edit a patient record</a:t>
            </a:r>
          </a:p>
          <a:p>
            <a:r>
              <a:rPr dirty="0"/>
              <a:t>DBMS ensures such problems don’t arise: users can pretend they are using a single-user system</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Why study databases?"/>
          <p:cNvSpPr txBox="1">
            <a:spLocks noGrp="1"/>
          </p:cNvSpPr>
          <p:nvPr>
            <p:ph type="title"/>
          </p:nvPr>
        </p:nvSpPr>
        <p:spPr>
          <a:prstGeom prst="rect">
            <a:avLst/>
          </a:prstGeom>
        </p:spPr>
        <p:txBody>
          <a:bodyPr/>
          <a:lstStyle/>
          <a:p>
            <a:r>
              <a:rPr dirty="0"/>
              <a:t>Why study databases?</a:t>
            </a:r>
          </a:p>
        </p:txBody>
      </p:sp>
      <p:sp>
        <p:nvSpPr>
          <p:cNvPr id="148" name="Databases used to be specialized applications, now they are a central component in computing environments…"/>
          <p:cNvSpPr txBox="1">
            <a:spLocks noGrp="1"/>
          </p:cNvSpPr>
          <p:nvPr>
            <p:ph type="body" idx="1"/>
          </p:nvPr>
        </p:nvSpPr>
        <p:spPr>
          <a:prstGeom prst="rect">
            <a:avLst/>
          </a:prstGeom>
        </p:spPr>
        <p:txBody>
          <a:bodyPr/>
          <a:lstStyle/>
          <a:p>
            <a:r>
              <a:rPr dirty="0"/>
              <a:t>Databases used to be specialized applications, now they are a central component in computing environments</a:t>
            </a:r>
          </a:p>
          <a:p>
            <a:r>
              <a:rPr dirty="0"/>
              <a:t>Knowledge of </a:t>
            </a:r>
            <a:r>
              <a:rPr lang="en-US" dirty="0"/>
              <a:t>a </a:t>
            </a:r>
            <a:r>
              <a:rPr dirty="0"/>
              <a:t>database concept is essential for computer scientists</a:t>
            </a:r>
            <a:r>
              <a:rPr lang="en-US" dirty="0"/>
              <a:t>, software engineers,</a:t>
            </a:r>
            <a:r>
              <a:rPr dirty="0"/>
              <a:t> and anyone who needs to manipulate data</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Databases make these folks happy…"/>
          <p:cNvSpPr txBox="1">
            <a:spLocks noGrp="1"/>
          </p:cNvSpPr>
          <p:nvPr>
            <p:ph type="title"/>
          </p:nvPr>
        </p:nvSpPr>
        <p:spPr>
          <a:prstGeom prst="rect">
            <a:avLst/>
          </a:prstGeom>
        </p:spPr>
        <p:txBody>
          <a:bodyPr/>
          <a:lstStyle/>
          <a:p>
            <a:r>
              <a:t>Databases make these folks happy…</a:t>
            </a:r>
          </a:p>
        </p:txBody>
      </p:sp>
      <p:sp>
        <p:nvSpPr>
          <p:cNvPr id="245" name="End users…"/>
          <p:cNvSpPr txBox="1">
            <a:spLocks noGrp="1"/>
          </p:cNvSpPr>
          <p:nvPr>
            <p:ph type="body" idx="1"/>
          </p:nvPr>
        </p:nvSpPr>
        <p:spPr>
          <a:prstGeom prst="rect">
            <a:avLst/>
          </a:prstGeom>
        </p:spPr>
        <p:txBody>
          <a:bodyPr/>
          <a:lstStyle/>
          <a:p>
            <a:pPr marL="794512" indent="-794512" defTabSz="531622">
              <a:spcBef>
                <a:spcPts val="3800"/>
              </a:spcBef>
              <a:defRPr sz="4550"/>
            </a:pPr>
            <a:r>
              <a:t>End users </a:t>
            </a:r>
          </a:p>
          <a:p>
            <a:pPr marL="794512" indent="-794512" defTabSz="531622">
              <a:spcBef>
                <a:spcPts val="3800"/>
              </a:spcBef>
              <a:defRPr sz="4550"/>
            </a:pPr>
            <a:r>
              <a:t>DBMS vendors: $20B+ industry</a:t>
            </a:r>
          </a:p>
          <a:p>
            <a:pPr marL="794512" indent="-794512" defTabSz="531622">
              <a:spcBef>
                <a:spcPts val="3800"/>
              </a:spcBef>
              <a:defRPr sz="4550"/>
            </a:pPr>
            <a:r>
              <a:t>DB application programmers</a:t>
            </a:r>
          </a:p>
          <a:p>
            <a:pPr marL="794512" indent="-794512" defTabSz="531622">
              <a:spcBef>
                <a:spcPts val="3800"/>
              </a:spcBef>
              <a:defRPr sz="4550"/>
            </a:pPr>
            <a:r>
              <a:t>Database administrator (DBA)</a:t>
            </a:r>
          </a:p>
          <a:p>
            <a:pPr marL="1199007" lvl="1" indent="-794512" defTabSz="531622">
              <a:spcBef>
                <a:spcPts val="3800"/>
              </a:spcBef>
              <a:defRPr sz="4550"/>
            </a:pPr>
            <a:r>
              <a:t>Designs logical /physical schemas</a:t>
            </a:r>
          </a:p>
          <a:p>
            <a:pPr marL="1199007" lvl="1" indent="-794512" defTabSz="531622">
              <a:spcBef>
                <a:spcPts val="3800"/>
              </a:spcBef>
              <a:defRPr sz="4550"/>
            </a:pPr>
            <a:r>
              <a:t>Handles security and authorization</a:t>
            </a:r>
          </a:p>
          <a:p>
            <a:pPr marL="1199007" lvl="1" indent="-794512" defTabSz="531622">
              <a:spcBef>
                <a:spcPts val="3800"/>
              </a:spcBef>
              <a:defRPr sz="4550"/>
            </a:pPr>
            <a:r>
              <a:t>Data availability, crash recovery </a:t>
            </a:r>
          </a:p>
          <a:p>
            <a:pPr marL="1199007" lvl="1" indent="-794512" defTabSz="531622">
              <a:spcBef>
                <a:spcPts val="3800"/>
              </a:spcBef>
              <a:defRPr sz="4550"/>
            </a:pPr>
            <a:r>
              <a:t>Database tuning as needs evolve</a:t>
            </a:r>
          </a:p>
        </p:txBody>
      </p:sp>
      <p:pic>
        <p:nvPicPr>
          <p:cNvPr id="246" name="Image" descr="Image"/>
          <p:cNvPicPr>
            <a:picLocks noChangeAspect="1"/>
          </p:cNvPicPr>
          <p:nvPr/>
        </p:nvPicPr>
        <p:blipFill>
          <a:blip r:embed="rId2">
            <a:extLst/>
          </a:blip>
          <a:stretch>
            <a:fillRect/>
          </a:stretch>
        </p:blipFill>
        <p:spPr>
          <a:xfrm>
            <a:off x="13735353" y="4640249"/>
            <a:ext cx="7016738" cy="6588487"/>
          </a:xfrm>
          <a:prstGeom prst="rect">
            <a:avLst/>
          </a:prstGeom>
          <a:ln w="12700">
            <a:miter lim="400000"/>
          </a:ln>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ummary"/>
          <p:cNvSpPr txBox="1">
            <a:spLocks noGrp="1"/>
          </p:cNvSpPr>
          <p:nvPr>
            <p:ph type="title"/>
          </p:nvPr>
        </p:nvSpPr>
        <p:spPr>
          <a:prstGeom prst="rect">
            <a:avLst/>
          </a:prstGeom>
        </p:spPr>
        <p:txBody>
          <a:bodyPr/>
          <a:lstStyle/>
          <a:p>
            <a:r>
              <a:t>Summary</a:t>
            </a:r>
          </a:p>
        </p:txBody>
      </p:sp>
      <p:sp>
        <p:nvSpPr>
          <p:cNvPr id="249" name="DBMS used to maintain and query (large) structured datasets…"/>
          <p:cNvSpPr txBox="1">
            <a:spLocks noGrp="1"/>
          </p:cNvSpPr>
          <p:nvPr>
            <p:ph type="body" idx="1"/>
          </p:nvPr>
        </p:nvSpPr>
        <p:spPr>
          <a:prstGeom prst="rect">
            <a:avLst/>
          </a:prstGeom>
        </p:spPr>
        <p:txBody>
          <a:bodyPr/>
          <a:lstStyle/>
          <a:p>
            <a:r>
              <a:t>DBMS used to maintain and query (large) structured datasets</a:t>
            </a:r>
          </a:p>
          <a:p>
            <a:r>
              <a:t>Benefits include recovery from system crashes, concurrent access, quick application development, data integrity and security</a:t>
            </a:r>
          </a:p>
          <a:p>
            <a:r>
              <a:t>Levels of abstraction give data independence</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ommon Database Model"/>
          <p:cNvSpPr txBox="1">
            <a:spLocks noGrp="1"/>
          </p:cNvSpPr>
          <p:nvPr>
            <p:ph type="title"/>
          </p:nvPr>
        </p:nvSpPr>
        <p:spPr>
          <a:prstGeom prst="rect">
            <a:avLst/>
          </a:prstGeom>
        </p:spPr>
        <p:txBody>
          <a:bodyPr/>
          <a:lstStyle/>
          <a:p>
            <a:r>
              <a:t>Common Database Model</a:t>
            </a:r>
          </a:p>
        </p:txBody>
      </p:sp>
      <p:sp>
        <p:nvSpPr>
          <p:cNvPr id="252" name="Relational…"/>
          <p:cNvSpPr txBox="1">
            <a:spLocks noGrp="1"/>
          </p:cNvSpPr>
          <p:nvPr>
            <p:ph type="body" idx="1"/>
          </p:nvPr>
        </p:nvSpPr>
        <p:spPr>
          <a:prstGeom prst="rect">
            <a:avLst/>
          </a:prstGeom>
        </p:spPr>
        <p:txBody>
          <a:bodyPr/>
          <a:lstStyle/>
          <a:p>
            <a:r>
              <a:t>Relational</a:t>
            </a:r>
          </a:p>
          <a:p>
            <a:r>
              <a:t>Semi-structured/XML</a:t>
            </a:r>
          </a:p>
          <a:p>
            <a:r>
              <a:t>Object-oriented</a:t>
            </a:r>
          </a:p>
          <a:p>
            <a:r>
              <a:t>Object-relational</a:t>
            </a:r>
          </a:p>
          <a:p>
            <a:r>
              <a:t>Hierarchical</a:t>
            </a:r>
          </a:p>
          <a:p>
            <a:r>
              <a:t>Network</a:t>
            </a:r>
          </a:p>
          <a:p>
            <a:r>
              <a:t>…</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Why Study the Relational DB Model?"/>
          <p:cNvSpPr txBox="1">
            <a:spLocks noGrp="1"/>
          </p:cNvSpPr>
          <p:nvPr>
            <p:ph type="title"/>
          </p:nvPr>
        </p:nvSpPr>
        <p:spPr>
          <a:prstGeom prst="rect">
            <a:avLst/>
          </a:prstGeom>
        </p:spPr>
        <p:txBody>
          <a:bodyPr/>
          <a:lstStyle/>
          <a:p>
            <a:r>
              <a:t>Why Study the Relational DB Model?</a:t>
            </a:r>
          </a:p>
        </p:txBody>
      </p:sp>
      <p:sp>
        <p:nvSpPr>
          <p:cNvPr id="255" name="Extremely useful and simple…"/>
          <p:cNvSpPr txBox="1">
            <a:spLocks noGrp="1"/>
          </p:cNvSpPr>
          <p:nvPr>
            <p:ph type="body" idx="1"/>
          </p:nvPr>
        </p:nvSpPr>
        <p:spPr>
          <a:prstGeom prst="rect">
            <a:avLst/>
          </a:prstGeom>
        </p:spPr>
        <p:txBody>
          <a:bodyPr>
            <a:normAutofit lnSpcReduction="10000"/>
          </a:bodyPr>
          <a:lstStyle/>
          <a:p>
            <a:pPr marL="637356" indent="-637356" defTabSz="426466">
              <a:spcBef>
                <a:spcPts val="3000"/>
              </a:spcBef>
              <a:defRPr sz="3650"/>
            </a:pPr>
            <a:r>
              <a:t>Extremely useful and simple</a:t>
            </a:r>
          </a:p>
          <a:p>
            <a:pPr marL="961841" lvl="1" indent="-637356" defTabSz="426466">
              <a:spcBef>
                <a:spcPts val="3000"/>
              </a:spcBef>
              <a:defRPr sz="3650"/>
            </a:pPr>
            <a:r>
              <a:t>Single data-modeling concept: relations = 2-D tables</a:t>
            </a:r>
          </a:p>
          <a:p>
            <a:pPr marL="961841" lvl="1" indent="-637356" defTabSz="426466">
              <a:spcBef>
                <a:spcPts val="3000"/>
              </a:spcBef>
              <a:defRPr sz="3650"/>
            </a:pPr>
            <a:r>
              <a:t>Allows clean yet powerful manipulation languages</a:t>
            </a:r>
          </a:p>
          <a:p>
            <a:pPr marL="637356" indent="-637356" defTabSz="426466">
              <a:spcBef>
                <a:spcPts val="3000"/>
              </a:spcBef>
              <a:defRPr sz="3650"/>
            </a:pPr>
            <a:r>
              <a:t>Most widely used model</a:t>
            </a:r>
          </a:p>
          <a:p>
            <a:pPr marL="961841" lvl="1" indent="-637356" defTabSz="426466">
              <a:spcBef>
                <a:spcPts val="3000"/>
              </a:spcBef>
              <a:defRPr sz="3650"/>
            </a:pPr>
            <a:r>
              <a:t>Vendors: IBM, Microsoft, Oracle</a:t>
            </a:r>
          </a:p>
          <a:p>
            <a:pPr marL="961841" lvl="1" indent="-637356" defTabSz="426466">
              <a:spcBef>
                <a:spcPts val="3000"/>
              </a:spcBef>
              <a:defRPr sz="3650"/>
            </a:pPr>
            <a:r>
              <a:t>Open source: MySQL</a:t>
            </a:r>
          </a:p>
          <a:p>
            <a:pPr marL="637356" indent="-637356" defTabSz="426466">
              <a:spcBef>
                <a:spcPts val="3000"/>
              </a:spcBef>
              <a:defRPr sz="3650"/>
            </a:pPr>
            <a:r>
              <a:t>Some competitors: object-oriented model, semi-structured (XML) model </a:t>
            </a:r>
          </a:p>
          <a:p>
            <a:pPr marL="637356" indent="-637356" defTabSz="426466">
              <a:spcBef>
                <a:spcPts val="3000"/>
              </a:spcBef>
              <a:defRPr sz="3650"/>
            </a:pPr>
            <a:r>
              <a:t>A synthesis emerging: </a:t>
            </a:r>
          </a:p>
          <a:p>
            <a:pPr marL="961841" lvl="1" indent="-637356" defTabSz="426466">
              <a:spcBef>
                <a:spcPts val="3000"/>
              </a:spcBef>
              <a:defRPr sz="3650"/>
            </a:pPr>
            <a:r>
              <a:t>Object-relational model: Informix Universal Server, UniSQL, O2, Oracle, DB2</a:t>
            </a:r>
          </a:p>
          <a:p>
            <a:pPr marL="961841" lvl="1" indent="-637356" defTabSz="426466">
              <a:spcBef>
                <a:spcPts val="3000"/>
              </a:spcBef>
              <a:defRPr sz="3650"/>
            </a:pPr>
            <a:r>
              <a:t>XML-enabled databases: Oracle, DB2, SQLServer</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Example: A Relation"/>
          <p:cNvSpPr txBox="1">
            <a:spLocks noGrp="1"/>
          </p:cNvSpPr>
          <p:nvPr>
            <p:ph type="title"/>
          </p:nvPr>
        </p:nvSpPr>
        <p:spPr>
          <a:prstGeom prst="rect">
            <a:avLst/>
          </a:prstGeom>
        </p:spPr>
        <p:txBody>
          <a:bodyPr/>
          <a:lstStyle/>
          <a:p>
            <a:r>
              <a:t>Example: A Relation</a:t>
            </a:r>
          </a:p>
        </p:txBody>
      </p:sp>
      <p:sp>
        <p:nvSpPr>
          <p:cNvPr id="258" name="The Account relation keeps track of bank accounts. Facts about real-world entities: J. Smith owns a checking account whose number is 101 and balance is 1000.00"/>
          <p:cNvSpPr txBox="1">
            <a:spLocks noGrp="1"/>
          </p:cNvSpPr>
          <p:nvPr>
            <p:ph type="body" sz="half" idx="1"/>
          </p:nvPr>
        </p:nvSpPr>
        <p:spPr>
          <a:xfrm>
            <a:off x="8244687" y="3367422"/>
            <a:ext cx="13041262" cy="9134141"/>
          </a:xfrm>
          <a:prstGeom prst="rect">
            <a:avLst/>
          </a:prstGeom>
        </p:spPr>
        <p:txBody>
          <a:bodyPr/>
          <a:lstStyle/>
          <a:p>
            <a:pPr marL="0" indent="0">
              <a:buSzTx/>
              <a:buNone/>
            </a:pPr>
            <a:r>
              <a:t>The Account relation keeps track of bank accounts. Facts about real-world entities: </a:t>
            </a:r>
            <a:r>
              <a:rPr i="1">
                <a:latin typeface="Helvetica"/>
                <a:ea typeface="Helvetica"/>
                <a:cs typeface="Helvetica"/>
                <a:sym typeface="Helvetica"/>
              </a:rPr>
              <a:t>J. Smith owns a checking account whose number is 101 and balance is 1000.00</a:t>
            </a:r>
          </a:p>
        </p:txBody>
      </p:sp>
      <p:pic>
        <p:nvPicPr>
          <p:cNvPr id="259" name="Image" descr="Image"/>
          <p:cNvPicPr>
            <a:picLocks noChangeAspect="1"/>
          </p:cNvPicPr>
          <p:nvPr/>
        </p:nvPicPr>
        <p:blipFill>
          <a:blip r:embed="rId2">
            <a:extLst/>
          </a:blip>
          <a:stretch>
            <a:fillRect/>
          </a:stretch>
        </p:blipFill>
        <p:spPr>
          <a:xfrm>
            <a:off x="2349500" y="4445000"/>
            <a:ext cx="19685000" cy="8674745"/>
          </a:xfrm>
          <a:prstGeom prst="rect">
            <a:avLst/>
          </a:prstGeom>
          <a:ln w="12700">
            <a:miter lim="400000"/>
          </a:ln>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Example: Attributes of a Relation"/>
          <p:cNvSpPr txBox="1">
            <a:spLocks noGrp="1"/>
          </p:cNvSpPr>
          <p:nvPr>
            <p:ph type="title"/>
          </p:nvPr>
        </p:nvSpPr>
        <p:spPr>
          <a:prstGeom prst="rect">
            <a:avLst/>
          </a:prstGeom>
        </p:spPr>
        <p:txBody>
          <a:bodyPr/>
          <a:lstStyle/>
          <a:p>
            <a:r>
              <a:t>Example: Attributes of a Relation</a:t>
            </a:r>
          </a:p>
        </p:txBody>
      </p:sp>
      <p:sp>
        <p:nvSpPr>
          <p:cNvPr id="262" name="Attribute domains:…"/>
          <p:cNvSpPr txBox="1">
            <a:spLocks noGrp="1"/>
          </p:cNvSpPr>
          <p:nvPr>
            <p:ph type="body" sz="quarter" idx="1"/>
          </p:nvPr>
        </p:nvSpPr>
        <p:spPr>
          <a:xfrm>
            <a:off x="401296" y="3197075"/>
            <a:ext cx="8844085" cy="3723427"/>
          </a:xfrm>
          <a:prstGeom prst="rect">
            <a:avLst/>
          </a:prstGeom>
        </p:spPr>
        <p:txBody>
          <a:bodyPr/>
          <a:lstStyle/>
          <a:p>
            <a:pPr marL="0" indent="0" defTabSz="473201">
              <a:spcBef>
                <a:spcPts val="0"/>
              </a:spcBef>
              <a:buSzTx/>
              <a:buNone/>
              <a:defRPr sz="4050"/>
            </a:pPr>
            <a:r>
              <a:t>Attribute </a:t>
            </a:r>
            <a:r>
              <a:rPr b="1">
                <a:latin typeface="Helvetica"/>
                <a:ea typeface="Helvetica"/>
                <a:cs typeface="Helvetica"/>
                <a:sym typeface="Helvetica"/>
              </a:rPr>
              <a:t>domains</a:t>
            </a:r>
            <a:r>
              <a:t>:</a:t>
            </a:r>
          </a:p>
          <a:p>
            <a:pPr marL="0" indent="0" defTabSz="473201">
              <a:spcBef>
                <a:spcPts val="0"/>
              </a:spcBef>
              <a:buSzTx/>
              <a:buNone/>
              <a:defRPr sz="4050"/>
            </a:pPr>
            <a:r>
              <a:rPr i="1">
                <a:latin typeface="Helvetica"/>
                <a:ea typeface="Helvetica"/>
                <a:cs typeface="Helvetica"/>
                <a:sym typeface="Helvetica"/>
              </a:rPr>
              <a:t>Number</a:t>
            </a:r>
            <a:r>
              <a:t> must be a 3-digit number</a:t>
            </a:r>
          </a:p>
          <a:p>
            <a:pPr marL="0" indent="0" defTabSz="473201">
              <a:spcBef>
                <a:spcPts val="0"/>
              </a:spcBef>
              <a:buSzTx/>
              <a:buNone/>
              <a:defRPr sz="4050"/>
            </a:pPr>
            <a:r>
              <a:rPr i="1">
                <a:latin typeface="Helvetica"/>
                <a:ea typeface="Helvetica"/>
                <a:cs typeface="Helvetica"/>
                <a:sym typeface="Helvetica"/>
              </a:rPr>
              <a:t>Owner</a:t>
            </a:r>
            <a:r>
              <a:t> must be a 30-character string</a:t>
            </a:r>
          </a:p>
          <a:p>
            <a:pPr marL="0" indent="0" defTabSz="473201">
              <a:spcBef>
                <a:spcPts val="0"/>
              </a:spcBef>
              <a:buSzTx/>
              <a:buNone/>
              <a:defRPr sz="4050"/>
            </a:pPr>
            <a:r>
              <a:rPr i="1">
                <a:latin typeface="Helvetica"/>
                <a:ea typeface="Helvetica"/>
                <a:cs typeface="Helvetica"/>
                <a:sym typeface="Helvetica"/>
              </a:rPr>
              <a:t>Type</a:t>
            </a:r>
            <a:r>
              <a:t> must be “checking” or “savings”</a:t>
            </a:r>
          </a:p>
        </p:txBody>
      </p:sp>
      <p:pic>
        <p:nvPicPr>
          <p:cNvPr id="263" name="Image" descr="Image"/>
          <p:cNvPicPr>
            <a:picLocks noChangeAspect="1"/>
          </p:cNvPicPr>
          <p:nvPr/>
        </p:nvPicPr>
        <p:blipFill>
          <a:blip r:embed="rId2">
            <a:extLst/>
          </a:blip>
          <a:stretch>
            <a:fillRect/>
          </a:stretch>
        </p:blipFill>
        <p:spPr>
          <a:xfrm>
            <a:off x="4367735" y="4448384"/>
            <a:ext cx="19685001" cy="8356217"/>
          </a:xfrm>
          <a:prstGeom prst="rect">
            <a:avLst/>
          </a:prstGeom>
          <a:ln w="12700">
            <a:miter lim="400000"/>
          </a:ln>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Example: Relation Schema"/>
          <p:cNvSpPr txBox="1">
            <a:spLocks noGrp="1"/>
          </p:cNvSpPr>
          <p:nvPr>
            <p:ph type="title"/>
          </p:nvPr>
        </p:nvSpPr>
        <p:spPr>
          <a:prstGeom prst="rect">
            <a:avLst/>
          </a:prstGeom>
        </p:spPr>
        <p:txBody>
          <a:bodyPr/>
          <a:lstStyle/>
          <a:p>
            <a:r>
              <a:t>Example: Relation Schema</a:t>
            </a:r>
          </a:p>
        </p:txBody>
      </p:sp>
      <p:sp>
        <p:nvSpPr>
          <p:cNvPr id="266" name="The schema sets the structure of the relation---it is the definition of the relation.…"/>
          <p:cNvSpPr txBox="1">
            <a:spLocks noGrp="1"/>
          </p:cNvSpPr>
          <p:nvPr>
            <p:ph type="body" sz="quarter" idx="1"/>
          </p:nvPr>
        </p:nvSpPr>
        <p:spPr>
          <a:xfrm>
            <a:off x="2513621" y="3450885"/>
            <a:ext cx="21452638" cy="2162829"/>
          </a:xfrm>
          <a:prstGeom prst="rect">
            <a:avLst/>
          </a:prstGeom>
        </p:spPr>
        <p:txBody>
          <a:bodyPr/>
          <a:lstStyle/>
          <a:p>
            <a:pPr marL="0" indent="0" defTabSz="484886">
              <a:spcBef>
                <a:spcPts val="0"/>
              </a:spcBef>
              <a:buSzTx/>
              <a:buNone/>
              <a:defRPr sz="4150"/>
            </a:pPr>
            <a:r>
              <a:t>The schema sets the structure of the relation---it is the definition of the relation. </a:t>
            </a:r>
          </a:p>
          <a:p>
            <a:pPr marL="0" indent="0" defTabSz="484886">
              <a:spcBef>
                <a:spcPts val="0"/>
              </a:spcBef>
              <a:buSzTx/>
              <a:buNone/>
              <a:defRPr sz="4150"/>
            </a:pPr>
            <a:r>
              <a:rPr i="1">
                <a:latin typeface="Helvetica"/>
                <a:ea typeface="Helvetica"/>
                <a:cs typeface="Helvetica"/>
                <a:sym typeface="Helvetica"/>
              </a:rPr>
              <a:t>Note: the schema specifies more information than what is shown, e.g., keys, constraints…</a:t>
            </a:r>
          </a:p>
        </p:txBody>
      </p:sp>
      <p:pic>
        <p:nvPicPr>
          <p:cNvPr id="267" name="Image" descr="Image"/>
          <p:cNvPicPr>
            <a:picLocks noChangeAspect="1"/>
          </p:cNvPicPr>
          <p:nvPr/>
        </p:nvPicPr>
        <p:blipFill>
          <a:blip r:embed="rId2">
            <a:extLst/>
          </a:blip>
          <a:stretch>
            <a:fillRect/>
          </a:stretch>
        </p:blipFill>
        <p:spPr>
          <a:xfrm>
            <a:off x="2032000" y="4940375"/>
            <a:ext cx="20320000" cy="8115322"/>
          </a:xfrm>
          <a:prstGeom prst="rect">
            <a:avLst/>
          </a:prstGeom>
          <a:ln w="12700">
            <a:miter lim="400000"/>
          </a:ln>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rminology of Relational Database"/>
          <p:cNvSpPr txBox="1">
            <a:spLocks noGrp="1"/>
          </p:cNvSpPr>
          <p:nvPr>
            <p:ph type="title"/>
          </p:nvPr>
        </p:nvSpPr>
        <p:spPr>
          <a:prstGeom prst="rect">
            <a:avLst/>
          </a:prstGeom>
        </p:spPr>
        <p:txBody>
          <a:bodyPr/>
          <a:lstStyle/>
          <a:p>
            <a:r>
              <a:t>Terminology of Relational Database</a:t>
            </a:r>
          </a:p>
        </p:txBody>
      </p:sp>
      <p:grpSp>
        <p:nvGrpSpPr>
          <p:cNvPr id="274" name="Group"/>
          <p:cNvGrpSpPr/>
          <p:nvPr/>
        </p:nvGrpSpPr>
        <p:grpSpPr>
          <a:xfrm>
            <a:off x="2713656" y="3228184"/>
            <a:ext cx="20276195" cy="8767015"/>
            <a:chOff x="0" y="0"/>
            <a:chExt cx="20276193" cy="8767013"/>
          </a:xfrm>
        </p:grpSpPr>
        <p:pic>
          <p:nvPicPr>
            <p:cNvPr id="270" name="Image" descr="Image"/>
            <p:cNvPicPr>
              <a:picLocks noChangeAspect="1"/>
            </p:cNvPicPr>
            <p:nvPr/>
          </p:nvPicPr>
          <p:blipFill>
            <a:blip r:embed="rId2">
              <a:extLst/>
            </a:blip>
            <a:stretch>
              <a:fillRect/>
            </a:stretch>
          </p:blipFill>
          <p:spPr>
            <a:xfrm>
              <a:off x="838174" y="3417792"/>
              <a:ext cx="2566938" cy="5236554"/>
            </a:xfrm>
            <a:prstGeom prst="rect">
              <a:avLst/>
            </a:prstGeom>
            <a:ln w="12700" cap="flat">
              <a:noFill/>
              <a:miter lim="400000"/>
            </a:ln>
            <a:effectLst/>
          </p:spPr>
        </p:pic>
        <p:pic>
          <p:nvPicPr>
            <p:cNvPr id="271" name="Image" descr="Image"/>
            <p:cNvPicPr>
              <a:picLocks noChangeAspect="1"/>
            </p:cNvPicPr>
            <p:nvPr/>
          </p:nvPicPr>
          <p:blipFill>
            <a:blip r:embed="rId3">
              <a:extLst/>
            </a:blip>
            <a:stretch>
              <a:fillRect/>
            </a:stretch>
          </p:blipFill>
          <p:spPr>
            <a:xfrm>
              <a:off x="0" y="0"/>
              <a:ext cx="17609192" cy="7264434"/>
            </a:xfrm>
            <a:prstGeom prst="rect">
              <a:avLst/>
            </a:prstGeom>
            <a:ln w="12700" cap="flat">
              <a:noFill/>
              <a:miter lim="400000"/>
            </a:ln>
            <a:effectLst/>
          </p:spPr>
        </p:pic>
        <p:pic>
          <p:nvPicPr>
            <p:cNvPr id="272" name="Image" descr="Image"/>
            <p:cNvPicPr>
              <a:picLocks noChangeAspect="1"/>
            </p:cNvPicPr>
            <p:nvPr/>
          </p:nvPicPr>
          <p:blipFill>
            <a:blip r:embed="rId4">
              <a:extLst/>
            </a:blip>
            <a:srcRect/>
            <a:stretch>
              <a:fillRect/>
            </a:stretch>
          </p:blipFill>
          <p:spPr>
            <a:xfrm>
              <a:off x="11267241" y="7842915"/>
              <a:ext cx="7469789" cy="924099"/>
            </a:xfrm>
            <a:prstGeom prst="rect">
              <a:avLst/>
            </a:prstGeom>
            <a:ln w="12700" cap="flat">
              <a:noFill/>
              <a:miter lim="400000"/>
            </a:ln>
            <a:effectLst/>
          </p:spPr>
        </p:pic>
        <p:pic>
          <p:nvPicPr>
            <p:cNvPr id="273" name="Image" descr="Image"/>
            <p:cNvPicPr>
              <a:picLocks noChangeAspect="1"/>
            </p:cNvPicPr>
            <p:nvPr/>
          </p:nvPicPr>
          <p:blipFill>
            <a:blip r:embed="rId5">
              <a:extLst/>
            </a:blip>
            <a:stretch>
              <a:fillRect/>
            </a:stretch>
          </p:blipFill>
          <p:spPr>
            <a:xfrm flipH="1">
              <a:off x="17401223" y="4720321"/>
              <a:ext cx="2874971" cy="3234342"/>
            </a:xfrm>
            <a:prstGeom prst="rect">
              <a:avLst/>
            </a:prstGeom>
            <a:ln w="12700" cap="flat">
              <a:noFill/>
              <a:miter lim="400000"/>
            </a:ln>
            <a:effectLst/>
          </p:spPr>
        </p:pic>
      </p:grpSp>
      <p:sp>
        <p:nvSpPr>
          <p:cNvPr id="275" name="rows/tuples"/>
          <p:cNvSpPr txBox="1"/>
          <p:nvPr/>
        </p:nvSpPr>
        <p:spPr>
          <a:xfrm>
            <a:off x="5227652" y="11265251"/>
            <a:ext cx="3367163" cy="9048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lvl1pPr>
              <a:defRPr>
                <a:solidFill>
                  <a:srgbClr val="1A29D6"/>
                </a:solidFill>
                <a:latin typeface="Helvetica"/>
                <a:ea typeface="Helvetica"/>
                <a:cs typeface="Helvetica"/>
                <a:sym typeface="Helvetica"/>
              </a:defRPr>
            </a:lvl1pPr>
          </a:lstStyle>
          <a:p>
            <a:r>
              <a:t>rows/tuples</a:t>
            </a:r>
          </a:p>
        </p:txBody>
      </p:sp>
      <p:sp>
        <p:nvSpPr>
          <p:cNvPr id="276" name="Orders of tuples is irrelevant. Relation is a set!"/>
          <p:cNvSpPr txBox="1"/>
          <p:nvPr/>
        </p:nvSpPr>
        <p:spPr>
          <a:xfrm>
            <a:off x="5091695" y="12449968"/>
            <a:ext cx="14200610" cy="9048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lvl1pPr>
              <a:defRPr b="1">
                <a:solidFill>
                  <a:schemeClr val="accent5"/>
                </a:solidFill>
                <a:latin typeface="Helvetica"/>
                <a:ea typeface="Helvetica"/>
                <a:cs typeface="Helvetica"/>
                <a:sym typeface="Helvetica"/>
              </a:defRPr>
            </a:lvl1pPr>
          </a:lstStyle>
          <a:p>
            <a:r>
              <a:t>Orders of tuples is irrelevant. Relation is a set!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1"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Why do we “need” this model?"/>
          <p:cNvSpPr txBox="1">
            <a:spLocks noGrp="1"/>
          </p:cNvSpPr>
          <p:nvPr>
            <p:ph type="title"/>
          </p:nvPr>
        </p:nvSpPr>
        <p:spPr>
          <a:prstGeom prst="rect">
            <a:avLst/>
          </a:prstGeom>
        </p:spPr>
        <p:txBody>
          <a:bodyPr/>
          <a:lstStyle/>
          <a:p>
            <a:r>
              <a:t>Why do we “need” this model?</a:t>
            </a:r>
          </a:p>
        </p:txBody>
      </p:sp>
      <p:sp>
        <p:nvSpPr>
          <p:cNvPr id="279" name="Why not use tables defined in Java or C?…"/>
          <p:cNvSpPr txBox="1">
            <a:spLocks noGrp="1"/>
          </p:cNvSpPr>
          <p:nvPr>
            <p:ph type="body" idx="1"/>
          </p:nvPr>
        </p:nvSpPr>
        <p:spPr>
          <a:prstGeom prst="rect">
            <a:avLst/>
          </a:prstGeom>
        </p:spPr>
        <p:txBody>
          <a:bodyPr/>
          <a:lstStyle/>
          <a:p>
            <a:r>
              <a:t>Why not use tables defined in Java or C?</a:t>
            </a:r>
          </a:p>
          <a:p>
            <a:r>
              <a:t>The relational model provides physical independence</a:t>
            </a:r>
          </a:p>
          <a:p>
            <a:pPr lvl="1"/>
            <a:r>
              <a:t>Tables can be stored in many different ways, but they have the same logical representation</a:t>
            </a:r>
          </a:p>
          <a:p>
            <a:r>
              <a:t>Operations can be expressed in </a:t>
            </a:r>
            <a:r>
              <a:rPr i="1">
                <a:latin typeface="Helvetica"/>
                <a:ea typeface="Helvetica"/>
                <a:cs typeface="Helvetica"/>
                <a:sym typeface="Helvetica"/>
              </a:rPr>
              <a:t>relational algebra</a:t>
            </a:r>
          </a:p>
          <a:p>
            <a:pPr lvl="1"/>
            <a:r>
              <a:t>Table-oriented operations — simple</a:t>
            </a:r>
          </a:p>
          <a:p>
            <a:pPr lvl="1"/>
            <a:r>
              <a:t>Limited set of operations is a strength: queries can be automatically optimized</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Relational Database"/>
          <p:cNvSpPr txBox="1">
            <a:spLocks noGrp="1"/>
          </p:cNvSpPr>
          <p:nvPr>
            <p:ph type="title"/>
          </p:nvPr>
        </p:nvSpPr>
        <p:spPr>
          <a:prstGeom prst="rect">
            <a:avLst/>
          </a:prstGeom>
        </p:spPr>
        <p:txBody>
          <a:bodyPr/>
          <a:lstStyle/>
          <a:p>
            <a:r>
              <a:t>Relational Database</a:t>
            </a:r>
          </a:p>
        </p:txBody>
      </p:sp>
      <p:sp>
        <p:nvSpPr>
          <p:cNvPr id="282" name="A database consists of multiple relations…"/>
          <p:cNvSpPr txBox="1">
            <a:spLocks noGrp="1"/>
          </p:cNvSpPr>
          <p:nvPr>
            <p:ph type="body" idx="1"/>
          </p:nvPr>
        </p:nvSpPr>
        <p:spPr>
          <a:prstGeom prst="rect">
            <a:avLst/>
          </a:prstGeom>
        </p:spPr>
        <p:txBody>
          <a:bodyPr>
            <a:normAutofit/>
          </a:bodyPr>
          <a:lstStyle/>
          <a:p>
            <a:pPr marL="733396" indent="-733396" defTabSz="490727">
              <a:spcBef>
                <a:spcPts val="3500"/>
              </a:spcBef>
              <a:defRPr sz="4200"/>
            </a:pPr>
            <a:r>
              <a:rPr dirty="0"/>
              <a:t>A database consists of multiple relations</a:t>
            </a:r>
          </a:p>
          <a:p>
            <a:pPr marL="733396" indent="-733396" defTabSz="490727">
              <a:spcBef>
                <a:spcPts val="3500"/>
              </a:spcBef>
              <a:defRPr sz="4200"/>
            </a:pPr>
            <a:r>
              <a:rPr dirty="0"/>
              <a:t>Information is </a:t>
            </a:r>
            <a:r>
              <a:rPr lang="en-US" dirty="0"/>
              <a:t>distributed among relations.</a:t>
            </a:r>
            <a:r>
              <a:rPr dirty="0"/>
              <a:t> E.g.:</a:t>
            </a:r>
          </a:p>
          <a:p>
            <a:pPr marL="1106776" lvl="1" indent="-733396" defTabSz="490727">
              <a:spcBef>
                <a:spcPts val="3500"/>
              </a:spcBef>
              <a:defRPr sz="4200"/>
            </a:pPr>
            <a:r>
              <a:rPr dirty="0"/>
              <a:t>account: information about accounts</a:t>
            </a:r>
          </a:p>
          <a:p>
            <a:pPr marL="1106776" lvl="1" indent="-733396" defTabSz="490727">
              <a:spcBef>
                <a:spcPts val="3500"/>
              </a:spcBef>
              <a:defRPr sz="4200"/>
            </a:pPr>
            <a:r>
              <a:rPr dirty="0"/>
              <a:t>deposit: information about deposits into accounts</a:t>
            </a:r>
          </a:p>
          <a:p>
            <a:pPr marL="1106776" lvl="1" indent="-733396" defTabSz="490727">
              <a:spcBef>
                <a:spcPts val="3500"/>
              </a:spcBef>
              <a:defRPr sz="4200"/>
            </a:pPr>
            <a:r>
              <a:rPr dirty="0"/>
              <a:t>check : information about checks</a:t>
            </a:r>
          </a:p>
          <a:p>
            <a:pPr marL="733396" indent="-733396" defTabSz="490727">
              <a:spcBef>
                <a:spcPts val="3500"/>
              </a:spcBef>
              <a:defRPr sz="4200"/>
            </a:pPr>
            <a:r>
              <a:rPr dirty="0"/>
              <a:t>What would happen if we stored all information in a single table?</a:t>
            </a:r>
          </a:p>
          <a:p>
            <a:pPr marL="1106776" lvl="1" indent="-733396" defTabSz="490727">
              <a:spcBef>
                <a:spcPts val="3500"/>
              </a:spcBef>
              <a:defRPr sz="4200"/>
            </a:pPr>
            <a:r>
              <a:rPr dirty="0"/>
              <a:t>repetition of information (e.g., two customers own an account, two deposits on the same account)</a:t>
            </a:r>
          </a:p>
          <a:p>
            <a:pPr marL="1106776" lvl="1" indent="-733396" defTabSz="490727">
              <a:spcBef>
                <a:spcPts val="3500"/>
              </a:spcBef>
              <a:defRPr sz="4200"/>
            </a:pPr>
            <a:r>
              <a:rPr dirty="0"/>
              <a:t>the need for null values  (e.g., represent a customer without an account)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82">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iterate>
                                    <p:tmAbs val="0"/>
                                  </p:iterate>
                                  <p:childTnLst>
                                    <p:set>
                                      <p:cBhvr>
                                        <p:cTn id="10" fill="hold"/>
                                        <p:tgtEl>
                                          <p:spTgt spid="28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1" build="p" bldLvl="5"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Why study databases?"/>
          <p:cNvSpPr txBox="1">
            <a:spLocks noGrp="1"/>
          </p:cNvSpPr>
          <p:nvPr>
            <p:ph type="title"/>
          </p:nvPr>
        </p:nvSpPr>
        <p:spPr>
          <a:prstGeom prst="rect">
            <a:avLst/>
          </a:prstGeom>
        </p:spPr>
        <p:txBody>
          <a:bodyPr/>
          <a:lstStyle/>
          <a:p>
            <a:r>
              <a:t>Why study databases?</a:t>
            </a:r>
          </a:p>
        </p:txBody>
      </p:sp>
      <p:sp>
        <p:nvSpPr>
          <p:cNvPr id="151" name="Databases are everywhere, even when you don't see them: most activities involve data…"/>
          <p:cNvSpPr txBox="1">
            <a:spLocks noGrp="1"/>
          </p:cNvSpPr>
          <p:nvPr>
            <p:ph type="body" idx="1"/>
          </p:nvPr>
        </p:nvSpPr>
        <p:spPr>
          <a:prstGeom prst="rect">
            <a:avLst/>
          </a:prstGeom>
        </p:spPr>
        <p:txBody>
          <a:bodyPr/>
          <a:lstStyle/>
          <a:p>
            <a:pPr marL="628625" indent="-628625" defTabSz="420624">
              <a:spcBef>
                <a:spcPts val="3000"/>
              </a:spcBef>
              <a:defRPr sz="3600">
                <a:solidFill>
                  <a:schemeClr val="accent5"/>
                </a:solidFill>
              </a:defRPr>
            </a:pPr>
            <a:r>
              <a:rPr b="1" dirty="0">
                <a:latin typeface="Helvetica"/>
                <a:ea typeface="Helvetica"/>
                <a:cs typeface="Helvetica"/>
                <a:sym typeface="Helvetica"/>
              </a:rPr>
              <a:t>Databases are everywhere, even when you don't see them: most activities involve data</a:t>
            </a:r>
          </a:p>
          <a:p>
            <a:pPr marL="948665" lvl="1" indent="-628625" defTabSz="420624">
              <a:spcBef>
                <a:spcPts val="3000"/>
              </a:spcBef>
              <a:defRPr sz="3600"/>
            </a:pPr>
            <a:r>
              <a:rPr dirty="0"/>
              <a:t>Banking + credit cards: all transactions</a:t>
            </a:r>
          </a:p>
          <a:p>
            <a:pPr marL="948665" lvl="1" indent="-628625" defTabSz="420624">
              <a:spcBef>
                <a:spcPts val="3000"/>
              </a:spcBef>
              <a:defRPr sz="3600"/>
            </a:pPr>
            <a:r>
              <a:rPr dirty="0"/>
              <a:t>Airlines: reservations, schedules</a:t>
            </a:r>
          </a:p>
          <a:p>
            <a:pPr marL="948665" lvl="1" indent="-628625" defTabSz="420624">
              <a:spcBef>
                <a:spcPts val="3000"/>
              </a:spcBef>
              <a:defRPr sz="3600"/>
            </a:pPr>
            <a:r>
              <a:rPr dirty="0"/>
              <a:t>Universities:  registration, grades</a:t>
            </a:r>
          </a:p>
          <a:p>
            <a:pPr marL="948665" lvl="1" indent="-628625" defTabSz="420624">
              <a:spcBef>
                <a:spcPts val="3000"/>
              </a:spcBef>
              <a:defRPr sz="3600"/>
            </a:pPr>
            <a:r>
              <a:rPr dirty="0"/>
              <a:t>Sales: customers, products, purchases</a:t>
            </a:r>
          </a:p>
          <a:p>
            <a:pPr marL="948665" lvl="1" indent="-628625" defTabSz="420624">
              <a:spcBef>
                <a:spcPts val="3000"/>
              </a:spcBef>
              <a:defRPr sz="3600"/>
            </a:pPr>
            <a:r>
              <a:rPr dirty="0"/>
              <a:t>Manufacturing: production, inventory, orders, supply chain</a:t>
            </a:r>
          </a:p>
          <a:p>
            <a:pPr marL="948665" lvl="1" indent="-628625" defTabSz="420624">
              <a:spcBef>
                <a:spcPts val="3000"/>
              </a:spcBef>
              <a:defRPr sz="3600"/>
            </a:pPr>
            <a:r>
              <a:rPr dirty="0"/>
              <a:t>Human resources:  employee records, salaries, tax deductions</a:t>
            </a:r>
          </a:p>
          <a:p>
            <a:pPr marL="948665" lvl="1" indent="-628625" defTabSz="420624">
              <a:spcBef>
                <a:spcPts val="3000"/>
              </a:spcBef>
              <a:defRPr sz="3600"/>
            </a:pPr>
            <a:r>
              <a:rPr dirty="0"/>
              <a:t>Web sites: front end to information stored in  databases; e.g., Google, YouTube, Flickr, Amazon…</a:t>
            </a:r>
          </a:p>
          <a:p>
            <a:pPr marL="948665" lvl="1" indent="-628625" defTabSz="420624">
              <a:spcBef>
                <a:spcPts val="3000"/>
              </a:spcBef>
              <a:defRPr sz="3600"/>
            </a:pPr>
            <a:r>
              <a:rPr dirty="0"/>
              <a:t>Scientific research, e.g., studying the environment, cities, …</a:t>
            </a:r>
          </a:p>
          <a:p>
            <a:pPr marL="628625" indent="-628625" defTabSz="420624">
              <a:spcBef>
                <a:spcPts val="3000"/>
              </a:spcBef>
              <a:defRPr sz="3600"/>
            </a:pPr>
            <a:r>
              <a:rPr dirty="0"/>
              <a:t>Data need to be </a:t>
            </a:r>
            <a:r>
              <a:rPr b="1" i="1" dirty="0">
                <a:latin typeface="Helvetica"/>
                <a:ea typeface="Helvetica"/>
                <a:cs typeface="Helvetica"/>
                <a:sym typeface="Helvetica"/>
              </a:rPr>
              <a:t>managed</a:t>
            </a:r>
            <a:r>
              <a:rPr i="1" dirty="0">
                <a:latin typeface="Helvetica"/>
                <a:ea typeface="Helvetica"/>
                <a:cs typeface="Helvetica"/>
                <a:sym typeface="Helvetica"/>
              </a:rPr>
              <a:t> </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Example: Relational Database"/>
          <p:cNvSpPr txBox="1">
            <a:spLocks noGrp="1"/>
          </p:cNvSpPr>
          <p:nvPr>
            <p:ph type="title"/>
          </p:nvPr>
        </p:nvSpPr>
        <p:spPr>
          <a:prstGeom prst="rect">
            <a:avLst/>
          </a:prstGeom>
        </p:spPr>
        <p:txBody>
          <a:bodyPr/>
          <a:lstStyle/>
          <a:p>
            <a:r>
              <a:t>Example: Relational Database</a:t>
            </a:r>
          </a:p>
        </p:txBody>
      </p:sp>
      <p:pic>
        <p:nvPicPr>
          <p:cNvPr id="285" name="Image" descr="Image"/>
          <p:cNvPicPr>
            <a:picLocks noChangeAspect="1"/>
          </p:cNvPicPr>
          <p:nvPr/>
        </p:nvPicPr>
        <p:blipFill>
          <a:blip r:embed="rId3">
            <a:extLst/>
          </a:blip>
          <a:stretch>
            <a:fillRect/>
          </a:stretch>
        </p:blipFill>
        <p:spPr>
          <a:xfrm>
            <a:off x="3381404" y="3230596"/>
            <a:ext cx="17621192" cy="9980365"/>
          </a:xfrm>
          <a:prstGeom prst="rect">
            <a:avLst/>
          </a:prstGeom>
          <a:ln w="12700">
            <a:miter lim="400000"/>
          </a:ln>
        </p:spPr>
      </p:pic>
      <p:pic>
        <p:nvPicPr>
          <p:cNvPr id="286" name="Image" descr="Image"/>
          <p:cNvPicPr>
            <a:picLocks noChangeAspect="1"/>
          </p:cNvPicPr>
          <p:nvPr/>
        </p:nvPicPr>
        <p:blipFill>
          <a:blip r:embed="rId4">
            <a:extLst/>
          </a:blip>
          <a:stretch>
            <a:fillRect/>
          </a:stretch>
        </p:blipFill>
        <p:spPr>
          <a:xfrm>
            <a:off x="6714359" y="2751752"/>
            <a:ext cx="2689471" cy="4516280"/>
          </a:xfrm>
          <a:prstGeom prst="rect">
            <a:avLst/>
          </a:prstGeom>
          <a:ln w="12700">
            <a:miter lim="400000"/>
          </a:ln>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Example: Relational Database"/>
          <p:cNvSpPr txBox="1">
            <a:spLocks noGrp="1"/>
          </p:cNvSpPr>
          <p:nvPr>
            <p:ph type="title"/>
          </p:nvPr>
        </p:nvSpPr>
        <p:spPr>
          <a:prstGeom prst="rect">
            <a:avLst/>
          </a:prstGeom>
        </p:spPr>
        <p:txBody>
          <a:bodyPr/>
          <a:lstStyle/>
          <a:p>
            <a:r>
              <a:t>Example: Relational Database</a:t>
            </a:r>
          </a:p>
        </p:txBody>
      </p:sp>
      <p:pic>
        <p:nvPicPr>
          <p:cNvPr id="289" name="Image" descr="Image"/>
          <p:cNvPicPr>
            <a:picLocks noChangeAspect="1"/>
          </p:cNvPicPr>
          <p:nvPr/>
        </p:nvPicPr>
        <p:blipFill>
          <a:blip r:embed="rId2">
            <a:extLst/>
          </a:blip>
          <a:stretch>
            <a:fillRect/>
          </a:stretch>
        </p:blipFill>
        <p:spPr>
          <a:xfrm>
            <a:off x="3835820" y="3211402"/>
            <a:ext cx="17081883" cy="10123526"/>
          </a:xfrm>
          <a:prstGeom prst="rect">
            <a:avLst/>
          </a:prstGeom>
          <a:ln w="12700">
            <a:miter lim="400000"/>
          </a:ln>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Example: Relational Database"/>
          <p:cNvSpPr txBox="1">
            <a:spLocks noGrp="1"/>
          </p:cNvSpPr>
          <p:nvPr>
            <p:ph type="title"/>
          </p:nvPr>
        </p:nvSpPr>
        <p:spPr>
          <a:prstGeom prst="rect">
            <a:avLst/>
          </a:prstGeom>
        </p:spPr>
        <p:txBody>
          <a:bodyPr/>
          <a:lstStyle/>
          <a:p>
            <a:r>
              <a:t>Example: Relational Database</a:t>
            </a:r>
          </a:p>
        </p:txBody>
      </p:sp>
      <p:sp>
        <p:nvSpPr>
          <p:cNvPr id="292" name="We say that Deposit.Account is a foreign key that references Account.Number.  If the DBMS enforces this constraint we say we have referential integrity."/>
          <p:cNvSpPr txBox="1">
            <a:spLocks noGrp="1"/>
          </p:cNvSpPr>
          <p:nvPr>
            <p:ph type="body" sz="quarter" idx="1"/>
          </p:nvPr>
        </p:nvSpPr>
        <p:spPr>
          <a:xfrm>
            <a:off x="1569392" y="11183150"/>
            <a:ext cx="21245216" cy="1572413"/>
          </a:xfrm>
          <a:prstGeom prst="rect">
            <a:avLst/>
          </a:prstGeom>
        </p:spPr>
        <p:txBody>
          <a:bodyPr/>
          <a:lstStyle/>
          <a:p>
            <a:pPr marL="0" indent="0" defTabSz="508254">
              <a:spcBef>
                <a:spcPts val="0"/>
              </a:spcBef>
              <a:buSzTx/>
              <a:buNone/>
              <a:defRPr sz="4350"/>
            </a:pPr>
            <a:r>
              <a:t>We say that </a:t>
            </a:r>
            <a:r>
              <a:rPr>
                <a:latin typeface="Courier"/>
                <a:ea typeface="Courier"/>
                <a:cs typeface="Courier"/>
                <a:sym typeface="Courier"/>
              </a:rPr>
              <a:t>Deposit.Account</a:t>
            </a:r>
            <a:r>
              <a:t> is a </a:t>
            </a:r>
            <a:r>
              <a:rPr b="1" i="1">
                <a:latin typeface="Helvetica"/>
                <a:ea typeface="Helvetica"/>
                <a:cs typeface="Helvetica"/>
                <a:sym typeface="Helvetica"/>
              </a:rPr>
              <a:t>foreign key</a:t>
            </a:r>
            <a:r>
              <a:t> that references </a:t>
            </a:r>
            <a:r>
              <a:rPr>
                <a:latin typeface="Courier"/>
                <a:ea typeface="Courier"/>
                <a:cs typeface="Courier"/>
                <a:sym typeface="Courier"/>
              </a:rPr>
              <a:t>Account.Number</a:t>
            </a:r>
            <a:r>
              <a:t>.  If the DBMS enforces this constraint we say we have referential integrity.</a:t>
            </a:r>
          </a:p>
        </p:txBody>
      </p:sp>
      <p:pic>
        <p:nvPicPr>
          <p:cNvPr id="293" name="Image" descr="Image"/>
          <p:cNvPicPr>
            <a:picLocks noChangeAspect="1"/>
          </p:cNvPicPr>
          <p:nvPr/>
        </p:nvPicPr>
        <p:blipFill>
          <a:blip r:embed="rId2">
            <a:extLst/>
          </a:blip>
          <a:stretch>
            <a:fillRect/>
          </a:stretch>
        </p:blipFill>
        <p:spPr>
          <a:xfrm>
            <a:off x="3835400" y="3213100"/>
            <a:ext cx="17081500" cy="7711796"/>
          </a:xfrm>
          <a:prstGeom prst="rect">
            <a:avLst/>
          </a:prstGeom>
          <a:ln w="12700">
            <a:miter lim="400000"/>
          </a:ln>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rimary Key vs. Unique"/>
          <p:cNvSpPr txBox="1">
            <a:spLocks noGrp="1"/>
          </p:cNvSpPr>
          <p:nvPr>
            <p:ph type="title"/>
          </p:nvPr>
        </p:nvSpPr>
        <p:spPr>
          <a:prstGeom prst="rect">
            <a:avLst/>
          </a:prstGeom>
        </p:spPr>
        <p:txBody>
          <a:bodyPr/>
          <a:lstStyle/>
          <a:p>
            <a:r>
              <a:t>Primary Key vs. Unique</a:t>
            </a:r>
          </a:p>
        </p:txBody>
      </p:sp>
      <p:sp>
        <p:nvSpPr>
          <p:cNvPr id="296" name="There can be only one PRIMARY KEY for a relation, but several UNIQUE attributes…"/>
          <p:cNvSpPr txBox="1">
            <a:spLocks noGrp="1"/>
          </p:cNvSpPr>
          <p:nvPr>
            <p:ph type="body" idx="1"/>
          </p:nvPr>
        </p:nvSpPr>
        <p:spPr>
          <a:prstGeom prst="rect">
            <a:avLst/>
          </a:prstGeom>
        </p:spPr>
        <p:txBody>
          <a:bodyPr/>
          <a:lstStyle/>
          <a:p>
            <a:r>
              <a:t>There can be only one PRIMARY KEY for a relation, but several UNIQUE attributes</a:t>
            </a:r>
          </a:p>
          <a:p>
            <a:r>
              <a:t>No attribute of a PRIMARY KEY can ever be NULL in any tuple.  But attributes declared UNIQUE may have NULL’s, and there may be several tuples with NULL.</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Relational Model vs. XML"/>
          <p:cNvSpPr txBox="1">
            <a:spLocks noGrp="1"/>
          </p:cNvSpPr>
          <p:nvPr>
            <p:ph type="title"/>
          </p:nvPr>
        </p:nvSpPr>
        <p:spPr>
          <a:prstGeom prst="rect">
            <a:avLst/>
          </a:prstGeom>
        </p:spPr>
        <p:txBody>
          <a:bodyPr/>
          <a:lstStyle/>
          <a:p>
            <a:r>
              <a:t>Relational Model vs. XML</a:t>
            </a:r>
          </a:p>
        </p:txBody>
      </p:sp>
      <p:sp>
        <p:nvSpPr>
          <p:cNvPr id="299" name="Relations: Schema must be fixed in advance  XML: Does not require predefined, fixed schema…"/>
          <p:cNvSpPr txBox="1">
            <a:spLocks noGrp="1"/>
          </p:cNvSpPr>
          <p:nvPr>
            <p:ph type="body" idx="1"/>
          </p:nvPr>
        </p:nvSpPr>
        <p:spPr>
          <a:prstGeom prst="rect">
            <a:avLst/>
          </a:prstGeom>
        </p:spPr>
        <p:txBody>
          <a:bodyPr/>
          <a:lstStyle/>
          <a:p>
            <a:pPr marL="646087" indent="-646087" defTabSz="432308">
              <a:spcBef>
                <a:spcPts val="3100"/>
              </a:spcBef>
              <a:defRPr sz="3700"/>
            </a:pPr>
            <a:r>
              <a:t>Relations: Schema must be fixed in advance </a:t>
            </a:r>
            <a:br/>
            <a:r>
              <a:rPr>
                <a:solidFill>
                  <a:schemeClr val="accent5"/>
                </a:solidFill>
              </a:rPr>
              <a:t>XML: Does not require predefined, fixed schema </a:t>
            </a:r>
          </a:p>
          <a:p>
            <a:pPr marL="646087" indent="-646087" defTabSz="432308">
              <a:spcBef>
                <a:spcPts val="3100"/>
              </a:spcBef>
              <a:defRPr sz="3700"/>
            </a:pPr>
            <a:r>
              <a:t>Relations: Rigid flat table structure </a:t>
            </a:r>
            <a:br/>
            <a:r>
              <a:rPr>
                <a:solidFill>
                  <a:schemeClr val="accent5"/>
                </a:solidFill>
              </a:rPr>
              <a:t>XML: Flexible hierarchical structure (defined by regular expressions)</a:t>
            </a:r>
          </a:p>
          <a:p>
            <a:pPr marL="646087" indent="-646087" defTabSz="432308">
              <a:spcBef>
                <a:spcPts val="3100"/>
              </a:spcBef>
              <a:defRPr sz="3700"/>
            </a:pPr>
            <a:r>
              <a:t>Relations: Easy to understand, simple query language </a:t>
            </a:r>
            <a:br/>
            <a:r>
              <a:rPr>
                <a:solidFill>
                  <a:schemeClr val="accent5"/>
                </a:solidFill>
              </a:rPr>
              <a:t>XML: Can be harder to understand, more complex query language </a:t>
            </a:r>
          </a:p>
          <a:p>
            <a:pPr marL="646087" indent="-646087" defTabSz="432308">
              <a:spcBef>
                <a:spcPts val="3100"/>
              </a:spcBef>
              <a:defRPr sz="3700"/>
            </a:pPr>
            <a:r>
              <a:t>Relations: Ordering of data not relevant (tuple ordering or attribute ordering) </a:t>
            </a:r>
            <a:br/>
            <a:r>
              <a:rPr>
                <a:solidFill>
                  <a:schemeClr val="accent5"/>
                </a:solidFill>
              </a:rPr>
              <a:t>XML: Ordering forced by document format, may or may not be relevant </a:t>
            </a:r>
          </a:p>
          <a:p>
            <a:pPr marL="646087" indent="-646087" defTabSz="432308">
              <a:spcBef>
                <a:spcPts val="3100"/>
              </a:spcBef>
              <a:defRPr sz="3700"/>
            </a:pPr>
            <a:r>
              <a:t>Relations: Transmission and sharing can be problematic </a:t>
            </a:r>
            <a:br/>
            <a:r>
              <a:rPr>
                <a:solidFill>
                  <a:schemeClr val="accent5"/>
                </a:solidFill>
              </a:rPr>
              <a:t>XML: Designed for easy representation and exchange </a:t>
            </a:r>
          </a:p>
          <a:p>
            <a:pPr marL="646087" indent="-646087" defTabSz="432308">
              <a:spcBef>
                <a:spcPts val="3100"/>
              </a:spcBef>
              <a:defRPr sz="3700"/>
            </a:pPr>
            <a:r>
              <a:t>Relations: "Native" data model for all current widely-used commercial DBMSs </a:t>
            </a:r>
            <a:br/>
            <a:r>
              <a:rPr>
                <a:solidFill>
                  <a:schemeClr val="accent5"/>
                </a:solidFill>
              </a:rPr>
              <a:t>XML: "Add-on," often implemented on top of relations </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tructured Query Language (SQL)"/>
          <p:cNvSpPr txBox="1">
            <a:spLocks noGrp="1"/>
          </p:cNvSpPr>
          <p:nvPr>
            <p:ph type="title"/>
          </p:nvPr>
        </p:nvSpPr>
        <p:spPr>
          <a:prstGeom prst="rect">
            <a:avLst/>
          </a:prstGeom>
        </p:spPr>
        <p:txBody>
          <a:bodyPr/>
          <a:lstStyle/>
          <a:p>
            <a:r>
              <a:t>Structured Query Language (SQL)</a:t>
            </a:r>
          </a:p>
        </p:txBody>
      </p:sp>
      <p:sp>
        <p:nvSpPr>
          <p:cNvPr id="302" name="Body"/>
          <p:cNvSpPr txBox="1">
            <a:spLocks noGrp="1"/>
          </p:cNvSpPr>
          <p:nvPr>
            <p:ph type="body" idx="1"/>
          </p:nvPr>
        </p:nvSpPr>
        <p:spPr>
          <a:prstGeom prst="rect">
            <a:avLst/>
          </a:prstGeom>
        </p:spPr>
        <p:txBody>
          <a:bodyPr/>
          <a:lstStyle/>
          <a:p>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4" name="Image" descr="Image"/>
          <p:cNvPicPr>
            <a:picLocks noChangeAspect="1"/>
          </p:cNvPicPr>
          <p:nvPr/>
        </p:nvPicPr>
        <p:blipFill>
          <a:blip r:embed="rId2">
            <a:extLst/>
          </a:blip>
          <a:stretch>
            <a:fillRect/>
          </a:stretch>
        </p:blipFill>
        <p:spPr>
          <a:xfrm>
            <a:off x="5399781" y="4909939"/>
            <a:ext cx="7375027" cy="1787886"/>
          </a:xfrm>
          <a:prstGeom prst="rect">
            <a:avLst/>
          </a:prstGeom>
          <a:ln w="12700">
            <a:miter lim="400000"/>
          </a:ln>
        </p:spPr>
      </p:pic>
      <p:sp>
        <p:nvSpPr>
          <p:cNvPr id="305" name="SQL = data manipulation + data definition + control…"/>
          <p:cNvSpPr txBox="1">
            <a:spLocks noGrp="1"/>
          </p:cNvSpPr>
          <p:nvPr>
            <p:ph type="body" idx="1"/>
          </p:nvPr>
        </p:nvSpPr>
        <p:spPr>
          <a:prstGeom prst="rect">
            <a:avLst/>
          </a:prstGeom>
        </p:spPr>
        <p:txBody>
          <a:bodyPr/>
          <a:lstStyle/>
          <a:p>
            <a:pPr marL="637356" indent="-637356" defTabSz="426466">
              <a:spcBef>
                <a:spcPts val="3000"/>
              </a:spcBef>
              <a:defRPr sz="3650"/>
            </a:pPr>
            <a:r>
              <a:t>SQL = </a:t>
            </a:r>
            <a:r>
              <a:rPr i="1">
                <a:latin typeface="Helvetica"/>
                <a:ea typeface="Helvetica"/>
                <a:cs typeface="Helvetica"/>
                <a:sym typeface="Helvetica"/>
              </a:rPr>
              <a:t>data manipulation</a:t>
            </a:r>
            <a:r>
              <a:t> + </a:t>
            </a:r>
            <a:r>
              <a:rPr i="1">
                <a:latin typeface="Helvetica"/>
                <a:ea typeface="Helvetica"/>
                <a:cs typeface="Helvetica"/>
                <a:sym typeface="Helvetica"/>
              </a:rPr>
              <a:t>data definition</a:t>
            </a:r>
            <a:r>
              <a:t> + </a:t>
            </a:r>
            <a:r>
              <a:rPr i="1">
                <a:latin typeface="Helvetica"/>
                <a:ea typeface="Helvetica"/>
                <a:cs typeface="Helvetica"/>
                <a:sym typeface="Helvetica"/>
              </a:rPr>
              <a:t>control</a:t>
            </a:r>
          </a:p>
          <a:p>
            <a:pPr marL="637356" indent="-637356" defTabSz="426466">
              <a:spcBef>
                <a:spcPts val="3000"/>
              </a:spcBef>
              <a:defRPr sz="3650"/>
            </a:pPr>
            <a:r>
              <a:t>Data manipulation: ad-hoc queries and updates</a:t>
            </a:r>
          </a:p>
          <a:p>
            <a:pPr marL="637356" indent="-637356" defTabSz="426466">
              <a:spcBef>
                <a:spcPts val="3000"/>
              </a:spcBef>
              <a:defRPr sz="3650"/>
            </a:pPr>
            <a:endParaRPr/>
          </a:p>
          <a:p>
            <a:pPr marL="637356" indent="-637356" defTabSz="426466">
              <a:spcBef>
                <a:spcPts val="3000"/>
              </a:spcBef>
              <a:defRPr sz="3650"/>
            </a:pPr>
            <a:endParaRPr/>
          </a:p>
          <a:p>
            <a:pPr marL="637356" indent="-637356" defTabSz="426466">
              <a:spcBef>
                <a:spcPts val="3000"/>
              </a:spcBef>
              <a:defRPr sz="3650"/>
            </a:pPr>
            <a:r>
              <a:t>Data definition: creation of tables and views</a:t>
            </a:r>
          </a:p>
          <a:p>
            <a:pPr marL="637356" indent="-637356" defTabSz="426466">
              <a:spcBef>
                <a:spcPts val="3000"/>
              </a:spcBef>
              <a:defRPr sz="3650"/>
            </a:pPr>
            <a:endParaRPr/>
          </a:p>
          <a:p>
            <a:pPr marL="637356" indent="-637356" defTabSz="426466">
              <a:spcBef>
                <a:spcPts val="3000"/>
              </a:spcBef>
              <a:defRPr sz="3650"/>
            </a:pPr>
            <a:endParaRPr/>
          </a:p>
          <a:p>
            <a:pPr marL="637356" indent="-637356" defTabSz="426466">
              <a:spcBef>
                <a:spcPts val="3000"/>
              </a:spcBef>
              <a:defRPr sz="3650"/>
            </a:pPr>
            <a:endParaRPr/>
          </a:p>
          <a:p>
            <a:pPr marL="637356" indent="-637356" defTabSz="426466">
              <a:spcBef>
                <a:spcPts val="3000"/>
              </a:spcBef>
              <a:defRPr sz="3650"/>
            </a:pPr>
            <a:r>
              <a:t>Control: assertions to protect data integrity</a:t>
            </a:r>
          </a:p>
        </p:txBody>
      </p:sp>
      <p:sp>
        <p:nvSpPr>
          <p:cNvPr id="306" name="What is SQL?"/>
          <p:cNvSpPr txBox="1">
            <a:spLocks noGrp="1"/>
          </p:cNvSpPr>
          <p:nvPr>
            <p:ph type="title"/>
          </p:nvPr>
        </p:nvSpPr>
        <p:spPr>
          <a:prstGeom prst="rect">
            <a:avLst/>
          </a:prstGeom>
        </p:spPr>
        <p:txBody>
          <a:bodyPr/>
          <a:lstStyle/>
          <a:p>
            <a:r>
              <a:t>What is SQL?</a:t>
            </a:r>
          </a:p>
        </p:txBody>
      </p:sp>
      <p:pic>
        <p:nvPicPr>
          <p:cNvPr id="307" name="Image" descr="Image"/>
          <p:cNvPicPr>
            <a:picLocks noChangeAspect="1"/>
          </p:cNvPicPr>
          <p:nvPr/>
        </p:nvPicPr>
        <p:blipFill>
          <a:blip r:embed="rId3">
            <a:extLst/>
          </a:blip>
          <a:stretch>
            <a:fillRect/>
          </a:stretch>
        </p:blipFill>
        <p:spPr>
          <a:xfrm>
            <a:off x="5381872" y="7783365"/>
            <a:ext cx="7963457" cy="2974068"/>
          </a:xfrm>
          <a:prstGeom prst="rect">
            <a:avLst/>
          </a:prstGeom>
          <a:ln w="12700">
            <a:miter lim="400000"/>
          </a:ln>
        </p:spPr>
      </p:pic>
      <p:pic>
        <p:nvPicPr>
          <p:cNvPr id="308" name="Image" descr="Image"/>
          <p:cNvPicPr>
            <a:picLocks noChangeAspect="1"/>
          </p:cNvPicPr>
          <p:nvPr/>
        </p:nvPicPr>
        <p:blipFill>
          <a:blip r:embed="rId4">
            <a:extLst/>
          </a:blip>
          <a:stretch>
            <a:fillRect/>
          </a:stretch>
        </p:blipFill>
        <p:spPr>
          <a:xfrm>
            <a:off x="5361661" y="11571348"/>
            <a:ext cx="6868347" cy="670084"/>
          </a:xfrm>
          <a:prstGeom prst="rect">
            <a:avLst/>
          </a:prstGeom>
          <a:ln w="12700">
            <a:miter lim="400000"/>
          </a:ln>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QL in Action"/>
          <p:cNvSpPr txBox="1">
            <a:spLocks noGrp="1"/>
          </p:cNvSpPr>
          <p:nvPr>
            <p:ph type="title"/>
          </p:nvPr>
        </p:nvSpPr>
        <p:spPr>
          <a:prstGeom prst="rect">
            <a:avLst/>
          </a:prstGeom>
        </p:spPr>
        <p:txBody>
          <a:bodyPr/>
          <a:lstStyle/>
          <a:p>
            <a:r>
              <a:t>SQL in Action</a:t>
            </a:r>
          </a:p>
        </p:txBody>
      </p:sp>
      <p:pic>
        <p:nvPicPr>
          <p:cNvPr id="311" name="Image" descr="Image"/>
          <p:cNvPicPr>
            <a:picLocks noChangeAspect="1"/>
          </p:cNvPicPr>
          <p:nvPr/>
        </p:nvPicPr>
        <p:blipFill>
          <a:blip r:embed="rId2">
            <a:extLst/>
          </a:blip>
          <a:stretch>
            <a:fillRect/>
          </a:stretch>
        </p:blipFill>
        <p:spPr>
          <a:xfrm>
            <a:off x="3022600" y="3088571"/>
            <a:ext cx="18338800" cy="9626601"/>
          </a:xfrm>
          <a:prstGeom prst="rect">
            <a:avLst/>
          </a:prstGeom>
          <a:ln w="12700">
            <a:miter lim="400000"/>
          </a:ln>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3" name="Image" descr="Image"/>
          <p:cNvPicPr>
            <a:picLocks noChangeAspect="1"/>
          </p:cNvPicPr>
          <p:nvPr/>
        </p:nvPicPr>
        <p:blipFill>
          <a:blip r:embed="rId2">
            <a:extLst/>
          </a:blip>
          <a:stretch>
            <a:fillRect/>
          </a:stretch>
        </p:blipFill>
        <p:spPr>
          <a:xfrm>
            <a:off x="3505200" y="952500"/>
            <a:ext cx="17373600" cy="11811000"/>
          </a:xfrm>
          <a:prstGeom prst="rect">
            <a:avLst/>
          </a:prstGeom>
          <a:ln w="12700">
            <a:miter lim="400000"/>
          </a:ln>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 name="Image" descr="Image"/>
          <p:cNvPicPr>
            <a:picLocks noChangeAspect="1"/>
          </p:cNvPicPr>
          <p:nvPr/>
        </p:nvPicPr>
        <p:blipFill>
          <a:blip r:embed="rId2">
            <a:extLst/>
          </a:blip>
          <a:stretch>
            <a:fillRect/>
          </a:stretch>
        </p:blipFill>
        <p:spPr>
          <a:xfrm>
            <a:off x="4572000" y="876300"/>
            <a:ext cx="15240000" cy="11963400"/>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Why study databases?"/>
          <p:cNvSpPr txBox="1">
            <a:spLocks noGrp="1"/>
          </p:cNvSpPr>
          <p:nvPr>
            <p:ph type="title"/>
          </p:nvPr>
        </p:nvSpPr>
        <p:spPr>
          <a:prstGeom prst="rect">
            <a:avLst/>
          </a:prstGeom>
        </p:spPr>
        <p:txBody>
          <a:bodyPr/>
          <a:lstStyle/>
          <a:p>
            <a:r>
              <a:t>Why study databases?</a:t>
            </a:r>
          </a:p>
        </p:txBody>
      </p:sp>
      <p:sp>
        <p:nvSpPr>
          <p:cNvPr id="154" name="Data is valuable:…"/>
          <p:cNvSpPr txBox="1">
            <a:spLocks noGrp="1"/>
          </p:cNvSpPr>
          <p:nvPr>
            <p:ph type="body" idx="1"/>
          </p:nvPr>
        </p:nvSpPr>
        <p:spPr>
          <a:prstGeom prst="rect">
            <a:avLst/>
          </a:prstGeom>
        </p:spPr>
        <p:txBody>
          <a:bodyPr/>
          <a:lstStyle/>
          <a:p>
            <a:pPr>
              <a:defRPr>
                <a:solidFill>
                  <a:schemeClr val="accent5"/>
                </a:solidFill>
              </a:defRPr>
            </a:pPr>
            <a:r>
              <a:rPr b="1" dirty="0">
                <a:latin typeface="Helvetica"/>
                <a:ea typeface="Helvetica"/>
                <a:cs typeface="Helvetica"/>
                <a:sym typeface="Helvetica"/>
              </a:rPr>
              <a:t>Data </a:t>
            </a:r>
            <a:r>
              <a:rPr lang="en-US" b="1" dirty="0">
                <a:latin typeface="Helvetica"/>
                <a:ea typeface="Helvetica"/>
                <a:cs typeface="Helvetica"/>
                <a:sym typeface="Helvetica"/>
              </a:rPr>
              <a:t>are</a:t>
            </a:r>
            <a:r>
              <a:rPr b="1" dirty="0">
                <a:latin typeface="Helvetica"/>
                <a:ea typeface="Helvetica"/>
                <a:cs typeface="Helvetica"/>
                <a:sym typeface="Helvetica"/>
              </a:rPr>
              <a:t> valuable:</a:t>
            </a:r>
          </a:p>
          <a:p>
            <a:pPr lvl="1"/>
            <a:r>
              <a:rPr dirty="0"/>
              <a:t>E.g., bank account records, tax records, student records, your videos and photos…</a:t>
            </a:r>
          </a:p>
          <a:p>
            <a:pPr lvl="1"/>
            <a:r>
              <a:rPr dirty="0"/>
              <a:t>Data must be </a:t>
            </a:r>
            <a:r>
              <a:rPr b="1" i="1" dirty="0">
                <a:latin typeface="Helvetica"/>
                <a:ea typeface="Helvetica"/>
                <a:cs typeface="Helvetica"/>
                <a:sym typeface="Helvetica"/>
              </a:rPr>
              <a:t>protected</a:t>
            </a:r>
            <a:r>
              <a:rPr dirty="0"/>
              <a:t> - no matter what happens whether we have machine crashes, disk crashes, hurricanes/floods; </a:t>
            </a:r>
          </a:p>
          <a:p>
            <a:pPr lvl="1"/>
            <a:r>
              <a:rPr lang="en-US" dirty="0"/>
              <a:t>They</a:t>
            </a:r>
            <a:r>
              <a:rPr dirty="0"/>
              <a:t> also need to be protected from people</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 name="Image" descr="Image"/>
          <p:cNvPicPr>
            <a:picLocks noChangeAspect="1"/>
          </p:cNvPicPr>
          <p:nvPr/>
        </p:nvPicPr>
        <p:blipFill>
          <a:blip r:embed="rId2">
            <a:extLst/>
          </a:blip>
          <a:stretch>
            <a:fillRect/>
          </a:stretch>
        </p:blipFill>
        <p:spPr>
          <a:xfrm>
            <a:off x="4521200" y="787400"/>
            <a:ext cx="15341600" cy="12141200"/>
          </a:xfrm>
          <a:prstGeom prst="rect">
            <a:avLst/>
          </a:prstGeom>
          <a:ln w="12700">
            <a:miter lim="400000"/>
          </a:ln>
        </p:spPr>
      </p:pic>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9" name="Image" descr="Image"/>
          <p:cNvPicPr>
            <a:picLocks noChangeAspect="1"/>
          </p:cNvPicPr>
          <p:nvPr/>
        </p:nvPicPr>
        <p:blipFill>
          <a:blip r:embed="rId2">
            <a:extLst/>
          </a:blip>
          <a:stretch>
            <a:fillRect/>
          </a:stretch>
        </p:blipFill>
        <p:spPr>
          <a:xfrm>
            <a:off x="4495800" y="927100"/>
            <a:ext cx="15392400" cy="11861800"/>
          </a:xfrm>
          <a:prstGeom prst="rect">
            <a:avLst/>
          </a:prstGeom>
          <a:ln w="12700">
            <a:miter lim="400000"/>
          </a:ln>
        </p:spPr>
      </p:pic>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1" name="Image" descr="Image"/>
          <p:cNvPicPr>
            <a:picLocks noChangeAspect="1"/>
          </p:cNvPicPr>
          <p:nvPr/>
        </p:nvPicPr>
        <p:blipFill>
          <a:blip r:embed="rId2">
            <a:extLst/>
          </a:blip>
          <a:stretch>
            <a:fillRect/>
          </a:stretch>
        </p:blipFill>
        <p:spPr>
          <a:xfrm>
            <a:off x="4572000" y="774700"/>
            <a:ext cx="15240000" cy="12166600"/>
          </a:xfrm>
          <a:prstGeom prst="rect">
            <a:avLst/>
          </a:prstGeom>
          <a:ln w="12700">
            <a:miter lim="400000"/>
          </a:ln>
        </p:spPr>
      </p:pic>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onditions in the WHERE clause"/>
          <p:cNvSpPr txBox="1">
            <a:spLocks noGrp="1"/>
          </p:cNvSpPr>
          <p:nvPr>
            <p:ph type="title"/>
          </p:nvPr>
        </p:nvSpPr>
        <p:spPr>
          <a:prstGeom prst="rect">
            <a:avLst/>
          </a:prstGeom>
        </p:spPr>
        <p:txBody>
          <a:bodyPr/>
          <a:lstStyle/>
          <a:p>
            <a:r>
              <a:t>Conditions in the WHERE clause</a:t>
            </a:r>
          </a:p>
        </p:txBody>
      </p:sp>
      <p:sp>
        <p:nvSpPr>
          <p:cNvPr id="324" name="Conditions evaluate to a Boolean value: TRUE or FALSE (and also UNKNOWN…)…"/>
          <p:cNvSpPr txBox="1">
            <a:spLocks noGrp="1"/>
          </p:cNvSpPr>
          <p:nvPr>
            <p:ph type="body" idx="1"/>
          </p:nvPr>
        </p:nvSpPr>
        <p:spPr>
          <a:prstGeom prst="rect">
            <a:avLst/>
          </a:prstGeom>
        </p:spPr>
        <p:txBody>
          <a:bodyPr>
            <a:normAutofit lnSpcReduction="10000"/>
          </a:bodyPr>
          <a:lstStyle/>
          <a:p>
            <a:pPr marL="707203" indent="-707203" defTabSz="473201">
              <a:spcBef>
                <a:spcPts val="3400"/>
              </a:spcBef>
              <a:defRPr sz="4050"/>
            </a:pPr>
            <a:r>
              <a:rPr dirty="0"/>
              <a:t>Conditions evaluate to a Boolean value: TRUE or FALSE (and also UNKNOWN…)</a:t>
            </a:r>
          </a:p>
          <a:p>
            <a:pPr marL="707203" indent="-707203" defTabSz="473201">
              <a:spcBef>
                <a:spcPts val="3400"/>
              </a:spcBef>
              <a:defRPr sz="4050"/>
            </a:pPr>
            <a:r>
              <a:rPr dirty="0"/>
              <a:t>Expressions built with comparison operators: =, &lt;&gt;,&lt;, &gt;, &lt;=, and &gt;=</a:t>
            </a:r>
          </a:p>
          <a:p>
            <a:pPr marL="1067248" lvl="1" indent="-707203" defTabSz="473201">
              <a:spcBef>
                <a:spcPts val="3400"/>
              </a:spcBef>
              <a:defRPr sz="4050"/>
            </a:pPr>
            <a:r>
              <a:rPr dirty="0"/>
              <a:t>E.g., Amount = 50; Amount &lt;&gt; 50</a:t>
            </a:r>
          </a:p>
          <a:p>
            <a:pPr marL="707203" indent="-707203" defTabSz="473201">
              <a:spcBef>
                <a:spcPts val="3400"/>
              </a:spcBef>
              <a:defRPr sz="4050"/>
            </a:pPr>
            <a:r>
              <a:rPr dirty="0"/>
              <a:t>Values to be compared can be</a:t>
            </a:r>
          </a:p>
          <a:p>
            <a:pPr marL="1067248" lvl="1" indent="-707203" defTabSz="473201">
              <a:spcBef>
                <a:spcPts val="3400"/>
              </a:spcBef>
              <a:defRPr sz="4050"/>
            </a:pPr>
            <a:r>
              <a:rPr dirty="0"/>
              <a:t>Attributes of relations in FROM clause</a:t>
            </a:r>
          </a:p>
          <a:p>
            <a:pPr marL="1067248" lvl="1" indent="-707203" defTabSz="473201">
              <a:spcBef>
                <a:spcPts val="3400"/>
              </a:spcBef>
              <a:defRPr sz="4050"/>
            </a:pPr>
            <a:r>
              <a:rPr lang="en-US" dirty="0"/>
              <a:t>Constraints</a:t>
            </a:r>
            <a:endParaRPr dirty="0"/>
          </a:p>
          <a:p>
            <a:pPr marL="1067248" lvl="1" indent="-707203" defTabSz="473201">
              <a:spcBef>
                <a:spcPts val="3400"/>
              </a:spcBef>
              <a:defRPr sz="4050"/>
            </a:pPr>
            <a:r>
              <a:rPr dirty="0"/>
              <a:t>Arithmetic expressions, e.g., Amount &lt; Credit - Balance</a:t>
            </a:r>
          </a:p>
          <a:p>
            <a:pPr marL="707203" indent="-707203" defTabSz="473201">
              <a:spcBef>
                <a:spcPts val="3400"/>
              </a:spcBef>
              <a:defRPr sz="4050"/>
            </a:pPr>
            <a:r>
              <a:rPr dirty="0"/>
              <a:t>Expressions composed with logical connectives: and, or, not</a:t>
            </a:r>
          </a:p>
          <a:p>
            <a:pPr marL="1067248" lvl="1" indent="-707203" defTabSz="473201">
              <a:spcBef>
                <a:spcPts val="3400"/>
              </a:spcBef>
              <a:defRPr sz="4050"/>
            </a:pPr>
            <a:r>
              <a:rPr dirty="0"/>
              <a:t>E.g., Amount &lt; 50 and </a:t>
            </a:r>
            <a:r>
              <a:rPr dirty="0" err="1"/>
              <a:t>CustID</a:t>
            </a:r>
            <a:r>
              <a:rPr dirty="0"/>
              <a:t> &lt;&gt; 1</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Projection in SQL"/>
          <p:cNvSpPr txBox="1">
            <a:spLocks noGrp="1"/>
          </p:cNvSpPr>
          <p:nvPr>
            <p:ph type="title"/>
          </p:nvPr>
        </p:nvSpPr>
        <p:spPr>
          <a:prstGeom prst="rect">
            <a:avLst/>
          </a:prstGeom>
        </p:spPr>
        <p:txBody>
          <a:bodyPr/>
          <a:lstStyle/>
          <a:p>
            <a:r>
              <a:t>Projection in SQL</a:t>
            </a:r>
          </a:p>
        </p:txBody>
      </p:sp>
      <p:pic>
        <p:nvPicPr>
          <p:cNvPr id="327" name="Image" descr="Image"/>
          <p:cNvPicPr>
            <a:picLocks noChangeAspect="1"/>
          </p:cNvPicPr>
          <p:nvPr/>
        </p:nvPicPr>
        <p:blipFill>
          <a:blip r:embed="rId2">
            <a:extLst/>
          </a:blip>
          <a:stretch>
            <a:fillRect/>
          </a:stretch>
        </p:blipFill>
        <p:spPr>
          <a:xfrm>
            <a:off x="368256" y="3273358"/>
            <a:ext cx="11430001" cy="8642653"/>
          </a:xfrm>
          <a:prstGeom prst="rect">
            <a:avLst/>
          </a:prstGeom>
          <a:ln w="12700">
            <a:miter lim="400000"/>
          </a:ln>
        </p:spPr>
      </p:pic>
      <p:pic>
        <p:nvPicPr>
          <p:cNvPr id="328" name="Image" descr="Image"/>
          <p:cNvPicPr>
            <a:picLocks noChangeAspect="1"/>
          </p:cNvPicPr>
          <p:nvPr/>
        </p:nvPicPr>
        <p:blipFill>
          <a:blip r:embed="rId3">
            <a:extLst/>
          </a:blip>
          <a:stretch>
            <a:fillRect/>
          </a:stretch>
        </p:blipFill>
        <p:spPr>
          <a:xfrm>
            <a:off x="11787737" y="3570705"/>
            <a:ext cx="14405063" cy="7807189"/>
          </a:xfrm>
          <a:prstGeom prst="rect">
            <a:avLst/>
          </a:prstGeom>
          <a:ln w="12700">
            <a:miter lim="400000"/>
          </a:ln>
        </p:spPr>
      </p:pic>
      <p:sp>
        <p:nvSpPr>
          <p:cNvPr id="329" name="Generalized…"/>
          <p:cNvSpPr/>
          <p:nvPr/>
        </p:nvSpPr>
        <p:spPr>
          <a:xfrm>
            <a:off x="19136252" y="6311900"/>
            <a:ext cx="5002610" cy="1748384"/>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p>
            <a:pPr>
              <a:defRPr sz="3200" b="1">
                <a:solidFill>
                  <a:srgbClr val="FF2600"/>
                </a:solidFill>
                <a:latin typeface="Helvetica"/>
                <a:ea typeface="Helvetica"/>
                <a:cs typeface="Helvetica"/>
                <a:sym typeface="Helvetica"/>
              </a:defRPr>
            </a:pPr>
            <a:r>
              <a:t>Generalized </a:t>
            </a:r>
          </a:p>
          <a:p>
            <a:pPr>
              <a:defRPr sz="3200" b="1">
                <a:solidFill>
                  <a:srgbClr val="FF2600"/>
                </a:solidFill>
                <a:latin typeface="Helvetica"/>
                <a:ea typeface="Helvetica"/>
                <a:cs typeface="Helvetica"/>
                <a:sym typeface="Helvetica"/>
              </a:defRPr>
            </a:pPr>
            <a:r>
              <a:t>Projection</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How is an SQL query evaluated?"/>
          <p:cNvSpPr txBox="1">
            <a:spLocks noGrp="1"/>
          </p:cNvSpPr>
          <p:nvPr>
            <p:ph type="title"/>
          </p:nvPr>
        </p:nvSpPr>
        <p:spPr>
          <a:prstGeom prst="rect">
            <a:avLst/>
          </a:prstGeom>
        </p:spPr>
        <p:txBody>
          <a:bodyPr/>
          <a:lstStyle/>
          <a:p>
            <a:r>
              <a:t>How is an SQL query evaluated?</a:t>
            </a:r>
          </a:p>
        </p:txBody>
      </p:sp>
      <p:pic>
        <p:nvPicPr>
          <p:cNvPr id="332" name="Image" descr="Image"/>
          <p:cNvPicPr>
            <a:picLocks noChangeAspect="1"/>
          </p:cNvPicPr>
          <p:nvPr/>
        </p:nvPicPr>
        <p:blipFill>
          <a:blip r:embed="rId2">
            <a:extLst/>
          </a:blip>
          <a:stretch>
            <a:fillRect/>
          </a:stretch>
        </p:blipFill>
        <p:spPr>
          <a:xfrm>
            <a:off x="2485828" y="3452179"/>
            <a:ext cx="19412344" cy="8466444"/>
          </a:xfrm>
          <a:prstGeom prst="rect">
            <a:avLst/>
          </a:prstGeom>
          <a:ln w="12700">
            <a:miter lim="400000"/>
          </a:ln>
        </p:spPr>
      </p:pic>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More extensions: aggregation"/>
          <p:cNvSpPr txBox="1">
            <a:spLocks noGrp="1"/>
          </p:cNvSpPr>
          <p:nvPr>
            <p:ph type="title"/>
          </p:nvPr>
        </p:nvSpPr>
        <p:spPr>
          <a:prstGeom prst="rect">
            <a:avLst/>
          </a:prstGeom>
        </p:spPr>
        <p:txBody>
          <a:bodyPr/>
          <a:lstStyle/>
          <a:p>
            <a:r>
              <a:t>More extensions: aggregation</a:t>
            </a:r>
          </a:p>
        </p:txBody>
      </p:sp>
      <p:pic>
        <p:nvPicPr>
          <p:cNvPr id="335" name="Image" descr="Image"/>
          <p:cNvPicPr>
            <a:picLocks noChangeAspect="1"/>
          </p:cNvPicPr>
          <p:nvPr/>
        </p:nvPicPr>
        <p:blipFill>
          <a:blip r:embed="rId2">
            <a:extLst/>
          </a:blip>
          <a:stretch>
            <a:fillRect/>
          </a:stretch>
        </p:blipFill>
        <p:spPr>
          <a:xfrm>
            <a:off x="4114800" y="3195342"/>
            <a:ext cx="16154400" cy="11049001"/>
          </a:xfrm>
          <a:prstGeom prst="rect">
            <a:avLst/>
          </a:prstGeom>
          <a:ln w="12700">
            <a:miter lim="400000"/>
          </a:ln>
        </p:spPr>
      </p:pic>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More extensions: aggregation"/>
          <p:cNvSpPr txBox="1">
            <a:spLocks noGrp="1"/>
          </p:cNvSpPr>
          <p:nvPr>
            <p:ph type="title"/>
          </p:nvPr>
        </p:nvSpPr>
        <p:spPr>
          <a:prstGeom prst="rect">
            <a:avLst/>
          </a:prstGeom>
        </p:spPr>
        <p:txBody>
          <a:bodyPr/>
          <a:lstStyle/>
          <a:p>
            <a:r>
              <a:t>More extensions: aggregation</a:t>
            </a:r>
          </a:p>
        </p:txBody>
      </p:sp>
      <p:pic>
        <p:nvPicPr>
          <p:cNvPr id="338" name="Image" descr="Image"/>
          <p:cNvPicPr>
            <a:picLocks noChangeAspect="1"/>
          </p:cNvPicPr>
          <p:nvPr/>
        </p:nvPicPr>
        <p:blipFill>
          <a:blip r:embed="rId2">
            <a:extLst/>
          </a:blip>
          <a:stretch>
            <a:fillRect/>
          </a:stretch>
        </p:blipFill>
        <p:spPr>
          <a:xfrm>
            <a:off x="4114800" y="3318122"/>
            <a:ext cx="16154400" cy="10363201"/>
          </a:xfrm>
          <a:prstGeom prst="rect">
            <a:avLst/>
          </a:prstGeom>
          <a:ln w="12700">
            <a:miter lim="400000"/>
          </a:ln>
        </p:spPr>
      </p:pic>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and even more!"/>
          <p:cNvSpPr txBox="1">
            <a:spLocks noGrp="1"/>
          </p:cNvSpPr>
          <p:nvPr>
            <p:ph type="title"/>
          </p:nvPr>
        </p:nvSpPr>
        <p:spPr>
          <a:prstGeom prst="rect">
            <a:avLst/>
          </a:prstGeom>
        </p:spPr>
        <p:txBody>
          <a:bodyPr/>
          <a:lstStyle/>
          <a:p>
            <a:r>
              <a:t>and even more!</a:t>
            </a:r>
          </a:p>
        </p:txBody>
      </p:sp>
      <p:sp>
        <p:nvSpPr>
          <p:cNvPr id="341" name="Clauses:…"/>
          <p:cNvSpPr txBox="1">
            <a:spLocks noGrp="1"/>
          </p:cNvSpPr>
          <p:nvPr>
            <p:ph type="body" idx="1"/>
          </p:nvPr>
        </p:nvSpPr>
        <p:spPr>
          <a:prstGeom prst="rect">
            <a:avLst/>
          </a:prstGeom>
        </p:spPr>
        <p:txBody>
          <a:bodyPr/>
          <a:lstStyle/>
          <a:p>
            <a:pPr marL="794512" indent="-794512" defTabSz="531622">
              <a:spcBef>
                <a:spcPts val="3800"/>
              </a:spcBef>
              <a:defRPr sz="4550"/>
            </a:pPr>
            <a:r>
              <a:t>Clauses:</a:t>
            </a:r>
          </a:p>
          <a:p>
            <a:pPr marL="1199007" lvl="1" indent="-794512" defTabSz="531622">
              <a:spcBef>
                <a:spcPts val="3800"/>
              </a:spcBef>
              <a:defRPr sz="4550"/>
            </a:pPr>
            <a:r>
              <a:t>ORDER BY</a:t>
            </a:r>
          </a:p>
          <a:p>
            <a:pPr marL="1199007" lvl="1" indent="-794512" defTabSz="531622">
              <a:spcBef>
                <a:spcPts val="3800"/>
              </a:spcBef>
              <a:defRPr sz="4550"/>
            </a:pPr>
            <a:r>
              <a:t>GROUP BY</a:t>
            </a:r>
          </a:p>
          <a:p>
            <a:pPr marL="1199007" lvl="1" indent="-794512" defTabSz="531622">
              <a:spcBef>
                <a:spcPts val="3800"/>
              </a:spcBef>
              <a:defRPr sz="4550"/>
            </a:pPr>
            <a:r>
              <a:t>HAVING</a:t>
            </a:r>
          </a:p>
          <a:p>
            <a:pPr marL="1199007" lvl="1" indent="-794512" defTabSz="531622">
              <a:spcBef>
                <a:spcPts val="3800"/>
              </a:spcBef>
              <a:defRPr sz="4550"/>
            </a:pPr>
            <a:r>
              <a:t>LIMIT</a:t>
            </a:r>
          </a:p>
          <a:p>
            <a:pPr marL="794512" indent="-794512" defTabSz="531622">
              <a:spcBef>
                <a:spcPts val="3800"/>
              </a:spcBef>
              <a:defRPr sz="4550"/>
            </a:pPr>
            <a:r>
              <a:t>Operators:</a:t>
            </a:r>
          </a:p>
          <a:p>
            <a:pPr marL="1199007" lvl="1" indent="-794512" defTabSz="531622">
              <a:spcBef>
                <a:spcPts val="3800"/>
              </a:spcBef>
              <a:defRPr sz="4550"/>
            </a:pPr>
            <a:r>
              <a:t>Date/time</a:t>
            </a:r>
          </a:p>
          <a:p>
            <a:pPr marL="1199007" lvl="1" indent="-794512" defTabSz="531622">
              <a:spcBef>
                <a:spcPts val="3800"/>
              </a:spcBef>
              <a:defRPr sz="4550"/>
            </a:pPr>
            <a:r>
              <a:t>GIS (vendor-specific, e.g. PostGIS)</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SQL: The Many Versions"/>
          <p:cNvSpPr txBox="1">
            <a:spLocks noGrp="1"/>
          </p:cNvSpPr>
          <p:nvPr>
            <p:ph type="title"/>
          </p:nvPr>
        </p:nvSpPr>
        <p:spPr>
          <a:prstGeom prst="rect">
            <a:avLst/>
          </a:prstGeom>
        </p:spPr>
        <p:txBody>
          <a:bodyPr/>
          <a:lstStyle/>
          <a:p>
            <a:r>
              <a:t>SQL: The Many Versions</a:t>
            </a:r>
          </a:p>
        </p:txBody>
      </p:sp>
      <p:sp>
        <p:nvSpPr>
          <p:cNvPr id="344" name="Watch out: database products may differ in which features of SQL they supports…"/>
          <p:cNvSpPr txBox="1">
            <a:spLocks noGrp="1"/>
          </p:cNvSpPr>
          <p:nvPr>
            <p:ph type="body" idx="1"/>
          </p:nvPr>
        </p:nvSpPr>
        <p:spPr>
          <a:prstGeom prst="rect">
            <a:avLst/>
          </a:prstGeom>
        </p:spPr>
        <p:txBody>
          <a:bodyPr>
            <a:normAutofit lnSpcReduction="10000"/>
          </a:bodyPr>
          <a:lstStyle/>
          <a:p>
            <a:pPr marL="707203" indent="-707203" defTabSz="473201">
              <a:spcBef>
                <a:spcPts val="3400"/>
              </a:spcBef>
              <a:defRPr sz="4050"/>
            </a:pPr>
            <a:r>
              <a:t>Watch out: database products may differ in which features of SQL they supports</a:t>
            </a:r>
          </a:p>
          <a:p>
            <a:pPr marL="707203" indent="-707203" defTabSz="473201">
              <a:spcBef>
                <a:spcPts val="3400"/>
              </a:spcBef>
              <a:defRPr sz="4050"/>
            </a:pPr>
            <a:r>
              <a:t>There are two major standards:</a:t>
            </a:r>
          </a:p>
          <a:p>
            <a:pPr marL="1067248" lvl="1" indent="-707203" defTabSz="473201">
              <a:spcBef>
                <a:spcPts val="3400"/>
              </a:spcBef>
              <a:defRPr sz="4050"/>
            </a:pPr>
            <a:r>
              <a:t>ANSI</a:t>
            </a:r>
          </a:p>
          <a:p>
            <a:pPr marL="1067248" lvl="1" indent="-707203" defTabSz="473201">
              <a:spcBef>
                <a:spcPts val="3400"/>
              </a:spcBef>
              <a:defRPr sz="4050"/>
            </a:pPr>
            <a:r>
              <a:t>SQL92 = SQL2</a:t>
            </a:r>
          </a:p>
          <a:p>
            <a:pPr marL="707203" indent="-707203" defTabSz="473201">
              <a:spcBef>
                <a:spcPts val="3400"/>
              </a:spcBef>
              <a:defRPr sz="4050"/>
            </a:pPr>
            <a:r>
              <a:t>SQL3: many new features</a:t>
            </a:r>
          </a:p>
          <a:p>
            <a:pPr marL="1067248" lvl="1" indent="-707203" defTabSz="473201">
              <a:spcBef>
                <a:spcPts val="3400"/>
              </a:spcBef>
              <a:defRPr sz="4050"/>
            </a:pPr>
            <a:r>
              <a:t>Recursion, triggers, objects</a:t>
            </a:r>
          </a:p>
          <a:p>
            <a:pPr marL="707203" indent="-707203" defTabSz="473201">
              <a:spcBef>
                <a:spcPts val="3400"/>
              </a:spcBef>
              <a:defRPr sz="4050"/>
            </a:pPr>
            <a:r>
              <a:t>Vendor-specific dialects</a:t>
            </a:r>
          </a:p>
          <a:p>
            <a:pPr marL="1067248" lvl="1" indent="-707203" defTabSz="473201">
              <a:spcBef>
                <a:spcPts val="3400"/>
              </a:spcBef>
              <a:defRPr sz="4050"/>
            </a:pPr>
            <a:r>
              <a:t>Include ANSI, and most of SQL2</a:t>
            </a:r>
          </a:p>
          <a:p>
            <a:pPr marL="1067248" lvl="1" indent="-707203" defTabSz="473201">
              <a:spcBef>
                <a:spcPts val="3400"/>
              </a:spcBef>
              <a:defRPr sz="4050"/>
            </a:pPr>
            <a:r>
              <a:t>Some of SQL3</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Why study databases?"/>
          <p:cNvSpPr txBox="1">
            <a:spLocks noGrp="1"/>
          </p:cNvSpPr>
          <p:nvPr>
            <p:ph type="title"/>
          </p:nvPr>
        </p:nvSpPr>
        <p:spPr>
          <a:prstGeom prst="rect">
            <a:avLst/>
          </a:prstGeom>
        </p:spPr>
        <p:txBody>
          <a:bodyPr/>
          <a:lstStyle/>
          <a:p>
            <a:r>
              <a:t>Why study databases?</a:t>
            </a:r>
          </a:p>
        </p:txBody>
      </p:sp>
      <p:sp>
        <p:nvSpPr>
          <p:cNvPr id="157" name="Data is often structured:"/>
          <p:cNvSpPr txBox="1">
            <a:spLocks noGrp="1"/>
          </p:cNvSpPr>
          <p:nvPr>
            <p:ph type="body" idx="1"/>
          </p:nvPr>
        </p:nvSpPr>
        <p:spPr>
          <a:prstGeom prst="rect">
            <a:avLst/>
          </a:prstGeom>
        </p:spPr>
        <p:txBody>
          <a:bodyPr/>
          <a:lstStyle>
            <a:lvl1pPr>
              <a:defRPr b="1">
                <a:solidFill>
                  <a:schemeClr val="accent5"/>
                </a:solidFill>
                <a:latin typeface="Helvetica"/>
                <a:ea typeface="Helvetica"/>
                <a:cs typeface="Helvetica"/>
                <a:sym typeface="Helvetica"/>
              </a:defRPr>
            </a:lvl1pPr>
          </a:lstStyle>
          <a:p>
            <a:pPr>
              <a:defRPr b="0">
                <a:latin typeface="+mn-lt"/>
                <a:ea typeface="+mn-ea"/>
                <a:cs typeface="+mn-cs"/>
                <a:sym typeface="Helvetica Light"/>
              </a:defRPr>
            </a:pPr>
            <a:r>
              <a:rPr b="1" dirty="0">
                <a:latin typeface="Helvetica"/>
                <a:ea typeface="Helvetica"/>
                <a:cs typeface="Helvetica"/>
                <a:sym typeface="Helvetica"/>
              </a:rPr>
              <a:t>Data </a:t>
            </a:r>
            <a:r>
              <a:rPr lang="en-US" b="1" dirty="0">
                <a:latin typeface="Helvetica"/>
                <a:ea typeface="Helvetica"/>
                <a:cs typeface="Helvetica"/>
                <a:sym typeface="Helvetica"/>
              </a:rPr>
              <a:t>are</a:t>
            </a:r>
            <a:r>
              <a:rPr b="1" dirty="0">
                <a:latin typeface="Helvetica"/>
                <a:ea typeface="Helvetica"/>
                <a:cs typeface="Helvetica"/>
                <a:sym typeface="Helvetica"/>
              </a:rPr>
              <a:t> often structured:</a:t>
            </a:r>
          </a:p>
        </p:txBody>
      </p:sp>
      <p:pic>
        <p:nvPicPr>
          <p:cNvPr id="158" name="Image" descr="Image"/>
          <p:cNvPicPr>
            <a:picLocks noChangeAspect="1"/>
          </p:cNvPicPr>
          <p:nvPr/>
        </p:nvPicPr>
        <p:blipFill>
          <a:blip r:embed="rId2">
            <a:extLst/>
          </a:blip>
          <a:stretch>
            <a:fillRect/>
          </a:stretch>
        </p:blipFill>
        <p:spPr>
          <a:xfrm>
            <a:off x="818508" y="4550246"/>
            <a:ext cx="22746984" cy="4612583"/>
          </a:xfrm>
          <a:prstGeom prst="rect">
            <a:avLst/>
          </a:prstGeom>
          <a:ln w="12700">
            <a:miter lim="400000"/>
          </a:ln>
        </p:spPr>
      </p:pic>
      <p:pic>
        <p:nvPicPr>
          <p:cNvPr id="159" name="Image" descr="Image"/>
          <p:cNvPicPr>
            <a:picLocks noChangeAspect="1"/>
          </p:cNvPicPr>
          <p:nvPr/>
        </p:nvPicPr>
        <p:blipFill>
          <a:blip r:embed="rId3">
            <a:extLst/>
          </a:blip>
          <a:stretch>
            <a:fillRect/>
          </a:stretch>
        </p:blipFill>
        <p:spPr>
          <a:xfrm>
            <a:off x="3747134" y="5481293"/>
            <a:ext cx="4672245" cy="6736058"/>
          </a:xfrm>
          <a:prstGeom prst="rect">
            <a:avLst/>
          </a:prstGeom>
          <a:ln w="12700">
            <a:miter lim="400000"/>
          </a:ln>
        </p:spPr>
      </p:pic>
      <p:pic>
        <p:nvPicPr>
          <p:cNvPr id="160" name="Image" descr="Image"/>
          <p:cNvPicPr>
            <a:picLocks noChangeAspect="1"/>
          </p:cNvPicPr>
          <p:nvPr/>
        </p:nvPicPr>
        <p:blipFill>
          <a:blip r:embed="rId4">
            <a:extLst/>
          </a:blip>
          <a:stretch>
            <a:fillRect/>
          </a:stretch>
        </p:blipFill>
        <p:spPr>
          <a:xfrm>
            <a:off x="12122052" y="6504096"/>
            <a:ext cx="7658450" cy="5421912"/>
          </a:xfrm>
          <a:prstGeom prst="rect">
            <a:avLst/>
          </a:prstGeom>
          <a:ln w="12700">
            <a:miter lim="400000"/>
          </a:ln>
        </p:spPr>
      </p:pic>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Thank you!"/>
          <p:cNvSpPr txBox="1">
            <a:spLocks noGrp="1"/>
          </p:cNvSpPr>
          <p:nvPr>
            <p:ph type="title"/>
          </p:nvPr>
        </p:nvSpPr>
        <p:spPr>
          <a:prstGeom prst="rect">
            <a:avLst/>
          </a:prstGeom>
        </p:spPr>
        <p:txBody>
          <a:bodyPr/>
          <a:lstStyle/>
          <a:p>
            <a:r>
              <a:t>Thank you!</a:t>
            </a:r>
          </a:p>
        </p:txBody>
      </p:sp>
      <p:sp>
        <p:nvSpPr>
          <p:cNvPr id="347" name="Body"/>
          <p:cNvSpPr txBox="1">
            <a:spLocks noGrp="1"/>
          </p:cNvSpPr>
          <p:nvPr>
            <p:ph type="body" idx="1"/>
          </p:nvPr>
        </p:nvSpPr>
        <p:spPr>
          <a:prstGeom prst="rect">
            <a:avLst/>
          </a:prstGeom>
        </p:spPr>
        <p:txBody>
          <a:bodyPr/>
          <a:lstStyle/>
          <a:p>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Why study databases?"/>
          <p:cNvSpPr txBox="1">
            <a:spLocks noGrp="1"/>
          </p:cNvSpPr>
          <p:nvPr>
            <p:ph type="title"/>
          </p:nvPr>
        </p:nvSpPr>
        <p:spPr>
          <a:prstGeom prst="rect">
            <a:avLst/>
          </a:prstGeom>
        </p:spPr>
        <p:txBody>
          <a:bodyPr/>
          <a:lstStyle/>
          <a:p>
            <a:r>
              <a:t>Why study databases?</a:t>
            </a:r>
          </a:p>
        </p:txBody>
      </p:sp>
      <p:sp>
        <p:nvSpPr>
          <p:cNvPr id="163" name="Data is often structured…"/>
          <p:cNvSpPr txBox="1">
            <a:spLocks noGrp="1"/>
          </p:cNvSpPr>
          <p:nvPr>
            <p:ph type="body" idx="1"/>
          </p:nvPr>
        </p:nvSpPr>
        <p:spPr>
          <a:prstGeom prst="rect">
            <a:avLst/>
          </a:prstGeom>
        </p:spPr>
        <p:txBody>
          <a:bodyPr/>
          <a:lstStyle/>
          <a:p>
            <a:r>
              <a:rPr dirty="0"/>
              <a:t>Data </a:t>
            </a:r>
            <a:r>
              <a:rPr lang="en-US" dirty="0"/>
              <a:t>are</a:t>
            </a:r>
            <a:r>
              <a:rPr dirty="0"/>
              <a:t> often structured</a:t>
            </a:r>
          </a:p>
          <a:p>
            <a:r>
              <a:rPr dirty="0"/>
              <a:t>We can exploit this regular structure to store data efficiently</a:t>
            </a:r>
          </a:p>
          <a:p>
            <a:r>
              <a:rPr dirty="0"/>
              <a:t>Data should be </a:t>
            </a:r>
            <a:r>
              <a:rPr b="1" i="1" dirty="0">
                <a:latin typeface="Helvetica"/>
                <a:ea typeface="Helvetica"/>
                <a:cs typeface="Helvetica"/>
                <a:sym typeface="Helvetica"/>
              </a:rPr>
              <a:t>retrieved</a:t>
            </a:r>
            <a:r>
              <a:rPr dirty="0"/>
              <a:t> in useful ways (that is, we can use a query language)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Why study databases?"/>
          <p:cNvSpPr txBox="1">
            <a:spLocks noGrp="1"/>
          </p:cNvSpPr>
          <p:nvPr>
            <p:ph type="title"/>
          </p:nvPr>
        </p:nvSpPr>
        <p:spPr>
          <a:prstGeom prst="rect">
            <a:avLst/>
          </a:prstGeom>
        </p:spPr>
        <p:txBody>
          <a:bodyPr/>
          <a:lstStyle/>
          <a:p>
            <a:r>
              <a:t>Why study databases?</a:t>
            </a:r>
          </a:p>
        </p:txBody>
      </p:sp>
      <p:sp>
        <p:nvSpPr>
          <p:cNvPr id="166" name="Because the database field has made a number of contributions to basic computer science…"/>
          <p:cNvSpPr txBox="1">
            <a:spLocks noGrp="1"/>
          </p:cNvSpPr>
          <p:nvPr>
            <p:ph type="body" idx="1"/>
          </p:nvPr>
        </p:nvSpPr>
        <p:spPr>
          <a:prstGeom prst="rect">
            <a:avLst/>
          </a:prstGeom>
        </p:spPr>
        <p:txBody>
          <a:bodyPr/>
          <a:lstStyle/>
          <a:p>
            <a:pPr marL="707203" indent="-707203" defTabSz="473201">
              <a:spcBef>
                <a:spcPts val="3400"/>
              </a:spcBef>
              <a:defRPr sz="4050"/>
            </a:pPr>
            <a:r>
              <a:t>Because the database field has made a number of contributions to basic computer science</a:t>
            </a:r>
          </a:p>
          <a:p>
            <a:pPr marL="1067248" lvl="1" indent="-707203" defTabSz="473201">
              <a:spcBef>
                <a:spcPts val="3400"/>
              </a:spcBef>
              <a:defRPr sz="4050"/>
            </a:pPr>
            <a:r>
              <a:t>Databases are behind many of important contributions and impact that CS has had</a:t>
            </a:r>
          </a:p>
          <a:p>
            <a:pPr marL="1067248" lvl="1" indent="-707203" defTabSz="473201">
              <a:spcBef>
                <a:spcPts val="3400"/>
              </a:spcBef>
              <a:defRPr sz="4050"/>
            </a:pPr>
            <a:r>
              <a:t>Find, gather, analyze and understand data, e.g., Banks, human genome, e-commerce </a:t>
            </a:r>
          </a:p>
          <a:p>
            <a:pPr marL="707203" indent="-707203" defTabSz="473201">
              <a:spcBef>
                <a:spcPts val="3400"/>
              </a:spcBef>
              <a:defRPr sz="4050"/>
            </a:pPr>
            <a:r>
              <a:t>Understand concepts and apply to different problems and different areas, e.g., Big Data</a:t>
            </a:r>
          </a:p>
          <a:p>
            <a:pPr marL="707203" indent="-707203" defTabSz="473201">
              <a:spcBef>
                <a:spcPts val="3400"/>
              </a:spcBef>
              <a:defRPr sz="4050"/>
            </a:pPr>
            <a:r>
              <a:t>Because DBMS software is highly successful as a commercial technology (Oracle, DB2, MS SQL Server…)</a:t>
            </a:r>
          </a:p>
          <a:p>
            <a:pPr marL="707203" indent="-707203" defTabSz="473201">
              <a:spcBef>
                <a:spcPts val="3400"/>
              </a:spcBef>
              <a:defRPr sz="4050"/>
            </a:pPr>
            <a:r>
              <a:t>Because DB research is highly active and </a:t>
            </a:r>
            <a:r>
              <a:rPr b="1" i="1">
                <a:latin typeface="Helvetica"/>
                <a:ea typeface="Helvetica"/>
                <a:cs typeface="Helvetica"/>
                <a:sym typeface="Helvetica"/>
              </a:rPr>
              <a:t>very</a:t>
            </a:r>
            <a:r>
              <a:t> interesting!</a:t>
            </a:r>
          </a:p>
          <a:p>
            <a:pPr marL="1067248" lvl="1" indent="-707203" defTabSz="473201">
              <a:spcBef>
                <a:spcPts val="3400"/>
              </a:spcBef>
              <a:defRPr sz="4050"/>
            </a:pPr>
            <a:r>
              <a:t>Lots of opportunities to have practical impact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Why study databases?"/>
          <p:cNvSpPr txBox="1">
            <a:spLocks noGrp="1"/>
          </p:cNvSpPr>
          <p:nvPr>
            <p:ph type="title"/>
          </p:nvPr>
        </p:nvSpPr>
        <p:spPr>
          <a:prstGeom prst="rect">
            <a:avLst/>
          </a:prstGeom>
        </p:spPr>
        <p:txBody>
          <a:bodyPr/>
          <a:lstStyle/>
          <a:p>
            <a:r>
              <a:t>Why study databases?</a:t>
            </a:r>
          </a:p>
        </p:txBody>
      </p:sp>
      <p:sp>
        <p:nvSpPr>
          <p:cNvPr id="169" name="Many big data platforms uses the query language of databases (SQL)…"/>
          <p:cNvSpPr txBox="1">
            <a:spLocks noGrp="1"/>
          </p:cNvSpPr>
          <p:nvPr>
            <p:ph type="body" idx="1"/>
          </p:nvPr>
        </p:nvSpPr>
        <p:spPr>
          <a:prstGeom prst="rect">
            <a:avLst/>
          </a:prstGeom>
        </p:spPr>
        <p:txBody>
          <a:bodyPr/>
          <a:lstStyle/>
          <a:p>
            <a:r>
              <a:rPr lang="en-US" dirty="0"/>
              <a:t>B</a:t>
            </a:r>
            <a:r>
              <a:rPr dirty="0"/>
              <a:t>ig data platforms use the </a:t>
            </a:r>
            <a:r>
              <a:rPr lang="en-US" dirty="0"/>
              <a:t>structured </a:t>
            </a:r>
            <a:r>
              <a:rPr dirty="0"/>
              <a:t>query language of databases (SQL)</a:t>
            </a:r>
          </a:p>
          <a:p>
            <a:pPr lvl="1"/>
            <a:r>
              <a:rPr dirty="0"/>
              <a:t>both human and machine “readable”</a:t>
            </a:r>
          </a:p>
          <a:p>
            <a:r>
              <a:rPr dirty="0"/>
              <a:t>A common interface for accessing data, e.g. an abstraction layer for computer applications to deal with data</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69">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69">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iterate>
                                    <p:tmAbs val="0"/>
                                  </p:iterate>
                                  <p:childTnLst>
                                    <p:set>
                                      <p:cBhvr>
                                        <p:cTn id="10" fill="hold"/>
                                        <p:tgtEl>
                                          <p:spTgt spid="1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iterate>
                                    <p:tmAbs val="0"/>
                                  </p:iterate>
                                  <p:childTnLst>
                                    <p:set>
                                      <p:cBhvr>
                                        <p:cTn id="14" fill="hold"/>
                                        <p:tgtEl>
                                          <p:spTgt spid="1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1" build="p" animBg="1" advAuto="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695</TotalTime>
  <Words>3049</Words>
  <Application>Microsoft Office PowerPoint</Application>
  <PresentationFormat>Custom</PresentationFormat>
  <Paragraphs>319</Paragraphs>
  <Slides>60</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Avenir Roman</vt:lpstr>
      <vt:lpstr>Courier</vt:lpstr>
      <vt:lpstr>Helvetica</vt:lpstr>
      <vt:lpstr>Helvetica Light</vt:lpstr>
      <vt:lpstr>White</vt:lpstr>
      <vt:lpstr>Databases and SQL an introduction</vt:lpstr>
      <vt:lpstr>Agenda</vt:lpstr>
      <vt:lpstr>Why study databases?</vt:lpstr>
      <vt:lpstr>Why study databases?</vt:lpstr>
      <vt:lpstr>Why study databases?</vt:lpstr>
      <vt:lpstr>Why study databases?</vt:lpstr>
      <vt:lpstr>Why study databases?</vt:lpstr>
      <vt:lpstr>Why study databases?</vt:lpstr>
      <vt:lpstr>Why study databases?</vt:lpstr>
      <vt:lpstr>Database Systems: the Basics</vt:lpstr>
      <vt:lpstr>Databases and Database Management Systems</vt:lpstr>
      <vt:lpstr>Storing Data: Database vs. File System</vt:lpstr>
      <vt:lpstr>Storing Data: Database vs. File System</vt:lpstr>
      <vt:lpstr>Why use Database Systems?</vt:lpstr>
      <vt:lpstr>What’s in a DBMS?</vt:lpstr>
      <vt:lpstr>Designing a database: The Conceptual Model</vt:lpstr>
      <vt:lpstr>The Entity Relationship (ER) Data Model</vt:lpstr>
      <vt:lpstr>ER: Another Example</vt:lpstr>
      <vt:lpstr>Relational Data Model</vt:lpstr>
      <vt:lpstr>Relational Model: Terminology</vt:lpstr>
      <vt:lpstr>Pitfalls in Relational Database Design</vt:lpstr>
      <vt:lpstr>Query Languages</vt:lpstr>
      <vt:lpstr>Level of Abstraction</vt:lpstr>
      <vt:lpstr>Example: University Catalog</vt:lpstr>
      <vt:lpstr>Data Independence</vt:lpstr>
      <vt:lpstr>Storage and Indexing</vt:lpstr>
      <vt:lpstr>Query Optimization and Evaluation</vt:lpstr>
      <vt:lpstr>Transaction: an Execution of a DB program</vt:lpstr>
      <vt:lpstr>Concurrency Control</vt:lpstr>
      <vt:lpstr>Databases make these folks happy…</vt:lpstr>
      <vt:lpstr>Summary</vt:lpstr>
      <vt:lpstr>Common Database Model</vt:lpstr>
      <vt:lpstr>Why Study the Relational DB Model?</vt:lpstr>
      <vt:lpstr>Example: A Relation</vt:lpstr>
      <vt:lpstr>Example: Attributes of a Relation</vt:lpstr>
      <vt:lpstr>Example: Relation Schema</vt:lpstr>
      <vt:lpstr>Terminology of Relational Database</vt:lpstr>
      <vt:lpstr>Why do we “need” this model?</vt:lpstr>
      <vt:lpstr>Relational Database</vt:lpstr>
      <vt:lpstr>Example: Relational Database</vt:lpstr>
      <vt:lpstr>Example: Relational Database</vt:lpstr>
      <vt:lpstr>Example: Relational Database</vt:lpstr>
      <vt:lpstr>Primary Key vs. Unique</vt:lpstr>
      <vt:lpstr>Relational Model vs. XML</vt:lpstr>
      <vt:lpstr>Structured Query Language (SQL)</vt:lpstr>
      <vt:lpstr>What is SQL?</vt:lpstr>
      <vt:lpstr>SQL in Action</vt:lpstr>
      <vt:lpstr>PowerPoint Presentation</vt:lpstr>
      <vt:lpstr>PowerPoint Presentation</vt:lpstr>
      <vt:lpstr>PowerPoint Presentation</vt:lpstr>
      <vt:lpstr>PowerPoint Presentation</vt:lpstr>
      <vt:lpstr>PowerPoint Presentation</vt:lpstr>
      <vt:lpstr>Conditions in the WHERE clause</vt:lpstr>
      <vt:lpstr>Projection in SQL</vt:lpstr>
      <vt:lpstr>How is an SQL query evaluated?</vt:lpstr>
      <vt:lpstr>More extensions: aggregation</vt:lpstr>
      <vt:lpstr>More extensions: aggregation</vt:lpstr>
      <vt:lpstr>and even more!</vt:lpstr>
      <vt:lpstr>SQL: The Many Versions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dc:title>
  <cp:lastModifiedBy>Denis  Khryashchev</cp:lastModifiedBy>
  <cp:revision>49</cp:revision>
  <dcterms:modified xsi:type="dcterms:W3CDTF">2018-10-04T01:04:35Z</dcterms:modified>
</cp:coreProperties>
</file>