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ibre Baskerville" panose="02000000000000000000" pitchFamily="2" charset="0"/>
      <p:regular r:id="rId33"/>
      <p:bold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caNloklZ5HFAk3HGYdOTJNnE9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C9D8B-4BE4-4317-9FB7-8AC9A0BAAB0C}">
  <a:tblStyle styleId="{51DC9D8B-4BE4-4317-9FB7-8AC9A0BAAB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F0CB125-3391-4DDE-B3B2-E0601A0BDA0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25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WEB TECHNOLOGIES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4781916" y="2841955"/>
            <a:ext cx="69944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4848224" y="4415503"/>
            <a:ext cx="74309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Prof.Vinay Joshi and Dr.Sarasvathi V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and Engineering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9" name="Google Shape;89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7364" y="1606241"/>
            <a:ext cx="2131654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371475" y="600075"/>
            <a:ext cx="7999413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DOM Elements Are Objects </a:t>
            </a:r>
            <a:endParaRPr/>
          </a:p>
        </p:txBody>
      </p:sp>
      <p:cxnSp>
        <p:nvCxnSpPr>
          <p:cNvPr id="167" name="Google Shape;167;p9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388938" y="1681163"/>
            <a:ext cx="7935912" cy="29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HTML tag, style rule, and other things that go into your page has some sort of a representation in the DOM.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image element defined in markup: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src="images/lol_panda.png" alt="Sneezing Panda!" width="250" height="100"/&gt;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2060575"/>
            <a:ext cx="8705850" cy="403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0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10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DOM Elements are Objects</a:t>
            </a:r>
            <a:endParaRPr sz="24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433388" y="1009650"/>
            <a:ext cx="8501062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write(“string”):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writes the given string on the document.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getElementById():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returns the element having the given id value.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getElementsByName():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returns all the elements having the given name value.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getElementsByTagName():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returns all the elements having the given tag name.</a:t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/>
          </a:p>
        </p:txBody>
      </p:sp>
      <p:cxnSp>
        <p:nvCxnSpPr>
          <p:cNvPr id="186" name="Google Shape;186;p11"/>
          <p:cNvCxnSpPr/>
          <p:nvPr/>
        </p:nvCxnSpPr>
        <p:spPr>
          <a:xfrm>
            <a:off x="0" y="1074738"/>
            <a:ext cx="829945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11"/>
          <p:cNvSpPr/>
          <p:nvPr/>
        </p:nvSpPr>
        <p:spPr>
          <a:xfrm>
            <a:off x="371475" y="600075"/>
            <a:ext cx="7999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Accessing DOM  </a:t>
            </a:r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433388" y="1009650"/>
            <a:ext cx="850106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12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12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Accessing Elements in DOM</a:t>
            </a:r>
            <a:endParaRPr sz="24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graphicFrame>
        <p:nvGraphicFramePr>
          <p:cNvPr id="197" name="Google Shape;197;p12"/>
          <p:cNvGraphicFramePr/>
          <p:nvPr/>
        </p:nvGraphicFramePr>
        <p:xfrm>
          <a:off x="549563" y="2077412"/>
          <a:ext cx="8622175" cy="2895660"/>
        </p:xfrm>
        <a:graphic>
          <a:graphicData uri="http://schemas.openxmlformats.org/drawingml/2006/table">
            <a:tbl>
              <a:tblPr firstRow="1" bandRow="1">
                <a:noFill/>
                <a:tableStyleId>{51DC9D8B-4BE4-4317-9FB7-8AC9A0BAAB0C}</a:tableStyleId>
              </a:tblPr>
              <a:tblGrid>
                <a:gridCol w="215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Access Element By</a:t>
                      </a:r>
                      <a:endParaRPr sz="2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Equivalent Selector</a:t>
                      </a:r>
                      <a:endParaRPr sz="2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Method</a:t>
                      </a:r>
                      <a:endParaRPr sz="22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ID</a:t>
                      </a:r>
                      <a:endParaRPr sz="2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#demo</a:t>
                      </a:r>
                      <a:endParaRPr sz="2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getElementByID(“demo”)</a:t>
                      </a: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Class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.demo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getElementsByClassName(“demo”)</a:t>
                      </a: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Tag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&lt;tag name&gt; like p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getElementsByTagName(“p”)</a:t>
                      </a: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Selector (single)</a:t>
                      </a:r>
                      <a:endParaRPr sz="2200"/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Any CSS Selector</a:t>
                      </a:r>
                      <a:endParaRPr sz="22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querySelector(“selector”)</a:t>
                      </a: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Selector (all)</a:t>
                      </a:r>
                      <a:endParaRPr sz="2200"/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querySelectorAll(“selector”)</a:t>
                      </a: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getElementById() </a:t>
            </a: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433388" y="1009650"/>
            <a:ext cx="782796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document.getElementById()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method returns the element of specified id.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parameter of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getElementById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any expression that evaluates to a string.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syntax-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document.getElementById(“#id");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13"/>
          <p:cNvCxnSpPr/>
          <p:nvPr/>
        </p:nvCxnSpPr>
        <p:spPr>
          <a:xfrm>
            <a:off x="-7938" y="80168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6" name="Google Shape;20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getElementsByTagName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33388" y="1009650"/>
            <a:ext cx="8332787" cy="39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getElementsByTagName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 access elements and attributes using tag name. 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method will return an array of all the items with the same tag name as a NodeList object.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syntax-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document.getElementsByTagName(tagname)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4"/>
          <p:cNvCxnSpPr/>
          <p:nvPr/>
        </p:nvCxnSpPr>
        <p:spPr>
          <a:xfrm>
            <a:off x="-7938" y="80168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getElementsByName() 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433388" y="1009650"/>
            <a:ext cx="9288462" cy="286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getElementsByName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method returns a collection of all elements in the document with the specified name (the 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the name attribute), as a NodeList object.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Syntax-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document.getElementsByName(name);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>
            <a:off x="-7938" y="80168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Document.querySelector()  </a:t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433388" y="1135063"/>
            <a:ext cx="8478837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 Document method 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querySelector()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returns the first Element within the document that matches the specified selector, or group of selectors. 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no matches are found, null is returned.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Syntax-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document.querySelector(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  <p:cxnSp>
        <p:nvCxnSpPr>
          <p:cNvPr id="229" name="Google Shape;229;p16"/>
          <p:cNvCxnSpPr/>
          <p:nvPr/>
        </p:nvCxnSpPr>
        <p:spPr>
          <a:xfrm>
            <a:off x="-7938" y="80168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Document.querySelectorAll()  </a:t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433388" y="1135063"/>
            <a:ext cx="8478837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 Document method 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querySelectorAll()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returns a static (not live) NodeList representing a list of the document's elements that match the specified group of selectors. </a:t>
            </a:r>
            <a:endParaRPr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no matches are found, null is returned.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Syntax-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elementList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parentNode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.querySelectorAll(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  <p:cxnSp>
        <p:nvCxnSpPr>
          <p:cNvPr id="237" name="Google Shape;237;p17"/>
          <p:cNvCxnSpPr/>
          <p:nvPr/>
        </p:nvCxnSpPr>
        <p:spPr>
          <a:xfrm>
            <a:off x="-7938" y="80168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Traversing the DOM  </a:t>
            </a:r>
            <a:endParaRPr/>
          </a:p>
        </p:txBody>
      </p:sp>
      <p:cxnSp>
        <p:nvCxnSpPr>
          <p:cNvPr id="244" name="Google Shape;244;p18"/>
          <p:cNvCxnSpPr/>
          <p:nvPr/>
        </p:nvCxnSpPr>
        <p:spPr>
          <a:xfrm>
            <a:off x="-7938" y="80168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5" name="Google Shape;2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238" y="1376363"/>
            <a:ext cx="8732837" cy="468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DOM – Document Object Model 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HTML5,Jquery and Ajax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81631" y="1313282"/>
            <a:ext cx="9823759" cy="50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web page is loaded, the browser creates 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ocument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odel of the page.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DOM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is constructed as a tree of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Objects.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HTML DOM is a standard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interface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HTML. It defines: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HTML elements as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914400" marR="0" lvl="2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all HTML elements </a:t>
            </a:r>
            <a:endParaRPr/>
          </a:p>
          <a:p>
            <a:pPr marL="914400" marR="0" lvl="2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access all HTML elements</a:t>
            </a:r>
            <a:endParaRPr/>
          </a:p>
          <a:p>
            <a:pPr marL="914400" marR="0" lvl="2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all HTML elements</a:t>
            </a: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28600" marR="0" lvl="0" indent="-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Traversing the DOM  </a:t>
            </a:r>
            <a:endParaRPr/>
          </a:p>
        </p:txBody>
      </p:sp>
      <p:cxnSp>
        <p:nvCxnSpPr>
          <p:cNvPr id="252" name="Google Shape;252;p19"/>
          <p:cNvCxnSpPr/>
          <p:nvPr/>
        </p:nvCxnSpPr>
        <p:spPr>
          <a:xfrm>
            <a:off x="-7938" y="80168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0475" y="1195388"/>
            <a:ext cx="7635875" cy="44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Traversing the DOM  </a:t>
            </a:r>
            <a:endParaRPr/>
          </a:p>
        </p:txBody>
      </p:sp>
      <p:cxnSp>
        <p:nvCxnSpPr>
          <p:cNvPr id="260" name="Google Shape;260;p20"/>
          <p:cNvCxnSpPr/>
          <p:nvPr/>
        </p:nvCxnSpPr>
        <p:spPr>
          <a:xfrm>
            <a:off x="-7938" y="80168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9400" y="1276350"/>
            <a:ext cx="7594600" cy="479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9700" y="1158875"/>
            <a:ext cx="6038850" cy="477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1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21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Traversing the DOM</a:t>
            </a:r>
            <a:endParaRPr sz="24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9136" y="1614912"/>
            <a:ext cx="6038850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675" y="1492550"/>
            <a:ext cx="4483109" cy="382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2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2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Traversing the DOM</a:t>
            </a:r>
            <a:endParaRPr sz="24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pic>
        <p:nvPicPr>
          <p:cNvPr id="281" name="Google Shape;28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3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7" name="Google Shape;287;p23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Creating Element Objects</a:t>
            </a:r>
            <a:endParaRPr sz="24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graphicFrame>
        <p:nvGraphicFramePr>
          <p:cNvPr id="289" name="Google Shape;289;p23"/>
          <p:cNvGraphicFramePr/>
          <p:nvPr/>
        </p:nvGraphicFramePr>
        <p:xfrm>
          <a:off x="479425" y="1731469"/>
          <a:ext cx="8707450" cy="1371630"/>
        </p:xfrm>
        <a:graphic>
          <a:graphicData uri="http://schemas.openxmlformats.org/drawingml/2006/table">
            <a:tbl>
              <a:tblPr firstRow="1" bandRow="1">
                <a:noFill/>
                <a:tableStyleId>{7F0CB125-3391-4DDE-B3B2-E0601A0BDA0D}</a:tableStyleId>
              </a:tblPr>
              <a:tblGrid>
                <a:gridCol w="382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Method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Description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document.createElement()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Create a new element node using tag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document.createTextNode()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Create a new text node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0" name="Google Shape;290;p23"/>
          <p:cNvGraphicFramePr/>
          <p:nvPr/>
        </p:nvGraphicFramePr>
        <p:xfrm>
          <a:off x="493280" y="3394014"/>
          <a:ext cx="8707450" cy="2103150"/>
        </p:xfrm>
        <a:graphic>
          <a:graphicData uri="http://schemas.openxmlformats.org/drawingml/2006/table">
            <a:tbl>
              <a:tblPr firstRow="1" bandRow="1">
                <a:noFill/>
                <a:tableStyleId>{7F0CB125-3391-4DDE-B3B2-E0601A0BDA0D}</a:tableStyleId>
              </a:tblPr>
              <a:tblGrid>
                <a:gridCol w="27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Property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Description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node.textContent or node.innerText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Get or set the text content of an element node  (without HTML tags)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node.innerHTML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Get or set the HTML content enclosed in the element tag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1" name="Google Shape;2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24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24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Manipulating Nodes in the DOM</a:t>
            </a:r>
            <a:endParaRPr sz="24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graphicFrame>
        <p:nvGraphicFramePr>
          <p:cNvPr id="299" name="Google Shape;299;p24"/>
          <p:cNvGraphicFramePr/>
          <p:nvPr/>
        </p:nvGraphicFramePr>
        <p:xfrm>
          <a:off x="364116" y="1580800"/>
          <a:ext cx="8637000" cy="3635125"/>
        </p:xfrm>
        <a:graphic>
          <a:graphicData uri="http://schemas.openxmlformats.org/drawingml/2006/table">
            <a:tbl>
              <a:tblPr firstRow="1" bandRow="1">
                <a:noFill/>
                <a:tableStyleId>{7F0CB125-3391-4DDE-B3B2-E0601A0BDA0D}</a:tableStyleId>
              </a:tblPr>
              <a:tblGrid>
                <a:gridCol w="30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Method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Description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node.appendChild()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 a node as the last child of the parent element.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node.insertBefore()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Insert a node into the parentbefore a specific sibling node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node.replaceChild()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Replace an existing node with a new node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node.removeChild()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Removes child node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node.remove()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Removes a node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401782" y="5569527"/>
            <a:ext cx="836479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node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here can be document.body or any existing element in the DOM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25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p25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vinayj@pes.edu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+91 80 2672 6622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3150" y="1606241"/>
            <a:ext cx="2212119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Vinay Joshi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25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314" name="Google Shape;314;p25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DOM – Document Object Model 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HTML5,Jquery and Ajax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81631" y="1313282"/>
            <a:ext cx="9823759" cy="50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76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896" y="1560400"/>
            <a:ext cx="8017565" cy="451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291986" y="63958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DOM – Document Object Model 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-8308" y="114229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HTML5,Jquery and Ajax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-153451" y="1080368"/>
            <a:ext cx="11564892" cy="50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Document Object Model (DOM) represents that same document so it can be manipulated. The DOM is an object-oriented representation of the web page, which can be modified with a scripting language such as JavaScript.</a:t>
            </a:r>
          </a:p>
          <a:p>
            <a:pPr marL="4953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DOM is not:</a:t>
            </a:r>
          </a:p>
          <a:p>
            <a:pPr marL="152400" lvl="6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part of the JavaScript language</a:t>
            </a:r>
          </a:p>
          <a:p>
            <a:pPr marL="4953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498B17-0021-20EB-F273-15AEC24A8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8" y="3688040"/>
            <a:ext cx="10410433" cy="2872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8C96C7-CF62-8F06-75FF-5915F5B774F8}"/>
              </a:ext>
            </a:extLst>
          </p:cNvPr>
          <p:cNvSpPr txBox="1"/>
          <p:nvPr/>
        </p:nvSpPr>
        <p:spPr>
          <a:xfrm>
            <a:off x="4749130" y="2209849"/>
            <a:ext cx="76429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53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DOM is:</a:t>
            </a:r>
          </a:p>
          <a:p>
            <a:pPr marL="4953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constructed from the browser</a:t>
            </a:r>
          </a:p>
          <a:p>
            <a:pPr marL="1524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is globally accessible by JavaScript code using the document object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298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DOM – Tree Representation 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HTML5,Jquery and Ajax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393111" y="1458400"/>
            <a:ext cx="9930332" cy="500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&lt;head&gt;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&lt;title&gt;JavaScript DOM&lt;/title&gt;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&lt;/head&gt;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&lt;body&gt;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&lt;p&gt;Hello DOM!&lt;/p&gt;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&lt;/body&gt;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5620" y="1546704"/>
            <a:ext cx="3511600" cy="4293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4"/>
          <p:cNvCxnSpPr/>
          <p:nvPr/>
        </p:nvCxnSpPr>
        <p:spPr>
          <a:xfrm>
            <a:off x="5102087" y="1513221"/>
            <a:ext cx="0" cy="46928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89DBB9-F3CB-12D9-53A7-D0EABCA33164}"/>
              </a:ext>
            </a:extLst>
          </p:cNvPr>
          <p:cNvSpPr txBox="1"/>
          <p:nvPr/>
        </p:nvSpPr>
        <p:spPr>
          <a:xfrm>
            <a:off x="5302529" y="6119336"/>
            <a:ext cx="699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DOM tree, the document is the root node. The root node has one child</a:t>
            </a:r>
          </a:p>
          <a:p>
            <a:r>
              <a:rPr lang="en-US" dirty="0"/>
              <a:t>which is the &lt;html&gt; element. The &lt;html&gt; element is called the document element.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393111" y="1351844"/>
            <a:ext cx="7659543" cy="548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4950" marR="0" lvl="0" indent="-234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"The W3C Document Object Model (DOM) is a platform and language-neutral interface that allows programs and scripts to dynamically access and update the content, structure, and style of a document.“</a:t>
            </a:r>
            <a:endParaRPr dirty="0"/>
          </a:p>
          <a:p>
            <a:pPr marL="234950" marR="0" lvl="0" indent="-234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Document.write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executed after the page has finished loading will overwrite the page, or write a new page, or not work</a:t>
            </a:r>
            <a:endParaRPr dirty="0"/>
          </a:p>
          <a:p>
            <a:pPr marL="234950" marR="0" lvl="0" indent="-234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Document.write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practically only appending to the page</a:t>
            </a:r>
            <a:endParaRPr dirty="0"/>
          </a:p>
          <a:p>
            <a:pPr marL="234950" marR="0" lvl="0" indent="-82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4950" marR="0" lvl="0" indent="-107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5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5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Drawbacks of using document.write()</a:t>
            </a:r>
            <a:endParaRPr sz="24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7164" y="1271315"/>
            <a:ext cx="4759181" cy="3342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6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6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Introduction to DOM</a:t>
            </a:r>
            <a:endParaRPr sz="24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430214" y="1587500"/>
            <a:ext cx="615069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4950" marR="0" lvl="0" indent="-234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Web page is a document. This document can be either displayed in the browser window or as the HTML source. But it is the same document in both cases. </a:t>
            </a:r>
            <a:endParaRPr/>
          </a:p>
          <a:p>
            <a:pPr marL="234950" marR="0" lvl="0" indent="-234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DOM is an object-oriented representation of the web page, which can be modified with a scripting language such as JavaScript.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DOM </a:t>
            </a:r>
            <a:endParaRPr/>
          </a:p>
        </p:txBody>
      </p:sp>
      <p:cxnSp>
        <p:nvCxnSpPr>
          <p:cNvPr id="150" name="Google Shape;150;p7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7"/>
          <p:cNvSpPr txBox="1"/>
          <p:nvPr/>
        </p:nvSpPr>
        <p:spPr>
          <a:xfrm>
            <a:off x="430213" y="1587500"/>
            <a:ext cx="8008937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 have properties and methods, and respond to events.</a:t>
            </a:r>
            <a:endParaRPr dirty="0"/>
          </a:p>
          <a:p>
            <a:pPr marL="457200" marR="0" lvl="1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– specify attributes or characteristic of object .</a:t>
            </a:r>
            <a:endParaRPr dirty="0"/>
          </a:p>
          <a:p>
            <a:pPr marL="457200" marR="0" lvl="1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– specify functions object can perform.</a:t>
            </a:r>
            <a:endParaRPr dirty="0"/>
          </a:p>
          <a:p>
            <a:pPr marL="457200" marR="0" lvl="1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– methods corresponding to user actions.</a:t>
            </a:r>
            <a:endParaRPr dirty="0"/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/>
        </p:nvSpPr>
        <p:spPr>
          <a:xfrm>
            <a:off x="168275" y="1492250"/>
            <a:ext cx="814546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0513" marR="0" lvl="0" indent="-2905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 document object is the gateway to all the HTML elements and their styling properties that make up what gets shown.</a:t>
            </a:r>
            <a:endParaRPr/>
          </a:p>
          <a:p>
            <a:pPr marL="290513" marR="0" lvl="0" indent="-2905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dynamically add elements, remove them, move them around, modify attributes on them.</a:t>
            </a:r>
            <a:endParaRPr/>
          </a:p>
          <a:p>
            <a:pPr marL="290513" marR="0" lvl="0" indent="-2905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text, graphics or any information displayed on a web page is part of the document object.</a:t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0" y="1232703"/>
            <a:ext cx="79248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8"/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The document Object</a:t>
            </a:r>
            <a:endParaRPr sz="24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Document Object Model</a:t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5795" y="147746"/>
            <a:ext cx="844574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1118</Words>
  <Application>Microsoft Office PowerPoint</Application>
  <PresentationFormat>Widescreen</PresentationFormat>
  <Paragraphs>156</Paragraphs>
  <Slides>26</Slides>
  <Notes>26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</vt:lpstr>
      <vt:lpstr>Noto Sans Symbols</vt:lpstr>
      <vt:lpstr>Courier New</vt:lpstr>
      <vt:lpstr>Arial</vt:lpstr>
      <vt:lpstr>Calibri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Ramasubramanian Srinivasan</cp:lastModifiedBy>
  <cp:revision>2</cp:revision>
  <dcterms:created xsi:type="dcterms:W3CDTF">2020-06-03T14:19:11Z</dcterms:created>
  <dcterms:modified xsi:type="dcterms:W3CDTF">2023-08-29T17:14:18Z</dcterms:modified>
</cp:coreProperties>
</file>