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3" r:id="rId2"/>
    <p:sldId id="335" r:id="rId3"/>
    <p:sldId id="324" r:id="rId4"/>
    <p:sldId id="336" r:id="rId5"/>
    <p:sldId id="339" r:id="rId6"/>
    <p:sldId id="337" r:id="rId7"/>
    <p:sldId id="338" r:id="rId8"/>
    <p:sldId id="325" r:id="rId9"/>
    <p:sldId id="326" r:id="rId10"/>
    <p:sldId id="327" r:id="rId11"/>
    <p:sldId id="310" r:id="rId12"/>
    <p:sldId id="311" r:id="rId13"/>
    <p:sldId id="312" r:id="rId14"/>
    <p:sldId id="313" r:id="rId15"/>
    <p:sldId id="314" r:id="rId16"/>
    <p:sldId id="328" r:id="rId17"/>
    <p:sldId id="329" r:id="rId18"/>
    <p:sldId id="295" r:id="rId19"/>
    <p:sldId id="296" r:id="rId20"/>
    <p:sldId id="330" r:id="rId21"/>
    <p:sldId id="298" r:id="rId22"/>
    <p:sldId id="299" r:id="rId23"/>
    <p:sldId id="300" r:id="rId24"/>
    <p:sldId id="331" r:id="rId25"/>
    <p:sldId id="340" r:id="rId26"/>
    <p:sldId id="342" r:id="rId27"/>
    <p:sldId id="341" r:id="rId28"/>
    <p:sldId id="3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6710062-45E9-4F1A-A63E-0F947BBAD4F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18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FA7C210-2D93-459B-82BE-DE5942B0785D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19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8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98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1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536D435-9603-40F0-AD1E-674879823F6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20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8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08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6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82823F-46A9-4484-A17C-938DD7F05F83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21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8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18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DA2A094E-9E4E-4187-9B22-127F2E647C25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22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8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A6CD30-66B8-4825-B65F-C590C41D0A00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23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9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39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8497630-B004-4924-97B7-B43BA23C5FA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24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9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8497630-B004-4924-97B7-B43BA23C5FA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25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42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8497630-B004-4924-97B7-B43BA23C5FA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26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ucp.edu/cgi-bin/survey.p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5950" y="1606241"/>
            <a:ext cx="2003067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20" y="1764088"/>
            <a:ext cx="11029615" cy="457811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400" dirty="0"/>
              <a:t>Grocery Checklist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4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 = "milk"  checked = "checked"&gt;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Milk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 = "bread"&gt;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Bread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 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value= "eggs"&gt;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Eggs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&lt;/form&gt;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658593"/>
              </p:ext>
            </p:extLst>
          </p:nvPr>
        </p:nvGraphicFramePr>
        <p:xfrm>
          <a:off x="6529556" y="5028292"/>
          <a:ext cx="551480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60820" imgH="841350" progId="Word.Document.8">
                  <p:embed/>
                </p:oleObj>
              </mc:Choice>
              <mc:Fallback>
                <p:oleObj name="Document" r:id="rId2" imgW="4560820" imgH="84135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556" y="5028292"/>
                        <a:ext cx="551480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7152BE-299B-4319-95B8-365E3BCC45A6}"/>
              </a:ext>
            </a:extLst>
          </p:cNvPr>
          <p:cNvCxnSpPr>
            <a:cxnSpLocks/>
          </p:cNvCxnSpPr>
          <p:nvPr/>
        </p:nvCxnSpPr>
        <p:spPr>
          <a:xfrm>
            <a:off x="0" y="152951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4C4C4B98-B012-879D-CDE7-FD5A7E01D05F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653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91" y="1577016"/>
            <a:ext cx="11102009" cy="459994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b="1" i="1" dirty="0"/>
              <a:t>3. Radio Buttons</a:t>
            </a:r>
            <a:r>
              <a:rPr lang="en-US" altLang="en-US" sz="2000" b="1" dirty="0"/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dirty="0"/>
              <a:t>Radio buttons are used in a group. Only one element of a radio group can be selected at a time.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dirty="0"/>
              <a:t>If no button in a radio button group is ‘pressed’, the browser often ‘presses’ the first one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/>
              <a:t>Age Category Example: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value = "under20" checked = "checked"&gt; 0-19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 = "20-35"&gt; 20-35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 = "36-50"&gt; 36-50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 = "over50"&gt; Over 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93373"/>
              </p:ext>
            </p:extLst>
          </p:nvPr>
        </p:nvGraphicFramePr>
        <p:xfrm>
          <a:off x="5909176" y="2621440"/>
          <a:ext cx="6135187" cy="99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809" imgH="927033" progId="Word.Document.8">
                  <p:embed/>
                </p:oleObj>
              </mc:Choice>
              <mc:Fallback>
                <p:oleObj name="Document" r:id="rId2" imgW="5486809" imgH="92703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176" y="2621440"/>
                        <a:ext cx="6135187" cy="99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19DAAB-1E5F-4FAA-A32C-4844B03252A7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75F4155F-A03F-762B-7551-C75462792D9A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334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909" y="1672933"/>
            <a:ext cx="10515600" cy="4502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i="1" dirty="0"/>
              <a:t>4</a:t>
            </a:r>
            <a:r>
              <a:rPr lang="en-US" altLang="en-US" sz="2400" b="0" i="1" dirty="0"/>
              <a:t>.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Menus</a:t>
            </a:r>
            <a:r>
              <a:rPr lang="en-US" altLang="en-US" sz="2400" b="0" dirty="0"/>
              <a:t> - created with </a:t>
            </a:r>
            <a:r>
              <a:rPr lang="en-US" altLang="en-US" sz="2400" dirty="0"/>
              <a:t>&lt;select&gt;</a:t>
            </a:r>
            <a:r>
              <a:rPr lang="en-US" altLang="en-US" sz="2400" b="0" dirty="0"/>
              <a:t>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400" dirty="0"/>
              <a:t>There are two kinds of menus, those that behave like checkboxes and those that behave like radio buttons (the default)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/>
              <a:t>Menus that behave like checkboxes are specified by including the multiple attribute, which must be set to "multiple"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400" dirty="0"/>
              <a:t>The name attribute of &lt;select&gt; is required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400" dirty="0"/>
              <a:t>The size attribute of &lt;select&gt; can be included to specify the number of menu items to be displayed (the default is 1)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/>
              <a:t>If size is set to &gt; 1 or if multiple is specified, the menu is displayed as a pop-up menu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13C83B-CFC0-4236-B0F2-13350B010B77}"/>
              </a:ext>
            </a:extLst>
          </p:cNvPr>
          <p:cNvCxnSpPr>
            <a:cxnSpLocks/>
          </p:cNvCxnSpPr>
          <p:nvPr/>
        </p:nvCxnSpPr>
        <p:spPr>
          <a:xfrm>
            <a:off x="0" y="14015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43453AA3-06D4-6977-0A30-6881FB41AB3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746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287" y="1582060"/>
            <a:ext cx="11348338" cy="503180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3100" i="1" dirty="0"/>
              <a:t> </a:t>
            </a:r>
            <a:r>
              <a:rPr lang="en-US" altLang="en-US" sz="6200" b="0" dirty="0"/>
              <a:t>Menus (continued)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6200" b="0" dirty="0"/>
              <a:t>Each item of a menu is specified with an </a:t>
            </a:r>
            <a:r>
              <a:rPr lang="en-US" altLang="en-US" sz="6200" dirty="0"/>
              <a:t>&lt;option&gt;</a:t>
            </a:r>
            <a:r>
              <a:rPr lang="en-US" altLang="en-US" sz="6200" b="0" dirty="0"/>
              <a:t> tag, whose pure text content (no tags) is the value of the item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6200" b="0" dirty="0"/>
              <a:t>An </a:t>
            </a:r>
            <a:r>
              <a:rPr lang="en-US" altLang="en-US" sz="6200" dirty="0"/>
              <a:t>&lt;option&gt;</a:t>
            </a:r>
            <a:r>
              <a:rPr lang="en-US" altLang="en-US" sz="6200" b="0" dirty="0"/>
              <a:t> tag can include the </a:t>
            </a:r>
            <a:r>
              <a:rPr lang="en-US" altLang="en-US" sz="6200" dirty="0"/>
              <a:t>selected</a:t>
            </a:r>
            <a:r>
              <a:rPr lang="en-US" altLang="en-US" sz="6200" b="0" dirty="0"/>
              <a:t> attribute, which when assigned </a:t>
            </a:r>
            <a:r>
              <a:rPr lang="en-US" altLang="en-US" sz="6200" dirty="0"/>
              <a:t>"selected” </a:t>
            </a:r>
            <a:r>
              <a:rPr lang="en-US" altLang="en-US" sz="6200" b="0" dirty="0"/>
              <a:t>specifies that the item is preselected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endParaRPr lang="en-US" altLang="en-US" sz="3100" b="0" dirty="0"/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/>
              <a:t>Grocery Menu - milk, bread, eggs, cheese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size = 1 (the default)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&lt;select name = "groceries"&gt;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&lt;option&gt; milk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&lt;option&gt; bread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&lt;option&gt; eggs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&lt;option&gt; cheese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&lt;/select&gt;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alt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7B6428-6B4B-4796-BAC2-7E08C77165E7}"/>
              </a:ext>
            </a:extLst>
          </p:cNvPr>
          <p:cNvCxnSpPr>
            <a:cxnSpLocks/>
          </p:cNvCxnSpPr>
          <p:nvPr/>
        </p:nvCxnSpPr>
        <p:spPr>
          <a:xfrm>
            <a:off x="137708" y="141040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51C8A52F-2E22-6738-2880-DF2B4940445A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216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1400" i="1">
                <a:latin typeface="Arial" panose="020B0604020202020204" pitchFamily="34" charset="0"/>
              </a:rPr>
              <a:t>Widgets </a:t>
            </a:r>
            <a:r>
              <a:rPr lang="en-US" altLang="en-US" sz="140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clicking the menu: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changing </a:t>
            </a:r>
            <a:r>
              <a:rPr lang="en-US" altLang="en-US" sz="1200">
                <a:latin typeface="Courier New" panose="02070309020205020404" pitchFamily="49" charset="0"/>
              </a:rPr>
              <a:t>size</a:t>
            </a:r>
            <a:r>
              <a:rPr lang="en-US" altLang="en-US" sz="1400">
                <a:latin typeface="Arial" panose="020B0604020202020204" pitchFamily="34" charset="0"/>
              </a:rPr>
              <a:t> to 2:</a:t>
            </a:r>
          </a:p>
          <a:p>
            <a:pPr>
              <a:spcBef>
                <a:spcPct val="20000"/>
              </a:spcBef>
              <a:buSzTx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4495800" y="1838740"/>
          <a:ext cx="586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52644" imgH="1287780" progId="Word.Document.8">
                  <p:embed/>
                </p:oleObj>
              </mc:Choice>
              <mc:Fallback>
                <p:oleObj name="Document" r:id="rId2" imgW="5152644" imgH="12877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38740"/>
                        <a:ext cx="586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572000" y="3429001"/>
          <a:ext cx="5791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154168" imgH="1655064" progId="Word.Document.8">
                  <p:embed/>
                </p:oleObj>
              </mc:Choice>
              <mc:Fallback>
                <p:oleObj name="Document" r:id="rId4" imgW="5154168" imgH="165506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1"/>
                        <a:ext cx="5791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4572000" y="5466056"/>
          <a:ext cx="571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154168" imgH="1261872" progId="Word.Document.8">
                  <p:embed/>
                </p:oleObj>
              </mc:Choice>
              <mc:Fallback>
                <p:oleObj name="Document" r:id="rId6" imgW="5154168" imgH="126187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66056"/>
                        <a:ext cx="5715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0F9B8-6F8A-4FAA-896B-A5D3DFEEB76A}"/>
              </a:ext>
            </a:extLst>
          </p:cNvPr>
          <p:cNvCxnSpPr>
            <a:cxnSpLocks/>
          </p:cNvCxnSpPr>
          <p:nvPr/>
        </p:nvCxnSpPr>
        <p:spPr>
          <a:xfrm>
            <a:off x="0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A486B73E-EF31-03B6-AF2E-81277F0D88D6}"/>
              </a:ext>
            </a:extLst>
          </p:cNvPr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939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143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b="1" dirty="0"/>
              <a:t>5. Text areas </a:t>
            </a:r>
            <a:r>
              <a:rPr lang="en-US" altLang="en-US" sz="2400" b="0" dirty="0"/>
              <a:t>- created with </a:t>
            </a:r>
            <a:r>
              <a:rPr lang="en-US" altLang="en-US" sz="2400" dirty="0"/>
              <a:t>&lt;</a:t>
            </a:r>
            <a:r>
              <a:rPr lang="en-US" altLang="en-US" sz="2400" dirty="0" err="1"/>
              <a:t>textarea</a:t>
            </a:r>
            <a:r>
              <a:rPr lang="en-US" altLang="en-US" sz="2400" dirty="0"/>
              <a:t>&gt;</a:t>
            </a:r>
            <a:endParaRPr lang="en-US" altLang="en-US" sz="2400" b="0" dirty="0"/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b="0" dirty="0"/>
              <a:t>Usually include the </a:t>
            </a:r>
            <a:r>
              <a:rPr lang="en-US" altLang="en-US" sz="2000" dirty="0"/>
              <a:t>rows</a:t>
            </a:r>
            <a:r>
              <a:rPr lang="en-US" altLang="en-US" sz="2000" b="0" dirty="0"/>
              <a:t> and </a:t>
            </a:r>
            <a:r>
              <a:rPr lang="en-US" altLang="en-US" sz="2000" dirty="0"/>
              <a:t>cols</a:t>
            </a:r>
            <a:r>
              <a:rPr lang="en-US" altLang="en-US" sz="2000" b="0" dirty="0"/>
              <a:t> attributes to specify the size of the text area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b="0" dirty="0"/>
              <a:t>Default text can be included as the content of </a:t>
            </a:r>
            <a:r>
              <a:rPr lang="en-US" altLang="en-US" dirty="0"/>
              <a:t>&lt;</a:t>
            </a:r>
            <a:r>
              <a:rPr lang="en-US" altLang="en-US" dirty="0" err="1"/>
              <a:t>textarea</a:t>
            </a:r>
            <a:r>
              <a:rPr lang="en-US" altLang="en-US" dirty="0"/>
              <a:t>&gt;</a:t>
            </a:r>
            <a:endParaRPr lang="en-US" altLang="en-US" b="0" dirty="0"/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b="0" dirty="0"/>
              <a:t>Scrolling is implicit if the area is overfilled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/>
              <a:t>Please provide your employment aspirations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"aspirations"  rows = "3”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cols = "40"&gt;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(Be brief and concise)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4953001" y="5153026"/>
          <a:ext cx="5324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77256" imgH="1283208" progId="Word.Document.8">
                  <p:embed/>
                </p:oleObj>
              </mc:Choice>
              <mc:Fallback>
                <p:oleObj name="Document" r:id="rId2" imgW="5477256" imgH="128320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153026"/>
                        <a:ext cx="53244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BBF99-2C62-4D45-8A8E-F8F3387557F3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3A417947-DB07-1B2E-B53B-4FBCC6780D0C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786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535" y="954202"/>
            <a:ext cx="11031265" cy="46394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SzTx/>
              <a:buNone/>
            </a:pPr>
            <a:endParaRPr lang="en-US" altLang="en-US" sz="2400" b="0" dirty="0"/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400" b="1" i="1" dirty="0"/>
              <a:t>6. </a:t>
            </a:r>
            <a:r>
              <a:rPr lang="en-US" altLang="en-US" sz="2400" b="1" dirty="0"/>
              <a:t>Reset and Submit buttons</a:t>
            </a: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/>
              <a:t>Both are created with </a:t>
            </a:r>
            <a:r>
              <a:rPr lang="en-US" altLang="en-US" dirty="0"/>
              <a:t>&lt;input&gt;</a:t>
            </a:r>
            <a:endParaRPr lang="en-US" altLang="en-US" b="0" dirty="0"/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 = "reset"  value = "Reset Form"&gt;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 = "submit”  value = "Submit Form"&gt;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20000"/>
              </a:lnSpc>
              <a:buSzTx/>
            </a:pPr>
            <a:r>
              <a:rPr lang="en-US" altLang="en-US" sz="2400" b="0" dirty="0"/>
              <a:t>Submit has two actions: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/>
              <a:t>Encode the data of the form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/>
              <a:t>Request that the server execute the server-resident program specified as the value of the </a:t>
            </a:r>
            <a:r>
              <a:rPr lang="en-US" altLang="en-US" dirty="0"/>
              <a:t>action</a:t>
            </a:r>
            <a:r>
              <a:rPr lang="en-US" altLang="en-US" b="0" dirty="0"/>
              <a:t> attribute of </a:t>
            </a:r>
            <a:r>
              <a:rPr lang="en-US" altLang="en-US" dirty="0"/>
              <a:t>&lt;form&gt;</a:t>
            </a:r>
            <a:endParaRPr lang="en-US" altLang="en-US" b="0" dirty="0"/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/>
              <a:t>A Submit button is required in every form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endParaRPr lang="en-US" altLang="en-US" sz="2400" b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48DE8-EFB4-4AB8-823B-B2146E35F8A9}"/>
              </a:ext>
            </a:extLst>
          </p:cNvPr>
          <p:cNvCxnSpPr>
            <a:cxnSpLocks/>
          </p:cNvCxnSpPr>
          <p:nvPr/>
        </p:nvCxnSpPr>
        <p:spPr>
          <a:xfrm>
            <a:off x="0" y="141040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02577474-1333-417B-AB86-D3FEE48E4F56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5887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673" y="1636933"/>
            <a:ext cx="7957600" cy="484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HTML5 specifications introduced new Input types </a:t>
            </a:r>
          </a:p>
          <a:p>
            <a:pPr lvl="1"/>
            <a:r>
              <a:rPr lang="en-US" dirty="0"/>
              <a:t>email :  email address</a:t>
            </a:r>
          </a:p>
          <a:p>
            <a:pPr lvl="1"/>
            <a:r>
              <a:rPr lang="en-US" dirty="0"/>
              <a:t>number: </a:t>
            </a:r>
            <a:r>
              <a:rPr lang="en-US" dirty="0" err="1"/>
              <a:t>spinbox</a:t>
            </a:r>
            <a:endParaRPr lang="en-US" dirty="0"/>
          </a:p>
          <a:p>
            <a:pPr lvl="1"/>
            <a:r>
              <a:rPr lang="en-US" dirty="0"/>
              <a:t>range: slider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: web addresses</a:t>
            </a:r>
          </a:p>
          <a:p>
            <a:pPr lvl="1"/>
            <a:r>
              <a:rPr lang="en-US" dirty="0"/>
              <a:t>color: color pickers</a:t>
            </a:r>
          </a:p>
          <a:p>
            <a:pPr lvl="1"/>
            <a:r>
              <a:rPr lang="en-US" dirty="0"/>
              <a:t>search: search boxes</a:t>
            </a:r>
          </a:p>
          <a:p>
            <a:pPr lvl="1"/>
            <a:r>
              <a:rPr lang="en-US" dirty="0"/>
              <a:t>date: date</a:t>
            </a:r>
          </a:p>
          <a:p>
            <a:pPr lvl="1"/>
            <a:r>
              <a:rPr lang="en-US" dirty="0"/>
              <a:t>month: month</a:t>
            </a:r>
          </a:p>
          <a:p>
            <a:pPr lvl="1"/>
            <a:r>
              <a:rPr lang="en-US" dirty="0"/>
              <a:t>time: time</a:t>
            </a:r>
          </a:p>
          <a:p>
            <a:pPr lvl="1"/>
            <a:r>
              <a:rPr lang="en-US" dirty="0"/>
              <a:t>week: week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: combination of date and time.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HTML5 – New Input widgets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5ABEDE47-082B-614E-5FC7-6645CCADBB0E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61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e-mail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email type is used for input fields that should contain an e-mail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email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3000" dirty="0">
                <a:solidFill>
                  <a:schemeClr val="accent2"/>
                </a:solidFill>
              </a:rPr>
              <a:t>E-mail: &lt;input type="email" name="</a:t>
            </a:r>
            <a:r>
              <a:rPr lang="en-GB" sz="3000" dirty="0" err="1">
                <a:solidFill>
                  <a:schemeClr val="accent2"/>
                </a:solidFill>
              </a:rPr>
              <a:t>user_email</a:t>
            </a:r>
            <a:r>
              <a:rPr lang="en-GB" sz="300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B7FE9-8319-483C-9EC5-7E2CAFF9826A}"/>
              </a:ext>
            </a:extLst>
          </p:cNvPr>
          <p:cNvCxnSpPr>
            <a:cxnSpLocks/>
          </p:cNvCxnSpPr>
          <p:nvPr/>
        </p:nvCxnSpPr>
        <p:spPr>
          <a:xfrm>
            <a:off x="0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36CA128F-8F5D-B3CA-8C53-7C6FC9F95222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84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</a:t>
            </a:r>
            <a:r>
              <a:rPr lang="en-GB" dirty="0" err="1">
                <a:ea typeface="+mj-ea"/>
              </a:rPr>
              <a:t>url</a:t>
            </a:r>
            <a:endParaRPr lang="en-GB" dirty="0">
              <a:ea typeface="+mj-ea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</a:t>
            </a:r>
            <a:r>
              <a:rPr lang="en-GB" sz="2540" dirty="0" err="1"/>
              <a:t>url</a:t>
            </a:r>
            <a:r>
              <a:rPr lang="en-GB" sz="2540" dirty="0"/>
              <a:t> type is used for input fields that should contain a URL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</a:t>
            </a:r>
            <a:r>
              <a:rPr lang="en-GB" sz="2540" dirty="0" err="1"/>
              <a:t>url</a:t>
            </a:r>
            <a:r>
              <a:rPr lang="en-GB" sz="2540" dirty="0"/>
              <a:t>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Homepage: &lt;input type="</a:t>
            </a:r>
            <a:r>
              <a:rPr lang="en-GB" sz="2540" dirty="0" err="1">
                <a:solidFill>
                  <a:schemeClr val="accent2"/>
                </a:solidFill>
              </a:rPr>
              <a:t>url</a:t>
            </a:r>
            <a:r>
              <a:rPr lang="en-GB" sz="2540" dirty="0">
                <a:solidFill>
                  <a:schemeClr val="accent2"/>
                </a:solidFill>
              </a:rPr>
              <a:t>" name="</a:t>
            </a:r>
            <a:r>
              <a:rPr lang="en-GB" sz="2540" dirty="0" err="1">
                <a:solidFill>
                  <a:schemeClr val="accent2"/>
                </a:solidFill>
              </a:rPr>
              <a:t>user_url</a:t>
            </a:r>
            <a:r>
              <a:rPr lang="en-GB" sz="254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40FF3-B4E0-4C74-A459-28B55FB03808}"/>
              </a:ext>
            </a:extLst>
          </p:cNvPr>
          <p:cNvCxnSpPr>
            <a:cxnSpLocks/>
          </p:cNvCxnSpPr>
          <p:nvPr/>
        </p:nvCxnSpPr>
        <p:spPr>
          <a:xfrm>
            <a:off x="0" y="169068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47D3DB4-6C2A-30AC-58E4-942444B6DD75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826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578552"/>
            <a:ext cx="3748953" cy="372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 descr="Getting Started in Ecommerce: What's a Shopping Cart? | Practical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7465" y="1588366"/>
            <a:ext cx="6690051" cy="2914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2" name="Google Shape;105;p2">
            <a:extLst>
              <a:ext uri="{FF2B5EF4-FFF2-40B4-BE49-F238E27FC236}">
                <a16:creationId xmlns:a16="http://schemas.microsoft.com/office/drawing/2014/main" id="{B7AFA6DA-0C61-8368-0007-B1CBCDA9A1F9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number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81190" y="1822687"/>
            <a:ext cx="11029615" cy="2736061"/>
          </a:xfrm>
        </p:spPr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number type is used for input fields that should contain a numeric value.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Set restrictions on what numbers are accepted: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Points: &lt;input type="number" name="points" min="1" max="10" /&gt;</a:t>
            </a: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887" y="4876006"/>
            <a:ext cx="7418219" cy="1647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066CA-B40A-4E23-9C10-95199AC39CC9}"/>
              </a:ext>
            </a:extLst>
          </p:cNvPr>
          <p:cNvCxnSpPr>
            <a:cxnSpLocks/>
          </p:cNvCxnSpPr>
          <p:nvPr/>
        </p:nvCxnSpPr>
        <p:spPr>
          <a:xfrm>
            <a:off x="0" y="146737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061DCD9-CA9C-7691-4AEF-3A63393154DA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88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range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used for input fields that should contain a value from a range of numbers.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displayed as a slider bar.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You can also 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&lt;input type="range" name="points" min="1" max="10" /&gt;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1DE3C2-93EC-49F5-B9D0-8826912D46B5}"/>
              </a:ext>
            </a:extLst>
          </p:cNvPr>
          <p:cNvCxnSpPr>
            <a:cxnSpLocks/>
          </p:cNvCxnSpPr>
          <p:nvPr/>
        </p:nvCxnSpPr>
        <p:spPr>
          <a:xfrm>
            <a:off x="0" y="15028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A75D233C-C9BE-9EC4-5C45-BC3E8AE10D55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2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date pickers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HTML5 has several new input types for selecting date and time: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 - Selects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month - Selects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week - Selects week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time - Selects time (hour and minute)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datetime - Selects time, date, month and year. This is now obsolete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</a:t>
            </a:r>
            <a:r>
              <a:rPr lang="en-GB" sz="2540" dirty="0" err="1"/>
              <a:t>datetime</a:t>
            </a:r>
            <a:r>
              <a:rPr lang="en-GB" sz="2540" dirty="0"/>
              <a:t>-local - Selects time, date, month and</a:t>
            </a:r>
            <a:br>
              <a:rPr lang="en-GB" sz="2540" dirty="0"/>
            </a:br>
            <a:r>
              <a:rPr lang="en-GB" sz="2540" dirty="0"/>
              <a:t>       year (local time)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2830CD-0F77-4B94-BE6F-7E18CA877716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E27222A2-AB7B-1A41-7D03-5A0222BB9DD1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66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search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1689139"/>
          </a:xfrm>
        </p:spPr>
        <p:txBody>
          <a:bodyPr anchor="ctr">
            <a:normAutofit fontScale="92500"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type is used for search fields like a site search or Google search.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field behaves like a regular text field.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7179C7-21A7-4DB1-B4B9-24997BDA97B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/>
              <a:t>HTML5: Input - search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65611B-AD97-4F93-B081-B1655A914706}"/>
              </a:ext>
            </a:extLst>
          </p:cNvPr>
          <p:cNvCxnSpPr>
            <a:cxnSpLocks/>
          </p:cNvCxnSpPr>
          <p:nvPr/>
        </p:nvCxnSpPr>
        <p:spPr>
          <a:xfrm>
            <a:off x="0" y="152064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E98B556F-4F6D-DADD-DCA5-3DCB5576DF6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630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</a:t>
            </a:r>
            <a:r>
              <a:rPr lang="en-GB" dirty="0" err="1">
                <a:ea typeface="+mj-ea"/>
              </a:rPr>
              <a:t>color</a:t>
            </a:r>
            <a:r>
              <a:rPr lang="en-GB" dirty="0">
                <a:ea typeface="+mj-ea"/>
              </a:rPr>
              <a:t> picker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>
          <a:xfrm>
            <a:off x="741635" y="1708444"/>
            <a:ext cx="10515600" cy="4351338"/>
          </a:xfrm>
        </p:spPr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type is used for input fields that should contain a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This input type will allow you to select a </a:t>
            </a:r>
            <a:r>
              <a:rPr lang="en-GB" dirty="0" err="1"/>
              <a:t>color</a:t>
            </a:r>
            <a:r>
              <a:rPr lang="en-GB" dirty="0"/>
              <a:t> from a </a:t>
            </a:r>
            <a:r>
              <a:rPr lang="en-GB" dirty="0" err="1"/>
              <a:t>color</a:t>
            </a:r>
            <a:r>
              <a:rPr lang="en-GB" dirty="0"/>
              <a:t> picker: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: &lt;input type="</a:t>
            </a: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" name="</a:t>
            </a:r>
            <a:r>
              <a:rPr lang="en-GB" sz="2722" dirty="0" err="1">
                <a:solidFill>
                  <a:schemeClr val="accent2"/>
                </a:solidFill>
              </a:rPr>
              <a:t>user_color</a:t>
            </a:r>
            <a:r>
              <a:rPr lang="en-GB" sz="2722" dirty="0">
                <a:solidFill>
                  <a:schemeClr val="accent2"/>
                </a:solidFill>
              </a:rPr>
              <a:t>" /&gt;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5CF663-23C3-4E57-B61A-5B1AB741EAE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/>
              <a:t>HTML5: Input – color picker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4180E2-6F86-46F8-A47D-0ABD37D527C9}"/>
              </a:ext>
            </a:extLst>
          </p:cNvPr>
          <p:cNvCxnSpPr>
            <a:cxnSpLocks/>
          </p:cNvCxnSpPr>
          <p:nvPr/>
        </p:nvCxnSpPr>
        <p:spPr>
          <a:xfrm>
            <a:off x="-8308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6F58937-C484-8434-B1C4-6D1E579D073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005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Id attribute and name attribute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5CF663-23C3-4E57-B61A-5B1AB741EAE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4180E2-6F86-46F8-A47D-0ABD37D527C9}"/>
              </a:ext>
            </a:extLst>
          </p:cNvPr>
          <p:cNvCxnSpPr>
            <a:cxnSpLocks/>
          </p:cNvCxnSpPr>
          <p:nvPr/>
        </p:nvCxnSpPr>
        <p:spPr>
          <a:xfrm>
            <a:off x="-8308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6F58937-C484-8434-B1C4-6D1E579D073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741124E-642A-0829-359A-94CC4387F973}"/>
              </a:ext>
            </a:extLst>
          </p:cNvPr>
          <p:cNvSpPr txBox="1">
            <a:spLocks noChangeArrowheads="1"/>
          </p:cNvSpPr>
          <p:nvPr/>
        </p:nvSpPr>
        <p:spPr>
          <a:xfrm>
            <a:off x="497486" y="2166528"/>
            <a:ext cx="929132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The name attribute is commonly used in form elements (like &lt;input&gt;, &lt;select&gt;, &lt;</a:t>
            </a:r>
            <a:r>
              <a:rPr lang="en-US" altLang="en-US" dirty="0" err="1">
                <a:solidFill>
                  <a:srgbClr val="374151"/>
                </a:solidFill>
                <a:latin typeface="Söhne"/>
              </a:rPr>
              <a:t>textarea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&gt;, etc.) to define the name that is sent to the server when the form is submitted. This name is used to identify the value associated with the form element.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The id attribute is used to uniquely identify elements for styling and JavaScript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attribute is used to identify form elements and send their values to the server when a form is submitted.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spcAft>
                <a:spcPct val="0"/>
              </a:spcAft>
              <a:buFont typeface="Arial" panose="020B0604020202020204" pitchFamily="34" charset="0"/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6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Label element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5CF663-23C3-4E57-B61A-5B1AB741EAE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4180E2-6F86-46F8-A47D-0ABD37D527C9}"/>
              </a:ext>
            </a:extLst>
          </p:cNvPr>
          <p:cNvCxnSpPr>
            <a:cxnSpLocks/>
          </p:cNvCxnSpPr>
          <p:nvPr/>
        </p:nvCxnSpPr>
        <p:spPr>
          <a:xfrm>
            <a:off x="-8308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6F58937-C484-8434-B1C4-6D1E579D073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741124E-642A-0829-359A-94CC4387F973}"/>
              </a:ext>
            </a:extLst>
          </p:cNvPr>
          <p:cNvSpPr txBox="1">
            <a:spLocks noChangeArrowheads="1"/>
          </p:cNvSpPr>
          <p:nvPr/>
        </p:nvSpPr>
        <p:spPr>
          <a:xfrm>
            <a:off x="497486" y="2166528"/>
            <a:ext cx="929132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&lt;label for="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fname</a:t>
            </a:r>
            <a:r>
              <a:rPr lang="en-US" b="1" dirty="0">
                <a:effectLst/>
                <a:latin typeface="Consolas" panose="020B0609020204030204" pitchFamily="49" charset="0"/>
              </a:rPr>
              <a:t>" &gt;First Name: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 &lt;input type="text" name="name" id="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fname</a:t>
            </a:r>
            <a:r>
              <a:rPr lang="en-US" b="1" dirty="0">
                <a:effectLst/>
                <a:latin typeface="Consolas" panose="020B06090202040302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 &lt;/label&gt;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Label html element represents a caption for an item. Used to associate text with an input element.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attribute specifies which form element a label is bound </a:t>
            </a:r>
            <a:r>
              <a:rPr lang="en-US" dirty="0" err="1">
                <a:latin typeface="Consolas" panose="020B0609020204030204" pitchFamily="49" charset="0"/>
              </a:rPr>
              <a:t>to.It</a:t>
            </a:r>
            <a:r>
              <a:rPr lang="en-US" dirty="0">
                <a:latin typeface="Consolas" panose="020B0609020204030204" pitchFamily="49" charset="0"/>
              </a:rPr>
              <a:t> is set to id of </a:t>
            </a:r>
            <a:r>
              <a:rPr lang="en-US">
                <a:latin typeface="Consolas" panose="020B0609020204030204" pitchFamily="49" charset="0"/>
              </a:rPr>
              <a:t>input element</a:t>
            </a:r>
            <a:r>
              <a:rPr lang="en-US" b="0"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ct val="0"/>
              </a:spcAft>
              <a:buFont typeface="Arial" panose="020B0604020202020204" pitchFamily="34" charset="0"/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62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DE09-7C16-E884-E782-449EF102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9FAC-A621-9599-88A0-2D966EB0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Name: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859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026" y="1653906"/>
            <a:ext cx="2140682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8" y="1640114"/>
            <a:ext cx="8647216" cy="45368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dirty="0"/>
              <a:t>An HTML form is used to collect user input.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dirty="0"/>
              <a:t>A form is a way to send information from a browser to a server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dirty="0"/>
              <a:t>All the components of a form appear as the content of &lt;form&gt; tag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dirty="0"/>
              <a:t>The components are called </a:t>
            </a:r>
            <a:r>
              <a:rPr lang="en-US" altLang="en-US" i="1" dirty="0"/>
              <a:t>widgets</a:t>
            </a:r>
            <a:r>
              <a:rPr lang="en-US" altLang="en-US" dirty="0"/>
              <a:t> (e.g., text boxes, radio buttons and checkboxes)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A simple form may look like this: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CD7775D1-3F70-CC9B-A612-25779EBA4F92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B810A-1326-4133-9DC1-58725EE0D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3359" b="4750"/>
          <a:stretch/>
        </p:blipFill>
        <p:spPr>
          <a:xfrm>
            <a:off x="957943" y="4368799"/>
            <a:ext cx="3686628" cy="21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47800"/>
            <a:ext cx="10083800" cy="1984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&lt;form </a:t>
            </a:r>
            <a:r>
              <a:rPr lang="en-US" altLang="en-US" sz="2400" b="1" dirty="0" err="1">
                <a:solidFill>
                  <a:srgbClr val="002060"/>
                </a:solidFill>
              </a:rPr>
              <a:t>list_of_attributes_and_values</a:t>
            </a:r>
            <a:r>
              <a:rPr lang="en-US" alt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	&lt;input element&gt;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	…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&lt;/form&gt;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500" y="3387447"/>
            <a:ext cx="9194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altLang="en-US" sz="2400" dirty="0"/>
              <a:t>Important attributes of the &lt;form&gt; tag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/>
              <a:t>Method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/>
              <a:t>Action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/>
              <a:t>Target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Example: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&lt;form method=“post” action=“survey.php” target=“_blank”&gt;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	&lt;input type=“text”&gt;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	…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&lt;/form&gt;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4B7B24D0-65DD-E9E3-1BCC-AE5B70508B3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-19894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chemeClr val="accent2">
                    <a:lumMod val="75000"/>
                  </a:schemeClr>
                </a:solidFill>
              </a:rPr>
              <a:t>Methods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111" y="1513221"/>
            <a:ext cx="919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</a:rPr>
              <a:t>GET: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Appends the form data to the URL, in name/value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NEVER use GET to send sensitive data! (the submitted form data is visible in the URL!)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 length of a URL is limited (2048 characters)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Useful for form submissions where a user wants to bookmark the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GET is good for non-secure data, like query strings in Google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</a:rPr>
              <a:t>POST: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Appends the form data inside the body of the HTTP request (the submitted form data is not shown in the URL)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POST has no size limitations, and can be used to send large amounts of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Form submissions with POST cannot be bookmarked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altLang="en-US" sz="2400" dirty="0"/>
          </a:p>
        </p:txBody>
      </p:sp>
      <p:pic>
        <p:nvPicPr>
          <p:cNvPr id="2" name="Google Shape;105;p2">
            <a:extLst>
              <a:ext uri="{FF2B5EF4-FFF2-40B4-BE49-F238E27FC236}">
                <a16:creationId xmlns:a16="http://schemas.microsoft.com/office/drawing/2014/main" id="{446A49F7-3DB0-86B5-FA43-EF61F6870F66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-19894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601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3750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en-US" sz="2400" dirty="0"/>
              <a:t>Input widget can be any of the following types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Text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err="1"/>
              <a:t>Textarea</a:t>
            </a:r>
            <a:endParaRPr lang="en-US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Button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Checkboxes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Radio Buttons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Dropdown list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Hidden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A634E446-721D-BE8E-0DC6-7C5C812CB6A2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3221"/>
            <a:ext cx="8375073" cy="435133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The HTML &lt;input&gt; element is the most used form element.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An &lt;input&gt; element can be displayed in many ways, depending on the type attribute.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element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3772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A634E446-721D-BE8E-0DC6-7C5C812CB6A2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222ED4D-B903-363F-46C7-D9249B00D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32226"/>
              </p:ext>
            </p:extLst>
          </p:nvPr>
        </p:nvGraphicFramePr>
        <p:xfrm>
          <a:off x="609599" y="2878702"/>
          <a:ext cx="9477830" cy="360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915">
                  <a:extLst>
                    <a:ext uri="{9D8B030D-6E8A-4147-A177-3AD203B41FA5}">
                      <a16:colId xmlns:a16="http://schemas.microsoft.com/office/drawing/2014/main" val="392007601"/>
                    </a:ext>
                  </a:extLst>
                </a:gridCol>
                <a:gridCol w="4738915">
                  <a:extLst>
                    <a:ext uri="{9D8B030D-6E8A-4147-A177-3AD203B41FA5}">
                      <a16:colId xmlns:a16="http://schemas.microsoft.com/office/drawing/2014/main" val="1107915846"/>
                    </a:ext>
                  </a:extLst>
                </a:gridCol>
              </a:tblGrid>
              <a:tr h="40224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32889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type="text"&gt;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 single-line text input field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49578538"/>
                  </a:ext>
                </a:extLst>
              </a:tr>
              <a:tr h="76040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type="radio"&gt;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9819488"/>
                  </a:ext>
                </a:extLst>
              </a:tr>
              <a:tr h="76040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type="checkbox"&gt;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4781796"/>
                  </a:ext>
                </a:extLst>
              </a:tr>
              <a:tr h="76040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type="submit"&gt;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4278098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type="button"&gt;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Displays a clickable button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306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341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737" y="1513221"/>
            <a:ext cx="1092023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/>
              <a:t>action attribute specifies the URL of the application to be called when the Submit button is clicked (ex. action = </a:t>
            </a:r>
            <a:r>
              <a:rPr lang="en-US" altLang="en-US" sz="2200" dirty="0">
                <a:hlinkClick r:id="rId2"/>
              </a:rPr>
              <a:t>http://www.cs.ucp.edu/cgi-bin/survey.pl</a:t>
            </a:r>
            <a:r>
              <a:rPr lang="en-US" altLang="en-US" sz="2200" dirty="0"/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dirty="0"/>
              <a:t>no action, i.e. the value of action is the empty string or missing, then no request is sent on clicking the button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The </a:t>
            </a:r>
            <a:r>
              <a:rPr lang="en-US" altLang="en-US" sz="2200" dirty="0"/>
              <a:t>method</a:t>
            </a:r>
            <a:r>
              <a:rPr lang="en-US" altLang="en-US" sz="2200" b="0" dirty="0"/>
              <a:t> attribute of </a:t>
            </a:r>
            <a:r>
              <a:rPr lang="en-US" altLang="en-US" sz="2200" dirty="0"/>
              <a:t>&lt;form&gt;</a:t>
            </a:r>
            <a:r>
              <a:rPr lang="en-US" altLang="en-US" sz="2200" b="0" dirty="0"/>
              <a:t> specifies one of the two possible techniques of transferring the form data to the server, </a:t>
            </a:r>
            <a:r>
              <a:rPr lang="en-US" altLang="en-US" sz="2200" dirty="0"/>
              <a:t>get</a:t>
            </a:r>
            <a:r>
              <a:rPr lang="en-US" altLang="en-US" sz="2200" b="0" dirty="0"/>
              <a:t> and </a:t>
            </a:r>
            <a:r>
              <a:rPr lang="en-US" altLang="en-US" sz="2200" dirty="0"/>
              <a:t>post</a:t>
            </a:r>
            <a:endParaRPr lang="en-US" altLang="en-US" sz="2200" b="0" dirty="0"/>
          </a:p>
          <a:p>
            <a:pPr marL="515938" lvl="1" indent="-180975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dirty="0"/>
              <a:t>get</a:t>
            </a:r>
            <a:r>
              <a:rPr lang="en-US" altLang="en-US" sz="2200" b="0" dirty="0"/>
              <a:t> and </a:t>
            </a:r>
            <a:r>
              <a:rPr lang="en-US" altLang="en-US" sz="2200" dirty="0"/>
              <a:t>post</a:t>
            </a:r>
            <a:r>
              <a:rPr lang="en-US" altLang="en-US" sz="2200" b="0" dirty="0"/>
              <a:t> are discussed in Chapter 10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i="1" dirty="0"/>
              <a:t>Widgets</a:t>
            </a:r>
            <a:endParaRPr lang="en-US" altLang="en-US" sz="2200" b="0" dirty="0"/>
          </a:p>
          <a:p>
            <a:pPr marL="515938" lvl="1" indent="-180975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Many are created with the </a:t>
            </a:r>
            <a:r>
              <a:rPr lang="en-US" altLang="en-US" sz="2200" dirty="0"/>
              <a:t>&lt;input&gt;</a:t>
            </a:r>
            <a:r>
              <a:rPr lang="en-US" altLang="en-US" sz="2200" b="0" dirty="0"/>
              <a:t> tag</a:t>
            </a:r>
          </a:p>
          <a:p>
            <a:pPr marL="966788" lvl="2" indent="-22383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The </a:t>
            </a:r>
            <a:r>
              <a:rPr lang="en-US" altLang="en-US" sz="2200" dirty="0"/>
              <a:t>type</a:t>
            </a:r>
            <a:r>
              <a:rPr lang="en-US" altLang="en-US" sz="2200" b="0" dirty="0"/>
              <a:t> attribute of </a:t>
            </a:r>
            <a:r>
              <a:rPr lang="en-US" altLang="en-US" sz="2200" dirty="0"/>
              <a:t>&lt;input&gt;</a:t>
            </a:r>
            <a:r>
              <a:rPr lang="en-US" altLang="en-US" sz="2200" b="0" dirty="0"/>
              <a:t> specifies the kind of widget being created</a:t>
            </a:r>
          </a:p>
          <a:p>
            <a:pPr marL="966788" lvl="2" indent="-223838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en-US" sz="2200" b="1" dirty="0"/>
              <a:t>Text</a:t>
            </a:r>
          </a:p>
          <a:p>
            <a:pPr marL="1314450" lvl="3" indent="-16668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Creates a horizontal box for text input</a:t>
            </a:r>
          </a:p>
          <a:p>
            <a:pPr marL="1314450" lvl="3" indent="-16668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Default size is 20; it can be changed with the </a:t>
            </a:r>
            <a:r>
              <a:rPr lang="en-US" altLang="en-US" sz="2200" dirty="0"/>
              <a:t>size</a:t>
            </a:r>
            <a:r>
              <a:rPr lang="en-US" altLang="en-US" sz="2200" b="0" dirty="0"/>
              <a:t> attribute</a:t>
            </a:r>
          </a:p>
          <a:p>
            <a:pPr marL="1314450" lvl="3" indent="-16668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If more characters are entered than will fit, the box is scrolled (shifted) 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B87E9D2-E976-ECF2-F024-5E29B78C3B02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9644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708" y="1686483"/>
            <a:ext cx="11078660" cy="4351338"/>
          </a:xfrm>
        </p:spPr>
        <p:txBody>
          <a:bodyPr>
            <a:noAutofit/>
          </a:bodyPr>
          <a:lstStyle/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/>
              <a:t>If you don’t want to allow the user to type more characters than will fit, set </a:t>
            </a:r>
            <a:r>
              <a:rPr lang="en-US" altLang="en-US" dirty="0" err="1"/>
              <a:t>maxlength</a:t>
            </a:r>
            <a:r>
              <a:rPr lang="en-US" altLang="en-US" b="0" dirty="0"/>
              <a:t>, which causes excess input to be ignored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 = "text" name = "Phone" size = "12" &gt;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indent="-381000">
              <a:lnSpc>
                <a:spcPct val="110000"/>
              </a:lnSpc>
              <a:buSzTx/>
              <a:buNone/>
            </a:pPr>
            <a:r>
              <a:rPr lang="en-US" altLang="en-US" sz="2400" b="0" i="1" dirty="0"/>
              <a:t>2</a:t>
            </a:r>
            <a:r>
              <a:rPr lang="en-US" altLang="en-US" sz="2400" b="1" i="1" dirty="0"/>
              <a:t>. Checkboxes </a:t>
            </a:r>
            <a:r>
              <a:rPr lang="en-US" altLang="en-US" sz="2400" b="0" dirty="0"/>
              <a:t>- to collect multiple choice input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/>
              <a:t>Every checkbox requires a </a:t>
            </a:r>
            <a:r>
              <a:rPr lang="en-US" altLang="en-US" dirty="0"/>
              <a:t>value</a:t>
            </a:r>
            <a:r>
              <a:rPr lang="en-US" altLang="en-US" b="0" dirty="0"/>
              <a:t> attribute, which is the widget’s value in the form data when the checkbox is ‘checked’</a:t>
            </a:r>
          </a:p>
          <a:p>
            <a:pPr marL="1219200" lvl="2" indent="-304800">
              <a:lnSpc>
                <a:spcPct val="110000"/>
              </a:lnSpc>
              <a:buSzTx/>
            </a:pPr>
            <a:r>
              <a:rPr lang="en-US" altLang="en-US" sz="2400" b="0" dirty="0"/>
              <a:t>A checkbox that is not ‘checked’ contributes no value to the form data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/>
              <a:t>By default, no checkbox is initially ‘checked’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/>
              <a:t>To initialize a checkbox to ‘checked’, the </a:t>
            </a:r>
            <a:r>
              <a:rPr lang="en-US" altLang="en-US" dirty="0"/>
              <a:t>checked</a:t>
            </a:r>
            <a:r>
              <a:rPr lang="en-US" altLang="en-US" b="0" dirty="0"/>
              <a:t> attribute must be set to </a:t>
            </a:r>
            <a:r>
              <a:rPr lang="en-US" altLang="en-US" dirty="0"/>
              <a:t>"checked"</a:t>
            </a:r>
            <a:endParaRPr lang="en-US" altLang="en-US" b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FF5178-D0D4-45BD-AA33-4EF42C0F591D}"/>
              </a:ext>
            </a:extLst>
          </p:cNvPr>
          <p:cNvCxnSpPr>
            <a:cxnSpLocks/>
          </p:cNvCxnSpPr>
          <p:nvPr/>
        </p:nvCxnSpPr>
        <p:spPr>
          <a:xfrm>
            <a:off x="137708" y="147625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F61328EE-5D92-DA1B-EA94-3B12E8B5849E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235" y="10586"/>
            <a:ext cx="78712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2860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2097</Words>
  <Application>Microsoft Office PowerPoint</Application>
  <PresentationFormat>Widescreen</PresentationFormat>
  <Paragraphs>282</Paragraphs>
  <Slides>28</Slides>
  <Notes>9</Notes>
  <HiddenSlides>12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Söhne</vt:lpstr>
      <vt:lpstr>Söhne Mono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Forms (continued)</vt:lpstr>
      <vt:lpstr> Forms (continued)</vt:lpstr>
      <vt:lpstr> Forms (continued)</vt:lpstr>
      <vt:lpstr>Forms (continued)</vt:lpstr>
      <vt:lpstr> Forms (continued)</vt:lpstr>
      <vt:lpstr>Forms (continued)</vt:lpstr>
      <vt:lpstr>Forms (continued)</vt:lpstr>
      <vt:lpstr>Forms (continued)</vt:lpstr>
      <vt:lpstr>PowerPoint Presentation</vt:lpstr>
      <vt:lpstr>HTML5: Input - e-mail</vt:lpstr>
      <vt:lpstr>HTML5: Input - url</vt:lpstr>
      <vt:lpstr>HTML5: Input - number</vt:lpstr>
      <vt:lpstr>HTML5: Input - range</vt:lpstr>
      <vt:lpstr>HTML5: Input – date pickers</vt:lpstr>
      <vt:lpstr>HTML5: Input - search</vt:lpstr>
      <vt:lpstr>HTML5: Input – color picker</vt:lpstr>
      <vt:lpstr>Id attribute and name attribute</vt:lpstr>
      <vt:lpstr>Label element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Ramasubramanian Srinivasan</cp:lastModifiedBy>
  <cp:revision>173</cp:revision>
  <dcterms:created xsi:type="dcterms:W3CDTF">2019-05-30T23:14:36Z</dcterms:created>
  <dcterms:modified xsi:type="dcterms:W3CDTF">2023-08-14T03:27:01Z</dcterms:modified>
</cp:coreProperties>
</file>