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14" roundtripDataSignature="AMtx7mhw6LXT0LmnkLrkn5GzuBnC741Q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Bottom three features are covered in Unit 2.</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Bottom three features are covered in Unit 2.</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
        <p:nvSpPr>
          <p:cNvPr id="108" name="Google Shape;10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4781916" y="1688267"/>
            <a:ext cx="74972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Arial"/>
                <a:ea typeface="Arial"/>
                <a:cs typeface="Arial"/>
                <a:sym typeface="Arial"/>
              </a:rPr>
              <a:t>WEB TECHNOLOGIES</a:t>
            </a:r>
            <a:endParaRPr b="1" i="0" sz="3600" u="none" cap="none" strike="noStrike">
              <a:solidFill>
                <a:srgbClr val="C55A11"/>
              </a:solidFill>
              <a:latin typeface="Arial"/>
              <a:ea typeface="Arial"/>
              <a:cs typeface="Arial"/>
              <a:sym typeface="Arial"/>
            </a:endParaRPr>
          </a:p>
        </p:txBody>
      </p:sp>
      <p:sp>
        <p:nvSpPr>
          <p:cNvPr id="85" name="Google Shape;85;p1"/>
          <p:cNvSpPr/>
          <p:nvPr/>
        </p:nvSpPr>
        <p:spPr>
          <a:xfrm>
            <a:off x="4781916" y="2841955"/>
            <a:ext cx="699444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2F5496"/>
                </a:solidFill>
                <a:latin typeface="Arial"/>
                <a:ea typeface="Arial"/>
                <a:cs typeface="Arial"/>
                <a:sym typeface="Arial"/>
              </a:rPr>
              <a:t>HTML 5</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4781916" y="4415503"/>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Vinay Joshi</a:t>
            </a:r>
            <a:endParaRPr b="1" i="0" sz="2400" u="none" cap="none" strike="noStrike">
              <a:solidFill>
                <a:schemeClr val="dk1"/>
              </a:solidFill>
              <a:latin typeface="Arial"/>
              <a:ea typeface="Arial"/>
              <a:cs typeface="Arial"/>
              <a:sym typeface="Arial"/>
            </a:endParaRPr>
          </a:p>
        </p:txBody>
      </p:sp>
      <p:sp>
        <p:nvSpPr>
          <p:cNvPr id="87" name="Google Shape;87;p1"/>
          <p:cNvSpPr/>
          <p:nvPr/>
        </p:nvSpPr>
        <p:spPr>
          <a:xfrm>
            <a:off x="4781916" y="4813108"/>
            <a:ext cx="749721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Department of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Computer Science and Engineering</a:t>
            </a:r>
            <a:endParaRPr b="0" i="0" sz="2400" u="none" cap="none" strike="noStrike">
              <a:solidFill>
                <a:schemeClr val="dk1"/>
              </a:solidFill>
              <a:latin typeface="Arial"/>
              <a:ea typeface="Arial"/>
              <a:cs typeface="Arial"/>
              <a:sym typeface="Arial"/>
            </a:endParaRPr>
          </a:p>
        </p:txBody>
      </p:sp>
      <p:grpSp>
        <p:nvGrpSpPr>
          <p:cNvPr id="88" name="Google Shape;88;p1"/>
          <p:cNvGrpSpPr/>
          <p:nvPr/>
        </p:nvGrpSpPr>
        <p:grpSpPr>
          <a:xfrm>
            <a:off x="313844" y="5489699"/>
            <a:ext cx="1066895" cy="1078155"/>
            <a:chOff x="313844" y="5489699"/>
            <a:chExt cx="1066895" cy="1078155"/>
          </a:xfrm>
        </p:grpSpPr>
        <p:sp>
          <p:nvSpPr>
            <p:cNvPr id="89" name="Google Shape;89;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91" name="Google Shape;91;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pic>
        <p:nvPicPr>
          <p:cNvPr id="92" name="Google Shape;92;p1"/>
          <p:cNvPicPr preferRelativeResize="0"/>
          <p:nvPr/>
        </p:nvPicPr>
        <p:blipFill rotWithShape="1">
          <a:blip r:embed="rId3">
            <a:alphaModFix/>
          </a:blip>
          <a:srcRect b="0" l="0" r="0" t="0"/>
          <a:stretch/>
        </p:blipFill>
        <p:spPr>
          <a:xfrm>
            <a:off x="1813560" y="1606241"/>
            <a:ext cx="2075457" cy="3550188"/>
          </a:xfrm>
          <a:prstGeom prst="rect">
            <a:avLst/>
          </a:prstGeom>
          <a:noFill/>
          <a:ln>
            <a:noFill/>
          </a:ln>
        </p:spPr>
      </p:pic>
      <p:grpSp>
        <p:nvGrpSpPr>
          <p:cNvPr id="93" name="Google Shape;93;p1"/>
          <p:cNvGrpSpPr/>
          <p:nvPr/>
        </p:nvGrpSpPr>
        <p:grpSpPr>
          <a:xfrm rot="10800000">
            <a:off x="10855702" y="266068"/>
            <a:ext cx="1066895" cy="1078155"/>
            <a:chOff x="313844" y="5489699"/>
            <a:chExt cx="1066895" cy="1078155"/>
          </a:xfrm>
        </p:grpSpPr>
        <p:sp>
          <p:nvSpPr>
            <p:cNvPr id="94" name="Google Shape;94;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371475" y="652463"/>
            <a:ext cx="799941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Introduction</a:t>
            </a:r>
            <a:endParaRPr b="1" i="0" sz="2400" u="none" cap="none" strike="noStrike">
              <a:solidFill>
                <a:srgbClr val="C55A11"/>
              </a:solidFill>
              <a:latin typeface="Calibri"/>
              <a:ea typeface="Calibri"/>
              <a:cs typeface="Calibri"/>
              <a:sym typeface="Calibri"/>
            </a:endParaRPr>
          </a:p>
        </p:txBody>
      </p:sp>
      <p:cxnSp>
        <p:nvCxnSpPr>
          <p:cNvPr id="101" name="Google Shape;101;p2"/>
          <p:cNvCxnSpPr/>
          <p:nvPr/>
        </p:nvCxnSpPr>
        <p:spPr>
          <a:xfrm>
            <a:off x="-7938" y="1316038"/>
            <a:ext cx="8299451" cy="0"/>
          </a:xfrm>
          <a:prstGeom prst="straightConnector1">
            <a:avLst/>
          </a:prstGeom>
          <a:noFill/>
          <a:ln cap="flat" cmpd="sng" w="38100">
            <a:solidFill>
              <a:srgbClr val="C55A11"/>
            </a:solidFill>
            <a:prstDash val="solid"/>
            <a:miter lim="800000"/>
            <a:headEnd len="sm" w="sm" type="none"/>
            <a:tailEnd len="sm" w="sm" type="none"/>
          </a:ln>
        </p:spPr>
      </p:cxnSp>
      <p:sp>
        <p:nvSpPr>
          <p:cNvPr id="102" name="Google Shape;102;p2"/>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HTML5 </a:t>
            </a:r>
            <a:endParaRPr b="1" i="0" sz="2400" u="none" cap="none" strike="noStrike">
              <a:solidFill>
                <a:srgbClr val="2F5496"/>
              </a:solidFill>
              <a:latin typeface="Calibri"/>
              <a:ea typeface="Calibri"/>
              <a:cs typeface="Calibri"/>
              <a:sym typeface="Calibri"/>
            </a:endParaRPr>
          </a:p>
        </p:txBody>
      </p:sp>
      <p:pic>
        <p:nvPicPr>
          <p:cNvPr id="103" name="Google Shape;103;p2"/>
          <p:cNvPicPr preferRelativeResize="0"/>
          <p:nvPr/>
        </p:nvPicPr>
        <p:blipFill rotWithShape="1">
          <a:blip r:embed="rId3">
            <a:alphaModFix/>
          </a:blip>
          <a:srcRect b="0" l="0" r="0" t="0"/>
          <a:stretch/>
        </p:blipFill>
        <p:spPr>
          <a:xfrm>
            <a:off x="11064241" y="10586"/>
            <a:ext cx="948542" cy="1398963"/>
          </a:xfrm>
          <a:prstGeom prst="rect">
            <a:avLst/>
          </a:prstGeom>
          <a:noFill/>
          <a:ln>
            <a:noFill/>
          </a:ln>
        </p:spPr>
      </p:pic>
      <p:sp>
        <p:nvSpPr>
          <p:cNvPr id="104" name="Google Shape;104;p2"/>
          <p:cNvSpPr txBox="1"/>
          <p:nvPr/>
        </p:nvSpPr>
        <p:spPr>
          <a:xfrm>
            <a:off x="371475" y="1427717"/>
            <a:ext cx="11226064" cy="30469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HTML5  ~= HTML + CSS3 + JavaScript API</a:t>
            </a:r>
            <a:endParaRPr/>
          </a:p>
          <a:p>
            <a:pPr indent="-285750" lvl="0" marL="28575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Future of the web</a:t>
            </a:r>
            <a:endParaRPr/>
          </a:p>
          <a:p>
            <a:pPr indent="-285750" lvl="0" marL="28575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It comes with new tags, features and APIs</a:t>
            </a:r>
            <a:endParaRPr/>
          </a:p>
          <a:p>
            <a:pPr indent="-285750" lvl="0" marL="28575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HTML5 introduces 28 new elements such as: &lt;header&gt;,&lt;footer&gt;,&lt;article&gt;,&lt;nav&gt;,&lt;section&gt;,&lt;time&gt;,&lt;audio&gt;,&lt;video&gt;,&lt;output&gt; etc..</a:t>
            </a:r>
            <a:endParaRPr/>
          </a:p>
          <a:p>
            <a:pPr indent="-285750" lvl="0" marL="28575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The main structural elements are as follows:</a:t>
            </a:r>
            <a:endParaRPr/>
          </a:p>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105" name="Google Shape;105;p2"/>
          <p:cNvPicPr preferRelativeResize="0"/>
          <p:nvPr/>
        </p:nvPicPr>
        <p:blipFill rotWithShape="1">
          <a:blip r:embed="rId4">
            <a:alphaModFix/>
          </a:blip>
          <a:srcRect b="0" l="0" r="0" t="0"/>
          <a:stretch/>
        </p:blipFill>
        <p:spPr>
          <a:xfrm>
            <a:off x="594461" y="3682163"/>
            <a:ext cx="8659311" cy="28073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p:nvPr/>
        </p:nvSpPr>
        <p:spPr>
          <a:xfrm>
            <a:off x="371475" y="652463"/>
            <a:ext cx="799941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Features</a:t>
            </a:r>
            <a:endParaRPr b="1" i="0" sz="2400" u="none" cap="none" strike="noStrike">
              <a:solidFill>
                <a:srgbClr val="C55A11"/>
              </a:solidFill>
              <a:latin typeface="Calibri"/>
              <a:ea typeface="Calibri"/>
              <a:cs typeface="Calibri"/>
              <a:sym typeface="Calibri"/>
            </a:endParaRPr>
          </a:p>
        </p:txBody>
      </p:sp>
      <p:cxnSp>
        <p:nvCxnSpPr>
          <p:cNvPr id="111" name="Google Shape;111;p20"/>
          <p:cNvCxnSpPr/>
          <p:nvPr/>
        </p:nvCxnSpPr>
        <p:spPr>
          <a:xfrm>
            <a:off x="-7938" y="1316038"/>
            <a:ext cx="8299451" cy="0"/>
          </a:xfrm>
          <a:prstGeom prst="straightConnector1">
            <a:avLst/>
          </a:prstGeom>
          <a:noFill/>
          <a:ln cap="flat" cmpd="sng" w="38100">
            <a:solidFill>
              <a:srgbClr val="C55A11"/>
            </a:solidFill>
            <a:prstDash val="solid"/>
            <a:miter lim="800000"/>
            <a:headEnd len="sm" w="sm" type="none"/>
            <a:tailEnd len="sm" w="sm" type="none"/>
          </a:ln>
        </p:spPr>
      </p:cxnSp>
      <p:sp>
        <p:nvSpPr>
          <p:cNvPr id="112" name="Google Shape;112;p20"/>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HTML5 </a:t>
            </a:r>
            <a:endParaRPr b="1" i="0" sz="2400" u="none" cap="none" strike="noStrike">
              <a:solidFill>
                <a:srgbClr val="2F5496"/>
              </a:solidFill>
              <a:latin typeface="Calibri"/>
              <a:ea typeface="Calibri"/>
              <a:cs typeface="Calibri"/>
              <a:sym typeface="Calibri"/>
            </a:endParaRPr>
          </a:p>
        </p:txBody>
      </p:sp>
      <p:pic>
        <p:nvPicPr>
          <p:cNvPr id="113" name="Google Shape;113;p20"/>
          <p:cNvPicPr preferRelativeResize="0"/>
          <p:nvPr/>
        </p:nvPicPr>
        <p:blipFill rotWithShape="1">
          <a:blip r:embed="rId3">
            <a:alphaModFix/>
          </a:blip>
          <a:srcRect b="0" l="0" r="0" t="0"/>
          <a:stretch/>
        </p:blipFill>
        <p:spPr>
          <a:xfrm>
            <a:off x="444645" y="1823172"/>
            <a:ext cx="7838810" cy="3857192"/>
          </a:xfrm>
          <a:prstGeom prst="rect">
            <a:avLst/>
          </a:prstGeom>
          <a:noFill/>
          <a:ln>
            <a:noFill/>
          </a:ln>
        </p:spPr>
      </p:pic>
      <p:pic>
        <p:nvPicPr>
          <p:cNvPr id="114" name="Google Shape;114;p20"/>
          <p:cNvPicPr preferRelativeResize="0"/>
          <p:nvPr/>
        </p:nvPicPr>
        <p:blipFill rotWithShape="1">
          <a:blip r:embed="rId4">
            <a:alphaModFix/>
          </a:blip>
          <a:srcRect b="0" l="0" r="0" t="0"/>
          <a:stretch/>
        </p:blipFill>
        <p:spPr>
          <a:xfrm>
            <a:off x="11064241" y="10586"/>
            <a:ext cx="948542" cy="13989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idx="1" type="body"/>
          </p:nvPr>
        </p:nvSpPr>
        <p:spPr>
          <a:xfrm>
            <a:off x="493673" y="1636933"/>
            <a:ext cx="9883382" cy="4786398"/>
          </a:xfrm>
          <a:prstGeom prst="rect">
            <a:avLst/>
          </a:prstGeom>
          <a:noFill/>
          <a:ln>
            <a:noFill/>
          </a:ln>
        </p:spPr>
        <p:txBody>
          <a:bodyPr anchorCtr="0" anchor="t" bIns="45700" lIns="91425" spcFirstLastPara="1" rIns="91425" wrap="square" tIns="45700">
            <a:spAutoFit/>
          </a:bodyPr>
          <a:lstStyle/>
          <a:p>
            <a:pPr indent="-228600" lvl="0" marL="228600" rtl="0" algn="l">
              <a:lnSpc>
                <a:spcPct val="90000"/>
              </a:lnSpc>
              <a:spcBef>
                <a:spcPts val="0"/>
              </a:spcBef>
              <a:spcAft>
                <a:spcPts val="0"/>
              </a:spcAft>
              <a:buClr>
                <a:schemeClr val="dk1"/>
              </a:buClr>
              <a:buSzPts val="2400"/>
              <a:buChar char="•"/>
            </a:pPr>
            <a:r>
              <a:rPr lang="en-US" sz="2400"/>
              <a:t>HTML5 specifications introduced new Input types and properties </a:t>
            </a:r>
            <a:endParaRPr sz="2400"/>
          </a:p>
          <a:p>
            <a:pPr indent="-228600" lvl="1" marL="685800" rtl="0" algn="l">
              <a:lnSpc>
                <a:spcPct val="90000"/>
              </a:lnSpc>
              <a:spcBef>
                <a:spcPts val="500"/>
              </a:spcBef>
              <a:spcAft>
                <a:spcPts val="0"/>
              </a:spcAft>
              <a:buClr>
                <a:schemeClr val="dk1"/>
              </a:buClr>
              <a:buSzPts val="2400"/>
              <a:buNone/>
            </a:pPr>
            <a:r>
              <a:rPr b="1" lang="en-US"/>
              <a:t>New Input Types:</a:t>
            </a:r>
            <a:endParaRPr/>
          </a:p>
          <a:p>
            <a:pPr indent="-346075" lvl="1" marL="803275" rtl="0" algn="l">
              <a:lnSpc>
                <a:spcPct val="90000"/>
              </a:lnSpc>
              <a:spcBef>
                <a:spcPts val="500"/>
              </a:spcBef>
              <a:spcAft>
                <a:spcPts val="0"/>
              </a:spcAft>
              <a:buClr>
                <a:schemeClr val="dk1"/>
              </a:buClr>
              <a:buSzPts val="2400"/>
              <a:buChar char="•"/>
            </a:pPr>
            <a:r>
              <a:rPr lang="en-US"/>
              <a:t>email: email address</a:t>
            </a:r>
            <a:endParaRPr/>
          </a:p>
          <a:p>
            <a:pPr indent="-346075" lvl="1" marL="803275" rtl="0" algn="l">
              <a:lnSpc>
                <a:spcPct val="90000"/>
              </a:lnSpc>
              <a:spcBef>
                <a:spcPts val="500"/>
              </a:spcBef>
              <a:spcAft>
                <a:spcPts val="0"/>
              </a:spcAft>
              <a:buClr>
                <a:schemeClr val="dk1"/>
              </a:buClr>
              <a:buSzPts val="2400"/>
              <a:buChar char="•"/>
            </a:pPr>
            <a:r>
              <a:rPr lang="en-US"/>
              <a:t>number: spinbox</a:t>
            </a:r>
            <a:endParaRPr/>
          </a:p>
          <a:p>
            <a:pPr indent="-346075" lvl="1" marL="803275" rtl="0" algn="l">
              <a:lnSpc>
                <a:spcPct val="90000"/>
              </a:lnSpc>
              <a:spcBef>
                <a:spcPts val="500"/>
              </a:spcBef>
              <a:spcAft>
                <a:spcPts val="0"/>
              </a:spcAft>
              <a:buClr>
                <a:schemeClr val="dk1"/>
              </a:buClr>
              <a:buSzPts val="2400"/>
              <a:buChar char="•"/>
            </a:pPr>
            <a:r>
              <a:rPr lang="en-US"/>
              <a:t>range: slider</a:t>
            </a:r>
            <a:endParaRPr/>
          </a:p>
          <a:p>
            <a:pPr indent="-346075" lvl="1" marL="803275" rtl="0" algn="l">
              <a:lnSpc>
                <a:spcPct val="90000"/>
              </a:lnSpc>
              <a:spcBef>
                <a:spcPts val="500"/>
              </a:spcBef>
              <a:spcAft>
                <a:spcPts val="0"/>
              </a:spcAft>
              <a:buClr>
                <a:schemeClr val="dk1"/>
              </a:buClr>
              <a:buSzPts val="2400"/>
              <a:buChar char="•"/>
            </a:pPr>
            <a:r>
              <a:rPr lang="en-US"/>
              <a:t>url: web addresses</a:t>
            </a:r>
            <a:endParaRPr/>
          </a:p>
          <a:p>
            <a:pPr indent="-346075" lvl="1" marL="803275" rtl="0" algn="l">
              <a:lnSpc>
                <a:spcPct val="90000"/>
              </a:lnSpc>
              <a:spcBef>
                <a:spcPts val="500"/>
              </a:spcBef>
              <a:spcAft>
                <a:spcPts val="0"/>
              </a:spcAft>
              <a:buClr>
                <a:schemeClr val="dk1"/>
              </a:buClr>
              <a:buSzPts val="2400"/>
              <a:buChar char="•"/>
            </a:pPr>
            <a:r>
              <a:rPr lang="en-US"/>
              <a:t>color: color pickers</a:t>
            </a:r>
            <a:endParaRPr/>
          </a:p>
          <a:p>
            <a:pPr indent="-346075" lvl="1" marL="803275" rtl="0" algn="l">
              <a:lnSpc>
                <a:spcPct val="90000"/>
              </a:lnSpc>
              <a:spcBef>
                <a:spcPts val="500"/>
              </a:spcBef>
              <a:spcAft>
                <a:spcPts val="0"/>
              </a:spcAft>
              <a:buClr>
                <a:schemeClr val="dk1"/>
              </a:buClr>
              <a:buSzPts val="2400"/>
              <a:buChar char="•"/>
            </a:pPr>
            <a:r>
              <a:rPr lang="en-US"/>
              <a:t>search: search boxes</a:t>
            </a:r>
            <a:endParaRPr/>
          </a:p>
          <a:p>
            <a:pPr indent="-346075" lvl="1" marL="803275" rtl="0" algn="l">
              <a:lnSpc>
                <a:spcPct val="90000"/>
              </a:lnSpc>
              <a:spcBef>
                <a:spcPts val="500"/>
              </a:spcBef>
              <a:spcAft>
                <a:spcPts val="0"/>
              </a:spcAft>
              <a:buClr>
                <a:schemeClr val="dk1"/>
              </a:buClr>
              <a:buSzPts val="2400"/>
              <a:buChar char="•"/>
            </a:pPr>
            <a:r>
              <a:rPr lang="en-US"/>
              <a:t>date: date</a:t>
            </a:r>
            <a:endParaRPr/>
          </a:p>
          <a:p>
            <a:pPr indent="-346075" lvl="1" marL="803275" rtl="0" algn="l">
              <a:lnSpc>
                <a:spcPct val="90000"/>
              </a:lnSpc>
              <a:spcBef>
                <a:spcPts val="500"/>
              </a:spcBef>
              <a:spcAft>
                <a:spcPts val="0"/>
              </a:spcAft>
              <a:buClr>
                <a:schemeClr val="dk1"/>
              </a:buClr>
              <a:buSzPts val="2400"/>
              <a:buChar char="•"/>
            </a:pPr>
            <a:r>
              <a:rPr lang="en-US"/>
              <a:t>time: time</a:t>
            </a:r>
            <a:endParaRPr/>
          </a:p>
          <a:p>
            <a:pPr indent="-346075" lvl="1" marL="803275" rtl="0" algn="l">
              <a:lnSpc>
                <a:spcPct val="90000"/>
              </a:lnSpc>
              <a:spcBef>
                <a:spcPts val="500"/>
              </a:spcBef>
              <a:spcAft>
                <a:spcPts val="0"/>
              </a:spcAft>
              <a:buClr>
                <a:schemeClr val="dk1"/>
              </a:buClr>
              <a:buSzPts val="2400"/>
              <a:buChar char="•"/>
            </a:pPr>
            <a:r>
              <a:rPr lang="en-US"/>
              <a:t>file: input file selection </a:t>
            </a:r>
            <a:endParaRPr/>
          </a:p>
          <a:p>
            <a:pPr indent="-346075" lvl="1" marL="803275" rtl="0" algn="l">
              <a:lnSpc>
                <a:spcPct val="90000"/>
              </a:lnSpc>
              <a:spcBef>
                <a:spcPts val="500"/>
              </a:spcBef>
              <a:spcAft>
                <a:spcPts val="0"/>
              </a:spcAft>
              <a:buClr>
                <a:schemeClr val="dk1"/>
              </a:buClr>
              <a:buSzPts val="2400"/>
              <a:buChar char="•"/>
            </a:pPr>
            <a:r>
              <a:rPr lang="en-US"/>
              <a:t>Tel: phone no.</a:t>
            </a:r>
            <a:endParaRPr/>
          </a:p>
        </p:txBody>
      </p:sp>
      <p:sp>
        <p:nvSpPr>
          <p:cNvPr id="120" name="Google Shape;120;p3"/>
          <p:cNvSpPr/>
          <p:nvPr/>
        </p:nvSpPr>
        <p:spPr>
          <a:xfrm>
            <a:off x="371880" y="651898"/>
            <a:ext cx="799975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Arial"/>
                <a:ea typeface="Arial"/>
                <a:cs typeface="Arial"/>
                <a:sym typeface="Arial"/>
              </a:rPr>
              <a:t>Forms – New Input Widgets</a:t>
            </a:r>
            <a:endParaRPr b="0" i="0" sz="1400" u="none" cap="none" strike="noStrike">
              <a:solidFill>
                <a:srgbClr val="000000"/>
              </a:solidFill>
              <a:latin typeface="Arial"/>
              <a:ea typeface="Arial"/>
              <a:cs typeface="Arial"/>
              <a:sym typeface="Arial"/>
            </a:endParaRPr>
          </a:p>
        </p:txBody>
      </p:sp>
      <p:cxnSp>
        <p:nvCxnSpPr>
          <p:cNvPr id="121" name="Google Shape;121;p3"/>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122" name="Google Shape;122;p3"/>
          <p:cNvSpPr/>
          <p:nvPr/>
        </p:nvSpPr>
        <p:spPr>
          <a:xfrm>
            <a:off x="393111" y="252240"/>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Arial"/>
                <a:ea typeface="Arial"/>
                <a:cs typeface="Arial"/>
                <a:sym typeface="Arial"/>
              </a:rPr>
              <a:t>HTML 5</a:t>
            </a:r>
            <a:endParaRPr b="1" i="0" sz="2400" u="none" cap="none" strike="noStrike">
              <a:solidFill>
                <a:srgbClr val="2F5496"/>
              </a:solidFill>
              <a:latin typeface="Arial"/>
              <a:ea typeface="Arial"/>
              <a:cs typeface="Arial"/>
              <a:sym typeface="Arial"/>
            </a:endParaRPr>
          </a:p>
        </p:txBody>
      </p:sp>
      <p:sp>
        <p:nvSpPr>
          <p:cNvPr id="123" name="Google Shape;123;p3"/>
          <p:cNvSpPr/>
          <p:nvPr/>
        </p:nvSpPr>
        <p:spPr>
          <a:xfrm>
            <a:off x="4987636" y="1928244"/>
            <a:ext cx="6096000" cy="461624"/>
          </a:xfrm>
          <a:prstGeom prst="rect">
            <a:avLst/>
          </a:prstGeom>
          <a:noFill/>
          <a:ln>
            <a:noFill/>
          </a:ln>
        </p:spPr>
        <p:txBody>
          <a:bodyPr anchorCtr="0" anchor="t" bIns="45700" lIns="91425" spcFirstLastPara="1" rIns="91425" wrap="square" tIns="45700">
            <a:spAutoFit/>
          </a:bodyPr>
          <a:lstStyle/>
          <a:p>
            <a:pPr indent="-290513" lvl="1" marL="290513"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New Input properties / Attributes:</a:t>
            </a:r>
            <a:endParaRPr b="0" i="0" sz="1400" u="none" cap="none" strike="noStrike">
              <a:solidFill>
                <a:srgbClr val="000000"/>
              </a:solidFill>
              <a:latin typeface="Arial"/>
              <a:ea typeface="Arial"/>
              <a:cs typeface="Arial"/>
              <a:sym typeface="Arial"/>
            </a:endParaRPr>
          </a:p>
        </p:txBody>
      </p:sp>
      <p:pic>
        <p:nvPicPr>
          <p:cNvPr id="124" name="Google Shape;124;p3"/>
          <p:cNvPicPr preferRelativeResize="0"/>
          <p:nvPr/>
        </p:nvPicPr>
        <p:blipFill rotWithShape="1">
          <a:blip r:embed="rId3">
            <a:alphaModFix/>
          </a:blip>
          <a:srcRect b="0" l="0" r="0" t="0"/>
          <a:stretch/>
        </p:blipFill>
        <p:spPr>
          <a:xfrm>
            <a:off x="11064241" y="10586"/>
            <a:ext cx="948542" cy="1398963"/>
          </a:xfrm>
          <a:prstGeom prst="rect">
            <a:avLst/>
          </a:prstGeom>
          <a:noFill/>
          <a:ln>
            <a:noFill/>
          </a:ln>
        </p:spPr>
      </p:pic>
      <p:pic>
        <p:nvPicPr>
          <p:cNvPr id="125" name="Google Shape;125;p3"/>
          <p:cNvPicPr preferRelativeResize="0"/>
          <p:nvPr/>
        </p:nvPicPr>
        <p:blipFill rotWithShape="1">
          <a:blip r:embed="rId4">
            <a:alphaModFix/>
          </a:blip>
          <a:srcRect b="0" l="0" r="0" t="0"/>
          <a:stretch/>
        </p:blipFill>
        <p:spPr>
          <a:xfrm>
            <a:off x="5055270" y="2389868"/>
            <a:ext cx="6957513" cy="29709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p:nvPr/>
        </p:nvSpPr>
        <p:spPr>
          <a:xfrm>
            <a:off x="371475" y="652463"/>
            <a:ext cx="799941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Semantic Elements</a:t>
            </a:r>
            <a:endParaRPr b="1" i="0" sz="2400" u="none" cap="none" strike="noStrike">
              <a:solidFill>
                <a:srgbClr val="C55A11"/>
              </a:solidFill>
              <a:latin typeface="Calibri"/>
              <a:ea typeface="Calibri"/>
              <a:cs typeface="Calibri"/>
              <a:sym typeface="Calibri"/>
            </a:endParaRPr>
          </a:p>
        </p:txBody>
      </p:sp>
      <p:cxnSp>
        <p:nvCxnSpPr>
          <p:cNvPr id="131" name="Google Shape;131;p4"/>
          <p:cNvCxnSpPr/>
          <p:nvPr/>
        </p:nvCxnSpPr>
        <p:spPr>
          <a:xfrm>
            <a:off x="-7938" y="1316038"/>
            <a:ext cx="8299451" cy="0"/>
          </a:xfrm>
          <a:prstGeom prst="straightConnector1">
            <a:avLst/>
          </a:prstGeom>
          <a:noFill/>
          <a:ln cap="flat" cmpd="sng" w="38100">
            <a:solidFill>
              <a:srgbClr val="C55A11"/>
            </a:solidFill>
            <a:prstDash val="solid"/>
            <a:miter lim="800000"/>
            <a:headEnd len="sm" w="sm" type="none"/>
            <a:tailEnd len="sm" w="sm" type="none"/>
          </a:ln>
        </p:spPr>
      </p:cxnSp>
      <p:sp>
        <p:nvSpPr>
          <p:cNvPr id="132" name="Google Shape;132;p4"/>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HTML 5 </a:t>
            </a:r>
            <a:endParaRPr b="1" i="0" sz="2400" u="none" cap="none" strike="noStrike">
              <a:solidFill>
                <a:srgbClr val="2F5496"/>
              </a:solidFill>
              <a:latin typeface="Calibri"/>
              <a:ea typeface="Calibri"/>
              <a:cs typeface="Calibri"/>
              <a:sym typeface="Calibri"/>
            </a:endParaRPr>
          </a:p>
        </p:txBody>
      </p:sp>
      <p:pic>
        <p:nvPicPr>
          <p:cNvPr id="133" name="Google Shape;133;p4"/>
          <p:cNvPicPr preferRelativeResize="0"/>
          <p:nvPr/>
        </p:nvPicPr>
        <p:blipFill rotWithShape="1">
          <a:blip r:embed="rId3">
            <a:alphaModFix/>
          </a:blip>
          <a:srcRect b="0" l="0" r="0" t="0"/>
          <a:stretch/>
        </p:blipFill>
        <p:spPr>
          <a:xfrm>
            <a:off x="-54669" y="1514476"/>
            <a:ext cx="10448349" cy="5091112"/>
          </a:xfrm>
          <a:prstGeom prst="rect">
            <a:avLst/>
          </a:prstGeom>
          <a:noFill/>
          <a:ln>
            <a:noFill/>
          </a:ln>
        </p:spPr>
      </p:pic>
      <p:pic>
        <p:nvPicPr>
          <p:cNvPr id="134" name="Google Shape;134;p4"/>
          <p:cNvPicPr preferRelativeResize="0"/>
          <p:nvPr/>
        </p:nvPicPr>
        <p:blipFill rotWithShape="1">
          <a:blip r:embed="rId4">
            <a:alphaModFix/>
          </a:blip>
          <a:srcRect b="0" l="0" r="0" t="0"/>
          <a:stretch/>
        </p:blipFill>
        <p:spPr>
          <a:xfrm>
            <a:off x="11125199" y="10586"/>
            <a:ext cx="887583" cy="13989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5"/>
          <p:cNvSpPr/>
          <p:nvPr/>
        </p:nvSpPr>
        <p:spPr>
          <a:xfrm>
            <a:off x="371475" y="652463"/>
            <a:ext cx="799941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Semantic Elements</a:t>
            </a:r>
            <a:endParaRPr b="1" i="0" sz="2400" u="none" cap="none" strike="noStrike">
              <a:solidFill>
                <a:srgbClr val="C55A11"/>
              </a:solidFill>
              <a:latin typeface="Calibri"/>
              <a:ea typeface="Calibri"/>
              <a:cs typeface="Calibri"/>
              <a:sym typeface="Calibri"/>
            </a:endParaRPr>
          </a:p>
        </p:txBody>
      </p:sp>
      <p:cxnSp>
        <p:nvCxnSpPr>
          <p:cNvPr id="140" name="Google Shape;140;p5"/>
          <p:cNvCxnSpPr/>
          <p:nvPr/>
        </p:nvCxnSpPr>
        <p:spPr>
          <a:xfrm>
            <a:off x="-7938" y="1316038"/>
            <a:ext cx="8299451" cy="0"/>
          </a:xfrm>
          <a:prstGeom prst="straightConnector1">
            <a:avLst/>
          </a:prstGeom>
          <a:noFill/>
          <a:ln cap="flat" cmpd="sng" w="38100">
            <a:solidFill>
              <a:srgbClr val="C55A11"/>
            </a:solidFill>
            <a:prstDash val="solid"/>
            <a:miter lim="800000"/>
            <a:headEnd len="sm" w="sm" type="none"/>
            <a:tailEnd len="sm" w="sm" type="none"/>
          </a:ln>
        </p:spPr>
      </p:cxnSp>
      <p:sp>
        <p:nvSpPr>
          <p:cNvPr id="141" name="Google Shape;141;p5"/>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HTML 5 </a:t>
            </a:r>
            <a:endParaRPr b="1" i="0" sz="2400" u="none" cap="none" strike="noStrike">
              <a:solidFill>
                <a:srgbClr val="2F5496"/>
              </a:solidFill>
              <a:latin typeface="Calibri"/>
              <a:ea typeface="Calibri"/>
              <a:cs typeface="Calibri"/>
              <a:sym typeface="Calibri"/>
            </a:endParaRPr>
          </a:p>
        </p:txBody>
      </p:sp>
      <p:sp>
        <p:nvSpPr>
          <p:cNvPr id="142" name="Google Shape;142;p5"/>
          <p:cNvSpPr txBox="1"/>
          <p:nvPr/>
        </p:nvSpPr>
        <p:spPr>
          <a:xfrm>
            <a:off x="231775" y="1335088"/>
            <a:ext cx="10067925" cy="541655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2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earlier versions of HTML, there were no globally accepted names for structural elements, and each developer used their own. That made it very hard for search engines to index web page content correctly.</a:t>
            </a:r>
            <a:endParaRPr b="0" i="0" sz="1400" u="none" cap="none" strike="noStrike">
              <a:solidFill>
                <a:srgbClr val="000000"/>
              </a:solidFill>
              <a:latin typeface="Arial"/>
              <a:ea typeface="Arial"/>
              <a:cs typeface="Arial"/>
              <a:sym typeface="Arial"/>
            </a:endParaRPr>
          </a:p>
          <a:p>
            <a:pPr indent="-342900" lvl="0" marL="342900" marR="0" rtl="0" algn="just">
              <a:lnSpc>
                <a:spcPct val="2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When a browser communicates with the code, it looks for some specific information to help with the display. </a:t>
            </a:r>
            <a:endParaRPr b="0" i="0" sz="1400" u="none" cap="none" strike="noStrike">
              <a:solidFill>
                <a:srgbClr val="000000"/>
              </a:solidFill>
              <a:latin typeface="Arial"/>
              <a:ea typeface="Arial"/>
              <a:cs typeface="Arial"/>
              <a:sym typeface="Arial"/>
            </a:endParaRPr>
          </a:p>
          <a:p>
            <a:pPr indent="-342900" lvl="0" marL="342900" marR="0" rtl="0" algn="just">
              <a:lnSpc>
                <a:spcPct val="2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Hence, HTML5 introduced a consistent list of semantic elements to help search engines and developers.</a:t>
            </a:r>
            <a:endParaRPr b="0" i="0" sz="1400" u="none" cap="none" strike="noStrike">
              <a:solidFill>
                <a:srgbClr val="000000"/>
              </a:solidFill>
              <a:latin typeface="Arial"/>
              <a:ea typeface="Arial"/>
              <a:cs typeface="Arial"/>
              <a:sym typeface="Arial"/>
            </a:endParaRPr>
          </a:p>
        </p:txBody>
      </p:sp>
      <p:pic>
        <p:nvPicPr>
          <p:cNvPr id="143" name="Google Shape;143;p5"/>
          <p:cNvPicPr preferRelativeResize="0"/>
          <p:nvPr/>
        </p:nvPicPr>
        <p:blipFill rotWithShape="1">
          <a:blip r:embed="rId3">
            <a:alphaModFix/>
          </a:blip>
          <a:srcRect b="0" l="0" r="0" t="0"/>
          <a:stretch/>
        </p:blipFill>
        <p:spPr>
          <a:xfrm>
            <a:off x="11125199" y="10586"/>
            <a:ext cx="887583" cy="13989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 name="Shape 147"/>
        <p:cNvGrpSpPr/>
        <p:nvPr/>
      </p:nvGrpSpPr>
      <p:grpSpPr>
        <a:xfrm>
          <a:off x="0" y="0"/>
          <a:ext cx="0" cy="0"/>
          <a:chOff x="0" y="0"/>
          <a:chExt cx="0" cy="0"/>
        </a:xfrm>
      </p:grpSpPr>
      <p:sp>
        <p:nvSpPr>
          <p:cNvPr id="148" name="Google Shape;148;p6"/>
          <p:cNvSpPr/>
          <p:nvPr/>
        </p:nvSpPr>
        <p:spPr>
          <a:xfrm>
            <a:off x="371475" y="652463"/>
            <a:ext cx="799941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55A11"/>
                </a:solidFill>
                <a:latin typeface="Calibri"/>
                <a:ea typeface="Calibri"/>
                <a:cs typeface="Calibri"/>
                <a:sym typeface="Calibri"/>
              </a:rPr>
              <a:t>What are HTML5 semantic elements ?</a:t>
            </a:r>
            <a:endParaRPr b="0" i="0" sz="1400" u="none" cap="none" strike="noStrike">
              <a:solidFill>
                <a:srgbClr val="000000"/>
              </a:solidFill>
              <a:latin typeface="Arial"/>
              <a:ea typeface="Arial"/>
              <a:cs typeface="Arial"/>
              <a:sym typeface="Arial"/>
            </a:endParaRPr>
          </a:p>
        </p:txBody>
      </p:sp>
      <p:cxnSp>
        <p:nvCxnSpPr>
          <p:cNvPr id="149" name="Google Shape;149;p6"/>
          <p:cNvCxnSpPr/>
          <p:nvPr/>
        </p:nvCxnSpPr>
        <p:spPr>
          <a:xfrm>
            <a:off x="-7938" y="1316038"/>
            <a:ext cx="8299451" cy="0"/>
          </a:xfrm>
          <a:prstGeom prst="straightConnector1">
            <a:avLst/>
          </a:prstGeom>
          <a:noFill/>
          <a:ln cap="flat" cmpd="sng" w="38100">
            <a:solidFill>
              <a:srgbClr val="C55A11"/>
            </a:solidFill>
            <a:prstDash val="solid"/>
            <a:miter lim="800000"/>
            <a:headEnd len="sm" w="sm" type="none"/>
            <a:tailEnd len="sm" w="sm" type="none"/>
          </a:ln>
        </p:spPr>
      </p:cxnSp>
      <p:sp>
        <p:nvSpPr>
          <p:cNvPr id="150" name="Google Shape;150;p6"/>
          <p:cNvSpPr/>
          <p:nvPr/>
        </p:nvSpPr>
        <p:spPr>
          <a:xfrm>
            <a:off x="393700" y="252413"/>
            <a:ext cx="7496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XML Vs JSON HTML5 </a:t>
            </a:r>
            <a:endParaRPr b="0" i="0" sz="1400" u="none" cap="none" strike="noStrike">
              <a:solidFill>
                <a:srgbClr val="000000"/>
              </a:solidFill>
              <a:latin typeface="Arial"/>
              <a:ea typeface="Arial"/>
              <a:cs typeface="Arial"/>
              <a:sym typeface="Arial"/>
            </a:endParaRPr>
          </a:p>
        </p:txBody>
      </p:sp>
      <p:sp>
        <p:nvSpPr>
          <p:cNvPr id="151" name="Google Shape;151;p6"/>
          <p:cNvSpPr txBox="1"/>
          <p:nvPr/>
        </p:nvSpPr>
        <p:spPr>
          <a:xfrm>
            <a:off x="231775" y="1335088"/>
            <a:ext cx="8807450" cy="541655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2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Creating semantic elements in HTML5 is to give meaning to its traditional design layout. </a:t>
            </a:r>
            <a:endParaRPr b="0" i="0" sz="1400" u="none" cap="none" strike="noStrike">
              <a:solidFill>
                <a:srgbClr val="000000"/>
              </a:solidFill>
              <a:latin typeface="Arial"/>
              <a:ea typeface="Arial"/>
              <a:cs typeface="Arial"/>
              <a:sym typeface="Arial"/>
            </a:endParaRPr>
          </a:p>
          <a:p>
            <a:pPr indent="-342900" lvl="0" marL="342900" marR="0" rtl="0" algn="just">
              <a:lnSpc>
                <a:spcPct val="2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helps browsers quickly and efficiently understand the structure of the layout, and two, it helps web developers to systematically arrange or design web pages and give meaning to each section of the layout. </a:t>
            </a:r>
            <a:endParaRPr b="0" i="0" sz="1400" u="none" cap="none" strike="noStrike">
              <a:solidFill>
                <a:srgbClr val="000000"/>
              </a:solidFill>
              <a:latin typeface="Arial"/>
              <a:ea typeface="Arial"/>
              <a:cs typeface="Arial"/>
              <a:sym typeface="Arial"/>
            </a:endParaRPr>
          </a:p>
          <a:p>
            <a:pPr indent="-342900" lvl="0" marL="342900" marR="0" rtl="0" algn="just">
              <a:lnSpc>
                <a:spcPct val="2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elements are easy to remember, and fits where it needs.</a:t>
            </a:r>
            <a:endParaRPr b="0" i="0" sz="1400" u="none" cap="none" strike="noStrike">
              <a:solidFill>
                <a:srgbClr val="000000"/>
              </a:solidFill>
              <a:latin typeface="Arial"/>
              <a:ea typeface="Arial"/>
              <a:cs typeface="Arial"/>
              <a:sym typeface="Arial"/>
            </a:endParaRPr>
          </a:p>
        </p:txBody>
      </p:sp>
      <p:pic>
        <p:nvPicPr>
          <p:cNvPr id="152" name="Google Shape;152;p6"/>
          <p:cNvPicPr preferRelativeResize="0"/>
          <p:nvPr/>
        </p:nvPicPr>
        <p:blipFill rotWithShape="1">
          <a:blip r:embed="rId3">
            <a:alphaModFix/>
          </a:blip>
          <a:srcRect b="0" l="0" r="0" t="0"/>
          <a:stretch/>
        </p:blipFill>
        <p:spPr>
          <a:xfrm>
            <a:off x="11125199" y="10586"/>
            <a:ext cx="887583" cy="13989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cxnSp>
        <p:nvCxnSpPr>
          <p:cNvPr id="157" name="Google Shape;157;p7"/>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sp>
        <p:nvSpPr>
          <p:cNvPr id="158" name="Google Shape;158;p7"/>
          <p:cNvSpPr/>
          <p:nvPr/>
        </p:nvSpPr>
        <p:spPr>
          <a:xfrm>
            <a:off x="5460537" y="4049738"/>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vinayj@pes.edu</a:t>
            </a:r>
            <a:endParaRPr b="1" i="0" sz="2400" u="none" cap="none" strike="noStrike">
              <a:solidFill>
                <a:schemeClr val="dk1"/>
              </a:solidFill>
              <a:latin typeface="Arial"/>
              <a:ea typeface="Arial"/>
              <a:cs typeface="Arial"/>
              <a:sym typeface="Arial"/>
            </a:endParaRPr>
          </a:p>
        </p:txBody>
      </p:sp>
      <p:sp>
        <p:nvSpPr>
          <p:cNvPr id="159" name="Google Shape;159;p7"/>
          <p:cNvSpPr/>
          <p:nvPr/>
        </p:nvSpPr>
        <p:spPr>
          <a:xfrm>
            <a:off x="5460537" y="4573019"/>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+91 80 2672 6622</a:t>
            </a:r>
            <a:endParaRPr b="0" i="0" sz="2400" u="none" cap="none" strike="noStrike">
              <a:solidFill>
                <a:schemeClr val="dk1"/>
              </a:solidFill>
              <a:latin typeface="Arial"/>
              <a:ea typeface="Arial"/>
              <a:cs typeface="Arial"/>
              <a:sym typeface="Arial"/>
            </a:endParaRPr>
          </a:p>
        </p:txBody>
      </p:sp>
      <p:pic>
        <p:nvPicPr>
          <p:cNvPr id="160" name="Google Shape;160;p7"/>
          <p:cNvPicPr preferRelativeResize="0"/>
          <p:nvPr/>
        </p:nvPicPr>
        <p:blipFill rotWithShape="1">
          <a:blip r:embed="rId3">
            <a:alphaModFix/>
          </a:blip>
          <a:srcRect b="0" l="0" r="0" t="0"/>
          <a:stretch/>
        </p:blipFill>
        <p:spPr>
          <a:xfrm>
            <a:off x="2438400" y="1606241"/>
            <a:ext cx="2116869" cy="3550188"/>
          </a:xfrm>
          <a:prstGeom prst="rect">
            <a:avLst/>
          </a:prstGeom>
          <a:noFill/>
          <a:ln>
            <a:noFill/>
          </a:ln>
        </p:spPr>
      </p:pic>
      <p:sp>
        <p:nvSpPr>
          <p:cNvPr id="161" name="Google Shape;161;p7"/>
          <p:cNvSpPr/>
          <p:nvPr/>
        </p:nvSpPr>
        <p:spPr>
          <a:xfrm>
            <a:off x="5448168" y="2049518"/>
            <a:ext cx="4603806" cy="6652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
        <p:nvSpPr>
          <p:cNvPr id="162" name="Google Shape;162;p7"/>
          <p:cNvSpPr/>
          <p:nvPr/>
        </p:nvSpPr>
        <p:spPr>
          <a:xfrm>
            <a:off x="5448168" y="3128242"/>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Vinay Joshi</a:t>
            </a:r>
            <a:endParaRPr b="1" i="0" sz="2400" u="none" cap="none" strike="noStrike">
              <a:solidFill>
                <a:schemeClr val="dk1"/>
              </a:solidFill>
              <a:latin typeface="Arial"/>
              <a:ea typeface="Arial"/>
              <a:cs typeface="Arial"/>
              <a:sym typeface="Arial"/>
            </a:endParaRPr>
          </a:p>
        </p:txBody>
      </p:sp>
      <p:sp>
        <p:nvSpPr>
          <p:cNvPr id="163" name="Google Shape;163;p7"/>
          <p:cNvSpPr/>
          <p:nvPr/>
        </p:nvSpPr>
        <p:spPr>
          <a:xfrm>
            <a:off x="5448168" y="3525847"/>
            <a:ext cx="7497214"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Department of Computer Science and Engineering</a:t>
            </a:r>
            <a:endParaRPr b="0" i="0" sz="2200" u="none" cap="none" strike="noStrike">
              <a:solidFill>
                <a:schemeClr val="dk1"/>
              </a:solidFill>
              <a:latin typeface="Arial"/>
              <a:ea typeface="Arial"/>
              <a:cs typeface="Arial"/>
              <a:sym typeface="Arial"/>
            </a:endParaRPr>
          </a:p>
        </p:txBody>
      </p:sp>
      <p:grpSp>
        <p:nvGrpSpPr>
          <p:cNvPr id="164" name="Google Shape;164;p7"/>
          <p:cNvGrpSpPr/>
          <p:nvPr/>
        </p:nvGrpSpPr>
        <p:grpSpPr>
          <a:xfrm>
            <a:off x="313844" y="349466"/>
            <a:ext cx="11518407" cy="6218388"/>
            <a:chOff x="313844" y="349466"/>
            <a:chExt cx="11518407" cy="6218388"/>
          </a:xfrm>
        </p:grpSpPr>
        <p:sp>
          <p:nvSpPr>
            <p:cNvPr id="165" name="Google Shape;165;p7"/>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6" name="Google Shape;166;p7"/>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7" name="Google Shape;167;p7"/>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7"/>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2020-06-03T14:19:11Z</dcterms:created>
  <dc:creator>Krishna Venkataram</dc:creator>
</cp:coreProperties>
</file>