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61" r:id="rId2"/>
    <p:sldId id="268" r:id="rId3"/>
    <p:sldId id="263" r:id="rId4"/>
    <p:sldId id="267" r:id="rId5"/>
    <p:sldId id="265" r:id="rId6"/>
    <p:sldId id="266" r:id="rId7"/>
    <p:sldId id="279" r:id="rId8"/>
    <p:sldId id="285" r:id="rId9"/>
    <p:sldId id="286" r:id="rId10"/>
    <p:sldId id="281" r:id="rId11"/>
    <p:sldId id="338" r:id="rId12"/>
    <p:sldId id="288" r:id="rId13"/>
    <p:sldId id="290" r:id="rId14"/>
    <p:sldId id="339" r:id="rId15"/>
    <p:sldId id="298" r:id="rId16"/>
    <p:sldId id="344" r:id="rId17"/>
    <p:sldId id="345" r:id="rId18"/>
    <p:sldId id="346" r:id="rId19"/>
    <p:sldId id="302" r:id="rId20"/>
    <p:sldId id="294" r:id="rId21"/>
    <p:sldId id="350" r:id="rId22"/>
    <p:sldId id="347" r:id="rId23"/>
    <p:sldId id="291" r:id="rId24"/>
    <p:sldId id="292" r:id="rId25"/>
    <p:sldId id="293" r:id="rId26"/>
    <p:sldId id="295" r:id="rId27"/>
    <p:sldId id="349" r:id="rId28"/>
    <p:sldId id="34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093" autoAdjust="0"/>
  </p:normalViewPr>
  <p:slideViewPr>
    <p:cSldViewPr showGuides="1">
      <p:cViewPr varScale="1">
        <p:scale>
          <a:sx n="100" d="100"/>
          <a:sy n="100" d="100"/>
        </p:scale>
        <p:origin x="119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B14A24-305A-4A07-B792-88CC8B5303D4}" type="datetimeFigureOut">
              <a:rPr lang="en-GB" smtClean="0"/>
              <a:t>29/05/2018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65117-EF88-464F-A5C0-F9DF0B92045B}" type="slidenum">
              <a:rPr lang="en-GB" smtClean="0"/>
              <a:t>‹#›</a:t>
            </a:fld>
            <a:endParaRPr lang="en-GB"/>
          </a:p>
        </p:txBody>
      </p:sp>
    </p:spTree>
    <p:extLst>
      <p:ext uri="{BB962C8B-B14F-4D97-AF65-F5344CB8AC3E}">
        <p14:creationId xmlns:p14="http://schemas.microsoft.com/office/powerpoint/2010/main" val="120312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49E4F59-850A-4B90-B1F6-FF37E1E0D591}" type="slidenum">
              <a:rPr lang="en-GB" smtClean="0"/>
              <a:t>2</a:t>
            </a:fld>
            <a:endParaRPr lang="en-GB"/>
          </a:p>
        </p:txBody>
      </p:sp>
    </p:spTree>
    <p:extLst>
      <p:ext uri="{BB962C8B-B14F-4D97-AF65-F5344CB8AC3E}">
        <p14:creationId xmlns:p14="http://schemas.microsoft.com/office/powerpoint/2010/main" val="2908237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Inflated alpha diversity curves, with pyrosequencing</a:t>
            </a:r>
            <a:r>
              <a:rPr lang="en-GB" baseline="0" dirty="0" smtClean="0"/>
              <a:t> of a 36 OTU MC. The lines don’t flatten even with quality filtering.</a:t>
            </a:r>
            <a:endParaRPr lang="en-GB" dirty="0"/>
          </a:p>
        </p:txBody>
      </p:sp>
      <p:sp>
        <p:nvSpPr>
          <p:cNvPr id="4" name="Slide Number Placeholder 3"/>
          <p:cNvSpPr>
            <a:spLocks noGrp="1"/>
          </p:cNvSpPr>
          <p:nvPr>
            <p:ph type="sldNum" sz="quarter" idx="10"/>
          </p:nvPr>
        </p:nvSpPr>
        <p:spPr/>
        <p:txBody>
          <a:bodyPr/>
          <a:lstStyle/>
          <a:p>
            <a:fld id="{9EA764FB-1C1F-423D-915C-E906EE8D838A}" type="slidenum">
              <a:rPr lang="en-US" smtClean="0"/>
              <a:t>4</a:t>
            </a:fld>
            <a:endParaRPr lang="en-US"/>
          </a:p>
        </p:txBody>
      </p:sp>
    </p:spTree>
    <p:extLst>
      <p:ext uri="{BB962C8B-B14F-4D97-AF65-F5344CB8AC3E}">
        <p14:creationId xmlns:p14="http://schemas.microsoft.com/office/powerpoint/2010/main" val="839084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They applied a</a:t>
            </a:r>
            <a:r>
              <a:rPr lang="en-GB" baseline="0" dirty="0" smtClean="0"/>
              <a:t> sequence abundance threshold of 85.000 reads (an OTU needs &gt;85.000 reads to be considered real). They established this using different alpha diversity-metrics.</a:t>
            </a:r>
            <a:endParaRPr lang="en-GB" dirty="0"/>
          </a:p>
        </p:txBody>
      </p:sp>
      <p:sp>
        <p:nvSpPr>
          <p:cNvPr id="4" name="Slide Number Placeholder 3"/>
          <p:cNvSpPr>
            <a:spLocks noGrp="1"/>
          </p:cNvSpPr>
          <p:nvPr>
            <p:ph type="sldNum" sz="quarter" idx="10"/>
          </p:nvPr>
        </p:nvSpPr>
        <p:spPr/>
        <p:txBody>
          <a:bodyPr/>
          <a:lstStyle/>
          <a:p>
            <a:fld id="{9EA764FB-1C1F-423D-915C-E906EE8D838A}" type="slidenum">
              <a:rPr lang="en-US" smtClean="0"/>
              <a:t>5</a:t>
            </a:fld>
            <a:endParaRPr lang="en-US"/>
          </a:p>
        </p:txBody>
      </p:sp>
    </p:spTree>
    <p:extLst>
      <p:ext uri="{BB962C8B-B14F-4D97-AF65-F5344CB8AC3E}">
        <p14:creationId xmlns:p14="http://schemas.microsoft.com/office/powerpoint/2010/main" val="3459982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authors</a:t>
            </a:r>
            <a:r>
              <a:rPr lang="en-GB" baseline="0" dirty="0" smtClean="0"/>
              <a:t> used the same read abundance threshold approach, to correct for inflated OTU numbers. They used 2 mock communities; E. coli (3 OTU’s) and a 19 strain one. However the read abundance threshold changed with the complexity of the mock community. When they tried to applied the read abundance thresholds from the MC’s to a biological sample (mouse) they observed too little OTU’s. </a:t>
            </a:r>
            <a:endParaRPr lang="en-GB" dirty="0"/>
          </a:p>
        </p:txBody>
      </p:sp>
      <p:sp>
        <p:nvSpPr>
          <p:cNvPr id="4" name="Slide Number Placeholder 3"/>
          <p:cNvSpPr>
            <a:spLocks noGrp="1"/>
          </p:cNvSpPr>
          <p:nvPr>
            <p:ph type="sldNum" sz="quarter" idx="10"/>
          </p:nvPr>
        </p:nvSpPr>
        <p:spPr/>
        <p:txBody>
          <a:bodyPr/>
          <a:lstStyle/>
          <a:p>
            <a:fld id="{9EA764FB-1C1F-423D-915C-E906EE8D838A}" type="slidenum">
              <a:rPr lang="en-US" smtClean="0"/>
              <a:t>6</a:t>
            </a:fld>
            <a:endParaRPr lang="en-US"/>
          </a:p>
        </p:txBody>
      </p:sp>
    </p:spTree>
    <p:extLst>
      <p:ext uri="{BB962C8B-B14F-4D97-AF65-F5344CB8AC3E}">
        <p14:creationId xmlns:p14="http://schemas.microsoft.com/office/powerpoint/2010/main" val="2585030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1319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53703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37378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conclusion</a:t>
            </a:r>
            <a:r>
              <a:rPr lang="en-GB" baseline="0" dirty="0" smtClean="0"/>
              <a:t> say that small changes in the threshold do not make huge impact in the genus profile since it is corrected by this step. Moving the threshold could increase the number of OTUs but if we use weighted and phylogenetic distance for the diversity, the diversity will be the same since the </a:t>
            </a:r>
            <a:r>
              <a:rPr lang="en-GB" baseline="0" dirty="0" err="1" smtClean="0"/>
              <a:t>otus</a:t>
            </a:r>
            <a:r>
              <a:rPr lang="en-GB" baseline="0" dirty="0" smtClean="0"/>
              <a:t> added are small and similar (only one to the previous ones)</a:t>
            </a:r>
          </a:p>
          <a:p>
            <a:r>
              <a:rPr lang="en-GB" baseline="0" dirty="0" smtClean="0"/>
              <a:t>After correcting the genus profile take into account the differential error rate, this improve the accuracy of the profiles.</a:t>
            </a:r>
          </a:p>
          <a:p>
            <a:r>
              <a:rPr lang="en-GB" baseline="0" dirty="0" smtClean="0"/>
              <a:t>In some weird cases like </a:t>
            </a:r>
            <a:r>
              <a:rPr lang="en-GB" baseline="0" dirty="0" err="1" smtClean="0"/>
              <a:t>parabacteriodes</a:t>
            </a:r>
            <a:r>
              <a:rPr lang="en-GB" baseline="0" dirty="0" smtClean="0"/>
              <a:t> in region V4 (that read contains the sequence CCCGC that make crazy the machine) the error rate can be that high that you cannot pick it anymore. But I have a trick to detect this weird cases, check the forward and reverse reads separately, normally the CCCGC sequence is only in one read, so one of the reads should be abundant enough to detect it.</a:t>
            </a:r>
          </a:p>
          <a:p>
            <a:r>
              <a:rPr lang="en-GB" baseline="0" dirty="0" smtClean="0"/>
              <a:t>Read discarded are not taken into account for calculating abundance</a:t>
            </a:r>
          </a:p>
          <a:p>
            <a:endParaRPr lang="en-GB" baseline="0" dirty="0" smtClean="0"/>
          </a:p>
          <a:p>
            <a:r>
              <a:rPr lang="en-GB" baseline="0" dirty="0" smtClean="0"/>
              <a:t>An OTU present in sample A can be:</a:t>
            </a:r>
          </a:p>
          <a:p>
            <a:r>
              <a:rPr lang="en-GB" baseline="0" dirty="0" smtClean="0"/>
              <a:t>     Present in B as valid OTU (above the threshold)</a:t>
            </a:r>
          </a:p>
          <a:p>
            <a:r>
              <a:rPr lang="en-GB" baseline="0" dirty="0" smtClean="0"/>
              <a:t>     Present in B but under the threshold (in principle is ignored, we do not know if is really present of in product of leakage from another samples like 40)</a:t>
            </a:r>
          </a:p>
          <a:p>
            <a:r>
              <a:rPr lang="en-GB" baseline="0" dirty="0" smtClean="0"/>
              <a:t>     Not present ( This lead to the same problem, is not present because if not present or because the coverage is not depth enough to detect it)</a:t>
            </a:r>
          </a:p>
          <a:p>
            <a:endParaRPr lang="en-GB" baseline="0" dirty="0" smtClean="0"/>
          </a:p>
          <a:p>
            <a:r>
              <a:rPr lang="en-GB" baseline="0" dirty="0" smtClean="0"/>
              <a:t>In the last two cases is better to say that we cannot distinguish is something is present in less than 0.1% </a:t>
            </a:r>
          </a:p>
          <a:p>
            <a:r>
              <a:rPr lang="en-GB" baseline="0" dirty="0" smtClean="0"/>
              <a:t>I know that this is not ideal but we cannot do anything, claiming that it is or it is not is equally risky. </a:t>
            </a:r>
          </a:p>
          <a:p>
            <a:endParaRPr lang="en-GB" dirty="0"/>
          </a:p>
        </p:txBody>
      </p:sp>
      <p:sp>
        <p:nvSpPr>
          <p:cNvPr id="4" name="Slide Number Placeholder 3"/>
          <p:cNvSpPr>
            <a:spLocks noGrp="1"/>
          </p:cNvSpPr>
          <p:nvPr>
            <p:ph type="sldNum" sz="quarter" idx="10"/>
          </p:nvPr>
        </p:nvSpPr>
        <p:spPr/>
        <p:txBody>
          <a:bodyPr/>
          <a:lstStyle/>
          <a:p>
            <a:fld id="{9EA764FB-1C1F-423D-915C-E906EE8D838A}" type="slidenum">
              <a:rPr lang="en-US" smtClean="0"/>
              <a:t>25</a:t>
            </a:fld>
            <a:endParaRPr lang="en-US"/>
          </a:p>
        </p:txBody>
      </p:sp>
    </p:spTree>
    <p:extLst>
      <p:ext uri="{BB962C8B-B14F-4D97-AF65-F5344CB8AC3E}">
        <p14:creationId xmlns:p14="http://schemas.microsoft.com/office/powerpoint/2010/main" val="253313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OTUs present</a:t>
            </a:r>
            <a:r>
              <a:rPr lang="en-GB" baseline="0" dirty="0" smtClean="0"/>
              <a:t> in the sample with our method -&gt; from 1 to 28 </a:t>
            </a:r>
          </a:p>
          <a:p>
            <a:r>
              <a:rPr lang="en-GB" baseline="0" dirty="0" smtClean="0"/>
              <a:t>We can miss real </a:t>
            </a:r>
            <a:r>
              <a:rPr lang="en-GB" baseline="0" dirty="0" err="1" smtClean="0"/>
              <a:t>otus</a:t>
            </a:r>
            <a:r>
              <a:rPr lang="en-GB" baseline="0" dirty="0" smtClean="0"/>
              <a:t> like the 38, but going down with the threshold will include 8 non real </a:t>
            </a:r>
            <a:r>
              <a:rPr lang="en-GB" baseline="0" dirty="0" err="1" smtClean="0"/>
              <a:t>otus</a:t>
            </a:r>
            <a:r>
              <a:rPr lang="en-GB" baseline="0" dirty="0" smtClean="0"/>
              <a:t> (29-37). In addition there is leakage from other samples and you have OTUs like the 40 that come from another sample, if you go too down with the threshold you can accept as valid OTUs that come from other samples messing your data</a:t>
            </a:r>
          </a:p>
          <a:p>
            <a:endParaRPr lang="en-GB" baseline="0" dirty="0" smtClean="0"/>
          </a:p>
          <a:p>
            <a:r>
              <a:rPr lang="en-GB" baseline="0" dirty="0" smtClean="0"/>
              <a:t>OTUs present in </a:t>
            </a:r>
            <a:r>
              <a:rPr lang="en-GB" baseline="0" dirty="0" err="1" smtClean="0"/>
              <a:t>Qiime</a:t>
            </a:r>
            <a:r>
              <a:rPr lang="en-GB" baseline="0" dirty="0" smtClean="0"/>
              <a:t> -&gt; 1,2,4,6,8-14, 16,20,22,29,35,36,40</a:t>
            </a:r>
          </a:p>
          <a:p>
            <a:r>
              <a:rPr lang="en-GB" baseline="0" dirty="0" smtClean="0"/>
              <a:t>The abundance threshold is set by library, so even if a OTU is important in an specific sample like 3 and 5 you can miss it because this OTU is only present in one sample (“presence in at least two samples” rule) like 3 or because it is not so abundant in the library (like 5, 7 or 15).</a:t>
            </a:r>
          </a:p>
          <a:p>
            <a:r>
              <a:rPr lang="en-GB" baseline="0" dirty="0" smtClean="0"/>
              <a:t>You analyse your sample in another library and the results and the list OTU present in your sample changes!!! OTU definition per sample is a must!!!!!!!!!!!</a:t>
            </a:r>
          </a:p>
          <a:p>
            <a:endParaRPr lang="en-GB" dirty="0"/>
          </a:p>
        </p:txBody>
      </p:sp>
      <p:sp>
        <p:nvSpPr>
          <p:cNvPr id="4" name="Slide Number Placeholder 3"/>
          <p:cNvSpPr>
            <a:spLocks noGrp="1"/>
          </p:cNvSpPr>
          <p:nvPr>
            <p:ph type="sldNum" sz="quarter" idx="10"/>
          </p:nvPr>
        </p:nvSpPr>
        <p:spPr/>
        <p:txBody>
          <a:bodyPr/>
          <a:lstStyle/>
          <a:p>
            <a:fld id="{9EA764FB-1C1F-423D-915C-E906EE8D838A}" type="slidenum">
              <a:rPr lang="en-US" smtClean="0"/>
              <a:t>26</a:t>
            </a:fld>
            <a:endParaRPr lang="en-US"/>
          </a:p>
        </p:txBody>
      </p:sp>
    </p:spTree>
    <p:extLst>
      <p:ext uri="{BB962C8B-B14F-4D97-AF65-F5344CB8AC3E}">
        <p14:creationId xmlns:p14="http://schemas.microsoft.com/office/powerpoint/2010/main" val="4051670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4264F1A-2F7B-43D4-9143-F07BB123128D}" type="datetimeFigureOut">
              <a:rPr lang="en-GB" smtClean="0"/>
              <a:t>29/05/2018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F4A39C-60BB-43FA-8FC0-86B2782AA425}" type="slidenum">
              <a:rPr lang="en-GB" smtClean="0"/>
              <a:t>‹#›</a:t>
            </a:fld>
            <a:endParaRPr lang="en-GB"/>
          </a:p>
        </p:txBody>
      </p:sp>
    </p:spTree>
    <p:extLst>
      <p:ext uri="{BB962C8B-B14F-4D97-AF65-F5344CB8AC3E}">
        <p14:creationId xmlns:p14="http://schemas.microsoft.com/office/powerpoint/2010/main" val="728718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4264F1A-2F7B-43D4-9143-F07BB123128D}" type="datetimeFigureOut">
              <a:rPr lang="en-GB" smtClean="0"/>
              <a:t>29/05/2018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F4A39C-60BB-43FA-8FC0-86B2782AA425}" type="slidenum">
              <a:rPr lang="en-GB" smtClean="0"/>
              <a:t>‹#›</a:t>
            </a:fld>
            <a:endParaRPr lang="en-GB"/>
          </a:p>
        </p:txBody>
      </p:sp>
    </p:spTree>
    <p:extLst>
      <p:ext uri="{BB962C8B-B14F-4D97-AF65-F5344CB8AC3E}">
        <p14:creationId xmlns:p14="http://schemas.microsoft.com/office/powerpoint/2010/main" val="192475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4264F1A-2F7B-43D4-9143-F07BB123128D}" type="datetimeFigureOut">
              <a:rPr lang="en-GB" smtClean="0"/>
              <a:t>29/05/2018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F4A39C-60BB-43FA-8FC0-86B2782AA425}" type="slidenum">
              <a:rPr lang="en-GB" smtClean="0"/>
              <a:t>‹#›</a:t>
            </a:fld>
            <a:endParaRPr lang="en-GB"/>
          </a:p>
        </p:txBody>
      </p:sp>
    </p:spTree>
    <p:extLst>
      <p:ext uri="{BB962C8B-B14F-4D97-AF65-F5344CB8AC3E}">
        <p14:creationId xmlns:p14="http://schemas.microsoft.com/office/powerpoint/2010/main" val="791122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7"/>
            <a:ext cx="85206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3643988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4264F1A-2F7B-43D4-9143-F07BB123128D}" type="datetimeFigureOut">
              <a:rPr lang="en-GB" smtClean="0"/>
              <a:t>29/05/2018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F4A39C-60BB-43FA-8FC0-86B2782AA425}" type="slidenum">
              <a:rPr lang="en-GB" smtClean="0"/>
              <a:t>‹#›</a:t>
            </a:fld>
            <a:endParaRPr lang="en-GB"/>
          </a:p>
        </p:txBody>
      </p:sp>
    </p:spTree>
    <p:extLst>
      <p:ext uri="{BB962C8B-B14F-4D97-AF65-F5344CB8AC3E}">
        <p14:creationId xmlns:p14="http://schemas.microsoft.com/office/powerpoint/2010/main" val="2784465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264F1A-2F7B-43D4-9143-F07BB123128D}" type="datetimeFigureOut">
              <a:rPr lang="en-GB" smtClean="0"/>
              <a:t>29/05/2018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F4A39C-60BB-43FA-8FC0-86B2782AA425}" type="slidenum">
              <a:rPr lang="en-GB" smtClean="0"/>
              <a:t>‹#›</a:t>
            </a:fld>
            <a:endParaRPr lang="en-GB"/>
          </a:p>
        </p:txBody>
      </p:sp>
    </p:spTree>
    <p:extLst>
      <p:ext uri="{BB962C8B-B14F-4D97-AF65-F5344CB8AC3E}">
        <p14:creationId xmlns:p14="http://schemas.microsoft.com/office/powerpoint/2010/main" val="1607896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4264F1A-2F7B-43D4-9143-F07BB123128D}" type="datetimeFigureOut">
              <a:rPr lang="en-GB" smtClean="0"/>
              <a:t>29/05/2018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F4A39C-60BB-43FA-8FC0-86B2782AA425}" type="slidenum">
              <a:rPr lang="en-GB" smtClean="0"/>
              <a:t>‹#›</a:t>
            </a:fld>
            <a:endParaRPr lang="en-GB"/>
          </a:p>
        </p:txBody>
      </p:sp>
    </p:spTree>
    <p:extLst>
      <p:ext uri="{BB962C8B-B14F-4D97-AF65-F5344CB8AC3E}">
        <p14:creationId xmlns:p14="http://schemas.microsoft.com/office/powerpoint/2010/main" val="3694373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4264F1A-2F7B-43D4-9143-F07BB123128D}" type="datetimeFigureOut">
              <a:rPr lang="en-GB" smtClean="0"/>
              <a:t>29/05/2018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6F4A39C-60BB-43FA-8FC0-86B2782AA425}" type="slidenum">
              <a:rPr lang="en-GB" smtClean="0"/>
              <a:t>‹#›</a:t>
            </a:fld>
            <a:endParaRPr lang="en-GB"/>
          </a:p>
        </p:txBody>
      </p:sp>
    </p:spTree>
    <p:extLst>
      <p:ext uri="{BB962C8B-B14F-4D97-AF65-F5344CB8AC3E}">
        <p14:creationId xmlns:p14="http://schemas.microsoft.com/office/powerpoint/2010/main" val="485398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4264F1A-2F7B-43D4-9143-F07BB123128D}" type="datetimeFigureOut">
              <a:rPr lang="en-GB" smtClean="0"/>
              <a:t>29/05/2018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6F4A39C-60BB-43FA-8FC0-86B2782AA425}" type="slidenum">
              <a:rPr lang="en-GB" smtClean="0"/>
              <a:t>‹#›</a:t>
            </a:fld>
            <a:endParaRPr lang="en-GB"/>
          </a:p>
        </p:txBody>
      </p:sp>
    </p:spTree>
    <p:extLst>
      <p:ext uri="{BB962C8B-B14F-4D97-AF65-F5344CB8AC3E}">
        <p14:creationId xmlns:p14="http://schemas.microsoft.com/office/powerpoint/2010/main" val="822802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264F1A-2F7B-43D4-9143-F07BB123128D}" type="datetimeFigureOut">
              <a:rPr lang="en-GB" smtClean="0"/>
              <a:t>29/05/2018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6F4A39C-60BB-43FA-8FC0-86B2782AA425}" type="slidenum">
              <a:rPr lang="en-GB" smtClean="0"/>
              <a:t>‹#›</a:t>
            </a:fld>
            <a:endParaRPr lang="en-GB"/>
          </a:p>
        </p:txBody>
      </p:sp>
    </p:spTree>
    <p:extLst>
      <p:ext uri="{BB962C8B-B14F-4D97-AF65-F5344CB8AC3E}">
        <p14:creationId xmlns:p14="http://schemas.microsoft.com/office/powerpoint/2010/main" val="1256846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264F1A-2F7B-43D4-9143-F07BB123128D}" type="datetimeFigureOut">
              <a:rPr lang="en-GB" smtClean="0"/>
              <a:t>29/05/2018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F4A39C-60BB-43FA-8FC0-86B2782AA425}" type="slidenum">
              <a:rPr lang="en-GB" smtClean="0"/>
              <a:t>‹#›</a:t>
            </a:fld>
            <a:endParaRPr lang="en-GB"/>
          </a:p>
        </p:txBody>
      </p:sp>
    </p:spTree>
    <p:extLst>
      <p:ext uri="{BB962C8B-B14F-4D97-AF65-F5344CB8AC3E}">
        <p14:creationId xmlns:p14="http://schemas.microsoft.com/office/powerpoint/2010/main" val="2910807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264F1A-2F7B-43D4-9143-F07BB123128D}" type="datetimeFigureOut">
              <a:rPr lang="en-GB" smtClean="0"/>
              <a:t>29/05/2018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F4A39C-60BB-43FA-8FC0-86B2782AA425}" type="slidenum">
              <a:rPr lang="en-GB" smtClean="0"/>
              <a:t>‹#›</a:t>
            </a:fld>
            <a:endParaRPr lang="en-GB"/>
          </a:p>
        </p:txBody>
      </p:sp>
    </p:spTree>
    <p:extLst>
      <p:ext uri="{BB962C8B-B14F-4D97-AF65-F5344CB8AC3E}">
        <p14:creationId xmlns:p14="http://schemas.microsoft.com/office/powerpoint/2010/main" val="140943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264F1A-2F7B-43D4-9143-F07BB123128D}" type="datetimeFigureOut">
              <a:rPr lang="en-GB" smtClean="0"/>
              <a:t>29/05/2018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4A39C-60BB-43FA-8FC0-86B2782AA425}" type="slidenum">
              <a:rPr lang="en-GB" smtClean="0"/>
              <a:t>‹#›</a:t>
            </a:fld>
            <a:endParaRPr lang="en-GB"/>
          </a:p>
        </p:txBody>
      </p:sp>
    </p:spTree>
    <p:extLst>
      <p:ext uri="{BB962C8B-B14F-4D97-AF65-F5344CB8AC3E}">
        <p14:creationId xmlns:p14="http://schemas.microsoft.com/office/powerpoint/2010/main" val="1247762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NG-tax?</a:t>
            </a:r>
            <a:endParaRPr lang="en-GB" dirty="0"/>
          </a:p>
        </p:txBody>
      </p:sp>
      <p:sp>
        <p:nvSpPr>
          <p:cNvPr id="4" name="Content Placeholder 2"/>
          <p:cNvSpPr>
            <a:spLocks noGrp="1"/>
          </p:cNvSpPr>
          <p:nvPr>
            <p:ph idx="1"/>
          </p:nvPr>
        </p:nvSpPr>
        <p:spPr/>
        <p:txBody>
          <a:bodyPr/>
          <a:lstStyle/>
          <a:p>
            <a:pPr marL="0" indent="0" algn="ctr">
              <a:buNone/>
            </a:pPr>
            <a:r>
              <a:rPr lang="en-US" dirty="0"/>
              <a:t>An increasing number of studies have shown that </a:t>
            </a:r>
            <a:r>
              <a:rPr lang="en-GB" dirty="0"/>
              <a:t>the chosen methodology rather than the natural variance is responsible for the greatest variance in microbiome </a:t>
            </a:r>
            <a:r>
              <a:rPr lang="en-GB" dirty="0" smtClean="0"/>
              <a:t>studies</a:t>
            </a:r>
          </a:p>
          <a:p>
            <a:pPr marL="0" indent="0" algn="ctr">
              <a:buNone/>
            </a:pPr>
            <a:endParaRPr lang="en-GB" dirty="0"/>
          </a:p>
          <a:p>
            <a:pPr marL="0" indent="0" algn="ctr">
              <a:buNone/>
            </a:pPr>
            <a:endParaRPr lang="en-GB" dirty="0" smtClean="0"/>
          </a:p>
        </p:txBody>
      </p:sp>
    </p:spTree>
    <p:extLst>
      <p:ext uri="{BB962C8B-B14F-4D97-AF65-F5344CB8AC3E}">
        <p14:creationId xmlns:p14="http://schemas.microsoft.com/office/powerpoint/2010/main" val="10860288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Illumina base-caller specific error</a:t>
            </a:r>
            <a:endParaRPr lang="en-GB" dirty="0"/>
          </a:p>
        </p:txBody>
      </p:sp>
      <p:sp>
        <p:nvSpPr>
          <p:cNvPr id="3" name="Content Placeholder 2"/>
          <p:cNvSpPr>
            <a:spLocks noGrp="1"/>
          </p:cNvSpPr>
          <p:nvPr>
            <p:ph idx="1"/>
          </p:nvPr>
        </p:nvSpPr>
        <p:spPr/>
        <p:txBody>
          <a:bodyPr>
            <a:normAutofit/>
          </a:bodyPr>
          <a:lstStyle/>
          <a:p>
            <a:r>
              <a:rPr lang="en-GB" sz="1400" dirty="0" err="1" smtClean="0"/>
              <a:t>Schirmer</a:t>
            </a:r>
            <a:r>
              <a:rPr lang="en-GB" sz="1400" dirty="0" smtClean="0"/>
              <a:t>, Insight </a:t>
            </a:r>
            <a:r>
              <a:rPr lang="en-GB" sz="1400" dirty="0"/>
              <a:t>into biases and sequencing errors for amplicon sequencing with the Illumina </a:t>
            </a:r>
            <a:r>
              <a:rPr lang="en-GB" sz="1400" dirty="0" err="1"/>
              <a:t>MiSeq</a:t>
            </a:r>
            <a:r>
              <a:rPr lang="en-GB" sz="1400" dirty="0"/>
              <a:t> </a:t>
            </a:r>
            <a:r>
              <a:rPr lang="en-GB" sz="1400" dirty="0" smtClean="0"/>
              <a:t>platform, 2015</a:t>
            </a:r>
            <a:endParaRPr lang="en-GB" sz="1400"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5078" t="12778" r="8281"/>
          <a:stretch/>
        </p:blipFill>
        <p:spPr bwMode="auto">
          <a:xfrm>
            <a:off x="2411760" y="1959777"/>
            <a:ext cx="5328592" cy="4906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6162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Effect of quality filtering</a:t>
            </a:r>
            <a:endParaRPr lang="en-GB" dirty="0"/>
          </a:p>
        </p:txBody>
      </p:sp>
      <p:sp>
        <p:nvSpPr>
          <p:cNvPr id="3" name="Content Placeholder 2"/>
          <p:cNvSpPr>
            <a:spLocks noGrp="1"/>
          </p:cNvSpPr>
          <p:nvPr>
            <p:ph idx="1"/>
          </p:nvPr>
        </p:nvSpPr>
        <p:spPr/>
        <p:txBody>
          <a:bodyPr/>
          <a:lstStyle/>
          <a:p>
            <a:r>
              <a:rPr lang="en-GB" sz="1600" dirty="0" err="1" smtClean="0"/>
              <a:t>Bockulich</a:t>
            </a:r>
            <a:r>
              <a:rPr lang="en-GB" sz="1600" dirty="0" smtClean="0"/>
              <a:t> 2013, </a:t>
            </a:r>
            <a:r>
              <a:rPr lang="en-GB" sz="1600" dirty="0"/>
              <a:t>Quality-filtering vastly improves diversity estimates from Illumina amplicon </a:t>
            </a:r>
            <a:r>
              <a:rPr lang="en-GB" sz="1600" dirty="0" smtClean="0"/>
              <a:t>sequencing, </a:t>
            </a:r>
            <a:r>
              <a:rPr lang="en-GB" sz="1600" dirty="0" err="1" smtClean="0"/>
              <a:t>supplementals</a:t>
            </a:r>
            <a:endParaRPr lang="en-GB"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52654"/>
            <a:ext cx="9144000" cy="3844698"/>
          </a:xfrm>
          <a:prstGeom prst="rect">
            <a:avLst/>
          </a:prstGeom>
        </p:spPr>
      </p:pic>
    </p:spTree>
    <p:extLst>
      <p:ext uri="{BB962C8B-B14F-4D97-AF65-F5344CB8AC3E}">
        <p14:creationId xmlns:p14="http://schemas.microsoft.com/office/powerpoint/2010/main" val="381528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Filtering based on quality good idea?</a:t>
            </a:r>
            <a:endParaRPr lang="en-GB" dirty="0"/>
          </a:p>
        </p:txBody>
      </p:sp>
      <p:sp>
        <p:nvSpPr>
          <p:cNvPr id="3" name="Text Placeholder 2"/>
          <p:cNvSpPr>
            <a:spLocks noGrp="1"/>
          </p:cNvSpPr>
          <p:nvPr>
            <p:ph type="body" idx="1"/>
          </p:nvPr>
        </p:nvSpPr>
        <p:spPr/>
        <p:txBody>
          <a:bodyPr/>
          <a:lstStyle/>
          <a:p>
            <a:r>
              <a:rPr lang="en-GB" dirty="0" smtClean="0"/>
              <a:t>Known/’improve’</a:t>
            </a:r>
            <a:endParaRPr lang="en-GB" dirty="0"/>
          </a:p>
        </p:txBody>
      </p:sp>
      <p:sp>
        <p:nvSpPr>
          <p:cNvPr id="4" name="Content Placeholder 3"/>
          <p:cNvSpPr>
            <a:spLocks noGrp="1"/>
          </p:cNvSpPr>
          <p:nvPr>
            <p:ph sz="half" idx="2"/>
          </p:nvPr>
        </p:nvSpPr>
        <p:spPr>
          <a:xfrm>
            <a:off x="179512" y="2174875"/>
            <a:ext cx="4317876" cy="3951288"/>
          </a:xfrm>
        </p:spPr>
        <p:txBody>
          <a:bodyPr/>
          <a:lstStyle/>
          <a:p>
            <a:r>
              <a:rPr lang="en-GB" dirty="0" smtClean="0"/>
              <a:t>PCR (high fidelity polymerase)</a:t>
            </a:r>
          </a:p>
          <a:p>
            <a:r>
              <a:rPr lang="en-GB" dirty="0" smtClean="0"/>
              <a:t>Little cycles=less chance of error</a:t>
            </a:r>
          </a:p>
          <a:p>
            <a:r>
              <a:rPr lang="en-GB" dirty="0" smtClean="0"/>
              <a:t>1 PCR (2</a:t>
            </a:r>
            <a:r>
              <a:rPr lang="en-GB" baseline="30000" dirty="0" smtClean="0"/>
              <a:t>nd</a:t>
            </a:r>
            <a:r>
              <a:rPr lang="en-GB" dirty="0" smtClean="0"/>
              <a:t> step PCR=~50% don’t contain barcode)</a:t>
            </a:r>
          </a:p>
          <a:p>
            <a:endParaRPr lang="en-GB" dirty="0"/>
          </a:p>
        </p:txBody>
      </p:sp>
      <p:sp>
        <p:nvSpPr>
          <p:cNvPr id="5" name="Text Placeholder 4"/>
          <p:cNvSpPr>
            <a:spLocks noGrp="1"/>
          </p:cNvSpPr>
          <p:nvPr>
            <p:ph type="body" sz="quarter" idx="3"/>
          </p:nvPr>
        </p:nvSpPr>
        <p:spPr/>
        <p:txBody>
          <a:bodyPr>
            <a:normAutofit fontScale="92500"/>
          </a:bodyPr>
          <a:lstStyle/>
          <a:p>
            <a:r>
              <a:rPr lang="en-GB" dirty="0" smtClean="0"/>
              <a:t>Unknown/no control whatsoever</a:t>
            </a:r>
            <a:endParaRPr lang="en-GB" dirty="0"/>
          </a:p>
        </p:txBody>
      </p:sp>
      <p:sp>
        <p:nvSpPr>
          <p:cNvPr id="6" name="Content Placeholder 5"/>
          <p:cNvSpPr>
            <a:spLocks noGrp="1"/>
          </p:cNvSpPr>
          <p:nvPr>
            <p:ph sz="quarter" idx="4"/>
          </p:nvPr>
        </p:nvSpPr>
        <p:spPr/>
        <p:txBody>
          <a:bodyPr/>
          <a:lstStyle/>
          <a:p>
            <a:r>
              <a:rPr lang="en-GB" dirty="0" smtClean="0"/>
              <a:t>Sequences in your sample (primer dependent)</a:t>
            </a:r>
          </a:p>
          <a:p>
            <a:r>
              <a:rPr lang="en-GB" dirty="0" smtClean="0"/>
              <a:t>Illumina base-caller (improve with </a:t>
            </a:r>
            <a:r>
              <a:rPr lang="en-GB" dirty="0" err="1" smtClean="0"/>
              <a:t>PhyX</a:t>
            </a:r>
            <a:r>
              <a:rPr lang="en-GB" dirty="0" smtClean="0"/>
              <a:t> and equal base distribution of barcodes?)</a:t>
            </a:r>
          </a:p>
          <a:p>
            <a:endParaRPr lang="en-GB" dirty="0"/>
          </a:p>
        </p:txBody>
      </p:sp>
    </p:spTree>
    <p:extLst>
      <p:ext uri="{BB962C8B-B14F-4D97-AF65-F5344CB8AC3E}">
        <p14:creationId xmlns:p14="http://schemas.microsoft.com/office/powerpoint/2010/main" val="1880219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Optimal settings</a:t>
            </a:r>
            <a:endParaRPr lang="en-GB" dirty="0"/>
          </a:p>
        </p:txBody>
      </p:sp>
      <p:sp>
        <p:nvSpPr>
          <p:cNvPr id="3" name="Content Placeholder 2"/>
          <p:cNvSpPr>
            <a:spLocks noGrp="1"/>
          </p:cNvSpPr>
          <p:nvPr>
            <p:ph idx="1"/>
          </p:nvPr>
        </p:nvSpPr>
        <p:spPr/>
        <p:txBody>
          <a:bodyPr/>
          <a:lstStyle/>
          <a:p>
            <a:r>
              <a:rPr lang="en-GB" dirty="0" smtClean="0"/>
              <a:t>No quality filtering</a:t>
            </a:r>
          </a:p>
          <a:p>
            <a:r>
              <a:rPr lang="en-GB" dirty="0" smtClean="0"/>
              <a:t>Filter by abundance -&gt; high quality</a:t>
            </a:r>
          </a:p>
          <a:p>
            <a:r>
              <a:rPr lang="en-GB" dirty="0" smtClean="0"/>
              <a:t>‘Short’ reads (enough for identification) = less chance for error</a:t>
            </a:r>
          </a:p>
          <a:p>
            <a:pPr marL="0" indent="0">
              <a:buNone/>
            </a:pPr>
            <a:endParaRPr lang="en-GB" dirty="0" smtClean="0"/>
          </a:p>
          <a:p>
            <a:endParaRPr lang="en-GB" dirty="0"/>
          </a:p>
        </p:txBody>
      </p:sp>
    </p:spTree>
    <p:extLst>
      <p:ext uri="{BB962C8B-B14F-4D97-AF65-F5344CB8AC3E}">
        <p14:creationId xmlns:p14="http://schemas.microsoft.com/office/powerpoint/2010/main" val="34636728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388" r="50000"/>
          <a:stretch/>
        </p:blipFill>
        <p:spPr bwMode="auto">
          <a:xfrm>
            <a:off x="125760" y="1484784"/>
            <a:ext cx="8892480" cy="4682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1187624" y="4869160"/>
            <a:ext cx="165618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9545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95735" y="324524"/>
            <a:ext cx="3261581" cy="400110"/>
          </a:xfrm>
          <a:prstGeom prst="rect">
            <a:avLst/>
          </a:prstGeom>
          <a:noFill/>
        </p:spPr>
        <p:txBody>
          <a:bodyPr wrap="square" rtlCol="0">
            <a:spAutoFit/>
          </a:bodyPr>
          <a:lstStyle/>
          <a:p>
            <a:r>
              <a:rPr lang="en-US" sz="2000" b="1" dirty="0" smtClean="0">
                <a:solidFill>
                  <a:srgbClr val="00B050"/>
                </a:solidFill>
              </a:rPr>
              <a:t>Threshold determination</a:t>
            </a:r>
            <a:endParaRPr lang="en-US" sz="2000" b="1" dirty="0">
              <a:solidFill>
                <a:srgbClr val="00B050"/>
              </a:solidFill>
            </a:endParaRPr>
          </a:p>
        </p:txBody>
      </p:sp>
      <p:sp>
        <p:nvSpPr>
          <p:cNvPr id="5" name="Rounded Rectangle 4"/>
          <p:cNvSpPr/>
          <p:nvPr/>
        </p:nvSpPr>
        <p:spPr>
          <a:xfrm>
            <a:off x="7524328" y="354714"/>
            <a:ext cx="1152128" cy="339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Abundance threshold</a:t>
            </a:r>
            <a:endParaRPr lang="en-US" sz="1200" dirty="0"/>
          </a:p>
        </p:txBody>
      </p:sp>
      <p:sp>
        <p:nvSpPr>
          <p:cNvPr id="6" name="Right Arrow 5"/>
          <p:cNvSpPr/>
          <p:nvPr/>
        </p:nvSpPr>
        <p:spPr>
          <a:xfrm>
            <a:off x="7128284" y="447714"/>
            <a:ext cx="216024" cy="153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 name="Rounded Rectangle 6"/>
          <p:cNvSpPr/>
          <p:nvPr/>
        </p:nvSpPr>
        <p:spPr>
          <a:xfrm>
            <a:off x="5796136" y="354714"/>
            <a:ext cx="1152128" cy="339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Sample</a:t>
            </a:r>
            <a:endParaRPr lang="en-US" sz="1200" dirty="0"/>
          </a:p>
        </p:txBody>
      </p:sp>
      <p:sp>
        <p:nvSpPr>
          <p:cNvPr id="9" name="Right Arrow 8"/>
          <p:cNvSpPr/>
          <p:nvPr/>
        </p:nvSpPr>
        <p:spPr>
          <a:xfrm rot="5400000">
            <a:off x="1647945" y="2485276"/>
            <a:ext cx="216024" cy="153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Rounded Rectangle 10"/>
          <p:cNvSpPr/>
          <p:nvPr/>
        </p:nvSpPr>
        <p:spPr>
          <a:xfrm>
            <a:off x="1187672" y="2726678"/>
            <a:ext cx="1260115" cy="339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Order reads by abundance</a:t>
            </a:r>
            <a:endParaRPr lang="en-US" sz="1200" dirty="0"/>
          </a:p>
        </p:txBody>
      </p:sp>
      <p:sp>
        <p:nvSpPr>
          <p:cNvPr id="12" name="Right Arrow 11"/>
          <p:cNvSpPr/>
          <p:nvPr/>
        </p:nvSpPr>
        <p:spPr>
          <a:xfrm rot="5400000">
            <a:off x="1655724" y="3136110"/>
            <a:ext cx="216024" cy="153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Rounded Rectangle 12"/>
          <p:cNvSpPr/>
          <p:nvPr/>
        </p:nvSpPr>
        <p:spPr>
          <a:xfrm>
            <a:off x="1180507" y="3429000"/>
            <a:ext cx="1267281" cy="339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Read abundance table</a:t>
            </a:r>
            <a:endParaRPr lang="en-US" sz="1200" dirty="0"/>
          </a:p>
        </p:txBody>
      </p:sp>
      <p:sp>
        <p:nvSpPr>
          <p:cNvPr id="14" name="Rounded Rectangle 13"/>
          <p:cNvSpPr/>
          <p:nvPr/>
        </p:nvSpPr>
        <p:spPr>
          <a:xfrm>
            <a:off x="1169603" y="1916831"/>
            <a:ext cx="1278184" cy="339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Sample 1</a:t>
            </a:r>
            <a:endParaRPr lang="en-US" sz="1200" dirty="0"/>
          </a:p>
        </p:txBody>
      </p:sp>
      <p:sp>
        <p:nvSpPr>
          <p:cNvPr id="15" name="Right Arrow 14"/>
          <p:cNvSpPr/>
          <p:nvPr/>
        </p:nvSpPr>
        <p:spPr>
          <a:xfrm rot="5400000">
            <a:off x="1655724" y="3892194"/>
            <a:ext cx="216024" cy="153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Rounded Rectangle 16"/>
          <p:cNvSpPr/>
          <p:nvPr/>
        </p:nvSpPr>
        <p:spPr>
          <a:xfrm>
            <a:off x="1206961" y="4221087"/>
            <a:ext cx="1267281" cy="339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Set Abundance threshold 1</a:t>
            </a:r>
            <a:endParaRPr lang="en-US" sz="1200" dirty="0"/>
          </a:p>
        </p:txBody>
      </p:sp>
      <p:cxnSp>
        <p:nvCxnSpPr>
          <p:cNvPr id="19" name="Straight Arrow Connector 18"/>
          <p:cNvCxnSpPr/>
          <p:nvPr/>
        </p:nvCxnSpPr>
        <p:spPr>
          <a:xfrm flipV="1">
            <a:off x="2566411" y="2348879"/>
            <a:ext cx="1260115" cy="1249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0" name="Table 19"/>
          <p:cNvGraphicFramePr>
            <a:graphicFrameLocks noGrp="1"/>
          </p:cNvGraphicFramePr>
          <p:nvPr>
            <p:extLst>
              <p:ext uri="{D42A27DB-BD31-4B8C-83A1-F6EECF244321}">
                <p14:modId xmlns:p14="http://schemas.microsoft.com/office/powerpoint/2010/main" val="2815652557"/>
              </p:ext>
            </p:extLst>
          </p:nvPr>
        </p:nvGraphicFramePr>
        <p:xfrm>
          <a:off x="3923928" y="1772815"/>
          <a:ext cx="5112568" cy="3592473"/>
        </p:xfrm>
        <a:graphic>
          <a:graphicData uri="http://schemas.openxmlformats.org/drawingml/2006/table">
            <a:tbl>
              <a:tblPr firstRow="1" bandRow="1">
                <a:tableStyleId>{5C22544A-7EE6-4342-B048-85BDC9FD1C3A}</a:tableStyleId>
              </a:tblPr>
              <a:tblGrid>
                <a:gridCol w="1278142">
                  <a:extLst>
                    <a:ext uri="{9D8B030D-6E8A-4147-A177-3AD203B41FA5}">
                      <a16:colId xmlns:a16="http://schemas.microsoft.com/office/drawing/2014/main" val="20000"/>
                    </a:ext>
                  </a:extLst>
                </a:gridCol>
                <a:gridCol w="1278142">
                  <a:extLst>
                    <a:ext uri="{9D8B030D-6E8A-4147-A177-3AD203B41FA5}">
                      <a16:colId xmlns:a16="http://schemas.microsoft.com/office/drawing/2014/main" val="20001"/>
                    </a:ext>
                  </a:extLst>
                </a:gridCol>
                <a:gridCol w="1278142">
                  <a:extLst>
                    <a:ext uri="{9D8B030D-6E8A-4147-A177-3AD203B41FA5}">
                      <a16:colId xmlns:a16="http://schemas.microsoft.com/office/drawing/2014/main" val="20002"/>
                    </a:ext>
                  </a:extLst>
                </a:gridCol>
                <a:gridCol w="1278142">
                  <a:extLst>
                    <a:ext uri="{9D8B030D-6E8A-4147-A177-3AD203B41FA5}">
                      <a16:colId xmlns:a16="http://schemas.microsoft.com/office/drawing/2014/main" val="20003"/>
                    </a:ext>
                  </a:extLst>
                </a:gridCol>
              </a:tblGrid>
              <a:tr h="300633">
                <a:tc>
                  <a:txBody>
                    <a:bodyPr/>
                    <a:lstStyle/>
                    <a:p>
                      <a:r>
                        <a:rPr lang="en-US" sz="1200" dirty="0" smtClean="0"/>
                        <a:t>Sequence</a:t>
                      </a:r>
                      <a:endParaRPr lang="en-US" sz="1200" dirty="0"/>
                    </a:p>
                  </a:txBody>
                  <a:tcPr/>
                </a:tc>
                <a:tc>
                  <a:txBody>
                    <a:bodyPr/>
                    <a:lstStyle/>
                    <a:p>
                      <a:r>
                        <a:rPr lang="en-US" sz="1200" dirty="0" smtClean="0"/>
                        <a:t>Counts</a:t>
                      </a:r>
                      <a:endParaRPr lang="en-US" sz="1200" dirty="0"/>
                    </a:p>
                  </a:txBody>
                  <a:tcPr/>
                </a:tc>
                <a:tc>
                  <a:txBody>
                    <a:bodyPr/>
                    <a:lstStyle/>
                    <a:p>
                      <a:r>
                        <a:rPr lang="en-US" sz="1200" dirty="0" smtClean="0"/>
                        <a:t>Accumulated</a:t>
                      </a:r>
                      <a:r>
                        <a:rPr lang="en-US" sz="1200" baseline="0" dirty="0" smtClean="0"/>
                        <a:t> </a:t>
                      </a:r>
                      <a:r>
                        <a:rPr lang="en-US" sz="1200" dirty="0" smtClean="0"/>
                        <a:t> counts</a:t>
                      </a:r>
                      <a:endParaRPr lang="en-US" sz="1200" dirty="0"/>
                    </a:p>
                  </a:txBody>
                  <a:tcPr/>
                </a:tc>
                <a:tc>
                  <a:txBody>
                    <a:bodyPr/>
                    <a:lstStyle/>
                    <a:p>
                      <a:r>
                        <a:rPr lang="en-US" sz="1200" dirty="0" smtClean="0"/>
                        <a:t>Counts /Accumulated</a:t>
                      </a:r>
                      <a:r>
                        <a:rPr lang="en-US" sz="1200" baseline="0" dirty="0" smtClean="0"/>
                        <a:t> counts &gt; 0.001</a:t>
                      </a:r>
                      <a:endParaRPr lang="en-US" sz="1200" dirty="0"/>
                    </a:p>
                  </a:txBody>
                  <a:tcPr/>
                </a:tc>
                <a:extLst>
                  <a:ext uri="{0D108BD9-81ED-4DB2-BD59-A6C34878D82A}">
                    <a16:rowId xmlns:a16="http://schemas.microsoft.com/office/drawing/2014/main" val="10000"/>
                  </a:ext>
                </a:extLst>
              </a:tr>
              <a:tr h="300633">
                <a:tc>
                  <a:txBody>
                    <a:bodyPr/>
                    <a:lstStyle/>
                    <a:p>
                      <a:r>
                        <a:rPr lang="en-US" sz="1200" dirty="0" smtClean="0">
                          <a:solidFill>
                            <a:srgbClr val="00B0F0"/>
                          </a:solidFill>
                        </a:rPr>
                        <a:t>TACTA</a:t>
                      </a:r>
                      <a:r>
                        <a:rPr lang="en-US" sz="1200" dirty="0" smtClean="0">
                          <a:solidFill>
                            <a:srgbClr val="FFC000"/>
                          </a:solidFill>
                        </a:rPr>
                        <a:t>TGCCA</a:t>
                      </a:r>
                    </a:p>
                  </a:txBody>
                  <a:tcPr/>
                </a:tc>
                <a:tc>
                  <a:txBody>
                    <a:bodyPr/>
                    <a:lstStyle/>
                    <a:p>
                      <a:r>
                        <a:rPr lang="en-US" sz="1200" dirty="0" smtClean="0"/>
                        <a:t>658</a:t>
                      </a:r>
                      <a:endParaRPr lang="en-US" sz="1200" dirty="0"/>
                    </a:p>
                  </a:txBody>
                  <a:tcPr/>
                </a:tc>
                <a:tc>
                  <a:txBody>
                    <a:bodyPr/>
                    <a:lstStyle/>
                    <a:p>
                      <a:r>
                        <a:rPr lang="en-US" sz="1200" dirty="0" smtClean="0"/>
                        <a:t>658</a:t>
                      </a:r>
                      <a:endParaRPr lang="en-US" sz="1200" dirty="0"/>
                    </a:p>
                  </a:txBody>
                  <a:tcPr/>
                </a:tc>
                <a:tc>
                  <a:txBody>
                    <a:bodyPr/>
                    <a:lstStyle/>
                    <a:p>
                      <a:r>
                        <a:rPr lang="en-US" sz="1200" dirty="0" smtClean="0"/>
                        <a:t>658/658&gt;0.001</a:t>
                      </a:r>
                      <a:endParaRPr lang="en-US" sz="1200" baseline="0" dirty="0" smtClean="0"/>
                    </a:p>
                    <a:p>
                      <a:r>
                        <a:rPr lang="en-US" sz="1200" baseline="0" dirty="0" smtClean="0"/>
                        <a:t>Yes</a:t>
                      </a:r>
                      <a:endParaRPr lang="en-US" sz="1200" dirty="0"/>
                    </a:p>
                  </a:txBody>
                  <a:tcPr/>
                </a:tc>
                <a:extLst>
                  <a:ext uri="{0D108BD9-81ED-4DB2-BD59-A6C34878D82A}">
                    <a16:rowId xmlns:a16="http://schemas.microsoft.com/office/drawing/2014/main" val="10001"/>
                  </a:ext>
                </a:extLst>
              </a:tr>
              <a:tr h="300633">
                <a:tc>
                  <a:txBody>
                    <a:bodyPr/>
                    <a:lstStyle/>
                    <a:p>
                      <a:r>
                        <a:rPr lang="en-US" sz="1200" dirty="0" smtClean="0">
                          <a:solidFill>
                            <a:srgbClr val="00B0F0"/>
                          </a:solidFill>
                        </a:rPr>
                        <a:t>GTCTA</a:t>
                      </a:r>
                      <a:r>
                        <a:rPr lang="en-US" sz="1200" dirty="0" smtClean="0">
                          <a:solidFill>
                            <a:srgbClr val="FFC000"/>
                          </a:solidFill>
                        </a:rPr>
                        <a:t>GTACA</a:t>
                      </a:r>
                      <a:endParaRPr lang="en-US" sz="1200" dirty="0">
                        <a:solidFill>
                          <a:srgbClr val="FFC000"/>
                        </a:solidFill>
                      </a:endParaRPr>
                    </a:p>
                  </a:txBody>
                  <a:tcPr/>
                </a:tc>
                <a:tc>
                  <a:txBody>
                    <a:bodyPr/>
                    <a:lstStyle/>
                    <a:p>
                      <a:r>
                        <a:rPr lang="en-US" sz="1200" dirty="0" smtClean="0"/>
                        <a:t>523</a:t>
                      </a:r>
                      <a:endParaRPr lang="en-US" sz="1200" dirty="0"/>
                    </a:p>
                  </a:txBody>
                  <a:tcPr/>
                </a:tc>
                <a:tc>
                  <a:txBody>
                    <a:bodyPr/>
                    <a:lstStyle/>
                    <a:p>
                      <a:r>
                        <a:rPr lang="en-US" sz="1200" dirty="0" smtClean="0"/>
                        <a:t>1171</a:t>
                      </a:r>
                      <a:endParaRPr lang="en-US" sz="1200" dirty="0"/>
                    </a:p>
                  </a:txBody>
                  <a:tcPr/>
                </a:tc>
                <a:tc>
                  <a:txBody>
                    <a:bodyPr/>
                    <a:lstStyle/>
                    <a:p>
                      <a:r>
                        <a:rPr lang="en-US" sz="1200" dirty="0" smtClean="0"/>
                        <a:t>523/1171&gt;0.001</a:t>
                      </a:r>
                    </a:p>
                    <a:p>
                      <a:r>
                        <a:rPr lang="en-US" sz="1200" dirty="0" smtClean="0"/>
                        <a:t>Yes</a:t>
                      </a:r>
                      <a:endParaRPr lang="en-US" sz="1200" dirty="0"/>
                    </a:p>
                  </a:txBody>
                  <a:tcPr/>
                </a:tc>
                <a:extLst>
                  <a:ext uri="{0D108BD9-81ED-4DB2-BD59-A6C34878D82A}">
                    <a16:rowId xmlns:a16="http://schemas.microsoft.com/office/drawing/2014/main" val="10002"/>
                  </a:ext>
                </a:extLst>
              </a:tr>
              <a:tr h="300633">
                <a:tc>
                  <a:txBody>
                    <a:bodyPr/>
                    <a:lstStyle/>
                    <a:p>
                      <a:r>
                        <a:rPr lang="en-US" sz="1200" dirty="0" smtClean="0"/>
                        <a:t>...</a:t>
                      </a:r>
                      <a:endParaRPr lang="en-US" sz="1200" dirty="0"/>
                    </a:p>
                  </a:txBody>
                  <a:tcPr/>
                </a:tc>
                <a:tc>
                  <a:txBody>
                    <a:bodyPr/>
                    <a:lstStyle/>
                    <a:p>
                      <a:r>
                        <a:rPr lang="en-US" sz="1200" dirty="0" smtClean="0"/>
                        <a:t>...</a:t>
                      </a:r>
                      <a:endParaRPr lang="en-US" sz="1200" dirty="0"/>
                    </a:p>
                  </a:txBody>
                  <a:tcPr/>
                </a:tc>
                <a:tc>
                  <a:txBody>
                    <a:bodyPr/>
                    <a:lstStyle/>
                    <a:p>
                      <a:r>
                        <a:rPr lang="en-US" sz="1200" dirty="0" smtClean="0"/>
                        <a:t>...</a:t>
                      </a:r>
                      <a:endParaRPr lang="en-US" sz="1200" dirty="0"/>
                    </a:p>
                  </a:txBody>
                  <a:tcPr/>
                </a:tc>
                <a:tc>
                  <a:txBody>
                    <a:bodyPr/>
                    <a:lstStyle/>
                    <a:p>
                      <a:r>
                        <a:rPr lang="en-US" sz="1200" dirty="0" smtClean="0"/>
                        <a:t>...</a:t>
                      </a:r>
                      <a:endParaRPr lang="en-US" sz="1200" dirty="0"/>
                    </a:p>
                  </a:txBody>
                  <a:tcPr/>
                </a:tc>
                <a:extLst>
                  <a:ext uri="{0D108BD9-81ED-4DB2-BD59-A6C34878D82A}">
                    <a16:rowId xmlns:a16="http://schemas.microsoft.com/office/drawing/2014/main" val="10003"/>
                  </a:ext>
                </a:extLst>
              </a:tr>
              <a:tr h="150317">
                <a:tc>
                  <a:txBody>
                    <a:bodyPr/>
                    <a:lstStyle/>
                    <a:p>
                      <a:r>
                        <a:rPr lang="en-US" sz="1200" dirty="0" smtClean="0">
                          <a:solidFill>
                            <a:srgbClr val="00B0F0"/>
                          </a:solidFill>
                        </a:rPr>
                        <a:t>GTATT</a:t>
                      </a:r>
                      <a:r>
                        <a:rPr lang="en-US" sz="1200" dirty="0" smtClean="0">
                          <a:solidFill>
                            <a:srgbClr val="FFC000"/>
                          </a:solidFill>
                        </a:rPr>
                        <a:t>AGCCA</a:t>
                      </a:r>
                      <a:endParaRPr lang="en-US" sz="1200" dirty="0">
                        <a:solidFill>
                          <a:srgbClr val="FFC000"/>
                        </a:solidFill>
                      </a:endParaRPr>
                    </a:p>
                  </a:txBody>
                  <a:tcPr/>
                </a:tc>
                <a:tc>
                  <a:txBody>
                    <a:bodyPr/>
                    <a:lstStyle/>
                    <a:p>
                      <a:r>
                        <a:rPr lang="en-US" sz="1200" dirty="0" smtClean="0">
                          <a:solidFill>
                            <a:srgbClr val="FF0000"/>
                          </a:solidFill>
                        </a:rPr>
                        <a:t>75</a:t>
                      </a:r>
                      <a:endParaRPr lang="en-US" sz="1200" dirty="0">
                        <a:solidFill>
                          <a:srgbClr val="FF0000"/>
                        </a:solidFill>
                      </a:endParaRPr>
                    </a:p>
                  </a:txBody>
                  <a:tcPr/>
                </a:tc>
                <a:tc>
                  <a:txBody>
                    <a:bodyPr/>
                    <a:lstStyle/>
                    <a:p>
                      <a:r>
                        <a:rPr lang="en-US" sz="1200" dirty="0" smtClean="0"/>
                        <a:t>74560</a:t>
                      </a:r>
                      <a:endParaRPr lang="en-US" sz="1200" dirty="0"/>
                    </a:p>
                  </a:txBody>
                  <a:tcPr/>
                </a:tc>
                <a:tc>
                  <a:txBody>
                    <a:bodyPr/>
                    <a:lstStyle/>
                    <a:p>
                      <a:r>
                        <a:rPr lang="en-US" sz="1200" dirty="0" smtClean="0"/>
                        <a:t>75/74560&gt;0.001</a:t>
                      </a:r>
                    </a:p>
                    <a:p>
                      <a:r>
                        <a:rPr lang="en-US" sz="1200" dirty="0" smtClean="0"/>
                        <a:t>Yes</a:t>
                      </a:r>
                      <a:endParaRPr lang="en-US" sz="1200" dirty="0"/>
                    </a:p>
                  </a:txBody>
                  <a:tcPr/>
                </a:tc>
                <a:extLst>
                  <a:ext uri="{0D108BD9-81ED-4DB2-BD59-A6C34878D82A}">
                    <a16:rowId xmlns:a16="http://schemas.microsoft.com/office/drawing/2014/main" val="10004"/>
                  </a:ext>
                </a:extLst>
              </a:tr>
              <a:tr h="0">
                <a:tc>
                  <a:txBody>
                    <a:bodyPr/>
                    <a:lstStyle/>
                    <a:p>
                      <a:r>
                        <a:rPr lang="en-US" sz="1200" dirty="0" smtClean="0">
                          <a:solidFill>
                            <a:srgbClr val="00B0F0"/>
                          </a:solidFill>
                        </a:rPr>
                        <a:t>GTCTA</a:t>
                      </a:r>
                      <a:r>
                        <a:rPr lang="en-US" sz="1200" dirty="0" smtClean="0">
                          <a:solidFill>
                            <a:srgbClr val="FFC000"/>
                          </a:solidFill>
                        </a:rPr>
                        <a:t>TGCCA</a:t>
                      </a:r>
                    </a:p>
                  </a:txBody>
                  <a:tcPr/>
                </a:tc>
                <a:tc>
                  <a:txBody>
                    <a:bodyPr/>
                    <a:lstStyle/>
                    <a:p>
                      <a:r>
                        <a:rPr lang="en-US" sz="1200" dirty="0" smtClean="0">
                          <a:solidFill>
                            <a:schemeClr val="tx1"/>
                          </a:solidFill>
                        </a:rPr>
                        <a:t>72</a:t>
                      </a:r>
                      <a:endParaRPr lang="en-US" sz="1200" dirty="0">
                        <a:solidFill>
                          <a:schemeClr val="tx1"/>
                        </a:solidFill>
                      </a:endParaRPr>
                    </a:p>
                  </a:txBody>
                  <a:tcPr/>
                </a:tc>
                <a:tc>
                  <a:txBody>
                    <a:bodyPr/>
                    <a:lstStyle/>
                    <a:p>
                      <a:r>
                        <a:rPr lang="en-US" sz="1200" dirty="0" smtClean="0"/>
                        <a:t>74632</a:t>
                      </a:r>
                      <a:endParaRPr lang="en-US" sz="1200" dirty="0"/>
                    </a:p>
                  </a:txBody>
                  <a:tcPr/>
                </a:tc>
                <a:tc>
                  <a:txBody>
                    <a:bodyPr/>
                    <a:lstStyle/>
                    <a:p>
                      <a:r>
                        <a:rPr lang="en-US" sz="1200" dirty="0" smtClean="0"/>
                        <a:t>72/74632&gt;0.001</a:t>
                      </a:r>
                    </a:p>
                    <a:p>
                      <a:r>
                        <a:rPr lang="en-US" sz="1200" dirty="0" smtClean="0">
                          <a:solidFill>
                            <a:srgbClr val="FF0000"/>
                          </a:solidFill>
                        </a:rPr>
                        <a:t>No</a:t>
                      </a:r>
                      <a:endParaRPr lang="en-US" sz="1200" dirty="0">
                        <a:solidFill>
                          <a:srgbClr val="FF0000"/>
                        </a:solidFill>
                      </a:endParaRPr>
                    </a:p>
                  </a:txBody>
                  <a:tcPr/>
                </a:tc>
                <a:extLst>
                  <a:ext uri="{0D108BD9-81ED-4DB2-BD59-A6C34878D82A}">
                    <a16:rowId xmlns:a16="http://schemas.microsoft.com/office/drawing/2014/main" val="10005"/>
                  </a:ext>
                </a:extLst>
              </a:tr>
              <a:tr h="205740">
                <a:tc>
                  <a:txBody>
                    <a:bodyPr/>
                    <a:lstStyle/>
                    <a:p>
                      <a:r>
                        <a:rPr lang="en-US" sz="1200" dirty="0" smtClean="0">
                          <a:solidFill>
                            <a:srgbClr val="00B0F0"/>
                          </a:solidFill>
                        </a:rPr>
                        <a:t>ATCTA</a:t>
                      </a:r>
                      <a:r>
                        <a:rPr lang="en-US" sz="1200" dirty="0" smtClean="0">
                          <a:solidFill>
                            <a:srgbClr val="FFC000"/>
                          </a:solidFill>
                        </a:rPr>
                        <a:t>TGCCT</a:t>
                      </a:r>
                    </a:p>
                  </a:txBody>
                  <a:tcPr/>
                </a:tc>
                <a:tc>
                  <a:txBody>
                    <a:bodyPr/>
                    <a:lstStyle/>
                    <a:p>
                      <a:r>
                        <a:rPr lang="en-US" sz="1200" dirty="0" smtClean="0"/>
                        <a:t>70</a:t>
                      </a:r>
                      <a:endParaRPr lang="en-US" sz="1200" dirty="0"/>
                    </a:p>
                  </a:txBody>
                  <a:tcPr/>
                </a:tc>
                <a:tc>
                  <a:txBody>
                    <a:bodyPr/>
                    <a:lstStyle/>
                    <a:p>
                      <a:r>
                        <a:rPr lang="en-US" sz="1200" dirty="0" smtClean="0"/>
                        <a:t>74701</a:t>
                      </a:r>
                      <a:endParaRPr lang="en-US" sz="1200" dirty="0"/>
                    </a:p>
                  </a:txBody>
                  <a:tcPr/>
                </a:tc>
                <a:tc>
                  <a:txBody>
                    <a:bodyPr/>
                    <a:lstStyle/>
                    <a:p>
                      <a:r>
                        <a:rPr lang="en-US" sz="1200" dirty="0" smtClean="0"/>
                        <a:t>No</a:t>
                      </a:r>
                      <a:endParaRPr lang="en-US" sz="1200" dirty="0"/>
                    </a:p>
                  </a:txBody>
                  <a:tcPr/>
                </a:tc>
                <a:extLst>
                  <a:ext uri="{0D108BD9-81ED-4DB2-BD59-A6C34878D82A}">
                    <a16:rowId xmlns:a16="http://schemas.microsoft.com/office/drawing/2014/main" val="10006"/>
                  </a:ext>
                </a:extLst>
              </a:tr>
              <a:tr h="137160">
                <a:tc>
                  <a:txBody>
                    <a:bodyPr/>
                    <a:lstStyle/>
                    <a:p>
                      <a:r>
                        <a:rPr lang="en-US" sz="1200" dirty="0" smtClean="0"/>
                        <a:t>...</a:t>
                      </a:r>
                      <a:endParaRPr lang="en-US" sz="1200" dirty="0"/>
                    </a:p>
                  </a:txBody>
                  <a:tcPr/>
                </a:tc>
                <a:tc>
                  <a:txBody>
                    <a:bodyPr/>
                    <a:lstStyle/>
                    <a:p>
                      <a:r>
                        <a:rPr lang="en-US" sz="1200" dirty="0" smtClean="0"/>
                        <a:t>...</a:t>
                      </a:r>
                      <a:endParaRPr lang="en-US" sz="1200" dirty="0"/>
                    </a:p>
                  </a:txBody>
                  <a:tcPr/>
                </a:tc>
                <a:tc>
                  <a:txBody>
                    <a:bodyPr/>
                    <a:lstStyle/>
                    <a:p>
                      <a:r>
                        <a:rPr lang="en-US" sz="1200" dirty="0" smtClean="0"/>
                        <a:t>...</a:t>
                      </a:r>
                      <a:endParaRPr lang="en-US" sz="1200" dirty="0"/>
                    </a:p>
                  </a:txBody>
                  <a:tcPr/>
                </a:tc>
                <a:tc>
                  <a:txBody>
                    <a:bodyPr/>
                    <a:lstStyle/>
                    <a:p>
                      <a:r>
                        <a:rPr lang="en-US" sz="1200" dirty="0" smtClean="0"/>
                        <a:t>...</a:t>
                      </a:r>
                      <a:endParaRPr lang="en-US" sz="1200" dirty="0"/>
                    </a:p>
                  </a:txBody>
                  <a:tcPr/>
                </a:tc>
                <a:extLst>
                  <a:ext uri="{0D108BD9-81ED-4DB2-BD59-A6C34878D82A}">
                    <a16:rowId xmlns:a16="http://schemas.microsoft.com/office/drawing/2014/main" val="10007"/>
                  </a:ext>
                </a:extLst>
              </a:tr>
              <a:tr h="0">
                <a:tc>
                  <a:txBody>
                    <a:bodyPr/>
                    <a:lstStyle/>
                    <a:p>
                      <a:r>
                        <a:rPr lang="en-US" sz="1200" dirty="0" smtClean="0">
                          <a:solidFill>
                            <a:srgbClr val="00B0F0"/>
                          </a:solidFill>
                        </a:rPr>
                        <a:t>CTTTA</a:t>
                      </a:r>
                      <a:r>
                        <a:rPr lang="en-US" sz="1200" dirty="0" smtClean="0">
                          <a:solidFill>
                            <a:srgbClr val="FFC000"/>
                          </a:solidFill>
                        </a:rPr>
                        <a:t>CGCCT</a:t>
                      </a:r>
                    </a:p>
                  </a:txBody>
                  <a:tcPr/>
                </a:tc>
                <a:tc>
                  <a:txBody>
                    <a:bodyPr/>
                    <a:lstStyle/>
                    <a:p>
                      <a:r>
                        <a:rPr lang="en-US" sz="1200" dirty="0" smtClean="0"/>
                        <a:t>1</a:t>
                      </a:r>
                      <a:endParaRPr lang="en-US" sz="1200" dirty="0"/>
                    </a:p>
                  </a:txBody>
                  <a:tcPr/>
                </a:tc>
                <a:tc>
                  <a:txBody>
                    <a:bodyPr/>
                    <a:lstStyle/>
                    <a:p>
                      <a:r>
                        <a:rPr lang="en-US" sz="1200" dirty="0" smtClean="0"/>
                        <a:t>159240</a:t>
                      </a:r>
                      <a:endParaRPr lang="en-US" sz="1200" dirty="0"/>
                    </a:p>
                  </a:txBody>
                  <a:tcPr/>
                </a:tc>
                <a:tc>
                  <a:txBody>
                    <a:bodyPr/>
                    <a:lstStyle/>
                    <a:p>
                      <a:r>
                        <a:rPr lang="en-US" sz="1200" dirty="0" smtClean="0"/>
                        <a:t>No</a:t>
                      </a:r>
                      <a:endParaRPr lang="en-US" sz="1200" dirty="0"/>
                    </a:p>
                  </a:txBody>
                  <a:tcPr/>
                </a:tc>
                <a:extLst>
                  <a:ext uri="{0D108BD9-81ED-4DB2-BD59-A6C34878D82A}">
                    <a16:rowId xmlns:a16="http://schemas.microsoft.com/office/drawing/2014/main" val="10008"/>
                  </a:ext>
                </a:extLst>
              </a:tr>
            </a:tbl>
          </a:graphicData>
        </a:graphic>
      </p:graphicFrame>
      <p:cxnSp>
        <p:nvCxnSpPr>
          <p:cNvPr id="26" name="Straight Arrow Connector 25"/>
          <p:cNvCxnSpPr/>
          <p:nvPr/>
        </p:nvCxnSpPr>
        <p:spPr>
          <a:xfrm flipV="1">
            <a:off x="2699792" y="3768733"/>
            <a:ext cx="2520280" cy="622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498738" y="1442525"/>
            <a:ext cx="2376264" cy="11133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924455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p:nvPr/>
        </p:nvSpPr>
        <p:spPr>
          <a:xfrm>
            <a:off x="3721050" y="2056650"/>
            <a:ext cx="5195100" cy="36741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3" name="Shape 113"/>
          <p:cNvSpPr txBox="1">
            <a:spLocks noGrp="1"/>
          </p:cNvSpPr>
          <p:nvPr>
            <p:ph type="title"/>
          </p:nvPr>
        </p:nvSpPr>
        <p:spPr>
          <a:xfrm>
            <a:off x="311700" y="515033"/>
            <a:ext cx="8520600" cy="572700"/>
          </a:xfrm>
          <a:prstGeom prst="rect">
            <a:avLst/>
          </a:prstGeom>
        </p:spPr>
        <p:txBody>
          <a:bodyPr vert="horz" lIns="91425" tIns="91425" rIns="91425" bIns="91425" rtlCol="0" anchor="t" anchorCtr="0">
            <a:noAutofit/>
          </a:bodyPr>
          <a:lstStyle/>
          <a:p>
            <a:r>
              <a:rPr lang="en-GB" dirty="0"/>
              <a:t>OTU selection (per sample)</a:t>
            </a:r>
          </a:p>
        </p:txBody>
      </p:sp>
      <p:sp>
        <p:nvSpPr>
          <p:cNvPr id="114" name="Shape 114"/>
          <p:cNvSpPr txBox="1">
            <a:spLocks noGrp="1"/>
          </p:cNvSpPr>
          <p:nvPr>
            <p:ph type="body" idx="1"/>
          </p:nvPr>
        </p:nvSpPr>
        <p:spPr>
          <a:xfrm>
            <a:off x="311700" y="1781150"/>
            <a:ext cx="3244500" cy="3416400"/>
          </a:xfrm>
          <a:prstGeom prst="rect">
            <a:avLst/>
          </a:prstGeom>
        </p:spPr>
        <p:txBody>
          <a:bodyPr vert="horz" lIns="91425" tIns="91425" rIns="91425" bIns="91425" rtlCol="0" anchor="t" anchorCtr="0">
            <a:noAutofit/>
          </a:bodyPr>
          <a:lstStyle/>
          <a:p>
            <a:pPr marL="457200" indent="-228600">
              <a:buChar char="●"/>
            </a:pPr>
            <a:r>
              <a:rPr lang="en-GB" sz="2600" dirty="0"/>
              <a:t>Create unique OTU list</a:t>
            </a:r>
          </a:p>
          <a:p>
            <a:pPr marL="914400" lvl="1" indent="-228600">
              <a:buChar char="○"/>
            </a:pPr>
            <a:r>
              <a:rPr lang="en-GB" sz="2600" dirty="0" smtClean="0"/>
              <a:t>Rank by abundance</a:t>
            </a:r>
            <a:endParaRPr lang="en-GB" sz="2600" dirty="0"/>
          </a:p>
          <a:p>
            <a:pPr marL="457200" indent="-228600">
              <a:buChar char="●"/>
            </a:pPr>
            <a:r>
              <a:rPr lang="en-GB" sz="2600" dirty="0"/>
              <a:t>Abundance threshold</a:t>
            </a:r>
          </a:p>
          <a:p>
            <a:pPr marL="914400" lvl="1" indent="-228600">
              <a:buChar char="○"/>
            </a:pPr>
            <a:r>
              <a:rPr lang="en-GB" sz="2600" dirty="0"/>
              <a:t>Above threshold included</a:t>
            </a:r>
          </a:p>
          <a:p>
            <a:pPr marL="914400" lvl="1" indent="-228600">
              <a:buChar char="○"/>
            </a:pPr>
            <a:r>
              <a:rPr lang="en-GB" sz="2600" dirty="0"/>
              <a:t>Below threshold rejected</a:t>
            </a:r>
          </a:p>
        </p:txBody>
      </p:sp>
      <p:pic>
        <p:nvPicPr>
          <p:cNvPr id="115" name="Shape 115"/>
          <p:cNvPicPr preferRelativeResize="0"/>
          <p:nvPr/>
        </p:nvPicPr>
        <p:blipFill>
          <a:blip r:embed="rId3">
            <a:alphaModFix/>
          </a:blip>
          <a:stretch>
            <a:fillRect/>
          </a:stretch>
        </p:blipFill>
        <p:spPr>
          <a:xfrm>
            <a:off x="4291626" y="2840669"/>
            <a:ext cx="3817925" cy="2364099"/>
          </a:xfrm>
          <a:prstGeom prst="rect">
            <a:avLst/>
          </a:prstGeom>
          <a:noFill/>
          <a:ln>
            <a:noFill/>
          </a:ln>
        </p:spPr>
      </p:pic>
      <p:sp>
        <p:nvSpPr>
          <p:cNvPr id="116" name="Shape 116"/>
          <p:cNvSpPr txBox="1"/>
          <p:nvPr/>
        </p:nvSpPr>
        <p:spPr>
          <a:xfrm>
            <a:off x="5823800" y="5204775"/>
            <a:ext cx="968982" cy="426000"/>
          </a:xfrm>
          <a:prstGeom prst="rect">
            <a:avLst/>
          </a:prstGeom>
          <a:noFill/>
          <a:ln>
            <a:noFill/>
          </a:ln>
        </p:spPr>
        <p:txBody>
          <a:bodyPr lIns="91425" tIns="91425" rIns="91425" bIns="91425" anchor="t" anchorCtr="0">
            <a:noAutofit/>
          </a:bodyPr>
          <a:lstStyle/>
          <a:p>
            <a:r>
              <a:rPr lang="en-GB" dirty="0"/>
              <a:t>OTU#</a:t>
            </a:r>
          </a:p>
        </p:txBody>
      </p:sp>
      <p:sp>
        <p:nvSpPr>
          <p:cNvPr id="117" name="Shape 117"/>
          <p:cNvSpPr txBox="1"/>
          <p:nvPr/>
        </p:nvSpPr>
        <p:spPr>
          <a:xfrm rot="-5400000">
            <a:off x="3567933" y="3654684"/>
            <a:ext cx="1021383" cy="426000"/>
          </a:xfrm>
          <a:prstGeom prst="rect">
            <a:avLst/>
          </a:prstGeom>
          <a:noFill/>
          <a:ln>
            <a:noFill/>
          </a:ln>
        </p:spPr>
        <p:txBody>
          <a:bodyPr lIns="91425" tIns="91425" rIns="91425" bIns="91425" anchor="t" anchorCtr="0">
            <a:noAutofit/>
          </a:bodyPr>
          <a:lstStyle/>
          <a:p>
            <a:r>
              <a:rPr lang="en-GB"/>
              <a:t>Count</a:t>
            </a:r>
          </a:p>
        </p:txBody>
      </p:sp>
      <p:cxnSp>
        <p:nvCxnSpPr>
          <p:cNvPr id="118" name="Shape 118"/>
          <p:cNvCxnSpPr/>
          <p:nvPr/>
        </p:nvCxnSpPr>
        <p:spPr>
          <a:xfrm>
            <a:off x="6957632" y="2378375"/>
            <a:ext cx="0" cy="3195300"/>
          </a:xfrm>
          <a:prstGeom prst="straightConnector1">
            <a:avLst/>
          </a:prstGeom>
          <a:noFill/>
          <a:ln w="28575" cap="flat" cmpd="sng">
            <a:solidFill>
              <a:srgbClr val="FF0000"/>
            </a:solidFill>
            <a:prstDash val="solid"/>
            <a:round/>
            <a:headEnd type="none" w="lg" len="lg"/>
            <a:tailEnd type="none" w="lg" len="lg"/>
          </a:ln>
        </p:spPr>
      </p:cxnSp>
      <p:sp>
        <p:nvSpPr>
          <p:cNvPr id="119" name="Shape 119"/>
          <p:cNvSpPr/>
          <p:nvPr/>
        </p:nvSpPr>
        <p:spPr>
          <a:xfrm rot="-5400000">
            <a:off x="5519750" y="1383600"/>
            <a:ext cx="175200" cy="2556300"/>
          </a:xfrm>
          <a:prstGeom prst="chevron">
            <a:avLst>
              <a:gd name="adj" fmla="val 50000"/>
            </a:avLst>
          </a:prstGeom>
          <a:solidFill>
            <a:srgbClr val="9FC5E8"/>
          </a:solidFill>
          <a:ln>
            <a:noFill/>
          </a:ln>
        </p:spPr>
        <p:txBody>
          <a:bodyPr lIns="91425" tIns="91425" rIns="91425" bIns="91425" anchor="ctr" anchorCtr="0">
            <a:noAutofit/>
          </a:bodyPr>
          <a:lstStyle/>
          <a:p>
            <a:endParaRPr/>
          </a:p>
        </p:txBody>
      </p:sp>
      <p:sp>
        <p:nvSpPr>
          <p:cNvPr id="120" name="Shape 120"/>
          <p:cNvSpPr txBox="1"/>
          <p:nvPr/>
        </p:nvSpPr>
        <p:spPr>
          <a:xfrm>
            <a:off x="4576700" y="2056650"/>
            <a:ext cx="1913700" cy="692700"/>
          </a:xfrm>
          <a:prstGeom prst="rect">
            <a:avLst/>
          </a:prstGeom>
          <a:noFill/>
          <a:ln>
            <a:noFill/>
          </a:ln>
        </p:spPr>
        <p:txBody>
          <a:bodyPr lIns="91425" tIns="91425" rIns="91425" bIns="91425" anchor="t" anchorCtr="0">
            <a:noAutofit/>
          </a:bodyPr>
          <a:lstStyle/>
          <a:p>
            <a:pPr algn="ctr"/>
            <a:r>
              <a:rPr lang="en-GB"/>
              <a:t>99.9% </a:t>
            </a:r>
          </a:p>
          <a:p>
            <a:pPr algn="ctr"/>
            <a:r>
              <a:rPr lang="en-GB"/>
              <a:t>of total reads</a:t>
            </a:r>
          </a:p>
        </p:txBody>
      </p:sp>
      <p:sp>
        <p:nvSpPr>
          <p:cNvPr id="121" name="Shape 121"/>
          <p:cNvSpPr txBox="1"/>
          <p:nvPr/>
        </p:nvSpPr>
        <p:spPr>
          <a:xfrm>
            <a:off x="6710875" y="2056650"/>
            <a:ext cx="1913700" cy="692700"/>
          </a:xfrm>
          <a:prstGeom prst="rect">
            <a:avLst/>
          </a:prstGeom>
          <a:noFill/>
          <a:ln>
            <a:noFill/>
          </a:ln>
        </p:spPr>
        <p:txBody>
          <a:bodyPr lIns="91425" tIns="91425" rIns="91425" bIns="91425" anchor="t" anchorCtr="0">
            <a:noAutofit/>
          </a:bodyPr>
          <a:lstStyle/>
          <a:p>
            <a:pPr algn="ctr"/>
            <a:r>
              <a:rPr lang="en-GB" dirty="0"/>
              <a:t>0.1% </a:t>
            </a:r>
          </a:p>
          <a:p>
            <a:pPr algn="ctr"/>
            <a:r>
              <a:rPr lang="en-GB" dirty="0"/>
              <a:t>of total reads</a:t>
            </a:r>
          </a:p>
        </p:txBody>
      </p:sp>
      <p:sp>
        <p:nvSpPr>
          <p:cNvPr id="122" name="Shape 122"/>
          <p:cNvSpPr/>
          <p:nvPr/>
        </p:nvSpPr>
        <p:spPr>
          <a:xfrm rot="-5400000">
            <a:off x="7524500" y="2089650"/>
            <a:ext cx="165000" cy="1154400"/>
          </a:xfrm>
          <a:prstGeom prst="chevron">
            <a:avLst>
              <a:gd name="adj" fmla="val 50000"/>
            </a:avLst>
          </a:prstGeom>
          <a:solidFill>
            <a:srgbClr val="9FC5E8"/>
          </a:solidFill>
          <a:ln>
            <a:noFill/>
          </a:ln>
        </p:spPr>
        <p:txBody>
          <a:bodyPr lIns="91425" tIns="91425" rIns="91425" bIns="91425" anchor="ctr" anchorCtr="0">
            <a:noAutofit/>
          </a:bodyPr>
          <a:lstStyle/>
          <a:p>
            <a:endParaRPr/>
          </a:p>
        </p:txBody>
      </p:sp>
    </p:spTree>
    <p:extLst>
      <p:ext uri="{BB962C8B-B14F-4D97-AF65-F5344CB8AC3E}">
        <p14:creationId xmlns:p14="http://schemas.microsoft.com/office/powerpoint/2010/main" val="4187597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388" r="50000"/>
          <a:stretch/>
        </p:blipFill>
        <p:spPr bwMode="auto">
          <a:xfrm>
            <a:off x="125760" y="1484784"/>
            <a:ext cx="8892480" cy="4682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1259632" y="4149080"/>
            <a:ext cx="1656184"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269827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83100" y="1302275"/>
            <a:ext cx="8520600" cy="572700"/>
          </a:xfrm>
          <a:prstGeom prst="rect">
            <a:avLst/>
          </a:prstGeom>
        </p:spPr>
        <p:txBody>
          <a:bodyPr vert="horz" lIns="91425" tIns="91425" rIns="91425" bIns="91425" rtlCol="0" anchor="t" anchorCtr="0">
            <a:noAutofit/>
          </a:bodyPr>
          <a:lstStyle/>
          <a:p>
            <a:r>
              <a:rPr lang="en-GB"/>
              <a:t>Chimera filtering</a:t>
            </a:r>
          </a:p>
        </p:txBody>
      </p:sp>
      <p:sp>
        <p:nvSpPr>
          <p:cNvPr id="128" name="Shape 128"/>
          <p:cNvSpPr txBox="1">
            <a:spLocks noGrp="1"/>
          </p:cNvSpPr>
          <p:nvPr>
            <p:ph type="body" idx="1"/>
          </p:nvPr>
        </p:nvSpPr>
        <p:spPr>
          <a:xfrm>
            <a:off x="83100" y="2009725"/>
            <a:ext cx="2957700" cy="3416400"/>
          </a:xfrm>
          <a:prstGeom prst="rect">
            <a:avLst/>
          </a:prstGeom>
        </p:spPr>
        <p:txBody>
          <a:bodyPr vert="horz" lIns="91425" tIns="91425" rIns="91425" bIns="91425" rtlCol="0" anchor="t" anchorCtr="0">
            <a:noAutofit/>
          </a:bodyPr>
          <a:lstStyle/>
          <a:p>
            <a:pPr marL="457200" indent="-228600">
              <a:buChar char="●"/>
            </a:pPr>
            <a:r>
              <a:rPr lang="en-GB"/>
              <a:t>Only accepted OTU’s</a:t>
            </a:r>
          </a:p>
          <a:p>
            <a:pPr marL="457200" indent="-228600">
              <a:buChar char="●"/>
            </a:pPr>
            <a:r>
              <a:rPr lang="en-GB"/>
              <a:t>The filtering</a:t>
            </a:r>
          </a:p>
          <a:p>
            <a:pPr marL="914400" lvl="1" indent="-228600">
              <a:buChar char="○"/>
            </a:pPr>
            <a:r>
              <a:rPr lang="en-GB"/>
              <a:t>2x threshold</a:t>
            </a:r>
          </a:p>
          <a:p>
            <a:pPr marL="457200" indent="-228600">
              <a:buChar char="●"/>
            </a:pPr>
            <a:r>
              <a:rPr lang="en-GB"/>
              <a:t>H is chimera of B &amp; D</a:t>
            </a:r>
          </a:p>
        </p:txBody>
      </p:sp>
      <p:sp>
        <p:nvSpPr>
          <p:cNvPr id="129" name="Shape 129"/>
          <p:cNvSpPr/>
          <p:nvPr/>
        </p:nvSpPr>
        <p:spPr>
          <a:xfrm>
            <a:off x="3667300" y="2193775"/>
            <a:ext cx="1473900" cy="257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GB"/>
              <a:t>A</a:t>
            </a:r>
          </a:p>
        </p:txBody>
      </p:sp>
      <p:sp>
        <p:nvSpPr>
          <p:cNvPr id="130" name="Shape 130"/>
          <p:cNvSpPr/>
          <p:nvPr/>
        </p:nvSpPr>
        <p:spPr>
          <a:xfrm>
            <a:off x="6427525" y="2193775"/>
            <a:ext cx="1473900" cy="257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GB"/>
              <a:t>A</a:t>
            </a:r>
          </a:p>
        </p:txBody>
      </p:sp>
      <p:sp>
        <p:nvSpPr>
          <p:cNvPr id="131" name="Shape 131"/>
          <p:cNvSpPr/>
          <p:nvPr/>
        </p:nvSpPr>
        <p:spPr>
          <a:xfrm>
            <a:off x="3667300" y="2542025"/>
            <a:ext cx="1473900" cy="257700"/>
          </a:xfrm>
          <a:prstGeom prst="rect">
            <a:avLst/>
          </a:prstGeom>
          <a:solidFill>
            <a:srgbClr val="9FC5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GB"/>
              <a:t>B</a:t>
            </a:r>
          </a:p>
        </p:txBody>
      </p:sp>
      <p:sp>
        <p:nvSpPr>
          <p:cNvPr id="132" name="Shape 132"/>
          <p:cNvSpPr/>
          <p:nvPr/>
        </p:nvSpPr>
        <p:spPr>
          <a:xfrm>
            <a:off x="6427525" y="2542025"/>
            <a:ext cx="1473900" cy="257700"/>
          </a:xfrm>
          <a:prstGeom prst="rect">
            <a:avLst/>
          </a:prstGeom>
          <a:solidFill>
            <a:srgbClr val="9FC5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GB"/>
              <a:t>B</a:t>
            </a:r>
          </a:p>
        </p:txBody>
      </p:sp>
      <p:sp>
        <p:nvSpPr>
          <p:cNvPr id="133" name="Shape 133"/>
          <p:cNvSpPr/>
          <p:nvPr/>
        </p:nvSpPr>
        <p:spPr>
          <a:xfrm>
            <a:off x="3667300" y="2890275"/>
            <a:ext cx="1473900" cy="257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GB"/>
              <a:t>C</a:t>
            </a:r>
          </a:p>
        </p:txBody>
      </p:sp>
      <p:sp>
        <p:nvSpPr>
          <p:cNvPr id="134" name="Shape 134"/>
          <p:cNvSpPr/>
          <p:nvPr/>
        </p:nvSpPr>
        <p:spPr>
          <a:xfrm>
            <a:off x="6427525" y="2890275"/>
            <a:ext cx="1473900" cy="257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GB"/>
              <a:t>C</a:t>
            </a:r>
          </a:p>
        </p:txBody>
      </p:sp>
      <p:sp>
        <p:nvSpPr>
          <p:cNvPr id="135" name="Shape 135"/>
          <p:cNvSpPr/>
          <p:nvPr/>
        </p:nvSpPr>
        <p:spPr>
          <a:xfrm>
            <a:off x="3667300" y="3238525"/>
            <a:ext cx="1473900" cy="257700"/>
          </a:xfrm>
          <a:prstGeom prst="rect">
            <a:avLst/>
          </a:prstGeom>
          <a:solidFill>
            <a:srgbClr val="A4C2F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GB"/>
              <a:t>D</a:t>
            </a:r>
          </a:p>
        </p:txBody>
      </p:sp>
      <p:sp>
        <p:nvSpPr>
          <p:cNvPr id="136" name="Shape 136"/>
          <p:cNvSpPr/>
          <p:nvPr/>
        </p:nvSpPr>
        <p:spPr>
          <a:xfrm>
            <a:off x="6427525" y="3238525"/>
            <a:ext cx="1473900" cy="257700"/>
          </a:xfrm>
          <a:prstGeom prst="rect">
            <a:avLst/>
          </a:prstGeom>
          <a:solidFill>
            <a:srgbClr val="A4C2F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GB"/>
              <a:t>D</a:t>
            </a:r>
          </a:p>
        </p:txBody>
      </p:sp>
      <p:sp>
        <p:nvSpPr>
          <p:cNvPr id="137" name="Shape 137"/>
          <p:cNvSpPr/>
          <p:nvPr/>
        </p:nvSpPr>
        <p:spPr>
          <a:xfrm>
            <a:off x="3667300" y="3586775"/>
            <a:ext cx="1473900" cy="257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GB"/>
              <a:t>E</a:t>
            </a:r>
          </a:p>
        </p:txBody>
      </p:sp>
      <p:sp>
        <p:nvSpPr>
          <p:cNvPr id="138" name="Shape 138"/>
          <p:cNvSpPr/>
          <p:nvPr/>
        </p:nvSpPr>
        <p:spPr>
          <a:xfrm>
            <a:off x="6427525" y="3586775"/>
            <a:ext cx="1473900" cy="257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GB"/>
              <a:t>E</a:t>
            </a:r>
          </a:p>
        </p:txBody>
      </p:sp>
      <p:sp>
        <p:nvSpPr>
          <p:cNvPr id="139" name="Shape 139"/>
          <p:cNvSpPr/>
          <p:nvPr/>
        </p:nvSpPr>
        <p:spPr>
          <a:xfrm>
            <a:off x="3667300" y="3935025"/>
            <a:ext cx="1473900" cy="257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GB"/>
              <a:t>F</a:t>
            </a:r>
          </a:p>
        </p:txBody>
      </p:sp>
      <p:sp>
        <p:nvSpPr>
          <p:cNvPr id="140" name="Shape 140"/>
          <p:cNvSpPr/>
          <p:nvPr/>
        </p:nvSpPr>
        <p:spPr>
          <a:xfrm>
            <a:off x="6427525" y="3935025"/>
            <a:ext cx="1473900" cy="257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GB"/>
              <a:t>F</a:t>
            </a:r>
          </a:p>
        </p:txBody>
      </p:sp>
      <p:sp>
        <p:nvSpPr>
          <p:cNvPr id="141" name="Shape 141"/>
          <p:cNvSpPr/>
          <p:nvPr/>
        </p:nvSpPr>
        <p:spPr>
          <a:xfrm>
            <a:off x="3667300" y="4283275"/>
            <a:ext cx="1473900" cy="257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GB"/>
              <a:t>G</a:t>
            </a:r>
          </a:p>
        </p:txBody>
      </p:sp>
      <p:sp>
        <p:nvSpPr>
          <p:cNvPr id="142" name="Shape 142"/>
          <p:cNvSpPr/>
          <p:nvPr/>
        </p:nvSpPr>
        <p:spPr>
          <a:xfrm>
            <a:off x="6427525" y="4283275"/>
            <a:ext cx="1473900" cy="257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GB"/>
              <a:t>G</a:t>
            </a:r>
          </a:p>
        </p:txBody>
      </p:sp>
      <p:sp>
        <p:nvSpPr>
          <p:cNvPr id="143" name="Shape 143"/>
          <p:cNvSpPr/>
          <p:nvPr/>
        </p:nvSpPr>
        <p:spPr>
          <a:xfrm>
            <a:off x="3667300" y="4631525"/>
            <a:ext cx="1473900" cy="257700"/>
          </a:xfrm>
          <a:prstGeom prst="rect">
            <a:avLst/>
          </a:prstGeom>
          <a:solidFill>
            <a:srgbClr val="E06666"/>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GB"/>
              <a:t>H</a:t>
            </a:r>
          </a:p>
        </p:txBody>
      </p:sp>
      <p:sp>
        <p:nvSpPr>
          <p:cNvPr id="144" name="Shape 144"/>
          <p:cNvSpPr/>
          <p:nvPr/>
        </p:nvSpPr>
        <p:spPr>
          <a:xfrm>
            <a:off x="6427525" y="4631525"/>
            <a:ext cx="1473900" cy="257700"/>
          </a:xfrm>
          <a:prstGeom prst="rect">
            <a:avLst/>
          </a:prstGeom>
          <a:solidFill>
            <a:srgbClr val="E06666"/>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GB"/>
              <a:t>H</a:t>
            </a:r>
          </a:p>
        </p:txBody>
      </p:sp>
      <p:sp>
        <p:nvSpPr>
          <p:cNvPr id="145" name="Shape 145"/>
          <p:cNvSpPr txBox="1"/>
          <p:nvPr/>
        </p:nvSpPr>
        <p:spPr>
          <a:xfrm>
            <a:off x="3925000" y="1786700"/>
            <a:ext cx="958500" cy="414300"/>
          </a:xfrm>
          <a:prstGeom prst="rect">
            <a:avLst/>
          </a:prstGeom>
          <a:noFill/>
          <a:ln>
            <a:noFill/>
          </a:ln>
        </p:spPr>
        <p:txBody>
          <a:bodyPr lIns="91425" tIns="91425" rIns="91425" bIns="91425" anchor="t" anchorCtr="0">
            <a:noAutofit/>
          </a:bodyPr>
          <a:lstStyle/>
          <a:p>
            <a:r>
              <a:rPr lang="en-GB">
                <a:solidFill>
                  <a:srgbClr val="FFFFFF"/>
                </a:solidFill>
              </a:rPr>
              <a:t>Forward</a:t>
            </a:r>
          </a:p>
        </p:txBody>
      </p:sp>
      <p:sp>
        <p:nvSpPr>
          <p:cNvPr id="146" name="Shape 146"/>
          <p:cNvSpPr txBox="1"/>
          <p:nvPr/>
        </p:nvSpPr>
        <p:spPr>
          <a:xfrm>
            <a:off x="6685225" y="1786700"/>
            <a:ext cx="958500" cy="414300"/>
          </a:xfrm>
          <a:prstGeom prst="rect">
            <a:avLst/>
          </a:prstGeom>
          <a:noFill/>
          <a:ln>
            <a:noFill/>
          </a:ln>
        </p:spPr>
        <p:txBody>
          <a:bodyPr lIns="91425" tIns="91425" rIns="91425" bIns="91425" anchor="t" anchorCtr="0">
            <a:noAutofit/>
          </a:bodyPr>
          <a:lstStyle/>
          <a:p>
            <a:r>
              <a:rPr lang="en-GB">
                <a:solidFill>
                  <a:srgbClr val="FFFFFF"/>
                </a:solidFill>
              </a:rPr>
              <a:t>Reverse</a:t>
            </a:r>
          </a:p>
        </p:txBody>
      </p:sp>
      <p:cxnSp>
        <p:nvCxnSpPr>
          <p:cNvPr id="147" name="Shape 147"/>
          <p:cNvCxnSpPr/>
          <p:nvPr/>
        </p:nvCxnSpPr>
        <p:spPr>
          <a:xfrm rot="10800000">
            <a:off x="3380525" y="2286675"/>
            <a:ext cx="0" cy="2566500"/>
          </a:xfrm>
          <a:prstGeom prst="straightConnector1">
            <a:avLst/>
          </a:prstGeom>
          <a:noFill/>
          <a:ln w="28575" cap="flat" cmpd="sng">
            <a:solidFill>
              <a:srgbClr val="FFFFFF"/>
            </a:solidFill>
            <a:prstDash val="solid"/>
            <a:round/>
            <a:headEnd type="none" w="lg" len="lg"/>
            <a:tailEnd type="triangle" w="lg" len="lg"/>
          </a:ln>
        </p:spPr>
      </p:cxnSp>
      <p:sp>
        <p:nvSpPr>
          <p:cNvPr id="148" name="Shape 148"/>
          <p:cNvSpPr txBox="1"/>
          <p:nvPr/>
        </p:nvSpPr>
        <p:spPr>
          <a:xfrm rot="-5400000">
            <a:off x="2162375" y="3362775"/>
            <a:ext cx="1937700" cy="414300"/>
          </a:xfrm>
          <a:prstGeom prst="rect">
            <a:avLst/>
          </a:prstGeom>
          <a:noFill/>
          <a:ln>
            <a:noFill/>
          </a:ln>
        </p:spPr>
        <p:txBody>
          <a:bodyPr lIns="91425" tIns="91425" rIns="91425" bIns="91425" anchor="t" anchorCtr="0">
            <a:noAutofit/>
          </a:bodyPr>
          <a:lstStyle/>
          <a:p>
            <a:r>
              <a:rPr lang="en-GB">
                <a:solidFill>
                  <a:srgbClr val="FFFFFF"/>
                </a:solidFill>
              </a:rPr>
              <a:t>Sorted by abundance</a:t>
            </a:r>
          </a:p>
        </p:txBody>
      </p:sp>
      <p:cxnSp>
        <p:nvCxnSpPr>
          <p:cNvPr id="149" name="Shape 149"/>
          <p:cNvCxnSpPr>
            <a:stCxn id="143" idx="3"/>
            <a:endCxn id="131" idx="3"/>
          </p:cNvCxnSpPr>
          <p:nvPr/>
        </p:nvCxnSpPr>
        <p:spPr>
          <a:xfrm rot="10800000" flipH="1">
            <a:off x="5141200" y="2670875"/>
            <a:ext cx="600" cy="2089500"/>
          </a:xfrm>
          <a:prstGeom prst="bentConnector3">
            <a:avLst>
              <a:gd name="adj1" fmla="val 72166667"/>
            </a:avLst>
          </a:prstGeom>
          <a:noFill/>
          <a:ln w="38100" cap="flat" cmpd="sng">
            <a:solidFill>
              <a:srgbClr val="FF0000"/>
            </a:solidFill>
            <a:prstDash val="solid"/>
            <a:round/>
            <a:headEnd type="none" w="lg" len="lg"/>
            <a:tailEnd type="triangle" w="lg" len="lg"/>
          </a:ln>
        </p:spPr>
      </p:cxnSp>
      <p:cxnSp>
        <p:nvCxnSpPr>
          <p:cNvPr id="150" name="Shape 150"/>
          <p:cNvCxnSpPr>
            <a:stCxn id="144" idx="1"/>
            <a:endCxn id="136" idx="1"/>
          </p:cNvCxnSpPr>
          <p:nvPr/>
        </p:nvCxnSpPr>
        <p:spPr>
          <a:xfrm rot="10800000" flipH="1">
            <a:off x="6427525" y="3367475"/>
            <a:ext cx="600" cy="1392900"/>
          </a:xfrm>
          <a:prstGeom prst="bentConnector3">
            <a:avLst>
              <a:gd name="adj1" fmla="val -73504167"/>
            </a:avLst>
          </a:prstGeom>
          <a:noFill/>
          <a:ln w="38100" cap="flat" cmpd="sng">
            <a:solidFill>
              <a:srgbClr val="FF0000"/>
            </a:solidFill>
            <a:prstDash val="solid"/>
            <a:round/>
            <a:headEnd type="none" w="lg" len="lg"/>
            <a:tailEnd type="triangle" w="lg" len="lg"/>
          </a:ln>
        </p:spPr>
      </p:cxnSp>
      <p:cxnSp>
        <p:nvCxnSpPr>
          <p:cNvPr id="151" name="Shape 151"/>
          <p:cNvCxnSpPr/>
          <p:nvPr/>
        </p:nvCxnSpPr>
        <p:spPr>
          <a:xfrm>
            <a:off x="3580793" y="3890859"/>
            <a:ext cx="4467299" cy="0"/>
          </a:xfrm>
          <a:prstGeom prst="straightConnector1">
            <a:avLst/>
          </a:prstGeom>
          <a:noFill/>
          <a:ln w="28575" cap="flat" cmpd="sng">
            <a:solidFill>
              <a:srgbClr val="D9D9D9"/>
            </a:solidFill>
            <a:prstDash val="dash"/>
            <a:round/>
            <a:headEnd type="none" w="lg" len="lg"/>
            <a:tailEnd type="none" w="lg" len="lg"/>
          </a:ln>
        </p:spPr>
      </p:cxnSp>
      <p:cxnSp>
        <p:nvCxnSpPr>
          <p:cNvPr id="152" name="Shape 152"/>
          <p:cNvCxnSpPr/>
          <p:nvPr/>
        </p:nvCxnSpPr>
        <p:spPr>
          <a:xfrm rot="10800000">
            <a:off x="8089175" y="4760400"/>
            <a:ext cx="567000" cy="0"/>
          </a:xfrm>
          <a:prstGeom prst="straightConnector1">
            <a:avLst/>
          </a:prstGeom>
          <a:noFill/>
          <a:ln w="38100" cap="flat" cmpd="sng">
            <a:solidFill>
              <a:srgbClr val="FFFFFF"/>
            </a:solidFill>
            <a:prstDash val="solid"/>
            <a:round/>
            <a:headEnd type="none" w="lg" len="lg"/>
            <a:tailEnd type="triangle" w="lg" len="lg"/>
          </a:ln>
        </p:spPr>
      </p:cxnSp>
      <p:sp>
        <p:nvSpPr>
          <p:cNvPr id="153" name="Shape 153"/>
          <p:cNvSpPr txBox="1"/>
          <p:nvPr/>
        </p:nvSpPr>
        <p:spPr>
          <a:xfrm>
            <a:off x="8089175" y="3683700"/>
            <a:ext cx="1381200" cy="414300"/>
          </a:xfrm>
          <a:prstGeom prst="rect">
            <a:avLst/>
          </a:prstGeom>
          <a:noFill/>
          <a:ln>
            <a:noFill/>
          </a:ln>
        </p:spPr>
        <p:txBody>
          <a:bodyPr lIns="91425" tIns="91425" rIns="91425" bIns="91425" anchor="t" anchorCtr="0">
            <a:noAutofit/>
          </a:bodyPr>
          <a:lstStyle/>
          <a:p>
            <a:r>
              <a:rPr lang="en-GB" dirty="0"/>
              <a:t>2x threshold</a:t>
            </a:r>
          </a:p>
        </p:txBody>
      </p:sp>
      <p:sp>
        <p:nvSpPr>
          <p:cNvPr id="154" name="Shape 154"/>
          <p:cNvSpPr txBox="1"/>
          <p:nvPr/>
        </p:nvSpPr>
        <p:spPr>
          <a:xfrm>
            <a:off x="5860525" y="2986100"/>
            <a:ext cx="567000" cy="414300"/>
          </a:xfrm>
          <a:prstGeom prst="rect">
            <a:avLst/>
          </a:prstGeom>
          <a:noFill/>
          <a:ln>
            <a:noFill/>
          </a:ln>
        </p:spPr>
        <p:txBody>
          <a:bodyPr lIns="91425" tIns="91425" rIns="91425" bIns="91425" anchor="t" anchorCtr="0">
            <a:noAutofit/>
          </a:bodyPr>
          <a:lstStyle/>
          <a:p>
            <a:r>
              <a:rPr lang="en-GB" dirty="0"/>
              <a:t>&gt; 2x</a:t>
            </a:r>
          </a:p>
        </p:txBody>
      </p:sp>
      <p:sp>
        <p:nvSpPr>
          <p:cNvPr id="155" name="Shape 155"/>
          <p:cNvSpPr txBox="1"/>
          <p:nvPr/>
        </p:nvSpPr>
        <p:spPr>
          <a:xfrm>
            <a:off x="5141200" y="2269975"/>
            <a:ext cx="567000" cy="414300"/>
          </a:xfrm>
          <a:prstGeom prst="rect">
            <a:avLst/>
          </a:prstGeom>
          <a:noFill/>
          <a:ln>
            <a:noFill/>
          </a:ln>
        </p:spPr>
        <p:txBody>
          <a:bodyPr lIns="91425" tIns="91425" rIns="91425" bIns="91425" anchor="t" anchorCtr="0">
            <a:noAutofit/>
          </a:bodyPr>
          <a:lstStyle/>
          <a:p>
            <a:r>
              <a:rPr lang="en-GB" dirty="0"/>
              <a:t>&gt; 2x</a:t>
            </a:r>
          </a:p>
        </p:txBody>
      </p:sp>
    </p:spTree>
    <p:extLst>
      <p:ext uri="{BB962C8B-B14F-4D97-AF65-F5344CB8AC3E}">
        <p14:creationId xmlns:p14="http://schemas.microsoft.com/office/powerpoint/2010/main" val="472015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388" r="50000"/>
          <a:stretch/>
        </p:blipFill>
        <p:spPr bwMode="auto">
          <a:xfrm>
            <a:off x="125760" y="1484784"/>
            <a:ext cx="8892480" cy="4682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1187624" y="5589240"/>
            <a:ext cx="165618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6306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genome.cshlp.org/content/23/10/1704/F3.large.jpg"/>
          <p:cNvPicPr>
            <a:picLocks noChangeAspect="1" noChangeArrowheads="1"/>
          </p:cNvPicPr>
          <p:nvPr/>
        </p:nvPicPr>
        <p:blipFill rotWithShape="1">
          <a:blip r:embed="rId3">
            <a:extLst>
              <a:ext uri="{28A0092B-C50C-407E-A947-70E740481C1C}">
                <a14:useLocalDpi xmlns:a14="http://schemas.microsoft.com/office/drawing/2010/main" val="0"/>
              </a:ext>
            </a:extLst>
          </a:blip>
          <a:srcRect r="47083" b="54179"/>
          <a:stretch/>
        </p:blipFill>
        <p:spPr bwMode="auto">
          <a:xfrm>
            <a:off x="1187624" y="1152748"/>
            <a:ext cx="6451600" cy="4508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4"/>
          <p:cNvSpPr txBox="1">
            <a:spLocks noChangeArrowheads="1"/>
          </p:cNvSpPr>
          <p:nvPr/>
        </p:nvSpPr>
        <p:spPr bwMode="auto">
          <a:xfrm>
            <a:off x="1350814" y="5751984"/>
            <a:ext cx="4319587"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defPPr>
              <a:defRPr lang="en-GB"/>
            </a:defPPr>
            <a:lvl1pPr algn="l" defTabSz="457200" rtl="0" fontAlgn="base" hangingPunct="0">
              <a:lnSpc>
                <a:spcPct val="93000"/>
              </a:lnSpc>
              <a:spcBef>
                <a:spcPct val="0"/>
              </a:spcBef>
              <a:spcAft>
                <a:spcPct val="0"/>
              </a:spcAft>
              <a:buClr>
                <a:srgbClr val="000000"/>
              </a:buClr>
              <a:buSzPct val="45000"/>
              <a:buFont typeface="Wingdings" charset="2"/>
              <a:defRPr sz="2400" kern="1200">
                <a:solidFill>
                  <a:schemeClr val="tx1"/>
                </a:solidFill>
                <a:latin typeface="Times New Roman" pitchFamily="16" charset="0"/>
                <a:ea typeface="+mn-ea"/>
                <a:cs typeface="+mn-cs"/>
              </a:defRPr>
            </a:lvl1pPr>
            <a:lvl2pPr marL="431800" indent="-215900" algn="l" defTabSz="457200" rtl="0" fontAlgn="base" hangingPunct="0">
              <a:lnSpc>
                <a:spcPct val="93000"/>
              </a:lnSpc>
              <a:spcBef>
                <a:spcPct val="0"/>
              </a:spcBef>
              <a:spcAft>
                <a:spcPct val="0"/>
              </a:spcAft>
              <a:buClr>
                <a:srgbClr val="000000"/>
              </a:buClr>
              <a:buSzPct val="45000"/>
              <a:buFont typeface="Wingdings" charset="2"/>
              <a:defRPr sz="2400" kern="1200">
                <a:solidFill>
                  <a:schemeClr val="tx1"/>
                </a:solidFill>
                <a:latin typeface="Times New Roman" pitchFamily="16" charset="0"/>
                <a:ea typeface="+mn-ea"/>
                <a:cs typeface="+mn-cs"/>
              </a:defRPr>
            </a:lvl2pPr>
            <a:lvl3pPr marL="647700" indent="-215900" algn="l" defTabSz="457200" rtl="0" fontAlgn="base" hangingPunct="0">
              <a:lnSpc>
                <a:spcPct val="93000"/>
              </a:lnSpc>
              <a:spcBef>
                <a:spcPct val="0"/>
              </a:spcBef>
              <a:spcAft>
                <a:spcPct val="0"/>
              </a:spcAft>
              <a:buClr>
                <a:srgbClr val="000000"/>
              </a:buClr>
              <a:buSzPct val="45000"/>
              <a:buFont typeface="Wingdings" charset="2"/>
              <a:defRPr sz="2400" kern="1200">
                <a:solidFill>
                  <a:schemeClr val="tx1"/>
                </a:solidFill>
                <a:latin typeface="Times New Roman" pitchFamily="16" charset="0"/>
                <a:ea typeface="+mn-ea"/>
                <a:cs typeface="+mn-cs"/>
              </a:defRPr>
            </a:lvl3pPr>
            <a:lvl4pPr marL="863600" indent="-215900" algn="l" defTabSz="457200" rtl="0" fontAlgn="base" hangingPunct="0">
              <a:lnSpc>
                <a:spcPct val="93000"/>
              </a:lnSpc>
              <a:spcBef>
                <a:spcPct val="0"/>
              </a:spcBef>
              <a:spcAft>
                <a:spcPct val="0"/>
              </a:spcAft>
              <a:buClr>
                <a:srgbClr val="000000"/>
              </a:buClr>
              <a:buSzPct val="45000"/>
              <a:buFont typeface="Wingdings" charset="2"/>
              <a:defRPr sz="2400" kern="1200">
                <a:solidFill>
                  <a:schemeClr val="tx1"/>
                </a:solidFill>
                <a:latin typeface="Times New Roman" pitchFamily="16" charset="0"/>
                <a:ea typeface="+mn-ea"/>
                <a:cs typeface="+mn-cs"/>
              </a:defRPr>
            </a:lvl4pPr>
            <a:lvl5pPr marL="1079500" indent="-215900" algn="l" defTabSz="457200" rtl="0" fontAlgn="base" hangingPunct="0">
              <a:lnSpc>
                <a:spcPct val="93000"/>
              </a:lnSpc>
              <a:spcBef>
                <a:spcPct val="0"/>
              </a:spcBef>
              <a:spcAft>
                <a:spcPct val="0"/>
              </a:spcAft>
              <a:buClr>
                <a:srgbClr val="000000"/>
              </a:buClr>
              <a:buSzPct val="45000"/>
              <a:buFont typeface="Wingdings" charset="2"/>
              <a:defRPr sz="2400" kern="1200">
                <a:solidFill>
                  <a:schemeClr val="tx1"/>
                </a:solidFill>
                <a:latin typeface="Times New Roman" pitchFamily="16" charset="0"/>
                <a:ea typeface="+mn-ea"/>
                <a:cs typeface="+mn-cs"/>
              </a:defRPr>
            </a:lvl5pPr>
            <a:lvl6pPr marL="2286000" algn="l" defTabSz="914400" rtl="0" eaLnBrk="1" latinLnBrk="0" hangingPunct="1">
              <a:defRPr sz="2400" kern="1200">
                <a:solidFill>
                  <a:schemeClr val="tx1"/>
                </a:solidFill>
                <a:latin typeface="Times New Roman" pitchFamily="16" charset="0"/>
                <a:ea typeface="+mn-ea"/>
                <a:cs typeface="+mn-cs"/>
              </a:defRPr>
            </a:lvl6pPr>
            <a:lvl7pPr marL="2743200" algn="l" defTabSz="914400" rtl="0" eaLnBrk="1" latinLnBrk="0" hangingPunct="1">
              <a:defRPr sz="2400" kern="1200">
                <a:solidFill>
                  <a:schemeClr val="tx1"/>
                </a:solidFill>
                <a:latin typeface="Times New Roman" pitchFamily="16" charset="0"/>
                <a:ea typeface="+mn-ea"/>
                <a:cs typeface="+mn-cs"/>
              </a:defRPr>
            </a:lvl7pPr>
            <a:lvl8pPr marL="3200400" algn="l" defTabSz="914400" rtl="0" eaLnBrk="1" latinLnBrk="0" hangingPunct="1">
              <a:defRPr sz="2400" kern="1200">
                <a:solidFill>
                  <a:schemeClr val="tx1"/>
                </a:solidFill>
                <a:latin typeface="Times New Roman" pitchFamily="16" charset="0"/>
                <a:ea typeface="+mn-ea"/>
                <a:cs typeface="+mn-cs"/>
              </a:defRPr>
            </a:lvl8pPr>
            <a:lvl9pPr marL="3657600" algn="l" defTabSz="914400" rtl="0" eaLnBrk="1" latinLnBrk="0" hangingPunct="1">
              <a:defRPr sz="2400" kern="1200">
                <a:solidFill>
                  <a:schemeClr val="tx1"/>
                </a:solidFill>
                <a:latin typeface="Times New Roman" pitchFamily="16" charset="0"/>
                <a:ea typeface="+mn-ea"/>
                <a:cs typeface="+mn-cs"/>
              </a:defRPr>
            </a:lvl9pPr>
          </a:lstStyle>
          <a:p>
            <a:r>
              <a:rPr lang="en-GB" altLang="en-US" sz="1200" b="1" dirty="0">
                <a:latin typeface="Arial" charset="0"/>
              </a:rPr>
              <a:t>Catherine A. </a:t>
            </a:r>
            <a:r>
              <a:rPr lang="en-GB" altLang="en-US" sz="1200" b="1" dirty="0" err="1">
                <a:latin typeface="Arial" charset="0"/>
              </a:rPr>
              <a:t>Lozupone</a:t>
            </a:r>
            <a:r>
              <a:rPr lang="en-GB" altLang="en-US" sz="1200" b="1" dirty="0">
                <a:latin typeface="Arial" charset="0"/>
              </a:rPr>
              <a:t> et al. Genome Res. 2013;23:1704-1714</a:t>
            </a:r>
          </a:p>
        </p:txBody>
      </p:sp>
      <p:sp>
        <p:nvSpPr>
          <p:cNvPr id="2" name="Rectangle 1"/>
          <p:cNvSpPr/>
          <p:nvPr/>
        </p:nvSpPr>
        <p:spPr>
          <a:xfrm>
            <a:off x="1547664" y="404664"/>
            <a:ext cx="6768752" cy="707886"/>
          </a:xfrm>
          <a:prstGeom prst="rect">
            <a:avLst/>
          </a:prstGeom>
        </p:spPr>
        <p:txBody>
          <a:bodyPr wrap="square">
            <a:spAutoFit/>
          </a:bodyPr>
          <a:lstStyle/>
          <a:p>
            <a:r>
              <a:rPr lang="en-GB" sz="4000" b="1" dirty="0" smtClean="0">
                <a:solidFill>
                  <a:srgbClr val="333399"/>
                </a:solidFill>
              </a:rPr>
              <a:t>Meta analysis</a:t>
            </a:r>
            <a:endParaRPr lang="en-GB" sz="4000" dirty="0"/>
          </a:p>
        </p:txBody>
      </p:sp>
    </p:spTree>
    <p:extLst>
      <p:ext uri="{BB962C8B-B14F-4D97-AF65-F5344CB8AC3E}">
        <p14:creationId xmlns:p14="http://schemas.microsoft.com/office/powerpoint/2010/main" val="23994086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pattern is sequence-specific</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340768"/>
            <a:ext cx="4172123" cy="287128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1473964"/>
            <a:ext cx="3864531" cy="260488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4102688"/>
            <a:ext cx="4221988" cy="274254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0032" y="4102688"/>
            <a:ext cx="4073754" cy="2764333"/>
          </a:xfrm>
          <a:prstGeom prst="rect">
            <a:avLst/>
          </a:prstGeom>
        </p:spPr>
      </p:pic>
      <p:sp>
        <p:nvSpPr>
          <p:cNvPr id="7" name="TextBox 6"/>
          <p:cNvSpPr txBox="1"/>
          <p:nvPr/>
        </p:nvSpPr>
        <p:spPr>
          <a:xfrm>
            <a:off x="5940152" y="4581128"/>
            <a:ext cx="2745570" cy="646331"/>
          </a:xfrm>
          <a:prstGeom prst="rect">
            <a:avLst/>
          </a:prstGeom>
          <a:noFill/>
        </p:spPr>
        <p:txBody>
          <a:bodyPr wrap="square" rtlCol="0">
            <a:spAutoFit/>
          </a:bodyPr>
          <a:lstStyle/>
          <a:p>
            <a:r>
              <a:rPr lang="en-GB" sz="1200" b="1" dirty="0" smtClean="0">
                <a:solidFill>
                  <a:srgbClr val="FF0000"/>
                </a:solidFill>
              </a:rPr>
              <a:t>In some extreme cases the error rate is that high that recover the OTU is impossible</a:t>
            </a:r>
            <a:endParaRPr lang="en-GB" sz="1200" b="1" dirty="0">
              <a:solidFill>
                <a:srgbClr val="FF0000"/>
              </a:solidFill>
            </a:endParaRPr>
          </a:p>
        </p:txBody>
      </p:sp>
    </p:spTree>
    <p:extLst>
      <p:ext uri="{BB962C8B-B14F-4D97-AF65-F5344CB8AC3E}">
        <p14:creationId xmlns:p14="http://schemas.microsoft.com/office/powerpoint/2010/main" val="2982941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GB" dirty="0" smtClean="0"/>
              <a:t>Example of unknown ‘things’: in silico ≠ in vitro Parabacteroides</a:t>
            </a:r>
            <a:endParaRPr lang="en-GB" dirty="0"/>
          </a:p>
        </p:txBody>
      </p:sp>
      <p:sp>
        <p:nvSpPr>
          <p:cNvPr id="3" name="Content Placeholder 2"/>
          <p:cNvSpPr>
            <a:spLocks noGrp="1"/>
          </p:cNvSpPr>
          <p:nvPr>
            <p:ph idx="1"/>
          </p:nvPr>
        </p:nvSpPr>
        <p:spPr/>
        <p:txBody>
          <a:bodyPr/>
          <a:lstStyle/>
          <a:p>
            <a:endParaRPr lang="en-GB"/>
          </a:p>
        </p:txBody>
      </p:sp>
      <p:pic>
        <p:nvPicPr>
          <p:cNvPr id="3074" name="Picture 2" descr="Click to smaller ver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515508"/>
            <a:ext cx="6048672" cy="4844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4541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11700" y="764704"/>
            <a:ext cx="8520600" cy="572700"/>
          </a:xfrm>
          <a:prstGeom prst="rect">
            <a:avLst/>
          </a:prstGeom>
        </p:spPr>
        <p:txBody>
          <a:bodyPr vert="horz" lIns="91425" tIns="91425" rIns="91425" bIns="91425" rtlCol="0" anchor="t" anchorCtr="0">
            <a:noAutofit/>
          </a:bodyPr>
          <a:lstStyle/>
          <a:p>
            <a:r>
              <a:rPr lang="en-GB" dirty="0"/>
              <a:t>Error correction</a:t>
            </a:r>
          </a:p>
        </p:txBody>
      </p:sp>
      <p:sp>
        <p:nvSpPr>
          <p:cNvPr id="161" name="Shape 161"/>
          <p:cNvSpPr txBox="1">
            <a:spLocks noGrp="1"/>
          </p:cNvSpPr>
          <p:nvPr>
            <p:ph type="body" idx="1"/>
          </p:nvPr>
        </p:nvSpPr>
        <p:spPr>
          <a:xfrm>
            <a:off x="229124" y="1514265"/>
            <a:ext cx="3557700" cy="7135297"/>
          </a:xfrm>
          <a:prstGeom prst="rect">
            <a:avLst/>
          </a:prstGeom>
        </p:spPr>
        <p:txBody>
          <a:bodyPr vert="horz" lIns="91425" tIns="91425" rIns="91425" bIns="91425" rtlCol="0" anchor="t" anchorCtr="0">
            <a:noAutofit/>
          </a:bodyPr>
          <a:lstStyle/>
          <a:p>
            <a:pPr marL="457200" indent="-228600">
              <a:buChar char="●"/>
            </a:pPr>
            <a:r>
              <a:rPr lang="en-GB" sz="2000" dirty="0"/>
              <a:t>Correction of abundance profiles</a:t>
            </a:r>
          </a:p>
          <a:p>
            <a:pPr marL="457200" indent="-228600">
              <a:buChar char="●"/>
            </a:pPr>
            <a:r>
              <a:rPr lang="en-GB" sz="2000" dirty="0" smtClean="0"/>
              <a:t>For </a:t>
            </a:r>
            <a:r>
              <a:rPr lang="en-GB" sz="2000" dirty="0"/>
              <a:t>each rejected </a:t>
            </a:r>
            <a:r>
              <a:rPr lang="en-GB" sz="2000" dirty="0" err="1"/>
              <a:t>Otu</a:t>
            </a:r>
            <a:endParaRPr lang="en-GB" sz="2000" dirty="0"/>
          </a:p>
          <a:p>
            <a:pPr marL="914400" lvl="1" indent="-228600">
              <a:buChar char="○"/>
            </a:pPr>
            <a:r>
              <a:rPr lang="en-GB" sz="2000" dirty="0"/>
              <a:t>Find most abundant accepted OTU with </a:t>
            </a:r>
            <a:r>
              <a:rPr lang="en-GB" sz="2000" dirty="0" smtClean="0"/>
              <a:t>1 </a:t>
            </a:r>
            <a:r>
              <a:rPr lang="en-GB" sz="2000" dirty="0"/>
              <a:t>mismatch</a:t>
            </a:r>
          </a:p>
          <a:p>
            <a:pPr marL="914400" lvl="1" indent="-228600">
              <a:buChar char="○"/>
            </a:pPr>
            <a:r>
              <a:rPr lang="en-GB" sz="2000" dirty="0"/>
              <a:t>Add count of rejected OTU to the count of accepted OTU</a:t>
            </a:r>
          </a:p>
        </p:txBody>
      </p:sp>
      <p:sp>
        <p:nvSpPr>
          <p:cNvPr id="162" name="Shape 162"/>
          <p:cNvSpPr/>
          <p:nvPr/>
        </p:nvSpPr>
        <p:spPr>
          <a:xfrm>
            <a:off x="4025850" y="1519079"/>
            <a:ext cx="4941900" cy="36741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pic>
        <p:nvPicPr>
          <p:cNvPr id="163" name="Shape 163"/>
          <p:cNvPicPr preferRelativeResize="0"/>
          <p:nvPr/>
        </p:nvPicPr>
        <p:blipFill>
          <a:blip r:embed="rId3">
            <a:alphaModFix/>
          </a:blip>
          <a:stretch>
            <a:fillRect/>
          </a:stretch>
        </p:blipFill>
        <p:spPr>
          <a:xfrm>
            <a:off x="4596426" y="2303098"/>
            <a:ext cx="3817925" cy="2364099"/>
          </a:xfrm>
          <a:prstGeom prst="rect">
            <a:avLst/>
          </a:prstGeom>
          <a:noFill/>
          <a:ln>
            <a:noFill/>
          </a:ln>
        </p:spPr>
      </p:pic>
      <p:sp>
        <p:nvSpPr>
          <p:cNvPr id="164" name="Shape 164"/>
          <p:cNvSpPr txBox="1"/>
          <p:nvPr/>
        </p:nvSpPr>
        <p:spPr>
          <a:xfrm>
            <a:off x="6128600" y="4667204"/>
            <a:ext cx="901182" cy="426000"/>
          </a:xfrm>
          <a:prstGeom prst="rect">
            <a:avLst/>
          </a:prstGeom>
          <a:noFill/>
          <a:ln>
            <a:noFill/>
          </a:ln>
        </p:spPr>
        <p:txBody>
          <a:bodyPr lIns="91425" tIns="91425" rIns="91425" bIns="91425" anchor="t" anchorCtr="0">
            <a:noAutofit/>
          </a:bodyPr>
          <a:lstStyle/>
          <a:p>
            <a:r>
              <a:rPr lang="en-GB" dirty="0"/>
              <a:t>OTU#</a:t>
            </a:r>
          </a:p>
        </p:txBody>
      </p:sp>
      <p:sp>
        <p:nvSpPr>
          <p:cNvPr id="165" name="Shape 165"/>
          <p:cNvSpPr txBox="1"/>
          <p:nvPr/>
        </p:nvSpPr>
        <p:spPr>
          <a:xfrm rot="-5400000">
            <a:off x="3692713" y="2937093"/>
            <a:ext cx="1381423" cy="426000"/>
          </a:xfrm>
          <a:prstGeom prst="rect">
            <a:avLst/>
          </a:prstGeom>
          <a:noFill/>
          <a:ln>
            <a:noFill/>
          </a:ln>
        </p:spPr>
        <p:txBody>
          <a:bodyPr lIns="91425" tIns="91425" rIns="91425" bIns="91425" anchor="t" anchorCtr="0">
            <a:noAutofit/>
          </a:bodyPr>
          <a:lstStyle/>
          <a:p>
            <a:r>
              <a:rPr lang="en-GB" dirty="0"/>
              <a:t>Count</a:t>
            </a:r>
          </a:p>
        </p:txBody>
      </p:sp>
      <p:cxnSp>
        <p:nvCxnSpPr>
          <p:cNvPr id="166" name="Shape 166"/>
          <p:cNvCxnSpPr/>
          <p:nvPr/>
        </p:nvCxnSpPr>
        <p:spPr>
          <a:xfrm>
            <a:off x="7262432" y="1840804"/>
            <a:ext cx="0" cy="3195300"/>
          </a:xfrm>
          <a:prstGeom prst="straightConnector1">
            <a:avLst/>
          </a:prstGeom>
          <a:noFill/>
          <a:ln w="28575" cap="flat" cmpd="sng">
            <a:solidFill>
              <a:srgbClr val="FF0000"/>
            </a:solidFill>
            <a:prstDash val="solid"/>
            <a:round/>
            <a:headEnd type="none" w="lg" len="lg"/>
            <a:tailEnd type="none" w="lg" len="lg"/>
          </a:ln>
        </p:spPr>
      </p:cxnSp>
      <p:sp>
        <p:nvSpPr>
          <p:cNvPr id="167" name="Shape 167"/>
          <p:cNvSpPr/>
          <p:nvPr/>
        </p:nvSpPr>
        <p:spPr>
          <a:xfrm>
            <a:off x="4669350" y="2060848"/>
            <a:ext cx="309300" cy="24240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68" name="Shape 168"/>
          <p:cNvSpPr/>
          <p:nvPr/>
        </p:nvSpPr>
        <p:spPr>
          <a:xfrm>
            <a:off x="5419600" y="3429000"/>
            <a:ext cx="309300" cy="28412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cxnSp>
        <p:nvCxnSpPr>
          <p:cNvPr id="169" name="Shape 169"/>
          <p:cNvCxnSpPr/>
          <p:nvPr/>
        </p:nvCxnSpPr>
        <p:spPr>
          <a:xfrm flipV="1">
            <a:off x="5419600" y="3350717"/>
            <a:ext cx="311500" cy="6275"/>
          </a:xfrm>
          <a:prstGeom prst="straightConnector1">
            <a:avLst/>
          </a:prstGeom>
          <a:noFill/>
          <a:ln w="9525" cap="flat" cmpd="sng">
            <a:solidFill>
              <a:schemeClr val="dk2"/>
            </a:solidFill>
            <a:prstDash val="solid"/>
            <a:round/>
            <a:headEnd type="none" w="lg" len="lg"/>
            <a:tailEnd type="none" w="lg" len="lg"/>
          </a:ln>
        </p:spPr>
      </p:cxnSp>
      <p:cxnSp>
        <p:nvCxnSpPr>
          <p:cNvPr id="170" name="Shape 170"/>
          <p:cNvCxnSpPr/>
          <p:nvPr/>
        </p:nvCxnSpPr>
        <p:spPr>
          <a:xfrm rot="10800000">
            <a:off x="5133300" y="2367479"/>
            <a:ext cx="2308800" cy="2185200"/>
          </a:xfrm>
          <a:prstGeom prst="straightConnector1">
            <a:avLst/>
          </a:prstGeom>
          <a:noFill/>
          <a:ln w="9525" cap="flat" cmpd="sng">
            <a:solidFill>
              <a:schemeClr val="dk2"/>
            </a:solidFill>
            <a:prstDash val="dot"/>
            <a:round/>
            <a:headEnd type="none" w="lg" len="lg"/>
            <a:tailEnd type="triangle" w="lg" len="lg"/>
          </a:ln>
        </p:spPr>
      </p:cxnSp>
      <p:cxnSp>
        <p:nvCxnSpPr>
          <p:cNvPr id="171" name="Shape 171"/>
          <p:cNvCxnSpPr/>
          <p:nvPr/>
        </p:nvCxnSpPr>
        <p:spPr>
          <a:xfrm flipH="1" flipV="1">
            <a:off x="5796136" y="3645024"/>
            <a:ext cx="2045739" cy="907655"/>
          </a:xfrm>
          <a:prstGeom prst="straightConnector1">
            <a:avLst/>
          </a:prstGeom>
          <a:noFill/>
          <a:ln w="9525" cap="flat" cmpd="sng">
            <a:solidFill>
              <a:schemeClr val="dk2"/>
            </a:solidFill>
            <a:prstDash val="dot"/>
            <a:round/>
            <a:headEnd type="none" w="lg" len="lg"/>
            <a:tailEnd type="triangle" w="lg" len="lg"/>
          </a:ln>
        </p:spPr>
      </p:cxnSp>
      <p:cxnSp>
        <p:nvCxnSpPr>
          <p:cNvPr id="172" name="Shape 172"/>
          <p:cNvCxnSpPr/>
          <p:nvPr/>
        </p:nvCxnSpPr>
        <p:spPr>
          <a:xfrm flipH="1" flipV="1">
            <a:off x="5796136" y="3350717"/>
            <a:ext cx="2429339" cy="1253487"/>
          </a:xfrm>
          <a:prstGeom prst="straightConnector1">
            <a:avLst/>
          </a:prstGeom>
          <a:noFill/>
          <a:ln w="9525" cap="flat" cmpd="sng">
            <a:solidFill>
              <a:schemeClr val="dk2"/>
            </a:solidFill>
            <a:prstDash val="dot"/>
            <a:round/>
            <a:headEnd type="none" w="lg" len="lg"/>
            <a:tailEnd type="triangle" w="lg" len="lg"/>
          </a:ln>
        </p:spPr>
      </p:cxnSp>
    </p:spTree>
    <p:extLst>
      <p:ext uri="{BB962C8B-B14F-4D97-AF65-F5344CB8AC3E}">
        <p14:creationId xmlns:p14="http://schemas.microsoft.com/office/powerpoint/2010/main" val="132735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Abundance determination step allowing one mismatch  -&gt; correct for differential error pattern and reduce the impact of the abundance threshold</a:t>
            </a:r>
            <a:endParaRPr lang="en-US" sz="2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8" y="2258291"/>
            <a:ext cx="9107488" cy="459970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9234" y="2852936"/>
            <a:ext cx="4430413" cy="2428875"/>
          </a:xfrm>
          <a:prstGeom prst="rect">
            <a:avLst/>
          </a:prstGeom>
        </p:spPr>
      </p:pic>
      <p:cxnSp>
        <p:nvCxnSpPr>
          <p:cNvPr id="6" name="Straight Connector 5"/>
          <p:cNvCxnSpPr/>
          <p:nvPr/>
        </p:nvCxnSpPr>
        <p:spPr>
          <a:xfrm>
            <a:off x="1007604" y="4221088"/>
            <a:ext cx="0" cy="244827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96156" y="3917339"/>
            <a:ext cx="1404156" cy="369332"/>
          </a:xfrm>
          <a:prstGeom prst="rect">
            <a:avLst/>
          </a:prstGeom>
          <a:noFill/>
        </p:spPr>
        <p:txBody>
          <a:bodyPr wrap="square" rtlCol="0">
            <a:spAutoFit/>
          </a:bodyPr>
          <a:lstStyle/>
          <a:p>
            <a:r>
              <a:rPr lang="en-GB" dirty="0" smtClean="0"/>
              <a:t>Threshold 1</a:t>
            </a:r>
            <a:endParaRPr lang="en-GB" dirty="0"/>
          </a:p>
        </p:txBody>
      </p:sp>
      <p:sp>
        <p:nvSpPr>
          <p:cNvPr id="10" name="TextBox 9"/>
          <p:cNvSpPr txBox="1"/>
          <p:nvPr/>
        </p:nvSpPr>
        <p:spPr>
          <a:xfrm>
            <a:off x="518782" y="2996952"/>
            <a:ext cx="216024" cy="369332"/>
          </a:xfrm>
          <a:prstGeom prst="rect">
            <a:avLst/>
          </a:prstGeom>
          <a:noFill/>
        </p:spPr>
        <p:txBody>
          <a:bodyPr wrap="square" rtlCol="0">
            <a:spAutoFit/>
          </a:bodyPr>
          <a:lstStyle/>
          <a:p>
            <a:r>
              <a:rPr lang="en-GB" dirty="0" smtClean="0"/>
              <a:t>*</a:t>
            </a:r>
            <a:endParaRPr lang="en-GB" dirty="0"/>
          </a:p>
        </p:txBody>
      </p:sp>
      <p:sp>
        <p:nvSpPr>
          <p:cNvPr id="11" name="TextBox 10"/>
          <p:cNvSpPr txBox="1"/>
          <p:nvPr/>
        </p:nvSpPr>
        <p:spPr>
          <a:xfrm>
            <a:off x="3381400" y="5917922"/>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12" name="TextBox 11"/>
          <p:cNvSpPr txBox="1"/>
          <p:nvPr/>
        </p:nvSpPr>
        <p:spPr>
          <a:xfrm>
            <a:off x="791580" y="4539939"/>
            <a:ext cx="216024" cy="369332"/>
          </a:xfrm>
          <a:prstGeom prst="rect">
            <a:avLst/>
          </a:prstGeom>
          <a:noFill/>
        </p:spPr>
        <p:txBody>
          <a:bodyPr wrap="square" rtlCol="0">
            <a:spAutoFit/>
          </a:bodyPr>
          <a:lstStyle/>
          <a:p>
            <a:r>
              <a:rPr lang="en-GB" dirty="0" smtClean="0"/>
              <a:t>*</a:t>
            </a:r>
            <a:endParaRPr lang="en-GB" dirty="0"/>
          </a:p>
        </p:txBody>
      </p:sp>
      <p:sp>
        <p:nvSpPr>
          <p:cNvPr id="13" name="TextBox 12"/>
          <p:cNvSpPr txBox="1"/>
          <p:nvPr/>
        </p:nvSpPr>
        <p:spPr>
          <a:xfrm>
            <a:off x="666628" y="4539939"/>
            <a:ext cx="216024" cy="369332"/>
          </a:xfrm>
          <a:prstGeom prst="rect">
            <a:avLst/>
          </a:prstGeom>
          <a:noFill/>
        </p:spPr>
        <p:txBody>
          <a:bodyPr wrap="square" rtlCol="0">
            <a:spAutoFit/>
          </a:bodyPr>
          <a:lstStyle/>
          <a:p>
            <a:r>
              <a:rPr lang="en-GB" dirty="0" smtClean="0"/>
              <a:t>*</a:t>
            </a:r>
            <a:endParaRPr lang="en-GB" dirty="0"/>
          </a:p>
        </p:txBody>
      </p:sp>
      <p:sp>
        <p:nvSpPr>
          <p:cNvPr id="14" name="TextBox 13"/>
          <p:cNvSpPr txBox="1"/>
          <p:nvPr/>
        </p:nvSpPr>
        <p:spPr>
          <a:xfrm>
            <a:off x="3910332" y="5917922"/>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15" name="TextBox 14"/>
          <p:cNvSpPr txBox="1"/>
          <p:nvPr/>
        </p:nvSpPr>
        <p:spPr>
          <a:xfrm>
            <a:off x="948705" y="5260558"/>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16" name="TextBox 15"/>
          <p:cNvSpPr txBox="1"/>
          <p:nvPr/>
        </p:nvSpPr>
        <p:spPr>
          <a:xfrm>
            <a:off x="1466212" y="5691807"/>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17" name="TextBox 16"/>
          <p:cNvSpPr txBox="1"/>
          <p:nvPr/>
        </p:nvSpPr>
        <p:spPr>
          <a:xfrm>
            <a:off x="1179173" y="5598431"/>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18" name="TextBox 17"/>
          <p:cNvSpPr txBox="1"/>
          <p:nvPr/>
        </p:nvSpPr>
        <p:spPr>
          <a:xfrm>
            <a:off x="1310712" y="5691807"/>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19" name="TextBox 18"/>
          <p:cNvSpPr txBox="1"/>
          <p:nvPr/>
        </p:nvSpPr>
        <p:spPr>
          <a:xfrm>
            <a:off x="1071161" y="5547549"/>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20" name="TextBox 19"/>
          <p:cNvSpPr txBox="1"/>
          <p:nvPr/>
        </p:nvSpPr>
        <p:spPr>
          <a:xfrm>
            <a:off x="4616442" y="5967763"/>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21" name="TextBox 20"/>
          <p:cNvSpPr txBox="1"/>
          <p:nvPr/>
        </p:nvSpPr>
        <p:spPr>
          <a:xfrm>
            <a:off x="4456540" y="5916881"/>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22" name="TextBox 21"/>
          <p:cNvSpPr txBox="1"/>
          <p:nvPr/>
        </p:nvSpPr>
        <p:spPr>
          <a:xfrm>
            <a:off x="1310713" y="4708581"/>
            <a:ext cx="3253839" cy="646331"/>
          </a:xfrm>
          <a:prstGeom prst="rect">
            <a:avLst/>
          </a:prstGeom>
          <a:noFill/>
        </p:spPr>
        <p:txBody>
          <a:bodyPr wrap="square" rtlCol="0">
            <a:spAutoFit/>
          </a:bodyPr>
          <a:lstStyle/>
          <a:p>
            <a:r>
              <a:rPr lang="en-GB" dirty="0" smtClean="0">
                <a:solidFill>
                  <a:srgbClr val="FF0000"/>
                </a:solidFill>
              </a:rPr>
              <a:t>* Reads after allowing one mismatch</a:t>
            </a:r>
            <a:endParaRPr lang="en-GB" dirty="0">
              <a:solidFill>
                <a:srgbClr val="FF0000"/>
              </a:solidFill>
            </a:endParaRPr>
          </a:p>
        </p:txBody>
      </p:sp>
      <p:sp>
        <p:nvSpPr>
          <p:cNvPr id="23" name="TextBox 22"/>
          <p:cNvSpPr txBox="1"/>
          <p:nvPr/>
        </p:nvSpPr>
        <p:spPr>
          <a:xfrm>
            <a:off x="2447764" y="5783097"/>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24" name="TextBox 23"/>
          <p:cNvSpPr txBox="1"/>
          <p:nvPr/>
        </p:nvSpPr>
        <p:spPr>
          <a:xfrm>
            <a:off x="1912621" y="5783097"/>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25" name="TextBox 24"/>
          <p:cNvSpPr txBox="1"/>
          <p:nvPr/>
        </p:nvSpPr>
        <p:spPr>
          <a:xfrm>
            <a:off x="1736715" y="5783097"/>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26" name="TextBox 25"/>
          <p:cNvSpPr txBox="1"/>
          <p:nvPr/>
        </p:nvSpPr>
        <p:spPr>
          <a:xfrm>
            <a:off x="1310713" y="4326309"/>
            <a:ext cx="2815644" cy="369332"/>
          </a:xfrm>
          <a:prstGeom prst="rect">
            <a:avLst/>
          </a:prstGeom>
          <a:noFill/>
        </p:spPr>
        <p:txBody>
          <a:bodyPr wrap="square" rtlCol="0">
            <a:spAutoFit/>
          </a:bodyPr>
          <a:lstStyle/>
          <a:p>
            <a:r>
              <a:rPr lang="en-GB" dirty="0"/>
              <a:t>*</a:t>
            </a:r>
            <a:r>
              <a:rPr lang="en-GB" dirty="0">
                <a:solidFill>
                  <a:srgbClr val="FF0000"/>
                </a:solidFill>
              </a:rPr>
              <a:t> </a:t>
            </a:r>
            <a:r>
              <a:rPr lang="en-GB" dirty="0" smtClean="0"/>
              <a:t>Reads before, valid OTUs </a:t>
            </a:r>
            <a:endParaRPr lang="en-GB" dirty="0"/>
          </a:p>
        </p:txBody>
      </p:sp>
      <p:sp>
        <p:nvSpPr>
          <p:cNvPr id="27" name="TextBox 26"/>
          <p:cNvSpPr txBox="1"/>
          <p:nvPr/>
        </p:nvSpPr>
        <p:spPr>
          <a:xfrm>
            <a:off x="4854810" y="2116026"/>
            <a:ext cx="4837014" cy="830997"/>
          </a:xfrm>
          <a:prstGeom prst="rect">
            <a:avLst/>
          </a:prstGeom>
          <a:noFill/>
        </p:spPr>
        <p:txBody>
          <a:bodyPr wrap="square" rtlCol="0">
            <a:spAutoFit/>
          </a:bodyPr>
          <a:lstStyle/>
          <a:p>
            <a:r>
              <a:rPr lang="en-GB" sz="1200" b="1" dirty="0" smtClean="0"/>
              <a:t>Before correction -&gt; dark </a:t>
            </a:r>
            <a:r>
              <a:rPr lang="en-GB" sz="1200" b="1" dirty="0" err="1" smtClean="0"/>
              <a:t>color</a:t>
            </a:r>
            <a:endParaRPr lang="en-GB" sz="1200" b="1" dirty="0" smtClean="0"/>
          </a:p>
          <a:p>
            <a:r>
              <a:rPr lang="en-GB" sz="1200" b="1" dirty="0" smtClean="0"/>
              <a:t>“Blue” genus  </a:t>
            </a:r>
            <a:r>
              <a:rPr lang="en-GB" sz="1200" b="1" dirty="0" smtClean="0">
                <a:solidFill>
                  <a:srgbClr val="FF0000"/>
                </a:solidFill>
              </a:rPr>
              <a:t>&gt;&gt;</a:t>
            </a:r>
            <a:r>
              <a:rPr lang="en-GB" sz="1200" b="1" dirty="0" smtClean="0"/>
              <a:t>  “Green” genus = “red” genus</a:t>
            </a:r>
          </a:p>
          <a:p>
            <a:r>
              <a:rPr lang="en-GB" sz="1200" b="1" dirty="0" smtClean="0"/>
              <a:t>After correction -&gt; added light </a:t>
            </a:r>
            <a:r>
              <a:rPr lang="en-GB" sz="1200" b="1" dirty="0" err="1" smtClean="0"/>
              <a:t>color</a:t>
            </a:r>
            <a:endParaRPr lang="en-GB" sz="1200" b="1" dirty="0" smtClean="0"/>
          </a:p>
          <a:p>
            <a:r>
              <a:rPr lang="en-GB" sz="1200" b="1" dirty="0"/>
              <a:t>“Blue” genus   ≈ “Green” genus ≈ “red” </a:t>
            </a:r>
            <a:r>
              <a:rPr lang="en-GB" sz="1200" b="1" dirty="0" smtClean="0"/>
              <a:t>genus</a:t>
            </a:r>
            <a:endParaRPr lang="en-GB" sz="1200" b="1" dirty="0"/>
          </a:p>
        </p:txBody>
      </p:sp>
      <p:sp>
        <p:nvSpPr>
          <p:cNvPr id="30" name="TextBox 29"/>
          <p:cNvSpPr txBox="1"/>
          <p:nvPr/>
        </p:nvSpPr>
        <p:spPr>
          <a:xfrm>
            <a:off x="666628" y="1700808"/>
            <a:ext cx="2822784" cy="923330"/>
          </a:xfrm>
          <a:prstGeom prst="rect">
            <a:avLst/>
          </a:prstGeom>
          <a:noFill/>
        </p:spPr>
        <p:txBody>
          <a:bodyPr wrap="square" rtlCol="0">
            <a:spAutoFit/>
          </a:bodyPr>
          <a:lstStyle/>
          <a:p>
            <a:r>
              <a:rPr lang="en-GB" dirty="0" smtClean="0"/>
              <a:t>Sample with </a:t>
            </a:r>
            <a:r>
              <a:rPr lang="en-GB" dirty="0" err="1" smtClean="0"/>
              <a:t>equimolar</a:t>
            </a:r>
            <a:r>
              <a:rPr lang="en-GB" dirty="0" smtClean="0"/>
              <a:t> Blue, Green, Red and Brown genera</a:t>
            </a:r>
            <a:endParaRPr lang="en-GB" dirty="0"/>
          </a:p>
        </p:txBody>
      </p:sp>
    </p:spTree>
    <p:extLst>
      <p:ext uri="{BB962C8B-B14F-4D97-AF65-F5344CB8AC3E}">
        <p14:creationId xmlns:p14="http://schemas.microsoft.com/office/powerpoint/2010/main" val="312253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Abundance determination step allowing one mismatch  -&gt; correct for differential error pattern and reduce the impact of the abundance threshold</a:t>
            </a:r>
            <a:endParaRPr lang="en-US" sz="2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8" y="2258291"/>
            <a:ext cx="9107488" cy="4599709"/>
          </a:xfrm>
          <a:prstGeom prst="rect">
            <a:avLst/>
          </a:prstGeom>
        </p:spPr>
      </p:pic>
      <p:cxnSp>
        <p:nvCxnSpPr>
          <p:cNvPr id="6" name="Straight Connector 5"/>
          <p:cNvCxnSpPr/>
          <p:nvPr/>
        </p:nvCxnSpPr>
        <p:spPr>
          <a:xfrm>
            <a:off x="1164729" y="4221088"/>
            <a:ext cx="0" cy="244827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10543" y="3917339"/>
            <a:ext cx="1404156" cy="369332"/>
          </a:xfrm>
          <a:prstGeom prst="rect">
            <a:avLst/>
          </a:prstGeom>
          <a:noFill/>
        </p:spPr>
        <p:txBody>
          <a:bodyPr wrap="square" rtlCol="0">
            <a:spAutoFit/>
          </a:bodyPr>
          <a:lstStyle/>
          <a:p>
            <a:r>
              <a:rPr lang="en-GB" dirty="0" smtClean="0"/>
              <a:t>Threshold 2</a:t>
            </a:r>
            <a:endParaRPr lang="en-GB" dirty="0"/>
          </a:p>
        </p:txBody>
      </p:sp>
      <p:sp>
        <p:nvSpPr>
          <p:cNvPr id="10" name="TextBox 9"/>
          <p:cNvSpPr txBox="1"/>
          <p:nvPr/>
        </p:nvSpPr>
        <p:spPr>
          <a:xfrm>
            <a:off x="518782" y="2996952"/>
            <a:ext cx="216024" cy="369332"/>
          </a:xfrm>
          <a:prstGeom prst="rect">
            <a:avLst/>
          </a:prstGeom>
          <a:noFill/>
        </p:spPr>
        <p:txBody>
          <a:bodyPr wrap="square" rtlCol="0">
            <a:spAutoFit/>
          </a:bodyPr>
          <a:lstStyle/>
          <a:p>
            <a:r>
              <a:rPr lang="en-GB" dirty="0" smtClean="0"/>
              <a:t>*</a:t>
            </a:r>
            <a:endParaRPr lang="en-GB" dirty="0"/>
          </a:p>
        </p:txBody>
      </p:sp>
      <p:sp>
        <p:nvSpPr>
          <p:cNvPr id="11" name="TextBox 10"/>
          <p:cNvSpPr txBox="1"/>
          <p:nvPr/>
        </p:nvSpPr>
        <p:spPr>
          <a:xfrm>
            <a:off x="3381400" y="5917922"/>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12" name="TextBox 11"/>
          <p:cNvSpPr txBox="1"/>
          <p:nvPr/>
        </p:nvSpPr>
        <p:spPr>
          <a:xfrm>
            <a:off x="791580" y="4539939"/>
            <a:ext cx="216024" cy="369332"/>
          </a:xfrm>
          <a:prstGeom prst="rect">
            <a:avLst/>
          </a:prstGeom>
          <a:noFill/>
        </p:spPr>
        <p:txBody>
          <a:bodyPr wrap="square" rtlCol="0">
            <a:spAutoFit/>
          </a:bodyPr>
          <a:lstStyle/>
          <a:p>
            <a:r>
              <a:rPr lang="en-GB" dirty="0" smtClean="0"/>
              <a:t>*</a:t>
            </a:r>
            <a:endParaRPr lang="en-GB" dirty="0"/>
          </a:p>
        </p:txBody>
      </p:sp>
      <p:sp>
        <p:nvSpPr>
          <p:cNvPr id="13" name="TextBox 12"/>
          <p:cNvSpPr txBox="1"/>
          <p:nvPr/>
        </p:nvSpPr>
        <p:spPr>
          <a:xfrm>
            <a:off x="666628" y="4539939"/>
            <a:ext cx="216024" cy="369332"/>
          </a:xfrm>
          <a:prstGeom prst="rect">
            <a:avLst/>
          </a:prstGeom>
          <a:noFill/>
        </p:spPr>
        <p:txBody>
          <a:bodyPr wrap="square" rtlCol="0">
            <a:spAutoFit/>
          </a:bodyPr>
          <a:lstStyle/>
          <a:p>
            <a:r>
              <a:rPr lang="en-GB" dirty="0" smtClean="0"/>
              <a:t>*</a:t>
            </a:r>
            <a:endParaRPr lang="en-GB" dirty="0"/>
          </a:p>
        </p:txBody>
      </p:sp>
      <p:sp>
        <p:nvSpPr>
          <p:cNvPr id="14" name="TextBox 13"/>
          <p:cNvSpPr txBox="1"/>
          <p:nvPr/>
        </p:nvSpPr>
        <p:spPr>
          <a:xfrm>
            <a:off x="3910332" y="5917922"/>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15" name="TextBox 14"/>
          <p:cNvSpPr txBox="1"/>
          <p:nvPr/>
        </p:nvSpPr>
        <p:spPr>
          <a:xfrm>
            <a:off x="948705" y="5260558"/>
            <a:ext cx="216024" cy="369332"/>
          </a:xfrm>
          <a:prstGeom prst="rect">
            <a:avLst/>
          </a:prstGeom>
          <a:noFill/>
        </p:spPr>
        <p:txBody>
          <a:bodyPr wrap="square" rtlCol="0">
            <a:spAutoFit/>
          </a:bodyPr>
          <a:lstStyle/>
          <a:p>
            <a:r>
              <a:rPr lang="en-GB" dirty="0" smtClean="0"/>
              <a:t>*</a:t>
            </a:r>
            <a:endParaRPr lang="en-GB" dirty="0"/>
          </a:p>
        </p:txBody>
      </p:sp>
      <p:sp>
        <p:nvSpPr>
          <p:cNvPr id="16" name="TextBox 15"/>
          <p:cNvSpPr txBox="1"/>
          <p:nvPr/>
        </p:nvSpPr>
        <p:spPr>
          <a:xfrm>
            <a:off x="1466212" y="5691807"/>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17" name="TextBox 16"/>
          <p:cNvSpPr txBox="1"/>
          <p:nvPr/>
        </p:nvSpPr>
        <p:spPr>
          <a:xfrm>
            <a:off x="1179173" y="5598431"/>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18" name="TextBox 17"/>
          <p:cNvSpPr txBox="1"/>
          <p:nvPr/>
        </p:nvSpPr>
        <p:spPr>
          <a:xfrm>
            <a:off x="1310712" y="5691807"/>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19" name="TextBox 18"/>
          <p:cNvSpPr txBox="1"/>
          <p:nvPr/>
        </p:nvSpPr>
        <p:spPr>
          <a:xfrm>
            <a:off x="1071161" y="5547549"/>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20" name="TextBox 19"/>
          <p:cNvSpPr txBox="1"/>
          <p:nvPr/>
        </p:nvSpPr>
        <p:spPr>
          <a:xfrm>
            <a:off x="4616442" y="5967763"/>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21" name="TextBox 20"/>
          <p:cNvSpPr txBox="1"/>
          <p:nvPr/>
        </p:nvSpPr>
        <p:spPr>
          <a:xfrm>
            <a:off x="4456540" y="5916881"/>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22" name="TextBox 21"/>
          <p:cNvSpPr txBox="1"/>
          <p:nvPr/>
        </p:nvSpPr>
        <p:spPr>
          <a:xfrm>
            <a:off x="1310713" y="4708581"/>
            <a:ext cx="3253839" cy="646331"/>
          </a:xfrm>
          <a:prstGeom prst="rect">
            <a:avLst/>
          </a:prstGeom>
          <a:noFill/>
        </p:spPr>
        <p:txBody>
          <a:bodyPr wrap="square" rtlCol="0">
            <a:spAutoFit/>
          </a:bodyPr>
          <a:lstStyle/>
          <a:p>
            <a:r>
              <a:rPr lang="en-GB" dirty="0" smtClean="0">
                <a:solidFill>
                  <a:srgbClr val="FF0000"/>
                </a:solidFill>
              </a:rPr>
              <a:t>* Reads after allowing one mismatch</a:t>
            </a:r>
            <a:endParaRPr lang="en-GB" dirty="0">
              <a:solidFill>
                <a:srgbClr val="FF0000"/>
              </a:solidFill>
            </a:endParaRPr>
          </a:p>
        </p:txBody>
      </p:sp>
      <p:sp>
        <p:nvSpPr>
          <p:cNvPr id="23" name="TextBox 22"/>
          <p:cNvSpPr txBox="1"/>
          <p:nvPr/>
        </p:nvSpPr>
        <p:spPr>
          <a:xfrm>
            <a:off x="2447764" y="5783097"/>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24" name="TextBox 23"/>
          <p:cNvSpPr txBox="1"/>
          <p:nvPr/>
        </p:nvSpPr>
        <p:spPr>
          <a:xfrm>
            <a:off x="1912621" y="5783097"/>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25" name="TextBox 24"/>
          <p:cNvSpPr txBox="1"/>
          <p:nvPr/>
        </p:nvSpPr>
        <p:spPr>
          <a:xfrm>
            <a:off x="1736715" y="5783097"/>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26" name="TextBox 25"/>
          <p:cNvSpPr txBox="1"/>
          <p:nvPr/>
        </p:nvSpPr>
        <p:spPr>
          <a:xfrm>
            <a:off x="1310713" y="4326309"/>
            <a:ext cx="2815644" cy="369332"/>
          </a:xfrm>
          <a:prstGeom prst="rect">
            <a:avLst/>
          </a:prstGeom>
          <a:noFill/>
        </p:spPr>
        <p:txBody>
          <a:bodyPr wrap="square" rtlCol="0">
            <a:spAutoFit/>
          </a:bodyPr>
          <a:lstStyle/>
          <a:p>
            <a:r>
              <a:rPr lang="en-GB" dirty="0"/>
              <a:t>*</a:t>
            </a:r>
            <a:r>
              <a:rPr lang="en-GB" dirty="0">
                <a:solidFill>
                  <a:srgbClr val="FF0000"/>
                </a:solidFill>
              </a:rPr>
              <a:t> </a:t>
            </a:r>
            <a:r>
              <a:rPr lang="en-GB" dirty="0" smtClean="0"/>
              <a:t>Reads before, valid OTUs </a:t>
            </a:r>
            <a:endParaRPr lang="en-GB" dirty="0"/>
          </a:p>
        </p:txBody>
      </p:sp>
      <p:sp>
        <p:nvSpPr>
          <p:cNvPr id="27" name="TextBox 26"/>
          <p:cNvSpPr txBox="1"/>
          <p:nvPr/>
        </p:nvSpPr>
        <p:spPr>
          <a:xfrm>
            <a:off x="5229692" y="1943571"/>
            <a:ext cx="3672408" cy="1107996"/>
          </a:xfrm>
          <a:prstGeom prst="rect">
            <a:avLst/>
          </a:prstGeom>
          <a:noFill/>
        </p:spPr>
        <p:txBody>
          <a:bodyPr wrap="square" rtlCol="0">
            <a:spAutoFit/>
          </a:bodyPr>
          <a:lstStyle/>
          <a:p>
            <a:pPr lvl="0"/>
            <a:r>
              <a:rPr lang="en-GB" sz="1200" b="1" dirty="0">
                <a:solidFill>
                  <a:prstClr val="black"/>
                </a:solidFill>
              </a:rPr>
              <a:t>Before correction -&gt; dark </a:t>
            </a:r>
            <a:r>
              <a:rPr lang="en-GB" sz="1200" b="1" dirty="0" err="1">
                <a:solidFill>
                  <a:prstClr val="black"/>
                </a:solidFill>
              </a:rPr>
              <a:t>color</a:t>
            </a:r>
            <a:endParaRPr lang="en-GB" sz="1200" b="1" dirty="0">
              <a:solidFill>
                <a:prstClr val="black"/>
              </a:solidFill>
            </a:endParaRPr>
          </a:p>
          <a:p>
            <a:pPr lvl="0"/>
            <a:r>
              <a:rPr lang="en-GB" sz="1200" b="1" dirty="0">
                <a:solidFill>
                  <a:prstClr val="black"/>
                </a:solidFill>
              </a:rPr>
              <a:t>“Blue” genus  </a:t>
            </a:r>
            <a:r>
              <a:rPr lang="en-GB" sz="1200" b="1" dirty="0">
                <a:solidFill>
                  <a:srgbClr val="FF0000"/>
                </a:solidFill>
              </a:rPr>
              <a:t>&gt;&gt;</a:t>
            </a:r>
            <a:r>
              <a:rPr lang="en-GB" sz="1200" b="1" dirty="0">
                <a:solidFill>
                  <a:prstClr val="black"/>
                </a:solidFill>
              </a:rPr>
              <a:t>  “Green” genus </a:t>
            </a:r>
            <a:r>
              <a:rPr lang="en-GB" sz="1200" b="1" dirty="0" smtClean="0">
                <a:solidFill>
                  <a:prstClr val="black"/>
                </a:solidFill>
              </a:rPr>
              <a:t> </a:t>
            </a:r>
            <a:r>
              <a:rPr lang="en-GB" sz="1200" b="1" dirty="0" smtClean="0">
                <a:solidFill>
                  <a:srgbClr val="FF0000"/>
                </a:solidFill>
              </a:rPr>
              <a:t>&lt;</a:t>
            </a:r>
            <a:r>
              <a:rPr lang="en-GB" sz="1200" b="1" dirty="0" smtClean="0">
                <a:solidFill>
                  <a:prstClr val="black"/>
                </a:solidFill>
              </a:rPr>
              <a:t>  </a:t>
            </a:r>
            <a:r>
              <a:rPr lang="en-GB" sz="1200" b="1" dirty="0">
                <a:solidFill>
                  <a:prstClr val="black"/>
                </a:solidFill>
              </a:rPr>
              <a:t>“red” genus</a:t>
            </a:r>
          </a:p>
          <a:p>
            <a:pPr lvl="0"/>
            <a:r>
              <a:rPr lang="en-GB" sz="1200" b="1" dirty="0">
                <a:solidFill>
                  <a:prstClr val="black"/>
                </a:solidFill>
              </a:rPr>
              <a:t>After correction -&gt; added light </a:t>
            </a:r>
            <a:r>
              <a:rPr lang="en-GB" sz="1200" b="1" dirty="0" err="1">
                <a:solidFill>
                  <a:prstClr val="black"/>
                </a:solidFill>
              </a:rPr>
              <a:t>color</a:t>
            </a:r>
            <a:endParaRPr lang="en-GB" sz="1200" b="1" dirty="0">
              <a:solidFill>
                <a:prstClr val="black"/>
              </a:solidFill>
            </a:endParaRPr>
          </a:p>
          <a:p>
            <a:pPr lvl="0"/>
            <a:r>
              <a:rPr lang="en-GB" sz="1200" b="1" dirty="0">
                <a:solidFill>
                  <a:prstClr val="black"/>
                </a:solidFill>
              </a:rPr>
              <a:t>“Blue” genus   ≈ “Green” genus ≈ “red” genus</a:t>
            </a:r>
          </a:p>
          <a:p>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4917" y="2873474"/>
            <a:ext cx="4457700" cy="2571750"/>
          </a:xfrm>
          <a:prstGeom prst="rect">
            <a:avLst/>
          </a:prstGeom>
        </p:spPr>
      </p:pic>
      <p:sp>
        <p:nvSpPr>
          <p:cNvPr id="28" name="TextBox 27"/>
          <p:cNvSpPr txBox="1"/>
          <p:nvPr/>
        </p:nvSpPr>
        <p:spPr>
          <a:xfrm>
            <a:off x="5013028" y="5958610"/>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43" name="TextBox 42"/>
          <p:cNvSpPr txBox="1"/>
          <p:nvPr/>
        </p:nvSpPr>
        <p:spPr>
          <a:xfrm>
            <a:off x="666628" y="1700808"/>
            <a:ext cx="2822784" cy="923330"/>
          </a:xfrm>
          <a:prstGeom prst="rect">
            <a:avLst/>
          </a:prstGeom>
          <a:noFill/>
        </p:spPr>
        <p:txBody>
          <a:bodyPr wrap="square" rtlCol="0">
            <a:spAutoFit/>
          </a:bodyPr>
          <a:lstStyle/>
          <a:p>
            <a:r>
              <a:rPr lang="en-GB" dirty="0" smtClean="0"/>
              <a:t>Sample with </a:t>
            </a:r>
            <a:r>
              <a:rPr lang="en-GB" dirty="0" err="1" smtClean="0"/>
              <a:t>equimolar</a:t>
            </a:r>
            <a:r>
              <a:rPr lang="en-GB" dirty="0" smtClean="0"/>
              <a:t> Blue, Green, Red and Brown genera</a:t>
            </a:r>
            <a:endParaRPr lang="en-GB" dirty="0"/>
          </a:p>
        </p:txBody>
      </p:sp>
    </p:spTree>
    <p:extLst>
      <p:ext uri="{BB962C8B-B14F-4D97-AF65-F5344CB8AC3E}">
        <p14:creationId xmlns:p14="http://schemas.microsoft.com/office/powerpoint/2010/main" val="154110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Abundance determination step allowing one mismatch  -&gt; correct for differential error pattern and reduce the impact of the abundance threshold</a:t>
            </a:r>
            <a:endParaRPr lang="en-US" sz="28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8" y="2258291"/>
            <a:ext cx="9107488" cy="4599709"/>
          </a:xfrm>
          <a:prstGeom prst="rect">
            <a:avLst/>
          </a:prstGeom>
        </p:spPr>
      </p:pic>
      <p:cxnSp>
        <p:nvCxnSpPr>
          <p:cNvPr id="6" name="Straight Connector 5"/>
          <p:cNvCxnSpPr/>
          <p:nvPr/>
        </p:nvCxnSpPr>
        <p:spPr>
          <a:xfrm>
            <a:off x="1276872" y="4221088"/>
            <a:ext cx="0" cy="244827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350734" y="3917339"/>
            <a:ext cx="1404156" cy="369332"/>
          </a:xfrm>
          <a:prstGeom prst="rect">
            <a:avLst/>
          </a:prstGeom>
          <a:noFill/>
        </p:spPr>
        <p:txBody>
          <a:bodyPr wrap="square" rtlCol="0">
            <a:spAutoFit/>
          </a:bodyPr>
          <a:lstStyle/>
          <a:p>
            <a:r>
              <a:rPr lang="en-GB" dirty="0" smtClean="0"/>
              <a:t>Threshold 3</a:t>
            </a:r>
            <a:endParaRPr lang="en-GB" dirty="0"/>
          </a:p>
        </p:txBody>
      </p:sp>
      <p:sp>
        <p:nvSpPr>
          <p:cNvPr id="10" name="TextBox 9"/>
          <p:cNvSpPr txBox="1"/>
          <p:nvPr/>
        </p:nvSpPr>
        <p:spPr>
          <a:xfrm>
            <a:off x="518782" y="2996952"/>
            <a:ext cx="216024" cy="369332"/>
          </a:xfrm>
          <a:prstGeom prst="rect">
            <a:avLst/>
          </a:prstGeom>
          <a:noFill/>
        </p:spPr>
        <p:txBody>
          <a:bodyPr wrap="square" rtlCol="0">
            <a:spAutoFit/>
          </a:bodyPr>
          <a:lstStyle/>
          <a:p>
            <a:r>
              <a:rPr lang="en-GB" dirty="0" smtClean="0"/>
              <a:t>*</a:t>
            </a:r>
            <a:endParaRPr lang="en-GB" dirty="0"/>
          </a:p>
        </p:txBody>
      </p:sp>
      <p:sp>
        <p:nvSpPr>
          <p:cNvPr id="11" name="TextBox 10"/>
          <p:cNvSpPr txBox="1"/>
          <p:nvPr/>
        </p:nvSpPr>
        <p:spPr>
          <a:xfrm>
            <a:off x="3381400" y="5917922"/>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12" name="TextBox 11"/>
          <p:cNvSpPr txBox="1"/>
          <p:nvPr/>
        </p:nvSpPr>
        <p:spPr>
          <a:xfrm>
            <a:off x="791580" y="4539939"/>
            <a:ext cx="216024" cy="369332"/>
          </a:xfrm>
          <a:prstGeom prst="rect">
            <a:avLst/>
          </a:prstGeom>
          <a:noFill/>
        </p:spPr>
        <p:txBody>
          <a:bodyPr wrap="square" rtlCol="0">
            <a:spAutoFit/>
          </a:bodyPr>
          <a:lstStyle/>
          <a:p>
            <a:r>
              <a:rPr lang="en-GB" dirty="0" smtClean="0"/>
              <a:t>*</a:t>
            </a:r>
            <a:endParaRPr lang="en-GB" dirty="0"/>
          </a:p>
        </p:txBody>
      </p:sp>
      <p:sp>
        <p:nvSpPr>
          <p:cNvPr id="13" name="TextBox 12"/>
          <p:cNvSpPr txBox="1"/>
          <p:nvPr/>
        </p:nvSpPr>
        <p:spPr>
          <a:xfrm>
            <a:off x="666628" y="4539939"/>
            <a:ext cx="216024" cy="369332"/>
          </a:xfrm>
          <a:prstGeom prst="rect">
            <a:avLst/>
          </a:prstGeom>
          <a:noFill/>
        </p:spPr>
        <p:txBody>
          <a:bodyPr wrap="square" rtlCol="0">
            <a:spAutoFit/>
          </a:bodyPr>
          <a:lstStyle/>
          <a:p>
            <a:r>
              <a:rPr lang="en-GB" dirty="0" smtClean="0"/>
              <a:t>*</a:t>
            </a:r>
            <a:endParaRPr lang="en-GB" dirty="0"/>
          </a:p>
        </p:txBody>
      </p:sp>
      <p:sp>
        <p:nvSpPr>
          <p:cNvPr id="14" name="TextBox 13"/>
          <p:cNvSpPr txBox="1"/>
          <p:nvPr/>
        </p:nvSpPr>
        <p:spPr>
          <a:xfrm>
            <a:off x="3910332" y="5917922"/>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15" name="TextBox 14"/>
          <p:cNvSpPr txBox="1"/>
          <p:nvPr/>
        </p:nvSpPr>
        <p:spPr>
          <a:xfrm>
            <a:off x="948705" y="5260558"/>
            <a:ext cx="216024" cy="369332"/>
          </a:xfrm>
          <a:prstGeom prst="rect">
            <a:avLst/>
          </a:prstGeom>
          <a:noFill/>
        </p:spPr>
        <p:txBody>
          <a:bodyPr wrap="square" rtlCol="0">
            <a:spAutoFit/>
          </a:bodyPr>
          <a:lstStyle/>
          <a:p>
            <a:r>
              <a:rPr lang="en-GB" dirty="0" smtClean="0"/>
              <a:t>*</a:t>
            </a:r>
            <a:endParaRPr lang="en-GB" dirty="0"/>
          </a:p>
        </p:txBody>
      </p:sp>
      <p:sp>
        <p:nvSpPr>
          <p:cNvPr id="16" name="TextBox 15"/>
          <p:cNvSpPr txBox="1"/>
          <p:nvPr/>
        </p:nvSpPr>
        <p:spPr>
          <a:xfrm>
            <a:off x="1466212" y="5691807"/>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17" name="TextBox 16"/>
          <p:cNvSpPr txBox="1"/>
          <p:nvPr/>
        </p:nvSpPr>
        <p:spPr>
          <a:xfrm>
            <a:off x="1179173" y="5598431"/>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18" name="TextBox 17"/>
          <p:cNvSpPr txBox="1"/>
          <p:nvPr/>
        </p:nvSpPr>
        <p:spPr>
          <a:xfrm>
            <a:off x="1310712" y="5691807"/>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19" name="TextBox 18"/>
          <p:cNvSpPr txBox="1"/>
          <p:nvPr/>
        </p:nvSpPr>
        <p:spPr>
          <a:xfrm>
            <a:off x="1071161" y="5547549"/>
            <a:ext cx="216024" cy="369332"/>
          </a:xfrm>
          <a:prstGeom prst="rect">
            <a:avLst/>
          </a:prstGeom>
          <a:noFill/>
        </p:spPr>
        <p:txBody>
          <a:bodyPr wrap="square" rtlCol="0">
            <a:spAutoFit/>
          </a:bodyPr>
          <a:lstStyle/>
          <a:p>
            <a:r>
              <a:rPr lang="en-GB" dirty="0" smtClean="0"/>
              <a:t>*</a:t>
            </a:r>
            <a:endParaRPr lang="en-GB" dirty="0"/>
          </a:p>
        </p:txBody>
      </p:sp>
      <p:sp>
        <p:nvSpPr>
          <p:cNvPr id="20" name="TextBox 19"/>
          <p:cNvSpPr txBox="1"/>
          <p:nvPr/>
        </p:nvSpPr>
        <p:spPr>
          <a:xfrm>
            <a:off x="4616442" y="5967763"/>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21" name="TextBox 20"/>
          <p:cNvSpPr txBox="1"/>
          <p:nvPr/>
        </p:nvSpPr>
        <p:spPr>
          <a:xfrm>
            <a:off x="4456540" y="5916881"/>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22" name="TextBox 21"/>
          <p:cNvSpPr txBox="1"/>
          <p:nvPr/>
        </p:nvSpPr>
        <p:spPr>
          <a:xfrm>
            <a:off x="1310713" y="4708581"/>
            <a:ext cx="3253839" cy="646331"/>
          </a:xfrm>
          <a:prstGeom prst="rect">
            <a:avLst/>
          </a:prstGeom>
          <a:noFill/>
        </p:spPr>
        <p:txBody>
          <a:bodyPr wrap="square" rtlCol="0">
            <a:spAutoFit/>
          </a:bodyPr>
          <a:lstStyle/>
          <a:p>
            <a:r>
              <a:rPr lang="en-GB" dirty="0" smtClean="0">
                <a:solidFill>
                  <a:srgbClr val="FF0000"/>
                </a:solidFill>
              </a:rPr>
              <a:t>* Reads after allowing one mismatch</a:t>
            </a:r>
            <a:endParaRPr lang="en-GB" dirty="0">
              <a:solidFill>
                <a:srgbClr val="FF0000"/>
              </a:solidFill>
            </a:endParaRPr>
          </a:p>
        </p:txBody>
      </p:sp>
      <p:sp>
        <p:nvSpPr>
          <p:cNvPr id="23" name="TextBox 22"/>
          <p:cNvSpPr txBox="1"/>
          <p:nvPr/>
        </p:nvSpPr>
        <p:spPr>
          <a:xfrm>
            <a:off x="2447764" y="5783097"/>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24" name="TextBox 23"/>
          <p:cNvSpPr txBox="1"/>
          <p:nvPr/>
        </p:nvSpPr>
        <p:spPr>
          <a:xfrm>
            <a:off x="1912621" y="5783097"/>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25" name="TextBox 24"/>
          <p:cNvSpPr txBox="1"/>
          <p:nvPr/>
        </p:nvSpPr>
        <p:spPr>
          <a:xfrm>
            <a:off x="1736715" y="5783097"/>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26" name="TextBox 25"/>
          <p:cNvSpPr txBox="1"/>
          <p:nvPr/>
        </p:nvSpPr>
        <p:spPr>
          <a:xfrm>
            <a:off x="1310713" y="4326309"/>
            <a:ext cx="2815644" cy="369332"/>
          </a:xfrm>
          <a:prstGeom prst="rect">
            <a:avLst/>
          </a:prstGeom>
          <a:noFill/>
        </p:spPr>
        <p:txBody>
          <a:bodyPr wrap="square" rtlCol="0">
            <a:spAutoFit/>
          </a:bodyPr>
          <a:lstStyle/>
          <a:p>
            <a:r>
              <a:rPr lang="en-GB" dirty="0"/>
              <a:t>*</a:t>
            </a:r>
            <a:r>
              <a:rPr lang="en-GB" dirty="0">
                <a:solidFill>
                  <a:srgbClr val="FF0000"/>
                </a:solidFill>
              </a:rPr>
              <a:t> </a:t>
            </a:r>
            <a:r>
              <a:rPr lang="en-GB" dirty="0" smtClean="0"/>
              <a:t>Reads before, valid OTUs </a:t>
            </a:r>
            <a:endParaRPr lang="en-GB" dirty="0"/>
          </a:p>
        </p:txBody>
      </p:sp>
      <p:sp>
        <p:nvSpPr>
          <p:cNvPr id="27" name="TextBox 26"/>
          <p:cNvSpPr txBox="1"/>
          <p:nvPr/>
        </p:nvSpPr>
        <p:spPr>
          <a:xfrm>
            <a:off x="5182950" y="2076634"/>
            <a:ext cx="3672408" cy="1107996"/>
          </a:xfrm>
          <a:prstGeom prst="rect">
            <a:avLst/>
          </a:prstGeom>
          <a:noFill/>
        </p:spPr>
        <p:txBody>
          <a:bodyPr wrap="square" rtlCol="0">
            <a:spAutoFit/>
          </a:bodyPr>
          <a:lstStyle/>
          <a:p>
            <a:pPr lvl="0"/>
            <a:r>
              <a:rPr lang="en-GB" sz="1200" b="1" dirty="0">
                <a:solidFill>
                  <a:prstClr val="black"/>
                </a:solidFill>
              </a:rPr>
              <a:t>Before correction -&gt; dark </a:t>
            </a:r>
            <a:r>
              <a:rPr lang="en-GB" sz="1200" b="1" dirty="0" err="1">
                <a:solidFill>
                  <a:prstClr val="black"/>
                </a:solidFill>
              </a:rPr>
              <a:t>color</a:t>
            </a:r>
            <a:endParaRPr lang="en-GB" sz="1200" b="1" dirty="0">
              <a:solidFill>
                <a:prstClr val="black"/>
              </a:solidFill>
            </a:endParaRPr>
          </a:p>
          <a:p>
            <a:pPr lvl="0"/>
            <a:r>
              <a:rPr lang="en-GB" sz="1200" b="1" dirty="0">
                <a:solidFill>
                  <a:prstClr val="black"/>
                </a:solidFill>
              </a:rPr>
              <a:t>“Blue” </a:t>
            </a:r>
            <a:r>
              <a:rPr lang="en-GB" sz="1200" b="1" dirty="0">
                <a:solidFill>
                  <a:srgbClr val="FF0000"/>
                </a:solidFill>
              </a:rPr>
              <a:t>genus</a:t>
            </a:r>
            <a:r>
              <a:rPr lang="en-GB" sz="1200" b="1" dirty="0">
                <a:solidFill>
                  <a:prstClr val="black"/>
                </a:solidFill>
              </a:rPr>
              <a:t>  ≈</a:t>
            </a:r>
            <a:r>
              <a:rPr lang="en-GB" sz="1200" b="1" dirty="0">
                <a:solidFill>
                  <a:srgbClr val="FF0000"/>
                </a:solidFill>
              </a:rPr>
              <a:t> </a:t>
            </a:r>
            <a:r>
              <a:rPr lang="en-GB" sz="1200" b="1" dirty="0" smtClean="0">
                <a:solidFill>
                  <a:prstClr val="black"/>
                </a:solidFill>
              </a:rPr>
              <a:t>  </a:t>
            </a:r>
            <a:r>
              <a:rPr lang="en-GB" sz="1200" b="1" dirty="0">
                <a:solidFill>
                  <a:prstClr val="black"/>
                </a:solidFill>
              </a:rPr>
              <a:t>“Green” </a:t>
            </a:r>
            <a:r>
              <a:rPr lang="en-GB" sz="1200" b="1" dirty="0" smtClean="0">
                <a:solidFill>
                  <a:srgbClr val="FF0000"/>
                </a:solidFill>
              </a:rPr>
              <a:t>genus</a:t>
            </a:r>
            <a:r>
              <a:rPr lang="en-GB" sz="1200" b="1" dirty="0" smtClean="0">
                <a:solidFill>
                  <a:prstClr val="black"/>
                </a:solidFill>
              </a:rPr>
              <a:t> </a:t>
            </a:r>
            <a:r>
              <a:rPr lang="en-GB" sz="1200" b="1" dirty="0">
                <a:solidFill>
                  <a:prstClr val="black"/>
                </a:solidFill>
              </a:rPr>
              <a:t>≈</a:t>
            </a:r>
            <a:r>
              <a:rPr lang="en-GB" sz="1200" b="1" dirty="0" smtClean="0">
                <a:solidFill>
                  <a:srgbClr val="FF0000"/>
                </a:solidFill>
              </a:rPr>
              <a:t> </a:t>
            </a:r>
            <a:r>
              <a:rPr lang="en-GB" sz="1200" b="1" dirty="0" smtClean="0">
                <a:solidFill>
                  <a:prstClr val="black"/>
                </a:solidFill>
              </a:rPr>
              <a:t>“</a:t>
            </a:r>
            <a:r>
              <a:rPr lang="en-GB" sz="1200" b="1" dirty="0">
                <a:solidFill>
                  <a:prstClr val="black"/>
                </a:solidFill>
              </a:rPr>
              <a:t>red” genus</a:t>
            </a:r>
          </a:p>
          <a:p>
            <a:pPr lvl="0"/>
            <a:r>
              <a:rPr lang="en-GB" sz="1200" b="1" dirty="0">
                <a:solidFill>
                  <a:prstClr val="black"/>
                </a:solidFill>
              </a:rPr>
              <a:t>After correction -&gt; added light </a:t>
            </a:r>
            <a:r>
              <a:rPr lang="en-GB" sz="1200" b="1" dirty="0" err="1">
                <a:solidFill>
                  <a:prstClr val="black"/>
                </a:solidFill>
              </a:rPr>
              <a:t>color</a:t>
            </a:r>
            <a:endParaRPr lang="en-GB" sz="1200" b="1" dirty="0">
              <a:solidFill>
                <a:prstClr val="black"/>
              </a:solidFill>
            </a:endParaRPr>
          </a:p>
          <a:p>
            <a:pPr lvl="0"/>
            <a:r>
              <a:rPr lang="en-GB" sz="1200" b="1" dirty="0">
                <a:solidFill>
                  <a:prstClr val="black"/>
                </a:solidFill>
              </a:rPr>
              <a:t>“Blue” genus   ≈ “Green” genus ≈ “red” genus</a:t>
            </a:r>
          </a:p>
          <a:p>
            <a:endParaRPr lang="en-GB" dirty="0"/>
          </a:p>
        </p:txBody>
      </p:sp>
      <p:sp>
        <p:nvSpPr>
          <p:cNvPr id="28" name="TextBox 27"/>
          <p:cNvSpPr txBox="1"/>
          <p:nvPr/>
        </p:nvSpPr>
        <p:spPr>
          <a:xfrm>
            <a:off x="4348528" y="5967763"/>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sp>
        <p:nvSpPr>
          <p:cNvPr id="29" name="TextBox 28"/>
          <p:cNvSpPr txBox="1"/>
          <p:nvPr/>
        </p:nvSpPr>
        <p:spPr>
          <a:xfrm>
            <a:off x="5290450" y="5975863"/>
            <a:ext cx="216024" cy="369332"/>
          </a:xfrm>
          <a:prstGeom prst="rect">
            <a:avLst/>
          </a:prstGeom>
          <a:noFill/>
        </p:spPr>
        <p:txBody>
          <a:bodyPr wrap="square" rtlCol="0">
            <a:spAutoFit/>
          </a:bodyPr>
          <a:lstStyle/>
          <a:p>
            <a:r>
              <a:rPr lang="en-GB" dirty="0" smtClean="0">
                <a:solidFill>
                  <a:srgbClr val="FF0000"/>
                </a:solidFill>
              </a:rPr>
              <a:t>*</a:t>
            </a:r>
            <a:endParaRPr lang="en-GB" dirty="0">
              <a:solidFill>
                <a:srgbClr val="FF0000"/>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2930624"/>
            <a:ext cx="4438650" cy="2514600"/>
          </a:xfrm>
          <a:prstGeom prst="rect">
            <a:avLst/>
          </a:prstGeom>
        </p:spPr>
      </p:pic>
      <p:sp>
        <p:nvSpPr>
          <p:cNvPr id="43" name="TextBox 42"/>
          <p:cNvSpPr txBox="1"/>
          <p:nvPr/>
        </p:nvSpPr>
        <p:spPr>
          <a:xfrm>
            <a:off x="666628" y="1700808"/>
            <a:ext cx="2822784" cy="923330"/>
          </a:xfrm>
          <a:prstGeom prst="rect">
            <a:avLst/>
          </a:prstGeom>
          <a:noFill/>
        </p:spPr>
        <p:txBody>
          <a:bodyPr wrap="square" rtlCol="0">
            <a:spAutoFit/>
          </a:bodyPr>
          <a:lstStyle/>
          <a:p>
            <a:r>
              <a:rPr lang="en-GB" dirty="0" smtClean="0"/>
              <a:t>Sample with </a:t>
            </a:r>
            <a:r>
              <a:rPr lang="en-GB" dirty="0" err="1" smtClean="0"/>
              <a:t>equimolar</a:t>
            </a:r>
            <a:r>
              <a:rPr lang="en-GB" dirty="0" smtClean="0"/>
              <a:t> Blue, Green, Red and Brown genera</a:t>
            </a:r>
            <a:endParaRPr lang="en-GB" dirty="0"/>
          </a:p>
        </p:txBody>
      </p:sp>
      <p:cxnSp>
        <p:nvCxnSpPr>
          <p:cNvPr id="7" name="Straight Arrow Connector 6"/>
          <p:cNvCxnSpPr/>
          <p:nvPr/>
        </p:nvCxnSpPr>
        <p:spPr>
          <a:xfrm flipH="1">
            <a:off x="6300192" y="3429000"/>
            <a:ext cx="288032" cy="67300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127776" y="2958917"/>
            <a:ext cx="2016224" cy="1200329"/>
          </a:xfrm>
          <a:prstGeom prst="rect">
            <a:avLst/>
          </a:prstGeom>
          <a:noFill/>
        </p:spPr>
        <p:txBody>
          <a:bodyPr wrap="square" rtlCol="0">
            <a:spAutoFit/>
          </a:bodyPr>
          <a:lstStyle/>
          <a:p>
            <a:r>
              <a:rPr lang="en-GB" dirty="0" smtClean="0"/>
              <a:t>Could be a lot of OTUs... Or not depends on error rate= not biology</a:t>
            </a:r>
            <a:endParaRPr lang="en-GB" dirty="0"/>
          </a:p>
        </p:txBody>
      </p:sp>
      <p:cxnSp>
        <p:nvCxnSpPr>
          <p:cNvPr id="31" name="Straight Arrow Connector 30"/>
          <p:cNvCxnSpPr/>
          <p:nvPr/>
        </p:nvCxnSpPr>
        <p:spPr>
          <a:xfrm flipH="1">
            <a:off x="5580112" y="3366284"/>
            <a:ext cx="1008112" cy="39921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947498" y="3760591"/>
            <a:ext cx="50701" cy="39865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236296" y="3827949"/>
            <a:ext cx="504056" cy="45872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4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53752"/>
            <a:ext cx="9036496" cy="1143000"/>
          </a:xfrm>
        </p:spPr>
        <p:txBody>
          <a:bodyPr>
            <a:noAutofit/>
          </a:bodyPr>
          <a:lstStyle/>
          <a:p>
            <a:r>
              <a:rPr lang="en-US" sz="3200" b="1" dirty="0" smtClean="0"/>
              <a:t>Manual OTU manipulation (for instance QIIME)</a:t>
            </a:r>
            <a:br>
              <a:rPr lang="en-US" sz="3200" b="1" dirty="0" smtClean="0"/>
            </a:br>
            <a:r>
              <a:rPr lang="en-US" sz="3200" b="1" dirty="0" smtClean="0"/>
              <a:t>OTU distribution per dataset (add samples/different results)</a:t>
            </a:r>
            <a:endParaRPr lang="en-US" sz="3200"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2254"/>
            <a:ext cx="8820472" cy="5225097"/>
          </a:xfrm>
          <a:prstGeom prst="rect">
            <a:avLst/>
          </a:prstGeom>
        </p:spPr>
      </p:pic>
      <p:cxnSp>
        <p:nvCxnSpPr>
          <p:cNvPr id="10" name="Straight Connector 9"/>
          <p:cNvCxnSpPr/>
          <p:nvPr/>
        </p:nvCxnSpPr>
        <p:spPr>
          <a:xfrm>
            <a:off x="539552" y="5121188"/>
            <a:ext cx="73448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39552" y="6525344"/>
            <a:ext cx="5040560"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39552" y="6453336"/>
            <a:ext cx="28803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81394" y="6450116"/>
            <a:ext cx="14401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71917" y="6450116"/>
            <a:ext cx="14401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835696" y="6450116"/>
            <a:ext cx="1152128" cy="32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203848" y="6443676"/>
            <a:ext cx="14401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327705" y="6461764"/>
            <a:ext cx="14401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923928" y="6443676"/>
            <a:ext cx="14401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524328" y="6466475"/>
            <a:ext cx="14401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580112" y="6466475"/>
            <a:ext cx="14401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660232" y="6462758"/>
            <a:ext cx="28803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123728" y="6461968"/>
            <a:ext cx="5040560" cy="461665"/>
          </a:xfrm>
          <a:prstGeom prst="rect">
            <a:avLst/>
          </a:prstGeom>
          <a:noFill/>
        </p:spPr>
        <p:txBody>
          <a:bodyPr wrap="square" rtlCol="0">
            <a:spAutoFit/>
          </a:bodyPr>
          <a:lstStyle/>
          <a:p>
            <a:r>
              <a:rPr lang="en-GB" sz="1200" dirty="0">
                <a:solidFill>
                  <a:srgbClr val="00B050"/>
                </a:solidFill>
              </a:rPr>
              <a:t>OTUs present in the sample (our method)</a:t>
            </a:r>
          </a:p>
          <a:p>
            <a:r>
              <a:rPr lang="en-GB" sz="1200" dirty="0">
                <a:solidFill>
                  <a:srgbClr val="FF0000"/>
                </a:solidFill>
              </a:rPr>
              <a:t>OTUs present in the sample </a:t>
            </a:r>
            <a:r>
              <a:rPr lang="en-GB" sz="1200" dirty="0" smtClean="0">
                <a:solidFill>
                  <a:srgbClr val="FF0000"/>
                </a:solidFill>
              </a:rPr>
              <a:t>(</a:t>
            </a:r>
            <a:r>
              <a:rPr lang="en-GB" sz="1200" dirty="0" err="1" smtClean="0">
                <a:solidFill>
                  <a:srgbClr val="FF0000"/>
                </a:solidFill>
              </a:rPr>
              <a:t>Qiime</a:t>
            </a:r>
            <a:r>
              <a:rPr lang="en-GB" sz="1200" dirty="0" smtClean="0">
                <a:solidFill>
                  <a:srgbClr val="FF0000"/>
                </a:solidFill>
              </a:rPr>
              <a:t>)</a:t>
            </a:r>
            <a:endParaRPr lang="en-GB" sz="1200" dirty="0">
              <a:solidFill>
                <a:srgbClr val="FF0000"/>
              </a:solidFill>
            </a:endParaRPr>
          </a:p>
        </p:txBody>
      </p:sp>
      <p:sp>
        <p:nvSpPr>
          <p:cNvPr id="5" name="TextBox 4"/>
          <p:cNvSpPr txBox="1"/>
          <p:nvPr/>
        </p:nvSpPr>
        <p:spPr>
          <a:xfrm>
            <a:off x="7884368" y="4828510"/>
            <a:ext cx="1368152" cy="577081"/>
          </a:xfrm>
          <a:prstGeom prst="rect">
            <a:avLst/>
          </a:prstGeom>
          <a:noFill/>
        </p:spPr>
        <p:txBody>
          <a:bodyPr wrap="square" rtlCol="0">
            <a:spAutoFit/>
          </a:bodyPr>
          <a:lstStyle/>
          <a:p>
            <a:r>
              <a:rPr lang="en-GB" sz="1050" b="1" dirty="0" err="1" smtClean="0"/>
              <a:t>Qiime</a:t>
            </a:r>
            <a:r>
              <a:rPr lang="en-GB" sz="1050" b="1" dirty="0" smtClean="0"/>
              <a:t> abundance threshold set by library</a:t>
            </a:r>
            <a:endParaRPr lang="en-GB" sz="1050" b="1" dirty="0"/>
          </a:p>
        </p:txBody>
      </p:sp>
    </p:spTree>
    <p:extLst>
      <p:ext uri="{BB962C8B-B14F-4D97-AF65-F5344CB8AC3E}">
        <p14:creationId xmlns:p14="http://schemas.microsoft.com/office/powerpoint/2010/main" val="40312216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22"/>
          <p:cNvSpPr txBox="1">
            <a:spLocks/>
          </p:cNvSpPr>
          <p:nvPr/>
        </p:nvSpPr>
        <p:spPr>
          <a:xfrm>
            <a:off x="342989" y="1159530"/>
            <a:ext cx="8520600" cy="572700"/>
          </a:xfrm>
          <a:prstGeom prst="rect">
            <a:avLst/>
          </a:prstGeom>
        </p:spPr>
        <p:txBody>
          <a:bodyPr vert="horz" lIns="91425" tIns="91425" rIns="91425" bIns="91425"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n-GB" smtClean="0"/>
              <a:t>Overview pipeline</a:t>
            </a:r>
            <a:endParaRPr lang="en-GB"/>
          </a:p>
        </p:txBody>
      </p:sp>
      <p:sp>
        <p:nvSpPr>
          <p:cNvPr id="4" name="Shape 323"/>
          <p:cNvSpPr/>
          <p:nvPr/>
        </p:nvSpPr>
        <p:spPr>
          <a:xfrm>
            <a:off x="1341464" y="5223355"/>
            <a:ext cx="1408200" cy="7386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dirty="0" smtClean="0"/>
              <a:t>(16S) </a:t>
            </a:r>
            <a:r>
              <a:rPr lang="en-GB" dirty="0"/>
              <a:t>database</a:t>
            </a:r>
          </a:p>
        </p:txBody>
      </p:sp>
      <p:sp>
        <p:nvSpPr>
          <p:cNvPr id="5" name="Shape 324"/>
          <p:cNvSpPr/>
          <p:nvPr/>
        </p:nvSpPr>
        <p:spPr>
          <a:xfrm>
            <a:off x="279364" y="2780580"/>
            <a:ext cx="1255800" cy="7386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a:t>FastQ files</a:t>
            </a:r>
          </a:p>
        </p:txBody>
      </p:sp>
      <p:sp>
        <p:nvSpPr>
          <p:cNvPr id="6" name="Shape 325"/>
          <p:cNvSpPr/>
          <p:nvPr/>
        </p:nvSpPr>
        <p:spPr>
          <a:xfrm>
            <a:off x="279364" y="1964705"/>
            <a:ext cx="1255800" cy="7386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a:t>Mapping file</a:t>
            </a:r>
          </a:p>
        </p:txBody>
      </p:sp>
      <p:sp>
        <p:nvSpPr>
          <p:cNvPr id="7" name="Shape 326"/>
          <p:cNvSpPr/>
          <p:nvPr/>
        </p:nvSpPr>
        <p:spPr>
          <a:xfrm>
            <a:off x="279364" y="3686392"/>
            <a:ext cx="1082100" cy="7386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a:t>User input</a:t>
            </a:r>
          </a:p>
        </p:txBody>
      </p:sp>
      <p:cxnSp>
        <p:nvCxnSpPr>
          <p:cNvPr id="8" name="Shape 327"/>
          <p:cNvCxnSpPr>
            <a:stCxn id="7" idx="3"/>
            <a:endCxn id="4" idx="0"/>
          </p:cNvCxnSpPr>
          <p:nvPr/>
        </p:nvCxnSpPr>
        <p:spPr>
          <a:xfrm>
            <a:off x="1361464" y="4055692"/>
            <a:ext cx="684000" cy="1167600"/>
          </a:xfrm>
          <a:prstGeom prst="bentConnector2">
            <a:avLst/>
          </a:prstGeom>
          <a:noFill/>
          <a:ln w="9525" cap="flat" cmpd="sng">
            <a:solidFill>
              <a:srgbClr val="00FFFF"/>
            </a:solidFill>
            <a:prstDash val="solid"/>
            <a:round/>
            <a:headEnd type="none" w="lg" len="lg"/>
            <a:tailEnd type="triangle" w="lg" len="lg"/>
          </a:ln>
        </p:spPr>
      </p:cxnSp>
      <p:sp>
        <p:nvSpPr>
          <p:cNvPr id="9" name="Shape 328"/>
          <p:cNvSpPr/>
          <p:nvPr/>
        </p:nvSpPr>
        <p:spPr>
          <a:xfrm>
            <a:off x="3835564" y="5223355"/>
            <a:ext cx="1408200" cy="7386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sz="1600" dirty="0"/>
              <a:t>Specific </a:t>
            </a:r>
            <a:r>
              <a:rPr lang="en-GB" sz="1600" dirty="0" smtClean="0"/>
              <a:t>(16S) </a:t>
            </a:r>
            <a:r>
              <a:rPr lang="en-GB" sz="1600" dirty="0"/>
              <a:t>database</a:t>
            </a:r>
          </a:p>
        </p:txBody>
      </p:sp>
      <p:sp>
        <p:nvSpPr>
          <p:cNvPr id="10" name="Shape 329"/>
          <p:cNvSpPr/>
          <p:nvPr/>
        </p:nvSpPr>
        <p:spPr>
          <a:xfrm>
            <a:off x="2217264" y="2780580"/>
            <a:ext cx="1255800" cy="738600"/>
          </a:xfrm>
          <a:prstGeom prst="roundRect">
            <a:avLst>
              <a:gd name="adj" fmla="val 16667"/>
            </a:avLst>
          </a:prstGeom>
          <a:solidFill>
            <a:srgbClr val="6AA84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a:t>Filtered fastQ files</a:t>
            </a:r>
          </a:p>
        </p:txBody>
      </p:sp>
      <p:cxnSp>
        <p:nvCxnSpPr>
          <p:cNvPr id="11" name="Shape 330"/>
          <p:cNvCxnSpPr>
            <a:stCxn id="5" idx="3"/>
            <a:endCxn id="10" idx="1"/>
          </p:cNvCxnSpPr>
          <p:nvPr/>
        </p:nvCxnSpPr>
        <p:spPr>
          <a:xfrm>
            <a:off x="1535164" y="3149880"/>
            <a:ext cx="682200" cy="0"/>
          </a:xfrm>
          <a:prstGeom prst="straightConnector1">
            <a:avLst/>
          </a:prstGeom>
          <a:noFill/>
          <a:ln w="9525" cap="flat" cmpd="sng">
            <a:solidFill>
              <a:srgbClr val="00FFFF"/>
            </a:solidFill>
            <a:prstDash val="solid"/>
            <a:round/>
            <a:headEnd type="none" w="lg" len="lg"/>
            <a:tailEnd type="triangle" w="lg" len="lg"/>
          </a:ln>
        </p:spPr>
      </p:cxnSp>
      <p:cxnSp>
        <p:nvCxnSpPr>
          <p:cNvPr id="12" name="Shape 331"/>
          <p:cNvCxnSpPr>
            <a:endCxn id="10" idx="2"/>
          </p:cNvCxnSpPr>
          <p:nvPr/>
        </p:nvCxnSpPr>
        <p:spPr>
          <a:xfrm rot="10800000" flipH="1">
            <a:off x="1367364" y="3519180"/>
            <a:ext cx="1477800" cy="547200"/>
          </a:xfrm>
          <a:prstGeom prst="bentConnector2">
            <a:avLst/>
          </a:prstGeom>
          <a:noFill/>
          <a:ln w="9525" cap="flat" cmpd="sng">
            <a:solidFill>
              <a:srgbClr val="00FFFF"/>
            </a:solidFill>
            <a:prstDash val="solid"/>
            <a:round/>
            <a:headEnd type="none" w="lg" len="lg"/>
            <a:tailEnd type="triangle" w="lg" len="lg"/>
          </a:ln>
        </p:spPr>
      </p:cxnSp>
      <p:cxnSp>
        <p:nvCxnSpPr>
          <p:cNvPr id="13" name="Shape 332"/>
          <p:cNvCxnSpPr>
            <a:endCxn id="10" idx="0"/>
          </p:cNvCxnSpPr>
          <p:nvPr/>
        </p:nvCxnSpPr>
        <p:spPr>
          <a:xfrm>
            <a:off x="1547664" y="2348880"/>
            <a:ext cx="1297500" cy="431700"/>
          </a:xfrm>
          <a:prstGeom prst="bentConnector2">
            <a:avLst/>
          </a:prstGeom>
          <a:noFill/>
          <a:ln w="9525" cap="flat" cmpd="sng">
            <a:solidFill>
              <a:srgbClr val="00FFFF"/>
            </a:solidFill>
            <a:prstDash val="solid"/>
            <a:round/>
            <a:headEnd type="none" w="lg" len="lg"/>
            <a:tailEnd type="triangle" w="lg" len="lg"/>
          </a:ln>
        </p:spPr>
      </p:cxnSp>
      <p:sp>
        <p:nvSpPr>
          <p:cNvPr id="14" name="Shape 333"/>
          <p:cNvSpPr/>
          <p:nvPr/>
        </p:nvSpPr>
        <p:spPr>
          <a:xfrm>
            <a:off x="3920639" y="2780580"/>
            <a:ext cx="1255800" cy="738600"/>
          </a:xfrm>
          <a:prstGeom prst="roundRect">
            <a:avLst>
              <a:gd name="adj" fmla="val 16667"/>
            </a:avLst>
          </a:prstGeom>
          <a:solidFill>
            <a:srgbClr val="6AA84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a:t>Find OTUs</a:t>
            </a:r>
          </a:p>
        </p:txBody>
      </p:sp>
      <p:sp>
        <p:nvSpPr>
          <p:cNvPr id="15" name="Shape 334"/>
          <p:cNvSpPr/>
          <p:nvPr/>
        </p:nvSpPr>
        <p:spPr>
          <a:xfrm>
            <a:off x="3920639" y="3763705"/>
            <a:ext cx="1255800" cy="738600"/>
          </a:xfrm>
          <a:prstGeom prst="roundRect">
            <a:avLst>
              <a:gd name="adj" fmla="val 16667"/>
            </a:avLst>
          </a:prstGeom>
          <a:solidFill>
            <a:srgbClr val="6AA84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a:t>Rejected OTUs</a:t>
            </a:r>
          </a:p>
        </p:txBody>
      </p:sp>
      <p:cxnSp>
        <p:nvCxnSpPr>
          <p:cNvPr id="16" name="Shape 335"/>
          <p:cNvCxnSpPr>
            <a:stCxn id="14" idx="2"/>
            <a:endCxn id="15" idx="0"/>
          </p:cNvCxnSpPr>
          <p:nvPr/>
        </p:nvCxnSpPr>
        <p:spPr>
          <a:xfrm>
            <a:off x="4548539" y="3519180"/>
            <a:ext cx="0" cy="244500"/>
          </a:xfrm>
          <a:prstGeom prst="straightConnector1">
            <a:avLst/>
          </a:prstGeom>
          <a:noFill/>
          <a:ln w="9525" cap="flat" cmpd="sng">
            <a:solidFill>
              <a:srgbClr val="00FFFF"/>
            </a:solidFill>
            <a:prstDash val="solid"/>
            <a:round/>
            <a:headEnd type="none" w="lg" len="lg"/>
            <a:tailEnd type="triangle" w="lg" len="lg"/>
          </a:ln>
        </p:spPr>
      </p:cxnSp>
      <p:cxnSp>
        <p:nvCxnSpPr>
          <p:cNvPr id="17" name="Shape 336"/>
          <p:cNvCxnSpPr>
            <a:stCxn id="15" idx="3"/>
            <a:endCxn id="14" idx="3"/>
          </p:cNvCxnSpPr>
          <p:nvPr/>
        </p:nvCxnSpPr>
        <p:spPr>
          <a:xfrm rot="10800000" flipH="1">
            <a:off x="5176439" y="3149905"/>
            <a:ext cx="600" cy="983100"/>
          </a:xfrm>
          <a:prstGeom prst="curvedConnector3">
            <a:avLst>
              <a:gd name="adj1" fmla="val 39687500"/>
            </a:avLst>
          </a:prstGeom>
          <a:noFill/>
          <a:ln w="9525" cap="flat" cmpd="sng">
            <a:solidFill>
              <a:srgbClr val="00FFFF"/>
            </a:solidFill>
            <a:prstDash val="solid"/>
            <a:round/>
            <a:headEnd type="none" w="lg" len="lg"/>
            <a:tailEnd type="triangle" w="lg" len="lg"/>
          </a:ln>
        </p:spPr>
      </p:cxnSp>
      <p:cxnSp>
        <p:nvCxnSpPr>
          <p:cNvPr id="18" name="Shape 337"/>
          <p:cNvCxnSpPr>
            <a:stCxn id="10" idx="3"/>
            <a:endCxn id="14" idx="1"/>
          </p:cNvCxnSpPr>
          <p:nvPr/>
        </p:nvCxnSpPr>
        <p:spPr>
          <a:xfrm>
            <a:off x="3473064" y="3149880"/>
            <a:ext cx="447600" cy="0"/>
          </a:xfrm>
          <a:prstGeom prst="straightConnector1">
            <a:avLst/>
          </a:prstGeom>
          <a:noFill/>
          <a:ln w="9525" cap="flat" cmpd="sng">
            <a:solidFill>
              <a:srgbClr val="00FFFF"/>
            </a:solidFill>
            <a:prstDash val="solid"/>
            <a:round/>
            <a:headEnd type="none" w="lg" len="lg"/>
            <a:tailEnd type="triangle" w="lg" len="lg"/>
          </a:ln>
        </p:spPr>
      </p:cxnSp>
      <p:sp>
        <p:nvSpPr>
          <p:cNvPr id="19" name="Shape 338"/>
          <p:cNvSpPr/>
          <p:nvPr/>
        </p:nvSpPr>
        <p:spPr>
          <a:xfrm>
            <a:off x="5756064" y="3729355"/>
            <a:ext cx="1255800" cy="738600"/>
          </a:xfrm>
          <a:prstGeom prst="roundRect">
            <a:avLst>
              <a:gd name="adj" fmla="val 16667"/>
            </a:avLst>
          </a:prstGeom>
          <a:solidFill>
            <a:srgbClr val="6AA84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a:t>Classify OTUs</a:t>
            </a:r>
          </a:p>
        </p:txBody>
      </p:sp>
      <p:sp>
        <p:nvSpPr>
          <p:cNvPr id="20" name="Shape 339"/>
          <p:cNvSpPr/>
          <p:nvPr/>
        </p:nvSpPr>
        <p:spPr>
          <a:xfrm>
            <a:off x="7353364" y="3729330"/>
            <a:ext cx="1255800" cy="738600"/>
          </a:xfrm>
          <a:prstGeom prst="roundRect">
            <a:avLst>
              <a:gd name="adj" fmla="val 16667"/>
            </a:avLst>
          </a:prstGeom>
          <a:solidFill>
            <a:srgbClr val="6AA84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a:t>Biom file</a:t>
            </a:r>
          </a:p>
        </p:txBody>
      </p:sp>
      <p:cxnSp>
        <p:nvCxnSpPr>
          <p:cNvPr id="21" name="Shape 340"/>
          <p:cNvCxnSpPr>
            <a:endCxn id="9" idx="1"/>
          </p:cNvCxnSpPr>
          <p:nvPr/>
        </p:nvCxnSpPr>
        <p:spPr>
          <a:xfrm>
            <a:off x="2749564" y="5592655"/>
            <a:ext cx="1086000" cy="0"/>
          </a:xfrm>
          <a:prstGeom prst="straightConnector1">
            <a:avLst/>
          </a:prstGeom>
          <a:noFill/>
          <a:ln w="9525" cap="flat" cmpd="sng">
            <a:solidFill>
              <a:srgbClr val="00FFFF"/>
            </a:solidFill>
            <a:prstDash val="solid"/>
            <a:round/>
            <a:headEnd type="none" w="lg" len="lg"/>
            <a:tailEnd type="triangle" w="lg" len="lg"/>
          </a:ln>
        </p:spPr>
      </p:cxnSp>
      <p:cxnSp>
        <p:nvCxnSpPr>
          <p:cNvPr id="22" name="Shape 341"/>
          <p:cNvCxnSpPr>
            <a:stCxn id="9" idx="3"/>
            <a:endCxn id="19" idx="2"/>
          </p:cNvCxnSpPr>
          <p:nvPr/>
        </p:nvCxnSpPr>
        <p:spPr>
          <a:xfrm rot="10800000" flipH="1">
            <a:off x="5243764" y="4467955"/>
            <a:ext cx="1140300" cy="1124700"/>
          </a:xfrm>
          <a:prstGeom prst="bentConnector2">
            <a:avLst/>
          </a:prstGeom>
          <a:noFill/>
          <a:ln w="9525" cap="flat" cmpd="sng">
            <a:solidFill>
              <a:srgbClr val="00FFFF"/>
            </a:solidFill>
            <a:prstDash val="solid"/>
            <a:round/>
            <a:headEnd type="none" w="lg" len="lg"/>
            <a:tailEnd type="triangle" w="lg" len="lg"/>
          </a:ln>
        </p:spPr>
      </p:cxnSp>
      <p:cxnSp>
        <p:nvCxnSpPr>
          <p:cNvPr id="23" name="Shape 342"/>
          <p:cNvCxnSpPr>
            <a:stCxn id="14" idx="3"/>
            <a:endCxn id="19" idx="0"/>
          </p:cNvCxnSpPr>
          <p:nvPr/>
        </p:nvCxnSpPr>
        <p:spPr>
          <a:xfrm>
            <a:off x="5176439" y="3149880"/>
            <a:ext cx="1207500" cy="579600"/>
          </a:xfrm>
          <a:prstGeom prst="bentConnector2">
            <a:avLst/>
          </a:prstGeom>
          <a:noFill/>
          <a:ln w="9525" cap="flat" cmpd="sng">
            <a:solidFill>
              <a:srgbClr val="00FFFF"/>
            </a:solidFill>
            <a:prstDash val="solid"/>
            <a:round/>
            <a:headEnd type="none" w="lg" len="lg"/>
            <a:tailEnd type="triangle" w="lg" len="lg"/>
          </a:ln>
        </p:spPr>
      </p:cxnSp>
      <p:cxnSp>
        <p:nvCxnSpPr>
          <p:cNvPr id="24" name="Shape 343"/>
          <p:cNvCxnSpPr>
            <a:stCxn id="19" idx="3"/>
            <a:endCxn id="20" idx="1"/>
          </p:cNvCxnSpPr>
          <p:nvPr/>
        </p:nvCxnSpPr>
        <p:spPr>
          <a:xfrm>
            <a:off x="7011864" y="4098655"/>
            <a:ext cx="341400" cy="0"/>
          </a:xfrm>
          <a:prstGeom prst="straightConnector1">
            <a:avLst/>
          </a:prstGeom>
          <a:noFill/>
          <a:ln w="9525" cap="flat" cmpd="sng">
            <a:solidFill>
              <a:srgbClr val="00FFFF"/>
            </a:solidFill>
            <a:prstDash val="solid"/>
            <a:round/>
            <a:headEnd type="none" w="lg" len="lg"/>
            <a:tailEnd type="triangle" w="lg" len="lg"/>
          </a:ln>
        </p:spPr>
      </p:cxnSp>
      <p:sp>
        <p:nvSpPr>
          <p:cNvPr id="25" name="Shape 344"/>
          <p:cNvSpPr/>
          <p:nvPr/>
        </p:nvSpPr>
        <p:spPr>
          <a:xfrm>
            <a:off x="5756064" y="1964705"/>
            <a:ext cx="1255800" cy="738600"/>
          </a:xfrm>
          <a:prstGeom prst="roundRect">
            <a:avLst>
              <a:gd name="adj" fmla="val 16667"/>
            </a:avLst>
          </a:prstGeom>
          <a:solidFill>
            <a:srgbClr val="6AA84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a:t>Chimeras</a:t>
            </a:r>
          </a:p>
        </p:txBody>
      </p:sp>
      <p:cxnSp>
        <p:nvCxnSpPr>
          <p:cNvPr id="26" name="Shape 345"/>
          <p:cNvCxnSpPr>
            <a:stCxn id="14" idx="0"/>
            <a:endCxn id="25" idx="1"/>
          </p:cNvCxnSpPr>
          <p:nvPr/>
        </p:nvCxnSpPr>
        <p:spPr>
          <a:xfrm rot="-5400000">
            <a:off x="4928939" y="1953480"/>
            <a:ext cx="446700" cy="1207500"/>
          </a:xfrm>
          <a:prstGeom prst="curvedConnector2">
            <a:avLst/>
          </a:prstGeom>
          <a:noFill/>
          <a:ln w="9525" cap="flat" cmpd="sng">
            <a:solidFill>
              <a:srgbClr val="FFFFFF"/>
            </a:solidFill>
            <a:prstDash val="solid"/>
            <a:round/>
            <a:headEnd type="none" w="lg" len="lg"/>
            <a:tailEnd type="triangle" w="lg" len="lg"/>
          </a:ln>
        </p:spPr>
      </p:cxnSp>
    </p:spTree>
    <p:extLst>
      <p:ext uri="{BB962C8B-B14F-4D97-AF65-F5344CB8AC3E}">
        <p14:creationId xmlns:p14="http://schemas.microsoft.com/office/powerpoint/2010/main" val="3212540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20" y="274638"/>
            <a:ext cx="9217024" cy="2866330"/>
          </a:xfrm>
        </p:spPr>
        <p:txBody>
          <a:bodyPr>
            <a:normAutofit fontScale="90000"/>
          </a:bodyPr>
          <a:lstStyle/>
          <a:p>
            <a:r>
              <a:rPr lang="en-GB" sz="7000" dirty="0" smtClean="0"/>
              <a:t>NG-Tax </a:t>
            </a:r>
            <a:r>
              <a:rPr lang="en-GB" dirty="0" smtClean="0"/>
              <a:t/>
            </a:r>
            <a:br>
              <a:rPr lang="en-GB" dirty="0" smtClean="0"/>
            </a:br>
            <a:r>
              <a:rPr lang="en-GB" sz="2800" dirty="0" smtClean="0"/>
              <a:t>OTU picking</a:t>
            </a:r>
            <a:br>
              <a:rPr lang="en-GB" sz="2800" dirty="0" smtClean="0"/>
            </a:br>
            <a:r>
              <a:rPr lang="en-GB" sz="2800" dirty="0" smtClean="0"/>
              <a:t>Most abundant sequence picking</a:t>
            </a:r>
            <a:r>
              <a:rPr lang="en-GB" sz="2800" u="sng" dirty="0" smtClean="0"/>
              <a:t/>
            </a:r>
            <a:br>
              <a:rPr lang="en-GB" sz="2800" u="sng" dirty="0" smtClean="0"/>
            </a:br>
            <a:r>
              <a:rPr lang="en-GB" sz="2800" dirty="0" smtClean="0"/>
              <a:t>feature picking</a:t>
            </a:r>
            <a:br>
              <a:rPr lang="en-GB" sz="2800" dirty="0" smtClean="0"/>
            </a:br>
            <a:r>
              <a:rPr lang="en-GB" sz="2800" dirty="0" smtClean="0"/>
              <a:t>ASV picking</a:t>
            </a:r>
            <a:br>
              <a:rPr lang="en-GB" sz="2800" dirty="0" smtClean="0"/>
            </a:br>
            <a:r>
              <a:rPr lang="en-GB" sz="2800" dirty="0" smtClean="0"/>
              <a:t/>
            </a:r>
            <a:br>
              <a:rPr lang="en-GB" sz="2800" dirty="0" smtClean="0"/>
            </a:br>
            <a:r>
              <a:rPr lang="en-GB" sz="2800" dirty="0" smtClean="0"/>
              <a:t>from amplicon NGS data (repeated features from very noisy data)</a:t>
            </a:r>
            <a:br>
              <a:rPr lang="en-GB" sz="2800" dirty="0" smtClean="0"/>
            </a:br>
            <a:r>
              <a:rPr lang="en-GB" sz="2800" dirty="0" smtClean="0"/>
              <a:t>(You can use it without a database)</a:t>
            </a:r>
            <a:endParaRPr lang="en-GB" sz="2800" dirty="0"/>
          </a:p>
        </p:txBody>
      </p:sp>
      <p:sp>
        <p:nvSpPr>
          <p:cNvPr id="3" name="TextBox 2"/>
          <p:cNvSpPr txBox="1"/>
          <p:nvPr/>
        </p:nvSpPr>
        <p:spPr>
          <a:xfrm>
            <a:off x="1835696" y="3715285"/>
            <a:ext cx="6192688" cy="3170099"/>
          </a:xfrm>
          <a:prstGeom prst="rect">
            <a:avLst/>
          </a:prstGeom>
          <a:noFill/>
        </p:spPr>
        <p:txBody>
          <a:bodyPr wrap="square" rtlCol="0">
            <a:spAutoFit/>
          </a:bodyPr>
          <a:lstStyle/>
          <a:p>
            <a:pPr marL="285750" indent="-285750">
              <a:buFont typeface="Arial" panose="020B0604020202020204" pitchFamily="34" charset="0"/>
              <a:buChar char="•"/>
            </a:pPr>
            <a:r>
              <a:rPr lang="en-GB" sz="2500" dirty="0" smtClean="0"/>
              <a:t>Per sample (independent of the dataset or other samples). Replicability</a:t>
            </a:r>
          </a:p>
          <a:p>
            <a:pPr marL="285750" indent="-285750">
              <a:buFont typeface="Arial" panose="020B0604020202020204" pitchFamily="34" charset="0"/>
              <a:buChar char="•"/>
            </a:pPr>
            <a:r>
              <a:rPr lang="en-GB" sz="2500" dirty="0" smtClean="0"/>
              <a:t>Independent of sequencing depth</a:t>
            </a:r>
          </a:p>
          <a:p>
            <a:pPr marL="285750" indent="-285750">
              <a:buFont typeface="Arial" panose="020B0604020202020204" pitchFamily="34" charset="0"/>
              <a:buChar char="•"/>
            </a:pPr>
            <a:r>
              <a:rPr lang="en-GB" sz="2500" dirty="0" smtClean="0"/>
              <a:t>sample composition/distribution (diversity) (correct for sequencing specific error)</a:t>
            </a:r>
          </a:p>
          <a:p>
            <a:pPr marL="285750" indent="-285750">
              <a:buFont typeface="Arial" panose="020B0604020202020204" pitchFamily="34" charset="0"/>
              <a:buChar char="•"/>
            </a:pPr>
            <a:r>
              <a:rPr lang="en-GB" sz="2500" dirty="0" smtClean="0"/>
              <a:t>Independent of region (removing noise)</a:t>
            </a:r>
          </a:p>
          <a:p>
            <a:pPr marL="285750" indent="-285750">
              <a:buFont typeface="Arial" panose="020B0604020202020204" pitchFamily="34" charset="0"/>
              <a:buChar char="•"/>
            </a:pPr>
            <a:r>
              <a:rPr lang="en-GB" sz="2500" dirty="0" smtClean="0"/>
              <a:t>No arbitrary ‘filtering’ parameters. reproducibility</a:t>
            </a:r>
            <a:endParaRPr lang="en-GB" sz="2500" dirty="0"/>
          </a:p>
        </p:txBody>
      </p:sp>
    </p:spTree>
    <p:extLst>
      <p:ext uri="{BB962C8B-B14F-4D97-AF65-F5344CB8AC3E}">
        <p14:creationId xmlns:p14="http://schemas.microsoft.com/office/powerpoint/2010/main" val="2223247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a:t>
            </a:r>
            <a:endParaRPr lang="en-GB" dirty="0"/>
          </a:p>
        </p:txBody>
      </p:sp>
      <p:sp>
        <p:nvSpPr>
          <p:cNvPr id="3" name="Content Placeholder 2"/>
          <p:cNvSpPr>
            <a:spLocks noGrp="1"/>
          </p:cNvSpPr>
          <p:nvPr>
            <p:ph idx="1"/>
          </p:nvPr>
        </p:nvSpPr>
        <p:spPr/>
        <p:txBody>
          <a:bodyPr>
            <a:normAutofit lnSpcReduction="10000"/>
          </a:bodyPr>
          <a:lstStyle/>
          <a:p>
            <a:r>
              <a:rPr lang="en-GB" dirty="0" smtClean="0"/>
              <a:t>Accuracy of taxonomic classifications</a:t>
            </a:r>
            <a:endParaRPr lang="en-GB" dirty="0"/>
          </a:p>
          <a:p>
            <a:endParaRPr lang="en-GB" dirty="0" smtClean="0"/>
          </a:p>
          <a:p>
            <a:r>
              <a:rPr lang="en-GB" dirty="0" smtClean="0"/>
              <a:t>Quantification potential (abundance)</a:t>
            </a:r>
          </a:p>
          <a:p>
            <a:endParaRPr lang="en-GB" dirty="0"/>
          </a:p>
          <a:p>
            <a:r>
              <a:rPr lang="en-GB" dirty="0" smtClean="0"/>
              <a:t>Estimate true </a:t>
            </a:r>
            <a:r>
              <a:rPr lang="en-GB" dirty="0"/>
              <a:t>r</a:t>
            </a:r>
            <a:r>
              <a:rPr lang="en-GB" dirty="0" smtClean="0"/>
              <a:t>ichness/diversity</a:t>
            </a:r>
          </a:p>
          <a:p>
            <a:endParaRPr lang="en-GB" dirty="0"/>
          </a:p>
          <a:p>
            <a:r>
              <a:rPr lang="en-GB" dirty="0" smtClean="0"/>
              <a:t>Compare performance of 2 regions (V5-V6, V4)</a:t>
            </a:r>
          </a:p>
          <a:p>
            <a:endParaRPr lang="en-GB" dirty="0"/>
          </a:p>
          <a:p>
            <a:endParaRPr lang="en-GB" dirty="0"/>
          </a:p>
        </p:txBody>
      </p:sp>
    </p:spTree>
    <p:extLst>
      <p:ext uri="{BB962C8B-B14F-4D97-AF65-F5344CB8AC3E}">
        <p14:creationId xmlns:p14="http://schemas.microsoft.com/office/powerpoint/2010/main" val="3123550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712968" cy="1143000"/>
          </a:xfrm>
        </p:spPr>
        <p:txBody>
          <a:bodyPr>
            <a:normAutofit fontScale="90000"/>
          </a:bodyPr>
          <a:lstStyle/>
          <a:p>
            <a:r>
              <a:rPr lang="en-GB" sz="2500" b="1" dirty="0" smtClean="0"/>
              <a:t>Evaluation of 16S </a:t>
            </a:r>
            <a:r>
              <a:rPr lang="en-GB" sz="2500" b="1" dirty="0" err="1" smtClean="0"/>
              <a:t>rDNA</a:t>
            </a:r>
            <a:r>
              <a:rPr lang="en-GB" sz="2500" b="1" dirty="0" smtClean="0"/>
              <a:t>-based community profiling for human microbiome research </a:t>
            </a:r>
            <a:br>
              <a:rPr lang="en-GB" sz="2500" b="1" dirty="0" smtClean="0"/>
            </a:br>
            <a:r>
              <a:rPr lang="en-GB" sz="2500" b="1" dirty="0" smtClean="0"/>
              <a:t>(jumpstart consortium human microbiome project data generation working group, </a:t>
            </a:r>
            <a:r>
              <a:rPr lang="en-GB" sz="2500" b="1" dirty="0" err="1" smtClean="0"/>
              <a:t>Plos</a:t>
            </a:r>
            <a:r>
              <a:rPr lang="en-GB" sz="2500" b="1" dirty="0" smtClean="0"/>
              <a:t> 2012) </a:t>
            </a:r>
            <a:endParaRPr lang="en-GB" sz="2500" b="1" dirty="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772816"/>
            <a:ext cx="4651198" cy="3874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652120" y="2204864"/>
            <a:ext cx="2647396" cy="369332"/>
          </a:xfrm>
          <a:prstGeom prst="rect">
            <a:avLst/>
          </a:prstGeom>
          <a:noFill/>
        </p:spPr>
        <p:txBody>
          <a:bodyPr wrap="square" rtlCol="0">
            <a:spAutoFit/>
          </a:bodyPr>
          <a:lstStyle/>
          <a:p>
            <a:r>
              <a:rPr lang="en-GB" dirty="0" smtClean="0"/>
              <a:t>unfiltered</a:t>
            </a:r>
            <a:endParaRPr lang="en-GB" dirty="0"/>
          </a:p>
        </p:txBody>
      </p:sp>
      <p:sp>
        <p:nvSpPr>
          <p:cNvPr id="7" name="TextBox 6"/>
          <p:cNvSpPr txBox="1"/>
          <p:nvPr/>
        </p:nvSpPr>
        <p:spPr>
          <a:xfrm>
            <a:off x="5741028" y="3059668"/>
            <a:ext cx="2647396" cy="369332"/>
          </a:xfrm>
          <a:prstGeom prst="rect">
            <a:avLst/>
          </a:prstGeom>
          <a:noFill/>
        </p:spPr>
        <p:txBody>
          <a:bodyPr wrap="square" rtlCol="0">
            <a:spAutoFit/>
          </a:bodyPr>
          <a:lstStyle/>
          <a:p>
            <a:r>
              <a:rPr lang="en-GB" dirty="0" smtClean="0">
                <a:solidFill>
                  <a:srgbClr val="00B050"/>
                </a:solidFill>
              </a:rPr>
              <a:t>Quality filtering</a:t>
            </a:r>
            <a:endParaRPr lang="en-GB" dirty="0">
              <a:solidFill>
                <a:srgbClr val="00B050"/>
              </a:solidFill>
            </a:endParaRPr>
          </a:p>
        </p:txBody>
      </p:sp>
      <p:sp>
        <p:nvSpPr>
          <p:cNvPr id="10" name="TextBox 9"/>
          <p:cNvSpPr txBox="1"/>
          <p:nvPr/>
        </p:nvSpPr>
        <p:spPr>
          <a:xfrm>
            <a:off x="5652120" y="4221088"/>
            <a:ext cx="2647396" cy="369332"/>
          </a:xfrm>
          <a:prstGeom prst="rect">
            <a:avLst/>
          </a:prstGeom>
          <a:noFill/>
        </p:spPr>
        <p:txBody>
          <a:bodyPr wrap="square" rtlCol="0">
            <a:spAutoFit/>
          </a:bodyPr>
          <a:lstStyle/>
          <a:p>
            <a:r>
              <a:rPr lang="en-GB" dirty="0" smtClean="0">
                <a:solidFill>
                  <a:srgbClr val="FF0000"/>
                </a:solidFill>
              </a:rPr>
              <a:t>Chimera + quality filtering</a:t>
            </a:r>
            <a:endParaRPr lang="en-GB" dirty="0">
              <a:solidFill>
                <a:srgbClr val="FF0000"/>
              </a:solidFill>
            </a:endParaRPr>
          </a:p>
        </p:txBody>
      </p:sp>
      <p:sp>
        <p:nvSpPr>
          <p:cNvPr id="12" name="TextBox 11"/>
          <p:cNvSpPr txBox="1"/>
          <p:nvPr/>
        </p:nvSpPr>
        <p:spPr>
          <a:xfrm>
            <a:off x="611560" y="5733256"/>
            <a:ext cx="5256584" cy="646331"/>
          </a:xfrm>
          <a:prstGeom prst="rect">
            <a:avLst/>
          </a:prstGeom>
          <a:noFill/>
        </p:spPr>
        <p:txBody>
          <a:bodyPr wrap="square" rtlCol="0">
            <a:spAutoFit/>
          </a:bodyPr>
          <a:lstStyle/>
          <a:p>
            <a:r>
              <a:rPr lang="en-GB" dirty="0" smtClean="0"/>
              <a:t>“improved estimation of community diversity after quality filtering and chimera checking”</a:t>
            </a:r>
            <a:endParaRPr lang="en-GB" dirty="0"/>
          </a:p>
        </p:txBody>
      </p:sp>
      <p:sp>
        <p:nvSpPr>
          <p:cNvPr id="13" name="Right Brace 12"/>
          <p:cNvSpPr/>
          <p:nvPr/>
        </p:nvSpPr>
        <p:spPr>
          <a:xfrm>
            <a:off x="5190750" y="4590420"/>
            <a:ext cx="101330" cy="27874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xtBox 13"/>
          <p:cNvSpPr txBox="1"/>
          <p:nvPr/>
        </p:nvSpPr>
        <p:spPr>
          <a:xfrm>
            <a:off x="5237584" y="4545124"/>
            <a:ext cx="630560" cy="369332"/>
          </a:xfrm>
          <a:prstGeom prst="rect">
            <a:avLst/>
          </a:prstGeom>
          <a:noFill/>
        </p:spPr>
        <p:txBody>
          <a:bodyPr wrap="square" rtlCol="0">
            <a:spAutoFit/>
          </a:bodyPr>
          <a:lstStyle/>
          <a:p>
            <a:r>
              <a:rPr lang="en-GB" dirty="0" smtClean="0"/>
              <a:t>1.5x</a:t>
            </a:r>
            <a:endParaRPr lang="en-GB" dirty="0"/>
          </a:p>
        </p:txBody>
      </p:sp>
      <p:sp>
        <p:nvSpPr>
          <p:cNvPr id="15" name="TextBox 14"/>
          <p:cNvSpPr txBox="1"/>
          <p:nvPr/>
        </p:nvSpPr>
        <p:spPr>
          <a:xfrm>
            <a:off x="5241415" y="4283804"/>
            <a:ext cx="410705" cy="369332"/>
          </a:xfrm>
          <a:prstGeom prst="rect">
            <a:avLst/>
          </a:prstGeom>
          <a:noFill/>
        </p:spPr>
        <p:txBody>
          <a:bodyPr wrap="square" rtlCol="0">
            <a:spAutoFit/>
          </a:bodyPr>
          <a:lstStyle/>
          <a:p>
            <a:r>
              <a:rPr lang="en-GB" dirty="0" smtClean="0"/>
              <a:t>2x</a:t>
            </a:r>
            <a:endParaRPr lang="en-GB" dirty="0"/>
          </a:p>
        </p:txBody>
      </p:sp>
      <p:sp>
        <p:nvSpPr>
          <p:cNvPr id="16" name="TextBox 15"/>
          <p:cNvSpPr txBox="1"/>
          <p:nvPr/>
        </p:nvSpPr>
        <p:spPr>
          <a:xfrm>
            <a:off x="5220072" y="3923764"/>
            <a:ext cx="410705" cy="369332"/>
          </a:xfrm>
          <a:prstGeom prst="rect">
            <a:avLst/>
          </a:prstGeom>
          <a:noFill/>
        </p:spPr>
        <p:txBody>
          <a:bodyPr wrap="square" rtlCol="0">
            <a:spAutoFit/>
          </a:bodyPr>
          <a:lstStyle/>
          <a:p>
            <a:r>
              <a:rPr lang="en-GB" dirty="0"/>
              <a:t>4</a:t>
            </a:r>
            <a:r>
              <a:rPr lang="en-GB" dirty="0" smtClean="0"/>
              <a:t>x</a:t>
            </a:r>
            <a:endParaRPr lang="en-GB" dirty="0"/>
          </a:p>
        </p:txBody>
      </p:sp>
      <p:cxnSp>
        <p:nvCxnSpPr>
          <p:cNvPr id="9" name="Straight Arrow Connector 8"/>
          <p:cNvCxnSpPr/>
          <p:nvPr/>
        </p:nvCxnSpPr>
        <p:spPr>
          <a:xfrm flipH="1" flipV="1">
            <a:off x="4743264" y="4880945"/>
            <a:ext cx="908856" cy="38675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62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Global patterns of 16S rRNA diversity at a depth of millions of sequences per </a:t>
            </a:r>
            <a:r>
              <a:rPr lang="en-US" sz="2800" b="1" dirty="0" smtClean="0"/>
              <a:t>sample </a:t>
            </a:r>
            <a:br>
              <a:rPr lang="en-US" sz="2800" b="1" dirty="0" smtClean="0"/>
            </a:br>
            <a:r>
              <a:rPr lang="en-US" sz="2800" b="1" dirty="0" smtClean="0"/>
              <a:t>(Caporaso, </a:t>
            </a:r>
            <a:r>
              <a:rPr lang="en-US" sz="2800" b="1" dirty="0" err="1" smtClean="0"/>
              <a:t>Pnas</a:t>
            </a:r>
            <a:r>
              <a:rPr lang="en-US" sz="2800" b="1" dirty="0" smtClean="0"/>
              <a:t> 2010)</a:t>
            </a:r>
            <a:endParaRPr lang="en-US" sz="28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076734"/>
            <a:ext cx="8710134" cy="2000338"/>
          </a:xfrm>
          <a:prstGeom prst="rect">
            <a:avLst/>
          </a:prstGeom>
        </p:spPr>
      </p:pic>
      <p:sp>
        <p:nvSpPr>
          <p:cNvPr id="5" name="TextBox 4"/>
          <p:cNvSpPr txBox="1"/>
          <p:nvPr/>
        </p:nvSpPr>
        <p:spPr>
          <a:xfrm>
            <a:off x="1403648" y="4603194"/>
            <a:ext cx="6192688" cy="1015663"/>
          </a:xfrm>
          <a:prstGeom prst="rect">
            <a:avLst/>
          </a:prstGeom>
          <a:noFill/>
        </p:spPr>
        <p:txBody>
          <a:bodyPr wrap="square" rtlCol="0">
            <a:spAutoFit/>
          </a:bodyPr>
          <a:lstStyle/>
          <a:p>
            <a:r>
              <a:rPr lang="en-GB" sz="3000" dirty="0" smtClean="0"/>
              <a:t>‘Correct’ flawed data</a:t>
            </a:r>
          </a:p>
          <a:p>
            <a:r>
              <a:rPr lang="en-GB" sz="3000" dirty="0" smtClean="0"/>
              <a:t>Sequence abundance threshold</a:t>
            </a:r>
            <a:endParaRPr lang="en-GB" sz="3000" dirty="0"/>
          </a:p>
        </p:txBody>
      </p:sp>
    </p:spTree>
    <p:extLst>
      <p:ext uri="{BB962C8B-B14F-4D97-AF65-F5344CB8AC3E}">
        <p14:creationId xmlns:p14="http://schemas.microsoft.com/office/powerpoint/2010/main" val="2500894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1800" y="3906366"/>
            <a:ext cx="3600400" cy="2918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44624"/>
            <a:ext cx="8229600" cy="1143000"/>
          </a:xfrm>
        </p:spPr>
        <p:txBody>
          <a:bodyPr>
            <a:normAutofit/>
          </a:bodyPr>
          <a:lstStyle/>
          <a:p>
            <a:r>
              <a:rPr lang="en-GB" sz="2500" b="1" dirty="0" smtClean="0"/>
              <a:t>Illumina-based analysis of microbial community diversity </a:t>
            </a:r>
            <a:r>
              <a:rPr lang="en-GB" sz="2500" b="1" dirty="0" err="1" smtClean="0"/>
              <a:t>Degnan</a:t>
            </a:r>
            <a:r>
              <a:rPr lang="en-GB" sz="2500" b="1" dirty="0" smtClean="0"/>
              <a:t> &amp; </a:t>
            </a:r>
            <a:r>
              <a:rPr lang="en-GB" sz="2500" b="1" dirty="0" err="1" smtClean="0"/>
              <a:t>Ochman</a:t>
            </a:r>
            <a:r>
              <a:rPr lang="en-GB" sz="2500" b="1" dirty="0" smtClean="0"/>
              <a:t>, 2011, </a:t>
            </a:r>
            <a:r>
              <a:rPr lang="en-GB" sz="2500" b="1" dirty="0" err="1" smtClean="0"/>
              <a:t>Isme</a:t>
            </a:r>
            <a:r>
              <a:rPr lang="en-GB" sz="2500" b="1" dirty="0" smtClean="0"/>
              <a:t> j)</a:t>
            </a:r>
            <a:endParaRPr lang="en-GB" sz="2500" b="1" dirty="0"/>
          </a:p>
        </p:txBody>
      </p:sp>
      <p:pic>
        <p:nvPicPr>
          <p:cNvPr id="3078"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592" y="980728"/>
            <a:ext cx="7056784" cy="3055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a:xfrm flipV="1">
            <a:off x="3851920" y="2996952"/>
            <a:ext cx="3096344" cy="43204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851920" y="3789040"/>
            <a:ext cx="0" cy="1893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952084" y="3599706"/>
            <a:ext cx="0" cy="1893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347864" y="4797152"/>
            <a:ext cx="576064" cy="14401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131840" y="4756502"/>
            <a:ext cx="144016" cy="369332"/>
          </a:xfrm>
          <a:prstGeom prst="rect">
            <a:avLst/>
          </a:prstGeom>
          <a:noFill/>
        </p:spPr>
        <p:txBody>
          <a:bodyPr wrap="square" rtlCol="0">
            <a:spAutoFit/>
          </a:bodyPr>
          <a:lstStyle/>
          <a:p>
            <a:r>
              <a:rPr lang="en-GB" b="1" dirty="0" smtClean="0">
                <a:solidFill>
                  <a:srgbClr val="FF0000"/>
                </a:solidFill>
              </a:rPr>
              <a:t>?</a:t>
            </a:r>
            <a:endParaRPr lang="en-GB" b="1" dirty="0">
              <a:solidFill>
                <a:srgbClr val="FF0000"/>
              </a:solidFill>
            </a:endParaRPr>
          </a:p>
        </p:txBody>
      </p:sp>
    </p:spTree>
    <p:extLst>
      <p:ext uri="{BB962C8B-B14F-4D97-AF65-F5344CB8AC3E}">
        <p14:creationId xmlns:p14="http://schemas.microsoft.com/office/powerpoint/2010/main" val="3162922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Identification vs Composition</a:t>
            </a:r>
            <a:endParaRPr lang="en-GB" dirty="0"/>
          </a:p>
        </p:txBody>
      </p:sp>
      <p:sp>
        <p:nvSpPr>
          <p:cNvPr id="3" name="Content Placeholder 2"/>
          <p:cNvSpPr>
            <a:spLocks noGrp="1"/>
          </p:cNvSpPr>
          <p:nvPr>
            <p:ph idx="1"/>
          </p:nvPr>
        </p:nvSpPr>
        <p:spPr/>
        <p:txBody>
          <a:bodyPr/>
          <a:lstStyle/>
          <a:p>
            <a:r>
              <a:rPr lang="en-GB" dirty="0" smtClean="0"/>
              <a:t>Default = optimal </a:t>
            </a:r>
          </a:p>
          <a:p>
            <a:r>
              <a:rPr lang="en-GB" dirty="0" smtClean="0"/>
              <a:t>Optimum between length (resolution) &amp; quality (repeated sequences)</a:t>
            </a:r>
          </a:p>
          <a:p>
            <a:r>
              <a:rPr lang="en-GB" dirty="0" err="1" smtClean="0"/>
              <a:t>Phred</a:t>
            </a:r>
            <a:r>
              <a:rPr lang="en-GB" dirty="0" smtClean="0"/>
              <a:t> 10 = 90% accuracy, 30 99.9% </a:t>
            </a:r>
            <a:endParaRPr lang="en-GB" dirty="0"/>
          </a:p>
        </p:txBody>
      </p:sp>
      <p:pic>
        <p:nvPicPr>
          <p:cNvPr id="1026" name="Picture 2" descr="Image result for illumina sequencing quality sco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3861048"/>
            <a:ext cx="6421773" cy="2633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2089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Sequencing quality:  the truth</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00910" y="3356992"/>
            <a:ext cx="3975546" cy="2981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72641" y="4126435"/>
            <a:ext cx="3318197" cy="646331"/>
          </a:xfrm>
          <a:prstGeom prst="rect">
            <a:avLst/>
          </a:prstGeom>
          <a:noFill/>
        </p:spPr>
        <p:txBody>
          <a:bodyPr wrap="square" rtlCol="0">
            <a:spAutoFit/>
          </a:bodyPr>
          <a:lstStyle/>
          <a:p>
            <a:pPr marL="285750" indent="-285750">
              <a:buFont typeface="Arial" pitchFamily="34" charset="0"/>
              <a:buChar char="•"/>
            </a:pPr>
            <a:r>
              <a:rPr lang="en-GB" dirty="0" smtClean="0"/>
              <a:t>40-70% error in primer and/or barcode (1/3th read)</a:t>
            </a:r>
            <a:endParaRPr lang="en-GB" dirty="0"/>
          </a:p>
        </p:txBody>
      </p:sp>
      <p:sp>
        <p:nvSpPr>
          <p:cNvPr id="6" name="TextBox 5"/>
          <p:cNvSpPr txBox="1"/>
          <p:nvPr/>
        </p:nvSpPr>
        <p:spPr>
          <a:xfrm>
            <a:off x="558602" y="5013176"/>
            <a:ext cx="3318197" cy="1200329"/>
          </a:xfrm>
          <a:prstGeom prst="rect">
            <a:avLst/>
          </a:prstGeom>
          <a:noFill/>
        </p:spPr>
        <p:txBody>
          <a:bodyPr wrap="square" rtlCol="0">
            <a:spAutoFit/>
          </a:bodyPr>
          <a:lstStyle/>
          <a:p>
            <a:pPr marL="285750" indent="-285750">
              <a:buFont typeface="Arial" pitchFamily="34" charset="0"/>
              <a:buChar char="•"/>
            </a:pPr>
            <a:r>
              <a:rPr lang="en-GB" dirty="0" smtClean="0"/>
              <a:t>26-40% error in the barcode region (1/10</a:t>
            </a:r>
            <a:r>
              <a:rPr lang="en-GB" baseline="30000" dirty="0" smtClean="0"/>
              <a:t>th</a:t>
            </a:r>
            <a:r>
              <a:rPr lang="en-GB" dirty="0" smtClean="0"/>
              <a:t>)</a:t>
            </a:r>
          </a:p>
          <a:p>
            <a:pPr marL="285750" indent="-285750">
              <a:buFont typeface="Arial" pitchFamily="34" charset="0"/>
              <a:buChar char="•"/>
            </a:pPr>
            <a:endParaRPr lang="en-GB" dirty="0"/>
          </a:p>
          <a:p>
            <a:pPr marL="285750" indent="-285750">
              <a:buFont typeface="Arial" pitchFamily="34" charset="0"/>
              <a:buChar char="•"/>
            </a:pPr>
            <a:r>
              <a:rPr lang="en-GB" dirty="0" smtClean="0"/>
              <a:t>10-50% matching barcodes</a:t>
            </a:r>
            <a:endParaRPr lang="en-GB" dirty="0"/>
          </a:p>
        </p:txBody>
      </p:sp>
      <p:sp>
        <p:nvSpPr>
          <p:cNvPr id="7" name="Oval 6"/>
          <p:cNvSpPr/>
          <p:nvPr/>
        </p:nvSpPr>
        <p:spPr>
          <a:xfrm rot="20351943">
            <a:off x="4729161" y="3588806"/>
            <a:ext cx="1359947" cy="640184"/>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3186115903"/>
              </p:ext>
            </p:extLst>
          </p:nvPr>
        </p:nvGraphicFramePr>
        <p:xfrm>
          <a:off x="755576" y="1563206"/>
          <a:ext cx="4849111" cy="1804989"/>
        </p:xfrm>
        <a:graphic>
          <a:graphicData uri="http://schemas.openxmlformats.org/drawingml/2006/table">
            <a:tbl>
              <a:tblPr firstRow="1" firstCol="1" bandRow="1"/>
              <a:tblGrid>
                <a:gridCol w="1950184">
                  <a:extLst>
                    <a:ext uri="{9D8B030D-6E8A-4147-A177-3AD203B41FA5}">
                      <a16:colId xmlns:a16="http://schemas.microsoft.com/office/drawing/2014/main" val="20000"/>
                    </a:ext>
                  </a:extLst>
                </a:gridCol>
                <a:gridCol w="647553">
                  <a:extLst>
                    <a:ext uri="{9D8B030D-6E8A-4147-A177-3AD203B41FA5}">
                      <a16:colId xmlns:a16="http://schemas.microsoft.com/office/drawing/2014/main" val="20001"/>
                    </a:ext>
                  </a:extLst>
                </a:gridCol>
                <a:gridCol w="647553">
                  <a:extLst>
                    <a:ext uri="{9D8B030D-6E8A-4147-A177-3AD203B41FA5}">
                      <a16:colId xmlns:a16="http://schemas.microsoft.com/office/drawing/2014/main" val="20002"/>
                    </a:ext>
                  </a:extLst>
                </a:gridCol>
                <a:gridCol w="956268">
                  <a:extLst>
                    <a:ext uri="{9D8B030D-6E8A-4147-A177-3AD203B41FA5}">
                      <a16:colId xmlns:a16="http://schemas.microsoft.com/office/drawing/2014/main" val="20003"/>
                    </a:ext>
                  </a:extLst>
                </a:gridCol>
                <a:gridCol w="647553">
                  <a:extLst>
                    <a:ext uri="{9D8B030D-6E8A-4147-A177-3AD203B41FA5}">
                      <a16:colId xmlns:a16="http://schemas.microsoft.com/office/drawing/2014/main" val="20004"/>
                    </a:ext>
                  </a:extLst>
                </a:gridCol>
              </a:tblGrid>
              <a:tr h="349565">
                <a:tc>
                  <a:txBody>
                    <a:bodyPr/>
                    <a:lstStyle/>
                    <a:p>
                      <a:endParaRPr lang="en-GB" sz="1100" dirty="0">
                        <a:effectLst/>
                        <a:latin typeface="Times New Roman"/>
                      </a:endParaRPr>
                    </a:p>
                  </a:txBody>
                  <a:tcPr marL="7095" marR="7095" marT="7096" marB="7096" anchor="ctr">
                    <a:lnL>
                      <a:noFill/>
                    </a:lnL>
                    <a:lnR>
                      <a:noFill/>
                    </a:lnR>
                    <a:lnT>
                      <a:noFill/>
                    </a:lnT>
                    <a:lnB>
                      <a:noFill/>
                    </a:lnB>
                  </a:tcPr>
                </a:tc>
                <a:tc>
                  <a:txBody>
                    <a:bodyPr/>
                    <a:lstStyle/>
                    <a:p>
                      <a:pPr algn="r">
                        <a:spcAft>
                          <a:spcPts val="0"/>
                        </a:spcAft>
                      </a:pPr>
                      <a:r>
                        <a:rPr lang="en-GB" sz="1100" dirty="0">
                          <a:effectLst/>
                          <a:latin typeface="Liberation Sans"/>
                          <a:ea typeface="Times New Roman"/>
                        </a:rPr>
                        <a:t>Old library 4</a:t>
                      </a:r>
                      <a:endParaRPr lang="en-GB" sz="1100" dirty="0">
                        <a:effectLst/>
                        <a:latin typeface="Times New Roman"/>
                        <a:ea typeface="Calibri"/>
                      </a:endParaRPr>
                    </a:p>
                  </a:txBody>
                  <a:tcPr marL="7095" marR="7095" marT="7096" marB="7096" anchor="ctr">
                    <a:lnL>
                      <a:noFill/>
                    </a:lnL>
                    <a:lnR>
                      <a:noFill/>
                    </a:lnR>
                    <a:lnT>
                      <a:noFill/>
                    </a:lnT>
                    <a:lnB>
                      <a:noFill/>
                    </a:lnB>
                  </a:tcPr>
                </a:tc>
                <a:tc>
                  <a:txBody>
                    <a:bodyPr/>
                    <a:lstStyle/>
                    <a:p>
                      <a:pPr algn="r">
                        <a:spcAft>
                          <a:spcPts val="0"/>
                        </a:spcAft>
                      </a:pPr>
                      <a:r>
                        <a:rPr lang="en-GB" sz="1100" dirty="0">
                          <a:effectLst/>
                          <a:latin typeface="Liberation Sans"/>
                          <a:ea typeface="Times New Roman"/>
                        </a:rPr>
                        <a:t>%</a:t>
                      </a:r>
                      <a:endParaRPr lang="en-GB" sz="1100" dirty="0">
                        <a:effectLst/>
                        <a:latin typeface="Times New Roman"/>
                        <a:ea typeface="Calibri"/>
                      </a:endParaRPr>
                    </a:p>
                  </a:txBody>
                  <a:tcPr marL="7095" marR="7095" marT="7096" marB="7096" anchor="ctr">
                    <a:lnL>
                      <a:noFill/>
                    </a:lnL>
                    <a:lnR>
                      <a:noFill/>
                    </a:lnR>
                    <a:lnT>
                      <a:noFill/>
                    </a:lnT>
                    <a:lnB>
                      <a:noFill/>
                    </a:lnB>
                  </a:tcPr>
                </a:tc>
                <a:tc>
                  <a:txBody>
                    <a:bodyPr/>
                    <a:lstStyle/>
                    <a:p>
                      <a:pPr algn="r">
                        <a:spcAft>
                          <a:spcPts val="0"/>
                        </a:spcAft>
                      </a:pPr>
                      <a:r>
                        <a:rPr lang="en-GB" sz="1100">
                          <a:effectLst/>
                          <a:latin typeface="Liberation Sans"/>
                          <a:ea typeface="Times New Roman"/>
                        </a:rPr>
                        <a:t>New Library 4</a:t>
                      </a:r>
                      <a:endParaRPr lang="en-GB" sz="1100">
                        <a:effectLst/>
                        <a:latin typeface="Times New Roman"/>
                        <a:ea typeface="Calibri"/>
                      </a:endParaRPr>
                    </a:p>
                  </a:txBody>
                  <a:tcPr marL="7095" marR="7095" marT="7096" marB="7096" anchor="ctr">
                    <a:lnL>
                      <a:noFill/>
                    </a:lnL>
                    <a:lnR>
                      <a:noFill/>
                    </a:lnR>
                    <a:lnT>
                      <a:noFill/>
                    </a:lnT>
                    <a:lnB>
                      <a:noFill/>
                    </a:lnB>
                  </a:tcPr>
                </a:tc>
                <a:tc>
                  <a:txBody>
                    <a:bodyPr/>
                    <a:lstStyle/>
                    <a:p>
                      <a:pPr algn="r">
                        <a:spcAft>
                          <a:spcPts val="0"/>
                        </a:spcAft>
                      </a:pPr>
                      <a:r>
                        <a:rPr lang="en-GB" sz="1100" dirty="0">
                          <a:effectLst/>
                          <a:latin typeface="Liberation Sans"/>
                          <a:ea typeface="Times New Roman"/>
                        </a:rPr>
                        <a:t>%</a:t>
                      </a:r>
                      <a:endParaRPr lang="en-GB" sz="1100" dirty="0">
                        <a:effectLst/>
                        <a:latin typeface="Times New Roman"/>
                        <a:ea typeface="Calibri"/>
                      </a:endParaRPr>
                    </a:p>
                  </a:txBody>
                  <a:tcPr marL="7095" marR="7095" marT="7096" marB="7096" anchor="ctr">
                    <a:lnL>
                      <a:noFill/>
                    </a:lnL>
                    <a:lnR>
                      <a:noFill/>
                    </a:lnR>
                    <a:lnT>
                      <a:noFill/>
                    </a:lnT>
                    <a:lnB>
                      <a:noFill/>
                    </a:lnB>
                  </a:tcPr>
                </a:tc>
                <a:extLst>
                  <a:ext uri="{0D108BD9-81ED-4DB2-BD59-A6C34878D82A}">
                    <a16:rowId xmlns:a16="http://schemas.microsoft.com/office/drawing/2014/main" val="10000"/>
                  </a:ext>
                </a:extLst>
              </a:tr>
              <a:tr h="252098">
                <a:tc>
                  <a:txBody>
                    <a:bodyPr/>
                    <a:lstStyle/>
                    <a:p>
                      <a:pPr>
                        <a:spcAft>
                          <a:spcPts val="0"/>
                        </a:spcAft>
                      </a:pPr>
                      <a:r>
                        <a:rPr lang="en-GB" sz="1100" dirty="0">
                          <a:effectLst/>
                          <a:latin typeface="Liberation Sans"/>
                          <a:ea typeface="Times New Roman"/>
                        </a:rPr>
                        <a:t>Both invalid barcodes*</a:t>
                      </a:r>
                      <a:endParaRPr lang="en-GB" sz="1100" dirty="0">
                        <a:effectLst/>
                        <a:latin typeface="Times New Roman"/>
                        <a:ea typeface="Calibri"/>
                      </a:endParaRPr>
                    </a:p>
                  </a:txBody>
                  <a:tcPr marL="7095" marR="7095" marT="7096" marB="7096" anchor="ctr">
                    <a:lnL>
                      <a:noFill/>
                    </a:lnL>
                    <a:lnR>
                      <a:noFill/>
                    </a:lnR>
                    <a:lnT>
                      <a:noFill/>
                    </a:lnT>
                    <a:lnB>
                      <a:noFill/>
                    </a:lnB>
                  </a:tcPr>
                </a:tc>
                <a:tc>
                  <a:txBody>
                    <a:bodyPr/>
                    <a:lstStyle/>
                    <a:p>
                      <a:pPr algn="r">
                        <a:spcAft>
                          <a:spcPts val="0"/>
                        </a:spcAft>
                      </a:pPr>
                      <a:r>
                        <a:rPr lang="en-GB" sz="1100" dirty="0">
                          <a:effectLst/>
                          <a:latin typeface="Liberation Sans"/>
                          <a:ea typeface="Times New Roman"/>
                        </a:rPr>
                        <a:t>80483</a:t>
                      </a:r>
                      <a:endParaRPr lang="en-GB" sz="1100" dirty="0">
                        <a:effectLst/>
                        <a:latin typeface="Times New Roman"/>
                        <a:ea typeface="Calibri"/>
                      </a:endParaRPr>
                    </a:p>
                  </a:txBody>
                  <a:tcPr marL="7095" marR="7095" marT="7096" marB="7096" anchor="ctr">
                    <a:lnL>
                      <a:noFill/>
                    </a:lnL>
                    <a:lnR>
                      <a:noFill/>
                    </a:lnR>
                    <a:lnT>
                      <a:noFill/>
                    </a:lnT>
                    <a:lnB>
                      <a:noFill/>
                    </a:lnB>
                  </a:tcPr>
                </a:tc>
                <a:tc>
                  <a:txBody>
                    <a:bodyPr/>
                    <a:lstStyle/>
                    <a:p>
                      <a:pPr algn="r">
                        <a:spcAft>
                          <a:spcPts val="0"/>
                        </a:spcAft>
                      </a:pPr>
                      <a:r>
                        <a:rPr lang="en-GB" sz="1100" dirty="0">
                          <a:effectLst/>
                          <a:latin typeface="Liberation Sans"/>
                          <a:ea typeface="Times New Roman"/>
                        </a:rPr>
                        <a:t>4.2</a:t>
                      </a:r>
                      <a:endParaRPr lang="en-GB" sz="1100" dirty="0">
                        <a:effectLst/>
                        <a:latin typeface="Times New Roman"/>
                        <a:ea typeface="Calibri"/>
                      </a:endParaRPr>
                    </a:p>
                  </a:txBody>
                  <a:tcPr marL="7095" marR="7095" marT="7096" marB="7096" anchor="ctr">
                    <a:lnL>
                      <a:noFill/>
                    </a:lnL>
                    <a:lnR>
                      <a:noFill/>
                    </a:lnR>
                    <a:lnT>
                      <a:noFill/>
                    </a:lnT>
                    <a:lnB>
                      <a:noFill/>
                    </a:lnB>
                  </a:tcPr>
                </a:tc>
                <a:tc>
                  <a:txBody>
                    <a:bodyPr/>
                    <a:lstStyle/>
                    <a:p>
                      <a:pPr algn="r">
                        <a:spcAft>
                          <a:spcPts val="0"/>
                        </a:spcAft>
                      </a:pPr>
                      <a:r>
                        <a:rPr lang="en-GB" sz="1100" dirty="0">
                          <a:effectLst/>
                          <a:latin typeface="Liberation Sans"/>
                          <a:ea typeface="Times New Roman"/>
                        </a:rPr>
                        <a:t>7137707</a:t>
                      </a:r>
                      <a:endParaRPr lang="en-GB" sz="1100" dirty="0">
                        <a:effectLst/>
                        <a:latin typeface="Times New Roman"/>
                        <a:ea typeface="Calibri"/>
                      </a:endParaRPr>
                    </a:p>
                  </a:txBody>
                  <a:tcPr marL="7095" marR="7095" marT="7096" marB="7096" anchor="ctr">
                    <a:lnL>
                      <a:noFill/>
                    </a:lnL>
                    <a:lnR>
                      <a:noFill/>
                    </a:lnR>
                    <a:lnT>
                      <a:noFill/>
                    </a:lnT>
                    <a:lnB>
                      <a:noFill/>
                    </a:lnB>
                  </a:tcPr>
                </a:tc>
                <a:tc>
                  <a:txBody>
                    <a:bodyPr/>
                    <a:lstStyle/>
                    <a:p>
                      <a:pPr algn="r">
                        <a:spcAft>
                          <a:spcPts val="0"/>
                        </a:spcAft>
                      </a:pPr>
                      <a:r>
                        <a:rPr lang="en-GB" sz="1100">
                          <a:effectLst/>
                          <a:latin typeface="Liberation Sans"/>
                          <a:ea typeface="Times New Roman"/>
                        </a:rPr>
                        <a:t>12.9</a:t>
                      </a:r>
                      <a:endParaRPr lang="en-GB" sz="1100">
                        <a:effectLst/>
                        <a:latin typeface="Times New Roman"/>
                        <a:ea typeface="Calibri"/>
                      </a:endParaRPr>
                    </a:p>
                  </a:txBody>
                  <a:tcPr marL="7095" marR="7095" marT="7096" marB="7096" anchor="ctr">
                    <a:lnL>
                      <a:noFill/>
                    </a:lnL>
                    <a:lnR>
                      <a:noFill/>
                    </a:lnR>
                    <a:lnT>
                      <a:noFill/>
                    </a:lnT>
                    <a:lnB>
                      <a:noFill/>
                    </a:lnB>
                  </a:tcPr>
                </a:tc>
                <a:extLst>
                  <a:ext uri="{0D108BD9-81ED-4DB2-BD59-A6C34878D82A}">
                    <a16:rowId xmlns:a16="http://schemas.microsoft.com/office/drawing/2014/main" val="10001"/>
                  </a:ext>
                </a:extLst>
              </a:tr>
              <a:tr h="252098">
                <a:tc>
                  <a:txBody>
                    <a:bodyPr/>
                    <a:lstStyle/>
                    <a:p>
                      <a:pPr>
                        <a:spcAft>
                          <a:spcPts val="0"/>
                        </a:spcAft>
                      </a:pPr>
                      <a:r>
                        <a:rPr lang="en-GB" sz="1100" dirty="0">
                          <a:effectLst/>
                          <a:latin typeface="Liberation Sans"/>
                          <a:ea typeface="Times New Roman"/>
                        </a:rPr>
                        <a:t>Only one valid barcode</a:t>
                      </a:r>
                      <a:endParaRPr lang="en-GB" sz="1100" dirty="0">
                        <a:effectLst/>
                        <a:latin typeface="Times New Roman"/>
                        <a:ea typeface="Calibri"/>
                      </a:endParaRPr>
                    </a:p>
                  </a:txBody>
                  <a:tcPr marL="7095" marR="7095" marT="7096" marB="7096" anchor="ctr">
                    <a:lnL>
                      <a:noFill/>
                    </a:lnL>
                    <a:lnR>
                      <a:noFill/>
                    </a:lnR>
                    <a:lnT>
                      <a:noFill/>
                    </a:lnT>
                    <a:lnB>
                      <a:noFill/>
                    </a:lnB>
                  </a:tcPr>
                </a:tc>
                <a:tc>
                  <a:txBody>
                    <a:bodyPr/>
                    <a:lstStyle/>
                    <a:p>
                      <a:pPr algn="r">
                        <a:spcAft>
                          <a:spcPts val="0"/>
                        </a:spcAft>
                      </a:pPr>
                      <a:r>
                        <a:rPr lang="en-GB" sz="1100">
                          <a:effectLst/>
                          <a:latin typeface="Liberation Sans"/>
                          <a:ea typeface="Times New Roman"/>
                        </a:rPr>
                        <a:t>560049</a:t>
                      </a:r>
                      <a:endParaRPr lang="en-GB" sz="1100">
                        <a:effectLst/>
                        <a:latin typeface="Times New Roman"/>
                        <a:ea typeface="Calibri"/>
                      </a:endParaRPr>
                    </a:p>
                  </a:txBody>
                  <a:tcPr marL="7095" marR="7095" marT="7096" marB="7096" anchor="ctr">
                    <a:lnL>
                      <a:noFill/>
                    </a:lnL>
                    <a:lnR>
                      <a:noFill/>
                    </a:lnR>
                    <a:lnT>
                      <a:noFill/>
                    </a:lnT>
                    <a:lnB>
                      <a:noFill/>
                    </a:lnB>
                  </a:tcPr>
                </a:tc>
                <a:tc>
                  <a:txBody>
                    <a:bodyPr/>
                    <a:lstStyle/>
                    <a:p>
                      <a:pPr algn="r">
                        <a:spcAft>
                          <a:spcPts val="0"/>
                        </a:spcAft>
                      </a:pPr>
                      <a:r>
                        <a:rPr lang="en-GB" sz="1100">
                          <a:effectLst/>
                          <a:latin typeface="Liberation Sans"/>
                          <a:ea typeface="Times New Roman"/>
                        </a:rPr>
                        <a:t>29.4</a:t>
                      </a:r>
                      <a:endParaRPr lang="en-GB" sz="1100">
                        <a:effectLst/>
                        <a:latin typeface="Times New Roman"/>
                        <a:ea typeface="Calibri"/>
                      </a:endParaRPr>
                    </a:p>
                  </a:txBody>
                  <a:tcPr marL="7095" marR="7095" marT="7096" marB="7096" anchor="ctr">
                    <a:lnL>
                      <a:noFill/>
                    </a:lnL>
                    <a:lnR>
                      <a:noFill/>
                    </a:lnR>
                    <a:lnT>
                      <a:noFill/>
                    </a:lnT>
                    <a:lnB>
                      <a:noFill/>
                    </a:lnB>
                  </a:tcPr>
                </a:tc>
                <a:tc>
                  <a:txBody>
                    <a:bodyPr/>
                    <a:lstStyle/>
                    <a:p>
                      <a:pPr algn="r">
                        <a:spcAft>
                          <a:spcPts val="0"/>
                        </a:spcAft>
                      </a:pPr>
                      <a:r>
                        <a:rPr lang="en-GB" sz="1100" dirty="0">
                          <a:effectLst/>
                          <a:latin typeface="Liberation Sans"/>
                          <a:ea typeface="Times New Roman"/>
                        </a:rPr>
                        <a:t>15224394</a:t>
                      </a:r>
                      <a:endParaRPr lang="en-GB" sz="1100" dirty="0">
                        <a:effectLst/>
                        <a:latin typeface="Times New Roman"/>
                        <a:ea typeface="Calibri"/>
                      </a:endParaRPr>
                    </a:p>
                  </a:txBody>
                  <a:tcPr marL="7095" marR="7095" marT="7096" marB="7096" anchor="ctr">
                    <a:lnL>
                      <a:noFill/>
                    </a:lnL>
                    <a:lnR>
                      <a:noFill/>
                    </a:lnR>
                    <a:lnT>
                      <a:noFill/>
                    </a:lnT>
                    <a:lnB>
                      <a:noFill/>
                    </a:lnB>
                  </a:tcPr>
                </a:tc>
                <a:tc>
                  <a:txBody>
                    <a:bodyPr/>
                    <a:lstStyle/>
                    <a:p>
                      <a:pPr algn="r">
                        <a:spcAft>
                          <a:spcPts val="0"/>
                        </a:spcAft>
                      </a:pPr>
                      <a:r>
                        <a:rPr lang="en-GB" sz="1100" dirty="0">
                          <a:effectLst/>
                          <a:latin typeface="Liberation Sans"/>
                          <a:ea typeface="Times New Roman"/>
                        </a:rPr>
                        <a:t>27.6</a:t>
                      </a:r>
                      <a:endParaRPr lang="en-GB" sz="1100" dirty="0">
                        <a:effectLst/>
                        <a:latin typeface="Times New Roman"/>
                        <a:ea typeface="Calibri"/>
                      </a:endParaRPr>
                    </a:p>
                  </a:txBody>
                  <a:tcPr marL="7095" marR="7095" marT="7096" marB="7096" anchor="ctr">
                    <a:lnL>
                      <a:noFill/>
                    </a:lnL>
                    <a:lnR>
                      <a:noFill/>
                    </a:lnR>
                    <a:lnT>
                      <a:noFill/>
                    </a:lnT>
                    <a:lnB>
                      <a:noFill/>
                    </a:lnB>
                  </a:tcPr>
                </a:tc>
                <a:extLst>
                  <a:ext uri="{0D108BD9-81ED-4DB2-BD59-A6C34878D82A}">
                    <a16:rowId xmlns:a16="http://schemas.microsoft.com/office/drawing/2014/main" val="10002"/>
                  </a:ext>
                </a:extLst>
              </a:tr>
              <a:tr h="349565">
                <a:tc>
                  <a:txBody>
                    <a:bodyPr/>
                    <a:lstStyle/>
                    <a:p>
                      <a:pPr>
                        <a:spcAft>
                          <a:spcPts val="0"/>
                        </a:spcAft>
                      </a:pPr>
                      <a:r>
                        <a:rPr lang="en-GB" sz="1100" dirty="0">
                          <a:effectLst/>
                          <a:latin typeface="Liberation Sans"/>
                          <a:ea typeface="Times New Roman"/>
                        </a:rPr>
                        <a:t>Both valid barcodes but not matching</a:t>
                      </a:r>
                      <a:endParaRPr lang="en-GB" sz="1100" dirty="0">
                        <a:effectLst/>
                        <a:latin typeface="Times New Roman"/>
                        <a:ea typeface="Calibri"/>
                      </a:endParaRPr>
                    </a:p>
                  </a:txBody>
                  <a:tcPr marL="7095" marR="7095" marT="7096" marB="7096" anchor="ctr">
                    <a:lnL>
                      <a:noFill/>
                    </a:lnL>
                    <a:lnR>
                      <a:noFill/>
                    </a:lnR>
                    <a:lnT>
                      <a:noFill/>
                    </a:lnT>
                    <a:lnB>
                      <a:noFill/>
                    </a:lnB>
                  </a:tcPr>
                </a:tc>
                <a:tc>
                  <a:txBody>
                    <a:bodyPr/>
                    <a:lstStyle/>
                    <a:p>
                      <a:pPr algn="r">
                        <a:spcAft>
                          <a:spcPts val="0"/>
                        </a:spcAft>
                      </a:pPr>
                      <a:r>
                        <a:rPr lang="en-GB" sz="1100" dirty="0">
                          <a:effectLst/>
                          <a:latin typeface="Liberation Sans"/>
                          <a:ea typeface="Times New Roman"/>
                        </a:rPr>
                        <a:t>884080</a:t>
                      </a:r>
                      <a:endParaRPr lang="en-GB" sz="1100" dirty="0">
                        <a:effectLst/>
                        <a:latin typeface="Times New Roman"/>
                        <a:ea typeface="Calibri"/>
                      </a:endParaRPr>
                    </a:p>
                  </a:txBody>
                  <a:tcPr marL="7095" marR="7095" marT="7096" marB="7096" anchor="ctr">
                    <a:lnL>
                      <a:noFill/>
                    </a:lnL>
                    <a:lnR>
                      <a:noFill/>
                    </a:lnR>
                    <a:lnT>
                      <a:noFill/>
                    </a:lnT>
                    <a:lnB>
                      <a:noFill/>
                    </a:lnB>
                  </a:tcPr>
                </a:tc>
                <a:tc>
                  <a:txBody>
                    <a:bodyPr/>
                    <a:lstStyle/>
                    <a:p>
                      <a:pPr algn="r">
                        <a:spcAft>
                          <a:spcPts val="0"/>
                        </a:spcAft>
                      </a:pPr>
                      <a:r>
                        <a:rPr lang="en-GB" sz="1100" dirty="0">
                          <a:effectLst/>
                          <a:latin typeface="Liberation Sans"/>
                          <a:ea typeface="Times New Roman"/>
                        </a:rPr>
                        <a:t>46.4</a:t>
                      </a:r>
                      <a:endParaRPr lang="en-GB" sz="1100" dirty="0">
                        <a:effectLst/>
                        <a:latin typeface="Times New Roman"/>
                        <a:ea typeface="Calibri"/>
                      </a:endParaRPr>
                    </a:p>
                  </a:txBody>
                  <a:tcPr marL="7095" marR="7095" marT="7096" marB="7096" anchor="ctr">
                    <a:lnL>
                      <a:noFill/>
                    </a:lnL>
                    <a:lnR>
                      <a:noFill/>
                    </a:lnR>
                    <a:lnT>
                      <a:noFill/>
                    </a:lnT>
                    <a:lnB>
                      <a:noFill/>
                    </a:lnB>
                  </a:tcPr>
                </a:tc>
                <a:tc>
                  <a:txBody>
                    <a:bodyPr/>
                    <a:lstStyle/>
                    <a:p>
                      <a:pPr algn="r">
                        <a:spcAft>
                          <a:spcPts val="0"/>
                        </a:spcAft>
                      </a:pPr>
                      <a:r>
                        <a:rPr lang="en-GB" sz="1100" dirty="0">
                          <a:effectLst/>
                          <a:latin typeface="Liberation Sans"/>
                          <a:ea typeface="Times New Roman"/>
                        </a:rPr>
                        <a:t>5326330</a:t>
                      </a:r>
                      <a:endParaRPr lang="en-GB" sz="1100" dirty="0">
                        <a:effectLst/>
                        <a:latin typeface="Times New Roman"/>
                        <a:ea typeface="Calibri"/>
                      </a:endParaRPr>
                    </a:p>
                  </a:txBody>
                  <a:tcPr marL="7095" marR="7095" marT="7096" marB="7096" anchor="ctr">
                    <a:lnL>
                      <a:noFill/>
                    </a:lnL>
                    <a:lnR>
                      <a:noFill/>
                    </a:lnR>
                    <a:lnT>
                      <a:noFill/>
                    </a:lnT>
                    <a:lnB>
                      <a:noFill/>
                    </a:lnB>
                  </a:tcPr>
                </a:tc>
                <a:tc>
                  <a:txBody>
                    <a:bodyPr/>
                    <a:lstStyle/>
                    <a:p>
                      <a:pPr algn="r">
                        <a:spcAft>
                          <a:spcPts val="0"/>
                        </a:spcAft>
                      </a:pPr>
                      <a:r>
                        <a:rPr lang="en-GB" sz="1100" dirty="0">
                          <a:effectLst/>
                          <a:latin typeface="Liberation Sans"/>
                          <a:ea typeface="Times New Roman"/>
                        </a:rPr>
                        <a:t>9.7</a:t>
                      </a:r>
                      <a:endParaRPr lang="en-GB" sz="1100" dirty="0">
                        <a:effectLst/>
                        <a:latin typeface="Times New Roman"/>
                        <a:ea typeface="Calibri"/>
                      </a:endParaRPr>
                    </a:p>
                  </a:txBody>
                  <a:tcPr marL="7095" marR="7095" marT="7096" marB="7096" anchor="ctr">
                    <a:lnL>
                      <a:noFill/>
                    </a:lnL>
                    <a:lnR>
                      <a:noFill/>
                    </a:lnR>
                    <a:lnT>
                      <a:noFill/>
                    </a:lnT>
                    <a:lnB>
                      <a:noFill/>
                    </a:lnB>
                  </a:tcPr>
                </a:tc>
                <a:extLst>
                  <a:ext uri="{0D108BD9-81ED-4DB2-BD59-A6C34878D82A}">
                    <a16:rowId xmlns:a16="http://schemas.microsoft.com/office/drawing/2014/main" val="10003"/>
                  </a:ext>
                </a:extLst>
              </a:tr>
              <a:tr h="349565">
                <a:tc>
                  <a:txBody>
                    <a:bodyPr/>
                    <a:lstStyle/>
                    <a:p>
                      <a:pPr>
                        <a:spcAft>
                          <a:spcPts val="0"/>
                        </a:spcAft>
                      </a:pPr>
                      <a:r>
                        <a:rPr lang="en-GB" sz="1100" dirty="0">
                          <a:effectLst/>
                          <a:latin typeface="Liberation Sans"/>
                          <a:ea typeface="Times New Roman"/>
                        </a:rPr>
                        <a:t>Both valid barcodes and matching</a:t>
                      </a:r>
                      <a:endParaRPr lang="en-GB" sz="1100" dirty="0">
                        <a:effectLst/>
                        <a:latin typeface="Times New Roman"/>
                        <a:ea typeface="Calibri"/>
                      </a:endParaRPr>
                    </a:p>
                  </a:txBody>
                  <a:tcPr marL="7095" marR="7095" marT="7096" marB="7096" anchor="ctr">
                    <a:lnL>
                      <a:noFill/>
                    </a:lnL>
                    <a:lnR>
                      <a:noFill/>
                    </a:lnR>
                    <a:lnT>
                      <a:noFill/>
                    </a:lnT>
                    <a:lnB>
                      <a:noFill/>
                    </a:lnB>
                  </a:tcPr>
                </a:tc>
                <a:tc>
                  <a:txBody>
                    <a:bodyPr/>
                    <a:lstStyle/>
                    <a:p>
                      <a:pPr algn="r">
                        <a:spcAft>
                          <a:spcPts val="0"/>
                        </a:spcAft>
                      </a:pPr>
                      <a:r>
                        <a:rPr lang="en-GB" sz="1100" dirty="0">
                          <a:effectLst/>
                          <a:latin typeface="Liberation Sans"/>
                          <a:ea typeface="Times New Roman"/>
                        </a:rPr>
                        <a:t>379231</a:t>
                      </a:r>
                      <a:endParaRPr lang="en-GB" sz="1100" dirty="0">
                        <a:effectLst/>
                        <a:latin typeface="Times New Roman"/>
                        <a:ea typeface="Calibri"/>
                      </a:endParaRPr>
                    </a:p>
                  </a:txBody>
                  <a:tcPr marL="7095" marR="7095" marT="7096" marB="7096" anchor="ctr">
                    <a:lnL>
                      <a:noFill/>
                    </a:lnL>
                    <a:lnR>
                      <a:noFill/>
                    </a:lnR>
                    <a:lnT>
                      <a:noFill/>
                    </a:lnT>
                    <a:lnB>
                      <a:noFill/>
                    </a:lnB>
                  </a:tcPr>
                </a:tc>
                <a:tc>
                  <a:txBody>
                    <a:bodyPr/>
                    <a:lstStyle/>
                    <a:p>
                      <a:pPr algn="r">
                        <a:spcAft>
                          <a:spcPts val="0"/>
                        </a:spcAft>
                      </a:pPr>
                      <a:r>
                        <a:rPr lang="en-GB" sz="1100" dirty="0">
                          <a:effectLst/>
                          <a:latin typeface="Liberation Sans"/>
                          <a:ea typeface="Times New Roman"/>
                        </a:rPr>
                        <a:t>19.9</a:t>
                      </a:r>
                      <a:endParaRPr lang="en-GB" sz="1100" dirty="0">
                        <a:effectLst/>
                        <a:latin typeface="Times New Roman"/>
                        <a:ea typeface="Calibri"/>
                      </a:endParaRPr>
                    </a:p>
                  </a:txBody>
                  <a:tcPr marL="7095" marR="7095" marT="7096" marB="7096" anchor="ctr">
                    <a:lnL>
                      <a:noFill/>
                    </a:lnL>
                    <a:lnR>
                      <a:noFill/>
                    </a:lnR>
                    <a:lnT>
                      <a:noFill/>
                    </a:lnT>
                    <a:lnB>
                      <a:noFill/>
                    </a:lnB>
                    <a:solidFill>
                      <a:srgbClr val="FFFF00"/>
                    </a:solidFill>
                  </a:tcPr>
                </a:tc>
                <a:tc>
                  <a:txBody>
                    <a:bodyPr/>
                    <a:lstStyle/>
                    <a:p>
                      <a:pPr algn="r">
                        <a:spcAft>
                          <a:spcPts val="0"/>
                        </a:spcAft>
                      </a:pPr>
                      <a:r>
                        <a:rPr lang="en-GB" sz="1100" dirty="0">
                          <a:effectLst/>
                          <a:latin typeface="Liberation Sans"/>
                          <a:ea typeface="Times New Roman"/>
                        </a:rPr>
                        <a:t>27476627</a:t>
                      </a:r>
                      <a:endParaRPr lang="en-GB" sz="1100" dirty="0">
                        <a:effectLst/>
                        <a:latin typeface="Times New Roman"/>
                        <a:ea typeface="Calibri"/>
                      </a:endParaRPr>
                    </a:p>
                  </a:txBody>
                  <a:tcPr marL="7095" marR="7095" marT="7096" marB="7096" anchor="ctr">
                    <a:lnL>
                      <a:noFill/>
                    </a:lnL>
                    <a:lnR>
                      <a:noFill/>
                    </a:lnR>
                    <a:lnT>
                      <a:noFill/>
                    </a:lnT>
                    <a:lnB>
                      <a:noFill/>
                    </a:lnB>
                  </a:tcPr>
                </a:tc>
                <a:tc>
                  <a:txBody>
                    <a:bodyPr/>
                    <a:lstStyle/>
                    <a:p>
                      <a:pPr algn="r">
                        <a:spcAft>
                          <a:spcPts val="0"/>
                        </a:spcAft>
                      </a:pPr>
                      <a:r>
                        <a:rPr lang="en-GB" sz="1100" dirty="0">
                          <a:effectLst/>
                          <a:latin typeface="Liberation Sans"/>
                          <a:ea typeface="Times New Roman"/>
                        </a:rPr>
                        <a:t>49.8</a:t>
                      </a:r>
                      <a:endParaRPr lang="en-GB" sz="1100" dirty="0">
                        <a:effectLst/>
                        <a:latin typeface="Times New Roman"/>
                        <a:ea typeface="Calibri"/>
                      </a:endParaRPr>
                    </a:p>
                  </a:txBody>
                  <a:tcPr marL="7095" marR="7095" marT="7096" marB="7096" anchor="ctr">
                    <a:lnL>
                      <a:noFill/>
                    </a:lnL>
                    <a:lnR>
                      <a:noFill/>
                    </a:lnR>
                    <a:lnT>
                      <a:noFill/>
                    </a:lnT>
                    <a:lnB>
                      <a:noFill/>
                    </a:lnB>
                    <a:solidFill>
                      <a:srgbClr val="FFFF00"/>
                    </a:solidFill>
                  </a:tcPr>
                </a:tc>
                <a:extLst>
                  <a:ext uri="{0D108BD9-81ED-4DB2-BD59-A6C34878D82A}">
                    <a16:rowId xmlns:a16="http://schemas.microsoft.com/office/drawing/2014/main" val="10004"/>
                  </a:ext>
                </a:extLst>
              </a:tr>
              <a:tr h="252098">
                <a:tc>
                  <a:txBody>
                    <a:bodyPr/>
                    <a:lstStyle/>
                    <a:p>
                      <a:pPr>
                        <a:spcAft>
                          <a:spcPts val="0"/>
                        </a:spcAft>
                      </a:pPr>
                      <a:r>
                        <a:rPr lang="en-GB" sz="1100">
                          <a:effectLst/>
                          <a:latin typeface="Liberation Sans"/>
                          <a:ea typeface="Times New Roman"/>
                        </a:rPr>
                        <a:t>Total </a:t>
                      </a:r>
                      <a:endParaRPr lang="en-GB" sz="1100">
                        <a:effectLst/>
                        <a:latin typeface="Times New Roman"/>
                        <a:ea typeface="Calibri"/>
                      </a:endParaRPr>
                    </a:p>
                  </a:txBody>
                  <a:tcPr marL="7095" marR="7095" marT="7096" marB="7096" anchor="ctr">
                    <a:lnL>
                      <a:noFill/>
                    </a:lnL>
                    <a:lnR>
                      <a:noFill/>
                    </a:lnR>
                    <a:lnT>
                      <a:noFill/>
                    </a:lnT>
                    <a:lnB>
                      <a:noFill/>
                    </a:lnB>
                  </a:tcPr>
                </a:tc>
                <a:tc>
                  <a:txBody>
                    <a:bodyPr/>
                    <a:lstStyle/>
                    <a:p>
                      <a:pPr algn="r">
                        <a:spcAft>
                          <a:spcPts val="0"/>
                        </a:spcAft>
                      </a:pPr>
                      <a:r>
                        <a:rPr lang="en-GB" sz="1100" dirty="0">
                          <a:effectLst/>
                          <a:latin typeface="Liberation Sans"/>
                          <a:ea typeface="Times New Roman"/>
                        </a:rPr>
                        <a:t>1903843</a:t>
                      </a:r>
                      <a:endParaRPr lang="en-GB" sz="1100" dirty="0">
                        <a:effectLst/>
                        <a:latin typeface="Times New Roman"/>
                        <a:ea typeface="Calibri"/>
                      </a:endParaRPr>
                    </a:p>
                  </a:txBody>
                  <a:tcPr marL="7095" marR="7095" marT="7096" marB="7096" anchor="ctr">
                    <a:lnL>
                      <a:noFill/>
                    </a:lnL>
                    <a:lnR>
                      <a:noFill/>
                    </a:lnR>
                    <a:lnT>
                      <a:noFill/>
                    </a:lnT>
                    <a:lnB>
                      <a:noFill/>
                    </a:lnB>
                  </a:tcPr>
                </a:tc>
                <a:tc>
                  <a:txBody>
                    <a:bodyPr/>
                    <a:lstStyle/>
                    <a:p>
                      <a:pPr algn="r">
                        <a:spcAft>
                          <a:spcPts val="0"/>
                        </a:spcAft>
                      </a:pPr>
                      <a:r>
                        <a:rPr lang="en-GB" sz="1100" dirty="0">
                          <a:effectLst/>
                          <a:latin typeface="Liberation Sans"/>
                          <a:ea typeface="Times New Roman"/>
                        </a:rPr>
                        <a:t>100</a:t>
                      </a:r>
                      <a:endParaRPr lang="en-GB" sz="1100" dirty="0">
                        <a:effectLst/>
                        <a:latin typeface="Times New Roman"/>
                        <a:ea typeface="Calibri"/>
                      </a:endParaRPr>
                    </a:p>
                  </a:txBody>
                  <a:tcPr marL="7095" marR="7095" marT="7096" marB="7096" anchor="ctr">
                    <a:lnL>
                      <a:noFill/>
                    </a:lnL>
                    <a:lnR>
                      <a:noFill/>
                    </a:lnR>
                    <a:lnT>
                      <a:noFill/>
                    </a:lnT>
                    <a:lnB>
                      <a:noFill/>
                    </a:lnB>
                  </a:tcPr>
                </a:tc>
                <a:tc>
                  <a:txBody>
                    <a:bodyPr/>
                    <a:lstStyle/>
                    <a:p>
                      <a:pPr algn="r">
                        <a:spcAft>
                          <a:spcPts val="0"/>
                        </a:spcAft>
                      </a:pPr>
                      <a:r>
                        <a:rPr lang="en-GB" sz="1100" dirty="0">
                          <a:effectLst/>
                          <a:latin typeface="Liberation Sans"/>
                          <a:ea typeface="Times New Roman"/>
                        </a:rPr>
                        <a:t>55165058</a:t>
                      </a:r>
                      <a:endParaRPr lang="en-GB" sz="1100" dirty="0">
                        <a:effectLst/>
                        <a:latin typeface="Times New Roman"/>
                        <a:ea typeface="Calibri"/>
                      </a:endParaRPr>
                    </a:p>
                  </a:txBody>
                  <a:tcPr marL="7095" marR="7095" marT="7096" marB="7096" anchor="ctr">
                    <a:lnL>
                      <a:noFill/>
                    </a:lnL>
                    <a:lnR>
                      <a:noFill/>
                    </a:lnR>
                    <a:lnT>
                      <a:noFill/>
                    </a:lnT>
                    <a:lnB>
                      <a:noFill/>
                    </a:lnB>
                  </a:tcPr>
                </a:tc>
                <a:tc>
                  <a:txBody>
                    <a:bodyPr/>
                    <a:lstStyle/>
                    <a:p>
                      <a:pPr algn="r">
                        <a:spcAft>
                          <a:spcPts val="0"/>
                        </a:spcAft>
                      </a:pPr>
                      <a:r>
                        <a:rPr lang="en-GB" sz="1100" dirty="0">
                          <a:effectLst/>
                          <a:latin typeface="Liberation Sans"/>
                          <a:ea typeface="Times New Roman"/>
                        </a:rPr>
                        <a:t>100</a:t>
                      </a:r>
                      <a:endParaRPr lang="en-GB" sz="1100" dirty="0">
                        <a:effectLst/>
                        <a:latin typeface="Times New Roman"/>
                        <a:ea typeface="Calibri"/>
                      </a:endParaRPr>
                    </a:p>
                  </a:txBody>
                  <a:tcPr marL="7095" marR="7095" marT="7096" marB="7096" anchor="ctr">
                    <a:lnL>
                      <a:noFill/>
                    </a:lnL>
                    <a:lnR>
                      <a:noFill/>
                    </a:lnR>
                    <a:lnT>
                      <a:noFill/>
                    </a:lnT>
                    <a:lnB>
                      <a:noFill/>
                    </a:lnB>
                  </a:tcPr>
                </a:tc>
                <a:extLst>
                  <a:ext uri="{0D108BD9-81ED-4DB2-BD59-A6C34878D82A}">
                    <a16:rowId xmlns:a16="http://schemas.microsoft.com/office/drawing/2014/main" val="10005"/>
                  </a:ext>
                </a:extLst>
              </a:tr>
            </a:tbl>
          </a:graphicData>
        </a:graphic>
      </p:graphicFrame>
      <p:sp>
        <p:nvSpPr>
          <p:cNvPr id="9" name="Oval 8"/>
          <p:cNvSpPr/>
          <p:nvPr/>
        </p:nvSpPr>
        <p:spPr>
          <a:xfrm>
            <a:off x="3635896" y="1844824"/>
            <a:ext cx="432048" cy="640184"/>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p:cNvSpPr/>
          <p:nvPr/>
        </p:nvSpPr>
        <p:spPr>
          <a:xfrm>
            <a:off x="5220072" y="1846114"/>
            <a:ext cx="432048" cy="640184"/>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p:cNvCxnSpPr/>
          <p:nvPr/>
        </p:nvCxnSpPr>
        <p:spPr>
          <a:xfrm flipH="1">
            <a:off x="3635896" y="4221088"/>
            <a:ext cx="1023913" cy="9361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868144" y="3059668"/>
            <a:ext cx="2160240" cy="369332"/>
          </a:xfrm>
          <a:prstGeom prst="rect">
            <a:avLst/>
          </a:prstGeom>
          <a:noFill/>
        </p:spPr>
        <p:txBody>
          <a:bodyPr wrap="square" rtlCol="0">
            <a:spAutoFit/>
          </a:bodyPr>
          <a:lstStyle/>
          <a:p>
            <a:r>
              <a:rPr lang="en-GB" dirty="0" smtClean="0">
                <a:solidFill>
                  <a:srgbClr val="FF0000"/>
                </a:solidFill>
              </a:rPr>
              <a:t>&gt;99.9% accuracy</a:t>
            </a:r>
            <a:endParaRPr lang="en-GB" dirty="0">
              <a:solidFill>
                <a:srgbClr val="FF0000"/>
              </a:solidFill>
            </a:endParaRPr>
          </a:p>
        </p:txBody>
      </p:sp>
    </p:spTree>
    <p:extLst>
      <p:ext uri="{BB962C8B-B14F-4D97-AF65-F5344CB8AC3E}">
        <p14:creationId xmlns:p14="http://schemas.microsoft.com/office/powerpoint/2010/main" val="268491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0" presetClass="exit" presetSubtype="0" fill="hold" grpId="1" nodeType="with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500"/>
                                        <p:tgtEl>
                                          <p:spTgt spid="6">
                                            <p:txEl>
                                              <p:pRg st="0" end="0"/>
                                            </p:txEl>
                                          </p:spTgt>
                                        </p:tgtEl>
                                      </p:cBhvr>
                                    </p:animEffect>
                                    <p:set>
                                      <p:cBhvr>
                                        <p:cTn id="27" dur="1" fill="hold">
                                          <p:stCondLst>
                                            <p:cond delay="499"/>
                                          </p:stCondLst>
                                        </p:cTn>
                                        <p:tgtEl>
                                          <p:spTgt spid="6">
                                            <p:txEl>
                                              <p:pRg st="0" end="0"/>
                                            </p:txEl>
                                          </p:spTgt>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6">
                                            <p:txEl>
                                              <p:pRg st="2" end="2"/>
                                            </p:txEl>
                                          </p:spTgt>
                                        </p:tgtEl>
                                      </p:cBhvr>
                                    </p:animEffect>
                                    <p:set>
                                      <p:cBhvr>
                                        <p:cTn id="30" dur="1" fill="hold">
                                          <p:stCondLst>
                                            <p:cond delay="499"/>
                                          </p:stCondLst>
                                        </p:cTn>
                                        <p:tgtEl>
                                          <p:spTgt spid="6">
                                            <p:txEl>
                                              <p:pRg st="2" end="2"/>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0" presetClass="exit" presetSubtype="0" fill="hold" nodeType="with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childTnLst>
                                </p:cTn>
                              </p:par>
                              <p:par>
                                <p:cTn id="50" presetID="10" presetClass="exit" presetSubtype="0" fill="hold" grpId="1" nodeType="withEffect">
                                  <p:stCondLst>
                                    <p:cond delay="0"/>
                                  </p:stCondLst>
                                  <p:childTnLst>
                                    <p:animEffect transition="out" filter="fade">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0"/>
                                        </p:tgtEl>
                                      </p:cBhvr>
                                    </p:animEffect>
                                    <p:set>
                                      <p:cBhvr>
                                        <p:cTn id="5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build="allAtOnce"/>
      <p:bldP spid="7" grpId="0" animBg="1"/>
      <p:bldP spid="9" grpId="0" animBg="1"/>
      <p:bldP spid="9" grpId="1" animBg="1"/>
      <p:bldP spid="10" grpId="0" animBg="1"/>
      <p:bldP spid="10"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Sequencing quality: biology</a:t>
            </a:r>
            <a:endParaRPr lang="en-GB"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2665501"/>
            <a:ext cx="3487862" cy="285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5936" y="2809517"/>
            <a:ext cx="2447062"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88224" y="2810633"/>
            <a:ext cx="2331592" cy="1791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979712" y="2204864"/>
            <a:ext cx="4536504" cy="369332"/>
          </a:xfrm>
          <a:prstGeom prst="rect">
            <a:avLst/>
          </a:prstGeom>
          <a:noFill/>
        </p:spPr>
        <p:txBody>
          <a:bodyPr wrap="square" rtlCol="0">
            <a:spAutoFit/>
          </a:bodyPr>
          <a:lstStyle/>
          <a:p>
            <a:r>
              <a:rPr lang="en-GB" dirty="0" smtClean="0"/>
              <a:t>Sequencing error is not random(</a:t>
            </a:r>
            <a:r>
              <a:rPr lang="en-GB" dirty="0" err="1" smtClean="0"/>
              <a:t>ly</a:t>
            </a:r>
            <a:r>
              <a:rPr lang="en-GB" dirty="0" smtClean="0"/>
              <a:t> distributed)</a:t>
            </a:r>
            <a:endParaRPr lang="en-GB" dirty="0"/>
          </a:p>
        </p:txBody>
      </p:sp>
      <p:sp>
        <p:nvSpPr>
          <p:cNvPr id="8" name="Rectangle 7"/>
          <p:cNvSpPr/>
          <p:nvPr/>
        </p:nvSpPr>
        <p:spPr>
          <a:xfrm>
            <a:off x="2483768" y="5805264"/>
            <a:ext cx="4572000" cy="830997"/>
          </a:xfrm>
          <a:prstGeom prst="rect">
            <a:avLst/>
          </a:prstGeom>
        </p:spPr>
        <p:txBody>
          <a:bodyPr>
            <a:spAutoFit/>
          </a:bodyPr>
          <a:lstStyle/>
          <a:p>
            <a:r>
              <a:rPr lang="en-GB" sz="800" b="1" dirty="0" smtClean="0"/>
              <a:t>Evaluation of 16S </a:t>
            </a:r>
            <a:r>
              <a:rPr lang="en-GB" sz="800" b="1" dirty="0" err="1" smtClean="0"/>
              <a:t>rDNA</a:t>
            </a:r>
            <a:r>
              <a:rPr lang="en-GB" sz="800" b="1" dirty="0" smtClean="0"/>
              <a:t>-based community profiling for human microbiome research </a:t>
            </a:r>
            <a:br>
              <a:rPr lang="en-GB" sz="800" b="1" dirty="0" smtClean="0"/>
            </a:br>
            <a:r>
              <a:rPr lang="en-GB" sz="800" b="1" dirty="0" smtClean="0"/>
              <a:t>(jumpstart consortium human microbiome project data generation working group, </a:t>
            </a:r>
            <a:r>
              <a:rPr lang="en-GB" sz="800" b="1" dirty="0" err="1" smtClean="0"/>
              <a:t>Plos</a:t>
            </a:r>
            <a:r>
              <a:rPr lang="en-GB" sz="800" b="1" dirty="0" smtClean="0"/>
              <a:t> 2012)</a:t>
            </a:r>
          </a:p>
          <a:p>
            <a:endParaRPr lang="en-GB" sz="800" b="1" dirty="0" smtClean="0"/>
          </a:p>
          <a:p>
            <a:r>
              <a:rPr lang="en-GB" sz="800" b="1" dirty="0" err="1" smtClean="0"/>
              <a:t>Unraveling</a:t>
            </a:r>
            <a:r>
              <a:rPr lang="en-GB" sz="800" b="1" dirty="0" smtClean="0"/>
              <a:t> the outcome of 16S </a:t>
            </a:r>
            <a:r>
              <a:rPr lang="en-GB" sz="800" b="1" dirty="0" err="1" smtClean="0"/>
              <a:t>rDNA</a:t>
            </a:r>
            <a:r>
              <a:rPr lang="en-GB" sz="800" b="1" dirty="0" smtClean="0"/>
              <a:t> –based taxonomy analysis through mock data and simulations</a:t>
            </a:r>
          </a:p>
          <a:p>
            <a:r>
              <a:rPr lang="en-GB" sz="800" b="1" dirty="0" smtClean="0"/>
              <a:t>Bioinformatics 2014, May et al.</a:t>
            </a:r>
            <a:endParaRPr lang="en-GB" sz="800" b="1" dirty="0"/>
          </a:p>
          <a:p>
            <a:r>
              <a:rPr lang="en-GB" sz="800" b="1" dirty="0" smtClean="0"/>
              <a:t> </a:t>
            </a:r>
            <a:endParaRPr lang="en-GB" sz="800" dirty="0"/>
          </a:p>
        </p:txBody>
      </p:sp>
    </p:spTree>
    <p:extLst>
      <p:ext uri="{BB962C8B-B14F-4D97-AF65-F5344CB8AC3E}">
        <p14:creationId xmlns:p14="http://schemas.microsoft.com/office/powerpoint/2010/main" val="16658010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2540</TotalTime>
  <Words>1639</Words>
  <Application>Microsoft Office PowerPoint</Application>
  <PresentationFormat>On-screen Show (4:3)</PresentationFormat>
  <Paragraphs>308</Paragraphs>
  <Slides>28</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Liberation Sans</vt:lpstr>
      <vt:lpstr>Times New Roman</vt:lpstr>
      <vt:lpstr>Wingdings</vt:lpstr>
      <vt:lpstr>Office Theme</vt:lpstr>
      <vt:lpstr>Why NG-tax?</vt:lpstr>
      <vt:lpstr>PowerPoint Presentation</vt:lpstr>
      <vt:lpstr>Objective</vt:lpstr>
      <vt:lpstr>Evaluation of 16S rDNA-based community profiling for human microbiome research  (jumpstart consortium human microbiome project data generation working group, Plos 2012) </vt:lpstr>
      <vt:lpstr>Global patterns of 16S rRNA diversity at a depth of millions of sequences per sample  (Caporaso, Pnas 2010)</vt:lpstr>
      <vt:lpstr>Illumina-based analysis of microbial community diversity Degnan &amp; Ochman, 2011, Isme j)</vt:lpstr>
      <vt:lpstr>Identification vs Composition</vt:lpstr>
      <vt:lpstr>Sequencing quality:  the truth</vt:lpstr>
      <vt:lpstr>Sequencing quality: biology</vt:lpstr>
      <vt:lpstr>Illumina base-caller specific error</vt:lpstr>
      <vt:lpstr>Effect of quality filtering</vt:lpstr>
      <vt:lpstr>Filtering based on quality good idea?</vt:lpstr>
      <vt:lpstr>Optimal settings</vt:lpstr>
      <vt:lpstr>PowerPoint Presentation</vt:lpstr>
      <vt:lpstr>PowerPoint Presentation</vt:lpstr>
      <vt:lpstr>OTU selection (per sample)</vt:lpstr>
      <vt:lpstr>PowerPoint Presentation</vt:lpstr>
      <vt:lpstr>Chimera filtering</vt:lpstr>
      <vt:lpstr>PowerPoint Presentation</vt:lpstr>
      <vt:lpstr>Error pattern is sequence-specific</vt:lpstr>
      <vt:lpstr>Example of unknown ‘things’: in silico ≠ in vitro Parabacteroides</vt:lpstr>
      <vt:lpstr>Error correction</vt:lpstr>
      <vt:lpstr>Abundance determination step allowing one mismatch  -&gt; correct for differential error pattern and reduce the impact of the abundance threshold</vt:lpstr>
      <vt:lpstr>Abundance determination step allowing one mismatch  -&gt; correct for differential error pattern and reduce the impact of the abundance threshold</vt:lpstr>
      <vt:lpstr>Abundance determination step allowing one mismatch  -&gt; correct for differential error pattern and reduce the impact of the abundance threshold</vt:lpstr>
      <vt:lpstr>Manual OTU manipulation (for instance QIIME) OTU distribution per dataset (add samples/different results)</vt:lpstr>
      <vt:lpstr>PowerPoint Presentation</vt:lpstr>
      <vt:lpstr>NG-Tax  OTU picking Most abundant sequence picking feature picking ASV picking  from amplicon NGS data (repeated features from very noisy data) (You can use it without a database)</vt:lpstr>
    </vt:vector>
  </TitlesOfParts>
  <Company>Wageningen UR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16S rRNA gene amplicon sequencing</dc:title>
  <dc:creator>Hermes, Gerben</dc:creator>
  <cp:lastModifiedBy>Hermes, Gerben</cp:lastModifiedBy>
  <cp:revision>68</cp:revision>
  <dcterms:created xsi:type="dcterms:W3CDTF">2017-03-17T09:26:39Z</dcterms:created>
  <dcterms:modified xsi:type="dcterms:W3CDTF">2018-05-29T10:00:22Z</dcterms:modified>
</cp:coreProperties>
</file>