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</p:sldIdLst>
  <p:sldSz cx="21945600" cy="32918400"/>
  <p:notesSz cx="6858000" cy="9144000"/>
  <p:defaultTextStyle>
    <a:defPPr>
      <a:defRPr lang="en-US"/>
    </a:defPPr>
    <a:lvl1pPr marL="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>
        <p:scale>
          <a:sx n="23" d="100"/>
          <a:sy n="23" d="100"/>
        </p:scale>
        <p:origin x="-2152" y="-80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6/6/15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0"/>
            <a:ext cx="9696451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2"/>
            <a:ext cx="9700260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310640"/>
            <a:ext cx="7219951" cy="557784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6888483"/>
            <a:ext cx="7219951" cy="225171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2"/>
            <a:ext cx="13167360" cy="386333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6/6/15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156751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156751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156751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1567510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1567510" rtl="0" eaLnBrk="1" latinLnBrk="0" hangingPunct="1">
        <a:spcBef>
          <a:spcPct val="20000"/>
        </a:spcBef>
        <a:buFont typeface="Arial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1567510" rtl="0" eaLnBrk="1" latinLnBrk="0" hangingPunct="1">
        <a:spcBef>
          <a:spcPct val="20000"/>
        </a:spcBef>
        <a:buFont typeface="Arial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07629" y="0"/>
            <a:ext cx="15837971" cy="52937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548640" tIns="274320" rIns="548640" bIns="2743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8000" dirty="0" smtClean="0"/>
              <a:t>Exploratory data analysis of taxonomic and functional </a:t>
            </a:r>
            <a:r>
              <a:rPr lang="en-US" sz="8000" dirty="0" err="1" smtClean="0"/>
              <a:t>metagenomic</a:t>
            </a:r>
            <a:r>
              <a:rPr lang="en-US" sz="8000" dirty="0" smtClean="0"/>
              <a:t> data</a:t>
            </a:r>
            <a:endParaRPr lang="en-US" sz="8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07629" cy="40717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071752"/>
            <a:ext cx="8340615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457200" tIns="274320" rIns="457200" bIns="274320" rtlCol="0">
            <a:spAutoFit/>
          </a:bodyPr>
          <a:lstStyle/>
          <a:p>
            <a:r>
              <a:rPr lang="en-US" sz="5400" dirty="0" smtClean="0"/>
              <a:t>Alex </a:t>
            </a:r>
            <a:r>
              <a:rPr lang="en-US" sz="5400" dirty="0" err="1" smtClean="0"/>
              <a:t>Eng</a:t>
            </a:r>
            <a:r>
              <a:rPr lang="en-US" sz="5400" dirty="0" smtClean="0"/>
              <a:t>, Will Gagne-Maynard, Colin McNally, Cecilia Noecker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476212" y="8229915"/>
            <a:ext cx="9087784" cy="1573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/>
              <a:t>New technologies enable detailed profiling of the taxonomic and functional composition of microbial communities and the variation in these across different environments.</a:t>
            </a:r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endParaRPr lang="en-US" sz="4000" dirty="0"/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endParaRPr lang="en-US" sz="4000" dirty="0" smtClean="0"/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endParaRPr lang="en-US" sz="4000" dirty="0"/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endParaRPr lang="en-US" sz="4000" dirty="0" smtClean="0"/>
          </a:p>
          <a:p>
            <a:pPr marL="857250" indent="-857250">
              <a:lnSpc>
                <a:spcPct val="120000"/>
              </a:lnSpc>
              <a:buFont typeface="Arial"/>
              <a:buChar char="•"/>
            </a:pPr>
            <a:endParaRPr lang="en-US" sz="4000" dirty="0"/>
          </a:p>
          <a:p>
            <a:pPr>
              <a:lnSpc>
                <a:spcPct val="120000"/>
              </a:lnSpc>
            </a:pPr>
            <a:r>
              <a:rPr lang="en-US" sz="3600" b="1" dirty="0" smtClean="0"/>
              <a:t>Typical questions to ask about these datasets:</a:t>
            </a:r>
          </a:p>
          <a:p>
            <a:pPr marL="1190625" lvl="1" indent="-674688">
              <a:lnSpc>
                <a:spcPct val="120000"/>
              </a:lnSpc>
              <a:buFont typeface="Arial"/>
              <a:buChar char="•"/>
            </a:pPr>
            <a:r>
              <a:rPr lang="en-US" sz="3600" dirty="0" smtClean="0"/>
              <a:t>What are the functional differences across samples?</a:t>
            </a:r>
          </a:p>
          <a:p>
            <a:pPr marL="1190625" lvl="1" indent="-674688">
              <a:lnSpc>
                <a:spcPct val="120000"/>
              </a:lnSpc>
              <a:buFont typeface="Arial"/>
              <a:buChar char="•"/>
            </a:pPr>
            <a:r>
              <a:rPr lang="en-US" sz="3600" dirty="0" smtClean="0"/>
              <a:t>What taxonomic variation accounts for those differences?</a:t>
            </a:r>
          </a:p>
          <a:p>
            <a:pPr marL="1190625" lvl="1" indent="-674688">
              <a:lnSpc>
                <a:spcPct val="120000"/>
              </a:lnSpc>
              <a:buFont typeface="Arial"/>
              <a:buChar char="•"/>
            </a:pPr>
            <a:r>
              <a:rPr lang="en-US" sz="3600" dirty="0" smtClean="0"/>
              <a:t>Are taxa or functions more variable?</a:t>
            </a:r>
          </a:p>
          <a:p>
            <a:pPr marL="1190625" lvl="1" indent="-674688">
              <a:lnSpc>
                <a:spcPct val="120000"/>
              </a:lnSpc>
              <a:buFont typeface="Arial"/>
              <a:buChar char="•"/>
            </a:pPr>
            <a:r>
              <a:rPr lang="en-US" sz="3600" dirty="0" smtClean="0"/>
              <a:t>Are particular taxa or functions associated with different study groups?</a:t>
            </a:r>
          </a:p>
          <a:p>
            <a:pPr>
              <a:lnSpc>
                <a:spcPct val="120000"/>
              </a:lnSpc>
            </a:pPr>
            <a:r>
              <a:rPr lang="en-US" sz="3600" b="1" dirty="0" smtClean="0"/>
              <a:t>Our tool allows researchers to upload a dataset and interactively explore these questions.</a:t>
            </a:r>
          </a:p>
        </p:txBody>
      </p:sp>
      <p:pic>
        <p:nvPicPr>
          <p:cNvPr id="9" name="Picture 8" descr="final projec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" t="22767" r="7197"/>
          <a:stretch/>
        </p:blipFill>
        <p:spPr>
          <a:xfrm>
            <a:off x="1340814" y="11587914"/>
            <a:ext cx="5363316" cy="349614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60172" y="24013542"/>
            <a:ext cx="6505266" cy="8051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 smtClean="0"/>
              <a:t>Challenges and Previous Work:</a:t>
            </a:r>
            <a:endParaRPr lang="en-US" sz="3600" b="1" dirty="0"/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/>
              <a:t>Compositional data</a:t>
            </a:r>
          </a:p>
          <a:p>
            <a:pPr>
              <a:lnSpc>
                <a:spcPct val="120000"/>
              </a:lnSpc>
            </a:pPr>
            <a:r>
              <a:rPr lang="en-US" sz="3600" dirty="0" smtClean="0"/>
              <a:t>Stacked bar plots are standard visualization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 smtClean="0"/>
              <a:t>Summarizing </a:t>
            </a:r>
            <a:r>
              <a:rPr lang="en-US" sz="3600" dirty="0"/>
              <a:t>by hierarchies of taxa and functions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Previous example: Krona </a:t>
            </a:r>
            <a:r>
              <a:rPr lang="en-US" sz="3600" dirty="0" smtClean="0"/>
              <a:t>plots</a:t>
            </a:r>
            <a:endParaRPr lang="en-US" sz="3600" dirty="0"/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3600" dirty="0"/>
              <a:t>Complex relationships between taxa and functions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Previous example: </a:t>
            </a:r>
            <a:r>
              <a:rPr lang="en-US" sz="3600" dirty="0" err="1" smtClean="0"/>
              <a:t>FiShTaCo</a:t>
            </a:r>
            <a:r>
              <a:rPr lang="en-US" sz="3600" dirty="0" smtClean="0"/>
              <a:t> </a:t>
            </a:r>
            <a:r>
              <a:rPr lang="en-US" sz="3600" dirty="0"/>
              <a:t>differential </a:t>
            </a:r>
            <a:r>
              <a:rPr lang="en-US" sz="3600" dirty="0" smtClean="0"/>
              <a:t>contributions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49727" b="9417"/>
          <a:stretch/>
        </p:blipFill>
        <p:spPr>
          <a:xfrm>
            <a:off x="7353975" y="26442175"/>
            <a:ext cx="2884659" cy="32311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437" y="29412416"/>
            <a:ext cx="5068684" cy="334724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7121919"/>
            <a:ext cx="9712499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365760" tIns="91440" rIns="365760" bIns="91440">
            <a:spAutoFit/>
          </a:bodyPr>
          <a:lstStyle/>
          <a:p>
            <a:r>
              <a:rPr lang="en-US" sz="6600" dirty="0"/>
              <a:t>Motivation and Problem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r="23322"/>
          <a:stretch/>
        </p:blipFill>
        <p:spPr>
          <a:xfrm>
            <a:off x="6825933" y="24179105"/>
            <a:ext cx="4334829" cy="24099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818288" y="5308865"/>
            <a:ext cx="5827538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5760" tIns="91440" rIns="365760" bIns="91440">
            <a:spAutoFit/>
          </a:bodyPr>
          <a:lstStyle/>
          <a:p>
            <a:pPr algn="ctr"/>
            <a:r>
              <a:rPr lang="en-US" sz="6600" dirty="0" smtClean="0"/>
              <a:t>Results</a:t>
            </a:r>
            <a:endParaRPr lang="en-US" sz="6600" dirty="0"/>
          </a:p>
        </p:txBody>
      </p:sp>
      <p:sp>
        <p:nvSpPr>
          <p:cNvPr id="16" name="TextBox 15"/>
          <p:cNvSpPr txBox="1"/>
          <p:nvPr/>
        </p:nvSpPr>
        <p:spPr>
          <a:xfrm>
            <a:off x="10840113" y="6620971"/>
            <a:ext cx="10077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dataset: gut </a:t>
            </a:r>
            <a:r>
              <a:rPr lang="en-US" sz="3600" b="1" dirty="0" err="1" smtClean="0"/>
              <a:t>microbiota</a:t>
            </a:r>
            <a:r>
              <a:rPr lang="en-US" sz="3600" b="1" dirty="0" smtClean="0"/>
              <a:t> following antibiotic treatment</a:t>
            </a:r>
            <a:endParaRPr lang="en-US" sz="36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grayscl/>
          </a:blip>
          <a:srcRect l="41255" t="7407" b="56173"/>
          <a:stretch/>
        </p:blipFill>
        <p:spPr>
          <a:xfrm>
            <a:off x="10956647" y="8328439"/>
            <a:ext cx="1895965" cy="996752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12951950" y="8690607"/>
            <a:ext cx="13952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951950" y="9213638"/>
            <a:ext cx="1155016" cy="431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524764" y="8111399"/>
            <a:ext cx="2635758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Antibiotics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14476494" y="9929671"/>
            <a:ext cx="2083974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Controls</a:t>
            </a:r>
            <a:endParaRPr lang="en-US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15174959" y="8846514"/>
            <a:ext cx="5907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Samples from 2 days and 6 weeks following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7807746" y="30424429"/>
            <a:ext cx="245962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16140785" y="31161353"/>
            <a:ext cx="53260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Theriot</a:t>
            </a:r>
            <a:r>
              <a:rPr lang="en-US" sz="2000" dirty="0" smtClean="0"/>
              <a:t> </a:t>
            </a:r>
            <a:r>
              <a:rPr lang="en-US" sz="2000" dirty="0"/>
              <a:t>et al (2014) </a:t>
            </a:r>
            <a:r>
              <a:rPr lang="en-US" sz="2000" i="1" dirty="0"/>
              <a:t>Nature Communications</a:t>
            </a:r>
          </a:p>
          <a:p>
            <a:r>
              <a:rPr lang="en-US" sz="2000" dirty="0" smtClean="0"/>
              <a:t>HMP Consortium (2012) </a:t>
            </a:r>
            <a:r>
              <a:rPr lang="en-US" sz="2000" i="1" dirty="0" smtClean="0"/>
              <a:t>Nature</a:t>
            </a:r>
          </a:p>
          <a:p>
            <a:r>
              <a:rPr lang="en-US" sz="2000" dirty="0" err="1" smtClean="0"/>
              <a:t>Treangen</a:t>
            </a:r>
            <a:r>
              <a:rPr lang="en-US" sz="2000" dirty="0" smtClean="0"/>
              <a:t> et al (2013) </a:t>
            </a:r>
            <a:r>
              <a:rPr lang="en-US" sz="2000" i="1" dirty="0" smtClean="0"/>
              <a:t>Genome Biology</a:t>
            </a:r>
            <a:endParaRPr lang="en-US" sz="2000" dirty="0" smtClean="0"/>
          </a:p>
          <a:p>
            <a:r>
              <a:rPr lang="en-US" sz="2000" dirty="0"/>
              <a:t>Manor et al (2015) in </a:t>
            </a:r>
            <a:r>
              <a:rPr lang="en-US" sz="2000" dirty="0" smtClean="0"/>
              <a:t>preparation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141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188</TotalTime>
  <Words>191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Cecilia Noecker</cp:lastModifiedBy>
  <cp:revision>43</cp:revision>
  <dcterms:created xsi:type="dcterms:W3CDTF">2010-04-12T23:12:02Z</dcterms:created>
  <dcterms:modified xsi:type="dcterms:W3CDTF">2015-06-06T19:48:24Z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