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"/>
  </p:notesMasterIdLst>
  <p:sldIdLst>
    <p:sldId id="275" r:id="rId2"/>
    <p:sldId id="276" r:id="rId3"/>
  </p:sldIdLst>
  <p:sldSz cx="12252325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F3A"/>
    <a:srgbClr val="74F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4059"/>
  </p:normalViewPr>
  <p:slideViewPr>
    <p:cSldViewPr snapToGrid="0" snapToObjects="1">
      <p:cViewPr varScale="1">
        <p:scale>
          <a:sx n="87" d="100"/>
          <a:sy n="87" d="100"/>
        </p:scale>
        <p:origin x="168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5EEA-FD37-6045-96B9-854948AA7BBC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1143000"/>
            <a:ext cx="5168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B8D17-59C3-7840-BC9A-2EF08A36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4550" y="1143000"/>
            <a:ext cx="5168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B8D17-59C3-7840-BC9A-2EF08A367C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4550" y="1143000"/>
            <a:ext cx="5168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B8D17-59C3-7840-BC9A-2EF08A367C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1197187"/>
            <a:ext cx="9189244" cy="2546773"/>
          </a:xfrm>
        </p:spPr>
        <p:txBody>
          <a:bodyPr anchor="b"/>
          <a:lstStyle>
            <a:lvl1pPr algn="ctr">
              <a:defRPr sz="60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842174"/>
            <a:ext cx="9189244" cy="1766146"/>
          </a:xfrm>
        </p:spPr>
        <p:txBody>
          <a:bodyPr/>
          <a:lstStyle>
            <a:lvl1pPr marL="0" indent="0" algn="ctr">
              <a:buNone/>
              <a:defRPr sz="2412"/>
            </a:lvl1pPr>
            <a:lvl2pPr marL="459440" indent="0" algn="ctr">
              <a:buNone/>
              <a:defRPr sz="2010"/>
            </a:lvl2pPr>
            <a:lvl3pPr marL="918881" indent="0" algn="ctr">
              <a:buNone/>
              <a:defRPr sz="1809"/>
            </a:lvl3pPr>
            <a:lvl4pPr marL="1378321" indent="0" algn="ctr">
              <a:buNone/>
              <a:defRPr sz="1608"/>
            </a:lvl4pPr>
            <a:lvl5pPr marL="1837761" indent="0" algn="ctr">
              <a:buNone/>
              <a:defRPr sz="1608"/>
            </a:lvl5pPr>
            <a:lvl6pPr marL="2297201" indent="0" algn="ctr">
              <a:buNone/>
              <a:defRPr sz="1608"/>
            </a:lvl6pPr>
            <a:lvl7pPr marL="2756642" indent="0" algn="ctr">
              <a:buNone/>
              <a:defRPr sz="1608"/>
            </a:lvl7pPr>
            <a:lvl8pPr marL="3216082" indent="0" algn="ctr">
              <a:buNone/>
              <a:defRPr sz="1608"/>
            </a:lvl8pPr>
            <a:lvl9pPr marL="3675522" indent="0" algn="ctr">
              <a:buNone/>
              <a:defRPr sz="16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89467"/>
            <a:ext cx="264190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89467"/>
            <a:ext cx="7772569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823721"/>
            <a:ext cx="10567630" cy="3042919"/>
          </a:xfrm>
        </p:spPr>
        <p:txBody>
          <a:bodyPr anchor="b"/>
          <a:lstStyle>
            <a:lvl1pPr>
              <a:defRPr sz="60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895428"/>
            <a:ext cx="10567630" cy="1600199"/>
          </a:xfrm>
        </p:spPr>
        <p:txBody>
          <a:bodyPr/>
          <a:lstStyle>
            <a:lvl1pPr marL="0" indent="0">
              <a:buNone/>
              <a:defRPr sz="2412">
                <a:solidFill>
                  <a:schemeClr val="tx1">
                    <a:tint val="75000"/>
                  </a:schemeClr>
                </a:solidFill>
              </a:defRPr>
            </a:lvl1pPr>
            <a:lvl2pPr marL="459440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2pPr>
            <a:lvl3pPr marL="918881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3pPr>
            <a:lvl4pPr marL="1378321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4pPr>
            <a:lvl5pPr marL="1837761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5pPr>
            <a:lvl6pPr marL="2297201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6pPr>
            <a:lvl7pPr marL="2756642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7pPr>
            <a:lvl8pPr marL="3216082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8pPr>
            <a:lvl9pPr marL="3675522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947333"/>
            <a:ext cx="520723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947333"/>
            <a:ext cx="520723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89467"/>
            <a:ext cx="1056763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793241"/>
            <a:ext cx="5183307" cy="878839"/>
          </a:xfrm>
        </p:spPr>
        <p:txBody>
          <a:bodyPr anchor="b"/>
          <a:lstStyle>
            <a:lvl1pPr marL="0" indent="0">
              <a:buNone/>
              <a:defRPr sz="2412" b="1"/>
            </a:lvl1pPr>
            <a:lvl2pPr marL="459440" indent="0">
              <a:buNone/>
              <a:defRPr sz="2010" b="1"/>
            </a:lvl2pPr>
            <a:lvl3pPr marL="918881" indent="0">
              <a:buNone/>
              <a:defRPr sz="1809" b="1"/>
            </a:lvl3pPr>
            <a:lvl4pPr marL="1378321" indent="0">
              <a:buNone/>
              <a:defRPr sz="1608" b="1"/>
            </a:lvl4pPr>
            <a:lvl5pPr marL="1837761" indent="0">
              <a:buNone/>
              <a:defRPr sz="1608" b="1"/>
            </a:lvl5pPr>
            <a:lvl6pPr marL="2297201" indent="0">
              <a:buNone/>
              <a:defRPr sz="1608" b="1"/>
            </a:lvl6pPr>
            <a:lvl7pPr marL="2756642" indent="0">
              <a:buNone/>
              <a:defRPr sz="1608" b="1"/>
            </a:lvl7pPr>
            <a:lvl8pPr marL="3216082" indent="0">
              <a:buNone/>
              <a:defRPr sz="1608" b="1"/>
            </a:lvl8pPr>
            <a:lvl9pPr marL="3675522" indent="0">
              <a:buNone/>
              <a:defRPr sz="16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672080"/>
            <a:ext cx="518330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793241"/>
            <a:ext cx="5208834" cy="878839"/>
          </a:xfrm>
        </p:spPr>
        <p:txBody>
          <a:bodyPr anchor="b"/>
          <a:lstStyle>
            <a:lvl1pPr marL="0" indent="0">
              <a:buNone/>
              <a:defRPr sz="2412" b="1"/>
            </a:lvl1pPr>
            <a:lvl2pPr marL="459440" indent="0">
              <a:buNone/>
              <a:defRPr sz="2010" b="1"/>
            </a:lvl2pPr>
            <a:lvl3pPr marL="918881" indent="0">
              <a:buNone/>
              <a:defRPr sz="1809" b="1"/>
            </a:lvl3pPr>
            <a:lvl4pPr marL="1378321" indent="0">
              <a:buNone/>
              <a:defRPr sz="1608" b="1"/>
            </a:lvl4pPr>
            <a:lvl5pPr marL="1837761" indent="0">
              <a:buNone/>
              <a:defRPr sz="1608" b="1"/>
            </a:lvl5pPr>
            <a:lvl6pPr marL="2297201" indent="0">
              <a:buNone/>
              <a:defRPr sz="1608" b="1"/>
            </a:lvl6pPr>
            <a:lvl7pPr marL="2756642" indent="0">
              <a:buNone/>
              <a:defRPr sz="1608" b="1"/>
            </a:lvl7pPr>
            <a:lvl8pPr marL="3216082" indent="0">
              <a:buNone/>
              <a:defRPr sz="1608" b="1"/>
            </a:lvl8pPr>
            <a:lvl9pPr marL="3675522" indent="0">
              <a:buNone/>
              <a:defRPr sz="16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672080"/>
            <a:ext cx="520883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487680"/>
            <a:ext cx="3951693" cy="1706880"/>
          </a:xfrm>
        </p:spPr>
        <p:txBody>
          <a:bodyPr anchor="b"/>
          <a:lstStyle>
            <a:lvl1pPr>
              <a:defRPr sz="32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1053254"/>
            <a:ext cx="6202740" cy="5198533"/>
          </a:xfrm>
        </p:spPr>
        <p:txBody>
          <a:bodyPr/>
          <a:lstStyle>
            <a:lvl1pPr>
              <a:defRPr sz="3216"/>
            </a:lvl1pPr>
            <a:lvl2pPr>
              <a:defRPr sz="2814"/>
            </a:lvl2pPr>
            <a:lvl3pPr>
              <a:defRPr sz="2412"/>
            </a:lvl3pPr>
            <a:lvl4pPr>
              <a:defRPr sz="2010"/>
            </a:lvl4pPr>
            <a:lvl5pPr>
              <a:defRPr sz="2010"/>
            </a:lvl5pPr>
            <a:lvl6pPr>
              <a:defRPr sz="2010"/>
            </a:lvl6pPr>
            <a:lvl7pPr>
              <a:defRPr sz="2010"/>
            </a:lvl7pPr>
            <a:lvl8pPr>
              <a:defRPr sz="2010"/>
            </a:lvl8pPr>
            <a:lvl9pPr>
              <a:defRPr sz="201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2194560"/>
            <a:ext cx="3951693" cy="4065694"/>
          </a:xfrm>
        </p:spPr>
        <p:txBody>
          <a:bodyPr/>
          <a:lstStyle>
            <a:lvl1pPr marL="0" indent="0">
              <a:buNone/>
              <a:defRPr sz="1608"/>
            </a:lvl1pPr>
            <a:lvl2pPr marL="459440" indent="0">
              <a:buNone/>
              <a:defRPr sz="1407"/>
            </a:lvl2pPr>
            <a:lvl3pPr marL="918881" indent="0">
              <a:buNone/>
              <a:defRPr sz="1206"/>
            </a:lvl3pPr>
            <a:lvl4pPr marL="1378321" indent="0">
              <a:buNone/>
              <a:defRPr sz="1005"/>
            </a:lvl4pPr>
            <a:lvl5pPr marL="1837761" indent="0">
              <a:buNone/>
              <a:defRPr sz="1005"/>
            </a:lvl5pPr>
            <a:lvl6pPr marL="2297201" indent="0">
              <a:buNone/>
              <a:defRPr sz="1005"/>
            </a:lvl6pPr>
            <a:lvl7pPr marL="2756642" indent="0">
              <a:buNone/>
              <a:defRPr sz="1005"/>
            </a:lvl7pPr>
            <a:lvl8pPr marL="3216082" indent="0">
              <a:buNone/>
              <a:defRPr sz="1005"/>
            </a:lvl8pPr>
            <a:lvl9pPr marL="3675522" indent="0">
              <a:buNone/>
              <a:defRPr sz="10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487680"/>
            <a:ext cx="3951693" cy="1706880"/>
          </a:xfrm>
        </p:spPr>
        <p:txBody>
          <a:bodyPr anchor="b"/>
          <a:lstStyle>
            <a:lvl1pPr>
              <a:defRPr sz="32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1053254"/>
            <a:ext cx="6202740" cy="5198533"/>
          </a:xfrm>
        </p:spPr>
        <p:txBody>
          <a:bodyPr anchor="t"/>
          <a:lstStyle>
            <a:lvl1pPr marL="0" indent="0">
              <a:buNone/>
              <a:defRPr sz="3216"/>
            </a:lvl1pPr>
            <a:lvl2pPr marL="459440" indent="0">
              <a:buNone/>
              <a:defRPr sz="2814"/>
            </a:lvl2pPr>
            <a:lvl3pPr marL="918881" indent="0">
              <a:buNone/>
              <a:defRPr sz="2412"/>
            </a:lvl3pPr>
            <a:lvl4pPr marL="1378321" indent="0">
              <a:buNone/>
              <a:defRPr sz="2010"/>
            </a:lvl4pPr>
            <a:lvl5pPr marL="1837761" indent="0">
              <a:buNone/>
              <a:defRPr sz="2010"/>
            </a:lvl5pPr>
            <a:lvl6pPr marL="2297201" indent="0">
              <a:buNone/>
              <a:defRPr sz="2010"/>
            </a:lvl6pPr>
            <a:lvl7pPr marL="2756642" indent="0">
              <a:buNone/>
              <a:defRPr sz="2010"/>
            </a:lvl7pPr>
            <a:lvl8pPr marL="3216082" indent="0">
              <a:buNone/>
              <a:defRPr sz="2010"/>
            </a:lvl8pPr>
            <a:lvl9pPr marL="3675522" indent="0">
              <a:buNone/>
              <a:defRPr sz="20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2194560"/>
            <a:ext cx="3951693" cy="4065694"/>
          </a:xfrm>
        </p:spPr>
        <p:txBody>
          <a:bodyPr/>
          <a:lstStyle>
            <a:lvl1pPr marL="0" indent="0">
              <a:buNone/>
              <a:defRPr sz="1608"/>
            </a:lvl1pPr>
            <a:lvl2pPr marL="459440" indent="0">
              <a:buNone/>
              <a:defRPr sz="1407"/>
            </a:lvl2pPr>
            <a:lvl3pPr marL="918881" indent="0">
              <a:buNone/>
              <a:defRPr sz="1206"/>
            </a:lvl3pPr>
            <a:lvl4pPr marL="1378321" indent="0">
              <a:buNone/>
              <a:defRPr sz="1005"/>
            </a:lvl4pPr>
            <a:lvl5pPr marL="1837761" indent="0">
              <a:buNone/>
              <a:defRPr sz="1005"/>
            </a:lvl5pPr>
            <a:lvl6pPr marL="2297201" indent="0">
              <a:buNone/>
              <a:defRPr sz="1005"/>
            </a:lvl6pPr>
            <a:lvl7pPr marL="2756642" indent="0">
              <a:buNone/>
              <a:defRPr sz="1005"/>
            </a:lvl7pPr>
            <a:lvl8pPr marL="3216082" indent="0">
              <a:buNone/>
              <a:defRPr sz="1005"/>
            </a:lvl8pPr>
            <a:lvl9pPr marL="3675522" indent="0">
              <a:buNone/>
              <a:defRPr sz="10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89467"/>
            <a:ext cx="1056763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947333"/>
            <a:ext cx="1056763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6780107"/>
            <a:ext cx="275677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9080-D620-9E48-95B8-E21CE3718FC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6780107"/>
            <a:ext cx="41351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6780107"/>
            <a:ext cx="275677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DFFD-2403-E44E-87C8-A2B6A0295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8881" rtl="0" eaLnBrk="1" latinLnBrk="0" hangingPunct="1">
        <a:lnSpc>
          <a:spcPct val="90000"/>
        </a:lnSpc>
        <a:spcBef>
          <a:spcPct val="0"/>
        </a:spcBef>
        <a:buNone/>
        <a:defRPr sz="44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720" indent="-229720" algn="l" defTabSz="918881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2814" kern="1200">
          <a:solidFill>
            <a:schemeClr val="tx1"/>
          </a:solidFill>
          <a:latin typeface="+mn-lt"/>
          <a:ea typeface="+mn-ea"/>
          <a:cs typeface="+mn-cs"/>
        </a:defRPr>
      </a:lvl1pPr>
      <a:lvl2pPr marL="689160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2" kern="1200">
          <a:solidFill>
            <a:schemeClr val="tx1"/>
          </a:solidFill>
          <a:latin typeface="+mn-lt"/>
          <a:ea typeface="+mn-ea"/>
          <a:cs typeface="+mn-cs"/>
        </a:defRPr>
      </a:lvl2pPr>
      <a:lvl3pPr marL="1148601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608041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4pPr>
      <a:lvl5pPr marL="2067481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5pPr>
      <a:lvl6pPr marL="2526922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6pPr>
      <a:lvl7pPr marL="2986362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7pPr>
      <a:lvl8pPr marL="3445802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8pPr>
      <a:lvl9pPr marL="3905242" indent="-229720" algn="l" defTabSz="918881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1pPr>
      <a:lvl2pPr marL="459440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2pPr>
      <a:lvl3pPr marL="918881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3pPr>
      <a:lvl4pPr marL="1378321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4pPr>
      <a:lvl5pPr marL="1837761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5pPr>
      <a:lvl6pPr marL="2297201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6pPr>
      <a:lvl7pPr marL="2756642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7pPr>
      <a:lvl8pPr marL="3216082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8pPr>
      <a:lvl9pPr marL="3675522" algn="l" defTabSz="918881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43AFB3-F6BC-D546-B9FF-6CC5A7907BF5}"/>
              </a:ext>
            </a:extLst>
          </p:cNvPr>
          <p:cNvGrpSpPr/>
          <p:nvPr/>
        </p:nvGrpSpPr>
        <p:grpSpPr>
          <a:xfrm>
            <a:off x="148673" y="101112"/>
            <a:ext cx="12098462" cy="7117203"/>
            <a:chOff x="423311" y="101109"/>
            <a:chExt cx="12098462" cy="711720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CDAC8C4-CA3C-5F43-B757-882A01308373}"/>
                </a:ext>
              </a:extLst>
            </p:cNvPr>
            <p:cNvSpPr/>
            <p:nvPr/>
          </p:nvSpPr>
          <p:spPr>
            <a:xfrm>
              <a:off x="458279" y="585467"/>
              <a:ext cx="1825164" cy="61898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0E1A18A-680E-4444-9707-9EA0F4249D40}"/>
                </a:ext>
              </a:extLst>
            </p:cNvPr>
            <p:cNvSpPr/>
            <p:nvPr/>
          </p:nvSpPr>
          <p:spPr>
            <a:xfrm>
              <a:off x="2289225" y="565799"/>
              <a:ext cx="10232548" cy="6189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98D152-7E7C-1C4E-B9DA-90D99633CE3B}"/>
                </a:ext>
              </a:extLst>
            </p:cNvPr>
            <p:cNvSpPr/>
            <p:nvPr/>
          </p:nvSpPr>
          <p:spPr>
            <a:xfrm>
              <a:off x="9622955" y="6040639"/>
              <a:ext cx="2898818" cy="7150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4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Preliminary  analysis  </a:t>
              </a:r>
            </a:p>
          </p:txBody>
        </p:sp>
        <p:sp>
          <p:nvSpPr>
            <p:cNvPr id="225" name="Pentagon 224">
              <a:extLst>
                <a:ext uri="{FF2B5EF4-FFF2-40B4-BE49-F238E27FC236}">
                  <a16:creationId xmlns:a16="http://schemas.microsoft.com/office/drawing/2014/main" id="{DCB0A560-56B6-0449-A5AA-8DAD398F07DB}"/>
                </a:ext>
              </a:extLst>
            </p:cNvPr>
            <p:cNvSpPr/>
            <p:nvPr/>
          </p:nvSpPr>
          <p:spPr>
            <a:xfrm>
              <a:off x="2289228" y="6020412"/>
              <a:ext cx="2513147" cy="727676"/>
            </a:xfrm>
            <a:prstGeom prst="homePlat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1 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Metadata profiling</a:t>
              </a: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85DAC1C-3C4F-E54A-BC79-54868BD9A2C0}"/>
                </a:ext>
              </a:extLst>
            </p:cNvPr>
            <p:cNvSpPr/>
            <p:nvPr/>
          </p:nvSpPr>
          <p:spPr>
            <a:xfrm>
              <a:off x="4376374" y="6020412"/>
              <a:ext cx="2929695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2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Pre-processing</a:t>
              </a:r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F5975593-05D6-DE4B-8438-E8C6A84941F3}"/>
                </a:ext>
              </a:extLst>
            </p:cNvPr>
            <p:cNvSpPr/>
            <p:nvPr/>
          </p:nvSpPr>
          <p:spPr>
            <a:xfrm>
              <a:off x="6889065" y="6020412"/>
              <a:ext cx="3134762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3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Sequence-processing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3836A3-A530-4F47-8A68-0D6157FFF659}"/>
                </a:ext>
              </a:extLst>
            </p:cNvPr>
            <p:cNvSpPr/>
            <p:nvPr/>
          </p:nvSpPr>
          <p:spPr>
            <a:xfrm>
              <a:off x="458279" y="6017055"/>
              <a:ext cx="1825164" cy="73859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Sample metadata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4DE96C-3601-AF41-88A4-9A9B67FB4E20}"/>
                </a:ext>
              </a:extLst>
            </p:cNvPr>
            <p:cNvSpPr/>
            <p:nvPr/>
          </p:nvSpPr>
          <p:spPr>
            <a:xfrm>
              <a:off x="9724431" y="575109"/>
              <a:ext cx="2797342" cy="7150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OTU clustering &amp; taxonomy assignment</a:t>
              </a:r>
            </a:p>
          </p:txBody>
        </p:sp>
        <p:sp>
          <p:nvSpPr>
            <p:cNvPr id="59" name="Pentagon 58">
              <a:extLst>
                <a:ext uri="{FF2B5EF4-FFF2-40B4-BE49-F238E27FC236}">
                  <a16:creationId xmlns:a16="http://schemas.microsoft.com/office/drawing/2014/main" id="{37B8BB73-4B62-D249-9A7C-FDAE9856B1E4}"/>
                </a:ext>
              </a:extLst>
            </p:cNvPr>
            <p:cNvSpPr/>
            <p:nvPr/>
          </p:nvSpPr>
          <p:spPr>
            <a:xfrm>
              <a:off x="2289227" y="565799"/>
              <a:ext cx="2577685" cy="727676"/>
            </a:xfrm>
            <a:prstGeom prst="homePlat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Gathering materials &amp;</a:t>
              </a:r>
            </a:p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 Profiling metadata</a:t>
              </a:r>
              <a:endParaRPr lang="en-US" sz="1280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1DA497D-C934-E94C-AE54-E76C53F42456}"/>
                </a:ext>
              </a:extLst>
            </p:cNvPr>
            <p:cNvSpPr/>
            <p:nvPr/>
          </p:nvSpPr>
          <p:spPr>
            <a:xfrm>
              <a:off x="4433693" y="567522"/>
              <a:ext cx="2905991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Pre-Processing </a:t>
              </a:r>
            </a:p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&amp; Quality control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4085DCF-A363-104D-A635-9C9799A90748}"/>
                </a:ext>
              </a:extLst>
            </p:cNvPr>
            <p:cNvSpPr/>
            <p:nvPr/>
          </p:nvSpPr>
          <p:spPr>
            <a:xfrm>
              <a:off x="6889065" y="565799"/>
              <a:ext cx="3223251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Sequence processing &amp; taxonomic classification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CC074AC-992A-A24B-B9B4-1A0CD67E97C2}"/>
                </a:ext>
              </a:extLst>
            </p:cNvPr>
            <p:cNvSpPr/>
            <p:nvPr/>
          </p:nvSpPr>
          <p:spPr>
            <a:xfrm>
              <a:off x="2430454" y="3757621"/>
              <a:ext cx="2183281" cy="124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Explore the metadata 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Inspect uniformity of sample identifiers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 experimental variables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 missing data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48FA02-0870-1343-8AFF-5AD3A15BA899}"/>
                </a:ext>
              </a:extLst>
            </p:cNvPr>
            <p:cNvSpPr/>
            <p:nvPr/>
          </p:nvSpPr>
          <p:spPr>
            <a:xfrm>
              <a:off x="4866912" y="2574544"/>
              <a:ext cx="2237778" cy="951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Quality control of raw reads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base-call quality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Trim and filter poor reads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Remove retained phiX reads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FFCD67-2290-1B45-AA4E-9DAF3095EAD6}"/>
                </a:ext>
              </a:extLst>
            </p:cNvPr>
            <p:cNvSpPr/>
            <p:nvPr/>
          </p:nvSpPr>
          <p:spPr>
            <a:xfrm>
              <a:off x="7324643" y="2644902"/>
              <a:ext cx="2490719" cy="1181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Align to reference 16S rRNA gene alignment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Review, screen &amp; filter by sequence length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poor alignments &amp; chimeras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07AF9AD-4567-6D47-8DF5-CDAE2F769174}"/>
                </a:ext>
              </a:extLst>
            </p:cNvPr>
            <p:cNvSpPr/>
            <p:nvPr/>
          </p:nvSpPr>
          <p:spPr>
            <a:xfrm>
              <a:off x="7339684" y="4372373"/>
              <a:ext cx="2475679" cy="10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Classify sequences with reference taxonomy classifiers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non-bacterial 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Estimate error rate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mock sequences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0F3B96-A643-2A4F-AAE8-89FD9DB7F9E1}"/>
                </a:ext>
              </a:extLst>
            </p:cNvPr>
            <p:cNvSpPr/>
            <p:nvPr/>
          </p:nvSpPr>
          <p:spPr>
            <a:xfrm>
              <a:off x="10054792" y="4047984"/>
              <a:ext cx="2466981" cy="141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Phylogenetic annotation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Upload trees to iTOL viewer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Prepare annotation files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Add annotation files to the tree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Manage trees interactively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Export annotated tree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CAA20A-B63B-9844-9BD7-1634ADA7A446}"/>
                </a:ext>
              </a:extLst>
            </p:cNvPr>
            <p:cNvSpPr/>
            <p:nvPr/>
          </p:nvSpPr>
          <p:spPr>
            <a:xfrm>
              <a:off x="2430454" y="1372180"/>
              <a:ext cx="2183281" cy="1809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Gather required materials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Get demultiplexed reads (FastQ files)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Get sample metadata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Clone iMAP repository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Install required software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Download reference DBs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Verify folders and files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472DA7-9BC1-1C4A-B877-4287BC102298}"/>
                </a:ext>
              </a:extLst>
            </p:cNvPr>
            <p:cNvSpPr/>
            <p:nvPr/>
          </p:nvSpPr>
          <p:spPr>
            <a:xfrm>
              <a:off x="4866912" y="1387041"/>
              <a:ext cx="2237778" cy="886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Read inspection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per sample read depth 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read length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5E66D1-3609-FF44-8EAA-C05FF4B17BD6}"/>
                </a:ext>
              </a:extLst>
            </p:cNvPr>
            <p:cNvSpPr/>
            <p:nvPr/>
          </p:nvSpPr>
          <p:spPr>
            <a:xfrm>
              <a:off x="7303373" y="1371776"/>
              <a:ext cx="2511989" cy="849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Merge forward &amp; reverse Reads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Review, screen and filter by sequence length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Pick representative sequences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6B6000-53FB-864C-9BC3-4F9D0479DCEE}"/>
                </a:ext>
              </a:extLst>
            </p:cNvPr>
            <p:cNvSpPr/>
            <p:nvPr/>
          </p:nvSpPr>
          <p:spPr>
            <a:xfrm>
              <a:off x="10056166" y="2745461"/>
              <a:ext cx="2465607" cy="821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Preliminary analysis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OTU abundance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Alpha diversity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Beta diversity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59B829-C672-C74F-929B-1075E3CFE353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522094" y="3181906"/>
              <a:ext cx="0" cy="57571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3C8284-855A-DE4F-959B-B6AE8EC6F132}"/>
                </a:ext>
              </a:extLst>
            </p:cNvPr>
            <p:cNvCxnSpPr>
              <a:cxnSpLocks/>
            </p:cNvCxnSpPr>
            <p:nvPr/>
          </p:nvCxnSpPr>
          <p:spPr>
            <a:xfrm>
              <a:off x="3516934" y="4978212"/>
              <a:ext cx="5161" cy="103659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FF15BA-1B8E-AF4E-9222-E9A5D50E1A8B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>
              <a:off x="5985801" y="2273438"/>
              <a:ext cx="0" cy="30110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6752FF-EE0A-B345-AFA9-D8361D6238D9}"/>
                </a:ext>
              </a:extLst>
            </p:cNvPr>
            <p:cNvCxnSpPr/>
            <p:nvPr/>
          </p:nvCxnSpPr>
          <p:spPr>
            <a:xfrm>
              <a:off x="5969187" y="3506275"/>
              <a:ext cx="0" cy="250486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8FA390-76D5-2347-8FEB-88181176CFB8}"/>
                </a:ext>
              </a:extLst>
            </p:cNvPr>
            <p:cNvCxnSpPr>
              <a:cxnSpLocks/>
              <a:stCxn id="57" idx="2"/>
              <a:endCxn id="44" idx="0"/>
            </p:cNvCxnSpPr>
            <p:nvPr/>
          </p:nvCxnSpPr>
          <p:spPr>
            <a:xfrm flipH="1">
              <a:off x="11288283" y="3567224"/>
              <a:ext cx="687" cy="48076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DCF54B6-754C-3D4D-AFFB-2A4C2C587CA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11287596" y="5460679"/>
              <a:ext cx="686" cy="54688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5CE29D0-AC92-584E-AF40-3320178846F6}"/>
                </a:ext>
              </a:extLst>
            </p:cNvPr>
            <p:cNvSpPr/>
            <p:nvPr/>
          </p:nvSpPr>
          <p:spPr>
            <a:xfrm>
              <a:off x="458279" y="588102"/>
              <a:ext cx="1825164" cy="70709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Sampling &amp; DNA Sequencing</a:t>
              </a:r>
              <a:endParaRPr lang="en-US" sz="1280" dirty="0">
                <a:solidFill>
                  <a:schemeClr val="bg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205C028-1AEE-1B47-931B-596BFDE54DCA}"/>
                </a:ext>
              </a:extLst>
            </p:cNvPr>
            <p:cNvSpPr/>
            <p:nvPr/>
          </p:nvSpPr>
          <p:spPr>
            <a:xfrm>
              <a:off x="458279" y="107245"/>
              <a:ext cx="1830947" cy="4808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Data Collection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B3FB24-B69C-E24C-805D-4E0E85102034}"/>
                </a:ext>
              </a:extLst>
            </p:cNvPr>
            <p:cNvSpPr/>
            <p:nvPr/>
          </p:nvSpPr>
          <p:spPr>
            <a:xfrm>
              <a:off x="458279" y="5459396"/>
              <a:ext cx="1638370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73" b="1" dirty="0">
                  <a:solidFill>
                    <a:srgbClr val="00B0F0"/>
                  </a:solidFill>
                </a:rPr>
                <a:t>Sampling &amp; Recording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8B01439-0AE3-3941-A3A6-ED477B57A4FA}"/>
                </a:ext>
              </a:extLst>
            </p:cNvPr>
            <p:cNvCxnSpPr/>
            <p:nvPr/>
          </p:nvCxnSpPr>
          <p:spPr>
            <a:xfrm>
              <a:off x="1282297" y="5678944"/>
              <a:ext cx="0" cy="33585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7ED6C7-173E-8F4F-8978-0D07DC2E27BA}"/>
                </a:ext>
              </a:extLst>
            </p:cNvPr>
            <p:cNvGrpSpPr/>
            <p:nvPr/>
          </p:nvGrpSpPr>
          <p:grpSpPr>
            <a:xfrm>
              <a:off x="496820" y="4120210"/>
              <a:ext cx="1599830" cy="997696"/>
              <a:chOff x="199876" y="3670767"/>
              <a:chExt cx="1673339" cy="997696"/>
            </a:xfrm>
            <a:no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3A98D-76D6-A141-8AAB-7702562350E4}"/>
                  </a:ext>
                </a:extLst>
              </p:cNvPr>
              <p:cNvSpPr/>
              <p:nvPr/>
            </p:nvSpPr>
            <p:spPr>
              <a:xfrm>
                <a:off x="199876" y="4413650"/>
                <a:ext cx="1673339" cy="254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37931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73" b="1" dirty="0">
                    <a:solidFill>
                      <a:srgbClr val="00B0F0"/>
                    </a:solidFill>
                  </a:rPr>
                  <a:t>DNA Extraction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6DCBCC65-7357-C940-8750-D2CCA7771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45" y="3670767"/>
                <a:ext cx="1638370" cy="765124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8006E85-3F6B-E04E-BC6D-8DDBD223F667}"/>
                </a:ext>
              </a:extLst>
            </p:cNvPr>
            <p:cNvCxnSpPr>
              <a:stCxn id="19" idx="0"/>
              <a:endCxn id="17" idx="2"/>
            </p:cNvCxnSpPr>
            <p:nvPr/>
          </p:nvCxnSpPr>
          <p:spPr>
            <a:xfrm flipV="1">
              <a:off x="1277464" y="5117906"/>
              <a:ext cx="19271" cy="341490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A739664-F63F-E247-986A-C60B0366CB8B}"/>
                </a:ext>
              </a:extLst>
            </p:cNvPr>
            <p:cNvSpPr/>
            <p:nvPr/>
          </p:nvSpPr>
          <p:spPr>
            <a:xfrm>
              <a:off x="434518" y="3424123"/>
              <a:ext cx="1656401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73" b="1" dirty="0">
                  <a:solidFill>
                    <a:srgbClr val="00B0F0"/>
                  </a:solidFill>
                </a:rPr>
                <a:t>Library Preparation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C06DE72-A2CF-054C-B409-18692925F49B}"/>
                </a:ext>
              </a:extLst>
            </p:cNvPr>
            <p:cNvCxnSpPr>
              <a:cxnSpLocks/>
            </p:cNvCxnSpPr>
            <p:nvPr/>
          </p:nvCxnSpPr>
          <p:spPr>
            <a:xfrm>
              <a:off x="1272632" y="5082960"/>
              <a:ext cx="4833" cy="37771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86BFCBC-35AF-6547-8BDC-1A34C96DCCC3}"/>
                </a:ext>
              </a:extLst>
            </p:cNvPr>
            <p:cNvCxnSpPr/>
            <p:nvPr/>
          </p:nvCxnSpPr>
          <p:spPr>
            <a:xfrm>
              <a:off x="1257561" y="3681353"/>
              <a:ext cx="2418" cy="32828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561605-51DE-AB44-A6C6-83A08187D0B3}"/>
                </a:ext>
              </a:extLst>
            </p:cNvPr>
            <p:cNvCxnSpPr/>
            <p:nvPr/>
          </p:nvCxnSpPr>
          <p:spPr>
            <a:xfrm flipH="1">
              <a:off x="1249900" y="3025505"/>
              <a:ext cx="2829" cy="32784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CE0DE81-D3F7-BF46-B682-AAD17427F49C}"/>
                </a:ext>
              </a:extLst>
            </p:cNvPr>
            <p:cNvGrpSpPr/>
            <p:nvPr/>
          </p:nvGrpSpPr>
          <p:grpSpPr>
            <a:xfrm>
              <a:off x="423311" y="1863782"/>
              <a:ext cx="1656401" cy="1147803"/>
              <a:chOff x="230489" y="2021992"/>
              <a:chExt cx="1656401" cy="1147803"/>
            </a:xfrm>
            <a:no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6CC9235-C825-C943-8F35-108968C4281A}"/>
                  </a:ext>
                </a:extLst>
              </p:cNvPr>
              <p:cNvSpPr/>
              <p:nvPr/>
            </p:nvSpPr>
            <p:spPr>
              <a:xfrm>
                <a:off x="230489" y="2914982"/>
                <a:ext cx="1656401" cy="254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37931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73" b="1" dirty="0">
                    <a:solidFill>
                      <a:srgbClr val="00B0F0"/>
                    </a:solidFill>
                  </a:rPr>
                  <a:t>DNA sequencing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2B5CA64-69AC-0F4C-BA1E-3B2F52936D43}"/>
                  </a:ext>
                </a:extLst>
              </p:cNvPr>
              <p:cNvGrpSpPr/>
              <p:nvPr/>
            </p:nvGrpSpPr>
            <p:grpSpPr>
              <a:xfrm>
                <a:off x="303998" y="2021992"/>
                <a:ext cx="1506161" cy="938552"/>
                <a:chOff x="391016" y="1927204"/>
                <a:chExt cx="1506161" cy="884263"/>
              </a:xfrm>
              <a:grpFill/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AFDA1F9D-5BC5-1C4E-BF2A-80A34A83B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834" y="2205111"/>
                  <a:ext cx="1502526" cy="60635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2862255-7246-494A-8D93-B86DC614C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016" y="1927204"/>
                  <a:ext cx="1506161" cy="702916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BFF0AD-E715-1E4B-A91F-359D30D46BFC}"/>
                </a:ext>
              </a:extLst>
            </p:cNvPr>
            <p:cNvSpPr txBox="1"/>
            <p:nvPr/>
          </p:nvSpPr>
          <p:spPr>
            <a:xfrm>
              <a:off x="558351" y="1319722"/>
              <a:ext cx="1475084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173" b="1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00B0F0"/>
                  </a:solidFill>
                </a:rPr>
                <a:t>Demultiplexed reads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2FEA909-AA84-0E40-92B5-B0400E296F98}"/>
                </a:ext>
              </a:extLst>
            </p:cNvPr>
            <p:cNvCxnSpPr/>
            <p:nvPr/>
          </p:nvCxnSpPr>
          <p:spPr>
            <a:xfrm>
              <a:off x="1243088" y="1537231"/>
              <a:ext cx="0" cy="28516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BBC0526-19A6-1B4F-A45F-3BE8A6B09583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8559368" y="2221238"/>
              <a:ext cx="10635" cy="42366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C7F628F-150B-FE45-988E-FCBC2CE8DA8F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8570003" y="3826764"/>
              <a:ext cx="7521" cy="54560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4F01DC8-4FC9-454E-A7A1-547525EAFDB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577523" y="5415736"/>
              <a:ext cx="10608" cy="59906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230E834-CDD4-E744-BA5B-575D7EA034C9}"/>
                </a:ext>
              </a:extLst>
            </p:cNvPr>
            <p:cNvSpPr/>
            <p:nvPr/>
          </p:nvSpPr>
          <p:spPr>
            <a:xfrm>
              <a:off x="2289227" y="101109"/>
              <a:ext cx="10232546" cy="4869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18" tIns="33900" rIns="39318" bIns="33900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iMAP: Integrated Microbiome Data Analysis Pipeline              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3872C5-4BDD-6D4A-9452-6562196A9A2D}"/>
                </a:ext>
              </a:extLst>
            </p:cNvPr>
            <p:cNvSpPr/>
            <p:nvPr/>
          </p:nvSpPr>
          <p:spPr>
            <a:xfrm>
              <a:off x="2289229" y="6725166"/>
              <a:ext cx="10232544" cy="4869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18" tIns="33900" rIns="39318" bIns="33900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Review-As-You-Go (RAYG): Progress </a:t>
              </a:r>
              <a:r>
                <a:rPr lang="en-US" sz="1500" b="1">
                  <a:solidFill>
                    <a:schemeClr val="tx1"/>
                  </a:solidFill>
                </a:rPr>
                <a:t>Reports Summarizing </a:t>
              </a:r>
              <a:r>
                <a:rPr lang="en-US" sz="1500" b="1" dirty="0">
                  <a:solidFill>
                    <a:schemeClr val="tx1"/>
                  </a:solidFill>
                </a:rPr>
                <a:t>Bioinformatics Analysis and Exploratory Visualization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36D57A-C799-D94E-95CD-E0915ECCD83B}"/>
                </a:ext>
              </a:extLst>
            </p:cNvPr>
            <p:cNvSpPr/>
            <p:nvPr/>
          </p:nvSpPr>
          <p:spPr>
            <a:xfrm>
              <a:off x="458279" y="6728145"/>
              <a:ext cx="1830947" cy="49016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Field &amp; Wet Lab         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C544042-78B6-F140-80C3-54F121B197A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11288969" y="1646320"/>
              <a:ext cx="0" cy="109914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BC1EFC4-CF2B-D94B-BC63-7F5754BA4423}"/>
                </a:ext>
              </a:extLst>
            </p:cNvPr>
            <p:cNvSpPr/>
            <p:nvPr/>
          </p:nvSpPr>
          <p:spPr>
            <a:xfrm>
              <a:off x="10019345" y="1368662"/>
              <a:ext cx="2500403" cy="10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Cluster OTUs &amp; assign conserved taxonomy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Phylotypes approach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OTU clusters approach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Phylogeny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74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43AFB3-F6BC-D546-B9FF-6CC5A7907BF5}"/>
              </a:ext>
            </a:extLst>
          </p:cNvPr>
          <p:cNvGrpSpPr/>
          <p:nvPr/>
        </p:nvGrpSpPr>
        <p:grpSpPr>
          <a:xfrm>
            <a:off x="60185" y="101112"/>
            <a:ext cx="12098462" cy="7117203"/>
            <a:chOff x="423311" y="101109"/>
            <a:chExt cx="12098462" cy="711720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CDAC8C4-CA3C-5F43-B757-882A01308373}"/>
                </a:ext>
              </a:extLst>
            </p:cNvPr>
            <p:cNvSpPr/>
            <p:nvPr/>
          </p:nvSpPr>
          <p:spPr>
            <a:xfrm>
              <a:off x="458279" y="585467"/>
              <a:ext cx="1825164" cy="61898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0E1A18A-680E-4444-9707-9EA0F4249D40}"/>
                </a:ext>
              </a:extLst>
            </p:cNvPr>
            <p:cNvSpPr/>
            <p:nvPr/>
          </p:nvSpPr>
          <p:spPr>
            <a:xfrm>
              <a:off x="2289225" y="565799"/>
              <a:ext cx="10232548" cy="6189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98D152-7E7C-1C4E-B9DA-90D99633CE3B}"/>
                </a:ext>
              </a:extLst>
            </p:cNvPr>
            <p:cNvSpPr/>
            <p:nvPr/>
          </p:nvSpPr>
          <p:spPr>
            <a:xfrm>
              <a:off x="9622955" y="6040639"/>
              <a:ext cx="2898818" cy="7150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4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Preliminary  analysis  </a:t>
              </a:r>
            </a:p>
          </p:txBody>
        </p:sp>
        <p:sp>
          <p:nvSpPr>
            <p:cNvPr id="225" name="Pentagon 224">
              <a:extLst>
                <a:ext uri="{FF2B5EF4-FFF2-40B4-BE49-F238E27FC236}">
                  <a16:creationId xmlns:a16="http://schemas.microsoft.com/office/drawing/2014/main" id="{DCB0A560-56B6-0449-A5AA-8DAD398F07DB}"/>
                </a:ext>
              </a:extLst>
            </p:cNvPr>
            <p:cNvSpPr/>
            <p:nvPr/>
          </p:nvSpPr>
          <p:spPr>
            <a:xfrm>
              <a:off x="2289228" y="6020412"/>
              <a:ext cx="2513147" cy="727676"/>
            </a:xfrm>
            <a:prstGeom prst="homePlat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1 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Metadata profiling</a:t>
              </a: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85DAC1C-3C4F-E54A-BC79-54868BD9A2C0}"/>
                </a:ext>
              </a:extLst>
            </p:cNvPr>
            <p:cNvSpPr/>
            <p:nvPr/>
          </p:nvSpPr>
          <p:spPr>
            <a:xfrm>
              <a:off x="4376374" y="6020412"/>
              <a:ext cx="2929695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2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Pre-processing</a:t>
              </a:r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F5975593-05D6-DE4B-8438-E8C6A84941F3}"/>
                </a:ext>
              </a:extLst>
            </p:cNvPr>
            <p:cNvSpPr/>
            <p:nvPr/>
          </p:nvSpPr>
          <p:spPr>
            <a:xfrm>
              <a:off x="6889065" y="6020412"/>
              <a:ext cx="3134762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Progress Report 3</a:t>
              </a:r>
            </a:p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Sequence-processing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3836A3-A530-4F47-8A68-0D6157FFF659}"/>
                </a:ext>
              </a:extLst>
            </p:cNvPr>
            <p:cNvSpPr/>
            <p:nvPr/>
          </p:nvSpPr>
          <p:spPr>
            <a:xfrm>
              <a:off x="458279" y="6017055"/>
              <a:ext cx="1825164" cy="73859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Sample metadata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4DE96C-3601-AF41-88A4-9A9B67FB4E20}"/>
                </a:ext>
              </a:extLst>
            </p:cNvPr>
            <p:cNvSpPr/>
            <p:nvPr/>
          </p:nvSpPr>
          <p:spPr>
            <a:xfrm>
              <a:off x="9724431" y="575109"/>
              <a:ext cx="2797342" cy="7150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28448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OTU clustering &amp; taxonomy assignment</a:t>
              </a:r>
            </a:p>
          </p:txBody>
        </p:sp>
        <p:sp>
          <p:nvSpPr>
            <p:cNvPr id="59" name="Pentagon 58">
              <a:extLst>
                <a:ext uri="{FF2B5EF4-FFF2-40B4-BE49-F238E27FC236}">
                  <a16:creationId xmlns:a16="http://schemas.microsoft.com/office/drawing/2014/main" id="{37B8BB73-4B62-D249-9A7C-FDAE9856B1E4}"/>
                </a:ext>
              </a:extLst>
            </p:cNvPr>
            <p:cNvSpPr/>
            <p:nvPr/>
          </p:nvSpPr>
          <p:spPr>
            <a:xfrm>
              <a:off x="2289227" y="565799"/>
              <a:ext cx="2577685" cy="727676"/>
            </a:xfrm>
            <a:prstGeom prst="homePlat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Gathering materials &amp;</a:t>
              </a:r>
            </a:p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 Profiling metadata</a:t>
              </a:r>
              <a:endParaRPr lang="en-US" sz="1280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1DA497D-C934-E94C-AE54-E76C53F42456}"/>
                </a:ext>
              </a:extLst>
            </p:cNvPr>
            <p:cNvSpPr/>
            <p:nvPr/>
          </p:nvSpPr>
          <p:spPr>
            <a:xfrm>
              <a:off x="4433693" y="567522"/>
              <a:ext cx="2905991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Pre-Processing </a:t>
              </a:r>
            </a:p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&amp; Quality control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4085DCF-A363-104D-A635-9C9799A90748}"/>
                </a:ext>
              </a:extLst>
            </p:cNvPr>
            <p:cNvSpPr/>
            <p:nvPr/>
          </p:nvSpPr>
          <p:spPr>
            <a:xfrm>
              <a:off x="6889065" y="565799"/>
              <a:ext cx="3223251" cy="727676"/>
            </a:xfrm>
            <a:custGeom>
              <a:avLst/>
              <a:gdLst>
                <a:gd name="connsiteX0" fmla="*/ 0 w 1762784"/>
                <a:gd name="connsiteY0" fmla="*/ 0 h 449513"/>
                <a:gd name="connsiteX1" fmla="*/ 1538028 w 1762784"/>
                <a:gd name="connsiteY1" fmla="*/ 0 h 449513"/>
                <a:gd name="connsiteX2" fmla="*/ 1762784 w 1762784"/>
                <a:gd name="connsiteY2" fmla="*/ 224757 h 449513"/>
                <a:gd name="connsiteX3" fmla="*/ 1538028 w 1762784"/>
                <a:gd name="connsiteY3" fmla="*/ 449513 h 449513"/>
                <a:gd name="connsiteX4" fmla="*/ 0 w 1762784"/>
                <a:gd name="connsiteY4" fmla="*/ 449513 h 449513"/>
                <a:gd name="connsiteX5" fmla="*/ 224757 w 1762784"/>
                <a:gd name="connsiteY5" fmla="*/ 224757 h 449513"/>
                <a:gd name="connsiteX6" fmla="*/ 0 w 1762784"/>
                <a:gd name="connsiteY6" fmla="*/ 0 h 4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2784" h="449513">
                  <a:moveTo>
                    <a:pt x="0" y="0"/>
                  </a:moveTo>
                  <a:lnTo>
                    <a:pt x="1538028" y="0"/>
                  </a:lnTo>
                  <a:lnTo>
                    <a:pt x="1762784" y="224757"/>
                  </a:lnTo>
                  <a:lnTo>
                    <a:pt x="1538028" y="449513"/>
                  </a:lnTo>
                  <a:lnTo>
                    <a:pt x="0" y="449513"/>
                  </a:lnTo>
                  <a:lnTo>
                    <a:pt x="224757" y="2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Sequence processing &amp; taxonomic classification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CC074AC-992A-A24B-B9B4-1A0CD67E97C2}"/>
                </a:ext>
              </a:extLst>
            </p:cNvPr>
            <p:cNvSpPr/>
            <p:nvPr/>
          </p:nvSpPr>
          <p:spPr>
            <a:xfrm>
              <a:off x="2430454" y="3757621"/>
              <a:ext cx="2183281" cy="124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Explore the metadata 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Inspect uniformity of sample identifiers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 experimental variables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 missing data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48FA02-0870-1343-8AFF-5AD3A15BA899}"/>
                </a:ext>
              </a:extLst>
            </p:cNvPr>
            <p:cNvSpPr/>
            <p:nvPr/>
          </p:nvSpPr>
          <p:spPr>
            <a:xfrm>
              <a:off x="4866912" y="2574544"/>
              <a:ext cx="2237778" cy="951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Quality control of raw reads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base-call quality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Trim and filter poor reads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Remove retained phiX reads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FFCD67-2290-1B45-AA4E-9DAF3095EAD6}"/>
                </a:ext>
              </a:extLst>
            </p:cNvPr>
            <p:cNvSpPr/>
            <p:nvPr/>
          </p:nvSpPr>
          <p:spPr>
            <a:xfrm>
              <a:off x="7324643" y="2644902"/>
              <a:ext cx="2490719" cy="1181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Align to reference 16S rRNA gene alignment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Review, screen &amp; filter by sequence length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poor alignments &amp; chimeras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07AF9AD-4567-6D47-8DF5-CDAE2F769174}"/>
                </a:ext>
              </a:extLst>
            </p:cNvPr>
            <p:cNvSpPr/>
            <p:nvPr/>
          </p:nvSpPr>
          <p:spPr>
            <a:xfrm>
              <a:off x="7339684" y="4372373"/>
              <a:ext cx="2475679" cy="10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Classify sequences with reference taxonomy classifiers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non-bacterial 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Estimate error rate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Remove mock sequences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0F3B96-A643-2A4F-AAE8-89FD9DB7F9E1}"/>
                </a:ext>
              </a:extLst>
            </p:cNvPr>
            <p:cNvSpPr/>
            <p:nvPr/>
          </p:nvSpPr>
          <p:spPr>
            <a:xfrm>
              <a:off x="10054792" y="4047984"/>
              <a:ext cx="2466981" cy="141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Phylogenetic annotation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Upload trees to iTOL viewer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</a:rPr>
                <a:t>Prepare annotation files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Add annotation files to the tree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Manage trees interactively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Export annotated tree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CAA20A-B63B-9844-9BD7-1634ADA7A446}"/>
                </a:ext>
              </a:extLst>
            </p:cNvPr>
            <p:cNvSpPr/>
            <p:nvPr/>
          </p:nvSpPr>
          <p:spPr>
            <a:xfrm>
              <a:off x="2430454" y="1372180"/>
              <a:ext cx="2183281" cy="1809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Gather required materials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Get demultiplexed reads (FastQ files)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Get sample metadata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Clone iMAP repository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Install required software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Download reference DBs</a:t>
              </a:r>
            </a:p>
            <a:p>
              <a:pPr marL="182884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Verify folders and files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472DA7-9BC1-1C4A-B877-4287BC102298}"/>
                </a:ext>
              </a:extLst>
            </p:cNvPr>
            <p:cNvSpPr/>
            <p:nvPr/>
          </p:nvSpPr>
          <p:spPr>
            <a:xfrm>
              <a:off x="4866912" y="1387041"/>
              <a:ext cx="2237778" cy="886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Read inspection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per sample read depth </a:t>
              </a:r>
            </a:p>
            <a:p>
              <a:pPr marL="182884" indent="-182884" defTabSz="4267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Review read length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5E66D1-3609-FF44-8EAA-C05FF4B17BD6}"/>
                </a:ext>
              </a:extLst>
            </p:cNvPr>
            <p:cNvSpPr/>
            <p:nvPr/>
          </p:nvSpPr>
          <p:spPr>
            <a:xfrm>
              <a:off x="7303373" y="1371776"/>
              <a:ext cx="2511989" cy="849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Merge forward &amp; reverse Reads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Review, screen and filter by sequence length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Pick representative sequences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6B6000-53FB-864C-9BC3-4F9D0479DCEE}"/>
                </a:ext>
              </a:extLst>
            </p:cNvPr>
            <p:cNvSpPr/>
            <p:nvPr/>
          </p:nvSpPr>
          <p:spPr>
            <a:xfrm>
              <a:off x="10056166" y="2745461"/>
              <a:ext cx="2465607" cy="821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Preliminary analysis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OTU abundance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Alpha diversity</a:t>
              </a:r>
            </a:p>
            <a:p>
              <a:pPr marL="171450" lvl="1" indent="-171450" defTabSz="379314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Beta diversity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59B829-C672-C74F-929B-1075E3CFE353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522094" y="3181906"/>
              <a:ext cx="0" cy="57571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3C8284-855A-DE4F-959B-B6AE8EC6F132}"/>
                </a:ext>
              </a:extLst>
            </p:cNvPr>
            <p:cNvCxnSpPr>
              <a:cxnSpLocks/>
            </p:cNvCxnSpPr>
            <p:nvPr/>
          </p:nvCxnSpPr>
          <p:spPr>
            <a:xfrm>
              <a:off x="3516934" y="4978212"/>
              <a:ext cx="5161" cy="103659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FF15BA-1B8E-AF4E-9222-E9A5D50E1A8B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>
              <a:off x="5985801" y="2273438"/>
              <a:ext cx="0" cy="30110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6752FF-EE0A-B345-AFA9-D8361D6238D9}"/>
                </a:ext>
              </a:extLst>
            </p:cNvPr>
            <p:cNvCxnSpPr/>
            <p:nvPr/>
          </p:nvCxnSpPr>
          <p:spPr>
            <a:xfrm>
              <a:off x="5969187" y="3506275"/>
              <a:ext cx="0" cy="250486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8FA390-76D5-2347-8FEB-88181176CFB8}"/>
                </a:ext>
              </a:extLst>
            </p:cNvPr>
            <p:cNvCxnSpPr>
              <a:cxnSpLocks/>
              <a:stCxn id="57" idx="2"/>
              <a:endCxn id="44" idx="0"/>
            </p:cNvCxnSpPr>
            <p:nvPr/>
          </p:nvCxnSpPr>
          <p:spPr>
            <a:xfrm flipH="1">
              <a:off x="11288283" y="3567224"/>
              <a:ext cx="687" cy="48076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DCF54B6-754C-3D4D-AFFB-2A4C2C587CA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11287596" y="5460679"/>
              <a:ext cx="686" cy="54688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5CE29D0-AC92-584E-AF40-3320178846F6}"/>
                </a:ext>
              </a:extLst>
            </p:cNvPr>
            <p:cNvSpPr/>
            <p:nvPr/>
          </p:nvSpPr>
          <p:spPr>
            <a:xfrm>
              <a:off x="458279" y="588102"/>
              <a:ext cx="1825164" cy="70709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80" b="1" dirty="0">
                  <a:solidFill>
                    <a:schemeClr val="bg1"/>
                  </a:solidFill>
                </a:rPr>
                <a:t>Sampling &amp; DNA Sequencing</a:t>
              </a:r>
              <a:endParaRPr lang="en-US" sz="1280" dirty="0">
                <a:solidFill>
                  <a:schemeClr val="bg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205C028-1AEE-1B47-931B-596BFDE54DCA}"/>
                </a:ext>
              </a:extLst>
            </p:cNvPr>
            <p:cNvSpPr/>
            <p:nvPr/>
          </p:nvSpPr>
          <p:spPr>
            <a:xfrm>
              <a:off x="458279" y="107245"/>
              <a:ext cx="1830947" cy="4808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Data Collection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B3FB24-B69C-E24C-805D-4E0E85102034}"/>
                </a:ext>
              </a:extLst>
            </p:cNvPr>
            <p:cNvSpPr/>
            <p:nvPr/>
          </p:nvSpPr>
          <p:spPr>
            <a:xfrm>
              <a:off x="458279" y="5459396"/>
              <a:ext cx="1638370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73" b="1" dirty="0">
                  <a:solidFill>
                    <a:srgbClr val="00B0F0"/>
                  </a:solidFill>
                </a:rPr>
                <a:t>Sampling &amp; Recording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8B01439-0AE3-3941-A3A6-ED477B57A4FA}"/>
                </a:ext>
              </a:extLst>
            </p:cNvPr>
            <p:cNvCxnSpPr/>
            <p:nvPr/>
          </p:nvCxnSpPr>
          <p:spPr>
            <a:xfrm>
              <a:off x="1282297" y="5678944"/>
              <a:ext cx="0" cy="33585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7ED6C7-173E-8F4F-8978-0D07DC2E27BA}"/>
                </a:ext>
              </a:extLst>
            </p:cNvPr>
            <p:cNvGrpSpPr/>
            <p:nvPr/>
          </p:nvGrpSpPr>
          <p:grpSpPr>
            <a:xfrm>
              <a:off x="496820" y="4120210"/>
              <a:ext cx="1599830" cy="997696"/>
              <a:chOff x="199876" y="3670767"/>
              <a:chExt cx="1673339" cy="997696"/>
            </a:xfrm>
            <a:no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3A98D-76D6-A141-8AAB-7702562350E4}"/>
                  </a:ext>
                </a:extLst>
              </p:cNvPr>
              <p:cNvSpPr/>
              <p:nvPr/>
            </p:nvSpPr>
            <p:spPr>
              <a:xfrm>
                <a:off x="199876" y="4413650"/>
                <a:ext cx="1673339" cy="254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37931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73" b="1" dirty="0">
                    <a:solidFill>
                      <a:srgbClr val="00B0F0"/>
                    </a:solidFill>
                  </a:rPr>
                  <a:t>DNA Extraction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6DCBCC65-7357-C940-8750-D2CCA7771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45" y="3670767"/>
                <a:ext cx="1638370" cy="765124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8006E85-3F6B-E04E-BC6D-8DDBD223F667}"/>
                </a:ext>
              </a:extLst>
            </p:cNvPr>
            <p:cNvCxnSpPr>
              <a:stCxn id="19" idx="0"/>
              <a:endCxn id="17" idx="2"/>
            </p:cNvCxnSpPr>
            <p:nvPr/>
          </p:nvCxnSpPr>
          <p:spPr>
            <a:xfrm flipV="1">
              <a:off x="1277464" y="5117906"/>
              <a:ext cx="19271" cy="341490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A739664-F63F-E247-986A-C60B0366CB8B}"/>
                </a:ext>
              </a:extLst>
            </p:cNvPr>
            <p:cNvSpPr/>
            <p:nvPr/>
          </p:nvSpPr>
          <p:spPr>
            <a:xfrm>
              <a:off x="434518" y="3424123"/>
              <a:ext cx="1656401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73" b="1" dirty="0">
                  <a:solidFill>
                    <a:srgbClr val="00B0F0"/>
                  </a:solidFill>
                </a:rPr>
                <a:t>Library Preparation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C06DE72-A2CF-054C-B409-18692925F49B}"/>
                </a:ext>
              </a:extLst>
            </p:cNvPr>
            <p:cNvCxnSpPr>
              <a:cxnSpLocks/>
            </p:cNvCxnSpPr>
            <p:nvPr/>
          </p:nvCxnSpPr>
          <p:spPr>
            <a:xfrm>
              <a:off x="1272632" y="5082960"/>
              <a:ext cx="4833" cy="37771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86BFCBC-35AF-6547-8BDC-1A34C96DCCC3}"/>
                </a:ext>
              </a:extLst>
            </p:cNvPr>
            <p:cNvCxnSpPr/>
            <p:nvPr/>
          </p:nvCxnSpPr>
          <p:spPr>
            <a:xfrm>
              <a:off x="1257561" y="3681353"/>
              <a:ext cx="2418" cy="32828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561605-51DE-AB44-A6C6-83A08187D0B3}"/>
                </a:ext>
              </a:extLst>
            </p:cNvPr>
            <p:cNvCxnSpPr/>
            <p:nvPr/>
          </p:nvCxnSpPr>
          <p:spPr>
            <a:xfrm flipH="1">
              <a:off x="1249900" y="3025505"/>
              <a:ext cx="2829" cy="32784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CE0DE81-D3F7-BF46-B682-AAD17427F49C}"/>
                </a:ext>
              </a:extLst>
            </p:cNvPr>
            <p:cNvGrpSpPr/>
            <p:nvPr/>
          </p:nvGrpSpPr>
          <p:grpSpPr>
            <a:xfrm>
              <a:off x="423311" y="1863782"/>
              <a:ext cx="1656401" cy="1147803"/>
              <a:chOff x="230489" y="2021992"/>
              <a:chExt cx="1656401" cy="1147803"/>
            </a:xfrm>
            <a:no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6CC9235-C825-C943-8F35-108968C4281A}"/>
                  </a:ext>
                </a:extLst>
              </p:cNvPr>
              <p:cNvSpPr/>
              <p:nvPr/>
            </p:nvSpPr>
            <p:spPr>
              <a:xfrm>
                <a:off x="230489" y="2914982"/>
                <a:ext cx="1656401" cy="254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37931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73" b="1" dirty="0">
                    <a:solidFill>
                      <a:srgbClr val="00B0F0"/>
                    </a:solidFill>
                  </a:rPr>
                  <a:t>DNA sequencing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2B5CA64-69AC-0F4C-BA1E-3B2F52936D43}"/>
                  </a:ext>
                </a:extLst>
              </p:cNvPr>
              <p:cNvGrpSpPr/>
              <p:nvPr/>
            </p:nvGrpSpPr>
            <p:grpSpPr>
              <a:xfrm>
                <a:off x="303998" y="2021992"/>
                <a:ext cx="1506161" cy="938552"/>
                <a:chOff x="391016" y="1927204"/>
                <a:chExt cx="1506161" cy="884263"/>
              </a:xfrm>
              <a:grpFill/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AFDA1F9D-5BC5-1C4E-BF2A-80A34A83B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834" y="2205111"/>
                  <a:ext cx="1502526" cy="60635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2862255-7246-494A-8D93-B86DC614C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016" y="1927204"/>
                  <a:ext cx="1506161" cy="702916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BFF0AD-E715-1E4B-A91F-359D30D46BFC}"/>
                </a:ext>
              </a:extLst>
            </p:cNvPr>
            <p:cNvSpPr txBox="1"/>
            <p:nvPr/>
          </p:nvSpPr>
          <p:spPr>
            <a:xfrm>
              <a:off x="558351" y="1319722"/>
              <a:ext cx="1475084" cy="254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173" b="1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00B0F0"/>
                  </a:solidFill>
                </a:rPr>
                <a:t>Demultiplexed reads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2FEA909-AA84-0E40-92B5-B0400E296F98}"/>
                </a:ext>
              </a:extLst>
            </p:cNvPr>
            <p:cNvCxnSpPr/>
            <p:nvPr/>
          </p:nvCxnSpPr>
          <p:spPr>
            <a:xfrm>
              <a:off x="1243088" y="1537231"/>
              <a:ext cx="0" cy="28516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BBC0526-19A6-1B4F-A45F-3BE8A6B09583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8559368" y="2221238"/>
              <a:ext cx="10635" cy="42366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C7F628F-150B-FE45-988E-FCBC2CE8DA8F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8570003" y="3826764"/>
              <a:ext cx="7521" cy="54560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4F01DC8-4FC9-454E-A7A1-547525EAFDB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577523" y="5415736"/>
              <a:ext cx="10608" cy="59906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230E834-CDD4-E744-BA5B-575D7EA034C9}"/>
                </a:ext>
              </a:extLst>
            </p:cNvPr>
            <p:cNvSpPr/>
            <p:nvPr/>
          </p:nvSpPr>
          <p:spPr>
            <a:xfrm>
              <a:off x="2289227" y="101109"/>
              <a:ext cx="10232546" cy="4869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18" tIns="33900" rIns="39318" bIns="33900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iMAP: Integrated Microbiome Data Analysis Pipeline              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3872C5-4BDD-6D4A-9452-6562196A9A2D}"/>
                </a:ext>
              </a:extLst>
            </p:cNvPr>
            <p:cNvSpPr/>
            <p:nvPr/>
          </p:nvSpPr>
          <p:spPr>
            <a:xfrm>
              <a:off x="2289229" y="6725166"/>
              <a:ext cx="10232544" cy="4869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18" tIns="33900" rIns="39318" bIns="33900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Review-As-You-Go (RAYG): Progress </a:t>
              </a:r>
              <a:r>
                <a:rPr lang="en-US" sz="1500" b="1">
                  <a:solidFill>
                    <a:schemeClr val="tx1"/>
                  </a:solidFill>
                </a:rPr>
                <a:t>Reports Summarizing </a:t>
              </a:r>
              <a:r>
                <a:rPr lang="en-US" sz="1500" b="1" dirty="0">
                  <a:solidFill>
                    <a:schemeClr val="tx1"/>
                  </a:solidFill>
                </a:rPr>
                <a:t>Bioinformatics Analysis and Exploratory Visualization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36D57A-C799-D94E-95CD-E0915ECCD83B}"/>
                </a:ext>
              </a:extLst>
            </p:cNvPr>
            <p:cNvSpPr/>
            <p:nvPr/>
          </p:nvSpPr>
          <p:spPr>
            <a:xfrm>
              <a:off x="458279" y="6728145"/>
              <a:ext cx="1830947" cy="49016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344" tIns="8534" rIns="248274" bIns="8534" numCol="1" spcCol="1270" anchor="ctr" anchorCtr="0">
              <a:noAutofit/>
            </a:bodyPr>
            <a:lstStyle/>
            <a:p>
              <a:pPr algn="ctr"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Field &amp; Wet Lab         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C544042-78B6-F140-80C3-54F121B197A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11288969" y="1646320"/>
              <a:ext cx="0" cy="109914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BC1EFC4-CF2B-D94B-BC63-7F5754BA4423}"/>
                </a:ext>
              </a:extLst>
            </p:cNvPr>
            <p:cNvSpPr/>
            <p:nvPr/>
          </p:nvSpPr>
          <p:spPr>
            <a:xfrm>
              <a:off x="10019345" y="1368662"/>
              <a:ext cx="2500403" cy="1043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3793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rgbClr val="00B0F0"/>
                  </a:solidFill>
                </a:rPr>
                <a:t>Cluster OTUs &amp; assign conserved taxonomy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Phylotypes approach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OTU clusters approach</a:t>
              </a:r>
            </a:p>
            <a:p>
              <a:pPr marL="182884" lvl="1" indent="-182884" defTabSz="379314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200" dirty="0"/>
                <a:t>Phylogeny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76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14253</TotalTime>
  <Words>482</Words>
  <Application>Microsoft Macintosh PowerPoint</Application>
  <PresentationFormat>Custom</PresentationFormat>
  <Paragraphs>136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131</cp:revision>
  <cp:lastPrinted>2018-10-10T22:52:00Z</cp:lastPrinted>
  <dcterms:created xsi:type="dcterms:W3CDTF">2018-10-06T04:19:51Z</dcterms:created>
  <dcterms:modified xsi:type="dcterms:W3CDTF">2018-10-25T17:59:04Z</dcterms:modified>
</cp:coreProperties>
</file>